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7" r:id="rId4"/>
  </p:sldMasterIdLst>
  <p:notesMasterIdLst>
    <p:notesMasterId r:id="rId5"/>
  </p:notesMasterIdLst>
  <p:sldIdLst>
    <p:sldId id="256" r:id="rId6"/>
  </p:sldIdLst>
  <p:sldSz cy="6858000" cx="12192000"/>
  <p:notesSz cx="6858000" cy="9144000"/>
  <p:embeddedFontLst>
    <p:embeddedFont>
      <p:font typeface="Play"/>
      <p:regular r:id="rId7"/>
      <p:bold r:id="rId8"/>
    </p:embeddedFont>
    <p:embeddedFont>
      <p:font typeface="Roboto"/>
      <p:regular r:id="rId9"/>
      <p:bold r:id="rId10"/>
      <p:italic r:id="rId11"/>
      <p:boldItalic r:id="rId12"/>
    </p:embeddedFont>
    <p:embeddedFont>
      <p:font typeface="Open Sans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7" roundtripDataSignature="AMtx7mgkwWiUN7bp9QMU5A9ndGBy4aZ9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italic.fntdata"/><Relationship Id="rId10" Type="http://schemas.openxmlformats.org/officeDocument/2006/relationships/font" Target="fonts/Roboto-bold.fntdata"/><Relationship Id="rId13" Type="http://schemas.openxmlformats.org/officeDocument/2006/relationships/font" Target="fonts/OpenSans-regular.fntdata"/><Relationship Id="rId12" Type="http://schemas.openxmlformats.org/officeDocument/2006/relationships/font" Target="fonts/Roboto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font" Target="fonts/Roboto-regular.fntdata"/><Relationship Id="rId15" Type="http://schemas.openxmlformats.org/officeDocument/2006/relationships/font" Target="fonts/OpenSans-italic.fntdata"/><Relationship Id="rId14" Type="http://schemas.openxmlformats.org/officeDocument/2006/relationships/font" Target="fonts/OpenSans-bold.fntdata"/><Relationship Id="rId17" Type="http://customschemas.google.com/relationships/presentationmetadata" Target="metadata"/><Relationship Id="rId16" Type="http://schemas.openxmlformats.org/officeDocument/2006/relationships/font" Target="fonts/Open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Play-regular.fntdata"/><Relationship Id="rId8" Type="http://schemas.openxmlformats.org/officeDocument/2006/relationships/font" Target="fonts/Play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f256ffdc45_0_365:notes"/>
          <p:cNvSpPr txBox="1"/>
          <p:nvPr>
            <p:ph idx="2" type="hdr"/>
          </p:nvPr>
        </p:nvSpPr>
        <p:spPr>
          <a:xfrm>
            <a:off x="0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3f256ffdc45_0_365:notes"/>
          <p:cNvSpPr txBox="1"/>
          <p:nvPr>
            <p:ph idx="10" type="dt"/>
          </p:nvPr>
        </p:nvSpPr>
        <p:spPr>
          <a:xfrm>
            <a:off x="3884613" y="0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g3f256ffdc45_0_365:notes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4" name="Google Shape;194;g3f256ffdc45_0_36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Emissions are arguably the most important input to any atmospheric composition model or air quality model, including the operational UFS-AQM, which forms the National Air Quality Forecasting Capability (NAQFC).  However, emissions representation remain a key limitation in air quality models and the UFS-AQM.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Static anthropogenic offline inventories have limited sensitivity to land/meteorological variability in real-time air quality forecasting applications.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Specific emissions sectors have known sensitivity to land/meteorological conditions (e.g., temperature, humidity, wind speed, precipitation, and snow cover).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g3f256ffdc45_0_365:notes"/>
          <p:cNvSpPr txBox="1"/>
          <p:nvPr>
            <p:ph idx="11" type="ftr"/>
          </p:nvPr>
        </p:nvSpPr>
        <p:spPr>
          <a:xfrm>
            <a:off x="0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g3f256ffdc45_0_36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6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_Option 1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satellite in space above earth&#10;&#10;AI-generated content may be incorrect." id="16" name="Google Shape;16;p12"/>
          <p:cNvPicPr preferRelativeResize="0"/>
          <p:nvPr/>
        </p:nvPicPr>
        <p:blipFill rotWithShape="1">
          <a:blip r:embed="rId2">
            <a:alphaModFix amt="74000"/>
          </a:blip>
          <a:srcRect b="0" l="0" r="0" t="15525"/>
          <a:stretch/>
        </p:blipFill>
        <p:spPr>
          <a:xfrm>
            <a:off x="-1" y="0"/>
            <a:ext cx="12192001" cy="68493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een circle with a half of a half of a half of a half of a half of a half of a half of a half of a half of a half of a half of a half&#10;&#10;Description automatically generated" id="17" name="Google Shape;17;p12"/>
          <p:cNvPicPr preferRelativeResize="0"/>
          <p:nvPr/>
        </p:nvPicPr>
        <p:blipFill rotWithShape="1">
          <a:blip r:embed="rId3">
            <a:alphaModFix amt="50000"/>
          </a:blip>
          <a:srcRect b="11124" l="0" r="6030" t="11506"/>
          <a:stretch/>
        </p:blipFill>
        <p:spPr>
          <a:xfrm rot="10800000">
            <a:off x="0" y="8684"/>
            <a:ext cx="6217921" cy="68406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yellow letter c on a black background&#10;&#10;Description automatically generated" id="18" name="Google Shape;18;p12"/>
          <p:cNvPicPr preferRelativeResize="0"/>
          <p:nvPr/>
        </p:nvPicPr>
        <p:blipFill rotWithShape="1">
          <a:blip r:embed="rId4">
            <a:alphaModFix/>
          </a:blip>
          <a:srcRect b="36557" l="0" r="28175" t="0"/>
          <a:stretch/>
        </p:blipFill>
        <p:spPr>
          <a:xfrm>
            <a:off x="7811772" y="2112134"/>
            <a:ext cx="4515695" cy="4745866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2"/>
          <p:cNvSpPr txBox="1"/>
          <p:nvPr>
            <p:ph type="ctrTitle"/>
          </p:nvPr>
        </p:nvSpPr>
        <p:spPr>
          <a:xfrm>
            <a:off x="355865" y="944983"/>
            <a:ext cx="5090704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3200"/>
              <a:buFont typeface="Open Sans"/>
              <a:buNone/>
              <a:defRPr b="1" sz="3200">
                <a:solidFill>
                  <a:srgbClr val="FFC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" type="subTitle"/>
          </p:nvPr>
        </p:nvSpPr>
        <p:spPr>
          <a:xfrm>
            <a:off x="355864" y="3424658"/>
            <a:ext cx="5090705" cy="6129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descr="A logo of a planet with a satellite&#10;&#10;AI-generated content may be incorrect." id="21" name="Google Shape;21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6892" y="5428354"/>
            <a:ext cx="1013722" cy="969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white text&#10;&#10;AI-generated content may be incorrect." id="22" name="Google Shape;22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27507" y="5582356"/>
            <a:ext cx="3105432" cy="82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_Option 3" type="twoObj">
  <p:cSld name="TWO_OBJECTS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een circle with a half of a half of a half of a half of a half of a half of a half of a half of a half of a half of a half of a half&#10;&#10;Description automatically generated" id="114" name="Google Shape;114;g3f256ffdc45_0_403"/>
          <p:cNvPicPr preferRelativeResize="0"/>
          <p:nvPr/>
        </p:nvPicPr>
        <p:blipFill rotWithShape="1">
          <a:blip r:embed="rId2">
            <a:alphaModFix amt="5000"/>
          </a:blip>
          <a:srcRect b="22625" l="28894" r="29080" t="26263"/>
          <a:stretch/>
        </p:blipFill>
        <p:spPr>
          <a:xfrm rot="10800000">
            <a:off x="0" y="0"/>
            <a:ext cx="60950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g3f256ffdc45_0_403"/>
          <p:cNvSpPr txBox="1"/>
          <p:nvPr>
            <p:ph type="title"/>
          </p:nvPr>
        </p:nvSpPr>
        <p:spPr>
          <a:xfrm>
            <a:off x="838200" y="365125"/>
            <a:ext cx="76344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239"/>
              </a:buClr>
              <a:buSzPts val="3200"/>
              <a:buFont typeface="Open Sans"/>
              <a:buNone/>
              <a:defRPr b="1" sz="3200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g3f256ffdc45_0_403"/>
          <p:cNvSpPr txBox="1"/>
          <p:nvPr>
            <p:ph idx="1" type="body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g3f256ffdc45_0_403"/>
          <p:cNvSpPr txBox="1"/>
          <p:nvPr>
            <p:ph idx="2" type="body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g3f256ffdc45_0_403"/>
          <p:cNvSpPr txBox="1"/>
          <p:nvPr>
            <p:ph idx="11" type="ftr"/>
          </p:nvPr>
        </p:nvSpPr>
        <p:spPr>
          <a:xfrm>
            <a:off x="838200" y="6356350"/>
            <a:ext cx="7315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g3f256ffdc45_0_403"/>
          <p:cNvSpPr txBox="1"/>
          <p:nvPr/>
        </p:nvSpPr>
        <p:spPr>
          <a:xfrm>
            <a:off x="9328354" y="637887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-US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200" u="none" cap="none" strike="noStrike">
              <a:solidFill>
                <a:srgbClr val="00523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0" name="Google Shape;120;g3f256ffdc45_0_403"/>
          <p:cNvSpPr txBox="1"/>
          <p:nvPr/>
        </p:nvSpPr>
        <p:spPr>
          <a:xfrm>
            <a:off x="9846201" y="6438322"/>
            <a:ext cx="143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SCIENCE.GMU.EDU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yellow letter c on a black background&#10;&#10;Description automatically generated" id="121" name="Google Shape;121;g3f256ffdc45_0_4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917539">
            <a:off x="11102068" y="5783006"/>
            <a:ext cx="1370643" cy="16308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atellite and earth with a black background&#10;&#10;AI-generated content may be incorrect." id="122" name="Google Shape;122;g3f256ffdc45_0_40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3524" y="408324"/>
            <a:ext cx="1120170" cy="11201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yellow and green text&#10;&#10;AI-generated content may be incorrect." id="123" name="Google Shape;123;g3f256ffdc45_0_40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07783" y="290756"/>
            <a:ext cx="1120172" cy="1299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_Option 1" type="obj">
  <p:cSld name="OBJEC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een circle with a half of a half of a half of a half of a half of a half of a half of a half of a half of a half of a half of a half&#10;&#10;Description automatically generated" id="125" name="Google Shape;125;g3f256ffdc45_0_414"/>
          <p:cNvPicPr preferRelativeResize="0"/>
          <p:nvPr/>
        </p:nvPicPr>
        <p:blipFill rotWithShape="1">
          <a:blip r:embed="rId2">
            <a:alphaModFix amt="5000"/>
          </a:blip>
          <a:srcRect b="22625" l="28894" r="29080" t="26263"/>
          <a:stretch/>
        </p:blipFill>
        <p:spPr>
          <a:xfrm rot="10800000">
            <a:off x="0" y="0"/>
            <a:ext cx="60950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g3f256ffdc45_0_414"/>
          <p:cNvSpPr txBox="1"/>
          <p:nvPr>
            <p:ph type="title"/>
          </p:nvPr>
        </p:nvSpPr>
        <p:spPr>
          <a:xfrm>
            <a:off x="838200" y="365125"/>
            <a:ext cx="7477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239"/>
              </a:buClr>
              <a:buSzPts val="3200"/>
              <a:buFont typeface="Open Sans"/>
              <a:buNone/>
              <a:defRPr b="1" sz="3200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g3f256ffdc45_0_414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" name="Google Shape;128;g3f256ffdc45_0_414"/>
          <p:cNvSpPr txBox="1"/>
          <p:nvPr>
            <p:ph idx="11" type="ftr"/>
          </p:nvPr>
        </p:nvSpPr>
        <p:spPr>
          <a:xfrm>
            <a:off x="838199" y="6356350"/>
            <a:ext cx="7477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g3f256ffdc45_0_414"/>
          <p:cNvSpPr txBox="1"/>
          <p:nvPr>
            <p:ph idx="12" type="sldNum"/>
          </p:nvPr>
        </p:nvSpPr>
        <p:spPr>
          <a:xfrm>
            <a:off x="9285491" y="6343377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yellow letter c on a black background&#10;&#10;Description automatically generated" id="130" name="Google Shape;130;g3f256ffdc45_0_4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917539">
            <a:off x="11102068" y="5783006"/>
            <a:ext cx="1370643" cy="1630834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g3f256ffdc45_0_414"/>
          <p:cNvSpPr txBox="1"/>
          <p:nvPr/>
        </p:nvSpPr>
        <p:spPr>
          <a:xfrm>
            <a:off x="9803338" y="6402828"/>
            <a:ext cx="143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SCIENCE.GMU.EDU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satellite and earth with a black background&#10;&#10;AI-generated content may be incorrect." id="132" name="Google Shape;132;g3f256ffdc45_0_4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3524" y="408324"/>
            <a:ext cx="1120170" cy="11201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yellow and green text&#10;&#10;AI-generated content may be incorrect." id="133" name="Google Shape;133;g3f256ffdc45_0_4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07783" y="290756"/>
            <a:ext cx="1120172" cy="1299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_Option 2">
  <p:cSld name="Title and Content_Option 2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een circle with a half of a half of a half of a half of a half of a half of a half of a half of a half of a half of a half of a half&#10;&#10;Description automatically generated" id="135" name="Google Shape;135;g3f256ffdc45_0_424"/>
          <p:cNvPicPr preferRelativeResize="0"/>
          <p:nvPr/>
        </p:nvPicPr>
        <p:blipFill rotWithShape="1">
          <a:blip r:embed="rId2">
            <a:alphaModFix amt="5000"/>
          </a:blip>
          <a:srcRect b="22625" l="28894" r="29080" t="26263"/>
          <a:stretch/>
        </p:blipFill>
        <p:spPr>
          <a:xfrm>
            <a:off x="6096978" y="0"/>
            <a:ext cx="60950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g3f256ffdc45_0_424"/>
          <p:cNvSpPr txBox="1"/>
          <p:nvPr>
            <p:ph type="title"/>
          </p:nvPr>
        </p:nvSpPr>
        <p:spPr>
          <a:xfrm>
            <a:off x="774756" y="365125"/>
            <a:ext cx="105789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239"/>
              </a:buClr>
              <a:buSzPts val="3200"/>
              <a:buFont typeface="Open Sans"/>
              <a:buNone/>
              <a:defRPr b="1" sz="3200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g3f256ffdc45_0_424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" name="Google Shape;138;g3f256ffdc45_0_424"/>
          <p:cNvSpPr txBox="1"/>
          <p:nvPr/>
        </p:nvSpPr>
        <p:spPr>
          <a:xfrm>
            <a:off x="801406" y="6392451"/>
            <a:ext cx="143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SCIENCE.GMU.EDU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g3f256ffdc45_0_424"/>
          <p:cNvSpPr txBox="1"/>
          <p:nvPr>
            <p:ph idx="11" type="ftr"/>
          </p:nvPr>
        </p:nvSpPr>
        <p:spPr>
          <a:xfrm>
            <a:off x="3238915" y="6356350"/>
            <a:ext cx="51816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g3f256ffdc45_0_424"/>
          <p:cNvSpPr txBox="1"/>
          <p:nvPr>
            <p:ph idx="12" type="sldNum"/>
          </p:nvPr>
        </p:nvSpPr>
        <p:spPr>
          <a:xfrm>
            <a:off x="176458" y="633412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yellow letter c on a black background&#10;&#10;Description automatically generated" id="141" name="Google Shape;141;g3f256ffdc45_0_4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447713">
            <a:off x="-219360" y="5601368"/>
            <a:ext cx="1368992" cy="16288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atellite and earth with a black background&#10;&#10;AI-generated content may be incorrect." id="142" name="Google Shape;142;g3f256ffdc45_0_4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94042" y="5515766"/>
            <a:ext cx="1120170" cy="11201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yellow and green text&#10;&#10;AI-generated content may be incorrect." id="143" name="Google Shape;143;g3f256ffdc45_0_4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98301" y="5398198"/>
            <a:ext cx="1120172" cy="1299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_Option 4">
  <p:cSld name="Title and Content_Option 4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een circle with a half of a half of a half of a half of a half of a half of a half of a half of a half of a half of a half of a half&#10;&#10;Description automatically generated" id="145" name="Google Shape;145;g3f256ffdc45_0_434"/>
          <p:cNvPicPr preferRelativeResize="0"/>
          <p:nvPr/>
        </p:nvPicPr>
        <p:blipFill rotWithShape="1">
          <a:blip r:embed="rId2">
            <a:alphaModFix amt="5000"/>
          </a:blip>
          <a:srcRect b="22625" l="28894" r="29080" t="26263"/>
          <a:stretch/>
        </p:blipFill>
        <p:spPr>
          <a:xfrm>
            <a:off x="6089260" y="0"/>
            <a:ext cx="60950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g3f256ffdc45_0_43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239"/>
              </a:buClr>
              <a:buSzPts val="3200"/>
              <a:buFont typeface="Open Sans"/>
              <a:buNone/>
              <a:defRPr b="1" sz="3200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g3f256ffdc45_0_434"/>
          <p:cNvSpPr txBox="1"/>
          <p:nvPr>
            <p:ph idx="1" type="body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" name="Google Shape;148;g3f256ffdc45_0_434"/>
          <p:cNvSpPr txBox="1"/>
          <p:nvPr>
            <p:ph idx="2" type="body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" name="Google Shape;149;g3f256ffdc45_0_434"/>
          <p:cNvSpPr txBox="1"/>
          <p:nvPr>
            <p:ph idx="11" type="ftr"/>
          </p:nvPr>
        </p:nvSpPr>
        <p:spPr>
          <a:xfrm>
            <a:off x="3238915" y="6356350"/>
            <a:ext cx="51816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g3f256ffdc45_0_434"/>
          <p:cNvSpPr txBox="1"/>
          <p:nvPr/>
        </p:nvSpPr>
        <p:spPr>
          <a:xfrm>
            <a:off x="759639" y="6415803"/>
            <a:ext cx="143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SCIENCE.GMU.EDU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3f256ffdc45_0_434"/>
          <p:cNvSpPr txBox="1"/>
          <p:nvPr>
            <p:ph idx="12" type="sldNum"/>
          </p:nvPr>
        </p:nvSpPr>
        <p:spPr>
          <a:xfrm>
            <a:off x="176458" y="633412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yellow letter c on a black background&#10;&#10;Description automatically generated" id="152" name="Google Shape;152;g3f256ffdc45_0_4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447713">
            <a:off x="-219360" y="5601368"/>
            <a:ext cx="1368992" cy="16288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atellite and earth with a black background&#10;&#10;AI-generated content may be incorrect." id="153" name="Google Shape;153;g3f256ffdc45_0_4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90183" y="5541853"/>
            <a:ext cx="1120170" cy="11201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yellow and green text&#10;&#10;AI-generated content may be incorrect." id="154" name="Google Shape;154;g3f256ffdc45_0_4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94442" y="5424285"/>
            <a:ext cx="1120172" cy="1299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_Option 5" type="twoTxTwoObj">
  <p:cSld name="TWO_OBJECTS_WITH_TEXT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een circle with a half of a half of a half of a half of a half of a half of a half of a half of a half of a half of a half of a half&#10;&#10;Description automatically generated" id="156" name="Google Shape;156;g3f256ffdc45_0_445"/>
          <p:cNvPicPr preferRelativeResize="0"/>
          <p:nvPr/>
        </p:nvPicPr>
        <p:blipFill rotWithShape="1">
          <a:blip r:embed="rId2">
            <a:alphaModFix amt="5000"/>
          </a:blip>
          <a:srcRect b="22625" l="28894" r="29080" t="26263"/>
          <a:stretch/>
        </p:blipFill>
        <p:spPr>
          <a:xfrm rot="10800000">
            <a:off x="0" y="0"/>
            <a:ext cx="60950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g3f256ffdc45_0_445"/>
          <p:cNvSpPr txBox="1"/>
          <p:nvPr>
            <p:ph type="title"/>
          </p:nvPr>
        </p:nvSpPr>
        <p:spPr>
          <a:xfrm>
            <a:off x="839788" y="365125"/>
            <a:ext cx="73137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239"/>
              </a:buClr>
              <a:buSzPts val="3200"/>
              <a:buFont typeface="Open Sans"/>
              <a:buNone/>
              <a:defRPr b="1" sz="3200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g3f256ffdc45_0_445"/>
          <p:cNvSpPr txBox="1"/>
          <p:nvPr>
            <p:ph idx="1" type="body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59" name="Google Shape;159;g3f256ffdc45_0_445"/>
          <p:cNvSpPr txBox="1"/>
          <p:nvPr>
            <p:ph idx="2" type="body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0" name="Google Shape;160;g3f256ffdc45_0_445"/>
          <p:cNvSpPr txBox="1"/>
          <p:nvPr>
            <p:ph idx="3" type="body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61" name="Google Shape;161;g3f256ffdc45_0_445"/>
          <p:cNvSpPr txBox="1"/>
          <p:nvPr>
            <p:ph idx="4" type="body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g3f256ffdc45_0_445"/>
          <p:cNvSpPr txBox="1"/>
          <p:nvPr>
            <p:ph idx="11" type="ftr"/>
          </p:nvPr>
        </p:nvSpPr>
        <p:spPr>
          <a:xfrm>
            <a:off x="838200" y="6356350"/>
            <a:ext cx="7315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g3f256ffdc45_0_445"/>
          <p:cNvSpPr txBox="1"/>
          <p:nvPr/>
        </p:nvSpPr>
        <p:spPr>
          <a:xfrm>
            <a:off x="9328354" y="6378871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-US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200" u="none" cap="none" strike="noStrike">
              <a:solidFill>
                <a:srgbClr val="00523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4" name="Google Shape;164;g3f256ffdc45_0_445"/>
          <p:cNvSpPr txBox="1"/>
          <p:nvPr/>
        </p:nvSpPr>
        <p:spPr>
          <a:xfrm>
            <a:off x="9846201" y="6438322"/>
            <a:ext cx="143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SCIENCE.GMU.EDU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yellow letter c on a black background&#10;&#10;Description automatically generated" id="165" name="Google Shape;165;g3f256ffdc45_0_4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917539">
            <a:off x="11102068" y="5783006"/>
            <a:ext cx="1370643" cy="16308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atellite and earth with a black background&#10;&#10;AI-generated content may be incorrect." id="166" name="Google Shape;166;g3f256ffdc45_0_4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3524" y="408324"/>
            <a:ext cx="1120170" cy="11201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yellow and green text&#10;&#10;AI-generated content may be incorrect." id="167" name="Google Shape;167;g3f256ffdc45_0_4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07783" y="290756"/>
            <a:ext cx="1120172" cy="1299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_Option 6">
  <p:cSld name="Title and Content_Option 6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een circle with a half of a half of a half of a half of a half of a half of a half of a half of a half of a half of a half of a half&#10;&#10;Description automatically generated" id="169" name="Google Shape;169;g3f256ffdc45_0_458"/>
          <p:cNvPicPr preferRelativeResize="0"/>
          <p:nvPr/>
        </p:nvPicPr>
        <p:blipFill rotWithShape="1">
          <a:blip r:embed="rId2">
            <a:alphaModFix amt="5000"/>
          </a:blip>
          <a:srcRect b="22625" l="28894" r="29080" t="26263"/>
          <a:stretch/>
        </p:blipFill>
        <p:spPr>
          <a:xfrm>
            <a:off x="6096978" y="0"/>
            <a:ext cx="609502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g3f256ffdc45_0_458"/>
          <p:cNvSpPr txBox="1"/>
          <p:nvPr>
            <p:ph type="title"/>
          </p:nvPr>
        </p:nvSpPr>
        <p:spPr>
          <a:xfrm>
            <a:off x="839788" y="365125"/>
            <a:ext cx="105123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239"/>
              </a:buClr>
              <a:buSzPts val="3200"/>
              <a:buFont typeface="Open Sans"/>
              <a:buNone/>
              <a:defRPr b="1" sz="3200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g3f256ffdc45_0_458"/>
          <p:cNvSpPr txBox="1"/>
          <p:nvPr>
            <p:ph idx="1" type="body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72" name="Google Shape;172;g3f256ffdc45_0_458"/>
          <p:cNvSpPr txBox="1"/>
          <p:nvPr>
            <p:ph idx="2" type="body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" name="Google Shape;173;g3f256ffdc45_0_458"/>
          <p:cNvSpPr txBox="1"/>
          <p:nvPr>
            <p:ph idx="3" type="body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74" name="Google Shape;174;g3f256ffdc45_0_458"/>
          <p:cNvSpPr txBox="1"/>
          <p:nvPr>
            <p:ph idx="4" type="body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" name="Google Shape;175;g3f256ffdc45_0_458"/>
          <p:cNvSpPr txBox="1"/>
          <p:nvPr>
            <p:ph idx="11" type="ftr"/>
          </p:nvPr>
        </p:nvSpPr>
        <p:spPr>
          <a:xfrm>
            <a:off x="3071813" y="6356350"/>
            <a:ext cx="5586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g3f256ffdc45_0_458"/>
          <p:cNvSpPr txBox="1"/>
          <p:nvPr>
            <p:ph idx="12" type="sldNum"/>
          </p:nvPr>
        </p:nvSpPr>
        <p:spPr>
          <a:xfrm>
            <a:off x="176458" y="633412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yellow letter c on a black background&#10;&#10;Description automatically generated" id="177" name="Google Shape;177;g3f256ffdc45_0_4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447713">
            <a:off x="-348761" y="5678440"/>
            <a:ext cx="1368992" cy="162887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g3f256ffdc45_0_458"/>
          <p:cNvSpPr txBox="1"/>
          <p:nvPr/>
        </p:nvSpPr>
        <p:spPr>
          <a:xfrm>
            <a:off x="759639" y="6415803"/>
            <a:ext cx="14376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SCIENCE.GMU.EDU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satellite and earth with a black background&#10;&#10;AI-generated content may be incorrect." id="179" name="Google Shape;179;g3f256ffdc45_0_4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30360" y="5579080"/>
            <a:ext cx="1120170" cy="11201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yellow and green text&#10;&#10;AI-generated content may be incorrect." id="180" name="Google Shape;180;g3f256ffdc45_0_4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34619" y="5461512"/>
            <a:ext cx="1120172" cy="1299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#MasonScience social channels">
  <p:cSld name="#MasonScience social channels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satellite in space above earth&#10;&#10;AI-generated content may be incorrect." id="182" name="Google Shape;182;g3f256ffdc45_0_471"/>
          <p:cNvPicPr preferRelativeResize="0"/>
          <p:nvPr/>
        </p:nvPicPr>
        <p:blipFill rotWithShape="1">
          <a:blip r:embed="rId2">
            <a:alphaModFix amt="74000"/>
          </a:blip>
          <a:srcRect b="0" l="0" r="0" t="15525"/>
          <a:stretch/>
        </p:blipFill>
        <p:spPr>
          <a:xfrm>
            <a:off x="-1" y="0"/>
            <a:ext cx="12192000" cy="68493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een circle with a half of a half of a half of a half of a half of a half of a half of a half of a half of a half of a half of a half&#10;&#10;Description automatically generated" id="183" name="Google Shape;183;g3f256ffdc45_0_471"/>
          <p:cNvPicPr preferRelativeResize="0"/>
          <p:nvPr/>
        </p:nvPicPr>
        <p:blipFill rotWithShape="1">
          <a:blip r:embed="rId3">
            <a:alphaModFix amt="50000"/>
          </a:blip>
          <a:srcRect b="25866" l="28894" r="29429" t="29734"/>
          <a:stretch/>
        </p:blipFill>
        <p:spPr>
          <a:xfrm rot="10800000">
            <a:off x="0" y="-2"/>
            <a:ext cx="69583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g3f256ffdc45_0_471"/>
          <p:cNvSpPr txBox="1"/>
          <p:nvPr/>
        </p:nvSpPr>
        <p:spPr>
          <a:xfrm>
            <a:off x="351356" y="1128912"/>
            <a:ext cx="4689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FFC733"/>
                </a:solidFill>
                <a:latin typeface="Open Sans"/>
                <a:ea typeface="Open Sans"/>
                <a:cs typeface="Open Sans"/>
                <a:sym typeface="Open Sans"/>
              </a:rPr>
              <a:t>How to Get Involved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yellow letter c on a black background&#10;&#10;Description automatically generated" id="185" name="Google Shape;185;g3f256ffdc45_0_471"/>
          <p:cNvPicPr preferRelativeResize="0"/>
          <p:nvPr/>
        </p:nvPicPr>
        <p:blipFill rotWithShape="1">
          <a:blip r:embed="rId4">
            <a:alphaModFix/>
          </a:blip>
          <a:srcRect b="36557" l="0" r="28175" t="0"/>
          <a:stretch/>
        </p:blipFill>
        <p:spPr>
          <a:xfrm>
            <a:off x="7813378" y="2238824"/>
            <a:ext cx="4378621" cy="4601804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g3f256ffdc45_0_471"/>
          <p:cNvSpPr txBox="1"/>
          <p:nvPr/>
        </p:nvSpPr>
        <p:spPr>
          <a:xfrm>
            <a:off x="351356" y="2197352"/>
            <a:ext cx="4689600" cy="301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Join our growing community of researchers and practitioners to shape the future of atmospheric science.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125"/>
              </a:spcBef>
              <a:spcAft>
                <a:spcPts val="0"/>
              </a:spcAft>
              <a:buClr>
                <a:srgbClr val="FFC733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FFC733"/>
                </a:solidFill>
                <a:latin typeface="Roboto"/>
                <a:ea typeface="Roboto"/>
                <a:cs typeface="Roboto"/>
                <a:sym typeface="Roboto"/>
              </a:rPr>
              <a:t>General Inquiries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contact@airdc-workshop.org</a:t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125"/>
              </a:spcBef>
              <a:spcAft>
                <a:spcPts val="0"/>
              </a:spcAft>
              <a:buClr>
                <a:srgbClr val="FFC733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FFC733"/>
                </a:solidFill>
                <a:latin typeface="Roboto"/>
                <a:ea typeface="Roboto"/>
                <a:cs typeface="Roboto"/>
                <a:sym typeface="Roboto"/>
              </a:rPr>
              <a:t>Technical Collaboration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research@airdc-workshop.org</a:t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125"/>
              </a:spcBef>
              <a:spcAft>
                <a:spcPts val="0"/>
              </a:spcAft>
              <a:buClr>
                <a:srgbClr val="FFC733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FFC733"/>
                </a:solidFill>
                <a:latin typeface="Roboto"/>
                <a:ea typeface="Roboto"/>
                <a:cs typeface="Roboto"/>
                <a:sym typeface="Roboto"/>
              </a:rPr>
              <a:t>Workshop Registration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www.airdc-workshop.org/2026-engage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logo of a planet with a satellite&#10;&#10;AI-generated content may be incorrect." id="187" name="Google Shape;187;g3f256ffdc45_0_4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1356" y="5536423"/>
            <a:ext cx="1013723" cy="9693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white text&#10;&#10;AI-generated content may be incorrect." id="188" name="Google Shape;188;g3f256ffdc45_0_47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71971" y="5690425"/>
            <a:ext cx="3105432" cy="82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(g3f256ffdc45_24_0)">
  <p:cSld name="Generated (g3f256ffdc45_24_0)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_Option 3" type="twoObj">
  <p:cSld name="TWO_OBJECT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een circle with a half of a half of a half of a half of a half of a half of a half of a half of a half of a half of a half of a half&#10;&#10;Description automatically generated" id="24" name="Google Shape;24;p13"/>
          <p:cNvPicPr preferRelativeResize="0"/>
          <p:nvPr/>
        </p:nvPicPr>
        <p:blipFill rotWithShape="1">
          <a:blip r:embed="rId2">
            <a:alphaModFix amt="5000"/>
          </a:blip>
          <a:srcRect b="22625" l="28894" r="29080" t="26263"/>
          <a:stretch/>
        </p:blipFill>
        <p:spPr>
          <a:xfrm rot="10800000">
            <a:off x="-1" y="0"/>
            <a:ext cx="609502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3"/>
          <p:cNvSpPr txBox="1"/>
          <p:nvPr>
            <p:ph type="title"/>
          </p:nvPr>
        </p:nvSpPr>
        <p:spPr>
          <a:xfrm>
            <a:off x="838200" y="365125"/>
            <a:ext cx="763428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239"/>
              </a:buClr>
              <a:buSzPts val="3200"/>
              <a:buFont typeface="Open Sans"/>
              <a:buNone/>
              <a:defRPr b="1" sz="3200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1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3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3"/>
          <p:cNvSpPr txBox="1"/>
          <p:nvPr/>
        </p:nvSpPr>
        <p:spPr>
          <a:xfrm>
            <a:off x="9328354" y="637887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-US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200" u="none" cap="none" strike="noStrike">
              <a:solidFill>
                <a:srgbClr val="00523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" name="Google Shape;30;p13"/>
          <p:cNvSpPr txBox="1"/>
          <p:nvPr/>
        </p:nvSpPr>
        <p:spPr>
          <a:xfrm>
            <a:off x="9846201" y="6438322"/>
            <a:ext cx="14375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SCIENCE.GMU.EDU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yellow letter c on a black background&#10;&#10;Description automatically generated" id="31" name="Google Shape;3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917539">
            <a:off x="11102068" y="5783006"/>
            <a:ext cx="1370643" cy="16308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atellite and earth with a black background&#10;&#10;AI-generated content may be incorrect." id="32" name="Google Shape;3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3524" y="408324"/>
            <a:ext cx="1120171" cy="11201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yellow and green text&#10;&#10;AI-generated content may be incorrect." id="33" name="Google Shape;33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07783" y="290756"/>
            <a:ext cx="1120172" cy="129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_Option 1" type="obj">
  <p:cSld name="OBJEC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een circle with a half of a half of a half of a half of a half of a half of a half of a half of a half of a half of a half of a half&#10;&#10;Description automatically generated" id="35" name="Google Shape;35;p14"/>
          <p:cNvPicPr preferRelativeResize="0"/>
          <p:nvPr/>
        </p:nvPicPr>
        <p:blipFill rotWithShape="1">
          <a:blip r:embed="rId2">
            <a:alphaModFix amt="5000"/>
          </a:blip>
          <a:srcRect b="22625" l="28894" r="29080" t="26263"/>
          <a:stretch/>
        </p:blipFill>
        <p:spPr>
          <a:xfrm rot="10800000">
            <a:off x="-1" y="0"/>
            <a:ext cx="609502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4"/>
          <p:cNvSpPr txBox="1"/>
          <p:nvPr>
            <p:ph type="title"/>
          </p:nvPr>
        </p:nvSpPr>
        <p:spPr>
          <a:xfrm>
            <a:off x="838200" y="365125"/>
            <a:ext cx="7477125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239"/>
              </a:buClr>
              <a:buSzPts val="3200"/>
              <a:buFont typeface="Open Sans"/>
              <a:buNone/>
              <a:defRPr b="1" sz="3200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1" type="ftr"/>
          </p:nvPr>
        </p:nvSpPr>
        <p:spPr>
          <a:xfrm>
            <a:off x="838199" y="6356350"/>
            <a:ext cx="74771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2" type="sldNum"/>
          </p:nvPr>
        </p:nvSpPr>
        <p:spPr>
          <a:xfrm>
            <a:off x="9285491" y="634337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yellow letter c on a black background&#10;&#10;Description automatically generated" id="40" name="Google Shape;4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917539">
            <a:off x="11102068" y="5783006"/>
            <a:ext cx="1370643" cy="1630833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14"/>
          <p:cNvSpPr txBox="1"/>
          <p:nvPr/>
        </p:nvSpPr>
        <p:spPr>
          <a:xfrm>
            <a:off x="9803338" y="6402828"/>
            <a:ext cx="14375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SCIENCE.GMU.EDU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satellite and earth with a black background&#10;&#10;AI-generated content may be incorrect." id="42" name="Google Shape;4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3524" y="408324"/>
            <a:ext cx="1120171" cy="11201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yellow and green text&#10;&#10;AI-generated content may be incorrect." id="43" name="Google Shape;43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07783" y="290756"/>
            <a:ext cx="1120172" cy="129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_Option 2">
  <p:cSld name="Title and Content_Option 2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een circle with a half of a half of a half of a half of a half of a half of a half of a half of a half of a half of a half of a half&#10;&#10;Description automatically generated" id="45" name="Google Shape;45;p15"/>
          <p:cNvPicPr preferRelativeResize="0"/>
          <p:nvPr/>
        </p:nvPicPr>
        <p:blipFill rotWithShape="1">
          <a:blip r:embed="rId2">
            <a:alphaModFix amt="5000"/>
          </a:blip>
          <a:srcRect b="22625" l="28894" r="29080" t="26263"/>
          <a:stretch/>
        </p:blipFill>
        <p:spPr>
          <a:xfrm>
            <a:off x="6096978" y="0"/>
            <a:ext cx="609502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5"/>
          <p:cNvSpPr txBox="1"/>
          <p:nvPr>
            <p:ph type="title"/>
          </p:nvPr>
        </p:nvSpPr>
        <p:spPr>
          <a:xfrm>
            <a:off x="774756" y="365125"/>
            <a:ext cx="1057904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239"/>
              </a:buClr>
              <a:buSzPts val="3200"/>
              <a:buFont typeface="Open Sans"/>
              <a:buNone/>
              <a:defRPr b="1" sz="3200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15"/>
          <p:cNvSpPr txBox="1"/>
          <p:nvPr/>
        </p:nvSpPr>
        <p:spPr>
          <a:xfrm>
            <a:off x="801406" y="6392451"/>
            <a:ext cx="14375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SCIENCE.GMU.EDU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15"/>
          <p:cNvSpPr txBox="1"/>
          <p:nvPr>
            <p:ph idx="11" type="ftr"/>
          </p:nvPr>
        </p:nvSpPr>
        <p:spPr>
          <a:xfrm>
            <a:off x="3238915" y="6356350"/>
            <a:ext cx="5181601" cy="34177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5"/>
          <p:cNvSpPr txBox="1"/>
          <p:nvPr>
            <p:ph idx="12" type="sldNum"/>
          </p:nvPr>
        </p:nvSpPr>
        <p:spPr>
          <a:xfrm>
            <a:off x="176458" y="633412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yellow letter c on a black background&#10;&#10;Description automatically generated" id="51" name="Google Shape;5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447718">
            <a:off x="-219360" y="5601369"/>
            <a:ext cx="1368992" cy="16288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atellite and earth with a black background&#10;&#10;AI-generated content may be incorrect." id="52" name="Google Shape;5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94042" y="5515766"/>
            <a:ext cx="1120171" cy="11201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yellow and green text&#10;&#10;AI-generated content may be incorrect." id="53" name="Google Shape;53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98301" y="5398198"/>
            <a:ext cx="1120172" cy="129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_Option 4">
  <p:cSld name="Title and Content_Option 4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een circle with a half of a half of a half of a half of a half of a half of a half of a half of a half of a half of a half of a half&#10;&#10;Description automatically generated" id="55" name="Google Shape;55;p16"/>
          <p:cNvPicPr preferRelativeResize="0"/>
          <p:nvPr/>
        </p:nvPicPr>
        <p:blipFill rotWithShape="1">
          <a:blip r:embed="rId2">
            <a:alphaModFix amt="5000"/>
          </a:blip>
          <a:srcRect b="22625" l="28894" r="29080" t="26263"/>
          <a:stretch/>
        </p:blipFill>
        <p:spPr>
          <a:xfrm>
            <a:off x="6089260" y="0"/>
            <a:ext cx="609502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239"/>
              </a:buClr>
              <a:buSzPts val="3200"/>
              <a:buFont typeface="Open Sans"/>
              <a:buNone/>
              <a:defRPr b="1" sz="3200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735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Char char="•"/>
              <a:defRPr sz="2500"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1" type="ftr"/>
          </p:nvPr>
        </p:nvSpPr>
        <p:spPr>
          <a:xfrm>
            <a:off x="3238915" y="6356350"/>
            <a:ext cx="5181601" cy="34177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"/>
          <p:cNvSpPr txBox="1"/>
          <p:nvPr/>
        </p:nvSpPr>
        <p:spPr>
          <a:xfrm>
            <a:off x="759639" y="6415803"/>
            <a:ext cx="14375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SCIENCE.GMU.EDU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6"/>
          <p:cNvSpPr txBox="1"/>
          <p:nvPr>
            <p:ph idx="12" type="sldNum"/>
          </p:nvPr>
        </p:nvSpPr>
        <p:spPr>
          <a:xfrm>
            <a:off x="176458" y="633412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yellow letter c on a black background&#10;&#10;Description automatically generated" id="62" name="Google Shape;6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447718">
            <a:off x="-219360" y="5601369"/>
            <a:ext cx="1368992" cy="16288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atellite and earth with a black background&#10;&#10;AI-generated content may be incorrect." id="63" name="Google Shape;6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90183" y="5541853"/>
            <a:ext cx="1120171" cy="11201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yellow and green text&#10;&#10;AI-generated content may be incorrect." id="64" name="Google Shape;64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94442" y="5424285"/>
            <a:ext cx="1120172" cy="129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_Option 5" type="twoTxTwoObj">
  <p:cSld name="TWO_OBJECTS_WITH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een circle with a half of a half of a half of a half of a half of a half of a half of a half of a half of a half of a half of a half&#10;&#10;Description automatically generated" id="66" name="Google Shape;66;p17"/>
          <p:cNvPicPr preferRelativeResize="0"/>
          <p:nvPr/>
        </p:nvPicPr>
        <p:blipFill rotWithShape="1">
          <a:blip r:embed="rId2">
            <a:alphaModFix amt="5000"/>
          </a:blip>
          <a:srcRect b="22625" l="28894" r="29080" t="26263"/>
          <a:stretch/>
        </p:blipFill>
        <p:spPr>
          <a:xfrm rot="10800000">
            <a:off x="-1" y="0"/>
            <a:ext cx="609502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7"/>
          <p:cNvSpPr txBox="1"/>
          <p:nvPr>
            <p:ph type="title"/>
          </p:nvPr>
        </p:nvSpPr>
        <p:spPr>
          <a:xfrm>
            <a:off x="839788" y="365125"/>
            <a:ext cx="7313612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239"/>
              </a:buClr>
              <a:buSzPts val="3200"/>
              <a:buFont typeface="Open Sans"/>
              <a:buNone/>
              <a:defRPr b="1" sz="3200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9" name="Google Shape;6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71" name="Google Shape;7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1" type="ftr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/>
        </p:nvSpPr>
        <p:spPr>
          <a:xfrm>
            <a:off x="9328354" y="637887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1" i="0" lang="en-US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rPr>
              <a:t>‹#›</a:t>
            </a:fld>
            <a:endParaRPr b="1" i="0" sz="1200" u="none" cap="none" strike="noStrike">
              <a:solidFill>
                <a:srgbClr val="00523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4" name="Google Shape;74;p17"/>
          <p:cNvSpPr txBox="1"/>
          <p:nvPr/>
        </p:nvSpPr>
        <p:spPr>
          <a:xfrm>
            <a:off x="9846201" y="6438322"/>
            <a:ext cx="14375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SCIENCE.GMU.EDU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yellow letter c on a black background&#10;&#10;Description automatically generated" id="75" name="Google Shape;7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917539">
            <a:off x="11102068" y="5783006"/>
            <a:ext cx="1370643" cy="16308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atellite and earth with a black background&#10;&#10;AI-generated content may be incorrect." id="76" name="Google Shape;7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03524" y="408324"/>
            <a:ext cx="1120171" cy="11201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yellow and green text&#10;&#10;AI-generated content may be incorrect." id="77" name="Google Shape;77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07783" y="290756"/>
            <a:ext cx="1120172" cy="129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_Option 6">
  <p:cSld name="Title and Content_Option 6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een circle with a half of a half of a half of a half of a half of a half of a half of a half of a half of a half of a half of a half&#10;&#10;Description automatically generated" id="79" name="Google Shape;79;p18"/>
          <p:cNvPicPr preferRelativeResize="0"/>
          <p:nvPr/>
        </p:nvPicPr>
        <p:blipFill rotWithShape="1">
          <a:blip r:embed="rId2">
            <a:alphaModFix amt="5000"/>
          </a:blip>
          <a:srcRect b="22625" l="28894" r="29080" t="26263"/>
          <a:stretch/>
        </p:blipFill>
        <p:spPr>
          <a:xfrm>
            <a:off x="6096978" y="0"/>
            <a:ext cx="609502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8"/>
          <p:cNvSpPr txBox="1"/>
          <p:nvPr>
            <p:ph type="title"/>
          </p:nvPr>
        </p:nvSpPr>
        <p:spPr>
          <a:xfrm>
            <a:off x="839788" y="365125"/>
            <a:ext cx="10512424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239"/>
              </a:buClr>
              <a:buSzPts val="3200"/>
              <a:buFont typeface="Open Sans"/>
              <a:buNone/>
              <a:defRPr b="1" sz="3200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2" name="Google Shape;82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4" name="Google Shape;84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Open Sans"/>
                <a:ea typeface="Open Sans"/>
                <a:cs typeface="Open Sans"/>
                <a:sym typeface="Open Sans"/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1" type="ftr"/>
          </p:nvPr>
        </p:nvSpPr>
        <p:spPr>
          <a:xfrm>
            <a:off x="3071813" y="6356350"/>
            <a:ext cx="55864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12" type="sldNum"/>
          </p:nvPr>
        </p:nvSpPr>
        <p:spPr>
          <a:xfrm>
            <a:off x="176458" y="6334126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yellow letter c on a black background&#10;&#10;Description automatically generated" id="87" name="Google Shape;8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447718">
            <a:off x="-348761" y="5678441"/>
            <a:ext cx="1368992" cy="1628868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8"/>
          <p:cNvSpPr txBox="1"/>
          <p:nvPr/>
        </p:nvSpPr>
        <p:spPr>
          <a:xfrm>
            <a:off x="759639" y="6415803"/>
            <a:ext cx="143758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chemeClr val="accent3"/>
                </a:solidFill>
                <a:latin typeface="Open Sans"/>
                <a:ea typeface="Open Sans"/>
                <a:cs typeface="Open Sans"/>
                <a:sym typeface="Open Sans"/>
              </a:rPr>
              <a:t>SCIENCE.GMU.EDU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satellite and earth with a black background&#10;&#10;AI-generated content may be incorrect." id="89" name="Google Shape;8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30360" y="5579080"/>
            <a:ext cx="1120171" cy="11201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yellow and green text&#10;&#10;AI-generated content may be incorrect." id="90" name="Google Shape;90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34619" y="5461512"/>
            <a:ext cx="1120172" cy="129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#MasonScience social channels">
  <p:cSld name="#MasonScience social channel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satellite in space above earth&#10;&#10;AI-generated content may be incorrect." id="92" name="Google Shape;92;p19"/>
          <p:cNvPicPr preferRelativeResize="0"/>
          <p:nvPr/>
        </p:nvPicPr>
        <p:blipFill rotWithShape="1">
          <a:blip r:embed="rId2">
            <a:alphaModFix amt="74000"/>
          </a:blip>
          <a:srcRect b="0" l="0" r="0" t="15525"/>
          <a:stretch/>
        </p:blipFill>
        <p:spPr>
          <a:xfrm>
            <a:off x="-1" y="0"/>
            <a:ext cx="12192001" cy="68493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een circle with a half of a half of a half of a half of a half of a half of a half of a half of a half of a half of a half of a half&#10;&#10;Description automatically generated" id="93" name="Google Shape;93;p19"/>
          <p:cNvPicPr preferRelativeResize="0"/>
          <p:nvPr/>
        </p:nvPicPr>
        <p:blipFill rotWithShape="1">
          <a:blip r:embed="rId3">
            <a:alphaModFix amt="50000"/>
          </a:blip>
          <a:srcRect b="25866" l="28894" r="29429" t="29734"/>
          <a:stretch/>
        </p:blipFill>
        <p:spPr>
          <a:xfrm rot="10800000">
            <a:off x="-1" y="-3"/>
            <a:ext cx="6958351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9"/>
          <p:cNvSpPr txBox="1"/>
          <p:nvPr/>
        </p:nvSpPr>
        <p:spPr>
          <a:xfrm>
            <a:off x="351356" y="1128912"/>
            <a:ext cx="468967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FFC733"/>
                </a:solidFill>
                <a:latin typeface="Open Sans"/>
                <a:ea typeface="Open Sans"/>
                <a:cs typeface="Open Sans"/>
                <a:sym typeface="Open Sans"/>
              </a:rPr>
              <a:t>How to Get Involved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yellow letter c on a black background&#10;&#10;Description automatically generated" id="95" name="Google Shape;95;p19"/>
          <p:cNvPicPr preferRelativeResize="0"/>
          <p:nvPr/>
        </p:nvPicPr>
        <p:blipFill rotWithShape="1">
          <a:blip r:embed="rId4">
            <a:alphaModFix/>
          </a:blip>
          <a:srcRect b="36557" l="0" r="28175" t="0"/>
          <a:stretch/>
        </p:blipFill>
        <p:spPr>
          <a:xfrm>
            <a:off x="7813378" y="2238824"/>
            <a:ext cx="4378622" cy="4601806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9"/>
          <p:cNvSpPr txBox="1"/>
          <p:nvPr/>
        </p:nvSpPr>
        <p:spPr>
          <a:xfrm>
            <a:off x="351356" y="2197352"/>
            <a:ext cx="4689672" cy="30085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Join our growing community of researchers and practitioners to shape the future of atmospheric science.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125"/>
              </a:spcBef>
              <a:spcAft>
                <a:spcPts val="0"/>
              </a:spcAft>
              <a:buClr>
                <a:srgbClr val="FFC733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FFC733"/>
                </a:solidFill>
                <a:latin typeface="Roboto"/>
                <a:ea typeface="Roboto"/>
                <a:cs typeface="Roboto"/>
                <a:sym typeface="Roboto"/>
              </a:rPr>
              <a:t>General Inquiries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contact@airdc-workshop.org</a:t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125"/>
              </a:spcBef>
              <a:spcAft>
                <a:spcPts val="0"/>
              </a:spcAft>
              <a:buClr>
                <a:srgbClr val="FFC733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FFC733"/>
                </a:solidFill>
                <a:latin typeface="Roboto"/>
                <a:ea typeface="Roboto"/>
                <a:cs typeface="Roboto"/>
                <a:sym typeface="Roboto"/>
              </a:rPr>
              <a:t>Technical Collaboration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research@airdc-workshop.org</a:t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125"/>
              </a:spcBef>
              <a:spcAft>
                <a:spcPts val="0"/>
              </a:spcAft>
              <a:buClr>
                <a:srgbClr val="FFC733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FFC733"/>
                </a:solidFill>
                <a:latin typeface="Roboto"/>
                <a:ea typeface="Roboto"/>
                <a:cs typeface="Roboto"/>
                <a:sym typeface="Roboto"/>
              </a:rPr>
              <a:t>Workshop Registration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"/>
              <a:buNone/>
            </a:pPr>
            <a:r>
              <a:rPr b="0" i="0" lang="en-US" sz="1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www.airdc-workshop.org/2026-engage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logo of a planet with a satellite&#10;&#10;AI-generated content may be incorrect." id="97" name="Google Shape;97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1356" y="5536423"/>
            <a:ext cx="1013722" cy="969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white text&#10;&#10;AI-generated content may be incorrect." id="98" name="Google Shape;98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71971" y="5690425"/>
            <a:ext cx="3105432" cy="82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_Option 1" type="title">
  <p:cSld name="TITLE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satellite in space above earth&#10;&#10;AI-generated content may be incorrect." id="106" name="Google Shape;106;g3f256ffdc45_0_395"/>
          <p:cNvPicPr preferRelativeResize="0"/>
          <p:nvPr/>
        </p:nvPicPr>
        <p:blipFill rotWithShape="1">
          <a:blip r:embed="rId2">
            <a:alphaModFix amt="74000"/>
          </a:blip>
          <a:srcRect b="0" l="0" r="0" t="15525"/>
          <a:stretch/>
        </p:blipFill>
        <p:spPr>
          <a:xfrm>
            <a:off x="-1" y="0"/>
            <a:ext cx="12192000" cy="68493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green circle with a half of a half of a half of a half of a half of a half of a half of a half of a half of a half of a half of a half&#10;&#10;Description automatically generated" id="107" name="Google Shape;107;g3f256ffdc45_0_395"/>
          <p:cNvPicPr preferRelativeResize="0"/>
          <p:nvPr/>
        </p:nvPicPr>
        <p:blipFill rotWithShape="1">
          <a:blip r:embed="rId3">
            <a:alphaModFix amt="50000"/>
          </a:blip>
          <a:srcRect b="11124" l="0" r="6030" t="11506"/>
          <a:stretch/>
        </p:blipFill>
        <p:spPr>
          <a:xfrm rot="10800000">
            <a:off x="-1" y="8684"/>
            <a:ext cx="6217922" cy="68406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yellow letter c on a black background&#10;&#10;Description automatically generated" id="108" name="Google Shape;108;g3f256ffdc45_0_395"/>
          <p:cNvPicPr preferRelativeResize="0"/>
          <p:nvPr/>
        </p:nvPicPr>
        <p:blipFill rotWithShape="1">
          <a:blip r:embed="rId4">
            <a:alphaModFix/>
          </a:blip>
          <a:srcRect b="36557" l="0" r="28175" t="0"/>
          <a:stretch/>
        </p:blipFill>
        <p:spPr>
          <a:xfrm>
            <a:off x="7811772" y="2112134"/>
            <a:ext cx="4515696" cy="4745866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3f256ffdc45_0_395"/>
          <p:cNvSpPr txBox="1"/>
          <p:nvPr>
            <p:ph type="ctrTitle"/>
          </p:nvPr>
        </p:nvSpPr>
        <p:spPr>
          <a:xfrm>
            <a:off x="355865" y="944983"/>
            <a:ext cx="50907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3200"/>
              <a:buFont typeface="Open Sans"/>
              <a:buNone/>
              <a:defRPr b="1" sz="3200">
                <a:solidFill>
                  <a:srgbClr val="FFC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g3f256ffdc45_0_395"/>
          <p:cNvSpPr txBox="1"/>
          <p:nvPr>
            <p:ph idx="1" type="subTitle"/>
          </p:nvPr>
        </p:nvSpPr>
        <p:spPr>
          <a:xfrm>
            <a:off x="355864" y="3424658"/>
            <a:ext cx="5090700" cy="6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descr="A logo of a planet with a satellite&#10;&#10;AI-generated content may be incorrect." id="111" name="Google Shape;111;g3f256ffdc45_0_39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6892" y="5428354"/>
            <a:ext cx="1013723" cy="9693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white text&#10;&#10;AI-generated content may be incorrect." id="112" name="Google Shape;112;g3f256ffdc45_0_39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27507" y="5582356"/>
            <a:ext cx="3105432" cy="82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10" Type="http://schemas.openxmlformats.org/officeDocument/2006/relationships/theme" Target="../theme/theme3.xml"/><Relationship Id="rId9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f256ffdc45_0_389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g3f256ffdc45_0_389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2" name="Google Shape;102;g3f256ffdc45_0_389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3" name="Google Shape;103;g3f256ffdc45_0_389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g3f256ffdc45_0_38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0.png"/><Relationship Id="rId10" Type="http://schemas.openxmlformats.org/officeDocument/2006/relationships/image" Target="../media/image12.png"/><Relationship Id="rId13" Type="http://schemas.openxmlformats.org/officeDocument/2006/relationships/hyperlink" Target="mailto:pcampbe8@gmu.edu" TargetMode="External"/><Relationship Id="rId12" Type="http://schemas.openxmlformats.org/officeDocument/2006/relationships/image" Target="../media/image13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14.png"/><Relationship Id="rId9" Type="http://schemas.openxmlformats.org/officeDocument/2006/relationships/image" Target="../media/image11.png"/><Relationship Id="rId14" Type="http://schemas.openxmlformats.org/officeDocument/2006/relationships/hyperlink" Target="https://github.com/GMU-CSER/HEMCO/tree/feature/metemis" TargetMode="External"/><Relationship Id="rId5" Type="http://schemas.openxmlformats.org/officeDocument/2006/relationships/image" Target="../media/image18.png"/><Relationship Id="rId6" Type="http://schemas.openxmlformats.org/officeDocument/2006/relationships/image" Target="../media/image17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f256ffdc45_0_36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BF8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9" name="Google Shape;199;g3f256ffdc45_0_365"/>
          <p:cNvPicPr preferRelativeResize="0"/>
          <p:nvPr/>
        </p:nvPicPr>
        <p:blipFill rotWithShape="1">
          <a:blip r:embed="rId3">
            <a:alphaModFix amt="15000"/>
          </a:blip>
          <a:srcRect b="0" l="8889" r="8881" t="0"/>
          <a:stretch/>
        </p:blipFill>
        <p:spPr>
          <a:xfrm rot="10800000">
            <a:off x="-52" y="0"/>
            <a:ext cx="60951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3f256ffdc45_0_365"/>
          <p:cNvSpPr txBox="1"/>
          <p:nvPr/>
        </p:nvSpPr>
        <p:spPr>
          <a:xfrm>
            <a:off x="571500" y="381000"/>
            <a:ext cx="11049000" cy="95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b="1" lang="en-US" sz="2960">
                <a:solidFill>
                  <a:srgbClr val="005239"/>
                </a:solidFill>
                <a:latin typeface="Open Sans"/>
                <a:ea typeface="Open Sans"/>
                <a:cs typeface="Open Sans"/>
                <a:sym typeface="Open Sans"/>
              </a:rPr>
              <a:t>Dynamic Meteorology-Aware Emissions to Improve NOAA’s UFS Air Quality Model Predictions</a:t>
            </a:r>
            <a:endParaRPr b="1" sz="2960">
              <a:solidFill>
                <a:srgbClr val="00523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01" name="Google Shape;201;g3f256ffdc45_0_365"/>
          <p:cNvGrpSpPr/>
          <p:nvPr/>
        </p:nvGrpSpPr>
        <p:grpSpPr>
          <a:xfrm>
            <a:off x="466725" y="1457325"/>
            <a:ext cx="3638700" cy="4781700"/>
            <a:chOff x="-104775" y="-66675"/>
            <a:chExt cx="3638700" cy="4781700"/>
          </a:xfrm>
        </p:grpSpPr>
        <p:pic>
          <p:nvPicPr>
            <p:cNvPr id="202" name="Google Shape;202;g3f256ffdc45_0_36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104775" y="-66675"/>
              <a:ext cx="3638700" cy="4781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3" name="Google Shape;203;g3f256ffdc45_0_365"/>
            <p:cNvSpPr txBox="1"/>
            <p:nvPr/>
          </p:nvSpPr>
          <p:spPr>
            <a:xfrm>
              <a:off x="190500" y="190500"/>
              <a:ext cx="3159900" cy="419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05239"/>
                  </a:solidFill>
                  <a:latin typeface="Roboto"/>
                  <a:ea typeface="Roboto"/>
                  <a:cs typeface="Roboto"/>
                  <a:sym typeface="Roboto"/>
                </a:rPr>
                <a:t>Key Highlights</a:t>
              </a:r>
              <a:endParaRPr b="1" sz="1800">
                <a:solidFill>
                  <a:srgbClr val="005239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111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333333"/>
                </a:buClr>
                <a:buSzPts val="1300"/>
                <a:buFont typeface="Roboto"/>
                <a:buChar char="●"/>
              </a:pPr>
              <a:r>
                <a:rPr b="0"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MetEmis dynamic coupler adapted from U.S. EPA SMOKE-CMAQ.</a:t>
              </a:r>
              <a:endParaRPr b="0" sz="13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111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333333"/>
                </a:buClr>
                <a:buSzPts val="1300"/>
                <a:buFont typeface="Roboto"/>
                <a:buChar char="●"/>
              </a:pPr>
              <a:r>
                <a:rPr b="0"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R2O transition for NOAA Unified Forecast System-Air </a:t>
              </a:r>
              <a:r>
                <a:rPr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Quality</a:t>
              </a:r>
              <a:r>
                <a:rPr b="0"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 Model (UFS-A</a:t>
              </a:r>
              <a:r>
                <a:rPr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QM) and the community</a:t>
              </a:r>
              <a:r>
                <a:rPr b="0"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.</a:t>
              </a:r>
              <a:endParaRPr b="0" sz="13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111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333333"/>
                </a:buClr>
                <a:buSzPts val="1300"/>
                <a:buFont typeface="Roboto"/>
                <a:buChar char="●"/>
              </a:pPr>
              <a:r>
                <a:rPr b="0"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Improved </a:t>
              </a:r>
              <a:r>
                <a:rPr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o</a:t>
              </a:r>
              <a:r>
                <a:rPr b="0"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zone and PM</a:t>
              </a:r>
              <a:r>
                <a:rPr b="0" baseline="-25000"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2.5</a:t>
              </a:r>
              <a:r>
                <a:rPr b="0"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 predictions compared to static NEI.</a:t>
              </a:r>
              <a:endParaRPr b="0" sz="13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005239"/>
                  </a:solidFill>
                  <a:latin typeface="Roboto"/>
                  <a:ea typeface="Roboto"/>
                  <a:cs typeface="Roboto"/>
                  <a:sym typeface="Roboto"/>
                </a:rPr>
                <a:t>Methodology</a:t>
              </a:r>
              <a:endParaRPr b="1" sz="1800">
                <a:solidFill>
                  <a:srgbClr val="005239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111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333333"/>
                </a:buClr>
                <a:buSzPts val="1300"/>
                <a:buFont typeface="Roboto"/>
                <a:buChar char="●"/>
              </a:pPr>
              <a:r>
                <a:rPr b="0"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Online-coupled emissions system using ESMF/NEXUS interface.</a:t>
              </a:r>
              <a:endParaRPr b="0" sz="13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11150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333333"/>
                </a:buClr>
                <a:buSzPts val="1300"/>
                <a:buFont typeface="Roboto"/>
                <a:buChar char="●"/>
              </a:pPr>
              <a:r>
                <a:rPr b="0"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HEMCO submodule i</a:t>
              </a:r>
              <a:r>
                <a:rPr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n </a:t>
              </a:r>
              <a:r>
                <a:rPr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NEXUS</a:t>
              </a:r>
              <a:r>
                <a:rPr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b="0"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for anthropogenic and biogenic extensions.</a:t>
              </a:r>
              <a:endParaRPr b="0" sz="13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11150" lvl="0" marL="457200" rtl="0" algn="l">
                <a:spcBef>
                  <a:spcPts val="600"/>
                </a:spcBef>
                <a:spcAft>
                  <a:spcPts val="600"/>
                </a:spcAft>
                <a:buClr>
                  <a:srgbClr val="333333"/>
                </a:buClr>
                <a:buSzPts val="1300"/>
                <a:buFont typeface="Roboto"/>
                <a:buChar char="●"/>
              </a:pPr>
              <a:r>
                <a:rPr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Meteorology-dependent</a:t>
              </a:r>
              <a:r>
                <a:rPr b="0"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 extensions for onroad, </a:t>
              </a:r>
              <a:r>
                <a:rPr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livestock</a:t>
              </a:r>
              <a:r>
                <a:rPr b="0"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, residential heating, and </a:t>
              </a:r>
              <a:r>
                <a:rPr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fugitive dust emissions</a:t>
              </a:r>
              <a:r>
                <a:rPr b="0" lang="en-US" sz="1300">
                  <a:solidFill>
                    <a:srgbClr val="333333"/>
                  </a:solidFill>
                  <a:latin typeface="Roboto"/>
                  <a:ea typeface="Roboto"/>
                  <a:cs typeface="Roboto"/>
                  <a:sym typeface="Roboto"/>
                </a:rPr>
                <a:t>.</a:t>
              </a:r>
              <a:endParaRPr b="0" sz="1300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04" name="Google Shape;204;g3f256ffdc45_0_365"/>
          <p:cNvGrpSpPr/>
          <p:nvPr/>
        </p:nvGrpSpPr>
        <p:grpSpPr>
          <a:xfrm>
            <a:off x="4191000" y="4476750"/>
            <a:ext cx="7429500" cy="1619100"/>
            <a:chOff x="0" y="0"/>
            <a:chExt cx="7429500" cy="1619100"/>
          </a:xfrm>
        </p:grpSpPr>
        <p:sp>
          <p:nvSpPr>
            <p:cNvPr id="205" name="Google Shape;205;g3f256ffdc45_0_365"/>
            <p:cNvSpPr/>
            <p:nvPr/>
          </p:nvSpPr>
          <p:spPr>
            <a:xfrm>
              <a:off x="0" y="0"/>
              <a:ext cx="7429500" cy="1619100"/>
            </a:xfrm>
            <a:prstGeom prst="roundRect">
              <a:avLst>
                <a:gd fmla="val 11764" name="adj"/>
              </a:avLst>
            </a:prstGeom>
            <a:solidFill>
              <a:srgbClr val="00523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g3f256ffdc45_0_365"/>
            <p:cNvSpPr txBox="1"/>
            <p:nvPr/>
          </p:nvSpPr>
          <p:spPr>
            <a:xfrm>
              <a:off x="285750" y="238125"/>
              <a:ext cx="68580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Patrick C. Campbell</a:t>
              </a:r>
              <a:endParaRPr b="1" sz="16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-US" sz="12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Bok Haeng Baek, Siqi Ma, Chi-Tsan Wang, Irena Ivanova, Zachary Moon, Youhua Tang, Kai Wang, and Barry Baker</a:t>
              </a:r>
              <a:endParaRPr b="0" sz="1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600"/>
                </a:spcAft>
                <a:buNone/>
              </a:pPr>
              <a:r>
                <a:rPr b="0" lang="en-US" sz="10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Presented for </a:t>
              </a:r>
              <a:r>
                <a:rPr lang="en-US" sz="10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UIFCW 2026</a:t>
              </a:r>
              <a:r>
                <a:rPr b="0" lang="en-US" sz="1000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| NOAA Affiliate | George Mason University</a:t>
              </a:r>
              <a:endParaRPr b="0" sz="1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207" name="Google Shape;207;g3f256ffdc45_0_365"/>
          <p:cNvSpPr txBox="1"/>
          <p:nvPr/>
        </p:nvSpPr>
        <p:spPr>
          <a:xfrm>
            <a:off x="9525000" y="6334125"/>
            <a:ext cx="1905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600"/>
              </a:spcAft>
              <a:buNone/>
            </a:pPr>
            <a:r>
              <a:rPr b="1" lang="en-US" sz="1200">
                <a:solidFill>
                  <a:srgbClr val="196B24"/>
                </a:solidFill>
                <a:latin typeface="Roboto"/>
                <a:ea typeface="Roboto"/>
                <a:cs typeface="Roboto"/>
                <a:sym typeface="Roboto"/>
              </a:rPr>
              <a:t>SCIENCE.GMU.EDU</a:t>
            </a:r>
            <a:endParaRPr b="1" sz="1200">
              <a:solidFill>
                <a:srgbClr val="196B2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08" name="Google Shape;208;g3f256ffdc45_0_365"/>
          <p:cNvGrpSpPr/>
          <p:nvPr/>
        </p:nvGrpSpPr>
        <p:grpSpPr>
          <a:xfrm>
            <a:off x="4191000" y="1524000"/>
            <a:ext cx="7429500" cy="2762400"/>
            <a:chOff x="0" y="0"/>
            <a:chExt cx="7429500" cy="2762400"/>
          </a:xfrm>
        </p:grpSpPr>
        <p:sp>
          <p:nvSpPr>
            <p:cNvPr id="209" name="Google Shape;209;g3f256ffdc45_0_365"/>
            <p:cNvSpPr/>
            <p:nvPr/>
          </p:nvSpPr>
          <p:spPr>
            <a:xfrm>
              <a:off x="0" y="0"/>
              <a:ext cx="7429500" cy="2762400"/>
            </a:xfrm>
            <a:prstGeom prst="roundRect">
              <a:avLst>
                <a:gd fmla="val 6896" name="adj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g3f256ffdc45_0_365"/>
            <p:cNvSpPr txBox="1"/>
            <p:nvPr/>
          </p:nvSpPr>
          <p:spPr>
            <a:xfrm>
              <a:off x="62750" y="126088"/>
              <a:ext cx="6173400" cy="33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600"/>
                </a:spcAft>
                <a:buNone/>
              </a:pPr>
              <a:r>
                <a:rPr b="1" lang="en-US" sz="1800">
                  <a:solidFill>
                    <a:srgbClr val="005239"/>
                  </a:solidFill>
                  <a:latin typeface="Roboto"/>
                  <a:ea typeface="Roboto"/>
                  <a:cs typeface="Roboto"/>
                  <a:sym typeface="Roboto"/>
                </a:rPr>
                <a:t>Model Impacts (July 2024)</a:t>
              </a:r>
              <a:endParaRPr b="1" sz="1800">
                <a:solidFill>
                  <a:srgbClr val="005239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211" name="Google Shape;211;g3f256ffdc45_0_365" title="ALLNOX.NEXUS.average.202407.mean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44525" y="1666134"/>
            <a:ext cx="2172554" cy="1180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g3f256ffdc45_0_365" title="NH3.NEXUS.average.202407.mean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303004" y="1682061"/>
            <a:ext cx="2172554" cy="118042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g3f256ffdc45_0_365"/>
          <p:cNvSpPr txBox="1"/>
          <p:nvPr/>
        </p:nvSpPr>
        <p:spPr>
          <a:xfrm>
            <a:off x="7248559" y="1666128"/>
            <a:ext cx="1968300" cy="3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67875" lIns="67875" spcFirstLastPara="1" rIns="67875" wrap="square" tIns="67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9"/>
              <a:buFont typeface="Arial"/>
              <a:buNone/>
            </a:pPr>
            <a:r>
              <a:rPr b="1" i="0" lang="en-US" sz="1039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</a:t>
            </a:r>
            <a:r>
              <a:rPr b="1" baseline="-25000" i="0" lang="en-US" sz="1039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x</a:t>
            </a:r>
            <a:r>
              <a:rPr b="1" i="0" lang="en-US" sz="1039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Emission Changes</a:t>
            </a:r>
            <a:endParaRPr b="1" i="0" sz="1039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4" name="Google Shape;214;g3f256ffdc45_0_365"/>
          <p:cNvSpPr txBox="1"/>
          <p:nvPr/>
        </p:nvSpPr>
        <p:spPr>
          <a:xfrm>
            <a:off x="9579875" y="1666125"/>
            <a:ext cx="19683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67875" lIns="67875" spcFirstLastPara="1" rIns="67875" wrap="square" tIns="67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9"/>
              <a:buFont typeface="Arial"/>
              <a:buNone/>
            </a:pPr>
            <a:r>
              <a:rPr b="1" i="0" lang="en-US" sz="1039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NH</a:t>
            </a:r>
            <a:r>
              <a:rPr b="1" baseline="-25000" i="0" lang="en-US" sz="1039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r>
              <a:rPr b="1" i="0" lang="en-US" sz="1039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Emission Changes</a:t>
            </a:r>
            <a:endParaRPr b="1" i="0" sz="1039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5" name="Google Shape;215;g3f256ffdc45_0_365" title="o3_ave.average.202407_f001-f024.mean.png"/>
          <p:cNvPicPr preferRelativeResize="0"/>
          <p:nvPr/>
        </p:nvPicPr>
        <p:blipFill rotWithShape="1">
          <a:blip r:embed="rId7">
            <a:alphaModFix/>
          </a:blip>
          <a:srcRect b="622" l="0" r="0" t="622"/>
          <a:stretch/>
        </p:blipFill>
        <p:spPr>
          <a:xfrm>
            <a:off x="7044525" y="3058044"/>
            <a:ext cx="2172554" cy="11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g3f256ffdc45_0_365" title="pm25_ave.average.202407_f001-f024.mean.png"/>
          <p:cNvPicPr preferRelativeResize="0"/>
          <p:nvPr/>
        </p:nvPicPr>
        <p:blipFill rotWithShape="1">
          <a:blip r:embed="rId8">
            <a:alphaModFix/>
          </a:blip>
          <a:srcRect b="622" l="0" r="0" t="622"/>
          <a:stretch/>
        </p:blipFill>
        <p:spPr>
          <a:xfrm>
            <a:off x="9302998" y="3058045"/>
            <a:ext cx="2172554" cy="118042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g3f256ffdc45_0_365"/>
          <p:cNvSpPr txBox="1"/>
          <p:nvPr/>
        </p:nvSpPr>
        <p:spPr>
          <a:xfrm>
            <a:off x="7477893" y="3058046"/>
            <a:ext cx="1968300" cy="3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67875" lIns="67875" spcFirstLastPara="1" rIns="67875" wrap="square" tIns="67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9"/>
              <a:buFont typeface="Arial"/>
              <a:buNone/>
            </a:pPr>
            <a:r>
              <a:rPr b="1" i="0" lang="en-US" sz="1039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Ozone Changes</a:t>
            </a:r>
            <a:endParaRPr b="1" i="0" sz="1039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8" name="Google Shape;218;g3f256ffdc45_0_365"/>
          <p:cNvSpPr txBox="1"/>
          <p:nvPr/>
        </p:nvSpPr>
        <p:spPr>
          <a:xfrm>
            <a:off x="9752390" y="3058046"/>
            <a:ext cx="1968300" cy="3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67875" lIns="67875" spcFirstLastPara="1" rIns="67875" wrap="square" tIns="678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9"/>
              <a:buFont typeface="Arial"/>
              <a:buNone/>
            </a:pPr>
            <a:r>
              <a:rPr b="1" i="0" lang="en-US" sz="1039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PM</a:t>
            </a:r>
            <a:r>
              <a:rPr b="1" baseline="-25000" i="0" lang="en-US" sz="1039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2.5</a:t>
            </a:r>
            <a:r>
              <a:rPr b="1" i="0" lang="en-US" sz="1039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Changes</a:t>
            </a:r>
            <a:endParaRPr b="1" i="0" sz="1039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9" name="Google Shape;219;g3f256ffdc45_0_36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275200" y="2204237"/>
            <a:ext cx="2769326" cy="1768188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3f256ffdc45_0_365"/>
          <p:cNvSpPr txBox="1"/>
          <p:nvPr/>
        </p:nvSpPr>
        <p:spPr>
          <a:xfrm>
            <a:off x="4601633" y="3475462"/>
            <a:ext cx="2026800" cy="345600"/>
          </a:xfrm>
          <a:prstGeom prst="rect">
            <a:avLst/>
          </a:prstGeom>
          <a:noFill/>
          <a:ln>
            <a:noFill/>
          </a:ln>
        </p:spPr>
        <p:txBody>
          <a:bodyPr anchorCtr="0" anchor="t" bIns="69900" lIns="69900" spcFirstLastPara="1" rIns="69900" wrap="square" tIns="69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0"/>
              <a:buFont typeface="Arial"/>
              <a:buNone/>
            </a:pPr>
            <a:r>
              <a:rPr b="1" lang="en-US" sz="107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Metro-Level </a:t>
            </a:r>
            <a:r>
              <a:rPr b="1" i="0" lang="en-US" sz="107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Ozone Changes</a:t>
            </a:r>
            <a:endParaRPr b="1" i="0" sz="107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1" name="Google Shape;221;g3f256ffdc45_0_365"/>
          <p:cNvCxnSpPr/>
          <p:nvPr/>
        </p:nvCxnSpPr>
        <p:spPr>
          <a:xfrm rot="10800000">
            <a:off x="4735550" y="3403850"/>
            <a:ext cx="190200" cy="150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22" name="Google Shape;222;g3f256ffdc45_0_365"/>
          <p:cNvCxnSpPr/>
          <p:nvPr/>
        </p:nvCxnSpPr>
        <p:spPr>
          <a:xfrm flipH="1" rot="10800000">
            <a:off x="6080238" y="3393950"/>
            <a:ext cx="147000" cy="160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23" name="Google Shape;223;g3f256ffdc45_0_36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89575" y="5403635"/>
            <a:ext cx="1258600" cy="692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g3f256ffdc45_0_36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87650" y="5385600"/>
            <a:ext cx="692225" cy="692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g3f256ffdc45_0_365" title="CSER COS logo_vertical_1 color_gold writing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741875" y="5380668"/>
            <a:ext cx="636075" cy="73814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g3f256ffdc45_0_365"/>
          <p:cNvSpPr txBox="1"/>
          <p:nvPr>
            <p:ph idx="4294967295" type="subTitle"/>
          </p:nvPr>
        </p:nvSpPr>
        <p:spPr>
          <a:xfrm>
            <a:off x="571500" y="6198225"/>
            <a:ext cx="11542800" cy="20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5"/>
              <a:buNone/>
            </a:pPr>
            <a:r>
              <a:rPr b="1" lang="en-US" sz="1270">
                <a:solidFill>
                  <a:srgbClr val="FFC000"/>
                </a:solidFill>
                <a:latin typeface="Roboto"/>
                <a:ea typeface="Roboto"/>
                <a:cs typeface="Roboto"/>
                <a:sym typeface="Roboto"/>
              </a:rPr>
              <a:t>Contact:  </a:t>
            </a:r>
            <a:r>
              <a:rPr lang="en-US" sz="1270">
                <a:latin typeface="Roboto"/>
                <a:ea typeface="Roboto"/>
                <a:cs typeface="Roboto"/>
                <a:sym typeface="Roboto"/>
              </a:rPr>
              <a:t>Patrick Campbell (</a:t>
            </a:r>
            <a:r>
              <a:rPr lang="en-US" sz="127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3"/>
              </a:rPr>
              <a:t>pcampbe8@gmu.edu</a:t>
            </a:r>
            <a:r>
              <a:rPr lang="en-US" sz="1270">
                <a:latin typeface="Roboto"/>
                <a:ea typeface="Roboto"/>
                <a:cs typeface="Roboto"/>
                <a:sym typeface="Roboto"/>
              </a:rPr>
              <a:t>)</a:t>
            </a:r>
            <a:endParaRPr sz="127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5"/>
              <a:buNone/>
            </a:pPr>
            <a:r>
              <a:t/>
            </a:r>
            <a:endParaRPr sz="127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5"/>
              <a:buNone/>
            </a:pPr>
            <a:r>
              <a:rPr b="1" lang="en-US" sz="1270">
                <a:solidFill>
                  <a:srgbClr val="FFC000"/>
                </a:solidFill>
                <a:latin typeface="Roboto"/>
                <a:ea typeface="Roboto"/>
                <a:cs typeface="Roboto"/>
                <a:sym typeface="Roboto"/>
              </a:rPr>
              <a:t>MetEmis </a:t>
            </a:r>
            <a:r>
              <a:rPr b="1" lang="en-US" sz="1270">
                <a:solidFill>
                  <a:srgbClr val="FFC000"/>
                </a:solidFill>
                <a:latin typeface="Roboto"/>
                <a:ea typeface="Roboto"/>
                <a:cs typeface="Roboto"/>
                <a:sym typeface="Roboto"/>
              </a:rPr>
              <a:t>Branch:  </a:t>
            </a:r>
            <a:r>
              <a:rPr lang="en-US" sz="127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14"/>
              </a:rPr>
              <a:t>https://github.com/GMU-CSER/HEMCO/tree/feature/metemis</a:t>
            </a:r>
            <a:r>
              <a:rPr lang="en-US" sz="1270">
                <a:latin typeface="Roboto"/>
                <a:ea typeface="Roboto"/>
                <a:cs typeface="Roboto"/>
                <a:sym typeface="Roboto"/>
              </a:rPr>
              <a:t> </a:t>
            </a:r>
            <a:endParaRPr sz="127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2026-05-21T20:02:38Z</dcterms:created>
  <dc:creator>Natasha Gilliam</dc:creator>
</cp:coreProperties>
</file>