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Lst>
  <p:sldSz cy="5143500" cx="9144000"/>
  <p:notesSz cx="6858000" cy="9144000"/>
  <p:embeddedFontLst>
    <p:embeddedFont>
      <p:font typeface="Montserrat SemiBold"/>
      <p:regular r:id="rId12"/>
      <p:bold r:id="rId13"/>
      <p:italic r:id="rId14"/>
      <p:boldItalic r:id="rId15"/>
    </p:embeddedFont>
    <p:embeddedFont>
      <p:font typeface="Nunito"/>
      <p:regular r:id="rId16"/>
      <p:bold r:id="rId17"/>
      <p:italic r:id="rId18"/>
      <p:boldItalic r:id="rId19"/>
    </p:embeddedFont>
    <p:embeddedFont>
      <p:font typeface="Montserrat"/>
      <p:regular r:id="rId20"/>
      <p:bold r:id="rId21"/>
      <p:italic r:id="rId22"/>
      <p:boldItalic r:id="rId23"/>
    </p:embeddedFont>
    <p:embeddedFont>
      <p:font typeface="Montserrat Medium"/>
      <p:regular r:id="rId24"/>
      <p:bold r:id="rId25"/>
      <p:italic r:id="rId26"/>
      <p:boldItalic r:id="rId27"/>
    </p:embeddedFont>
    <p:embeddedFont>
      <p:font typeface="Maven Pro"/>
      <p:regular r:id="rId28"/>
      <p:bold r:id="rId29"/>
    </p:embeddedFont>
    <p:embeddedFont>
      <p:font typeface="Montserrat ExtraBold"/>
      <p:bold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regular.fntdata"/><Relationship Id="rId22" Type="http://schemas.openxmlformats.org/officeDocument/2006/relationships/font" Target="fonts/Montserrat-italic.fntdata"/><Relationship Id="rId21" Type="http://schemas.openxmlformats.org/officeDocument/2006/relationships/font" Target="fonts/Montserrat-bold.fntdata"/><Relationship Id="rId24" Type="http://schemas.openxmlformats.org/officeDocument/2006/relationships/font" Target="fonts/MontserratMedium-regular.fntdata"/><Relationship Id="rId23" Type="http://schemas.openxmlformats.org/officeDocument/2006/relationships/font" Target="fonts/Montserrat-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Medium-italic.fntdata"/><Relationship Id="rId25" Type="http://schemas.openxmlformats.org/officeDocument/2006/relationships/font" Target="fonts/MontserratMedium-bold.fntdata"/><Relationship Id="rId28" Type="http://schemas.openxmlformats.org/officeDocument/2006/relationships/font" Target="fonts/MavenPro-regular.fntdata"/><Relationship Id="rId27" Type="http://schemas.openxmlformats.org/officeDocument/2006/relationships/font" Target="fonts/MontserratMedium-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avenPro-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ExtraBold-boldItalic.fntdata"/><Relationship Id="rId30" Type="http://schemas.openxmlformats.org/officeDocument/2006/relationships/font" Target="fonts/MontserratExtraBold-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MontserratSemiBold-bold.fntdata"/><Relationship Id="rId12" Type="http://schemas.openxmlformats.org/officeDocument/2006/relationships/font" Target="fonts/MontserratSemiBold-regular.fntdata"/><Relationship Id="rId15" Type="http://schemas.openxmlformats.org/officeDocument/2006/relationships/font" Target="fonts/MontserratSemiBold-boldItalic.fntdata"/><Relationship Id="rId14" Type="http://schemas.openxmlformats.org/officeDocument/2006/relationships/font" Target="fonts/MontserratSemiBold-italic.fntdata"/><Relationship Id="rId17" Type="http://schemas.openxmlformats.org/officeDocument/2006/relationships/font" Target="fonts/Nunito-bold.fntdata"/><Relationship Id="rId16" Type="http://schemas.openxmlformats.org/officeDocument/2006/relationships/font" Target="fonts/Nunito-regular.fntdata"/><Relationship Id="rId19" Type="http://schemas.openxmlformats.org/officeDocument/2006/relationships/font" Target="fonts/Nunito-boldItalic.fntdata"/><Relationship Id="rId18" Type="http://schemas.openxmlformats.org/officeDocument/2006/relationships/font" Target="fonts/Nuni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01349756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g3f01349756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f45af52d4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f45af52d4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f45af52d45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f45af52d45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f45af52d4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f45af52d4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f4631bf103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f4631bf103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f45af52d45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f45af52d45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094D70"/>
        </a:solidFill>
      </p:bgPr>
    </p:bg>
    <p:spTree>
      <p:nvGrpSpPr>
        <p:cNvPr id="9"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8"/>
            <a:ext cx="9262536" cy="5210150"/>
          </a:xfrm>
          <a:prstGeom prst="rect">
            <a:avLst/>
          </a:prstGeom>
          <a:noFill/>
          <a:ln>
            <a:noFill/>
          </a:ln>
        </p:spPr>
      </p:pic>
      <p:sp>
        <p:nvSpPr>
          <p:cNvPr id="11" name="Google Shape;11;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 name="Google Shape;12;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3" name="Google Shape;13;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4" name="Google Shape;14;p2" title="UIFCW2026_Logo_white.png"/>
          <p:cNvPicPr preferRelativeResize="0"/>
          <p:nvPr/>
        </p:nvPicPr>
        <p:blipFill>
          <a:blip r:embed="rId3">
            <a:alphaModFix/>
          </a:blip>
          <a:stretch>
            <a:fillRect/>
          </a:stretch>
        </p:blipFill>
        <p:spPr>
          <a:xfrm>
            <a:off x="6822275" y="3311100"/>
            <a:ext cx="1899924" cy="14258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rgbClr val="094D70"/>
        </a:solidFill>
      </p:bgPr>
    </p:bg>
    <p:spTree>
      <p:nvGrpSpPr>
        <p:cNvPr id="75"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
        <p:nvSpPr>
          <p:cNvPr id="78" name="Google Shape;78;p11"/>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rgbClr val="F9CB9C"/>
        </a:solidFill>
      </p:bgPr>
    </p:bg>
    <p:spTree>
      <p:nvGrpSpPr>
        <p:cNvPr id="15"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6"/>
            <a:ext cx="9270576" cy="5214699"/>
          </a:xfrm>
          <a:prstGeom prst="rect">
            <a:avLst/>
          </a:prstGeom>
          <a:noFill/>
          <a:ln>
            <a:noFill/>
          </a:ln>
        </p:spPr>
      </p:pic>
      <p:sp>
        <p:nvSpPr>
          <p:cNvPr id="17" name="Google Shape;17;p3"/>
          <p:cNvSpPr txBox="1"/>
          <p:nvPr>
            <p:ph type="title"/>
          </p:nvPr>
        </p:nvSpPr>
        <p:spPr>
          <a:xfrm>
            <a:off x="824000" y="1613825"/>
            <a:ext cx="7898100" cy="18729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18" name="Google Shape;18;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19" name="Google Shape;19;p3"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3" name="Google Shape;23;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4" name="Google Shape;24;p4"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27" name="Google Shape;27;p4"/>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28" name="Google Shape;28;p4"/>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2" name="Google Shape;32;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33" name="Google Shape;33;p5"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34" name="Google Shape;34;p5"/>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37" name="Google Shape;37;p5"/>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38" name="Google Shape;38;p5"/>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9" name="Shape 39"/>
        <p:cNvGrpSpPr/>
        <p:nvPr/>
      </p:nvGrpSpPr>
      <p:grpSpPr>
        <a:xfrm>
          <a:off x="0" y="0"/>
          <a:ext cx="0" cy="0"/>
          <a:chOff x="0" y="0"/>
          <a:chExt cx="0" cy="0"/>
        </a:xfrm>
      </p:grpSpPr>
      <p:sp>
        <p:nvSpPr>
          <p:cNvPr id="40" name="Google Shape;40;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1" name="Google Shape;41;p6"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42" name="Google Shape;42;p6"/>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45" name="Google Shape;45;p6"/>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46" name="Google Shape;46;p6"/>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0" name="Google Shape;50;p7"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51" name="Google Shape;51;p7"/>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54" name="Google Shape;54;p7"/>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55" name="Google Shape;55;p7"/>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rgbClr val="F9CB9C"/>
        </a:solidFill>
      </p:bgPr>
    </p:bg>
    <p:spTree>
      <p:nvGrpSpPr>
        <p:cNvPr id="56"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p:txBody>
      </p:sp>
      <p:sp>
        <p:nvSpPr>
          <p:cNvPr id="59" name="Google Shape;59;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pic>
        <p:nvPicPr>
          <p:cNvPr id="60" name="Google Shape;60;p8" title="UIFCW2026_Logo_white.png"/>
          <p:cNvPicPr preferRelativeResize="0"/>
          <p:nvPr/>
        </p:nvPicPr>
        <p:blipFill>
          <a:blip r:embed="rId3">
            <a:alphaModFix/>
          </a:blip>
          <a:stretch>
            <a:fillRect/>
          </a:stretch>
        </p:blipFill>
        <p:spPr>
          <a:xfrm>
            <a:off x="7240400" y="3679925"/>
            <a:ext cx="1481800" cy="111207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3" name="Google Shape;63;p9"/>
          <p:cNvSpPr txBox="1"/>
          <p:nvPr>
            <p:ph idx="2" type="body"/>
          </p:nvPr>
        </p:nvSpPr>
        <p:spPr>
          <a:xfrm>
            <a:off x="4877425" y="1040075"/>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4" name="Google Shape;6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5" name="Google Shape;65;p9"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
        <p:nvSpPr>
          <p:cNvPr id="66" name="Google Shape;66;p9"/>
          <p:cNvSpPr txBox="1"/>
          <p:nvPr>
            <p:ph type="title"/>
          </p:nvPr>
        </p:nvSpPr>
        <p:spPr>
          <a:xfrm>
            <a:off x="835533" y="338424"/>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cap="flat" cmpd="sng" w="28575">
              <a:solidFill>
                <a:srgbClr val="145FA6"/>
              </a:solidFill>
              <a:prstDash val="solid"/>
              <a:round/>
              <a:headEnd len="med" w="med" type="none"/>
              <a:tailEnd len="med" w="med" type="none"/>
            </a:ln>
          </p:spPr>
        </p:cxnSp>
        <p:cxnSp>
          <p:nvCxnSpPr>
            <p:cNvPr id="69" name="Google Shape;69;p9"/>
            <p:cNvCxnSpPr/>
            <p:nvPr/>
          </p:nvCxnSpPr>
          <p:spPr>
            <a:xfrm>
              <a:off x="1733950" y="528325"/>
              <a:ext cx="357600" cy="0"/>
            </a:xfrm>
            <a:prstGeom prst="straightConnector1">
              <a:avLst/>
            </a:prstGeom>
            <a:noFill/>
            <a:ln cap="flat" cmpd="sng" w="28575">
              <a:solidFill>
                <a:srgbClr val="F1761A"/>
              </a:solidFill>
              <a:prstDash val="solid"/>
              <a:round/>
              <a:headEnd len="med" w="med" type="none"/>
              <a:tailEnd len="med" w="med" type="none"/>
            </a:ln>
          </p:spPr>
        </p:cxnSp>
        <p:cxnSp>
          <p:nvCxnSpPr>
            <p:cNvPr id="70" name="Google Shape;70;p9"/>
            <p:cNvCxnSpPr/>
            <p:nvPr/>
          </p:nvCxnSpPr>
          <p:spPr>
            <a:xfrm>
              <a:off x="2091550" y="528325"/>
              <a:ext cx="357600" cy="0"/>
            </a:xfrm>
            <a:prstGeom prst="straightConnector1">
              <a:avLst/>
            </a:prstGeom>
            <a:noFill/>
            <a:ln cap="flat" cmpd="sng" w="28575">
              <a:solidFill>
                <a:srgbClr val="00C9FF"/>
              </a:solidFill>
              <a:prstDash val="solid"/>
              <a:round/>
              <a:headEnd len="med" w="med" type="none"/>
              <a:tailEnd len="med" w="med" type="none"/>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1" name="Shape 71"/>
        <p:cNvGrpSpPr/>
        <p:nvPr/>
      </p:nvGrpSpPr>
      <p:grpSpPr>
        <a:xfrm>
          <a:off x="0" y="0"/>
          <a:ext cx="0" cy="0"/>
          <a:chOff x="0" y="0"/>
          <a:chExt cx="0" cy="0"/>
        </a:xfrm>
      </p:grpSpPr>
      <p:sp>
        <p:nvSpPr>
          <p:cNvPr id="72" name="Google Shape;72;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3" name="Google Shape;73;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10" title="uifcw26_logo.png"/>
          <p:cNvPicPr preferRelativeResize="0"/>
          <p:nvPr/>
        </p:nvPicPr>
        <p:blipFill rotWithShape="1">
          <a:blip r:embed="rId2">
            <a:alphaModFix/>
          </a:blip>
          <a:srcRect b="0" l="2281" r="2281" t="0"/>
          <a:stretch/>
        </p:blipFill>
        <p:spPr>
          <a:xfrm>
            <a:off x="7585575" y="3869550"/>
            <a:ext cx="1154999" cy="8702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hyperlink" Target="https://www.facebook.com/p/NOAA-EPIC-61556848359194/" TargetMode="External"/><Relationship Id="rId7" Type="http://schemas.openxmlformats.org/officeDocument/2006/relationships/image" Target="../media/image2.png"/><Relationship Id="rId8" Type="http://schemas.openxmlformats.org/officeDocument/2006/relationships/hyperlink" Target="https://www.linkedin.com/showcase/noaaepic"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3"/>
          <p:cNvSpPr txBox="1"/>
          <p:nvPr>
            <p:ph type="ctrTitle"/>
          </p:nvPr>
        </p:nvSpPr>
        <p:spPr>
          <a:xfrm>
            <a:off x="824000" y="452980"/>
            <a:ext cx="4255500" cy="10779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4200"/>
              <a:buNone/>
            </a:pPr>
            <a:r>
              <a:rPr b="0" lang="en" sz="5200">
                <a:latin typeface="Montserrat ExtraBold"/>
                <a:ea typeface="Montserrat ExtraBold"/>
                <a:cs typeface="Montserrat ExtraBold"/>
                <a:sym typeface="Montserrat ExtraBold"/>
              </a:rPr>
              <a:t>WELCOME</a:t>
            </a:r>
            <a:endParaRPr b="0" sz="5200">
              <a:latin typeface="Montserrat ExtraBold"/>
              <a:ea typeface="Montserrat ExtraBold"/>
              <a:cs typeface="Montserrat ExtraBold"/>
              <a:sym typeface="Montserrat ExtraBold"/>
            </a:endParaRPr>
          </a:p>
        </p:txBody>
      </p:sp>
      <p:sp>
        <p:nvSpPr>
          <p:cNvPr id="86" name="Google Shape;86;p13"/>
          <p:cNvSpPr txBox="1"/>
          <p:nvPr>
            <p:ph idx="1" type="subTitle"/>
          </p:nvPr>
        </p:nvSpPr>
        <p:spPr>
          <a:xfrm>
            <a:off x="824000" y="1876350"/>
            <a:ext cx="6708300" cy="169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400">
                <a:latin typeface="Montserrat"/>
                <a:ea typeface="Montserrat"/>
                <a:cs typeface="Montserrat"/>
                <a:sym typeface="Montserrat"/>
              </a:rPr>
              <a:t>Unifying Innovations in Forecasting Capabilities Workshop 2026</a:t>
            </a:r>
            <a:endParaRPr b="1" sz="3400">
              <a:latin typeface="Montserrat"/>
              <a:ea typeface="Montserrat"/>
              <a:cs typeface="Montserrat"/>
              <a:sym typeface="Montserrat"/>
            </a:endParaRPr>
          </a:p>
        </p:txBody>
      </p:sp>
      <p:sp>
        <p:nvSpPr>
          <p:cNvPr id="87" name="Google Shape;87;p13"/>
          <p:cNvSpPr txBox="1"/>
          <p:nvPr/>
        </p:nvSpPr>
        <p:spPr>
          <a:xfrm>
            <a:off x="824000" y="3636625"/>
            <a:ext cx="4304400" cy="835800"/>
          </a:xfrm>
          <a:prstGeom prst="rect">
            <a:avLst/>
          </a:prstGeom>
          <a:noFill/>
          <a:ln>
            <a:noFill/>
          </a:ln>
        </p:spPr>
        <p:txBody>
          <a:bodyPr anchorCtr="0" anchor="t" bIns="91425" lIns="91425" spcFirstLastPara="1" rIns="91425" wrap="square" tIns="91425">
            <a:normAutofit fontScale="62500" lnSpcReduction="20000"/>
          </a:bodyPr>
          <a:lstStyle/>
          <a:p>
            <a:pPr indent="0" lvl="0" marL="0" rtl="0" algn="l">
              <a:lnSpc>
                <a:spcPct val="105000"/>
              </a:lnSpc>
              <a:spcBef>
                <a:spcPts val="0"/>
              </a:spcBef>
              <a:spcAft>
                <a:spcPts val="0"/>
              </a:spcAft>
              <a:buNone/>
            </a:pPr>
            <a:r>
              <a:rPr i="1" lang="en" sz="3769">
                <a:solidFill>
                  <a:srgbClr val="FFFFFF"/>
                </a:solidFill>
                <a:latin typeface="Montserrat Medium"/>
                <a:ea typeface="Montserrat Medium"/>
                <a:cs typeface="Montserrat Medium"/>
                <a:sym typeface="Montserrat Medium"/>
              </a:rPr>
              <a:t>July 21st, 2026</a:t>
            </a:r>
            <a:endParaRPr i="1" sz="3769">
              <a:solidFill>
                <a:srgbClr val="FFFFFF"/>
              </a:solidFill>
              <a:latin typeface="Montserrat Medium"/>
              <a:ea typeface="Montserrat Medium"/>
              <a:cs typeface="Montserrat Medium"/>
              <a:sym typeface="Montserrat Medium"/>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4"/>
          <p:cNvSpPr txBox="1"/>
          <p:nvPr>
            <p:ph idx="4294967295" type="title"/>
          </p:nvPr>
        </p:nvSpPr>
        <p:spPr>
          <a:xfrm>
            <a:off x="1047000" y="286676"/>
            <a:ext cx="7050000" cy="634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0" lang="en" sz="2600">
                <a:solidFill>
                  <a:schemeClr val="lt1"/>
                </a:solidFill>
                <a:latin typeface="Montserrat SemiBold"/>
                <a:ea typeface="Montserrat SemiBold"/>
                <a:cs typeface="Montserrat SemiBold"/>
                <a:sym typeface="Montserrat SemiBold"/>
              </a:rPr>
              <a:t>Today’s Master of Ceremonies</a:t>
            </a:r>
            <a:endParaRPr b="0" sz="2600">
              <a:solidFill>
                <a:schemeClr val="lt1"/>
              </a:solidFill>
              <a:latin typeface="Montserrat SemiBold"/>
              <a:ea typeface="Montserrat SemiBold"/>
              <a:cs typeface="Montserrat SemiBold"/>
              <a:sym typeface="Montserrat SemiBold"/>
            </a:endParaRPr>
          </a:p>
        </p:txBody>
      </p:sp>
      <p:sp>
        <p:nvSpPr>
          <p:cNvPr id="93" name="Google Shape;93;p14"/>
          <p:cNvSpPr txBox="1"/>
          <p:nvPr>
            <p:ph idx="4294967295" type="body"/>
          </p:nvPr>
        </p:nvSpPr>
        <p:spPr>
          <a:xfrm>
            <a:off x="1823550" y="921175"/>
            <a:ext cx="5496900" cy="1612500"/>
          </a:xfrm>
          <a:prstGeom prst="rect">
            <a:avLst/>
          </a:prstGeom>
        </p:spPr>
        <p:txBody>
          <a:bodyPr anchorCtr="0" anchor="t" bIns="91425" lIns="91425" spcFirstLastPara="1" rIns="91425" wrap="square" tIns="91425">
            <a:normAutofit lnSpcReduction="10000"/>
          </a:bodyPr>
          <a:lstStyle/>
          <a:p>
            <a:pPr indent="0" lvl="0" marL="0" rtl="0" algn="ctr">
              <a:lnSpc>
                <a:spcPct val="100000"/>
              </a:lnSpc>
              <a:spcBef>
                <a:spcPts val="0"/>
              </a:spcBef>
              <a:spcAft>
                <a:spcPts val="0"/>
              </a:spcAft>
              <a:buNone/>
            </a:pPr>
            <a:r>
              <a:rPr b="1" lang="en" sz="3824">
                <a:solidFill>
                  <a:schemeClr val="lt1"/>
                </a:solidFill>
                <a:latin typeface="Montserrat"/>
                <a:ea typeface="Montserrat"/>
                <a:cs typeface="Montserrat"/>
                <a:sym typeface="Montserrat"/>
              </a:rPr>
              <a:t>Jan Ising</a:t>
            </a:r>
            <a:endParaRPr b="1" sz="3824">
              <a:solidFill>
                <a:schemeClr val="lt1"/>
              </a:solidFill>
              <a:latin typeface="Montserrat"/>
              <a:ea typeface="Montserrat"/>
              <a:cs typeface="Montserrat"/>
              <a:sym typeface="Montserrat"/>
            </a:endParaRPr>
          </a:p>
          <a:p>
            <a:pPr indent="0" lvl="0" marL="0" rtl="0" algn="ctr">
              <a:lnSpc>
                <a:spcPct val="100000"/>
              </a:lnSpc>
              <a:spcBef>
                <a:spcPts val="1200"/>
              </a:spcBef>
              <a:spcAft>
                <a:spcPts val="0"/>
              </a:spcAft>
              <a:buNone/>
            </a:pPr>
            <a:r>
              <a:rPr lang="en" sz="2116">
                <a:solidFill>
                  <a:schemeClr val="lt1"/>
                </a:solidFill>
                <a:latin typeface="Montserrat Medium"/>
                <a:ea typeface="Montserrat Medium"/>
                <a:cs typeface="Montserrat Medium"/>
                <a:sym typeface="Montserrat Medium"/>
              </a:rPr>
              <a:t>EPIC Program DA and HPC Lead</a:t>
            </a:r>
            <a:endParaRPr sz="2116">
              <a:solidFill>
                <a:schemeClr val="lt1"/>
              </a:solidFill>
              <a:latin typeface="Montserrat Medium"/>
              <a:ea typeface="Montserrat Medium"/>
              <a:cs typeface="Montserrat Medium"/>
              <a:sym typeface="Montserrat Medium"/>
            </a:endParaRPr>
          </a:p>
          <a:p>
            <a:pPr indent="0" lvl="0" marL="0" rtl="0" algn="ctr">
              <a:lnSpc>
                <a:spcPct val="100000"/>
              </a:lnSpc>
              <a:spcBef>
                <a:spcPts val="1200"/>
              </a:spcBef>
              <a:spcAft>
                <a:spcPts val="1200"/>
              </a:spcAft>
              <a:buNone/>
            </a:pPr>
            <a:r>
              <a:rPr i="1" lang="en" sz="1700">
                <a:solidFill>
                  <a:schemeClr val="lt1"/>
                </a:solidFill>
                <a:latin typeface="Montserrat Medium"/>
                <a:ea typeface="Montserrat Medium"/>
                <a:cs typeface="Montserrat Medium"/>
                <a:sym typeface="Montserrat Medium"/>
              </a:rPr>
              <a:t>/</a:t>
            </a:r>
            <a:r>
              <a:rPr i="1" lang="en" sz="1700">
                <a:solidFill>
                  <a:schemeClr val="lt1"/>
                </a:solidFill>
                <a:latin typeface="Montserrat Medium"/>
                <a:ea typeface="Montserrat Medium"/>
                <a:cs typeface="Montserrat Medium"/>
                <a:sym typeface="Montserrat Medium"/>
              </a:rPr>
              <a:t>NOAA/Weather Program Office</a:t>
            </a:r>
            <a:endParaRPr i="1" sz="1700">
              <a:solidFill>
                <a:schemeClr val="lt1"/>
              </a:solidFill>
              <a:latin typeface="Montserrat Medium"/>
              <a:ea typeface="Montserrat Medium"/>
              <a:cs typeface="Montserrat Medium"/>
              <a:sym typeface="Montserrat Medium"/>
            </a:endParaRPr>
          </a:p>
        </p:txBody>
      </p:sp>
      <p:pic>
        <p:nvPicPr>
          <p:cNvPr id="94" name="Google Shape;94;p14" title="Jan.jpg"/>
          <p:cNvPicPr preferRelativeResize="0"/>
          <p:nvPr/>
        </p:nvPicPr>
        <p:blipFill>
          <a:blip r:embed="rId3">
            <a:alphaModFix/>
          </a:blip>
          <a:stretch>
            <a:fillRect/>
          </a:stretch>
        </p:blipFill>
        <p:spPr>
          <a:xfrm>
            <a:off x="3485638" y="2533672"/>
            <a:ext cx="2172724" cy="2062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5"/>
          <p:cNvSpPr txBox="1"/>
          <p:nvPr>
            <p:ph idx="4294967295" type="title"/>
          </p:nvPr>
        </p:nvSpPr>
        <p:spPr>
          <a:xfrm>
            <a:off x="835533" y="338424"/>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0" lang="en" sz="2600">
                <a:solidFill>
                  <a:schemeClr val="lt1"/>
                </a:solidFill>
                <a:latin typeface="Montserrat SemiBold"/>
                <a:ea typeface="Montserrat SemiBold"/>
                <a:cs typeface="Montserrat SemiBold"/>
                <a:sym typeface="Montserrat SemiBold"/>
              </a:rPr>
              <a:t>Transcription</a:t>
            </a:r>
            <a:r>
              <a:rPr b="0" lang="en" sz="2600">
                <a:solidFill>
                  <a:schemeClr val="lt1"/>
                </a:solidFill>
                <a:latin typeface="Montserrat SemiBold"/>
                <a:ea typeface="Montserrat SemiBold"/>
                <a:cs typeface="Montserrat SemiBold"/>
                <a:sym typeface="Montserrat SemiBold"/>
              </a:rPr>
              <a:t> Announcement</a:t>
            </a:r>
            <a:endParaRPr b="0" sz="2600">
              <a:solidFill>
                <a:schemeClr val="lt1"/>
              </a:solidFill>
              <a:latin typeface="Montserrat SemiBold"/>
              <a:ea typeface="Montserrat SemiBold"/>
              <a:cs typeface="Montserrat SemiBold"/>
              <a:sym typeface="Montserrat SemiBold"/>
            </a:endParaRPr>
          </a:p>
        </p:txBody>
      </p:sp>
      <p:sp>
        <p:nvSpPr>
          <p:cNvPr id="100" name="Google Shape;100;p15"/>
          <p:cNvSpPr txBox="1"/>
          <p:nvPr>
            <p:ph idx="4294967295" type="body"/>
          </p:nvPr>
        </p:nvSpPr>
        <p:spPr>
          <a:xfrm>
            <a:off x="1179600" y="1120725"/>
            <a:ext cx="7030500" cy="3776700"/>
          </a:xfrm>
          <a:prstGeom prst="rect">
            <a:avLst/>
          </a:prstGeom>
        </p:spPr>
        <p:txBody>
          <a:bodyPr anchorCtr="0" anchor="t" bIns="91425" lIns="91425" spcFirstLastPara="1" rIns="91425" wrap="square" tIns="91425">
            <a:normAutofit fontScale="25000"/>
          </a:bodyPr>
          <a:lstStyle/>
          <a:p>
            <a:pPr indent="0" lvl="0" marL="0" rtl="0" algn="l">
              <a:spcBef>
                <a:spcPts val="0"/>
              </a:spcBef>
              <a:spcAft>
                <a:spcPts val="0"/>
              </a:spcAft>
              <a:buNone/>
            </a:pPr>
            <a:r>
              <a:rPr lang="en" sz="7210">
                <a:solidFill>
                  <a:schemeClr val="lt1"/>
                </a:solidFill>
                <a:latin typeface="Montserrat Medium"/>
                <a:ea typeface="Montserrat Medium"/>
                <a:cs typeface="Montserrat Medium"/>
                <a:sym typeface="Montserrat Medium"/>
              </a:rPr>
              <a:t>The </a:t>
            </a:r>
            <a:r>
              <a:rPr lang="en" sz="7210">
                <a:solidFill>
                  <a:schemeClr val="lt1"/>
                </a:solidFill>
                <a:latin typeface="Montserrat Medium"/>
                <a:ea typeface="Montserrat Medium"/>
                <a:cs typeface="Montserrat Medium"/>
                <a:sym typeface="Montserrat Medium"/>
              </a:rPr>
              <a:t>UIFCW is an open event that will be </a:t>
            </a:r>
            <a:r>
              <a:rPr lang="en" sz="7210">
                <a:solidFill>
                  <a:schemeClr val="lt1"/>
                </a:solidFill>
                <a:latin typeface="Montserrat Medium"/>
                <a:ea typeface="Montserrat Medium"/>
                <a:cs typeface="Montserrat Medium"/>
                <a:sym typeface="Montserrat Medium"/>
              </a:rPr>
              <a:t>held via Google Meet and will be transcribed. By staying in the room (and online), you understand that your image, in video or still, and any sound recorded alongside it, will be streamed over Google Meet. The information that you provide may be used for websites, agenda's, and event descriptions.</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rPr lang="en" sz="7210">
                <a:solidFill>
                  <a:schemeClr val="lt1"/>
                </a:solidFill>
                <a:latin typeface="Montserrat Medium"/>
                <a:ea typeface="Montserrat Medium"/>
                <a:cs typeface="Montserrat Medium"/>
                <a:sym typeface="Montserrat Medium"/>
              </a:rPr>
              <a:t>For more information on NOAA's Privacy policy, </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rPr lang="en" sz="7210">
                <a:solidFill>
                  <a:schemeClr val="lt1"/>
                </a:solidFill>
                <a:latin typeface="Montserrat Medium"/>
                <a:ea typeface="Montserrat Medium"/>
                <a:cs typeface="Montserrat Medium"/>
                <a:sym typeface="Montserrat Medium"/>
              </a:rPr>
              <a:t>scan to read more: </a:t>
            </a:r>
            <a:endParaRPr sz="7210">
              <a:solidFill>
                <a:schemeClr val="lt1"/>
              </a:solidFill>
              <a:latin typeface="Montserrat Medium"/>
              <a:ea typeface="Montserrat Medium"/>
              <a:cs typeface="Montserrat Medium"/>
              <a:sym typeface="Montserrat Medium"/>
            </a:endParaRPr>
          </a:p>
          <a:p>
            <a:pPr indent="0" lvl="0" marL="0" rtl="0" algn="l">
              <a:spcBef>
                <a:spcPts val="1200"/>
              </a:spcBef>
              <a:spcAft>
                <a:spcPts val="0"/>
              </a:spcAft>
              <a:buNone/>
            </a:pPr>
            <a:r>
              <a:t/>
            </a:r>
            <a:endParaRPr>
              <a:solidFill>
                <a:schemeClr val="lt1"/>
              </a:solidFill>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01" name="Google Shape;101;p15" title="qr-code_noaapolicy.png"/>
          <p:cNvPicPr preferRelativeResize="0"/>
          <p:nvPr/>
        </p:nvPicPr>
        <p:blipFill>
          <a:blip r:embed="rId3">
            <a:alphaModFix/>
          </a:blip>
          <a:stretch>
            <a:fillRect/>
          </a:stretch>
        </p:blipFill>
        <p:spPr>
          <a:xfrm>
            <a:off x="3780300" y="3688100"/>
            <a:ext cx="1136874" cy="11368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6"/>
          <p:cNvSpPr txBox="1"/>
          <p:nvPr>
            <p:ph idx="4294967295" type="title"/>
          </p:nvPr>
        </p:nvSpPr>
        <p:spPr>
          <a:xfrm>
            <a:off x="762774" y="338424"/>
            <a:ext cx="7030500" cy="640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0" lang="en">
                <a:solidFill>
                  <a:schemeClr val="lt1"/>
                </a:solidFill>
                <a:latin typeface="Montserrat SemiBold"/>
                <a:ea typeface="Montserrat SemiBold"/>
                <a:cs typeface="Montserrat SemiBold"/>
                <a:sym typeface="Montserrat SemiBold"/>
              </a:rPr>
              <a:t>Tuesday</a:t>
            </a:r>
            <a:r>
              <a:rPr b="0" lang="en">
                <a:solidFill>
                  <a:schemeClr val="lt1"/>
                </a:solidFill>
                <a:latin typeface="Montserrat SemiBold"/>
                <a:ea typeface="Montserrat SemiBold"/>
                <a:cs typeface="Montserrat SemiBold"/>
                <a:sym typeface="Montserrat SemiBold"/>
              </a:rPr>
              <a:t>, July 21st</a:t>
            </a:r>
            <a:endParaRPr b="0">
              <a:solidFill>
                <a:schemeClr val="lt1"/>
              </a:solidFill>
              <a:latin typeface="Montserrat SemiBold"/>
              <a:ea typeface="Montserrat SemiBold"/>
              <a:cs typeface="Montserrat SemiBold"/>
              <a:sym typeface="Montserrat SemiBold"/>
            </a:endParaRPr>
          </a:p>
        </p:txBody>
      </p:sp>
      <p:sp>
        <p:nvSpPr>
          <p:cNvPr id="107" name="Google Shape;107;p16"/>
          <p:cNvSpPr txBox="1"/>
          <p:nvPr>
            <p:ph idx="4294967295" type="body"/>
          </p:nvPr>
        </p:nvSpPr>
        <p:spPr>
          <a:xfrm>
            <a:off x="766871" y="1131225"/>
            <a:ext cx="8010300" cy="2541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lt1"/>
                </a:solidFill>
              </a:rPr>
              <a:t>09:00 AM - 09:10 AM	Welcome </a:t>
            </a:r>
            <a:r>
              <a:rPr i="1" lang="en" sz="1600">
                <a:solidFill>
                  <a:srgbClr val="00C9FF"/>
                </a:solidFill>
              </a:rPr>
              <a:t>(General Vessey Ballroom)</a:t>
            </a:r>
            <a:endParaRPr i="1" sz="1600">
              <a:solidFill>
                <a:srgbClr val="00C9FF"/>
              </a:solidFill>
            </a:endParaRPr>
          </a:p>
          <a:p>
            <a:pPr indent="0" lvl="0" marL="0" rtl="0" algn="l">
              <a:lnSpc>
                <a:spcPct val="100000"/>
              </a:lnSpc>
              <a:spcBef>
                <a:spcPts val="0"/>
              </a:spcBef>
              <a:spcAft>
                <a:spcPts val="0"/>
              </a:spcAft>
              <a:buNone/>
            </a:pPr>
            <a:r>
              <a:rPr lang="en" sz="1600">
                <a:solidFill>
                  <a:schemeClr val="lt1"/>
                </a:solidFill>
              </a:rPr>
              <a:t>09:10 AM - 09:40 AM	Keynote Presentation from the NOAA Administrator, </a:t>
            </a:r>
            <a:endParaRPr sz="1600">
              <a:solidFill>
                <a:schemeClr val="lt1"/>
              </a:solidFill>
            </a:endParaRPr>
          </a:p>
          <a:p>
            <a:pPr indent="457200" lvl="0" marL="1828800" rtl="0" algn="l">
              <a:lnSpc>
                <a:spcPct val="100000"/>
              </a:lnSpc>
              <a:spcBef>
                <a:spcPts val="0"/>
              </a:spcBef>
              <a:spcAft>
                <a:spcPts val="0"/>
              </a:spcAft>
              <a:buNone/>
            </a:pPr>
            <a:r>
              <a:rPr lang="en" sz="1600">
                <a:solidFill>
                  <a:schemeClr val="lt1"/>
                </a:solidFill>
              </a:rPr>
              <a:t>Dr. Neil Jacobs</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09:40 AM - 10:40 AM	NOAA Leadership Panel (NOS, NWS, OAR)</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10:40 AM - 11:10 AM	Morning Break</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11:10 AM - 11:30 AM	Six Years of the UFS-R2O Project</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11:30 AM - 12:00 PM	EPIC: Retrospective + Goals Moving Forward</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12:00 PM - 01:00 PM	LUNCH</a:t>
            </a:r>
            <a:endParaRPr sz="16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7"/>
          <p:cNvSpPr txBox="1"/>
          <p:nvPr>
            <p:ph idx="4294967295" type="title"/>
          </p:nvPr>
        </p:nvSpPr>
        <p:spPr>
          <a:xfrm>
            <a:off x="762774" y="338424"/>
            <a:ext cx="7030500" cy="640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0" lang="en">
                <a:solidFill>
                  <a:schemeClr val="lt1"/>
                </a:solidFill>
                <a:latin typeface="Montserrat SemiBold"/>
                <a:ea typeface="Montserrat SemiBold"/>
                <a:cs typeface="Montserrat SemiBold"/>
                <a:sym typeface="Montserrat SemiBold"/>
              </a:rPr>
              <a:t>Tuesday, July 21st</a:t>
            </a:r>
            <a:endParaRPr b="0">
              <a:solidFill>
                <a:schemeClr val="lt1"/>
              </a:solidFill>
              <a:latin typeface="Montserrat SemiBold"/>
              <a:ea typeface="Montserrat SemiBold"/>
              <a:cs typeface="Montserrat SemiBold"/>
              <a:sym typeface="Montserrat SemiBold"/>
            </a:endParaRPr>
          </a:p>
        </p:txBody>
      </p:sp>
      <p:sp>
        <p:nvSpPr>
          <p:cNvPr id="113" name="Google Shape;113;p17"/>
          <p:cNvSpPr txBox="1"/>
          <p:nvPr>
            <p:ph idx="4294967295" type="body"/>
          </p:nvPr>
        </p:nvSpPr>
        <p:spPr>
          <a:xfrm>
            <a:off x="766871" y="1131225"/>
            <a:ext cx="8010300" cy="2541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lt1"/>
                </a:solidFill>
              </a:rPr>
              <a:t>01:00 PM - 01:30 PM	American Meteorological Society (AMS) Community </a:t>
            </a:r>
            <a:endParaRPr sz="1600">
              <a:solidFill>
                <a:schemeClr val="lt1"/>
              </a:solidFill>
            </a:endParaRPr>
          </a:p>
          <a:p>
            <a:pPr indent="457200" lvl="0" marL="1828800" rtl="0" algn="l">
              <a:lnSpc>
                <a:spcPct val="100000"/>
              </a:lnSpc>
              <a:spcBef>
                <a:spcPts val="0"/>
              </a:spcBef>
              <a:spcAft>
                <a:spcPts val="0"/>
              </a:spcAft>
              <a:buNone/>
            </a:pPr>
            <a:r>
              <a:rPr lang="en" sz="1600">
                <a:solidFill>
                  <a:schemeClr val="lt1"/>
                </a:solidFill>
              </a:rPr>
              <a:t>Modeling Committee Updates </a:t>
            </a:r>
            <a:r>
              <a:rPr i="1" lang="en" sz="1600">
                <a:solidFill>
                  <a:srgbClr val="00C9FF"/>
                </a:solidFill>
              </a:rPr>
              <a:t>(General Vessey Ballroom)</a:t>
            </a:r>
            <a:endParaRPr i="1" sz="1600">
              <a:solidFill>
                <a:srgbClr val="00C9FF"/>
              </a:solidFill>
            </a:endParaRPr>
          </a:p>
          <a:p>
            <a:pPr indent="0" lvl="0" marL="0" rtl="0" algn="l">
              <a:lnSpc>
                <a:spcPct val="100000"/>
              </a:lnSpc>
              <a:spcBef>
                <a:spcPts val="0"/>
              </a:spcBef>
              <a:spcAft>
                <a:spcPts val="0"/>
              </a:spcAft>
              <a:buNone/>
            </a:pPr>
            <a:r>
              <a:rPr lang="en" sz="1600">
                <a:solidFill>
                  <a:schemeClr val="lt1"/>
                </a:solidFill>
              </a:rPr>
              <a:t>01:30 PM - 02:00 PM	NOAA’s High Performance Computing and Communications </a:t>
            </a:r>
            <a:endParaRPr sz="1600">
              <a:solidFill>
                <a:schemeClr val="lt1"/>
              </a:solidFill>
            </a:endParaRPr>
          </a:p>
          <a:p>
            <a:pPr indent="457200" lvl="0" marL="1828800" rtl="0" algn="l">
              <a:lnSpc>
                <a:spcPct val="100000"/>
              </a:lnSpc>
              <a:spcBef>
                <a:spcPts val="0"/>
              </a:spcBef>
              <a:spcAft>
                <a:spcPts val="0"/>
              </a:spcAft>
              <a:buNone/>
            </a:pPr>
            <a:r>
              <a:rPr lang="en" sz="1600">
                <a:solidFill>
                  <a:schemeClr val="lt1"/>
                </a:solidFill>
              </a:rPr>
              <a:t>(HPCC) Program Overview</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02:00 PM - 03:30 PM	Model for Prediction Across Scales (MPAS) Integration</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03:30 PM - 03:45 PM	Group Picture</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03:45 PM - 04:15 PM	Afternoon Break</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04:15 PM - 05:15 PM	Poster Session I  </a:t>
            </a:r>
            <a:r>
              <a:rPr i="1" lang="en" sz="1600">
                <a:solidFill>
                  <a:srgbClr val="00C9FF"/>
                </a:solidFill>
              </a:rPr>
              <a:t>(Chesapeake Ballroom)</a:t>
            </a:r>
            <a:endParaRPr sz="1600">
              <a:solidFill>
                <a:schemeClr val="lt1"/>
              </a:solidFill>
            </a:endParaRPr>
          </a:p>
          <a:p>
            <a:pPr indent="0" lvl="0" marL="0" rtl="0" algn="l">
              <a:lnSpc>
                <a:spcPct val="100000"/>
              </a:lnSpc>
              <a:spcBef>
                <a:spcPts val="0"/>
              </a:spcBef>
              <a:spcAft>
                <a:spcPts val="0"/>
              </a:spcAft>
              <a:buNone/>
            </a:pPr>
            <a:r>
              <a:rPr lang="en" sz="1600">
                <a:solidFill>
                  <a:schemeClr val="lt1"/>
                </a:solidFill>
              </a:rPr>
              <a:t>05:15 PM - 07:00 PM	Networking Mixer  </a:t>
            </a:r>
            <a:r>
              <a:rPr i="1" lang="en" sz="1600">
                <a:solidFill>
                  <a:srgbClr val="00C9FF"/>
                </a:solidFill>
              </a:rPr>
              <a:t>(Patuxent Room &amp; Patio)</a:t>
            </a:r>
            <a:endParaRPr sz="16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18"/>
          <p:cNvPicPr preferRelativeResize="0"/>
          <p:nvPr/>
        </p:nvPicPr>
        <p:blipFill rotWithShape="1">
          <a:blip r:embed="rId3">
            <a:alphaModFix/>
          </a:blip>
          <a:srcRect b="0" l="0" r="0" t="0"/>
          <a:stretch/>
        </p:blipFill>
        <p:spPr>
          <a:xfrm>
            <a:off x="666527" y="1923158"/>
            <a:ext cx="664894" cy="648600"/>
          </a:xfrm>
          <a:prstGeom prst="rect">
            <a:avLst/>
          </a:prstGeom>
          <a:noFill/>
          <a:ln>
            <a:noFill/>
          </a:ln>
        </p:spPr>
      </p:pic>
      <p:pic>
        <p:nvPicPr>
          <p:cNvPr id="119" name="Google Shape;119;p18"/>
          <p:cNvPicPr preferRelativeResize="0"/>
          <p:nvPr/>
        </p:nvPicPr>
        <p:blipFill rotWithShape="1">
          <a:blip r:embed="rId4">
            <a:alphaModFix/>
          </a:blip>
          <a:srcRect b="0" l="0" r="0" t="0"/>
          <a:stretch/>
        </p:blipFill>
        <p:spPr>
          <a:xfrm>
            <a:off x="666523" y="2635071"/>
            <a:ext cx="742301" cy="742301"/>
          </a:xfrm>
          <a:prstGeom prst="rect">
            <a:avLst/>
          </a:prstGeom>
          <a:noFill/>
          <a:ln>
            <a:noFill/>
          </a:ln>
        </p:spPr>
      </p:pic>
      <p:sp>
        <p:nvSpPr>
          <p:cNvPr id="120" name="Google Shape;120;p18"/>
          <p:cNvSpPr txBox="1"/>
          <p:nvPr/>
        </p:nvSpPr>
        <p:spPr>
          <a:xfrm>
            <a:off x="1461698" y="2016609"/>
            <a:ext cx="16701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rgbClr val="FFFFFF"/>
                </a:solidFill>
                <a:latin typeface="Nunito"/>
                <a:ea typeface="Nunito"/>
                <a:cs typeface="Nunito"/>
                <a:sym typeface="Nunito"/>
              </a:rPr>
              <a:t>@NOAAEPIC </a:t>
            </a:r>
            <a:r>
              <a:rPr b="1" lang="en" sz="1800">
                <a:solidFill>
                  <a:srgbClr val="FFFFFF"/>
                </a:solidFill>
                <a:latin typeface="Nunito"/>
                <a:ea typeface="Nunito"/>
                <a:cs typeface="Nunito"/>
                <a:sym typeface="Nunito"/>
              </a:rPr>
              <a:t>  </a:t>
            </a:r>
            <a:endParaRPr/>
          </a:p>
        </p:txBody>
      </p:sp>
      <p:sp>
        <p:nvSpPr>
          <p:cNvPr id="121" name="Google Shape;121;p18"/>
          <p:cNvSpPr txBox="1"/>
          <p:nvPr/>
        </p:nvSpPr>
        <p:spPr>
          <a:xfrm>
            <a:off x="320050" y="292600"/>
            <a:ext cx="7577400" cy="742200"/>
          </a:xfrm>
          <a:prstGeom prst="rect">
            <a:avLst/>
          </a:prstGeom>
          <a:noFill/>
          <a:ln>
            <a:noFill/>
          </a:ln>
        </p:spPr>
        <p:txBody>
          <a:bodyPr anchorCtr="0" anchor="t" bIns="91425" lIns="91425" spcFirstLastPara="1" rIns="91425" wrap="square" tIns="91425">
            <a:noAutofit/>
          </a:bodyPr>
          <a:lstStyle/>
          <a:p>
            <a:pPr indent="0" lvl="0" marL="0" rtl="0" algn="l">
              <a:lnSpc>
                <a:spcPct val="80000"/>
              </a:lnSpc>
              <a:spcBef>
                <a:spcPts val="0"/>
              </a:spcBef>
              <a:spcAft>
                <a:spcPts val="0"/>
              </a:spcAft>
              <a:buSzPts val="770"/>
              <a:buNone/>
            </a:pPr>
            <a:r>
              <a:rPr b="1" lang="en" sz="2594">
                <a:solidFill>
                  <a:srgbClr val="FFFFFF"/>
                </a:solidFill>
                <a:latin typeface="Maven Pro"/>
                <a:ea typeface="Maven Pro"/>
                <a:cs typeface="Maven Pro"/>
                <a:sym typeface="Maven Pro"/>
              </a:rPr>
              <a:t>Connect With Us!</a:t>
            </a:r>
            <a:endParaRPr b="1" sz="2594">
              <a:solidFill>
                <a:srgbClr val="FFFFFF"/>
              </a:solidFill>
              <a:latin typeface="Maven Pro"/>
              <a:ea typeface="Maven Pro"/>
              <a:cs typeface="Maven Pro"/>
              <a:sym typeface="Maven Pro"/>
            </a:endParaRPr>
          </a:p>
          <a:p>
            <a:pPr indent="0" lvl="0" marL="0" rtl="0" algn="l">
              <a:lnSpc>
                <a:spcPct val="80000"/>
              </a:lnSpc>
              <a:spcBef>
                <a:spcPts val="0"/>
              </a:spcBef>
              <a:spcAft>
                <a:spcPts val="0"/>
              </a:spcAft>
              <a:buSzPts val="770"/>
              <a:buNone/>
            </a:pPr>
            <a:r>
              <a:t/>
            </a:r>
            <a:endParaRPr b="1" sz="1868">
              <a:solidFill>
                <a:srgbClr val="FFFFFF"/>
              </a:solidFill>
              <a:latin typeface="Maven Pro"/>
              <a:ea typeface="Maven Pro"/>
              <a:cs typeface="Maven Pro"/>
              <a:sym typeface="Maven Pro"/>
            </a:endParaRPr>
          </a:p>
          <a:p>
            <a:pPr indent="0" lvl="0" marL="0" rtl="0" algn="l">
              <a:lnSpc>
                <a:spcPct val="80000"/>
              </a:lnSpc>
              <a:spcBef>
                <a:spcPts val="0"/>
              </a:spcBef>
              <a:spcAft>
                <a:spcPts val="0"/>
              </a:spcAft>
              <a:buSzPts val="770"/>
              <a:buNone/>
            </a:pPr>
            <a:r>
              <a:t/>
            </a:r>
            <a:endParaRPr b="1" sz="857">
              <a:solidFill>
                <a:srgbClr val="FFFFFF"/>
              </a:solidFill>
              <a:latin typeface="Maven Pro"/>
              <a:ea typeface="Maven Pro"/>
              <a:cs typeface="Maven Pro"/>
              <a:sym typeface="Maven Pro"/>
            </a:endParaRPr>
          </a:p>
        </p:txBody>
      </p:sp>
      <p:sp>
        <p:nvSpPr>
          <p:cNvPr id="122" name="Google Shape;122;p18"/>
          <p:cNvSpPr txBox="1"/>
          <p:nvPr/>
        </p:nvSpPr>
        <p:spPr>
          <a:xfrm>
            <a:off x="267450" y="813900"/>
            <a:ext cx="4304400" cy="835800"/>
          </a:xfrm>
          <a:prstGeom prst="rect">
            <a:avLst/>
          </a:prstGeom>
          <a:noFill/>
          <a:ln>
            <a:noFill/>
          </a:ln>
        </p:spPr>
        <p:txBody>
          <a:bodyPr anchorCtr="0" anchor="t" bIns="91425" lIns="91425" spcFirstLastPara="1" rIns="91425" wrap="square" tIns="91425">
            <a:normAutofit fontScale="32500" lnSpcReduction="20000"/>
          </a:bodyPr>
          <a:lstStyle/>
          <a:p>
            <a:pPr indent="0" lvl="0" marL="0" rtl="0" algn="l">
              <a:lnSpc>
                <a:spcPct val="105000"/>
              </a:lnSpc>
              <a:spcBef>
                <a:spcPts val="0"/>
              </a:spcBef>
              <a:spcAft>
                <a:spcPts val="0"/>
              </a:spcAft>
              <a:buNone/>
            </a:pPr>
            <a:r>
              <a:rPr lang="en" sz="5500">
                <a:solidFill>
                  <a:srgbClr val="FFFFFF"/>
                </a:solidFill>
                <a:latin typeface="Montserrat Medium"/>
                <a:ea typeface="Montserrat Medium"/>
                <a:cs typeface="Montserrat Medium"/>
                <a:sym typeface="Montserrat Medium"/>
              </a:rPr>
              <a:t>Use Google Meet Q&amp;A to connect with speakers and other attendees.</a:t>
            </a:r>
            <a:endParaRPr sz="5500">
              <a:solidFill>
                <a:srgbClr val="FFFFFF"/>
              </a:solidFill>
              <a:latin typeface="Montserrat Medium"/>
              <a:ea typeface="Montserrat Medium"/>
              <a:cs typeface="Montserrat Medium"/>
              <a:sym typeface="Montserrat Medium"/>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a:p>
            <a:pPr indent="0" lvl="0" marL="0" rtl="0" algn="l">
              <a:lnSpc>
                <a:spcPct val="105000"/>
              </a:lnSpc>
              <a:spcBef>
                <a:spcPts val="0"/>
              </a:spcBef>
              <a:spcAft>
                <a:spcPts val="0"/>
              </a:spcAft>
              <a:buNone/>
            </a:pPr>
            <a:r>
              <a:t/>
            </a:r>
            <a:endParaRPr b="1" sz="1800">
              <a:solidFill>
                <a:srgbClr val="FFFFFF"/>
              </a:solidFill>
              <a:latin typeface="Nunito"/>
              <a:ea typeface="Nunito"/>
              <a:cs typeface="Nunito"/>
              <a:sym typeface="Nunito"/>
            </a:endParaRPr>
          </a:p>
        </p:txBody>
      </p:sp>
      <p:pic>
        <p:nvPicPr>
          <p:cNvPr id="123" name="Google Shape;123;p18" title="Facebook_Logo_Primary.png"/>
          <p:cNvPicPr preferRelativeResize="0"/>
          <p:nvPr/>
        </p:nvPicPr>
        <p:blipFill>
          <a:blip r:embed="rId5">
            <a:alphaModFix/>
          </a:blip>
          <a:stretch>
            <a:fillRect/>
          </a:stretch>
        </p:blipFill>
        <p:spPr>
          <a:xfrm>
            <a:off x="3083450" y="1865951"/>
            <a:ext cx="742298" cy="742298"/>
          </a:xfrm>
          <a:prstGeom prst="rect">
            <a:avLst/>
          </a:prstGeom>
          <a:noFill/>
          <a:ln>
            <a:noFill/>
          </a:ln>
        </p:spPr>
      </p:pic>
      <p:sp>
        <p:nvSpPr>
          <p:cNvPr id="124" name="Google Shape;124;p18"/>
          <p:cNvSpPr txBox="1"/>
          <p:nvPr/>
        </p:nvSpPr>
        <p:spPr>
          <a:xfrm>
            <a:off x="301288" y="1436950"/>
            <a:ext cx="2037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lt1"/>
                </a:solidFill>
                <a:latin typeface="Montserrat Medium"/>
                <a:ea typeface="Montserrat Medium"/>
                <a:cs typeface="Montserrat Medium"/>
                <a:sym typeface="Montserrat Medium"/>
              </a:rPr>
              <a:t>Find us on:</a:t>
            </a:r>
            <a:endParaRPr sz="1800">
              <a:solidFill>
                <a:schemeClr val="lt1"/>
              </a:solidFill>
              <a:latin typeface="Montserrat Medium"/>
              <a:ea typeface="Montserrat Medium"/>
              <a:cs typeface="Montserrat Medium"/>
              <a:sym typeface="Montserrat Medium"/>
            </a:endParaRPr>
          </a:p>
        </p:txBody>
      </p:sp>
      <p:sp>
        <p:nvSpPr>
          <p:cNvPr id="125" name="Google Shape;125;p18"/>
          <p:cNvSpPr txBox="1"/>
          <p:nvPr/>
        </p:nvSpPr>
        <p:spPr>
          <a:xfrm>
            <a:off x="3861260" y="1958321"/>
            <a:ext cx="16701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chemeClr val="lt1"/>
                </a:solidFill>
                <a:uFill>
                  <a:noFill/>
                </a:uFill>
                <a:latin typeface="Nunito"/>
                <a:ea typeface="Nunito"/>
                <a:cs typeface="Nunito"/>
                <a:sym typeface="Nunito"/>
                <a:hlinkClick r:id="rId6">
                  <a:extLst>
                    <a:ext uri="{A12FA001-AC4F-418D-AE19-62706E023703}">
                      <ahyp:hlinkClr val="tx"/>
                    </a:ext>
                  </a:extLst>
                </a:hlinkClick>
              </a:rPr>
              <a:t>NOAAEPIC</a:t>
            </a:r>
            <a:r>
              <a:rPr b="1" lang="en" sz="1800" u="sng">
                <a:solidFill>
                  <a:schemeClr val="lt1"/>
                </a:solidFill>
                <a:latin typeface="Nunito"/>
                <a:ea typeface="Nunito"/>
                <a:cs typeface="Nunito"/>
                <a:sym typeface="Nunito"/>
              </a:rPr>
              <a:t> </a:t>
            </a:r>
            <a:r>
              <a:rPr b="1" lang="en" sz="1800" u="sng">
                <a:solidFill>
                  <a:schemeClr val="lt1"/>
                </a:solidFill>
                <a:latin typeface="Nunito"/>
                <a:ea typeface="Nunito"/>
                <a:cs typeface="Nunito"/>
                <a:sym typeface="Nunito"/>
              </a:rPr>
              <a:t> </a:t>
            </a:r>
            <a:r>
              <a:rPr b="1" lang="en" sz="1800">
                <a:solidFill>
                  <a:srgbClr val="FFFFFF"/>
                </a:solidFill>
                <a:latin typeface="Nunito"/>
                <a:ea typeface="Nunito"/>
                <a:cs typeface="Nunito"/>
                <a:sym typeface="Nunito"/>
              </a:rPr>
              <a:t> </a:t>
            </a:r>
            <a:endParaRPr/>
          </a:p>
        </p:txBody>
      </p:sp>
      <p:sp>
        <p:nvSpPr>
          <p:cNvPr id="126" name="Google Shape;126;p18"/>
          <p:cNvSpPr txBox="1"/>
          <p:nvPr/>
        </p:nvSpPr>
        <p:spPr>
          <a:xfrm>
            <a:off x="1432050" y="2728625"/>
            <a:ext cx="19752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rgbClr val="FFFFFF"/>
                </a:solidFill>
                <a:latin typeface="Nunito"/>
                <a:ea typeface="Nunito"/>
                <a:cs typeface="Nunito"/>
                <a:sym typeface="Nunito"/>
              </a:rPr>
              <a:t> </a:t>
            </a:r>
            <a:r>
              <a:rPr b="1" lang="en" sz="1800">
                <a:solidFill>
                  <a:srgbClr val="FFFFFF"/>
                </a:solidFill>
                <a:latin typeface="Nunito"/>
                <a:ea typeface="Nunito"/>
                <a:cs typeface="Nunito"/>
                <a:sym typeface="Nunito"/>
              </a:rPr>
              <a:t>#NOAAEPIC</a:t>
            </a:r>
            <a:endParaRPr/>
          </a:p>
        </p:txBody>
      </p:sp>
      <p:pic>
        <p:nvPicPr>
          <p:cNvPr id="127" name="Google Shape;127;p18" title="InBug-White.png"/>
          <p:cNvPicPr preferRelativeResize="0"/>
          <p:nvPr/>
        </p:nvPicPr>
        <p:blipFill>
          <a:blip r:embed="rId7">
            <a:alphaModFix/>
          </a:blip>
          <a:stretch>
            <a:fillRect/>
          </a:stretch>
        </p:blipFill>
        <p:spPr>
          <a:xfrm>
            <a:off x="3083450" y="2687225"/>
            <a:ext cx="742300" cy="688375"/>
          </a:xfrm>
          <a:prstGeom prst="rect">
            <a:avLst/>
          </a:prstGeom>
          <a:noFill/>
          <a:ln>
            <a:noFill/>
          </a:ln>
        </p:spPr>
      </p:pic>
      <p:sp>
        <p:nvSpPr>
          <p:cNvPr id="128" name="Google Shape;128;p18"/>
          <p:cNvSpPr txBox="1"/>
          <p:nvPr/>
        </p:nvSpPr>
        <p:spPr>
          <a:xfrm>
            <a:off x="3892298" y="2800567"/>
            <a:ext cx="1478400" cy="461700"/>
          </a:xfrm>
          <a:prstGeom prst="rect">
            <a:avLst/>
          </a:prstGeom>
          <a:noFill/>
          <a:ln>
            <a:noFill/>
          </a:ln>
        </p:spPr>
        <p:txBody>
          <a:bodyPr anchorCtr="0" anchor="t" bIns="91425" lIns="91425" spcFirstLastPara="1" rIns="91425" wrap="square" tIns="91425">
            <a:spAutoFit/>
          </a:bodyPr>
          <a:lstStyle/>
          <a:p>
            <a:pPr indent="0" lvl="0" marL="0" rtl="0" algn="l">
              <a:lnSpc>
                <a:spcPct val="105000"/>
              </a:lnSpc>
              <a:spcBef>
                <a:spcPts val="0"/>
              </a:spcBef>
              <a:spcAft>
                <a:spcPts val="0"/>
              </a:spcAft>
              <a:buNone/>
            </a:pPr>
            <a:r>
              <a:rPr b="1" lang="en" sz="1800">
                <a:solidFill>
                  <a:schemeClr val="lt1"/>
                </a:solidFill>
                <a:uFill>
                  <a:noFill/>
                </a:uFill>
                <a:latin typeface="Nunito"/>
                <a:ea typeface="Nunito"/>
                <a:cs typeface="Nunito"/>
                <a:sym typeface="Nunito"/>
                <a:hlinkClick r:id="rId8">
                  <a:extLst>
                    <a:ext uri="{A12FA001-AC4F-418D-AE19-62706E023703}">
                      <ahyp:hlinkClr val="tx"/>
                    </a:ext>
                  </a:extLst>
                </a:hlinkClick>
              </a:rPr>
              <a:t>NOAAEPIC</a:t>
            </a:r>
            <a:endParaRPr b="1">
              <a:solidFill>
                <a:schemeClr val="lt1"/>
              </a:solidFill>
            </a:endParaRPr>
          </a:p>
        </p:txBody>
      </p:sp>
      <p:sp>
        <p:nvSpPr>
          <p:cNvPr id="129" name="Google Shape;129;p18"/>
          <p:cNvSpPr txBox="1"/>
          <p:nvPr/>
        </p:nvSpPr>
        <p:spPr>
          <a:xfrm>
            <a:off x="320050" y="4020300"/>
            <a:ext cx="4755300" cy="950100"/>
          </a:xfrm>
          <a:prstGeom prst="rect">
            <a:avLst/>
          </a:prstGeom>
          <a:noFill/>
          <a:ln>
            <a:noFill/>
          </a:ln>
        </p:spPr>
        <p:txBody>
          <a:bodyPr anchorCtr="0" anchor="t" bIns="45700" lIns="91425" spcFirstLastPara="1" rIns="91425" wrap="square" tIns="45700">
            <a:normAutofit/>
          </a:bodyPr>
          <a:lstStyle/>
          <a:p>
            <a:pPr indent="0" lvl="0" marL="0" marR="0" rtl="0" algn="l">
              <a:lnSpc>
                <a:spcPct val="70000"/>
              </a:lnSpc>
              <a:spcBef>
                <a:spcPts val="0"/>
              </a:spcBef>
              <a:spcAft>
                <a:spcPts val="0"/>
              </a:spcAft>
              <a:buClr>
                <a:srgbClr val="000000"/>
              </a:buClr>
              <a:buSzPts val="1018"/>
              <a:buFont typeface="Arial"/>
              <a:buNone/>
            </a:pPr>
            <a:r>
              <a:rPr i="0" lang="en" sz="2300" u="none" cap="none" strike="noStrike">
                <a:solidFill>
                  <a:srgbClr val="FFFFFF"/>
                </a:solidFill>
                <a:latin typeface="Montserrat SemiBold"/>
                <a:ea typeface="Montserrat SemiBold"/>
                <a:cs typeface="Montserrat SemiBold"/>
                <a:sym typeface="Montserrat SemiBold"/>
              </a:rPr>
              <a:t>Wi-Fi:  </a:t>
            </a:r>
            <a:r>
              <a:rPr i="1" lang="en" sz="2300">
                <a:solidFill>
                  <a:srgbClr val="FFFFFF"/>
                </a:solidFill>
                <a:latin typeface="Montserrat SemiBold"/>
                <a:ea typeface="Montserrat SemiBold"/>
                <a:cs typeface="Montserrat SemiBold"/>
                <a:sym typeface="Montserrat SemiBold"/>
              </a:rPr>
              <a:t>UMUC-Guest Network</a:t>
            </a:r>
            <a:endParaRPr i="0" sz="2300" u="none" cap="none" strike="noStrike">
              <a:solidFill>
                <a:srgbClr val="FFFFFF"/>
              </a:solidFill>
              <a:latin typeface="Montserrat SemiBold"/>
              <a:ea typeface="Montserrat SemiBold"/>
              <a:cs typeface="Montserrat SemiBold"/>
              <a:sym typeface="Montserrat SemiBold"/>
            </a:endParaRPr>
          </a:p>
          <a:p>
            <a:pPr indent="0" lvl="0" marL="0" marR="0" rtl="0" algn="l">
              <a:lnSpc>
                <a:spcPct val="70000"/>
              </a:lnSpc>
              <a:spcBef>
                <a:spcPts val="0"/>
              </a:spcBef>
              <a:spcAft>
                <a:spcPts val="0"/>
              </a:spcAft>
              <a:buClr>
                <a:srgbClr val="000000"/>
              </a:buClr>
              <a:buSzPts val="1018"/>
              <a:buFont typeface="Arial"/>
              <a:buNone/>
            </a:pPr>
            <a:r>
              <a:rPr lang="en" sz="2300">
                <a:solidFill>
                  <a:srgbClr val="FFFFFF"/>
                </a:solidFill>
                <a:latin typeface="Montserrat SemiBold"/>
                <a:ea typeface="Montserrat SemiBold"/>
                <a:cs typeface="Montserrat SemiBold"/>
                <a:sym typeface="Montserrat SemiBold"/>
              </a:rPr>
              <a:t>No password is required.</a:t>
            </a:r>
            <a:endParaRPr sz="2300">
              <a:solidFill>
                <a:srgbClr val="FFFFFF"/>
              </a:solidFill>
              <a:latin typeface="Montserrat SemiBold"/>
              <a:ea typeface="Montserrat SemiBold"/>
              <a:cs typeface="Montserrat SemiBold"/>
              <a:sym typeface="Montserrat SemiBold"/>
            </a:endParaRPr>
          </a:p>
        </p:txBody>
      </p:sp>
      <p:pic>
        <p:nvPicPr>
          <p:cNvPr id="130" name="Google Shape;130;p18" title="qr-code.png"/>
          <p:cNvPicPr preferRelativeResize="0"/>
          <p:nvPr/>
        </p:nvPicPr>
        <p:blipFill>
          <a:blip r:embed="rId9">
            <a:alphaModFix/>
          </a:blip>
          <a:stretch>
            <a:fillRect/>
          </a:stretch>
        </p:blipFill>
        <p:spPr>
          <a:xfrm>
            <a:off x="6118425" y="974175"/>
            <a:ext cx="2131826" cy="2131826"/>
          </a:xfrm>
          <a:prstGeom prst="rect">
            <a:avLst/>
          </a:prstGeom>
          <a:noFill/>
          <a:ln>
            <a:noFill/>
          </a:ln>
        </p:spPr>
      </p:pic>
      <p:sp>
        <p:nvSpPr>
          <p:cNvPr id="131" name="Google Shape;131;p18"/>
          <p:cNvSpPr txBox="1"/>
          <p:nvPr/>
        </p:nvSpPr>
        <p:spPr>
          <a:xfrm>
            <a:off x="6196737" y="512475"/>
            <a:ext cx="1975200" cy="461700"/>
          </a:xfrm>
          <a:prstGeom prst="rect">
            <a:avLst/>
          </a:prstGeom>
          <a:no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523"/>
              <a:buNone/>
            </a:pPr>
            <a:r>
              <a:rPr b="1" lang="en" sz="1678">
                <a:solidFill>
                  <a:srgbClr val="FFFFFF"/>
                </a:solidFill>
                <a:latin typeface="Montserrat"/>
                <a:ea typeface="Montserrat"/>
                <a:cs typeface="Montserrat"/>
                <a:sym typeface="Montserrat"/>
              </a:rPr>
              <a:t> Event Guide</a:t>
            </a:r>
            <a:endParaRPr b="1" sz="1995">
              <a:solidFill>
                <a:srgbClr val="FFFFFF"/>
              </a:solidFill>
              <a:latin typeface="Montserrat"/>
              <a:ea typeface="Montserrat"/>
              <a:cs typeface="Montserrat"/>
              <a:sym typeface="Montserrat"/>
            </a:endParaRPr>
          </a:p>
          <a:p>
            <a:pPr indent="0" lvl="0" marL="0" rtl="0" algn="ctr">
              <a:lnSpc>
                <a:spcPct val="80000"/>
              </a:lnSpc>
              <a:spcBef>
                <a:spcPts val="0"/>
              </a:spcBef>
              <a:spcAft>
                <a:spcPts val="0"/>
              </a:spcAft>
              <a:buSzPts val="523"/>
              <a:buNone/>
            </a:pPr>
            <a:r>
              <a:t/>
            </a:r>
            <a:endParaRPr b="1" sz="1464">
              <a:solidFill>
                <a:srgbClr val="FFFFFF"/>
              </a:solidFill>
              <a:latin typeface="Maven Pro"/>
              <a:ea typeface="Maven Pro"/>
              <a:cs typeface="Maven Pro"/>
              <a:sym typeface="Maven Pro"/>
            </a:endParaRPr>
          </a:p>
        </p:txBody>
      </p:sp>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