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bold r:id="rId14"/>
      <p:boldItalic r:id="rId15"/>
    </p:embeddedFont>
    <p:embeddedFont>
      <p:font typeface="Nunito"/>
      <p:regular r:id="rId16"/>
      <p:bold r:id="rId17"/>
      <p:italic r:id="rId18"/>
      <p:boldItalic r:id="rId19"/>
    </p:embeddedFont>
    <p:embeddedFont>
      <p:font typeface="Maven Pro"/>
      <p:regular r:id="rId20"/>
      <p:bold r:id="rId21"/>
    </p:embeddedFont>
    <p:embeddedFont>
      <p:font typeface="Oswald"/>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avenPro-regular.fntdata"/><Relationship Id="rId11" Type="http://schemas.openxmlformats.org/officeDocument/2006/relationships/slide" Target="slides/slide6.xml"/><Relationship Id="rId22" Type="http://schemas.openxmlformats.org/officeDocument/2006/relationships/font" Target="fonts/Oswald-regular.fntdata"/><Relationship Id="rId10" Type="http://schemas.openxmlformats.org/officeDocument/2006/relationships/slide" Target="slides/slide5.xml"/><Relationship Id="rId21" Type="http://schemas.openxmlformats.org/officeDocument/2006/relationships/font" Target="fonts/MavenPro-bold.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Italic.fntdata"/><Relationship Id="rId14" Type="http://schemas.openxmlformats.org/officeDocument/2006/relationships/font" Target="fonts/Roboto-bold.fntdata"/><Relationship Id="rId17" Type="http://schemas.openxmlformats.org/officeDocument/2006/relationships/font" Target="fonts/Nunito-bold.fntdata"/><Relationship Id="rId16" Type="http://schemas.openxmlformats.org/officeDocument/2006/relationships/font" Target="fonts/Nunito-regular.fntdata"/><Relationship Id="rId5" Type="http://schemas.openxmlformats.org/officeDocument/2006/relationships/notesMaster" Target="notesMasters/notesMaster1.xml"/><Relationship Id="rId19" Type="http://schemas.openxmlformats.org/officeDocument/2006/relationships/font" Target="fonts/Nunito-boldItalic.fntdata"/><Relationship Id="rId6" Type="http://schemas.openxmlformats.org/officeDocument/2006/relationships/slide" Target="slides/slide1.xml"/><Relationship Id="rId18" Type="http://schemas.openxmlformats.org/officeDocument/2006/relationships/font" Target="fonts/Nuni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horewood.k12.wi.us/apps/news/article/1736955"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423f075e7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g3f423f075e7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f825d9b1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g3f825d9b16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550046057_2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g3f550046057_2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550046057_2_8:notes"/>
          <p:cNvSpPr/>
          <p:nvPr>
            <p:ph idx="2" type="sldImg"/>
          </p:nvPr>
        </p:nvSpPr>
        <p:spPr>
          <a:xfrm>
            <a:off x="-227025" y="381000"/>
            <a:ext cx="7311900" cy="4113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3f550046057_2_8:notes"/>
          <p:cNvSpPr txBox="1"/>
          <p:nvPr>
            <p:ph idx="1" type="body"/>
          </p:nvPr>
        </p:nvSpPr>
        <p:spPr>
          <a:xfrm>
            <a:off x="685800" y="4648201"/>
            <a:ext cx="5486400" cy="3810000"/>
          </a:xfrm>
          <a:prstGeom prst="rect">
            <a:avLst/>
          </a:prstGeom>
          <a:noFill/>
          <a:ln>
            <a:noFill/>
          </a:ln>
        </p:spPr>
        <p:txBody>
          <a:bodyPr anchorCtr="0" anchor="t" bIns="89600" lIns="89600" spcFirstLastPara="1" rIns="89600" wrap="square" tIns="89600">
            <a:noAutofit/>
          </a:bodyPr>
          <a:lstStyle/>
          <a:p>
            <a:pPr indent="0" lvl="0" marL="0" rtl="0" algn="l">
              <a:lnSpc>
                <a:spcPct val="100000"/>
              </a:lnSpc>
              <a:spcBef>
                <a:spcPts val="0"/>
              </a:spcBef>
              <a:spcAft>
                <a:spcPts val="0"/>
              </a:spcAft>
              <a:buSzPts val="1100"/>
              <a:buNone/>
            </a:pPr>
            <a:r>
              <a:rPr lang="en"/>
              <a:t>School Closed picture: </a:t>
            </a:r>
            <a:r>
              <a:rPr lang="en" u="sng">
                <a:solidFill>
                  <a:schemeClr val="hlink"/>
                </a:solidFill>
                <a:hlinkClick r:id="rId2"/>
              </a:rPr>
              <a:t>https://www.shorewood.k12.wi.us/apps/news/article/1736955</a:t>
            </a:r>
            <a:r>
              <a:rPr lang="en"/>
              <a:t> </a:t>
            </a:r>
            <a:endParaRPr/>
          </a:p>
          <a:p>
            <a:pPr indent="0" lvl="0" marL="0" rtl="0" algn="l">
              <a:lnSpc>
                <a:spcPct val="100000"/>
              </a:lnSpc>
              <a:spcBef>
                <a:spcPts val="0"/>
              </a:spcBef>
              <a:spcAft>
                <a:spcPts val="0"/>
              </a:spcAft>
              <a:buSzPts val="1100"/>
              <a:buNone/>
            </a:pPr>
            <a:r>
              <a:t/>
            </a:r>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Over the next 10 years, the NWS will thoroughly modernize its operational modeling suite and production schedule through a transformation to advanced software and HPC architectures, investments in high resolution reanalyses, expansion of data-driven ensemble prediction systems (AI), and adoption of the Model for Prediction Across Scales (MPAS) atmospheric dynamical core.</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Implementing the vision will result in meeting stakeholder requirements for more accurate, timely, and actionable information tailored to the local level, increasing lead times and trust in forecasts, and realizing significant cost savings across multiple economic sectors.</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The future advanced modeling suite will provide decision makers with more accurate probabilistic-based tailored forecast guidance with improved identification of extreme events, and support stakeholders who rely on hyperlocal data to inform better business decisions.</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Rapid translation of weather variables into actionable thresholds using modern decision support tools optimizes emergency resource allocation. </a:t>
            </a:r>
            <a:endParaRPr/>
          </a:p>
        </p:txBody>
      </p:sp>
      <p:sp>
        <p:nvSpPr>
          <p:cNvPr id="127" name="Google Shape;127;g3f550046057_2_8:notes"/>
          <p:cNvSpPr txBox="1"/>
          <p:nvPr>
            <p:ph idx="12" type="sldNum"/>
          </p:nvPr>
        </p:nvSpPr>
        <p:spPr>
          <a:xfrm>
            <a:off x="3884613" y="8685214"/>
            <a:ext cx="2971800" cy="457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423f075e7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g3f423f075e7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81a2a7c67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g3f81a2a7c67_0_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400"/>
              <a:t>Talking points:</a:t>
            </a:r>
            <a:endParaRPr b="1" sz="1400"/>
          </a:p>
          <a:p>
            <a:pPr indent="-304800" lvl="0" marL="457200" rtl="0" algn="l">
              <a:lnSpc>
                <a:spcPct val="115000"/>
              </a:lnSpc>
              <a:spcBef>
                <a:spcPts val="0"/>
              </a:spcBef>
              <a:spcAft>
                <a:spcPts val="0"/>
              </a:spcAft>
              <a:buClr>
                <a:schemeClr val="dk1"/>
              </a:buClr>
              <a:buSzPts val="1200"/>
              <a:buFont typeface="Roboto"/>
              <a:buChar char="-"/>
            </a:pPr>
            <a:r>
              <a:rPr lang="en" sz="1200">
                <a:solidFill>
                  <a:srgbClr val="111827"/>
                </a:solidFill>
                <a:latin typeface="Roboto"/>
                <a:ea typeface="Roboto"/>
                <a:cs typeface="Roboto"/>
                <a:sym typeface="Roboto"/>
              </a:rPr>
              <a:t>What it shows: </a:t>
            </a:r>
            <a:r>
              <a:rPr lang="en" sz="1200">
                <a:solidFill>
                  <a:schemeClr val="dk1"/>
                </a:solidFill>
                <a:latin typeface="Roboto"/>
                <a:ea typeface="Roboto"/>
                <a:cs typeface="Roboto"/>
                <a:sym typeface="Roboto"/>
              </a:rPr>
              <a:t>Alaska's Bering Sea and coastal regions</a:t>
            </a:r>
            <a:endParaRPr sz="1200">
              <a:solidFill>
                <a:schemeClr val="dk1"/>
              </a:solidFill>
              <a:latin typeface="Roboto"/>
              <a:ea typeface="Roboto"/>
              <a:cs typeface="Roboto"/>
              <a:sym typeface="Roboto"/>
            </a:endParaRPr>
          </a:p>
          <a:p>
            <a:pPr indent="-304800" lvl="0" marL="457200" rtl="0" algn="l">
              <a:lnSpc>
                <a:spcPct val="115000"/>
              </a:lnSpc>
              <a:spcBef>
                <a:spcPts val="0"/>
              </a:spcBef>
              <a:spcAft>
                <a:spcPts val="0"/>
              </a:spcAft>
              <a:buClr>
                <a:schemeClr val="dk1"/>
              </a:buClr>
              <a:buSzPts val="1200"/>
              <a:buFont typeface="Roboto"/>
              <a:buChar char="-"/>
            </a:pPr>
            <a:r>
              <a:rPr lang="en" sz="1200">
                <a:solidFill>
                  <a:schemeClr val="dk1"/>
                </a:solidFill>
                <a:latin typeface="Roboto"/>
                <a:ea typeface="Roboto"/>
                <a:cs typeface="Roboto"/>
                <a:sym typeface="Roboto"/>
              </a:rPr>
              <a:t>Colors = surface salinity, white = sea ice coverage (the whiter the thicker the ice).</a:t>
            </a:r>
            <a:endParaRPr sz="1200">
              <a:solidFill>
                <a:schemeClr val="dk1"/>
              </a:solidFill>
              <a:latin typeface="Roboto"/>
              <a:ea typeface="Roboto"/>
              <a:cs typeface="Roboto"/>
              <a:sym typeface="Roboto"/>
            </a:endParaRPr>
          </a:p>
          <a:p>
            <a:pPr indent="-304800" lvl="0" marL="457200" rtl="0" algn="l">
              <a:lnSpc>
                <a:spcPct val="115000"/>
              </a:lnSpc>
              <a:spcBef>
                <a:spcPts val="0"/>
              </a:spcBef>
              <a:spcAft>
                <a:spcPts val="0"/>
              </a:spcAft>
              <a:buClr>
                <a:schemeClr val="dk1"/>
              </a:buClr>
              <a:buSzPts val="1200"/>
              <a:buFont typeface="Roboto"/>
              <a:buChar char="-"/>
            </a:pPr>
            <a:r>
              <a:rPr lang="en" sz="1200">
                <a:solidFill>
                  <a:schemeClr val="dk1"/>
                </a:solidFill>
                <a:latin typeface="Roboto"/>
                <a:ea typeface="Roboto"/>
                <a:cs typeface="Roboto"/>
                <a:sym typeface="Roboto"/>
              </a:rPr>
              <a:t>Fresher (bluer) water hugs the coast where ice melts, saltier water sits offshore.</a:t>
            </a:r>
            <a:endParaRPr sz="1200">
              <a:solidFill>
                <a:schemeClr val="dk1"/>
              </a:solidFill>
              <a:latin typeface="Roboto"/>
              <a:ea typeface="Roboto"/>
              <a:cs typeface="Roboto"/>
              <a:sym typeface="Roboto"/>
            </a:endParaRPr>
          </a:p>
          <a:p>
            <a:pPr indent="-304800" lvl="0" marL="457200" rtl="0" algn="l">
              <a:lnSpc>
                <a:spcPct val="115000"/>
              </a:lnSpc>
              <a:spcBef>
                <a:spcPts val="0"/>
              </a:spcBef>
              <a:spcAft>
                <a:spcPts val="0"/>
              </a:spcAft>
              <a:buClr>
                <a:schemeClr val="dk1"/>
              </a:buClr>
              <a:buSzPts val="1200"/>
              <a:buFont typeface="Roboto"/>
              <a:buChar char="-"/>
            </a:pPr>
            <a:r>
              <a:rPr lang="en" sz="1200">
                <a:solidFill>
                  <a:schemeClr val="dk1"/>
                </a:solidFill>
                <a:latin typeface="Roboto"/>
                <a:ea typeface="Roboto"/>
                <a:cs typeface="Roboto"/>
                <a:sym typeface="Roboto"/>
              </a:rPr>
              <a:t>Sea ice and salinity are tightly linked as ice formation and melt directly reshape ocean saltiness (ice formation release salt and ice melt release freshwater).</a:t>
            </a:r>
            <a:endParaRPr sz="1200">
              <a:solidFill>
                <a:schemeClr val="dk1"/>
              </a:solidFill>
              <a:latin typeface="Roboto"/>
              <a:ea typeface="Roboto"/>
              <a:cs typeface="Roboto"/>
              <a:sym typeface="Roboto"/>
            </a:endParaRPr>
          </a:p>
          <a:p>
            <a:pPr indent="-304800" lvl="0" marL="457200" rtl="0" algn="l">
              <a:lnSpc>
                <a:spcPct val="115000"/>
              </a:lnSpc>
              <a:spcBef>
                <a:spcPts val="0"/>
              </a:spcBef>
              <a:spcAft>
                <a:spcPts val="0"/>
              </a:spcAft>
              <a:buClr>
                <a:schemeClr val="dk1"/>
              </a:buClr>
              <a:buSzPts val="1200"/>
              <a:buFont typeface="Roboto"/>
              <a:buChar char="-"/>
            </a:pPr>
            <a:r>
              <a:rPr lang="en" sz="1200">
                <a:solidFill>
                  <a:schemeClr val="dk1"/>
                </a:solidFill>
                <a:latin typeface="Roboto"/>
                <a:ea typeface="Roboto"/>
                <a:cs typeface="Roboto"/>
                <a:sym typeface="Roboto"/>
              </a:rPr>
              <a:t>Ice peaks in Feb–Mar and melts out by June, matching the natural yearly cycle.</a:t>
            </a:r>
            <a:endParaRPr sz="1200">
              <a:solidFill>
                <a:schemeClr val="dk1"/>
              </a:solidFill>
              <a:latin typeface="Roboto"/>
              <a:ea typeface="Roboto"/>
              <a:cs typeface="Roboto"/>
              <a:sym typeface="Roboto"/>
            </a:endParaRPr>
          </a:p>
          <a:p>
            <a:pPr indent="-304800" lvl="0" marL="457200" rtl="0" algn="l">
              <a:lnSpc>
                <a:spcPct val="115000"/>
              </a:lnSpc>
              <a:spcBef>
                <a:spcPts val="0"/>
              </a:spcBef>
              <a:spcAft>
                <a:spcPts val="0"/>
              </a:spcAft>
              <a:buClr>
                <a:schemeClr val="dk1"/>
              </a:buClr>
              <a:buSzPts val="1200"/>
              <a:buFont typeface="Roboto"/>
              <a:buChar char="-"/>
            </a:pPr>
            <a:r>
              <a:rPr lang="en" sz="1200">
                <a:solidFill>
                  <a:srgbClr val="111827"/>
                </a:solidFill>
                <a:latin typeface="Roboto"/>
                <a:ea typeface="Roboto"/>
                <a:cs typeface="Roboto"/>
                <a:sym typeface="Roboto"/>
              </a:rPr>
              <a:t>Why it matters: </a:t>
            </a:r>
            <a:r>
              <a:rPr lang="en" sz="1200">
                <a:solidFill>
                  <a:schemeClr val="dk1"/>
                </a:solidFill>
                <a:latin typeface="Roboto"/>
                <a:ea typeface="Roboto"/>
                <a:cs typeface="Roboto"/>
                <a:sym typeface="Roboto"/>
              </a:rPr>
              <a:t>Our UFS coupled application closely matches satellite data, proving we can reliably forecast Alaskan coastal conditions.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f423f075e7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g3f423f075e7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926524" y="3389350"/>
            <a:ext cx="1795676" cy="13476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6.jpg"/><Relationship Id="rId4" Type="http://schemas.openxmlformats.org/officeDocument/2006/relationships/image" Target="../media/image11.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11" Type="http://schemas.openxmlformats.org/officeDocument/2006/relationships/image" Target="../media/image22.jpg"/><Relationship Id="rId10" Type="http://schemas.openxmlformats.org/officeDocument/2006/relationships/image" Target="../media/image27.png"/><Relationship Id="rId13" Type="http://schemas.openxmlformats.org/officeDocument/2006/relationships/image" Target="../media/image15.png"/><Relationship Id="rId12" Type="http://schemas.openxmlformats.org/officeDocument/2006/relationships/image" Target="../media/image13.png"/><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1.jpg"/><Relationship Id="rId4" Type="http://schemas.openxmlformats.org/officeDocument/2006/relationships/image" Target="../media/image6.png"/><Relationship Id="rId9" Type="http://schemas.openxmlformats.org/officeDocument/2006/relationships/image" Target="../media/image18.png"/><Relationship Id="rId14" Type="http://schemas.openxmlformats.org/officeDocument/2006/relationships/image" Target="../media/image19.jpg"/><Relationship Id="rId5" Type="http://schemas.openxmlformats.org/officeDocument/2006/relationships/image" Target="../media/image4.png"/><Relationship Id="rId6" Type="http://schemas.openxmlformats.org/officeDocument/2006/relationships/image" Target="../media/image5.jpg"/><Relationship Id="rId7" Type="http://schemas.openxmlformats.org/officeDocument/2006/relationships/image" Target="../media/image3.png"/><Relationship Id="rId8"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jpg"/><Relationship Id="rId4" Type="http://schemas.openxmlformats.org/officeDocument/2006/relationships/image" Target="../media/image16.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1613825"/>
            <a:ext cx="6356400" cy="18729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70000"/>
              <a:buNone/>
            </a:pPr>
            <a:r>
              <a:rPr lang="en" sz="6000"/>
              <a:t>NOAA Leadership Panel</a:t>
            </a:r>
            <a:endParaRPr sz="6000"/>
          </a:p>
        </p:txBody>
      </p:sp>
      <p:sp>
        <p:nvSpPr>
          <p:cNvPr id="86" name="Google Shape;86;p13"/>
          <p:cNvSpPr txBox="1"/>
          <p:nvPr>
            <p:ph idx="1" type="subTitle"/>
          </p:nvPr>
        </p:nvSpPr>
        <p:spPr>
          <a:xfrm>
            <a:off x="824000" y="3596300"/>
            <a:ext cx="50589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Jennifer Mahoney, Michelle Mainelli, Stephan Smith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txBox="1"/>
          <p:nvPr/>
        </p:nvSpPr>
        <p:spPr>
          <a:xfrm>
            <a:off x="2949250" y="293800"/>
            <a:ext cx="5882700" cy="13026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None/>
            </a:pPr>
            <a:r>
              <a:rPr b="1" lang="en" sz="3000">
                <a:solidFill>
                  <a:srgbClr val="FFFFFF"/>
                </a:solidFill>
                <a:latin typeface="Maven Pro"/>
                <a:ea typeface="Maven Pro"/>
                <a:cs typeface="Maven Pro"/>
                <a:sym typeface="Maven Pro"/>
              </a:rPr>
              <a:t>Jennifer Mahoney</a:t>
            </a:r>
            <a:endParaRPr b="1" sz="3000">
              <a:solidFill>
                <a:srgbClr val="FFFFFF"/>
              </a:solidFill>
              <a:latin typeface="Maven Pro"/>
              <a:ea typeface="Maven Pro"/>
              <a:cs typeface="Maven Pro"/>
              <a:sym typeface="Maven Pro"/>
            </a:endParaRPr>
          </a:p>
          <a:p>
            <a:pPr indent="0" lvl="0" marL="0" rtl="0" algn="l">
              <a:lnSpc>
                <a:spcPct val="90000"/>
              </a:lnSpc>
              <a:spcBef>
                <a:spcPts val="1000"/>
              </a:spcBef>
              <a:spcAft>
                <a:spcPts val="0"/>
              </a:spcAft>
              <a:buNone/>
            </a:pPr>
            <a:r>
              <a:rPr b="1" i="1" lang="en" sz="2200">
                <a:solidFill>
                  <a:srgbClr val="FFFFFF"/>
                </a:solidFill>
                <a:latin typeface="Maven Pro"/>
                <a:ea typeface="Maven Pro"/>
                <a:cs typeface="Maven Pro"/>
                <a:sym typeface="Maven Pro"/>
              </a:rPr>
              <a:t>Deputy Assistant </a:t>
            </a:r>
            <a:r>
              <a:rPr b="1" i="1" lang="en" sz="2200">
                <a:solidFill>
                  <a:srgbClr val="FFFFFF"/>
                </a:solidFill>
                <a:latin typeface="Maven Pro"/>
                <a:ea typeface="Maven Pro"/>
                <a:cs typeface="Maven Pro"/>
                <a:sym typeface="Maven Pro"/>
              </a:rPr>
              <a:t>Administrator for Science, OAR (Acting)</a:t>
            </a:r>
            <a:endParaRPr b="1" i="1" sz="2200">
              <a:solidFill>
                <a:srgbClr val="FFFFFF"/>
              </a:solidFill>
              <a:latin typeface="Maven Pro"/>
              <a:ea typeface="Maven Pro"/>
              <a:cs typeface="Maven Pro"/>
              <a:sym typeface="Maven Pro"/>
            </a:endParaRPr>
          </a:p>
        </p:txBody>
      </p:sp>
      <p:pic>
        <p:nvPicPr>
          <p:cNvPr id="92" name="Google Shape;92;p14"/>
          <p:cNvPicPr preferRelativeResize="0"/>
          <p:nvPr/>
        </p:nvPicPr>
        <p:blipFill>
          <a:blip r:embed="rId3">
            <a:alphaModFix/>
          </a:blip>
          <a:stretch>
            <a:fillRect/>
          </a:stretch>
        </p:blipFill>
        <p:spPr>
          <a:xfrm>
            <a:off x="307727" y="1244325"/>
            <a:ext cx="1655100" cy="2316415"/>
          </a:xfrm>
          <a:prstGeom prst="rect">
            <a:avLst/>
          </a:prstGeom>
          <a:noFill/>
          <a:ln cap="flat" cmpd="sng" w="19050">
            <a:solidFill>
              <a:srgbClr val="3C78D8"/>
            </a:solidFill>
            <a:prstDash val="solid"/>
            <a:round/>
            <a:headEnd len="sm" w="sm" type="none"/>
            <a:tailEnd len="sm" w="sm" type="none"/>
          </a:ln>
        </p:spPr>
      </p:pic>
      <p:pic>
        <p:nvPicPr>
          <p:cNvPr id="93" name="Google Shape;93;p14" title="RRFS Smoke Loop 20260716_06z.gif"/>
          <p:cNvPicPr preferRelativeResize="0"/>
          <p:nvPr/>
        </p:nvPicPr>
        <p:blipFill>
          <a:blip r:embed="rId4">
            <a:alphaModFix/>
          </a:blip>
          <a:stretch>
            <a:fillRect/>
          </a:stretch>
        </p:blipFill>
        <p:spPr>
          <a:xfrm>
            <a:off x="2308470" y="1596400"/>
            <a:ext cx="3719488" cy="2888904"/>
          </a:xfrm>
          <a:prstGeom prst="rect">
            <a:avLst/>
          </a:prstGeom>
          <a:noFill/>
          <a:ln cap="flat" cmpd="sng" w="19050">
            <a:solidFill>
              <a:srgbClr val="3C78D8"/>
            </a:solidFill>
            <a:prstDash val="solid"/>
            <a:round/>
            <a:headEnd len="sm" w="sm" type="none"/>
            <a:tailEnd len="sm" w="sm" type="none"/>
          </a:ln>
        </p:spPr>
      </p:pic>
      <p:sp>
        <p:nvSpPr>
          <p:cNvPr id="94" name="Google Shape;94;p14"/>
          <p:cNvSpPr txBox="1"/>
          <p:nvPr/>
        </p:nvSpPr>
        <p:spPr>
          <a:xfrm>
            <a:off x="5444263" y="4653175"/>
            <a:ext cx="33363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i="1" sz="1000">
              <a:solidFill>
                <a:schemeClr val="lt1"/>
              </a:solidFill>
              <a:latin typeface="Nunito"/>
              <a:ea typeface="Nunito"/>
              <a:cs typeface="Nunito"/>
              <a:sym typeface="Nunito"/>
            </a:endParaRPr>
          </a:p>
        </p:txBody>
      </p:sp>
      <p:sp>
        <p:nvSpPr>
          <p:cNvPr id="95" name="Google Shape;95;p14"/>
          <p:cNvSpPr txBox="1"/>
          <p:nvPr/>
        </p:nvSpPr>
        <p:spPr>
          <a:xfrm>
            <a:off x="6424377" y="1550100"/>
            <a:ext cx="2353200" cy="3840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None/>
            </a:pPr>
            <a:r>
              <a:rPr b="1" i="1" lang="en" sz="1489">
                <a:solidFill>
                  <a:schemeClr val="lt1"/>
                </a:solidFill>
              </a:rPr>
              <a:t>FY</a:t>
            </a:r>
            <a:r>
              <a:rPr b="1" i="1" lang="en" sz="1489">
                <a:solidFill>
                  <a:schemeClr val="lt1"/>
                </a:solidFill>
              </a:rPr>
              <a:t>25 OAR Transitions</a:t>
            </a:r>
            <a:endParaRPr b="1" i="1" sz="1489">
              <a:solidFill>
                <a:schemeClr val="lt1"/>
              </a:solidFill>
            </a:endParaRPr>
          </a:p>
        </p:txBody>
      </p:sp>
      <p:sp>
        <p:nvSpPr>
          <p:cNvPr id="96" name="Google Shape;96;p14"/>
          <p:cNvSpPr txBox="1"/>
          <p:nvPr/>
        </p:nvSpPr>
        <p:spPr>
          <a:xfrm>
            <a:off x="6172200" y="1898800"/>
            <a:ext cx="3040500" cy="1677900"/>
          </a:xfrm>
          <a:prstGeom prst="rect">
            <a:avLst/>
          </a:prstGeom>
          <a:noFill/>
          <a:ln>
            <a:noFill/>
          </a:ln>
        </p:spPr>
        <p:txBody>
          <a:bodyPr anchorCtr="0" anchor="t" bIns="64500" lIns="64500" spcFirstLastPara="1" rIns="64500" wrap="square" tIns="64500">
            <a:spAutoFit/>
          </a:bodyPr>
          <a:lstStyle/>
          <a:p>
            <a:pPr indent="0" lvl="0" marL="0" rtl="0" algn="l">
              <a:lnSpc>
                <a:spcPct val="115000"/>
              </a:lnSpc>
              <a:spcBef>
                <a:spcPts val="0"/>
              </a:spcBef>
              <a:spcAft>
                <a:spcPts val="0"/>
              </a:spcAft>
              <a:buNone/>
            </a:pPr>
            <a:r>
              <a:rPr b="1" i="1" lang="en" sz="1317">
                <a:solidFill>
                  <a:schemeClr val="lt1"/>
                </a:solidFill>
              </a:rPr>
              <a:t>177 -</a:t>
            </a:r>
            <a:r>
              <a:rPr i="1" lang="en" sz="1035">
                <a:solidFill>
                  <a:schemeClr val="lt1"/>
                </a:solidFill>
              </a:rPr>
              <a:t> </a:t>
            </a:r>
            <a:r>
              <a:rPr i="1" lang="en" sz="1135">
                <a:solidFill>
                  <a:schemeClr val="lt1"/>
                </a:solidFill>
              </a:rPr>
              <a:t>Total transitions reported by OAR </a:t>
            </a:r>
            <a:endParaRPr i="1" sz="1135">
              <a:solidFill>
                <a:schemeClr val="lt1"/>
              </a:solidFill>
            </a:endParaRPr>
          </a:p>
          <a:p>
            <a:pPr indent="0" lvl="0" marL="0" rtl="0" algn="l">
              <a:lnSpc>
                <a:spcPct val="115000"/>
              </a:lnSpc>
              <a:spcBef>
                <a:spcPts val="0"/>
              </a:spcBef>
              <a:spcAft>
                <a:spcPts val="0"/>
              </a:spcAft>
              <a:buNone/>
            </a:pPr>
            <a:r>
              <a:rPr i="1" lang="en" sz="1135">
                <a:solidFill>
                  <a:schemeClr val="lt1"/>
                </a:solidFill>
              </a:rPr>
              <a:t>labs and programs, including:</a:t>
            </a:r>
            <a:endParaRPr i="1" sz="1135">
              <a:solidFill>
                <a:schemeClr val="lt1"/>
              </a:solidFill>
            </a:endParaRPr>
          </a:p>
          <a:p>
            <a:pPr indent="-304800" lvl="0" marL="457200" rtl="0" algn="l">
              <a:lnSpc>
                <a:spcPct val="100000"/>
              </a:lnSpc>
              <a:spcBef>
                <a:spcPts val="1000"/>
              </a:spcBef>
              <a:spcAft>
                <a:spcPts val="0"/>
              </a:spcAft>
              <a:buClr>
                <a:schemeClr val="lt1"/>
              </a:buClr>
              <a:buSzPts val="1200"/>
              <a:buChar char="●"/>
            </a:pPr>
            <a:r>
              <a:rPr b="1" i="1" lang="en" sz="1317">
                <a:solidFill>
                  <a:schemeClr val="lt1"/>
                </a:solidFill>
              </a:rPr>
              <a:t>54 - </a:t>
            </a:r>
            <a:r>
              <a:rPr i="1" lang="en" sz="1135">
                <a:solidFill>
                  <a:schemeClr val="lt1"/>
                </a:solidFill>
              </a:rPr>
              <a:t>Research to Operation</a:t>
            </a:r>
            <a:endParaRPr i="1" sz="1135">
              <a:solidFill>
                <a:schemeClr val="lt1"/>
              </a:solidFill>
            </a:endParaRPr>
          </a:p>
          <a:p>
            <a:pPr indent="-304800" lvl="0" marL="457200" rtl="0" algn="l">
              <a:lnSpc>
                <a:spcPct val="100000"/>
              </a:lnSpc>
              <a:spcBef>
                <a:spcPts val="0"/>
              </a:spcBef>
              <a:spcAft>
                <a:spcPts val="0"/>
              </a:spcAft>
              <a:buClr>
                <a:schemeClr val="lt1"/>
              </a:buClr>
              <a:buSzPts val="1200"/>
              <a:buChar char="●"/>
            </a:pPr>
            <a:r>
              <a:rPr b="1" i="1" lang="en" sz="1317">
                <a:solidFill>
                  <a:schemeClr val="lt1"/>
                </a:solidFill>
              </a:rPr>
              <a:t>82 - </a:t>
            </a:r>
            <a:r>
              <a:rPr i="1" lang="en" sz="1035">
                <a:solidFill>
                  <a:schemeClr val="lt1"/>
                </a:solidFill>
              </a:rPr>
              <a:t> </a:t>
            </a:r>
            <a:r>
              <a:rPr i="1" lang="en" sz="1135">
                <a:solidFill>
                  <a:schemeClr val="lt1"/>
                </a:solidFill>
              </a:rPr>
              <a:t>Research to Application</a:t>
            </a:r>
            <a:endParaRPr i="1" sz="1135">
              <a:solidFill>
                <a:schemeClr val="lt1"/>
              </a:solidFill>
            </a:endParaRPr>
          </a:p>
          <a:p>
            <a:pPr indent="-304800" lvl="0" marL="457200" rtl="0" algn="l">
              <a:spcBef>
                <a:spcPts val="0"/>
              </a:spcBef>
              <a:spcAft>
                <a:spcPts val="0"/>
              </a:spcAft>
              <a:buClr>
                <a:schemeClr val="lt1"/>
              </a:buClr>
              <a:buSzPts val="1200"/>
              <a:buChar char="●"/>
            </a:pPr>
            <a:r>
              <a:rPr b="1" i="1" lang="en" sz="1317">
                <a:solidFill>
                  <a:schemeClr val="lt1"/>
                </a:solidFill>
              </a:rPr>
              <a:t> 2 - </a:t>
            </a:r>
            <a:r>
              <a:rPr i="1" lang="en" sz="1035">
                <a:solidFill>
                  <a:schemeClr val="lt1"/>
                </a:solidFill>
              </a:rPr>
              <a:t> </a:t>
            </a:r>
            <a:r>
              <a:rPr i="1" lang="en" sz="1135">
                <a:solidFill>
                  <a:schemeClr val="lt1"/>
                </a:solidFill>
              </a:rPr>
              <a:t>Research to Commercialization </a:t>
            </a:r>
            <a:endParaRPr b="1" i="1" sz="1317">
              <a:solidFill>
                <a:schemeClr val="lt1"/>
              </a:solidFill>
            </a:endParaRPr>
          </a:p>
          <a:p>
            <a:pPr indent="-304800" lvl="0" marL="457200" rtl="0" algn="l">
              <a:spcBef>
                <a:spcPts val="0"/>
              </a:spcBef>
              <a:spcAft>
                <a:spcPts val="0"/>
              </a:spcAft>
              <a:buClr>
                <a:schemeClr val="lt1"/>
              </a:buClr>
              <a:buSzPts val="1200"/>
              <a:buChar char="●"/>
            </a:pPr>
            <a:r>
              <a:rPr b="1" i="1" lang="en" sz="1317">
                <a:solidFill>
                  <a:schemeClr val="lt1"/>
                </a:solidFill>
              </a:rPr>
              <a:t>39 - </a:t>
            </a:r>
            <a:r>
              <a:rPr i="1" lang="en" sz="1135">
                <a:solidFill>
                  <a:schemeClr val="lt1"/>
                </a:solidFill>
              </a:rPr>
              <a:t>Research to Other Use </a:t>
            </a:r>
            <a:endParaRPr i="1" sz="1135">
              <a:solidFill>
                <a:schemeClr val="lt1"/>
              </a:solidFill>
            </a:endParaRPr>
          </a:p>
          <a:p>
            <a:pPr indent="0" lvl="0" marL="457200" rtl="0" algn="l">
              <a:lnSpc>
                <a:spcPct val="100000"/>
              </a:lnSpc>
              <a:spcBef>
                <a:spcPts val="0"/>
              </a:spcBef>
              <a:spcAft>
                <a:spcPts val="0"/>
              </a:spcAft>
              <a:buNone/>
            </a:pPr>
            <a:r>
              <a:t/>
            </a:r>
            <a:endParaRPr i="1" sz="1135">
              <a:solidFill>
                <a:schemeClr val="lt1"/>
              </a:solidFill>
            </a:endParaRPr>
          </a:p>
        </p:txBody>
      </p:sp>
      <p:sp>
        <p:nvSpPr>
          <p:cNvPr id="97" name="Google Shape;97;p14"/>
          <p:cNvSpPr txBox="1"/>
          <p:nvPr/>
        </p:nvSpPr>
        <p:spPr>
          <a:xfrm>
            <a:off x="2647962" y="4485300"/>
            <a:ext cx="3040500" cy="387600"/>
          </a:xfrm>
          <a:prstGeom prst="rect">
            <a:avLst/>
          </a:prstGeom>
          <a:noFill/>
          <a:ln>
            <a:noFill/>
          </a:ln>
        </p:spPr>
        <p:txBody>
          <a:bodyPr anchorCtr="0" anchor="t" bIns="57550" lIns="57550" spcFirstLastPara="1" rIns="57550" wrap="square" tIns="57550">
            <a:spAutoFit/>
          </a:bodyPr>
          <a:lstStyle/>
          <a:p>
            <a:pPr indent="0" lvl="0" marL="0" rtl="0" algn="ctr">
              <a:spcBef>
                <a:spcPts val="0"/>
              </a:spcBef>
              <a:spcAft>
                <a:spcPts val="0"/>
              </a:spcAft>
              <a:buNone/>
            </a:pPr>
            <a:r>
              <a:rPr i="1" lang="en" sz="882">
                <a:solidFill>
                  <a:schemeClr val="lt1"/>
                </a:solidFill>
              </a:rPr>
              <a:t>Smoke plume from Canadian wildfires - </a:t>
            </a:r>
            <a:endParaRPr i="1" sz="882">
              <a:solidFill>
                <a:schemeClr val="lt1"/>
              </a:solidFill>
            </a:endParaRPr>
          </a:p>
          <a:p>
            <a:pPr indent="0" lvl="0" marL="0" rtl="0" algn="ctr">
              <a:spcBef>
                <a:spcPts val="0"/>
              </a:spcBef>
              <a:spcAft>
                <a:spcPts val="0"/>
              </a:spcAft>
              <a:buNone/>
            </a:pPr>
            <a:r>
              <a:rPr i="1" lang="en" sz="882">
                <a:solidFill>
                  <a:schemeClr val="lt1"/>
                </a:solidFill>
              </a:rPr>
              <a:t>Rapid Refresh Forecast System (RRFS), </a:t>
            </a:r>
            <a:r>
              <a:rPr i="1" lang="en" sz="882">
                <a:solidFill>
                  <a:schemeClr val="lt1"/>
                </a:solidFill>
              </a:rPr>
              <a:t>July 16-19, 2026</a:t>
            </a:r>
            <a:endParaRPr i="1" sz="882">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5" title="Screenshot 2026-07-17 165951-v2.png"/>
          <p:cNvPicPr preferRelativeResize="0"/>
          <p:nvPr/>
        </p:nvPicPr>
        <p:blipFill>
          <a:blip r:embed="rId3">
            <a:alphaModFix/>
          </a:blip>
          <a:stretch>
            <a:fillRect/>
          </a:stretch>
        </p:blipFill>
        <p:spPr>
          <a:xfrm>
            <a:off x="0" y="0"/>
            <a:ext cx="9143999" cy="51255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nvSpPr>
        <p:spPr>
          <a:xfrm>
            <a:off x="2949250" y="293800"/>
            <a:ext cx="5882700" cy="13026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None/>
            </a:pPr>
            <a:r>
              <a:rPr b="1" lang="en" sz="3000">
                <a:solidFill>
                  <a:srgbClr val="FFFFFF"/>
                </a:solidFill>
                <a:latin typeface="Maven Pro"/>
                <a:ea typeface="Maven Pro"/>
                <a:cs typeface="Maven Pro"/>
                <a:sym typeface="Maven Pro"/>
              </a:rPr>
              <a:t>Michelle Mainelli</a:t>
            </a:r>
            <a:endParaRPr b="1" sz="3000">
              <a:solidFill>
                <a:srgbClr val="FFFFFF"/>
              </a:solidFill>
              <a:latin typeface="Maven Pro"/>
              <a:ea typeface="Maven Pro"/>
              <a:cs typeface="Maven Pro"/>
              <a:sym typeface="Maven Pro"/>
            </a:endParaRPr>
          </a:p>
          <a:p>
            <a:pPr indent="0" lvl="0" marL="0" rtl="0" algn="l">
              <a:lnSpc>
                <a:spcPct val="90000"/>
              </a:lnSpc>
              <a:spcBef>
                <a:spcPts val="1000"/>
              </a:spcBef>
              <a:spcAft>
                <a:spcPts val="0"/>
              </a:spcAft>
              <a:buNone/>
            </a:pPr>
            <a:r>
              <a:rPr b="1" i="1" lang="en" sz="2200">
                <a:solidFill>
                  <a:srgbClr val="FFFFFF"/>
                </a:solidFill>
                <a:latin typeface="Maven Pro"/>
                <a:ea typeface="Maven Pro"/>
                <a:cs typeface="Maven Pro"/>
                <a:sym typeface="Maven Pro"/>
              </a:rPr>
              <a:t>Deputy Assistant Administrator, NWS</a:t>
            </a:r>
            <a:endParaRPr b="1" i="1" sz="2200">
              <a:solidFill>
                <a:srgbClr val="FFFFFF"/>
              </a:solidFill>
              <a:latin typeface="Maven Pro"/>
              <a:ea typeface="Maven Pro"/>
              <a:cs typeface="Maven Pro"/>
              <a:sym typeface="Maven Pro"/>
            </a:endParaRPr>
          </a:p>
        </p:txBody>
      </p:sp>
      <p:pic>
        <p:nvPicPr>
          <p:cNvPr id="108" name="Google Shape;108;p16"/>
          <p:cNvPicPr preferRelativeResize="0"/>
          <p:nvPr/>
        </p:nvPicPr>
        <p:blipFill>
          <a:blip r:embed="rId3">
            <a:alphaModFix/>
          </a:blip>
          <a:stretch>
            <a:fillRect/>
          </a:stretch>
        </p:blipFill>
        <p:spPr>
          <a:xfrm>
            <a:off x="156650" y="1101675"/>
            <a:ext cx="1691550" cy="2114975"/>
          </a:xfrm>
          <a:prstGeom prst="rect">
            <a:avLst/>
          </a:prstGeom>
          <a:noFill/>
          <a:ln cap="flat" cmpd="sng" w="19050">
            <a:solidFill>
              <a:srgbClr val="3C78D8"/>
            </a:solidFill>
            <a:prstDash val="solid"/>
            <a:round/>
            <a:headEnd len="sm" w="sm" type="none"/>
            <a:tailEnd len="sm" w="sm" type="none"/>
          </a:ln>
        </p:spPr>
      </p:pic>
      <p:sp>
        <p:nvSpPr>
          <p:cNvPr id="109" name="Google Shape;109;p16"/>
          <p:cNvSpPr txBox="1"/>
          <p:nvPr/>
        </p:nvSpPr>
        <p:spPr>
          <a:xfrm>
            <a:off x="2310934" y="1322038"/>
            <a:ext cx="2808000" cy="384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i="1" lang="en" sz="1489">
                <a:solidFill>
                  <a:schemeClr val="lt1"/>
                </a:solidFill>
              </a:rPr>
              <a:t>2025 Watch/Warning Stats</a:t>
            </a:r>
            <a:endParaRPr b="1" i="1" sz="1489">
              <a:solidFill>
                <a:schemeClr val="lt1"/>
              </a:solidFill>
            </a:endParaRPr>
          </a:p>
        </p:txBody>
      </p:sp>
      <p:sp>
        <p:nvSpPr>
          <p:cNvPr id="110" name="Google Shape;110;p16"/>
          <p:cNvSpPr txBox="1"/>
          <p:nvPr/>
        </p:nvSpPr>
        <p:spPr>
          <a:xfrm>
            <a:off x="2471412" y="1705900"/>
            <a:ext cx="3041100" cy="2450100"/>
          </a:xfrm>
          <a:prstGeom prst="rect">
            <a:avLst/>
          </a:prstGeom>
          <a:noFill/>
          <a:ln>
            <a:noFill/>
          </a:ln>
        </p:spPr>
        <p:txBody>
          <a:bodyPr anchorCtr="0" anchor="t" bIns="64500" lIns="64500" spcFirstLastPara="1" rIns="64500" wrap="square" tIns="64500">
            <a:spAutoFit/>
          </a:bodyPr>
          <a:lstStyle/>
          <a:p>
            <a:pPr indent="0" lvl="0" marL="0" rtl="0" algn="l">
              <a:lnSpc>
                <a:spcPct val="125000"/>
              </a:lnSpc>
              <a:spcBef>
                <a:spcPts val="0"/>
              </a:spcBef>
              <a:spcAft>
                <a:spcPts val="0"/>
              </a:spcAft>
              <a:buNone/>
            </a:pPr>
            <a:r>
              <a:rPr b="1" lang="en" sz="1317">
                <a:solidFill>
                  <a:schemeClr val="lt1"/>
                </a:solidFill>
              </a:rPr>
              <a:t>23,434</a:t>
            </a:r>
            <a:r>
              <a:rPr lang="en" sz="1035">
                <a:solidFill>
                  <a:schemeClr val="lt1"/>
                </a:solidFill>
              </a:rPr>
              <a:t> Severe Thunderstorm Warnings</a:t>
            </a:r>
            <a:endParaRPr sz="1035">
              <a:solidFill>
                <a:schemeClr val="lt1"/>
              </a:solidFill>
            </a:endParaRPr>
          </a:p>
          <a:p>
            <a:pPr indent="0" lvl="0" marL="0" rtl="0" algn="l">
              <a:lnSpc>
                <a:spcPct val="125000"/>
              </a:lnSpc>
              <a:spcBef>
                <a:spcPts val="0"/>
              </a:spcBef>
              <a:spcAft>
                <a:spcPts val="0"/>
              </a:spcAft>
              <a:buNone/>
            </a:pPr>
            <a:r>
              <a:rPr b="1" lang="en" sz="1317">
                <a:solidFill>
                  <a:schemeClr val="lt1"/>
                </a:solidFill>
              </a:rPr>
              <a:t>643</a:t>
            </a:r>
            <a:r>
              <a:rPr lang="en" sz="1035">
                <a:solidFill>
                  <a:schemeClr val="lt1"/>
                </a:solidFill>
              </a:rPr>
              <a:t> Tornado / Severe Thunderstorm Watches</a:t>
            </a:r>
            <a:endParaRPr sz="1035">
              <a:solidFill>
                <a:schemeClr val="lt1"/>
              </a:solidFill>
            </a:endParaRPr>
          </a:p>
          <a:p>
            <a:pPr indent="0" lvl="0" marL="0" rtl="0" algn="l">
              <a:lnSpc>
                <a:spcPct val="125000"/>
              </a:lnSpc>
              <a:spcBef>
                <a:spcPts val="0"/>
              </a:spcBef>
              <a:spcAft>
                <a:spcPts val="0"/>
              </a:spcAft>
              <a:buNone/>
            </a:pPr>
            <a:r>
              <a:t/>
            </a:r>
            <a:endParaRPr sz="1035">
              <a:solidFill>
                <a:schemeClr val="lt1"/>
              </a:solidFill>
            </a:endParaRPr>
          </a:p>
          <a:p>
            <a:pPr indent="0" lvl="0" marL="0" rtl="0" algn="l">
              <a:lnSpc>
                <a:spcPct val="125000"/>
              </a:lnSpc>
              <a:spcBef>
                <a:spcPts val="0"/>
              </a:spcBef>
              <a:spcAft>
                <a:spcPts val="0"/>
              </a:spcAft>
              <a:buNone/>
            </a:pPr>
            <a:r>
              <a:rPr b="1" lang="en" sz="1317">
                <a:solidFill>
                  <a:schemeClr val="lt1"/>
                </a:solidFill>
              </a:rPr>
              <a:t>3,014</a:t>
            </a:r>
            <a:r>
              <a:rPr lang="en" sz="1035">
                <a:solidFill>
                  <a:schemeClr val="lt1"/>
                </a:solidFill>
              </a:rPr>
              <a:t> Tornado Warnings</a:t>
            </a:r>
            <a:endParaRPr sz="1035">
              <a:solidFill>
                <a:schemeClr val="lt1"/>
              </a:solidFill>
            </a:endParaRPr>
          </a:p>
          <a:p>
            <a:pPr indent="0" lvl="0" marL="0" rtl="0" algn="l">
              <a:lnSpc>
                <a:spcPct val="125000"/>
              </a:lnSpc>
              <a:spcBef>
                <a:spcPts val="0"/>
              </a:spcBef>
              <a:spcAft>
                <a:spcPts val="0"/>
              </a:spcAft>
              <a:buNone/>
            </a:pPr>
            <a:r>
              <a:t/>
            </a:r>
            <a:endParaRPr sz="1035">
              <a:solidFill>
                <a:schemeClr val="lt1"/>
              </a:solidFill>
            </a:endParaRPr>
          </a:p>
          <a:p>
            <a:pPr indent="0" lvl="0" marL="0" rtl="0" algn="l">
              <a:lnSpc>
                <a:spcPct val="125000"/>
              </a:lnSpc>
              <a:spcBef>
                <a:spcPts val="0"/>
              </a:spcBef>
              <a:spcAft>
                <a:spcPts val="0"/>
              </a:spcAft>
              <a:buNone/>
            </a:pPr>
            <a:r>
              <a:rPr b="1" lang="en" sz="1317">
                <a:solidFill>
                  <a:schemeClr val="lt1"/>
                </a:solidFill>
              </a:rPr>
              <a:t>5,230</a:t>
            </a:r>
            <a:r>
              <a:rPr lang="en" sz="1035">
                <a:solidFill>
                  <a:schemeClr val="lt1"/>
                </a:solidFill>
              </a:rPr>
              <a:t> Flash Flood Warnings </a:t>
            </a:r>
            <a:endParaRPr sz="1035">
              <a:solidFill>
                <a:schemeClr val="lt1"/>
              </a:solidFill>
            </a:endParaRPr>
          </a:p>
          <a:p>
            <a:pPr indent="0" lvl="0" marL="0" rtl="0" algn="l">
              <a:lnSpc>
                <a:spcPct val="125000"/>
              </a:lnSpc>
              <a:spcBef>
                <a:spcPts val="0"/>
              </a:spcBef>
              <a:spcAft>
                <a:spcPts val="0"/>
              </a:spcAft>
              <a:buNone/>
            </a:pPr>
            <a:r>
              <a:rPr b="1" lang="en" sz="1317">
                <a:solidFill>
                  <a:schemeClr val="lt1"/>
                </a:solidFill>
              </a:rPr>
              <a:t>2,787</a:t>
            </a:r>
            <a:r>
              <a:rPr lang="en" sz="1035">
                <a:solidFill>
                  <a:schemeClr val="lt1"/>
                </a:solidFill>
              </a:rPr>
              <a:t> River Flood Warnings</a:t>
            </a:r>
            <a:endParaRPr sz="1035">
              <a:solidFill>
                <a:schemeClr val="lt1"/>
              </a:solidFill>
            </a:endParaRPr>
          </a:p>
          <a:p>
            <a:pPr indent="0" lvl="0" marL="0" rtl="0" algn="l">
              <a:lnSpc>
                <a:spcPct val="125000"/>
              </a:lnSpc>
              <a:spcBef>
                <a:spcPts val="0"/>
              </a:spcBef>
              <a:spcAft>
                <a:spcPts val="0"/>
              </a:spcAft>
              <a:buNone/>
            </a:pPr>
            <a:r>
              <a:t/>
            </a:r>
            <a:endParaRPr sz="1035">
              <a:solidFill>
                <a:schemeClr val="lt1"/>
              </a:solidFill>
            </a:endParaRPr>
          </a:p>
          <a:p>
            <a:pPr indent="0" lvl="0" marL="0" rtl="0" algn="l">
              <a:lnSpc>
                <a:spcPct val="125000"/>
              </a:lnSpc>
              <a:spcBef>
                <a:spcPts val="0"/>
              </a:spcBef>
              <a:spcAft>
                <a:spcPts val="0"/>
              </a:spcAft>
              <a:buNone/>
            </a:pPr>
            <a:r>
              <a:rPr b="1" lang="en" sz="1317">
                <a:solidFill>
                  <a:schemeClr val="lt1"/>
                </a:solidFill>
              </a:rPr>
              <a:t>35,610 </a:t>
            </a:r>
            <a:r>
              <a:rPr lang="en" sz="1035">
                <a:solidFill>
                  <a:schemeClr val="lt1"/>
                </a:solidFill>
              </a:rPr>
              <a:t>Spot Forecasts (Record breaking!)</a:t>
            </a:r>
            <a:endParaRPr sz="1035">
              <a:solidFill>
                <a:schemeClr val="lt1"/>
              </a:solidFill>
            </a:endParaRPr>
          </a:p>
          <a:p>
            <a:pPr indent="0" lvl="0" marL="0" rtl="0" algn="l">
              <a:lnSpc>
                <a:spcPct val="125000"/>
              </a:lnSpc>
              <a:spcBef>
                <a:spcPts val="0"/>
              </a:spcBef>
              <a:spcAft>
                <a:spcPts val="0"/>
              </a:spcAft>
              <a:buNone/>
            </a:pPr>
            <a:r>
              <a:rPr b="1" lang="en" sz="1317">
                <a:solidFill>
                  <a:schemeClr val="lt1"/>
                </a:solidFill>
              </a:rPr>
              <a:t>141 </a:t>
            </a:r>
            <a:r>
              <a:rPr lang="en" sz="1035">
                <a:solidFill>
                  <a:schemeClr val="lt1"/>
                </a:solidFill>
              </a:rPr>
              <a:t>IMET Missions</a:t>
            </a:r>
            <a:endParaRPr sz="1317">
              <a:solidFill>
                <a:schemeClr val="lt1"/>
              </a:solidFill>
            </a:endParaRPr>
          </a:p>
        </p:txBody>
      </p:sp>
      <p:sp>
        <p:nvSpPr>
          <p:cNvPr id="111" name="Google Shape;111;p16"/>
          <p:cNvSpPr/>
          <p:nvPr/>
        </p:nvSpPr>
        <p:spPr>
          <a:xfrm>
            <a:off x="2071812" y="2396498"/>
            <a:ext cx="294749" cy="359908"/>
          </a:xfrm>
          <a:custGeom>
            <a:rect b="b" l="l" r="r" t="t"/>
            <a:pathLst>
              <a:path extrusionOk="0" h="1845680" w="1511532">
                <a:moveTo>
                  <a:pt x="829352" y="1845143"/>
                </a:moveTo>
                <a:cubicBezTo>
                  <a:pt x="828161" y="1845029"/>
                  <a:pt x="826999" y="1844705"/>
                  <a:pt x="825923" y="1844191"/>
                </a:cubicBezTo>
                <a:cubicBezTo>
                  <a:pt x="814302" y="1839238"/>
                  <a:pt x="806873" y="1814092"/>
                  <a:pt x="803825" y="1803233"/>
                </a:cubicBezTo>
                <a:cubicBezTo>
                  <a:pt x="799948" y="1788126"/>
                  <a:pt x="794719" y="1773401"/>
                  <a:pt x="788204" y="1759227"/>
                </a:cubicBezTo>
                <a:cubicBezTo>
                  <a:pt x="776259" y="1733491"/>
                  <a:pt x="759848" y="1710079"/>
                  <a:pt x="739721" y="1690076"/>
                </a:cubicBezTo>
                <a:cubicBezTo>
                  <a:pt x="698288" y="1649309"/>
                  <a:pt x="644471" y="1624544"/>
                  <a:pt x="589703" y="1605970"/>
                </a:cubicBezTo>
                <a:lnTo>
                  <a:pt x="577320" y="1601875"/>
                </a:lnTo>
                <a:cubicBezTo>
                  <a:pt x="423777" y="1552059"/>
                  <a:pt x="279854" y="1483193"/>
                  <a:pt x="151172" y="1380799"/>
                </a:cubicBezTo>
                <a:cubicBezTo>
                  <a:pt x="-31137" y="1235543"/>
                  <a:pt x="-32470" y="1006372"/>
                  <a:pt x="61827" y="845018"/>
                </a:cubicBezTo>
                <a:cubicBezTo>
                  <a:pt x="96784" y="785201"/>
                  <a:pt x="144218" y="731861"/>
                  <a:pt x="190700" y="679664"/>
                </a:cubicBezTo>
                <a:cubicBezTo>
                  <a:pt x="251470" y="611465"/>
                  <a:pt x="255661" y="586129"/>
                  <a:pt x="196892" y="514691"/>
                </a:cubicBezTo>
                <a:cubicBezTo>
                  <a:pt x="168317" y="479735"/>
                  <a:pt x="134122" y="449254"/>
                  <a:pt x="103928" y="415441"/>
                </a:cubicBezTo>
                <a:cubicBezTo>
                  <a:pt x="81424" y="391352"/>
                  <a:pt x="60819" y="365558"/>
                  <a:pt x="42301" y="338288"/>
                </a:cubicBezTo>
                <a:cubicBezTo>
                  <a:pt x="-10753" y="256563"/>
                  <a:pt x="296" y="180554"/>
                  <a:pt x="85640" y="132357"/>
                </a:cubicBezTo>
                <a:cubicBezTo>
                  <a:pt x="156410" y="92352"/>
                  <a:pt x="235182" y="57300"/>
                  <a:pt x="314240" y="43204"/>
                </a:cubicBezTo>
                <a:cubicBezTo>
                  <a:pt x="651044" y="-16328"/>
                  <a:pt x="988038" y="-25662"/>
                  <a:pt x="1318746" y="82542"/>
                </a:cubicBezTo>
                <a:cubicBezTo>
                  <a:pt x="1522296" y="149217"/>
                  <a:pt x="1564205" y="272375"/>
                  <a:pt x="1446381" y="450588"/>
                </a:cubicBezTo>
                <a:cubicBezTo>
                  <a:pt x="1342845" y="607084"/>
                  <a:pt x="1196636" y="717288"/>
                  <a:pt x="1044426" y="822063"/>
                </a:cubicBezTo>
                <a:cubicBezTo>
                  <a:pt x="896884" y="923695"/>
                  <a:pt x="751818" y="1029232"/>
                  <a:pt x="608467" y="1136388"/>
                </a:cubicBezTo>
                <a:cubicBezTo>
                  <a:pt x="574939" y="1161534"/>
                  <a:pt x="547888" y="1198967"/>
                  <a:pt x="526361" y="1235734"/>
                </a:cubicBezTo>
                <a:cubicBezTo>
                  <a:pt x="493310" y="1292312"/>
                  <a:pt x="508835" y="1330507"/>
                  <a:pt x="566938" y="1362607"/>
                </a:cubicBezTo>
                <a:cubicBezTo>
                  <a:pt x="640757" y="1403469"/>
                  <a:pt x="718290" y="1439378"/>
                  <a:pt x="786680" y="1488051"/>
                </a:cubicBezTo>
                <a:cubicBezTo>
                  <a:pt x="896217" y="1566061"/>
                  <a:pt x="925268" y="1688076"/>
                  <a:pt x="868595" y="1792851"/>
                </a:cubicBezTo>
                <a:cubicBezTo>
                  <a:pt x="860460" y="1807691"/>
                  <a:pt x="850888" y="1821693"/>
                  <a:pt x="840020" y="1834666"/>
                </a:cubicBezTo>
                <a:cubicBezTo>
                  <a:pt x="836019" y="1840571"/>
                  <a:pt x="833924" y="1845143"/>
                  <a:pt x="829352" y="1845143"/>
                </a:cubicBezTo>
                <a:close/>
                <a:moveTo>
                  <a:pt x="797443" y="77684"/>
                </a:moveTo>
                <a:cubicBezTo>
                  <a:pt x="575320" y="77208"/>
                  <a:pt x="401870" y="88352"/>
                  <a:pt x="237754" y="152074"/>
                </a:cubicBezTo>
                <a:cubicBezTo>
                  <a:pt x="197939" y="167505"/>
                  <a:pt x="145361" y="204843"/>
                  <a:pt x="139170" y="239323"/>
                </a:cubicBezTo>
                <a:cubicBezTo>
                  <a:pt x="128883" y="296473"/>
                  <a:pt x="194129" y="313523"/>
                  <a:pt x="239373" y="330001"/>
                </a:cubicBezTo>
                <a:cubicBezTo>
                  <a:pt x="463877" y="411631"/>
                  <a:pt x="697526" y="418394"/>
                  <a:pt x="930793" y="395724"/>
                </a:cubicBezTo>
                <a:cubicBezTo>
                  <a:pt x="1009451" y="387294"/>
                  <a:pt x="1087432" y="373388"/>
                  <a:pt x="1164155" y="354100"/>
                </a:cubicBezTo>
                <a:cubicBezTo>
                  <a:pt x="1202255" y="344575"/>
                  <a:pt x="1240355" y="335050"/>
                  <a:pt x="1277693" y="324953"/>
                </a:cubicBezTo>
                <a:cubicBezTo>
                  <a:pt x="1308935" y="318123"/>
                  <a:pt x="1337053" y="301179"/>
                  <a:pt x="1357704" y="276757"/>
                </a:cubicBezTo>
                <a:cubicBezTo>
                  <a:pt x="1367781" y="264831"/>
                  <a:pt x="1372601" y="249334"/>
                  <a:pt x="1371038" y="233799"/>
                </a:cubicBezTo>
                <a:cubicBezTo>
                  <a:pt x="1367390" y="218730"/>
                  <a:pt x="1358808" y="205319"/>
                  <a:pt x="1346655" y="195699"/>
                </a:cubicBezTo>
                <a:cubicBezTo>
                  <a:pt x="1288647" y="142263"/>
                  <a:pt x="1203208" y="123880"/>
                  <a:pt x="1128246" y="107973"/>
                </a:cubicBezTo>
                <a:cubicBezTo>
                  <a:pt x="1051475" y="92286"/>
                  <a:pt x="973560" y="82894"/>
                  <a:pt x="895265" y="79875"/>
                </a:cubicBezTo>
                <a:cubicBezTo>
                  <a:pt x="862689" y="78827"/>
                  <a:pt x="830018" y="77779"/>
                  <a:pt x="797443" y="77779"/>
                </a:cubicBezTo>
                <a:close/>
              </a:path>
            </a:pathLst>
          </a:custGeom>
          <a:solidFill>
            <a:srgbClr val="0099D8"/>
          </a:solidFill>
          <a:ln>
            <a:noFill/>
          </a:ln>
        </p:spPr>
        <p:txBody>
          <a:bodyPr anchorCtr="0" anchor="ctr" bIns="51575" lIns="103175" spcFirstLastPara="1" rIns="103175" wrap="square" tIns="51575">
            <a:noAutofit/>
          </a:bodyPr>
          <a:lstStyle/>
          <a:p>
            <a:pPr indent="0" lvl="0" marL="0" marR="0" rtl="0" algn="l">
              <a:spcBef>
                <a:spcPts val="0"/>
              </a:spcBef>
              <a:spcAft>
                <a:spcPts val="0"/>
              </a:spcAft>
              <a:buClr>
                <a:srgbClr val="000000"/>
              </a:buClr>
              <a:buSzPts val="2069"/>
              <a:buFont typeface="Calibri"/>
              <a:buNone/>
            </a:pPr>
            <a:r>
              <a:t/>
            </a:r>
            <a:endParaRPr sz="2069">
              <a:solidFill>
                <a:srgbClr val="07336F"/>
              </a:solidFill>
              <a:latin typeface="Calibri"/>
              <a:ea typeface="Calibri"/>
              <a:cs typeface="Calibri"/>
              <a:sym typeface="Calibri"/>
            </a:endParaRPr>
          </a:p>
        </p:txBody>
      </p:sp>
      <p:sp>
        <p:nvSpPr>
          <p:cNvPr id="112" name="Google Shape;112;p16"/>
          <p:cNvSpPr/>
          <p:nvPr/>
        </p:nvSpPr>
        <p:spPr>
          <a:xfrm>
            <a:off x="1983088" y="2959806"/>
            <a:ext cx="438500" cy="442324"/>
          </a:xfrm>
          <a:custGeom>
            <a:rect b="b" l="l" r="r" t="t"/>
            <a:pathLst>
              <a:path extrusionOk="0" h="2328019" w="2307897">
                <a:moveTo>
                  <a:pt x="2025921" y="2164987"/>
                </a:moveTo>
                <a:cubicBezTo>
                  <a:pt x="1987821" y="2214231"/>
                  <a:pt x="1950482" y="2243187"/>
                  <a:pt x="1908859" y="2246140"/>
                </a:cubicBezTo>
                <a:cubicBezTo>
                  <a:pt x="1858757" y="2249950"/>
                  <a:pt x="1803035" y="2218327"/>
                  <a:pt x="1742839" y="2152986"/>
                </a:cubicBezTo>
                <a:cubicBezTo>
                  <a:pt x="1688258" y="2093930"/>
                  <a:pt x="1622823" y="2062498"/>
                  <a:pt x="1553481" y="2063355"/>
                </a:cubicBezTo>
                <a:cubicBezTo>
                  <a:pt x="1472327" y="2064022"/>
                  <a:pt x="1399557" y="2106599"/>
                  <a:pt x="1319832" y="2182417"/>
                </a:cubicBezTo>
                <a:cubicBezTo>
                  <a:pt x="1275731" y="2224423"/>
                  <a:pt x="1229726" y="2252712"/>
                  <a:pt x="1180481" y="2252712"/>
                </a:cubicBezTo>
                <a:lnTo>
                  <a:pt x="1180481" y="2252712"/>
                </a:lnTo>
                <a:cubicBezTo>
                  <a:pt x="1132285" y="2252712"/>
                  <a:pt x="1085231" y="2228328"/>
                  <a:pt x="1044750" y="2182608"/>
                </a:cubicBezTo>
                <a:cubicBezTo>
                  <a:pt x="976170" y="2105265"/>
                  <a:pt x="896828" y="2063736"/>
                  <a:pt x="815388" y="2062593"/>
                </a:cubicBezTo>
                <a:lnTo>
                  <a:pt x="811864" y="2062593"/>
                </a:lnTo>
                <a:cubicBezTo>
                  <a:pt x="733949" y="2062593"/>
                  <a:pt x="658226" y="2099550"/>
                  <a:pt x="592789" y="2169464"/>
                </a:cubicBezTo>
                <a:cubicBezTo>
                  <a:pt x="543354" y="2222232"/>
                  <a:pt x="483918" y="2248045"/>
                  <a:pt x="425530" y="2242139"/>
                </a:cubicBezTo>
                <a:cubicBezTo>
                  <a:pt x="372571" y="2236710"/>
                  <a:pt x="328470" y="2203277"/>
                  <a:pt x="293038" y="2154224"/>
                </a:cubicBezTo>
                <a:cubicBezTo>
                  <a:pt x="238460" y="2078785"/>
                  <a:pt x="181690" y="2053354"/>
                  <a:pt x="135970" y="2051735"/>
                </a:cubicBezTo>
                <a:lnTo>
                  <a:pt x="135970" y="2124505"/>
                </a:lnTo>
                <a:cubicBezTo>
                  <a:pt x="165402" y="2128220"/>
                  <a:pt x="202645" y="2144794"/>
                  <a:pt x="235125" y="2196133"/>
                </a:cubicBezTo>
                <a:cubicBezTo>
                  <a:pt x="279607" y="2266143"/>
                  <a:pt x="344853" y="2308910"/>
                  <a:pt x="418863" y="2316434"/>
                </a:cubicBezTo>
                <a:cubicBezTo>
                  <a:pt x="498491" y="2324436"/>
                  <a:pt x="577740" y="2291098"/>
                  <a:pt x="642129" y="2222327"/>
                </a:cubicBezTo>
                <a:cubicBezTo>
                  <a:pt x="694992" y="2165844"/>
                  <a:pt x="754714" y="2136602"/>
                  <a:pt x="814436" y="2137364"/>
                </a:cubicBezTo>
                <a:cubicBezTo>
                  <a:pt x="876635" y="2138221"/>
                  <a:pt x="938737" y="2171654"/>
                  <a:pt x="993982" y="2234043"/>
                </a:cubicBezTo>
                <a:cubicBezTo>
                  <a:pt x="1049228" y="2296432"/>
                  <a:pt x="1112473" y="2327293"/>
                  <a:pt x="1180292" y="2327483"/>
                </a:cubicBezTo>
                <a:lnTo>
                  <a:pt x="1180958" y="2327483"/>
                </a:lnTo>
                <a:cubicBezTo>
                  <a:pt x="1249442" y="2327483"/>
                  <a:pt x="1316785" y="2294336"/>
                  <a:pt x="1370792" y="2234138"/>
                </a:cubicBezTo>
                <a:cubicBezTo>
                  <a:pt x="1424798" y="2173940"/>
                  <a:pt x="1492996" y="2138888"/>
                  <a:pt x="1554434" y="2138127"/>
                </a:cubicBezTo>
                <a:cubicBezTo>
                  <a:pt x="1605296" y="2138983"/>
                  <a:pt x="1651875" y="2160415"/>
                  <a:pt x="1693498" y="2205468"/>
                </a:cubicBezTo>
                <a:cubicBezTo>
                  <a:pt x="1768651" y="2287002"/>
                  <a:pt x="1842851" y="2325578"/>
                  <a:pt x="1913907" y="2320721"/>
                </a:cubicBezTo>
                <a:cubicBezTo>
                  <a:pt x="1975915" y="2316434"/>
                  <a:pt x="2034112" y="2278144"/>
                  <a:pt x="2082118" y="2210040"/>
                </a:cubicBezTo>
                <a:cubicBezTo>
                  <a:pt x="2141459" y="2126125"/>
                  <a:pt x="2178035" y="2132030"/>
                  <a:pt x="2204801" y="2136317"/>
                </a:cubicBezTo>
                <a:lnTo>
                  <a:pt x="2205752" y="2061069"/>
                </a:lnTo>
                <a:cubicBezTo>
                  <a:pt x="2168797" y="2055164"/>
                  <a:pt x="2109835" y="2056878"/>
                  <a:pt x="2025921" y="2164987"/>
                </a:cubicBezTo>
                <a:close/>
                <a:moveTo>
                  <a:pt x="2025921" y="1951341"/>
                </a:moveTo>
                <a:cubicBezTo>
                  <a:pt x="1989917" y="2002300"/>
                  <a:pt x="1950291" y="2027541"/>
                  <a:pt x="1908859" y="2032494"/>
                </a:cubicBezTo>
                <a:cubicBezTo>
                  <a:pt x="1848565" y="2040209"/>
                  <a:pt x="1803035" y="2004681"/>
                  <a:pt x="1742839" y="1939339"/>
                </a:cubicBezTo>
                <a:cubicBezTo>
                  <a:pt x="1688735" y="1880761"/>
                  <a:pt x="1623869" y="1849805"/>
                  <a:pt x="1555194" y="1849805"/>
                </a:cubicBezTo>
                <a:lnTo>
                  <a:pt x="1553576" y="1849805"/>
                </a:lnTo>
                <a:cubicBezTo>
                  <a:pt x="1472423" y="1850376"/>
                  <a:pt x="1404794" y="1886762"/>
                  <a:pt x="1319927" y="1968772"/>
                </a:cubicBezTo>
                <a:cubicBezTo>
                  <a:pt x="1274017" y="2013158"/>
                  <a:pt x="1229821" y="2039066"/>
                  <a:pt x="1180577" y="2039066"/>
                </a:cubicBezTo>
                <a:lnTo>
                  <a:pt x="1180577" y="2039066"/>
                </a:lnTo>
                <a:cubicBezTo>
                  <a:pt x="1132381" y="2039066"/>
                  <a:pt x="1085327" y="2014682"/>
                  <a:pt x="1044845" y="1968962"/>
                </a:cubicBezTo>
                <a:cubicBezTo>
                  <a:pt x="976266" y="1891619"/>
                  <a:pt x="896923" y="1850090"/>
                  <a:pt x="815484" y="1848947"/>
                </a:cubicBezTo>
                <a:cubicBezTo>
                  <a:pt x="734044" y="1847804"/>
                  <a:pt x="659369" y="1884761"/>
                  <a:pt x="592884" y="1955818"/>
                </a:cubicBezTo>
                <a:cubicBezTo>
                  <a:pt x="543449" y="2008491"/>
                  <a:pt x="484013" y="2034304"/>
                  <a:pt x="425625" y="2028398"/>
                </a:cubicBezTo>
                <a:cubicBezTo>
                  <a:pt x="372667" y="2022969"/>
                  <a:pt x="325042" y="1992203"/>
                  <a:pt x="293133" y="1940483"/>
                </a:cubicBezTo>
                <a:cubicBezTo>
                  <a:pt x="248269" y="1867807"/>
                  <a:pt x="185881" y="1841327"/>
                  <a:pt x="136066" y="1839232"/>
                </a:cubicBezTo>
                <a:lnTo>
                  <a:pt x="136066" y="1910860"/>
                </a:lnTo>
                <a:cubicBezTo>
                  <a:pt x="165498" y="1914479"/>
                  <a:pt x="202741" y="1931148"/>
                  <a:pt x="235220" y="1982392"/>
                </a:cubicBezTo>
                <a:cubicBezTo>
                  <a:pt x="279702" y="2052496"/>
                  <a:pt x="344948" y="2095169"/>
                  <a:pt x="418958" y="2102693"/>
                </a:cubicBezTo>
                <a:cubicBezTo>
                  <a:pt x="498587" y="2110694"/>
                  <a:pt x="577835" y="2077357"/>
                  <a:pt x="642223" y="2008586"/>
                </a:cubicBezTo>
                <a:cubicBezTo>
                  <a:pt x="694421" y="1952865"/>
                  <a:pt x="752999" y="1923623"/>
                  <a:pt x="811959" y="1923623"/>
                </a:cubicBezTo>
                <a:lnTo>
                  <a:pt x="814531" y="1923623"/>
                </a:lnTo>
                <a:cubicBezTo>
                  <a:pt x="876729" y="1924480"/>
                  <a:pt x="938832" y="1957913"/>
                  <a:pt x="994077" y="2020302"/>
                </a:cubicBezTo>
                <a:cubicBezTo>
                  <a:pt x="1048179" y="2081262"/>
                  <a:pt x="1112568" y="2113552"/>
                  <a:pt x="1180386" y="2113743"/>
                </a:cubicBezTo>
                <a:lnTo>
                  <a:pt x="1181053" y="2113743"/>
                </a:lnTo>
                <a:cubicBezTo>
                  <a:pt x="1249537" y="2113743"/>
                  <a:pt x="1316880" y="2080595"/>
                  <a:pt x="1370887" y="2020492"/>
                </a:cubicBezTo>
                <a:cubicBezTo>
                  <a:pt x="1424893" y="1960390"/>
                  <a:pt x="1493091" y="1925242"/>
                  <a:pt x="1554529" y="1924385"/>
                </a:cubicBezTo>
                <a:lnTo>
                  <a:pt x="1555766" y="1924385"/>
                </a:lnTo>
                <a:cubicBezTo>
                  <a:pt x="1605963" y="1924385"/>
                  <a:pt x="1652351" y="1947055"/>
                  <a:pt x="1693593" y="1991727"/>
                </a:cubicBezTo>
                <a:cubicBezTo>
                  <a:pt x="1768746" y="2073261"/>
                  <a:pt x="1842944" y="2111647"/>
                  <a:pt x="1914003" y="2106980"/>
                </a:cubicBezTo>
                <a:cubicBezTo>
                  <a:pt x="1976011" y="2102693"/>
                  <a:pt x="2034207" y="2064402"/>
                  <a:pt x="2082213" y="1996299"/>
                </a:cubicBezTo>
                <a:cubicBezTo>
                  <a:pt x="2141554" y="1912479"/>
                  <a:pt x="2178131" y="1918289"/>
                  <a:pt x="2204894" y="1922576"/>
                </a:cubicBezTo>
                <a:lnTo>
                  <a:pt x="2205848" y="1845327"/>
                </a:lnTo>
                <a:cubicBezTo>
                  <a:pt x="2168797" y="1839422"/>
                  <a:pt x="2110216" y="1832469"/>
                  <a:pt x="2025921" y="1951341"/>
                </a:cubicBezTo>
                <a:close/>
                <a:moveTo>
                  <a:pt x="2264047" y="848060"/>
                </a:moveTo>
                <a:lnTo>
                  <a:pt x="1946863" y="593171"/>
                </a:lnTo>
                <a:lnTo>
                  <a:pt x="1761031" y="443914"/>
                </a:lnTo>
                <a:lnTo>
                  <a:pt x="1285924" y="62153"/>
                </a:lnTo>
                <a:cubicBezTo>
                  <a:pt x="1183244" y="-40813"/>
                  <a:pt x="1101520" y="907"/>
                  <a:pt x="1030939" y="60438"/>
                </a:cubicBezTo>
                <a:lnTo>
                  <a:pt x="41291" y="847394"/>
                </a:lnTo>
                <a:cubicBezTo>
                  <a:pt x="-29289" y="906829"/>
                  <a:pt x="-11478" y="1003889"/>
                  <a:pt x="80820" y="1004461"/>
                </a:cubicBezTo>
                <a:lnTo>
                  <a:pt x="334376" y="1004461"/>
                </a:lnTo>
                <a:lnTo>
                  <a:pt x="333424" y="1766461"/>
                </a:lnTo>
                <a:cubicBezTo>
                  <a:pt x="333424" y="1870188"/>
                  <a:pt x="382858" y="1928386"/>
                  <a:pt x="454295" y="1913717"/>
                </a:cubicBezTo>
                <a:cubicBezTo>
                  <a:pt x="519447" y="1900573"/>
                  <a:pt x="541640" y="1866854"/>
                  <a:pt x="578692" y="1829707"/>
                </a:cubicBezTo>
                <a:cubicBezTo>
                  <a:pt x="624316" y="1784082"/>
                  <a:pt x="711090" y="1730171"/>
                  <a:pt x="833772" y="1730171"/>
                </a:cubicBezTo>
                <a:cubicBezTo>
                  <a:pt x="920925" y="1730171"/>
                  <a:pt x="990935" y="1768271"/>
                  <a:pt x="1051609" y="1820372"/>
                </a:cubicBezTo>
                <a:cubicBezTo>
                  <a:pt x="1094756" y="1857234"/>
                  <a:pt x="1121617" y="1895524"/>
                  <a:pt x="1148002" y="1910669"/>
                </a:cubicBezTo>
                <a:cubicBezTo>
                  <a:pt x="1186102" y="1932481"/>
                  <a:pt x="1214677" y="1915432"/>
                  <a:pt x="1214677" y="1857710"/>
                </a:cubicBezTo>
                <a:cubicBezTo>
                  <a:pt x="1214677" y="1736361"/>
                  <a:pt x="1214677" y="1332597"/>
                  <a:pt x="1214677" y="1332597"/>
                </a:cubicBezTo>
                <a:cubicBezTo>
                  <a:pt x="1214772" y="1252835"/>
                  <a:pt x="1279541" y="1188245"/>
                  <a:pt x="1359267" y="1188293"/>
                </a:cubicBezTo>
                <a:lnTo>
                  <a:pt x="1619202" y="1188293"/>
                </a:lnTo>
                <a:cubicBezTo>
                  <a:pt x="1698927" y="1188560"/>
                  <a:pt x="1763412" y="1253415"/>
                  <a:pt x="1763126" y="1333169"/>
                </a:cubicBezTo>
                <a:cubicBezTo>
                  <a:pt x="1763126" y="1333197"/>
                  <a:pt x="1763126" y="1333235"/>
                  <a:pt x="1763126" y="1333264"/>
                </a:cubicBezTo>
                <a:cubicBezTo>
                  <a:pt x="1763126" y="1333264"/>
                  <a:pt x="1763126" y="1593201"/>
                  <a:pt x="1762649" y="1764365"/>
                </a:cubicBezTo>
                <a:cubicBezTo>
                  <a:pt x="1762649" y="1820372"/>
                  <a:pt x="1852565" y="1902287"/>
                  <a:pt x="1901334" y="1899239"/>
                </a:cubicBezTo>
                <a:cubicBezTo>
                  <a:pt x="1901334" y="1899239"/>
                  <a:pt x="1968676" y="1904383"/>
                  <a:pt x="1968676" y="1824563"/>
                </a:cubicBezTo>
                <a:cubicBezTo>
                  <a:pt x="1968676" y="1791416"/>
                  <a:pt x="1968676" y="1004651"/>
                  <a:pt x="1968676" y="1004651"/>
                </a:cubicBezTo>
                <a:lnTo>
                  <a:pt x="2222135" y="1004651"/>
                </a:lnTo>
                <a:cubicBezTo>
                  <a:pt x="2315004" y="1005223"/>
                  <a:pt x="2333482" y="908544"/>
                  <a:pt x="2263760" y="848060"/>
                </a:cubicBezTo>
                <a:close/>
                <a:moveTo>
                  <a:pt x="984648" y="1471662"/>
                </a:moveTo>
                <a:cubicBezTo>
                  <a:pt x="984552" y="1532327"/>
                  <a:pt x="935308" y="1581447"/>
                  <a:pt x="874634" y="1581390"/>
                </a:cubicBezTo>
                <a:lnTo>
                  <a:pt x="676894" y="1581390"/>
                </a:lnTo>
                <a:cubicBezTo>
                  <a:pt x="616220" y="1581342"/>
                  <a:pt x="567072" y="1532127"/>
                  <a:pt x="567166" y="1471471"/>
                </a:cubicBezTo>
                <a:lnTo>
                  <a:pt x="567166" y="1298783"/>
                </a:lnTo>
                <a:cubicBezTo>
                  <a:pt x="567072" y="1238080"/>
                  <a:pt x="616316" y="1188817"/>
                  <a:pt x="676990" y="1188769"/>
                </a:cubicBezTo>
                <a:cubicBezTo>
                  <a:pt x="677085" y="1188769"/>
                  <a:pt x="677180" y="1188769"/>
                  <a:pt x="677276" y="1188769"/>
                </a:cubicBezTo>
                <a:lnTo>
                  <a:pt x="874920" y="1188769"/>
                </a:lnTo>
                <a:cubicBezTo>
                  <a:pt x="935594" y="1188931"/>
                  <a:pt x="984743" y="1238271"/>
                  <a:pt x="984552" y="1298974"/>
                </a:cubicBezTo>
                <a:cubicBezTo>
                  <a:pt x="984552" y="1299002"/>
                  <a:pt x="984552" y="1299040"/>
                  <a:pt x="984552" y="1299069"/>
                </a:cubicBezTo>
                <a:close/>
              </a:path>
            </a:pathLst>
          </a:custGeom>
          <a:solidFill>
            <a:srgbClr val="0099D8"/>
          </a:solidFill>
          <a:ln>
            <a:noFill/>
          </a:ln>
        </p:spPr>
        <p:txBody>
          <a:bodyPr anchorCtr="0" anchor="ctr" bIns="51575" lIns="103175" spcFirstLastPara="1" rIns="103175" wrap="square" tIns="51575">
            <a:noAutofit/>
          </a:bodyPr>
          <a:lstStyle/>
          <a:p>
            <a:pPr indent="0" lvl="0" marL="0" marR="0" rtl="0" algn="l">
              <a:spcBef>
                <a:spcPts val="0"/>
              </a:spcBef>
              <a:spcAft>
                <a:spcPts val="0"/>
              </a:spcAft>
              <a:buClr>
                <a:srgbClr val="000000"/>
              </a:buClr>
              <a:buSzPts val="2069"/>
              <a:buFont typeface="Calibri"/>
              <a:buNone/>
            </a:pPr>
            <a:r>
              <a:t/>
            </a:r>
            <a:endParaRPr sz="2069">
              <a:solidFill>
                <a:srgbClr val="07336F"/>
              </a:solidFill>
              <a:latin typeface="Calibri"/>
              <a:ea typeface="Calibri"/>
              <a:cs typeface="Calibri"/>
              <a:sym typeface="Calibri"/>
            </a:endParaRPr>
          </a:p>
        </p:txBody>
      </p:sp>
      <p:grpSp>
        <p:nvGrpSpPr>
          <p:cNvPr id="113" name="Google Shape;113;p16"/>
          <p:cNvGrpSpPr/>
          <p:nvPr/>
        </p:nvGrpSpPr>
        <p:grpSpPr>
          <a:xfrm>
            <a:off x="1984574" y="3664711"/>
            <a:ext cx="432524" cy="357714"/>
            <a:chOff x="4141505" y="186211"/>
            <a:chExt cx="1081040" cy="894062"/>
          </a:xfrm>
        </p:grpSpPr>
        <p:sp>
          <p:nvSpPr>
            <p:cNvPr id="114" name="Google Shape;114;p16"/>
            <p:cNvSpPr/>
            <p:nvPr/>
          </p:nvSpPr>
          <p:spPr>
            <a:xfrm>
              <a:off x="4707980" y="201312"/>
              <a:ext cx="514565" cy="743942"/>
            </a:xfrm>
            <a:custGeom>
              <a:rect b="b" l="l" r="r" t="t"/>
              <a:pathLst>
                <a:path extrusionOk="0" h="743942" w="514565">
                  <a:moveTo>
                    <a:pt x="175523" y="-102"/>
                  </a:moveTo>
                  <a:lnTo>
                    <a:pt x="398885" y="283664"/>
                  </a:lnTo>
                  <a:lnTo>
                    <a:pt x="324751" y="294853"/>
                  </a:lnTo>
                  <a:lnTo>
                    <a:pt x="472194" y="507643"/>
                  </a:lnTo>
                  <a:lnTo>
                    <a:pt x="351865" y="525215"/>
                  </a:lnTo>
                  <a:lnTo>
                    <a:pt x="513723" y="738005"/>
                  </a:lnTo>
                  <a:lnTo>
                    <a:pt x="77777" y="743840"/>
                  </a:lnTo>
                  <a:cubicBezTo>
                    <a:pt x="103106" y="630443"/>
                    <a:pt x="100841" y="601957"/>
                    <a:pt x="110382" y="587542"/>
                  </a:cubicBezTo>
                  <a:cubicBezTo>
                    <a:pt x="119923" y="573127"/>
                    <a:pt x="169140" y="537777"/>
                    <a:pt x="175523" y="515125"/>
                  </a:cubicBezTo>
                  <a:cubicBezTo>
                    <a:pt x="181907" y="492473"/>
                    <a:pt x="177308" y="472636"/>
                    <a:pt x="164610" y="460211"/>
                  </a:cubicBezTo>
                  <a:cubicBezTo>
                    <a:pt x="151910" y="447787"/>
                    <a:pt x="139281" y="444835"/>
                    <a:pt x="121228" y="441266"/>
                  </a:cubicBezTo>
                  <a:cubicBezTo>
                    <a:pt x="103175" y="437697"/>
                    <a:pt x="75100" y="446689"/>
                    <a:pt x="75100" y="446689"/>
                  </a:cubicBezTo>
                  <a:cubicBezTo>
                    <a:pt x="65950" y="428114"/>
                    <a:pt x="61255" y="407673"/>
                    <a:pt x="61372" y="386970"/>
                  </a:cubicBezTo>
                  <a:cubicBezTo>
                    <a:pt x="61372" y="351688"/>
                    <a:pt x="74002" y="338097"/>
                    <a:pt x="83063" y="316406"/>
                  </a:cubicBezTo>
                  <a:cubicBezTo>
                    <a:pt x="92124" y="294715"/>
                    <a:pt x="85808" y="280232"/>
                    <a:pt x="74963" y="270279"/>
                  </a:cubicBezTo>
                  <a:cubicBezTo>
                    <a:pt x="60486" y="258562"/>
                    <a:pt x="43429" y="250469"/>
                    <a:pt x="25198" y="246666"/>
                  </a:cubicBezTo>
                  <a:cubicBezTo>
                    <a:pt x="967" y="242891"/>
                    <a:pt x="-5691" y="237193"/>
                    <a:pt x="2477" y="229780"/>
                  </a:cubicBezTo>
                  <a:cubicBezTo>
                    <a:pt x="109902" y="132720"/>
                    <a:pt x="175523" y="-102"/>
                    <a:pt x="175523" y="-102"/>
                  </a:cubicBezTo>
                  <a:close/>
                </a:path>
              </a:pathLst>
            </a:custGeom>
            <a:solidFill>
              <a:srgbClr val="0099D8"/>
            </a:solidFill>
            <a:ln>
              <a:noFill/>
            </a:ln>
          </p:spPr>
          <p:txBody>
            <a:bodyPr anchorCtr="0" anchor="ctr" bIns="51575" lIns="103175" spcFirstLastPara="1" rIns="103175" wrap="square" tIns="51575">
              <a:noAutofit/>
            </a:bodyPr>
            <a:lstStyle/>
            <a:p>
              <a:pPr indent="0" lvl="0" marL="0" marR="0" rtl="0" algn="l">
                <a:spcBef>
                  <a:spcPts val="0"/>
                </a:spcBef>
                <a:spcAft>
                  <a:spcPts val="0"/>
                </a:spcAft>
                <a:buClr>
                  <a:srgbClr val="000000"/>
                </a:buClr>
                <a:buSzPts val="2069"/>
                <a:buFont typeface="Calibri"/>
                <a:buNone/>
              </a:pPr>
              <a:r>
                <a:t/>
              </a:r>
              <a:endParaRPr sz="2069">
                <a:solidFill>
                  <a:srgbClr val="000000"/>
                </a:solidFill>
                <a:latin typeface="Calibri"/>
                <a:ea typeface="Calibri"/>
                <a:cs typeface="Calibri"/>
                <a:sym typeface="Calibri"/>
              </a:endParaRPr>
            </a:p>
          </p:txBody>
        </p:sp>
        <p:sp>
          <p:nvSpPr>
            <p:cNvPr id="115" name="Google Shape;115;p16"/>
            <p:cNvSpPr/>
            <p:nvPr/>
          </p:nvSpPr>
          <p:spPr>
            <a:xfrm>
              <a:off x="4141505" y="186211"/>
              <a:ext cx="707531" cy="894062"/>
            </a:xfrm>
            <a:custGeom>
              <a:rect b="b" l="l" r="r" t="t"/>
              <a:pathLst>
                <a:path extrusionOk="0" h="894062" w="707531">
                  <a:moveTo>
                    <a:pt x="689488" y="489041"/>
                  </a:moveTo>
                  <a:cubicBezTo>
                    <a:pt x="665052" y="482726"/>
                    <a:pt x="608078" y="508947"/>
                    <a:pt x="608078" y="508947"/>
                  </a:cubicBezTo>
                  <a:cubicBezTo>
                    <a:pt x="608078" y="508947"/>
                    <a:pt x="567374" y="393148"/>
                    <a:pt x="595449" y="331645"/>
                  </a:cubicBezTo>
                  <a:cubicBezTo>
                    <a:pt x="609863" y="308101"/>
                    <a:pt x="638830" y="306316"/>
                    <a:pt x="615286" y="293617"/>
                  </a:cubicBezTo>
                  <a:cubicBezTo>
                    <a:pt x="591742" y="280918"/>
                    <a:pt x="543830" y="281879"/>
                    <a:pt x="532092" y="300893"/>
                  </a:cubicBezTo>
                  <a:cubicBezTo>
                    <a:pt x="522949" y="317148"/>
                    <a:pt x="515076" y="334082"/>
                    <a:pt x="508548" y="351551"/>
                  </a:cubicBezTo>
                  <a:cubicBezTo>
                    <a:pt x="508548" y="351551"/>
                    <a:pt x="530307" y="221131"/>
                    <a:pt x="456105" y="114530"/>
                  </a:cubicBezTo>
                  <a:cubicBezTo>
                    <a:pt x="402400" y="55196"/>
                    <a:pt x="330840" y="14958"/>
                    <a:pt x="252238" y="-102"/>
                  </a:cubicBezTo>
                  <a:cubicBezTo>
                    <a:pt x="252238" y="-102"/>
                    <a:pt x="243315" y="8272"/>
                    <a:pt x="257798" y="36621"/>
                  </a:cubicBezTo>
                  <a:cubicBezTo>
                    <a:pt x="279832" y="79729"/>
                    <a:pt x="307770" y="145213"/>
                    <a:pt x="288550" y="197656"/>
                  </a:cubicBezTo>
                  <a:cubicBezTo>
                    <a:pt x="269330" y="250098"/>
                    <a:pt x="248806" y="244195"/>
                    <a:pt x="257249" y="301991"/>
                  </a:cubicBezTo>
                  <a:cubicBezTo>
                    <a:pt x="246472" y="250990"/>
                    <a:pt x="124701" y="208364"/>
                    <a:pt x="124701" y="208364"/>
                  </a:cubicBezTo>
                  <a:cubicBezTo>
                    <a:pt x="124701" y="208364"/>
                    <a:pt x="97862" y="199646"/>
                    <a:pt x="110973" y="233693"/>
                  </a:cubicBezTo>
                  <a:cubicBezTo>
                    <a:pt x="126280" y="273505"/>
                    <a:pt x="161288" y="326977"/>
                    <a:pt x="146529" y="419026"/>
                  </a:cubicBezTo>
                  <a:cubicBezTo>
                    <a:pt x="123672" y="388686"/>
                    <a:pt x="62512" y="363632"/>
                    <a:pt x="26818" y="359376"/>
                  </a:cubicBezTo>
                  <a:cubicBezTo>
                    <a:pt x="-8876" y="355120"/>
                    <a:pt x="185" y="366240"/>
                    <a:pt x="185" y="366240"/>
                  </a:cubicBezTo>
                  <a:cubicBezTo>
                    <a:pt x="185" y="366240"/>
                    <a:pt x="57158" y="404680"/>
                    <a:pt x="57432" y="507780"/>
                  </a:cubicBezTo>
                  <a:cubicBezTo>
                    <a:pt x="57707" y="610880"/>
                    <a:pt x="72190" y="748096"/>
                    <a:pt x="117013" y="789281"/>
                  </a:cubicBezTo>
                  <a:cubicBezTo>
                    <a:pt x="151884" y="843028"/>
                    <a:pt x="220594" y="893960"/>
                    <a:pt x="362409" y="893960"/>
                  </a:cubicBezTo>
                  <a:cubicBezTo>
                    <a:pt x="504223" y="893960"/>
                    <a:pt x="561471" y="824494"/>
                    <a:pt x="586182" y="794704"/>
                  </a:cubicBezTo>
                  <a:cubicBezTo>
                    <a:pt x="610893" y="764913"/>
                    <a:pt x="629563" y="695173"/>
                    <a:pt x="629563" y="695173"/>
                  </a:cubicBezTo>
                  <a:cubicBezTo>
                    <a:pt x="629563" y="695173"/>
                    <a:pt x="645900" y="615754"/>
                    <a:pt x="648577" y="596740"/>
                  </a:cubicBezTo>
                  <a:cubicBezTo>
                    <a:pt x="646106" y="601682"/>
                    <a:pt x="645557" y="602643"/>
                    <a:pt x="647685" y="595642"/>
                  </a:cubicBezTo>
                  <a:cubicBezTo>
                    <a:pt x="649127" y="591043"/>
                    <a:pt x="649264" y="592141"/>
                    <a:pt x="648577" y="596740"/>
                  </a:cubicBezTo>
                  <a:cubicBezTo>
                    <a:pt x="654412" y="585071"/>
                    <a:pt x="670955" y="550270"/>
                    <a:pt x="687497" y="541346"/>
                  </a:cubicBezTo>
                  <a:cubicBezTo>
                    <a:pt x="711179" y="528853"/>
                    <a:pt x="714199" y="495356"/>
                    <a:pt x="689488" y="489041"/>
                  </a:cubicBezTo>
                  <a:close/>
                  <a:moveTo>
                    <a:pt x="463313" y="681719"/>
                  </a:moveTo>
                  <a:cubicBezTo>
                    <a:pt x="467843" y="743497"/>
                    <a:pt x="423569" y="801156"/>
                    <a:pt x="350259" y="805686"/>
                  </a:cubicBezTo>
                  <a:cubicBezTo>
                    <a:pt x="274272" y="803833"/>
                    <a:pt x="238991" y="743909"/>
                    <a:pt x="238098" y="718854"/>
                  </a:cubicBezTo>
                  <a:cubicBezTo>
                    <a:pt x="237206" y="693800"/>
                    <a:pt x="268850" y="623854"/>
                    <a:pt x="232675" y="566812"/>
                  </a:cubicBezTo>
                  <a:cubicBezTo>
                    <a:pt x="275165" y="564135"/>
                    <a:pt x="296101" y="615754"/>
                    <a:pt x="296101" y="615754"/>
                  </a:cubicBezTo>
                  <a:cubicBezTo>
                    <a:pt x="300556" y="587741"/>
                    <a:pt x="312163" y="561355"/>
                    <a:pt x="329804" y="539150"/>
                  </a:cubicBezTo>
                  <a:cubicBezTo>
                    <a:pt x="341954" y="498994"/>
                    <a:pt x="327538" y="442021"/>
                    <a:pt x="327538" y="442021"/>
                  </a:cubicBezTo>
                  <a:cubicBezTo>
                    <a:pt x="327538" y="442021"/>
                    <a:pt x="435169" y="501740"/>
                    <a:pt x="427893" y="625639"/>
                  </a:cubicBezTo>
                  <a:cubicBezTo>
                    <a:pt x="431874" y="625639"/>
                    <a:pt x="431874" y="625639"/>
                    <a:pt x="442994" y="607448"/>
                  </a:cubicBezTo>
                  <a:cubicBezTo>
                    <a:pt x="454114" y="589258"/>
                    <a:pt x="484180" y="584041"/>
                    <a:pt x="484180" y="584041"/>
                  </a:cubicBezTo>
                  <a:lnTo>
                    <a:pt x="491044" y="583012"/>
                  </a:lnTo>
                  <a:cubicBezTo>
                    <a:pt x="469943" y="611368"/>
                    <a:pt x="460066" y="646519"/>
                    <a:pt x="463313" y="681719"/>
                  </a:cubicBezTo>
                  <a:close/>
                </a:path>
              </a:pathLst>
            </a:custGeom>
            <a:solidFill>
              <a:srgbClr val="0099D8"/>
            </a:solidFill>
            <a:ln>
              <a:noFill/>
            </a:ln>
          </p:spPr>
          <p:txBody>
            <a:bodyPr anchorCtr="0" anchor="ctr" bIns="51575" lIns="103175" spcFirstLastPara="1" rIns="103175" wrap="square" tIns="51575">
              <a:noAutofit/>
            </a:bodyPr>
            <a:lstStyle/>
            <a:p>
              <a:pPr indent="0" lvl="0" marL="0" marR="0" rtl="0" algn="l">
                <a:spcBef>
                  <a:spcPts val="0"/>
                </a:spcBef>
                <a:spcAft>
                  <a:spcPts val="0"/>
                </a:spcAft>
                <a:buClr>
                  <a:srgbClr val="000000"/>
                </a:buClr>
                <a:buSzPts val="2069"/>
                <a:buFont typeface="Calibri"/>
                <a:buNone/>
              </a:pPr>
              <a:r>
                <a:t/>
              </a:r>
              <a:endParaRPr sz="2069">
                <a:solidFill>
                  <a:srgbClr val="000000"/>
                </a:solidFill>
                <a:latin typeface="Calibri"/>
                <a:ea typeface="Calibri"/>
                <a:cs typeface="Calibri"/>
                <a:sym typeface="Calibri"/>
              </a:endParaRPr>
            </a:p>
          </p:txBody>
        </p:sp>
      </p:grpSp>
      <p:grpSp>
        <p:nvGrpSpPr>
          <p:cNvPr id="116" name="Google Shape;116;p16"/>
          <p:cNvGrpSpPr/>
          <p:nvPr/>
        </p:nvGrpSpPr>
        <p:grpSpPr>
          <a:xfrm>
            <a:off x="2016200" y="1779559"/>
            <a:ext cx="404559" cy="426881"/>
            <a:chOff x="403024" y="1583330"/>
            <a:chExt cx="686740" cy="724633"/>
          </a:xfrm>
        </p:grpSpPr>
        <p:sp>
          <p:nvSpPr>
            <p:cNvPr id="117" name="Google Shape;117;p16"/>
            <p:cNvSpPr/>
            <p:nvPr/>
          </p:nvSpPr>
          <p:spPr>
            <a:xfrm>
              <a:off x="403024" y="1655301"/>
              <a:ext cx="628492" cy="385204"/>
            </a:xfrm>
            <a:custGeom>
              <a:rect b="b" l="l" r="r" t="t"/>
              <a:pathLst>
                <a:path extrusionOk="0" h="162877" w="265747">
                  <a:moveTo>
                    <a:pt x="217656" y="65237"/>
                  </a:moveTo>
                  <a:lnTo>
                    <a:pt x="217656" y="65237"/>
                  </a:lnTo>
                  <a:cubicBezTo>
                    <a:pt x="215513" y="32662"/>
                    <a:pt x="187910" y="6429"/>
                    <a:pt x="154562" y="6429"/>
                  </a:cubicBezTo>
                  <a:cubicBezTo>
                    <a:pt x="124130" y="6429"/>
                    <a:pt x="98584" y="28375"/>
                    <a:pt x="92926" y="57436"/>
                  </a:cubicBezTo>
                  <a:lnTo>
                    <a:pt x="90783" y="57436"/>
                  </a:lnTo>
                  <a:cubicBezTo>
                    <a:pt x="68151" y="57436"/>
                    <a:pt x="48263" y="73038"/>
                    <a:pt x="42606" y="93612"/>
                  </a:cubicBezTo>
                  <a:lnTo>
                    <a:pt x="39091" y="93612"/>
                  </a:lnTo>
                  <a:cubicBezTo>
                    <a:pt x="21346" y="93612"/>
                    <a:pt x="6429" y="108442"/>
                    <a:pt x="6429" y="126187"/>
                  </a:cubicBezTo>
                  <a:cubicBezTo>
                    <a:pt x="6429" y="143933"/>
                    <a:pt x="21346" y="158763"/>
                    <a:pt x="39091" y="158763"/>
                  </a:cubicBezTo>
                  <a:lnTo>
                    <a:pt x="217656" y="158763"/>
                  </a:lnTo>
                  <a:cubicBezTo>
                    <a:pt x="243202" y="158763"/>
                    <a:pt x="264462" y="138189"/>
                    <a:pt x="264462" y="111957"/>
                  </a:cubicBezTo>
                  <a:cubicBezTo>
                    <a:pt x="264462" y="85725"/>
                    <a:pt x="243888" y="65151"/>
                    <a:pt x="217656" y="65151"/>
                  </a:cubicBezTo>
                  <a:lnTo>
                    <a:pt x="217656" y="65151"/>
                  </a:lnTo>
                  <a:close/>
                </a:path>
              </a:pathLst>
            </a:custGeom>
            <a:solidFill>
              <a:srgbClr val="0099D8"/>
            </a:solidFill>
            <a:ln>
              <a:noFill/>
            </a:ln>
          </p:spPr>
          <p:txBody>
            <a:bodyPr anchorCtr="0" anchor="ctr" bIns="32225" lIns="64500" spcFirstLastPara="1" rIns="64500" wrap="square" tIns="32225">
              <a:noAutofit/>
            </a:bodyPr>
            <a:lstStyle/>
            <a:p>
              <a:pPr indent="0" lvl="0" marL="0" marR="0" rtl="0" algn="l">
                <a:spcBef>
                  <a:spcPts val="0"/>
                </a:spcBef>
                <a:spcAft>
                  <a:spcPts val="0"/>
                </a:spcAft>
                <a:buNone/>
              </a:pPr>
              <a:r>
                <a:t/>
              </a:r>
              <a:endParaRPr sz="1317">
                <a:solidFill>
                  <a:srgbClr val="000000"/>
                </a:solidFill>
                <a:latin typeface="Calibri"/>
                <a:ea typeface="Calibri"/>
                <a:cs typeface="Calibri"/>
                <a:sym typeface="Calibri"/>
              </a:endParaRPr>
            </a:p>
          </p:txBody>
        </p:sp>
        <p:sp>
          <p:nvSpPr>
            <p:cNvPr id="118" name="Google Shape;118;p16"/>
            <p:cNvSpPr/>
            <p:nvPr/>
          </p:nvSpPr>
          <p:spPr>
            <a:xfrm>
              <a:off x="539444" y="2024145"/>
              <a:ext cx="136560" cy="238978"/>
            </a:xfrm>
            <a:custGeom>
              <a:rect b="b" l="l" r="r" t="t"/>
              <a:pathLst>
                <a:path extrusionOk="0" h="60007" w="34290">
                  <a:moveTo>
                    <a:pt x="32661" y="25632"/>
                  </a:moveTo>
                  <a:lnTo>
                    <a:pt x="24089" y="25632"/>
                  </a:lnTo>
                  <a:cubicBezTo>
                    <a:pt x="23403" y="25632"/>
                    <a:pt x="22717" y="25632"/>
                    <a:pt x="22717" y="24946"/>
                  </a:cubicBezTo>
                  <a:cubicBezTo>
                    <a:pt x="22031" y="24260"/>
                    <a:pt x="22031" y="23489"/>
                    <a:pt x="22717" y="23489"/>
                  </a:cubicBezTo>
                  <a:lnTo>
                    <a:pt x="32661" y="13544"/>
                  </a:lnTo>
                  <a:lnTo>
                    <a:pt x="22031" y="6429"/>
                  </a:lnTo>
                  <a:lnTo>
                    <a:pt x="7887" y="29146"/>
                  </a:lnTo>
                  <a:lnTo>
                    <a:pt x="18517" y="29146"/>
                  </a:lnTo>
                  <a:cubicBezTo>
                    <a:pt x="18517" y="29146"/>
                    <a:pt x="19203" y="29146"/>
                    <a:pt x="19203" y="29832"/>
                  </a:cubicBezTo>
                  <a:cubicBezTo>
                    <a:pt x="19660" y="30289"/>
                    <a:pt x="19888" y="30775"/>
                    <a:pt x="19888" y="31289"/>
                  </a:cubicBezTo>
                  <a:lnTo>
                    <a:pt x="6429" y="57521"/>
                  </a:lnTo>
                  <a:lnTo>
                    <a:pt x="32661" y="25632"/>
                  </a:lnTo>
                  <a:close/>
                </a:path>
              </a:pathLst>
            </a:custGeom>
            <a:solidFill>
              <a:srgbClr val="0099D8"/>
            </a:solidFill>
            <a:ln>
              <a:noFill/>
            </a:ln>
          </p:spPr>
          <p:txBody>
            <a:bodyPr anchorCtr="0" anchor="ctr" bIns="32225" lIns="64500" spcFirstLastPara="1" rIns="64500" wrap="square" tIns="32225">
              <a:noAutofit/>
            </a:bodyPr>
            <a:lstStyle/>
            <a:p>
              <a:pPr indent="0" lvl="0" marL="0" marR="0" rtl="0" algn="l">
                <a:spcBef>
                  <a:spcPts val="0"/>
                </a:spcBef>
                <a:spcAft>
                  <a:spcPts val="0"/>
                </a:spcAft>
                <a:buNone/>
              </a:pPr>
              <a:r>
                <a:t/>
              </a:r>
              <a:endParaRPr sz="1317">
                <a:solidFill>
                  <a:srgbClr val="000000"/>
                </a:solidFill>
                <a:latin typeface="Calibri"/>
                <a:ea typeface="Calibri"/>
                <a:cs typeface="Calibri"/>
                <a:sym typeface="Calibri"/>
              </a:endParaRPr>
            </a:p>
          </p:txBody>
        </p:sp>
        <p:sp>
          <p:nvSpPr>
            <p:cNvPr id="119" name="Google Shape;119;p16"/>
            <p:cNvSpPr/>
            <p:nvPr/>
          </p:nvSpPr>
          <p:spPr>
            <a:xfrm>
              <a:off x="712363" y="2137266"/>
              <a:ext cx="102418" cy="170698"/>
            </a:xfrm>
            <a:custGeom>
              <a:rect b="b" l="l" r="r" t="t"/>
              <a:pathLst>
                <a:path extrusionOk="0" h="42862" w="25717">
                  <a:moveTo>
                    <a:pt x="22632" y="18516"/>
                  </a:moveTo>
                  <a:lnTo>
                    <a:pt x="16974" y="18516"/>
                  </a:lnTo>
                  <a:cubicBezTo>
                    <a:pt x="16288" y="18516"/>
                    <a:pt x="16288" y="17830"/>
                    <a:pt x="15602" y="17830"/>
                  </a:cubicBezTo>
                  <a:cubicBezTo>
                    <a:pt x="15602" y="17373"/>
                    <a:pt x="15831" y="16888"/>
                    <a:pt x="16288" y="16373"/>
                  </a:cubicBezTo>
                  <a:lnTo>
                    <a:pt x="21946" y="10716"/>
                  </a:lnTo>
                  <a:lnTo>
                    <a:pt x="15602" y="6429"/>
                  </a:lnTo>
                  <a:lnTo>
                    <a:pt x="7115" y="19888"/>
                  </a:lnTo>
                  <a:lnTo>
                    <a:pt x="13545" y="19888"/>
                  </a:lnTo>
                  <a:lnTo>
                    <a:pt x="14231" y="20574"/>
                  </a:lnTo>
                  <a:lnTo>
                    <a:pt x="14231" y="21260"/>
                  </a:lnTo>
                  <a:lnTo>
                    <a:pt x="6429" y="37548"/>
                  </a:lnTo>
                  <a:lnTo>
                    <a:pt x="22717" y="18431"/>
                  </a:lnTo>
                  <a:close/>
                </a:path>
              </a:pathLst>
            </a:custGeom>
            <a:solidFill>
              <a:srgbClr val="0099D8"/>
            </a:solidFill>
            <a:ln>
              <a:noFill/>
            </a:ln>
          </p:spPr>
          <p:txBody>
            <a:bodyPr anchorCtr="0" anchor="ctr" bIns="32225" lIns="64500" spcFirstLastPara="1" rIns="64500" wrap="square" tIns="32225">
              <a:noAutofit/>
            </a:bodyPr>
            <a:lstStyle/>
            <a:p>
              <a:pPr indent="0" lvl="0" marL="0" marR="0" rtl="0" algn="l">
                <a:spcBef>
                  <a:spcPts val="0"/>
                </a:spcBef>
                <a:spcAft>
                  <a:spcPts val="0"/>
                </a:spcAft>
                <a:buNone/>
              </a:pPr>
              <a:r>
                <a:t/>
              </a:r>
              <a:endParaRPr sz="1317">
                <a:solidFill>
                  <a:srgbClr val="000000"/>
                </a:solidFill>
                <a:latin typeface="Calibri"/>
                <a:ea typeface="Calibri"/>
                <a:cs typeface="Calibri"/>
                <a:sym typeface="Calibri"/>
              </a:endParaRPr>
            </a:p>
          </p:txBody>
        </p:sp>
        <p:sp>
          <p:nvSpPr>
            <p:cNvPr id="120" name="Google Shape;120;p16"/>
            <p:cNvSpPr/>
            <p:nvPr/>
          </p:nvSpPr>
          <p:spPr>
            <a:xfrm>
              <a:off x="816254" y="2024484"/>
              <a:ext cx="102418" cy="170698"/>
            </a:xfrm>
            <a:custGeom>
              <a:rect b="b" l="l" r="r" t="t"/>
              <a:pathLst>
                <a:path extrusionOk="0" h="42862" w="25717">
                  <a:moveTo>
                    <a:pt x="22717" y="18517"/>
                  </a:moveTo>
                  <a:lnTo>
                    <a:pt x="17059" y="18517"/>
                  </a:lnTo>
                  <a:cubicBezTo>
                    <a:pt x="16602" y="18517"/>
                    <a:pt x="16116" y="18288"/>
                    <a:pt x="15602" y="17831"/>
                  </a:cubicBezTo>
                  <a:cubicBezTo>
                    <a:pt x="15602" y="17831"/>
                    <a:pt x="15602" y="17145"/>
                    <a:pt x="16287" y="17145"/>
                  </a:cubicBezTo>
                  <a:lnTo>
                    <a:pt x="21946" y="10716"/>
                  </a:lnTo>
                  <a:lnTo>
                    <a:pt x="15602" y="6429"/>
                  </a:lnTo>
                  <a:lnTo>
                    <a:pt x="7115" y="20660"/>
                  </a:lnTo>
                  <a:lnTo>
                    <a:pt x="14230" y="20660"/>
                  </a:lnTo>
                  <a:lnTo>
                    <a:pt x="14230" y="22031"/>
                  </a:lnTo>
                  <a:lnTo>
                    <a:pt x="6429" y="37633"/>
                  </a:lnTo>
                  <a:lnTo>
                    <a:pt x="22717" y="18517"/>
                  </a:lnTo>
                  <a:close/>
                </a:path>
              </a:pathLst>
            </a:custGeom>
            <a:solidFill>
              <a:srgbClr val="0099D8"/>
            </a:solidFill>
            <a:ln>
              <a:noFill/>
            </a:ln>
          </p:spPr>
          <p:txBody>
            <a:bodyPr anchorCtr="0" anchor="ctr" bIns="32225" lIns="64500" spcFirstLastPara="1" rIns="64500" wrap="square" tIns="32225">
              <a:noAutofit/>
            </a:bodyPr>
            <a:lstStyle/>
            <a:p>
              <a:pPr indent="0" lvl="0" marL="0" marR="0" rtl="0" algn="l">
                <a:spcBef>
                  <a:spcPts val="0"/>
                </a:spcBef>
                <a:spcAft>
                  <a:spcPts val="0"/>
                </a:spcAft>
                <a:buNone/>
              </a:pPr>
              <a:r>
                <a:t/>
              </a:r>
              <a:endParaRPr sz="1317">
                <a:solidFill>
                  <a:srgbClr val="000000"/>
                </a:solidFill>
                <a:latin typeface="Calibri"/>
                <a:ea typeface="Calibri"/>
                <a:cs typeface="Calibri"/>
                <a:sym typeface="Calibri"/>
              </a:endParaRPr>
            </a:p>
          </p:txBody>
        </p:sp>
        <p:sp>
          <p:nvSpPr>
            <p:cNvPr id="121" name="Google Shape;121;p16"/>
            <p:cNvSpPr/>
            <p:nvPr/>
          </p:nvSpPr>
          <p:spPr>
            <a:xfrm>
              <a:off x="745108" y="1583330"/>
              <a:ext cx="344656" cy="263560"/>
            </a:xfrm>
            <a:custGeom>
              <a:rect b="b" l="l" r="r" t="t"/>
              <a:pathLst>
                <a:path extrusionOk="0" h="111442" w="145732">
                  <a:moveTo>
                    <a:pt x="129102" y="60241"/>
                  </a:moveTo>
                  <a:lnTo>
                    <a:pt x="129102" y="60241"/>
                  </a:lnTo>
                  <a:cubicBezTo>
                    <a:pt x="136903" y="42582"/>
                    <a:pt x="130559" y="21236"/>
                    <a:pt x="112814" y="11292"/>
                  </a:cubicBezTo>
                  <a:cubicBezTo>
                    <a:pt x="96526" y="2120"/>
                    <a:pt x="76638" y="6320"/>
                    <a:pt x="65322" y="20551"/>
                  </a:cubicBezTo>
                  <a:cubicBezTo>
                    <a:pt x="65322" y="19865"/>
                    <a:pt x="64636" y="19865"/>
                    <a:pt x="64636" y="19865"/>
                  </a:cubicBezTo>
                  <a:cubicBezTo>
                    <a:pt x="52549" y="12750"/>
                    <a:pt x="37719" y="15578"/>
                    <a:pt x="28460" y="24837"/>
                  </a:cubicBezTo>
                  <a:cubicBezTo>
                    <a:pt x="28460" y="24151"/>
                    <a:pt x="27775" y="24151"/>
                    <a:pt x="27003" y="23380"/>
                  </a:cubicBezTo>
                  <a:cubicBezTo>
                    <a:pt x="20574" y="19865"/>
                    <a:pt x="12859" y="20551"/>
                    <a:pt x="6429" y="24065"/>
                  </a:cubicBezTo>
                  <a:lnTo>
                    <a:pt x="9944" y="24065"/>
                  </a:lnTo>
                  <a:cubicBezTo>
                    <a:pt x="46120" y="24065"/>
                    <a:pt x="76552" y="49612"/>
                    <a:pt x="83667" y="84330"/>
                  </a:cubicBezTo>
                  <a:cubicBezTo>
                    <a:pt x="100641" y="87159"/>
                    <a:pt x="115557" y="97789"/>
                    <a:pt x="124044" y="111933"/>
                  </a:cubicBezTo>
                  <a:cubicBezTo>
                    <a:pt x="130387" y="109790"/>
                    <a:pt x="136131" y="104818"/>
                    <a:pt x="139646" y="98474"/>
                  </a:cubicBezTo>
                  <a:cubicBezTo>
                    <a:pt x="147447" y="85016"/>
                    <a:pt x="142475" y="68042"/>
                    <a:pt x="129016" y="60156"/>
                  </a:cubicBezTo>
                  <a:lnTo>
                    <a:pt x="129016" y="60156"/>
                  </a:lnTo>
                  <a:close/>
                </a:path>
              </a:pathLst>
            </a:custGeom>
            <a:solidFill>
              <a:srgbClr val="0099D8"/>
            </a:solidFill>
            <a:ln>
              <a:noFill/>
            </a:ln>
          </p:spPr>
          <p:txBody>
            <a:bodyPr anchorCtr="0" anchor="ctr" bIns="32225" lIns="64500" spcFirstLastPara="1" rIns="64500" wrap="square" tIns="32225">
              <a:noAutofit/>
            </a:bodyPr>
            <a:lstStyle/>
            <a:p>
              <a:pPr indent="0" lvl="0" marL="0" marR="0" rtl="0" algn="l">
                <a:spcBef>
                  <a:spcPts val="0"/>
                </a:spcBef>
                <a:spcAft>
                  <a:spcPts val="0"/>
                </a:spcAft>
                <a:buNone/>
              </a:pPr>
              <a:r>
                <a:t/>
              </a:r>
              <a:endParaRPr sz="1317">
                <a:solidFill>
                  <a:srgbClr val="000000"/>
                </a:solidFill>
                <a:latin typeface="Calibri"/>
                <a:ea typeface="Calibri"/>
                <a:cs typeface="Calibri"/>
                <a:sym typeface="Calibri"/>
              </a:endParaRPr>
            </a:p>
          </p:txBody>
        </p:sp>
      </p:grpSp>
      <p:pic>
        <p:nvPicPr>
          <p:cNvPr id="122" name="Google Shape;122;p16" title="June_20-21,_2025_ND_derecho_radar_loop.gif"/>
          <p:cNvPicPr preferRelativeResize="0"/>
          <p:nvPr/>
        </p:nvPicPr>
        <p:blipFill>
          <a:blip r:embed="rId4">
            <a:alphaModFix/>
          </a:blip>
          <a:stretch>
            <a:fillRect/>
          </a:stretch>
        </p:blipFill>
        <p:spPr>
          <a:xfrm>
            <a:off x="5378581" y="1447020"/>
            <a:ext cx="3423150" cy="2080076"/>
          </a:xfrm>
          <a:prstGeom prst="rect">
            <a:avLst/>
          </a:prstGeom>
          <a:noFill/>
          <a:ln>
            <a:noFill/>
          </a:ln>
          <a:effectLst>
            <a:outerShdw blurRad="116960" rotWithShape="0" algn="bl" dir="3540000" dist="71976">
              <a:srgbClr val="000000">
                <a:alpha val="50000"/>
              </a:srgbClr>
            </a:outerShdw>
          </a:effectLst>
        </p:spPr>
      </p:pic>
      <p:sp>
        <p:nvSpPr>
          <p:cNvPr id="123" name="Google Shape;123;p16"/>
          <p:cNvSpPr txBox="1"/>
          <p:nvPr/>
        </p:nvSpPr>
        <p:spPr>
          <a:xfrm>
            <a:off x="5370213" y="3546839"/>
            <a:ext cx="1970100" cy="387600"/>
          </a:xfrm>
          <a:prstGeom prst="rect">
            <a:avLst/>
          </a:prstGeom>
          <a:noFill/>
          <a:ln>
            <a:noFill/>
          </a:ln>
        </p:spPr>
        <p:txBody>
          <a:bodyPr anchorCtr="0" anchor="t" bIns="57550" lIns="57550" spcFirstLastPara="1" rIns="57550" wrap="square" tIns="57550">
            <a:spAutoFit/>
          </a:bodyPr>
          <a:lstStyle/>
          <a:p>
            <a:pPr indent="0" lvl="0" marL="0" rtl="0" algn="ctr">
              <a:spcBef>
                <a:spcPts val="0"/>
              </a:spcBef>
              <a:spcAft>
                <a:spcPts val="0"/>
              </a:spcAft>
              <a:buNone/>
            </a:pPr>
            <a:r>
              <a:rPr i="1" lang="en" sz="882">
                <a:solidFill>
                  <a:schemeClr val="lt1"/>
                </a:solidFill>
              </a:rPr>
              <a:t>June 20-21, 2025</a:t>
            </a:r>
            <a:endParaRPr i="1" sz="882">
              <a:solidFill>
                <a:schemeClr val="lt1"/>
              </a:solidFill>
            </a:endParaRPr>
          </a:p>
          <a:p>
            <a:pPr indent="0" lvl="0" marL="0" rtl="0" algn="ctr">
              <a:spcBef>
                <a:spcPts val="0"/>
              </a:spcBef>
              <a:spcAft>
                <a:spcPts val="0"/>
              </a:spcAft>
              <a:buNone/>
            </a:pPr>
            <a:r>
              <a:rPr i="1" lang="en" sz="882">
                <a:solidFill>
                  <a:schemeClr val="lt1"/>
                </a:solidFill>
              </a:rPr>
              <a:t> North Dakota derecho radar loop.</a:t>
            </a:r>
            <a:endParaRPr i="1" sz="882">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7"/>
          <p:cNvSpPr txBox="1"/>
          <p:nvPr/>
        </p:nvSpPr>
        <p:spPr>
          <a:xfrm>
            <a:off x="125" y="-12375"/>
            <a:ext cx="9144000" cy="88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200">
                <a:solidFill>
                  <a:srgbClr val="0A4595"/>
                </a:solidFill>
              </a:rPr>
              <a:t>NWS Value Chain</a:t>
            </a:r>
            <a:endParaRPr b="1" i="1" sz="3200">
              <a:solidFill>
                <a:srgbClr val="0A4595"/>
              </a:solidFill>
            </a:endParaRPr>
          </a:p>
          <a:p>
            <a:pPr indent="0" lvl="0" marL="0" rtl="0" algn="ctr">
              <a:lnSpc>
                <a:spcPct val="115000"/>
              </a:lnSpc>
              <a:spcBef>
                <a:spcPts val="0"/>
              </a:spcBef>
              <a:spcAft>
                <a:spcPts val="0"/>
              </a:spcAft>
              <a:buNone/>
            </a:pPr>
            <a:r>
              <a:rPr b="1" i="1" lang="en" sz="1300">
                <a:solidFill>
                  <a:srgbClr val="0A4595"/>
                </a:solidFill>
              </a:rPr>
              <a:t>Operational Execution of its Mission:</a:t>
            </a:r>
            <a:r>
              <a:rPr b="1" i="1" lang="en" sz="1200">
                <a:solidFill>
                  <a:srgbClr val="0A4595"/>
                </a:solidFill>
              </a:rPr>
              <a:t> Begins with robust observational platforms &amp; a modernized operational NWP suite</a:t>
            </a:r>
            <a:endParaRPr b="1" i="1" sz="1200">
              <a:latin typeface="Calibri"/>
              <a:ea typeface="Calibri"/>
              <a:cs typeface="Calibri"/>
              <a:sym typeface="Calibri"/>
            </a:endParaRPr>
          </a:p>
          <a:p>
            <a:pPr indent="0" lvl="0" marL="0" rtl="0" algn="l">
              <a:lnSpc>
                <a:spcPct val="115000"/>
              </a:lnSpc>
              <a:spcBef>
                <a:spcPts val="0"/>
              </a:spcBef>
              <a:spcAft>
                <a:spcPts val="0"/>
              </a:spcAft>
              <a:buNone/>
            </a:pPr>
            <a:r>
              <a:t/>
            </a:r>
            <a:endParaRPr i="1" sz="1200">
              <a:solidFill>
                <a:srgbClr val="0A4595"/>
              </a:solidFill>
            </a:endParaRPr>
          </a:p>
        </p:txBody>
      </p:sp>
      <p:grpSp>
        <p:nvGrpSpPr>
          <p:cNvPr id="130" name="Google Shape;130;p17"/>
          <p:cNvGrpSpPr/>
          <p:nvPr/>
        </p:nvGrpSpPr>
        <p:grpSpPr>
          <a:xfrm>
            <a:off x="2589446" y="1001612"/>
            <a:ext cx="4214338" cy="2959722"/>
            <a:chOff x="2654112" y="1481563"/>
            <a:chExt cx="4182965" cy="3799874"/>
          </a:xfrm>
        </p:grpSpPr>
        <p:pic>
          <p:nvPicPr>
            <p:cNvPr id="131" name="Google Shape;131;p17"/>
            <p:cNvPicPr preferRelativeResize="0"/>
            <p:nvPr/>
          </p:nvPicPr>
          <p:blipFill rotWithShape="1">
            <a:blip r:embed="rId3">
              <a:alphaModFix/>
            </a:blip>
            <a:srcRect b="7242" l="0" r="0" t="13694"/>
            <a:stretch/>
          </p:blipFill>
          <p:spPr>
            <a:xfrm>
              <a:off x="4716125" y="1583300"/>
              <a:ext cx="2120953" cy="1357602"/>
            </a:xfrm>
            <a:prstGeom prst="rect">
              <a:avLst/>
            </a:prstGeom>
            <a:noFill/>
            <a:ln cap="flat" cmpd="sng" w="9525">
              <a:solidFill>
                <a:schemeClr val="lt1"/>
              </a:solidFill>
              <a:prstDash val="solid"/>
              <a:round/>
              <a:headEnd len="sm" w="sm" type="none"/>
              <a:tailEnd len="sm" w="sm" type="none"/>
            </a:ln>
          </p:spPr>
        </p:pic>
        <p:grpSp>
          <p:nvGrpSpPr>
            <p:cNvPr id="132" name="Google Shape;132;p17"/>
            <p:cNvGrpSpPr/>
            <p:nvPr/>
          </p:nvGrpSpPr>
          <p:grpSpPr>
            <a:xfrm>
              <a:off x="2654112" y="1481563"/>
              <a:ext cx="4079929" cy="3799874"/>
              <a:chOff x="2654112" y="1111200"/>
              <a:chExt cx="4079929" cy="2849977"/>
            </a:xfrm>
          </p:grpSpPr>
          <p:pic>
            <p:nvPicPr>
              <p:cNvPr id="133" name="Google Shape;133;p17"/>
              <p:cNvPicPr preferRelativeResize="0"/>
              <p:nvPr/>
            </p:nvPicPr>
            <p:blipFill>
              <a:blip r:embed="rId4">
                <a:alphaModFix/>
              </a:blip>
              <a:stretch>
                <a:fillRect/>
              </a:stretch>
            </p:blipFill>
            <p:spPr>
              <a:xfrm>
                <a:off x="2654112" y="2607076"/>
                <a:ext cx="2036250" cy="1354101"/>
              </a:xfrm>
              <a:prstGeom prst="rect">
                <a:avLst/>
              </a:prstGeom>
              <a:noFill/>
              <a:ln>
                <a:noFill/>
              </a:ln>
            </p:spPr>
          </p:pic>
          <p:pic>
            <p:nvPicPr>
              <p:cNvPr id="134" name="Google Shape;134;p17"/>
              <p:cNvPicPr preferRelativeResize="0"/>
              <p:nvPr/>
            </p:nvPicPr>
            <p:blipFill>
              <a:blip r:embed="rId5">
                <a:alphaModFix/>
              </a:blip>
              <a:stretch>
                <a:fillRect/>
              </a:stretch>
            </p:blipFill>
            <p:spPr>
              <a:xfrm>
                <a:off x="4928575" y="2607077"/>
                <a:ext cx="1805467" cy="1354100"/>
              </a:xfrm>
              <a:prstGeom prst="rect">
                <a:avLst/>
              </a:prstGeom>
              <a:noFill/>
              <a:ln cap="flat" cmpd="sng" w="19050">
                <a:solidFill>
                  <a:srgbClr val="FFFFFF"/>
                </a:solidFill>
                <a:prstDash val="solid"/>
                <a:round/>
                <a:headEnd len="sm" w="sm" type="none"/>
                <a:tailEnd len="sm" w="sm" type="none"/>
              </a:ln>
            </p:spPr>
          </p:pic>
          <p:pic>
            <p:nvPicPr>
              <p:cNvPr descr="jamiwkstn" id="135" name="Google Shape;135;p17"/>
              <p:cNvPicPr preferRelativeResize="0"/>
              <p:nvPr/>
            </p:nvPicPr>
            <p:blipFill rotWithShape="1">
              <a:blip r:embed="rId6">
                <a:alphaModFix/>
              </a:blip>
              <a:srcRect b="0" l="0" r="0" t="0"/>
              <a:stretch/>
            </p:blipFill>
            <p:spPr>
              <a:xfrm>
                <a:off x="2753889" y="1111200"/>
                <a:ext cx="1634200" cy="1108516"/>
              </a:xfrm>
              <a:prstGeom prst="rect">
                <a:avLst/>
              </a:prstGeom>
              <a:noFill/>
              <a:ln cap="flat" cmpd="sng" w="38100">
                <a:solidFill>
                  <a:srgbClr val="0A4595"/>
                </a:solidFill>
                <a:prstDash val="solid"/>
                <a:miter lim="800000"/>
                <a:headEnd len="sm" w="sm" type="none"/>
                <a:tailEnd len="sm" w="sm" type="none"/>
              </a:ln>
              <a:effectLst>
                <a:outerShdw blurRad="50800" rotWithShape="0" algn="tl" dir="2700000" dist="38100">
                  <a:srgbClr val="000000">
                    <a:alpha val="40000"/>
                  </a:srgbClr>
                </a:outerShdw>
              </a:effectLst>
            </p:spPr>
          </p:pic>
          <p:pic>
            <p:nvPicPr>
              <p:cNvPr id="136" name="Google Shape;136;p17"/>
              <p:cNvPicPr preferRelativeResize="0"/>
              <p:nvPr/>
            </p:nvPicPr>
            <p:blipFill>
              <a:blip r:embed="rId7">
                <a:alphaModFix/>
              </a:blip>
              <a:stretch>
                <a:fillRect/>
              </a:stretch>
            </p:blipFill>
            <p:spPr>
              <a:xfrm>
                <a:off x="3649350" y="1830538"/>
                <a:ext cx="1754200" cy="1159276"/>
              </a:xfrm>
              <a:prstGeom prst="rect">
                <a:avLst/>
              </a:prstGeom>
              <a:noFill/>
              <a:ln cap="flat" cmpd="sng" w="19050">
                <a:solidFill>
                  <a:schemeClr val="lt1"/>
                </a:solidFill>
                <a:prstDash val="solid"/>
                <a:round/>
                <a:headEnd len="sm" w="sm" type="none"/>
                <a:tailEnd len="sm" w="sm" type="none"/>
              </a:ln>
            </p:spPr>
          </p:pic>
        </p:grpSp>
      </p:grpSp>
      <p:sp>
        <p:nvSpPr>
          <p:cNvPr id="137" name="Google Shape;137;p17"/>
          <p:cNvSpPr txBox="1"/>
          <p:nvPr/>
        </p:nvSpPr>
        <p:spPr>
          <a:xfrm>
            <a:off x="-20535" y="4030781"/>
            <a:ext cx="5415000" cy="52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A4595"/>
                </a:solidFill>
              </a:rPr>
              <a:t>Observations/Data =&gt; Models/Guidance =&gt; </a:t>
            </a:r>
            <a:endParaRPr b="1" sz="2000">
              <a:solidFill>
                <a:srgbClr val="0A4595"/>
              </a:solidFill>
            </a:endParaRPr>
          </a:p>
        </p:txBody>
      </p:sp>
      <p:sp>
        <p:nvSpPr>
          <p:cNvPr id="138" name="Google Shape;138;p17"/>
          <p:cNvSpPr txBox="1"/>
          <p:nvPr/>
        </p:nvSpPr>
        <p:spPr>
          <a:xfrm>
            <a:off x="5302147" y="4030781"/>
            <a:ext cx="3925500" cy="52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A4595"/>
                </a:solidFill>
              </a:rPr>
              <a:t>Forecasts / Services =&gt; IDSS</a:t>
            </a:r>
            <a:endParaRPr b="1" sz="2000">
              <a:solidFill>
                <a:srgbClr val="0A4595"/>
              </a:solidFill>
            </a:endParaRPr>
          </a:p>
        </p:txBody>
      </p:sp>
      <p:sp>
        <p:nvSpPr>
          <p:cNvPr id="139" name="Google Shape;139;p17"/>
          <p:cNvSpPr txBox="1"/>
          <p:nvPr/>
        </p:nvSpPr>
        <p:spPr>
          <a:xfrm>
            <a:off x="863050" y="4627296"/>
            <a:ext cx="8052300" cy="52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A4595"/>
                </a:solidFill>
              </a:rPr>
              <a:t>Enable Prepared, Weather Ready, and Responsive Communities </a:t>
            </a:r>
            <a:endParaRPr b="1" sz="2000">
              <a:solidFill>
                <a:srgbClr val="0A4595"/>
              </a:solidFill>
            </a:endParaRPr>
          </a:p>
        </p:txBody>
      </p:sp>
      <p:sp>
        <p:nvSpPr>
          <p:cNvPr id="140" name="Google Shape;140;p17"/>
          <p:cNvSpPr txBox="1"/>
          <p:nvPr/>
        </p:nvSpPr>
        <p:spPr>
          <a:xfrm>
            <a:off x="7602200" y="3419575"/>
            <a:ext cx="1563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chemeClr val="accent2"/>
              </a:solidFill>
            </a:endParaRPr>
          </a:p>
        </p:txBody>
      </p:sp>
      <p:grpSp>
        <p:nvGrpSpPr>
          <p:cNvPr id="141" name="Google Shape;141;p17"/>
          <p:cNvGrpSpPr/>
          <p:nvPr/>
        </p:nvGrpSpPr>
        <p:grpSpPr>
          <a:xfrm>
            <a:off x="285861" y="873197"/>
            <a:ext cx="2129938" cy="3143394"/>
            <a:chOff x="381148" y="1164263"/>
            <a:chExt cx="2839918" cy="4191191"/>
          </a:xfrm>
        </p:grpSpPr>
        <p:grpSp>
          <p:nvGrpSpPr>
            <p:cNvPr id="142" name="Google Shape;142;p17"/>
            <p:cNvGrpSpPr/>
            <p:nvPr/>
          </p:nvGrpSpPr>
          <p:grpSpPr>
            <a:xfrm>
              <a:off x="381148" y="1164263"/>
              <a:ext cx="2839918" cy="4191191"/>
              <a:chOff x="443300" y="1027150"/>
              <a:chExt cx="1972576" cy="2989651"/>
            </a:xfrm>
          </p:grpSpPr>
          <p:pic>
            <p:nvPicPr>
              <p:cNvPr id="143" name="Google Shape;143;p17"/>
              <p:cNvPicPr preferRelativeResize="0"/>
              <p:nvPr/>
            </p:nvPicPr>
            <p:blipFill rotWithShape="1">
              <a:blip r:embed="rId8">
                <a:alphaModFix/>
              </a:blip>
              <a:srcRect b="0" l="51770" r="0" t="0"/>
              <a:stretch/>
            </p:blipFill>
            <p:spPr>
              <a:xfrm>
                <a:off x="1717000" y="1027150"/>
                <a:ext cx="650301" cy="1012550"/>
              </a:xfrm>
              <a:prstGeom prst="rect">
                <a:avLst/>
              </a:prstGeom>
              <a:noFill/>
              <a:ln cap="flat" cmpd="sng" w="9525">
                <a:solidFill>
                  <a:srgbClr val="000000"/>
                </a:solidFill>
                <a:prstDash val="solid"/>
                <a:round/>
                <a:headEnd len="sm" w="sm" type="none"/>
                <a:tailEnd len="sm" w="sm" type="none"/>
              </a:ln>
            </p:spPr>
          </p:pic>
          <p:pic>
            <p:nvPicPr>
              <p:cNvPr id="144" name="Google Shape;144;p17"/>
              <p:cNvPicPr preferRelativeResize="0"/>
              <p:nvPr/>
            </p:nvPicPr>
            <p:blipFill>
              <a:blip r:embed="rId9">
                <a:alphaModFix/>
              </a:blip>
              <a:stretch>
                <a:fillRect/>
              </a:stretch>
            </p:blipFill>
            <p:spPr>
              <a:xfrm>
                <a:off x="443300" y="1162050"/>
                <a:ext cx="1114399" cy="742751"/>
              </a:xfrm>
              <a:prstGeom prst="rect">
                <a:avLst/>
              </a:prstGeom>
              <a:noFill/>
              <a:ln>
                <a:noFill/>
              </a:ln>
            </p:spPr>
          </p:pic>
          <p:pic>
            <p:nvPicPr>
              <p:cNvPr id="145" name="Google Shape;145;p17"/>
              <p:cNvPicPr preferRelativeResize="0"/>
              <p:nvPr/>
            </p:nvPicPr>
            <p:blipFill>
              <a:blip r:embed="rId10">
                <a:alphaModFix/>
              </a:blip>
              <a:stretch>
                <a:fillRect/>
              </a:stretch>
            </p:blipFill>
            <p:spPr>
              <a:xfrm>
                <a:off x="781675" y="2830183"/>
                <a:ext cx="1634201" cy="1186617"/>
              </a:xfrm>
              <a:prstGeom prst="rect">
                <a:avLst/>
              </a:prstGeom>
              <a:noFill/>
              <a:ln>
                <a:noFill/>
              </a:ln>
            </p:spPr>
          </p:pic>
        </p:grpSp>
        <p:pic>
          <p:nvPicPr>
            <p:cNvPr id="146" name="Google Shape;146;p17" title="260520-NWSRH-AA_NHC-006.jpeg"/>
            <p:cNvPicPr preferRelativeResize="0"/>
            <p:nvPr/>
          </p:nvPicPr>
          <p:blipFill rotWithShape="1">
            <a:blip r:embed="rId11">
              <a:alphaModFix/>
            </a:blip>
            <a:srcRect b="5666" l="0" r="0" t="10272"/>
            <a:stretch/>
          </p:blipFill>
          <p:spPr>
            <a:xfrm>
              <a:off x="664760" y="2543732"/>
              <a:ext cx="2274949" cy="1529577"/>
            </a:xfrm>
            <a:prstGeom prst="rect">
              <a:avLst/>
            </a:prstGeom>
            <a:noFill/>
            <a:ln cap="flat" cmpd="sng" w="38100">
              <a:solidFill>
                <a:srgbClr val="0A4595"/>
              </a:solidFill>
              <a:prstDash val="solid"/>
              <a:round/>
              <a:headEnd len="sm" w="sm" type="none"/>
              <a:tailEnd len="sm" w="sm" type="none"/>
            </a:ln>
          </p:spPr>
        </p:pic>
      </p:grpSp>
      <p:grpSp>
        <p:nvGrpSpPr>
          <p:cNvPr id="147" name="Google Shape;147;p17"/>
          <p:cNvGrpSpPr/>
          <p:nvPr/>
        </p:nvGrpSpPr>
        <p:grpSpPr>
          <a:xfrm>
            <a:off x="6977201" y="1170581"/>
            <a:ext cx="1937928" cy="2845818"/>
            <a:chOff x="9302934" y="1560775"/>
            <a:chExt cx="2583904" cy="3794424"/>
          </a:xfrm>
        </p:grpSpPr>
        <p:grpSp>
          <p:nvGrpSpPr>
            <p:cNvPr id="148" name="Google Shape;148;p17"/>
            <p:cNvGrpSpPr/>
            <p:nvPr/>
          </p:nvGrpSpPr>
          <p:grpSpPr>
            <a:xfrm>
              <a:off x="9302934" y="2826796"/>
              <a:ext cx="2583904" cy="2528403"/>
              <a:chOff x="6977375" y="2120150"/>
              <a:chExt cx="1937977" cy="1896350"/>
            </a:xfrm>
          </p:grpSpPr>
          <p:pic>
            <p:nvPicPr>
              <p:cNvPr id="149" name="Google Shape;149;p17"/>
              <p:cNvPicPr preferRelativeResize="0"/>
              <p:nvPr/>
            </p:nvPicPr>
            <p:blipFill>
              <a:blip r:embed="rId12">
                <a:alphaModFix/>
              </a:blip>
              <a:stretch>
                <a:fillRect/>
              </a:stretch>
            </p:blipFill>
            <p:spPr>
              <a:xfrm>
                <a:off x="6977375" y="2975200"/>
                <a:ext cx="1410625" cy="1041300"/>
              </a:xfrm>
              <a:prstGeom prst="rect">
                <a:avLst/>
              </a:prstGeom>
              <a:noFill/>
              <a:ln>
                <a:noFill/>
              </a:ln>
            </p:spPr>
          </p:pic>
          <p:pic>
            <p:nvPicPr>
              <p:cNvPr id="150" name="Google Shape;150;p17"/>
              <p:cNvPicPr preferRelativeResize="0"/>
              <p:nvPr/>
            </p:nvPicPr>
            <p:blipFill>
              <a:blip r:embed="rId13">
                <a:alphaModFix/>
              </a:blip>
              <a:stretch>
                <a:fillRect/>
              </a:stretch>
            </p:blipFill>
            <p:spPr>
              <a:xfrm>
                <a:off x="7351452" y="2120150"/>
                <a:ext cx="1563900" cy="1041307"/>
              </a:xfrm>
              <a:prstGeom prst="rect">
                <a:avLst/>
              </a:prstGeom>
              <a:noFill/>
              <a:ln>
                <a:noFill/>
              </a:ln>
            </p:spPr>
          </p:pic>
        </p:grpSp>
        <p:pic>
          <p:nvPicPr>
            <p:cNvPr id="151" name="Google Shape;151;p17"/>
            <p:cNvPicPr preferRelativeResize="0"/>
            <p:nvPr/>
          </p:nvPicPr>
          <p:blipFill>
            <a:blip r:embed="rId14">
              <a:alphaModFix/>
            </a:blip>
            <a:stretch>
              <a:fillRect/>
            </a:stretch>
          </p:blipFill>
          <p:spPr>
            <a:xfrm>
              <a:off x="9524700" y="1560775"/>
              <a:ext cx="1662476" cy="1246843"/>
            </a:xfrm>
            <a:prstGeom prst="rect">
              <a:avLst/>
            </a:prstGeom>
            <a:noFill/>
            <a:ln cap="flat" cmpd="sng" w="28575">
              <a:solidFill>
                <a:srgbClr val="0A4595"/>
              </a:solidFill>
              <a:prstDash val="solid"/>
              <a:round/>
              <a:headEnd len="sm" w="sm" type="none"/>
              <a:tailEnd len="sm" w="sm" type="none"/>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8"/>
          <p:cNvSpPr txBox="1"/>
          <p:nvPr/>
        </p:nvSpPr>
        <p:spPr>
          <a:xfrm>
            <a:off x="2949250" y="293800"/>
            <a:ext cx="5882700" cy="13026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None/>
            </a:pPr>
            <a:r>
              <a:rPr b="1" lang="en" sz="3000">
                <a:solidFill>
                  <a:srgbClr val="FFFFFF"/>
                </a:solidFill>
                <a:latin typeface="Maven Pro"/>
                <a:ea typeface="Maven Pro"/>
                <a:cs typeface="Maven Pro"/>
                <a:sym typeface="Maven Pro"/>
              </a:rPr>
              <a:t>Stephan Smith</a:t>
            </a:r>
            <a:endParaRPr b="1" sz="3000">
              <a:solidFill>
                <a:srgbClr val="FFFFFF"/>
              </a:solidFill>
              <a:latin typeface="Maven Pro"/>
              <a:ea typeface="Maven Pro"/>
              <a:cs typeface="Maven Pro"/>
              <a:sym typeface="Maven Pro"/>
            </a:endParaRPr>
          </a:p>
          <a:p>
            <a:pPr indent="0" lvl="0" marL="0" rtl="0" algn="l">
              <a:lnSpc>
                <a:spcPct val="90000"/>
              </a:lnSpc>
              <a:spcBef>
                <a:spcPts val="1000"/>
              </a:spcBef>
              <a:spcAft>
                <a:spcPts val="0"/>
              </a:spcAft>
              <a:buNone/>
            </a:pPr>
            <a:r>
              <a:rPr b="1" i="1" lang="en" sz="2200">
                <a:solidFill>
                  <a:schemeClr val="lt1"/>
                </a:solidFill>
                <a:latin typeface="Maven Pro"/>
                <a:ea typeface="Maven Pro"/>
                <a:cs typeface="Maven Pro"/>
                <a:sym typeface="Maven Pro"/>
              </a:rPr>
              <a:t>Coastal Modeling Science and Services Lead, NOS</a:t>
            </a:r>
            <a:r>
              <a:rPr b="1" lang="en" sz="1100"/>
              <a:t> </a:t>
            </a:r>
            <a:endParaRPr b="1" i="1" sz="2200">
              <a:solidFill>
                <a:srgbClr val="FFFFFF"/>
              </a:solidFill>
              <a:latin typeface="Maven Pro"/>
              <a:ea typeface="Maven Pro"/>
              <a:cs typeface="Maven Pro"/>
              <a:sym typeface="Maven Pro"/>
            </a:endParaRPr>
          </a:p>
        </p:txBody>
      </p:sp>
      <p:pic>
        <p:nvPicPr>
          <p:cNvPr id="157" name="Google Shape;157;p18" title="_MG_619241.jpg"/>
          <p:cNvPicPr preferRelativeResize="0"/>
          <p:nvPr/>
        </p:nvPicPr>
        <p:blipFill rotWithShape="1">
          <a:blip r:embed="rId3">
            <a:alphaModFix/>
          </a:blip>
          <a:srcRect b="0" l="0" r="0" t="9690"/>
          <a:stretch/>
        </p:blipFill>
        <p:spPr>
          <a:xfrm>
            <a:off x="436975" y="1156100"/>
            <a:ext cx="1961751" cy="2658048"/>
          </a:xfrm>
          <a:prstGeom prst="rect">
            <a:avLst/>
          </a:prstGeom>
          <a:noFill/>
          <a:ln cap="flat" cmpd="sng" w="19050">
            <a:solidFill>
              <a:srgbClr val="3C78D8"/>
            </a:solidFill>
            <a:prstDash val="solid"/>
            <a:round/>
            <a:headEnd len="sm" w="sm" type="none"/>
            <a:tailEnd len="sm" w="sm" type="none"/>
          </a:ln>
        </p:spPr>
      </p:pic>
      <p:sp>
        <p:nvSpPr>
          <p:cNvPr id="158" name="Google Shape;158;p18"/>
          <p:cNvSpPr/>
          <p:nvPr/>
        </p:nvSpPr>
        <p:spPr>
          <a:xfrm>
            <a:off x="3077683" y="1511936"/>
            <a:ext cx="2783400" cy="405600"/>
          </a:xfrm>
          <a:prstGeom prst="roundRect">
            <a:avLst>
              <a:gd fmla="val 10000" name="adj"/>
            </a:avLst>
          </a:prstGeom>
          <a:solidFill>
            <a:srgbClr val="CFE2F3"/>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9" name="Google Shape;159;p18"/>
          <p:cNvSpPr txBox="1"/>
          <p:nvPr/>
        </p:nvSpPr>
        <p:spPr>
          <a:xfrm>
            <a:off x="3183113" y="1557981"/>
            <a:ext cx="2572500" cy="313500"/>
          </a:xfrm>
          <a:prstGeom prst="rect">
            <a:avLst/>
          </a:prstGeom>
          <a:noFill/>
          <a:ln>
            <a:noFill/>
          </a:ln>
        </p:spPr>
        <p:txBody>
          <a:bodyPr anchorCtr="0" anchor="ctr" bIns="22375" lIns="44775" spcFirstLastPara="1" rIns="44775" wrap="square" tIns="22375">
            <a:noAutofit/>
          </a:bodyPr>
          <a:lstStyle/>
          <a:p>
            <a:pPr indent="0" lvl="0" marL="0" rtl="0" algn="l">
              <a:lnSpc>
                <a:spcPct val="90000"/>
              </a:lnSpc>
              <a:spcBef>
                <a:spcPts val="522"/>
              </a:spcBef>
              <a:spcAft>
                <a:spcPts val="0"/>
              </a:spcAft>
              <a:buNone/>
            </a:pPr>
            <a:r>
              <a:rPr b="1" lang="en" sz="1175">
                <a:solidFill>
                  <a:srgbClr val="083282"/>
                </a:solidFill>
                <a:latin typeface="Oswald"/>
                <a:ea typeface="Oswald"/>
                <a:cs typeface="Oswald"/>
                <a:sym typeface="Oswald"/>
              </a:rPr>
              <a:t>NOS Value Chain across Mission Services</a:t>
            </a:r>
            <a:endParaRPr b="1" sz="1175">
              <a:solidFill>
                <a:srgbClr val="083282"/>
              </a:solidFill>
              <a:latin typeface="Oswald"/>
              <a:ea typeface="Oswald"/>
              <a:cs typeface="Oswald"/>
              <a:sym typeface="Oswald"/>
            </a:endParaRPr>
          </a:p>
        </p:txBody>
      </p:sp>
      <p:grpSp>
        <p:nvGrpSpPr>
          <p:cNvPr id="160" name="Google Shape;160;p18"/>
          <p:cNvGrpSpPr/>
          <p:nvPr/>
        </p:nvGrpSpPr>
        <p:grpSpPr>
          <a:xfrm>
            <a:off x="2666540" y="1511865"/>
            <a:ext cx="5882488" cy="2005394"/>
            <a:chOff x="381000" y="1238250"/>
            <a:chExt cx="8382000" cy="2857500"/>
          </a:xfrm>
        </p:grpSpPr>
        <p:sp>
          <p:nvSpPr>
            <p:cNvPr id="161" name="Google Shape;161;p18"/>
            <p:cNvSpPr/>
            <p:nvPr/>
          </p:nvSpPr>
          <p:spPr>
            <a:xfrm>
              <a:off x="381000" y="2286000"/>
              <a:ext cx="1524000" cy="762000"/>
            </a:xfrm>
            <a:prstGeom prst="roundRect">
              <a:avLst>
                <a:gd fmla="val 10000" name="adj"/>
              </a:avLst>
            </a:prstGeom>
            <a:solidFill>
              <a:srgbClr val="E2E8F0"/>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2" name="Google Shape;162;p18"/>
            <p:cNvSpPr txBox="1"/>
            <p:nvPr/>
          </p:nvSpPr>
          <p:spPr>
            <a:xfrm>
              <a:off x="381000" y="2286000"/>
              <a:ext cx="1524000" cy="7620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983">
                  <a:solidFill>
                    <a:srgbClr val="083282"/>
                  </a:solidFill>
                  <a:latin typeface="Oswald"/>
                  <a:ea typeface="Oswald"/>
                  <a:cs typeface="Oswald"/>
                  <a:sym typeface="Oswald"/>
                </a:rPr>
                <a:t>Observations</a:t>
              </a:r>
              <a:endParaRPr b="1" sz="983">
                <a:solidFill>
                  <a:srgbClr val="083282"/>
                </a:solidFill>
                <a:latin typeface="Oswald"/>
                <a:ea typeface="Oswald"/>
                <a:cs typeface="Oswald"/>
                <a:sym typeface="Oswald"/>
              </a:endParaRPr>
            </a:p>
          </p:txBody>
        </p:sp>
        <p:pic>
          <p:nvPicPr>
            <p:cNvPr id="163" name="Google Shape;163;p18"/>
            <p:cNvPicPr preferRelativeResize="0"/>
            <p:nvPr/>
          </p:nvPicPr>
          <p:blipFill rotWithShape="1">
            <a:blip r:embed="rId4">
              <a:alphaModFix/>
            </a:blip>
            <a:srcRect b="0" l="0" r="0" t="0"/>
            <a:stretch/>
          </p:blipFill>
          <p:spPr>
            <a:xfrm>
              <a:off x="1905000" y="2657475"/>
              <a:ext cx="285900" cy="19200"/>
            </a:xfrm>
            <a:prstGeom prst="rect">
              <a:avLst/>
            </a:prstGeom>
            <a:noFill/>
            <a:ln cap="flat" cmpd="sng" w="9525">
              <a:solidFill>
                <a:schemeClr val="lt1"/>
              </a:solidFill>
              <a:prstDash val="solid"/>
              <a:round/>
              <a:headEnd len="sm" w="sm" type="none"/>
              <a:tailEnd len="sm" w="sm" type="none"/>
            </a:ln>
          </p:spPr>
        </p:pic>
        <p:sp>
          <p:nvSpPr>
            <p:cNvPr id="164" name="Google Shape;164;p18"/>
            <p:cNvSpPr/>
            <p:nvPr/>
          </p:nvSpPr>
          <p:spPr>
            <a:xfrm>
              <a:off x="2286000" y="2286000"/>
              <a:ext cx="1524000" cy="762000"/>
            </a:xfrm>
            <a:prstGeom prst="roundRect">
              <a:avLst>
                <a:gd fmla="val 10000" name="adj"/>
              </a:avLst>
            </a:prstGeom>
            <a:solidFill>
              <a:srgbClr val="083282"/>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5" name="Google Shape;165;p18"/>
            <p:cNvSpPr txBox="1"/>
            <p:nvPr/>
          </p:nvSpPr>
          <p:spPr>
            <a:xfrm>
              <a:off x="2286000" y="2286000"/>
              <a:ext cx="1524000" cy="7620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983">
                  <a:solidFill>
                    <a:srgbClr val="FFFFFF"/>
                  </a:solidFill>
                  <a:latin typeface="Oswald"/>
                  <a:ea typeface="Oswald"/>
                  <a:cs typeface="Oswald"/>
                  <a:sym typeface="Oswald"/>
                </a:rPr>
                <a:t>Core Hydrodynamic Models</a:t>
              </a:r>
              <a:endParaRPr b="1" sz="983">
                <a:solidFill>
                  <a:srgbClr val="FFFFFF"/>
                </a:solidFill>
                <a:latin typeface="Oswald"/>
                <a:ea typeface="Oswald"/>
                <a:cs typeface="Oswald"/>
                <a:sym typeface="Oswald"/>
              </a:endParaRPr>
            </a:p>
          </p:txBody>
        </p:sp>
        <p:pic>
          <p:nvPicPr>
            <p:cNvPr id="166" name="Google Shape;166;p18"/>
            <p:cNvPicPr preferRelativeResize="0"/>
            <p:nvPr/>
          </p:nvPicPr>
          <p:blipFill rotWithShape="1">
            <a:blip r:embed="rId4">
              <a:alphaModFix/>
            </a:blip>
            <a:srcRect b="0" l="0" r="0" t="0"/>
            <a:stretch/>
          </p:blipFill>
          <p:spPr>
            <a:xfrm>
              <a:off x="3810000" y="2657475"/>
              <a:ext cx="285900" cy="19200"/>
            </a:xfrm>
            <a:prstGeom prst="rect">
              <a:avLst/>
            </a:prstGeom>
            <a:noFill/>
            <a:ln cap="flat" cmpd="sng" w="9525">
              <a:solidFill>
                <a:schemeClr val="lt1"/>
              </a:solidFill>
              <a:prstDash val="solid"/>
              <a:round/>
              <a:headEnd len="sm" w="sm" type="none"/>
              <a:tailEnd len="sm" w="sm" type="none"/>
            </a:ln>
          </p:spPr>
        </p:pic>
        <p:sp>
          <p:nvSpPr>
            <p:cNvPr id="167" name="Google Shape;167;p18"/>
            <p:cNvSpPr/>
            <p:nvPr/>
          </p:nvSpPr>
          <p:spPr>
            <a:xfrm>
              <a:off x="4191000" y="2286000"/>
              <a:ext cx="1524000" cy="762000"/>
            </a:xfrm>
            <a:prstGeom prst="roundRect">
              <a:avLst>
                <a:gd fmla="val 10000" name="adj"/>
              </a:avLst>
            </a:prstGeom>
            <a:solidFill>
              <a:srgbClr val="E2E8F0"/>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8" name="Google Shape;168;p18"/>
            <p:cNvSpPr txBox="1"/>
            <p:nvPr/>
          </p:nvSpPr>
          <p:spPr>
            <a:xfrm>
              <a:off x="4191000" y="2286000"/>
              <a:ext cx="1524000" cy="7620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983">
                  <a:solidFill>
                    <a:srgbClr val="083282"/>
                  </a:solidFill>
                  <a:latin typeface="Oswald"/>
                  <a:ea typeface="Oswald"/>
                  <a:cs typeface="Oswald"/>
                  <a:sym typeface="Oswald"/>
                </a:rPr>
                <a:t>Applications / Tools</a:t>
              </a:r>
              <a:endParaRPr b="1" sz="983">
                <a:solidFill>
                  <a:srgbClr val="083282"/>
                </a:solidFill>
                <a:latin typeface="Oswald"/>
                <a:ea typeface="Oswald"/>
                <a:cs typeface="Oswald"/>
                <a:sym typeface="Oswald"/>
              </a:endParaRPr>
            </a:p>
          </p:txBody>
        </p:sp>
        <p:grpSp>
          <p:nvGrpSpPr>
            <p:cNvPr id="169" name="Google Shape;169;p18"/>
            <p:cNvGrpSpPr/>
            <p:nvPr/>
          </p:nvGrpSpPr>
          <p:grpSpPr>
            <a:xfrm>
              <a:off x="5705475" y="1238250"/>
              <a:ext cx="3057525" cy="2857500"/>
              <a:chOff x="5705475" y="1238250"/>
              <a:chExt cx="3057525" cy="2857500"/>
            </a:xfrm>
          </p:grpSpPr>
          <p:pic>
            <p:nvPicPr>
              <p:cNvPr id="170" name="Google Shape;170;p18"/>
              <p:cNvPicPr preferRelativeResize="0"/>
              <p:nvPr/>
            </p:nvPicPr>
            <p:blipFill rotWithShape="1">
              <a:blip r:embed="rId5">
                <a:alphaModFix/>
              </a:blip>
              <a:srcRect b="0" l="0" r="0" t="0"/>
              <a:stretch/>
            </p:blipFill>
            <p:spPr>
              <a:xfrm>
                <a:off x="5705475" y="1519238"/>
                <a:ext cx="495300" cy="2295600"/>
              </a:xfrm>
              <a:prstGeom prst="rect">
                <a:avLst/>
              </a:prstGeom>
              <a:noFill/>
              <a:ln>
                <a:noFill/>
              </a:ln>
            </p:spPr>
          </p:pic>
          <p:sp>
            <p:nvSpPr>
              <p:cNvPr id="171" name="Google Shape;171;p18"/>
              <p:cNvSpPr/>
              <p:nvPr/>
            </p:nvSpPr>
            <p:spPr>
              <a:xfrm>
                <a:off x="6286500" y="1238250"/>
                <a:ext cx="2476500" cy="571500"/>
              </a:xfrm>
              <a:prstGeom prst="roundRect">
                <a:avLst>
                  <a:gd fmla="val 13333" name="adj"/>
                </a:avLst>
              </a:prstGeom>
              <a:solidFill>
                <a:srgbClr val="F8FAFC"/>
              </a:solidFill>
              <a:ln cap="flat" cmpd="sng" w="670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2" name="Google Shape;172;p18"/>
              <p:cNvSpPr txBox="1"/>
              <p:nvPr/>
            </p:nvSpPr>
            <p:spPr>
              <a:xfrm>
                <a:off x="6381750" y="1238250"/>
                <a:ext cx="2286000" cy="5715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rPr b="1" lang="en" sz="772">
                    <a:solidFill>
                      <a:srgbClr val="0086CF"/>
                    </a:solidFill>
                    <a:latin typeface="Roboto"/>
                    <a:ea typeface="Roboto"/>
                    <a:cs typeface="Roboto"/>
                    <a:sym typeface="Roboto"/>
                  </a:rPr>
                  <a:t>Hazardous Spill Response / Search and Rescue</a:t>
                </a:r>
                <a:endParaRPr b="1" sz="772">
                  <a:solidFill>
                    <a:srgbClr val="0086CF"/>
                  </a:solidFill>
                  <a:latin typeface="Roboto"/>
                  <a:ea typeface="Roboto"/>
                  <a:cs typeface="Roboto"/>
                  <a:sym typeface="Roboto"/>
                </a:endParaRPr>
              </a:p>
            </p:txBody>
          </p:sp>
          <p:sp>
            <p:nvSpPr>
              <p:cNvPr id="173" name="Google Shape;173;p18"/>
              <p:cNvSpPr/>
              <p:nvPr/>
            </p:nvSpPr>
            <p:spPr>
              <a:xfrm>
                <a:off x="6286500" y="1905000"/>
                <a:ext cx="2476500" cy="571500"/>
              </a:xfrm>
              <a:prstGeom prst="roundRect">
                <a:avLst>
                  <a:gd fmla="val 13333" name="adj"/>
                </a:avLst>
              </a:prstGeom>
              <a:solidFill>
                <a:srgbClr val="F8FAFC"/>
              </a:solidFill>
              <a:ln cap="flat" cmpd="sng" w="670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4" name="Google Shape;174;p18"/>
              <p:cNvSpPr txBox="1"/>
              <p:nvPr/>
            </p:nvSpPr>
            <p:spPr>
              <a:xfrm>
                <a:off x="6381750" y="1905000"/>
                <a:ext cx="2286000" cy="5715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rPr b="1" lang="en" sz="772">
                    <a:solidFill>
                      <a:srgbClr val="0086CF"/>
                    </a:solidFill>
                    <a:latin typeface="Roboto"/>
                    <a:ea typeface="Roboto"/>
                    <a:cs typeface="Roboto"/>
                    <a:sym typeface="Roboto"/>
                  </a:rPr>
                  <a:t>Safe, Efficient Marine Navigation</a:t>
                </a:r>
                <a:endParaRPr b="1" sz="772">
                  <a:solidFill>
                    <a:srgbClr val="0086CF"/>
                  </a:solidFill>
                  <a:latin typeface="Roboto"/>
                  <a:ea typeface="Roboto"/>
                  <a:cs typeface="Roboto"/>
                  <a:sym typeface="Roboto"/>
                </a:endParaRPr>
              </a:p>
            </p:txBody>
          </p:sp>
          <p:sp>
            <p:nvSpPr>
              <p:cNvPr id="175" name="Google Shape;175;p18"/>
              <p:cNvSpPr/>
              <p:nvPr/>
            </p:nvSpPr>
            <p:spPr>
              <a:xfrm>
                <a:off x="6286500" y="2857500"/>
                <a:ext cx="2476500" cy="571500"/>
              </a:xfrm>
              <a:prstGeom prst="roundRect">
                <a:avLst>
                  <a:gd fmla="val 13333" name="adj"/>
                </a:avLst>
              </a:prstGeom>
              <a:solidFill>
                <a:srgbClr val="F8FAFC"/>
              </a:solidFill>
              <a:ln cap="flat" cmpd="sng" w="670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6" name="Google Shape;176;p18"/>
              <p:cNvSpPr txBox="1"/>
              <p:nvPr/>
            </p:nvSpPr>
            <p:spPr>
              <a:xfrm>
                <a:off x="6381750" y="2857500"/>
                <a:ext cx="2286000" cy="5715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rPr b="1" lang="en" sz="772">
                    <a:solidFill>
                      <a:srgbClr val="0086CF"/>
                    </a:solidFill>
                    <a:latin typeface="Roboto"/>
                    <a:ea typeface="Roboto"/>
                    <a:cs typeface="Roboto"/>
                    <a:sym typeface="Roboto"/>
                  </a:rPr>
                  <a:t>Protecting Human Health</a:t>
                </a:r>
                <a:endParaRPr b="1" sz="772">
                  <a:solidFill>
                    <a:srgbClr val="0086CF"/>
                  </a:solidFill>
                  <a:latin typeface="Roboto"/>
                  <a:ea typeface="Roboto"/>
                  <a:cs typeface="Roboto"/>
                  <a:sym typeface="Roboto"/>
                </a:endParaRPr>
              </a:p>
            </p:txBody>
          </p:sp>
          <p:sp>
            <p:nvSpPr>
              <p:cNvPr id="177" name="Google Shape;177;p18"/>
              <p:cNvSpPr/>
              <p:nvPr/>
            </p:nvSpPr>
            <p:spPr>
              <a:xfrm>
                <a:off x="6286500" y="3524250"/>
                <a:ext cx="2476500" cy="571500"/>
              </a:xfrm>
              <a:prstGeom prst="roundRect">
                <a:avLst>
                  <a:gd fmla="val 13333" name="adj"/>
                </a:avLst>
              </a:prstGeom>
              <a:solidFill>
                <a:srgbClr val="F8FAFC"/>
              </a:solidFill>
              <a:ln cap="flat" cmpd="sng" w="670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8" name="Google Shape;178;p18"/>
              <p:cNvSpPr txBox="1"/>
              <p:nvPr/>
            </p:nvSpPr>
            <p:spPr>
              <a:xfrm>
                <a:off x="6381750" y="3524250"/>
                <a:ext cx="2286000" cy="571500"/>
              </a:xfrm>
              <a:prstGeom prst="rect">
                <a:avLst/>
              </a:prstGeom>
              <a:no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rPr b="1" lang="en" sz="772">
                    <a:solidFill>
                      <a:srgbClr val="0086CF"/>
                    </a:solidFill>
                    <a:latin typeface="Roboto"/>
                    <a:ea typeface="Roboto"/>
                    <a:cs typeface="Roboto"/>
                    <a:sym typeface="Roboto"/>
                  </a:rPr>
                  <a:t>Coastal Resilience and Risk Reduction</a:t>
                </a:r>
                <a:endParaRPr b="1" sz="772">
                  <a:solidFill>
                    <a:srgbClr val="0086CF"/>
                  </a:solidFill>
                  <a:latin typeface="Roboto"/>
                  <a:ea typeface="Roboto"/>
                  <a:cs typeface="Roboto"/>
                  <a:sym typeface="Roboto"/>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9"/>
          <p:cNvSpPr txBox="1"/>
          <p:nvPr/>
        </p:nvSpPr>
        <p:spPr>
          <a:xfrm>
            <a:off x="836575" y="3640525"/>
            <a:ext cx="5882700" cy="1302600"/>
          </a:xfrm>
          <a:prstGeom prst="rect">
            <a:avLst/>
          </a:prstGeom>
          <a:noFill/>
          <a:ln>
            <a:noFill/>
          </a:ln>
        </p:spPr>
        <p:txBody>
          <a:bodyPr anchorCtr="0" anchor="t" bIns="91425" lIns="91425" spcFirstLastPara="1" rIns="91425" wrap="square" tIns="91425">
            <a:normAutofit fontScale="25000" lnSpcReduction="20000"/>
          </a:bodyPr>
          <a:lstStyle/>
          <a:p>
            <a:pPr indent="0" lvl="0" marL="0" rtl="0" algn="l">
              <a:lnSpc>
                <a:spcPct val="90000"/>
              </a:lnSpc>
              <a:spcBef>
                <a:spcPts val="1000"/>
              </a:spcBef>
              <a:spcAft>
                <a:spcPts val="0"/>
              </a:spcAft>
              <a:buNone/>
            </a:pPr>
            <a:r>
              <a:t/>
            </a:r>
            <a:endParaRPr b="1" sz="3000">
              <a:solidFill>
                <a:srgbClr val="FFFFFF"/>
              </a:solidFill>
              <a:latin typeface="Maven Pro"/>
              <a:ea typeface="Maven Pro"/>
              <a:cs typeface="Maven Pro"/>
              <a:sym typeface="Maven Pro"/>
            </a:endParaRPr>
          </a:p>
          <a:p>
            <a:pPr indent="0" lvl="0" marL="0" rtl="0" algn="ctr">
              <a:lnSpc>
                <a:spcPct val="90000"/>
              </a:lnSpc>
              <a:spcBef>
                <a:spcPts val="1000"/>
              </a:spcBef>
              <a:spcAft>
                <a:spcPts val="0"/>
              </a:spcAft>
              <a:buNone/>
            </a:pPr>
            <a:r>
              <a:rPr b="1" lang="en" sz="1100"/>
              <a:t> </a:t>
            </a:r>
            <a:r>
              <a:rPr b="1" lang="en" sz="6558">
                <a:solidFill>
                  <a:schemeClr val="lt1"/>
                </a:solidFill>
              </a:rPr>
              <a:t>Surge and Tide Operational Forecast System (STOFS) 3D-Alaska</a:t>
            </a:r>
            <a:endParaRPr b="1" sz="6558">
              <a:solidFill>
                <a:schemeClr val="lt1"/>
              </a:solidFill>
            </a:endParaRPr>
          </a:p>
          <a:p>
            <a:pPr indent="0" lvl="0" marL="0" rtl="0" algn="ctr">
              <a:lnSpc>
                <a:spcPct val="90000"/>
              </a:lnSpc>
              <a:spcBef>
                <a:spcPts val="1000"/>
              </a:spcBef>
              <a:spcAft>
                <a:spcPts val="0"/>
              </a:spcAft>
              <a:buNone/>
            </a:pPr>
            <a:r>
              <a:rPr b="1" lang="en" sz="6558">
                <a:solidFill>
                  <a:schemeClr val="lt1"/>
                </a:solidFill>
              </a:rPr>
              <a:t>Community Partners: NOS, EPIC, OSU, NCAR and VIMS</a:t>
            </a:r>
            <a:endParaRPr b="1" sz="6558">
              <a:solidFill>
                <a:schemeClr val="lt1"/>
              </a:solidFill>
            </a:endParaRPr>
          </a:p>
          <a:p>
            <a:pPr indent="0" lvl="0" marL="0" rtl="0" algn="ctr">
              <a:lnSpc>
                <a:spcPct val="90000"/>
              </a:lnSpc>
              <a:spcBef>
                <a:spcPts val="1000"/>
              </a:spcBef>
              <a:spcAft>
                <a:spcPts val="0"/>
              </a:spcAft>
              <a:buNone/>
            </a:pPr>
            <a:r>
              <a:t/>
            </a:r>
            <a:endParaRPr b="1" sz="6558">
              <a:solidFill>
                <a:schemeClr val="lt1"/>
              </a:solidFill>
            </a:endParaRPr>
          </a:p>
        </p:txBody>
      </p:sp>
      <p:sp>
        <p:nvSpPr>
          <p:cNvPr id="184" name="Google Shape;184;p19"/>
          <p:cNvSpPr txBox="1"/>
          <p:nvPr/>
        </p:nvSpPr>
        <p:spPr>
          <a:xfrm>
            <a:off x="199828" y="46575"/>
            <a:ext cx="6868800" cy="6219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990"/>
              <a:buFont typeface="Arial"/>
              <a:buNone/>
            </a:pPr>
            <a:r>
              <a:rPr b="1" lang="en" sz="2620">
                <a:solidFill>
                  <a:srgbClr val="FFFFFF"/>
                </a:solidFill>
                <a:latin typeface="Calibri"/>
                <a:ea typeface="Calibri"/>
                <a:cs typeface="Calibri"/>
                <a:sym typeface="Calibri"/>
              </a:rPr>
              <a:t>UFS-Coastal Application: </a:t>
            </a:r>
            <a:r>
              <a:rPr b="1" i="1" lang="en" sz="2620">
                <a:solidFill>
                  <a:srgbClr val="FFFFFF"/>
                </a:solidFill>
                <a:latin typeface="Calibri"/>
                <a:ea typeface="Calibri"/>
                <a:cs typeface="Calibri"/>
                <a:sym typeface="Calibri"/>
              </a:rPr>
              <a:t>A Success Story</a:t>
            </a:r>
            <a:r>
              <a:rPr b="1" lang="en" sz="2020">
                <a:solidFill>
                  <a:srgbClr val="FFFFFF"/>
                </a:solidFill>
                <a:latin typeface="Calibri"/>
                <a:ea typeface="Calibri"/>
                <a:cs typeface="Calibri"/>
                <a:sym typeface="Calibri"/>
              </a:rPr>
              <a:t>  </a:t>
            </a:r>
            <a:endParaRPr b="1" sz="1820">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90"/>
              <a:buFont typeface="Arial"/>
              <a:buNone/>
            </a:pPr>
            <a:r>
              <a:t/>
            </a:r>
            <a:endParaRPr b="1" sz="1420">
              <a:solidFill>
                <a:srgbClr val="FFFFFF"/>
              </a:solidFill>
              <a:latin typeface="Calibri"/>
              <a:ea typeface="Calibri"/>
              <a:cs typeface="Calibri"/>
              <a:sym typeface="Calibri"/>
            </a:endParaRPr>
          </a:p>
        </p:txBody>
      </p:sp>
      <p:pic>
        <p:nvPicPr>
          <p:cNvPr id="185" name="Google Shape;185;p19" title="updated_atmos_steping_12h_sss.gif"/>
          <p:cNvPicPr preferRelativeResize="0"/>
          <p:nvPr/>
        </p:nvPicPr>
        <p:blipFill>
          <a:blip r:embed="rId3">
            <a:alphaModFix/>
          </a:blip>
          <a:stretch>
            <a:fillRect/>
          </a:stretch>
        </p:blipFill>
        <p:spPr>
          <a:xfrm>
            <a:off x="312575" y="644979"/>
            <a:ext cx="4336400" cy="2849724"/>
          </a:xfrm>
          <a:prstGeom prst="rect">
            <a:avLst/>
          </a:prstGeom>
          <a:noFill/>
          <a:ln>
            <a:noFill/>
          </a:ln>
        </p:spPr>
      </p:pic>
      <p:sp>
        <p:nvSpPr>
          <p:cNvPr id="186" name="Google Shape;186;p19"/>
          <p:cNvSpPr/>
          <p:nvPr/>
        </p:nvSpPr>
        <p:spPr>
          <a:xfrm flipH="1">
            <a:off x="4793125" y="660625"/>
            <a:ext cx="4165800" cy="2849700"/>
          </a:xfrm>
          <a:prstGeom prst="rect">
            <a:avLst/>
          </a:prstGeom>
          <a:solidFill>
            <a:srgbClr val="FFFFFF"/>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marR="0" rtl="0" algn="ctr">
              <a:lnSpc>
                <a:spcPct val="100000"/>
              </a:lnSpc>
              <a:spcBef>
                <a:spcPts val="0"/>
              </a:spcBef>
              <a:spcAft>
                <a:spcPts val="0"/>
              </a:spcAft>
              <a:buNone/>
            </a:pPr>
            <a:r>
              <a:t/>
            </a:r>
            <a:endParaRPr sz="1261"/>
          </a:p>
          <a:p>
            <a:pPr indent="0" lvl="0" marL="0" rtl="0" algn="ctr">
              <a:spcBef>
                <a:spcPts val="0"/>
              </a:spcBef>
              <a:spcAft>
                <a:spcPts val="0"/>
              </a:spcAft>
              <a:buNone/>
            </a:pPr>
            <a:r>
              <a:t/>
            </a:r>
            <a:endParaRPr sz="1261"/>
          </a:p>
        </p:txBody>
      </p:sp>
      <p:sp>
        <p:nvSpPr>
          <p:cNvPr id="187" name="Google Shape;187;p19"/>
          <p:cNvSpPr/>
          <p:nvPr/>
        </p:nvSpPr>
        <p:spPr>
          <a:xfrm>
            <a:off x="4871669" y="1911011"/>
            <a:ext cx="964200" cy="417900"/>
          </a:xfrm>
          <a:prstGeom prst="rect">
            <a:avLst/>
          </a:prstGeom>
          <a:solidFill>
            <a:srgbClr val="FFE599"/>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t/>
            </a:r>
            <a:endParaRPr b="1" sz="1156">
              <a:latin typeface="Oswald"/>
              <a:ea typeface="Oswald"/>
              <a:cs typeface="Oswald"/>
              <a:sym typeface="Oswald"/>
            </a:endParaRPr>
          </a:p>
          <a:p>
            <a:pPr indent="0" lvl="0" marL="0" marR="0" rtl="0" algn="ctr">
              <a:lnSpc>
                <a:spcPct val="100000"/>
              </a:lnSpc>
              <a:spcBef>
                <a:spcPts val="0"/>
              </a:spcBef>
              <a:spcAft>
                <a:spcPts val="0"/>
              </a:spcAft>
              <a:buNone/>
            </a:pPr>
            <a:r>
              <a:rPr b="1" lang="en" sz="1156">
                <a:latin typeface="Oswald"/>
                <a:ea typeface="Oswald"/>
                <a:cs typeface="Oswald"/>
                <a:sym typeface="Oswald"/>
              </a:rPr>
              <a:t>CDEPS </a:t>
            </a:r>
            <a:endParaRPr b="1" sz="1156">
              <a:latin typeface="Oswald"/>
              <a:ea typeface="Oswald"/>
              <a:cs typeface="Oswald"/>
              <a:sym typeface="Oswald"/>
            </a:endParaRPr>
          </a:p>
          <a:p>
            <a:pPr indent="0" lvl="0" marL="0" marR="0" rtl="0" algn="ctr">
              <a:lnSpc>
                <a:spcPct val="100000"/>
              </a:lnSpc>
              <a:spcBef>
                <a:spcPts val="0"/>
              </a:spcBef>
              <a:spcAft>
                <a:spcPts val="0"/>
              </a:spcAft>
              <a:buNone/>
            </a:pPr>
            <a:r>
              <a:rPr b="1" lang="en" sz="1156" strike="noStrike">
                <a:solidFill>
                  <a:srgbClr val="000000"/>
                </a:solidFill>
                <a:latin typeface="Oswald"/>
                <a:ea typeface="Oswald"/>
                <a:cs typeface="Oswald"/>
                <a:sym typeface="Oswald"/>
              </a:rPr>
              <a:t>(</a:t>
            </a:r>
            <a:r>
              <a:rPr b="1" lang="en" sz="1156">
                <a:latin typeface="Oswald"/>
                <a:ea typeface="Oswald"/>
                <a:cs typeface="Oswald"/>
                <a:sym typeface="Oswald"/>
              </a:rPr>
              <a:t>DATM</a:t>
            </a:r>
            <a:r>
              <a:rPr b="1" lang="en" sz="1156" strike="noStrike">
                <a:solidFill>
                  <a:srgbClr val="000000"/>
                </a:solidFill>
                <a:latin typeface="Oswald"/>
                <a:ea typeface="Oswald"/>
                <a:cs typeface="Oswald"/>
                <a:sym typeface="Oswald"/>
              </a:rPr>
              <a:t>)</a:t>
            </a:r>
            <a:endParaRPr b="0" sz="1156" strike="noStrike">
              <a:latin typeface="Arial"/>
              <a:ea typeface="Arial"/>
              <a:cs typeface="Arial"/>
              <a:sym typeface="Arial"/>
            </a:endParaRPr>
          </a:p>
          <a:p>
            <a:pPr indent="0" lvl="0" marL="0" marR="0" rtl="0" algn="ctr">
              <a:lnSpc>
                <a:spcPct val="100000"/>
              </a:lnSpc>
              <a:spcBef>
                <a:spcPts val="0"/>
              </a:spcBef>
              <a:spcAft>
                <a:spcPts val="0"/>
              </a:spcAft>
              <a:buNone/>
            </a:pPr>
            <a:r>
              <a:t/>
            </a:r>
            <a:endParaRPr b="0" sz="1261" strike="noStrike">
              <a:latin typeface="Arial"/>
              <a:ea typeface="Arial"/>
              <a:cs typeface="Arial"/>
              <a:sym typeface="Arial"/>
            </a:endParaRPr>
          </a:p>
        </p:txBody>
      </p:sp>
      <p:sp>
        <p:nvSpPr>
          <p:cNvPr id="188" name="Google Shape;188;p19"/>
          <p:cNvSpPr/>
          <p:nvPr/>
        </p:nvSpPr>
        <p:spPr>
          <a:xfrm>
            <a:off x="6316272" y="1530201"/>
            <a:ext cx="1120200" cy="750900"/>
          </a:xfrm>
          <a:prstGeom prst="rect">
            <a:avLst/>
          </a:prstGeom>
          <a:solidFill>
            <a:srgbClr val="E69138"/>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1" lang="en" sz="1261" strike="noStrike">
                <a:solidFill>
                  <a:srgbClr val="000000"/>
                </a:solidFill>
                <a:latin typeface="Oswald"/>
                <a:ea typeface="Oswald"/>
                <a:cs typeface="Oswald"/>
                <a:sym typeface="Oswald"/>
              </a:rPr>
              <a:t>CMEPS</a:t>
            </a:r>
            <a:endParaRPr b="0" sz="1261" strike="noStrike">
              <a:latin typeface="Arial"/>
              <a:ea typeface="Arial"/>
              <a:cs typeface="Arial"/>
              <a:sym typeface="Arial"/>
            </a:endParaRPr>
          </a:p>
          <a:p>
            <a:pPr indent="0" lvl="0" marL="0" marR="0" rtl="0" algn="ctr">
              <a:lnSpc>
                <a:spcPct val="100000"/>
              </a:lnSpc>
              <a:spcBef>
                <a:spcPts val="0"/>
              </a:spcBef>
              <a:spcAft>
                <a:spcPts val="0"/>
              </a:spcAft>
              <a:buNone/>
            </a:pPr>
            <a:r>
              <a:rPr b="1" lang="en" sz="1261" strike="noStrike">
                <a:solidFill>
                  <a:srgbClr val="000000"/>
                </a:solidFill>
                <a:latin typeface="Oswald"/>
                <a:ea typeface="Oswald"/>
                <a:cs typeface="Oswald"/>
                <a:sym typeface="Oswald"/>
              </a:rPr>
              <a:t>Mediator</a:t>
            </a:r>
            <a:endParaRPr b="0" sz="1261" strike="noStrike">
              <a:latin typeface="Arial"/>
              <a:ea typeface="Arial"/>
              <a:cs typeface="Arial"/>
              <a:sym typeface="Arial"/>
            </a:endParaRPr>
          </a:p>
        </p:txBody>
      </p:sp>
      <p:sp>
        <p:nvSpPr>
          <p:cNvPr id="189" name="Google Shape;189;p19"/>
          <p:cNvSpPr/>
          <p:nvPr/>
        </p:nvSpPr>
        <p:spPr>
          <a:xfrm rot="-10753447">
            <a:off x="5874121" y="1913716"/>
            <a:ext cx="420939" cy="140100"/>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190" name="Google Shape;190;p19"/>
          <p:cNvSpPr/>
          <p:nvPr/>
        </p:nvSpPr>
        <p:spPr>
          <a:xfrm rot="2166680">
            <a:off x="5987235" y="1236046"/>
            <a:ext cx="421477" cy="140100"/>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191" name="Google Shape;191;p19"/>
          <p:cNvSpPr/>
          <p:nvPr/>
        </p:nvSpPr>
        <p:spPr>
          <a:xfrm rot="-8633320">
            <a:off x="5924312" y="1319099"/>
            <a:ext cx="421477" cy="140100"/>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192" name="Google Shape;192;p19"/>
          <p:cNvSpPr/>
          <p:nvPr/>
        </p:nvSpPr>
        <p:spPr>
          <a:xfrm>
            <a:off x="4871669" y="1708739"/>
            <a:ext cx="964200" cy="202200"/>
          </a:xfrm>
          <a:prstGeom prst="rect">
            <a:avLst/>
          </a:prstGeom>
          <a:solidFill>
            <a:srgbClr val="FFD966"/>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0" lang="en" sz="1156" strike="noStrike">
                <a:solidFill>
                  <a:srgbClr val="000000"/>
                </a:solidFill>
                <a:latin typeface="Oswald"/>
                <a:ea typeface="Oswald"/>
                <a:cs typeface="Oswald"/>
                <a:sym typeface="Oswald"/>
              </a:rPr>
              <a:t>NUOPC Cap</a:t>
            </a:r>
            <a:endParaRPr b="0" sz="1156" strike="noStrike">
              <a:latin typeface="Arial"/>
              <a:ea typeface="Arial"/>
              <a:cs typeface="Arial"/>
              <a:sym typeface="Arial"/>
            </a:endParaRPr>
          </a:p>
        </p:txBody>
      </p:sp>
      <p:sp>
        <p:nvSpPr>
          <p:cNvPr id="193" name="Google Shape;193;p19"/>
          <p:cNvSpPr/>
          <p:nvPr/>
        </p:nvSpPr>
        <p:spPr>
          <a:xfrm rot="-5480787">
            <a:off x="6613463" y="2436507"/>
            <a:ext cx="421316" cy="139805"/>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194" name="Google Shape;194;p19"/>
          <p:cNvSpPr/>
          <p:nvPr/>
        </p:nvSpPr>
        <p:spPr>
          <a:xfrm rot="5319213">
            <a:off x="6717944" y="2435843"/>
            <a:ext cx="421316" cy="139805"/>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195" name="Google Shape;195;p19"/>
          <p:cNvSpPr/>
          <p:nvPr/>
        </p:nvSpPr>
        <p:spPr>
          <a:xfrm>
            <a:off x="6421903" y="2933106"/>
            <a:ext cx="909000" cy="417900"/>
          </a:xfrm>
          <a:prstGeom prst="rect">
            <a:avLst/>
          </a:prstGeom>
          <a:solidFill>
            <a:srgbClr val="FFE599"/>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t/>
            </a:r>
            <a:endParaRPr b="1" sz="1156">
              <a:latin typeface="Oswald"/>
              <a:ea typeface="Oswald"/>
              <a:cs typeface="Oswald"/>
              <a:sym typeface="Oswald"/>
            </a:endParaRPr>
          </a:p>
          <a:p>
            <a:pPr indent="0" lvl="0" marL="0" marR="0" rtl="0" algn="ctr">
              <a:lnSpc>
                <a:spcPct val="100000"/>
              </a:lnSpc>
              <a:spcBef>
                <a:spcPts val="0"/>
              </a:spcBef>
              <a:spcAft>
                <a:spcPts val="0"/>
              </a:spcAft>
              <a:buNone/>
            </a:pPr>
            <a:r>
              <a:rPr b="1" lang="en" sz="1156">
                <a:latin typeface="Oswald"/>
                <a:ea typeface="Oswald"/>
                <a:cs typeface="Oswald"/>
                <a:sym typeface="Oswald"/>
              </a:rPr>
              <a:t>OCEAN</a:t>
            </a:r>
            <a:endParaRPr b="1" sz="1156">
              <a:latin typeface="Oswald"/>
              <a:ea typeface="Oswald"/>
              <a:cs typeface="Oswald"/>
              <a:sym typeface="Oswald"/>
            </a:endParaRPr>
          </a:p>
          <a:p>
            <a:pPr indent="0" lvl="0" marL="0" marR="0" rtl="0" algn="ctr">
              <a:lnSpc>
                <a:spcPct val="100000"/>
              </a:lnSpc>
              <a:spcBef>
                <a:spcPts val="0"/>
              </a:spcBef>
              <a:spcAft>
                <a:spcPts val="0"/>
              </a:spcAft>
              <a:buNone/>
            </a:pPr>
            <a:r>
              <a:rPr b="1" lang="en" sz="1156" strike="noStrike">
                <a:solidFill>
                  <a:srgbClr val="000000"/>
                </a:solidFill>
                <a:latin typeface="Oswald"/>
                <a:ea typeface="Oswald"/>
                <a:cs typeface="Oswald"/>
                <a:sym typeface="Oswald"/>
              </a:rPr>
              <a:t>(</a:t>
            </a:r>
            <a:r>
              <a:rPr b="1" lang="en" sz="1156">
                <a:latin typeface="Oswald"/>
                <a:ea typeface="Oswald"/>
                <a:cs typeface="Oswald"/>
                <a:sym typeface="Oswald"/>
              </a:rPr>
              <a:t>SCHISM</a:t>
            </a:r>
            <a:r>
              <a:rPr b="1" lang="en" sz="1156" strike="noStrike">
                <a:solidFill>
                  <a:srgbClr val="000000"/>
                </a:solidFill>
                <a:latin typeface="Oswald"/>
                <a:ea typeface="Oswald"/>
                <a:cs typeface="Oswald"/>
                <a:sym typeface="Oswald"/>
              </a:rPr>
              <a:t>)</a:t>
            </a:r>
            <a:endParaRPr b="0" sz="1156" strike="noStrike">
              <a:latin typeface="Arial"/>
              <a:ea typeface="Arial"/>
              <a:cs typeface="Arial"/>
              <a:sym typeface="Arial"/>
            </a:endParaRPr>
          </a:p>
          <a:p>
            <a:pPr indent="0" lvl="0" marL="0" marR="0" rtl="0" algn="ctr">
              <a:lnSpc>
                <a:spcPct val="100000"/>
              </a:lnSpc>
              <a:spcBef>
                <a:spcPts val="0"/>
              </a:spcBef>
              <a:spcAft>
                <a:spcPts val="0"/>
              </a:spcAft>
              <a:buNone/>
            </a:pPr>
            <a:r>
              <a:t/>
            </a:r>
            <a:endParaRPr b="0" sz="1261" strike="noStrike">
              <a:latin typeface="Arial"/>
              <a:ea typeface="Arial"/>
              <a:cs typeface="Arial"/>
              <a:sym typeface="Arial"/>
            </a:endParaRPr>
          </a:p>
        </p:txBody>
      </p:sp>
      <p:sp>
        <p:nvSpPr>
          <p:cNvPr id="196" name="Google Shape;196;p19"/>
          <p:cNvSpPr/>
          <p:nvPr/>
        </p:nvSpPr>
        <p:spPr>
          <a:xfrm>
            <a:off x="6421903" y="2730992"/>
            <a:ext cx="909000" cy="202200"/>
          </a:xfrm>
          <a:prstGeom prst="rect">
            <a:avLst/>
          </a:prstGeom>
          <a:solidFill>
            <a:srgbClr val="FFD966"/>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0" lang="en" sz="1156" strike="noStrike">
                <a:solidFill>
                  <a:srgbClr val="000000"/>
                </a:solidFill>
                <a:latin typeface="Oswald"/>
                <a:ea typeface="Oswald"/>
                <a:cs typeface="Oswald"/>
                <a:sym typeface="Oswald"/>
              </a:rPr>
              <a:t>NUOPC Cap</a:t>
            </a:r>
            <a:endParaRPr b="0" sz="1156" strike="noStrike">
              <a:latin typeface="Arial"/>
              <a:ea typeface="Arial"/>
              <a:cs typeface="Arial"/>
              <a:sym typeface="Arial"/>
            </a:endParaRPr>
          </a:p>
        </p:txBody>
      </p:sp>
      <p:sp>
        <p:nvSpPr>
          <p:cNvPr id="197" name="Google Shape;197;p19"/>
          <p:cNvSpPr/>
          <p:nvPr/>
        </p:nvSpPr>
        <p:spPr>
          <a:xfrm>
            <a:off x="7944184" y="2049040"/>
            <a:ext cx="909000" cy="477900"/>
          </a:xfrm>
          <a:prstGeom prst="rect">
            <a:avLst/>
          </a:prstGeom>
          <a:solidFill>
            <a:srgbClr val="FFE599"/>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1" lang="en" sz="1261">
                <a:latin typeface="Oswald"/>
                <a:ea typeface="Oswald"/>
                <a:cs typeface="Oswald"/>
                <a:sym typeface="Oswald"/>
              </a:rPr>
              <a:t>Waves</a:t>
            </a:r>
            <a:r>
              <a:rPr b="1" lang="en" sz="1261" strike="noStrike">
                <a:solidFill>
                  <a:srgbClr val="000000"/>
                </a:solidFill>
                <a:latin typeface="Oswald"/>
                <a:ea typeface="Oswald"/>
                <a:cs typeface="Oswald"/>
                <a:sym typeface="Oswald"/>
              </a:rPr>
              <a:t> </a:t>
            </a:r>
            <a:endParaRPr b="0" sz="1261" strike="noStrike">
              <a:latin typeface="Arial"/>
              <a:ea typeface="Arial"/>
              <a:cs typeface="Arial"/>
              <a:sym typeface="Arial"/>
            </a:endParaRPr>
          </a:p>
          <a:p>
            <a:pPr indent="0" lvl="0" marL="0" marR="0" rtl="0" algn="ctr">
              <a:lnSpc>
                <a:spcPct val="100000"/>
              </a:lnSpc>
              <a:spcBef>
                <a:spcPts val="0"/>
              </a:spcBef>
              <a:spcAft>
                <a:spcPts val="0"/>
              </a:spcAft>
              <a:buNone/>
            </a:pPr>
            <a:r>
              <a:rPr b="1" lang="en" sz="1261">
                <a:latin typeface="Oswald"/>
                <a:ea typeface="Oswald"/>
                <a:cs typeface="Oswald"/>
                <a:sym typeface="Oswald"/>
              </a:rPr>
              <a:t>(WW3</a:t>
            </a:r>
            <a:r>
              <a:rPr b="1" lang="en" sz="1261" strike="noStrike">
                <a:solidFill>
                  <a:srgbClr val="000000"/>
                </a:solidFill>
                <a:latin typeface="Oswald"/>
                <a:ea typeface="Oswald"/>
                <a:cs typeface="Oswald"/>
                <a:sym typeface="Oswald"/>
              </a:rPr>
              <a:t>)</a:t>
            </a:r>
            <a:endParaRPr b="0" sz="1261" strike="noStrike">
              <a:latin typeface="Arial"/>
              <a:ea typeface="Arial"/>
              <a:cs typeface="Arial"/>
              <a:sym typeface="Arial"/>
            </a:endParaRPr>
          </a:p>
        </p:txBody>
      </p:sp>
      <p:sp>
        <p:nvSpPr>
          <p:cNvPr id="198" name="Google Shape;198;p19"/>
          <p:cNvSpPr/>
          <p:nvPr/>
        </p:nvSpPr>
        <p:spPr>
          <a:xfrm>
            <a:off x="7944184" y="1865173"/>
            <a:ext cx="909000" cy="195600"/>
          </a:xfrm>
          <a:prstGeom prst="rect">
            <a:avLst/>
          </a:prstGeom>
          <a:solidFill>
            <a:srgbClr val="FFD966"/>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0" lang="en" sz="1156" strike="noStrike">
                <a:solidFill>
                  <a:srgbClr val="000000"/>
                </a:solidFill>
                <a:latin typeface="Oswald"/>
                <a:ea typeface="Oswald"/>
                <a:cs typeface="Oswald"/>
                <a:sym typeface="Oswald"/>
              </a:rPr>
              <a:t>NUOPC Cap</a:t>
            </a:r>
            <a:endParaRPr b="0" sz="1156" strike="noStrike">
              <a:latin typeface="Arial"/>
              <a:ea typeface="Arial"/>
              <a:cs typeface="Arial"/>
              <a:sym typeface="Arial"/>
            </a:endParaRPr>
          </a:p>
        </p:txBody>
      </p:sp>
      <p:sp>
        <p:nvSpPr>
          <p:cNvPr id="199" name="Google Shape;199;p19"/>
          <p:cNvSpPr/>
          <p:nvPr/>
        </p:nvSpPr>
        <p:spPr>
          <a:xfrm>
            <a:off x="4997248" y="966994"/>
            <a:ext cx="909000" cy="477900"/>
          </a:xfrm>
          <a:prstGeom prst="rect">
            <a:avLst/>
          </a:prstGeom>
          <a:solidFill>
            <a:srgbClr val="FFE599"/>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1" lang="en" sz="1261" strike="noStrike">
                <a:solidFill>
                  <a:srgbClr val="000000"/>
                </a:solidFill>
                <a:latin typeface="Oswald"/>
                <a:ea typeface="Oswald"/>
                <a:cs typeface="Oswald"/>
                <a:sym typeface="Oswald"/>
              </a:rPr>
              <a:t>Sea Ice </a:t>
            </a:r>
            <a:endParaRPr b="0" sz="1261" strike="noStrike">
              <a:latin typeface="Arial"/>
              <a:ea typeface="Arial"/>
              <a:cs typeface="Arial"/>
              <a:sym typeface="Arial"/>
            </a:endParaRPr>
          </a:p>
          <a:p>
            <a:pPr indent="0" lvl="0" marL="0" marR="0" rtl="0" algn="ctr">
              <a:lnSpc>
                <a:spcPct val="100000"/>
              </a:lnSpc>
              <a:spcBef>
                <a:spcPts val="0"/>
              </a:spcBef>
              <a:spcAft>
                <a:spcPts val="0"/>
              </a:spcAft>
              <a:buNone/>
            </a:pPr>
            <a:r>
              <a:rPr b="1" lang="en" sz="1261">
                <a:latin typeface="Oswald"/>
                <a:ea typeface="Oswald"/>
                <a:cs typeface="Oswald"/>
                <a:sym typeface="Oswald"/>
              </a:rPr>
              <a:t>(</a:t>
            </a:r>
            <a:r>
              <a:rPr b="1" lang="en" sz="1261" strike="noStrike">
                <a:solidFill>
                  <a:srgbClr val="000000"/>
                </a:solidFill>
                <a:latin typeface="Oswald"/>
                <a:ea typeface="Oswald"/>
                <a:cs typeface="Oswald"/>
                <a:sym typeface="Oswald"/>
              </a:rPr>
              <a:t>CICE)</a:t>
            </a:r>
            <a:endParaRPr b="0" sz="1261" strike="noStrike">
              <a:latin typeface="Arial"/>
              <a:ea typeface="Arial"/>
              <a:cs typeface="Arial"/>
              <a:sym typeface="Arial"/>
            </a:endParaRPr>
          </a:p>
        </p:txBody>
      </p:sp>
      <p:sp>
        <p:nvSpPr>
          <p:cNvPr id="200" name="Google Shape;200;p19"/>
          <p:cNvSpPr/>
          <p:nvPr/>
        </p:nvSpPr>
        <p:spPr>
          <a:xfrm>
            <a:off x="4997248" y="783127"/>
            <a:ext cx="909000" cy="195600"/>
          </a:xfrm>
          <a:prstGeom prst="rect">
            <a:avLst/>
          </a:prstGeom>
          <a:solidFill>
            <a:srgbClr val="FFD966"/>
          </a:solidFill>
          <a:ln cap="flat" cmpd="sng" w="10000">
            <a:solidFill>
              <a:srgbClr val="434343"/>
            </a:solidFill>
            <a:prstDash val="solid"/>
            <a:round/>
            <a:headEnd len="sm" w="sm" type="none"/>
            <a:tailEnd len="sm" w="sm" type="none"/>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None/>
            </a:pPr>
            <a:r>
              <a:rPr b="0" lang="en" sz="1156" strike="noStrike">
                <a:solidFill>
                  <a:srgbClr val="000000"/>
                </a:solidFill>
                <a:latin typeface="Oswald"/>
                <a:ea typeface="Oswald"/>
                <a:cs typeface="Oswald"/>
                <a:sym typeface="Oswald"/>
              </a:rPr>
              <a:t>NUOPC Cap</a:t>
            </a:r>
            <a:endParaRPr b="0" sz="1156" strike="noStrike">
              <a:latin typeface="Arial"/>
              <a:ea typeface="Arial"/>
              <a:cs typeface="Arial"/>
              <a:sym typeface="Arial"/>
            </a:endParaRPr>
          </a:p>
        </p:txBody>
      </p:sp>
      <p:sp>
        <p:nvSpPr>
          <p:cNvPr id="201" name="Google Shape;201;p19"/>
          <p:cNvSpPr/>
          <p:nvPr/>
        </p:nvSpPr>
        <p:spPr>
          <a:xfrm rot="997735">
            <a:off x="7494177" y="1979039"/>
            <a:ext cx="421425" cy="140327"/>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202" name="Google Shape;202;p19"/>
          <p:cNvSpPr/>
          <p:nvPr/>
        </p:nvSpPr>
        <p:spPr>
          <a:xfrm rot="-9802265">
            <a:off x="7462645" y="2078247"/>
            <a:ext cx="421425" cy="140327"/>
          </a:xfrm>
          <a:prstGeom prst="leftArrow">
            <a:avLst>
              <a:gd fmla="val 50000" name="adj1"/>
              <a:gd fmla="val 50000" name="adj2"/>
            </a:avLst>
          </a:prstGeom>
          <a:solidFill>
            <a:srgbClr val="6AA84F"/>
          </a:solidFill>
          <a:ln cap="flat" cmpd="sng" w="10000">
            <a:solidFill>
              <a:srgbClr val="38761D"/>
            </a:solidFill>
            <a:prstDash val="solid"/>
            <a:round/>
            <a:headEnd len="sm" w="sm" type="none"/>
            <a:tailEnd len="sm" w="sm" type="none"/>
          </a:ln>
        </p:spPr>
        <p:txBody>
          <a:bodyPr anchorCtr="0" anchor="ctr" bIns="96075" lIns="96075" spcFirstLastPara="1" rIns="96075" wrap="square" tIns="96075">
            <a:noAutofit/>
          </a:bodyPr>
          <a:lstStyle/>
          <a:p>
            <a:pPr indent="0" lvl="0" marL="0" rtl="0" algn="l">
              <a:spcBef>
                <a:spcPts val="0"/>
              </a:spcBef>
              <a:spcAft>
                <a:spcPts val="0"/>
              </a:spcAft>
              <a:buNone/>
            </a:pPr>
            <a:r>
              <a:t/>
            </a:r>
            <a:endParaRPr/>
          </a:p>
        </p:txBody>
      </p:sp>
      <p:sp>
        <p:nvSpPr>
          <p:cNvPr id="203" name="Google Shape;203;p19"/>
          <p:cNvSpPr txBox="1"/>
          <p:nvPr/>
        </p:nvSpPr>
        <p:spPr>
          <a:xfrm>
            <a:off x="1321525" y="1817825"/>
            <a:ext cx="5476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chemeClr val="dk2"/>
              </a:solidFill>
              <a:latin typeface="Nunito"/>
              <a:ea typeface="Nunito"/>
              <a:cs typeface="Nunito"/>
              <a:sym typeface="Nuni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0"/>
          <p:cNvSpPr txBox="1"/>
          <p:nvPr/>
        </p:nvSpPr>
        <p:spPr>
          <a:xfrm>
            <a:off x="1630650" y="1630200"/>
            <a:ext cx="5882700" cy="1302600"/>
          </a:xfrm>
          <a:prstGeom prst="rect">
            <a:avLst/>
          </a:prstGeom>
          <a:noFill/>
          <a:ln>
            <a:noFill/>
          </a:ln>
        </p:spPr>
        <p:txBody>
          <a:bodyPr anchorCtr="0" anchor="ctr" bIns="91425" lIns="91425" spcFirstLastPara="1" rIns="91425" wrap="square" tIns="91425">
            <a:normAutofit/>
          </a:bodyPr>
          <a:lstStyle/>
          <a:p>
            <a:pPr indent="0" lvl="0" marL="0" rtl="0" algn="ctr">
              <a:lnSpc>
                <a:spcPct val="90000"/>
              </a:lnSpc>
              <a:spcBef>
                <a:spcPts val="1000"/>
              </a:spcBef>
              <a:spcAft>
                <a:spcPts val="0"/>
              </a:spcAft>
              <a:buNone/>
            </a:pPr>
            <a:r>
              <a:rPr b="1" lang="en" sz="3000">
                <a:solidFill>
                  <a:srgbClr val="FFFFFF"/>
                </a:solidFill>
                <a:latin typeface="Maven Pro"/>
                <a:ea typeface="Maven Pro"/>
                <a:cs typeface="Maven Pro"/>
                <a:sym typeface="Maven Pro"/>
              </a:rPr>
              <a:t>Q&amp;A Period</a:t>
            </a:r>
            <a:endParaRPr b="1" i="1" sz="2200">
              <a:solidFill>
                <a:srgbClr val="FFFFFF"/>
              </a:solidFill>
              <a:latin typeface="Maven Pro"/>
              <a:ea typeface="Maven Pro"/>
              <a:cs typeface="Maven Pro"/>
              <a:sym typeface="Maven Pro"/>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