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3" r:id="rId6"/>
    <p:sldMasterId id="2147483684" r:id="rId7"/>
    <p:sldMasterId id="2147483685"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Lst>
  <p:sldSz cy="5143500" cx="9144000"/>
  <p:notesSz cx="6858000" cy="9144000"/>
  <p:embeddedFontLst>
    <p:embeddedFont>
      <p:font typeface="Roboto"/>
      <p:regular r:id="rId28"/>
      <p:bold r:id="rId29"/>
      <p:italic r:id="rId30"/>
      <p:boldItalic r:id="rId31"/>
    </p:embeddedFont>
    <p:embeddedFont>
      <p:font typeface="Nunito"/>
      <p:regular r:id="rId32"/>
      <p:bold r:id="rId33"/>
      <p:italic r:id="rId34"/>
      <p:boldItalic r:id="rId35"/>
    </p:embeddedFont>
    <p:embeddedFont>
      <p:font typeface="Maven Pro"/>
      <p:regular r:id="rId36"/>
      <p:bold r:id="rId37"/>
    </p:embeddedFont>
    <p:embeddedFont>
      <p:font typeface="Maven Pro Medium"/>
      <p:regular r:id="rId38"/>
      <p:bold r:id="rId39"/>
    </p:embeddedFont>
    <p:embeddedFont>
      <p:font typeface="Libre Franklin Medium"/>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Jim Kinter"/>
  <p:cmAuthor clrIdx="1" id="1" initials="" lastIdx="1" name="Alison Gregory"/>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CB28D1E-CC8A-4023-9D3D-FACEFD8E51E0}">
  <a:tblStyle styleId="{ECB28D1E-CC8A-4023-9D3D-FACEFD8E51E0}"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30D4D2A-4783-4BD3-A19B-B8F2ECE8746B}"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ibreFranklinMedium-regular.fntdata"/><Relationship Id="rId20" Type="http://schemas.openxmlformats.org/officeDocument/2006/relationships/slide" Target="slides/slide11.xml"/><Relationship Id="rId42" Type="http://schemas.openxmlformats.org/officeDocument/2006/relationships/font" Target="fonts/LibreFranklinMedium-italic.fntdata"/><Relationship Id="rId41" Type="http://schemas.openxmlformats.org/officeDocument/2006/relationships/font" Target="fonts/LibreFranklinMedium-bold.fntdata"/><Relationship Id="rId22" Type="http://schemas.openxmlformats.org/officeDocument/2006/relationships/slide" Target="slides/slide13.xml"/><Relationship Id="rId21" Type="http://schemas.openxmlformats.org/officeDocument/2006/relationships/slide" Target="slides/slide12.xml"/><Relationship Id="rId43" Type="http://schemas.openxmlformats.org/officeDocument/2006/relationships/font" Target="fonts/LibreFranklinMedium-boldItalic.fntdata"/><Relationship Id="rId24" Type="http://schemas.openxmlformats.org/officeDocument/2006/relationships/slide" Target="slides/slide15.xml"/><Relationship Id="rId23" Type="http://schemas.openxmlformats.org/officeDocument/2006/relationships/slide" Target="slides/slide14.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font" Target="fonts/Roboto-regular.fntdata"/><Relationship Id="rId27" Type="http://schemas.openxmlformats.org/officeDocument/2006/relationships/slide" Target="slides/slide18.xml"/><Relationship Id="rId5" Type="http://schemas.openxmlformats.org/officeDocument/2006/relationships/commentAuthors" Target="commentAuthors.xml"/><Relationship Id="rId6" Type="http://schemas.openxmlformats.org/officeDocument/2006/relationships/slideMaster" Target="slideMasters/slideMaster1.xml"/><Relationship Id="rId29" Type="http://schemas.openxmlformats.org/officeDocument/2006/relationships/font" Target="fonts/Roboto-bold.fntdata"/><Relationship Id="rId7" Type="http://schemas.openxmlformats.org/officeDocument/2006/relationships/slideMaster" Target="slideMasters/slideMaster2.xml"/><Relationship Id="rId8" Type="http://schemas.openxmlformats.org/officeDocument/2006/relationships/slideMaster" Target="slideMasters/slideMaster3.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2.xml"/><Relationship Id="rId33" Type="http://schemas.openxmlformats.org/officeDocument/2006/relationships/font" Target="fonts/Nunito-bold.fntdata"/><Relationship Id="rId10" Type="http://schemas.openxmlformats.org/officeDocument/2006/relationships/slide" Target="slides/slide1.xml"/><Relationship Id="rId32" Type="http://schemas.openxmlformats.org/officeDocument/2006/relationships/font" Target="fonts/Nunito-regular.fntdata"/><Relationship Id="rId13" Type="http://schemas.openxmlformats.org/officeDocument/2006/relationships/slide" Target="slides/slide4.xml"/><Relationship Id="rId35" Type="http://schemas.openxmlformats.org/officeDocument/2006/relationships/font" Target="fonts/Nunito-boldItalic.fntdata"/><Relationship Id="rId12" Type="http://schemas.openxmlformats.org/officeDocument/2006/relationships/slide" Target="slides/slide3.xml"/><Relationship Id="rId34" Type="http://schemas.openxmlformats.org/officeDocument/2006/relationships/font" Target="fonts/Nunito-italic.fntdata"/><Relationship Id="rId15" Type="http://schemas.openxmlformats.org/officeDocument/2006/relationships/slide" Target="slides/slide6.xml"/><Relationship Id="rId37" Type="http://schemas.openxmlformats.org/officeDocument/2006/relationships/font" Target="fonts/MavenPro-bold.fntdata"/><Relationship Id="rId14" Type="http://schemas.openxmlformats.org/officeDocument/2006/relationships/slide" Target="slides/slide5.xml"/><Relationship Id="rId36" Type="http://schemas.openxmlformats.org/officeDocument/2006/relationships/font" Target="fonts/MavenPro-regular.fntdata"/><Relationship Id="rId17" Type="http://schemas.openxmlformats.org/officeDocument/2006/relationships/slide" Target="slides/slide8.xml"/><Relationship Id="rId39" Type="http://schemas.openxmlformats.org/officeDocument/2006/relationships/font" Target="fonts/MavenProMedium-bold.fntdata"/><Relationship Id="rId16" Type="http://schemas.openxmlformats.org/officeDocument/2006/relationships/slide" Target="slides/slide7.xml"/><Relationship Id="rId38" Type="http://schemas.openxmlformats.org/officeDocument/2006/relationships/font" Target="fonts/MavenProMedium-regular.fntdata"/><Relationship Id="rId19" Type="http://schemas.openxmlformats.org/officeDocument/2006/relationships/slide" Target="slides/slide10.xml"/><Relationship Id="rId18" Type="http://schemas.openxmlformats.org/officeDocument/2006/relationships/slide" Target="slides/slide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16T20:20:38.123">
    <p:pos x="6000" y="0"/>
    <p:text>The bottom right bullet point overlaps with the UIFCW logo. Can we correct that?</p:text>
  </p:cm>
  <p:cm authorId="1" idx="1" dt="2026-07-16T20:20:38.123">
    <p:pos x="6000" y="0"/>
    <p:text>Resolved! I hid the logo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f8148048b4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g3f8148048b4_0_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f8148048b4_0_66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f8148048b4_0_6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f8148048b4_0_7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f8148048b4_0_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f8148048b4_0_8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f8148048b4_0_8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f8148048b4_0_9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3f8148048b4_0_9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f8148048b4_0_9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f8148048b4_0_9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f8148048b4_0_9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3f8148048b4_0_9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f8148048b4_0_9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3f8148048b4_0_9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f8148048b4_0_9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3f8148048b4_0_9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f8148048b4_0_9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f8148048b4_0_9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f8148048b4_0_1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f8148048b4_0_12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8148048b4_0_19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8148048b4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f8148048b4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f8148048b4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8148048b4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f8148048b4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f8148048b4_0_1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f8148048b4_0_1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f8148048b4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f8148048b4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f8148048b4_0_49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f8148048b4_0_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f8148048b4_0_59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f8148048b4_0_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54" name="Shape 54"/>
        <p:cNvGrpSpPr/>
        <p:nvPr/>
      </p:nvGrpSpPr>
      <p:grpSpPr>
        <a:xfrm>
          <a:off x="0" y="0"/>
          <a:ext cx="0" cy="0"/>
          <a:chOff x="0" y="0"/>
          <a:chExt cx="0" cy="0"/>
        </a:xfrm>
      </p:grpSpPr>
      <p:pic>
        <p:nvPicPr>
          <p:cNvPr id="55" name="Google Shape;55;p14"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56" name="Google Shape;56;p14"/>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57" name="Google Shape;57;p14"/>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58" name="Google Shape;58;p1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59" name="Google Shape;59;p14" title="UIFCW2026_Logo_white.png"/>
          <p:cNvPicPr preferRelativeResize="0"/>
          <p:nvPr/>
        </p:nvPicPr>
        <p:blipFill>
          <a:blip r:embed="rId3">
            <a:alphaModFix/>
          </a:blip>
          <a:stretch>
            <a:fillRect/>
          </a:stretch>
        </p:blipFill>
        <p:spPr>
          <a:xfrm>
            <a:off x="6796350" y="3291650"/>
            <a:ext cx="1925852" cy="144532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60" name="Shape 60"/>
        <p:cNvGrpSpPr/>
        <p:nvPr/>
      </p:nvGrpSpPr>
      <p:grpSpPr>
        <a:xfrm>
          <a:off x="0" y="0"/>
          <a:ext cx="0" cy="0"/>
          <a:chOff x="0" y="0"/>
          <a:chExt cx="0" cy="0"/>
        </a:xfrm>
      </p:grpSpPr>
      <p:pic>
        <p:nvPicPr>
          <p:cNvPr id="61" name="Google Shape;61;p15"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62" name="Google Shape;62;p15"/>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63" name="Google Shape;63;p1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4" name="Google Shape;64;p15"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5" name="Shape 65"/>
        <p:cNvGrpSpPr/>
        <p:nvPr/>
      </p:nvGrpSpPr>
      <p:grpSpPr>
        <a:xfrm>
          <a:off x="0" y="0"/>
          <a:ext cx="0" cy="0"/>
          <a:chOff x="0" y="0"/>
          <a:chExt cx="0" cy="0"/>
        </a:xfrm>
      </p:grpSpPr>
      <p:sp>
        <p:nvSpPr>
          <p:cNvPr id="66" name="Google Shape;66;p1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6"/>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8" name="Google Shape;68;p1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9" name="Google Shape;69;p1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70" name="Google Shape;70;p16"/>
          <p:cNvGrpSpPr/>
          <p:nvPr/>
        </p:nvGrpSpPr>
        <p:grpSpPr>
          <a:xfrm>
            <a:off x="951033" y="397889"/>
            <a:ext cx="1072800" cy="0"/>
            <a:chOff x="1376350" y="528325"/>
            <a:chExt cx="1072800" cy="0"/>
          </a:xfrm>
        </p:grpSpPr>
        <p:cxnSp>
          <p:nvCxnSpPr>
            <p:cNvPr id="71" name="Google Shape;71;p1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72" name="Google Shape;72;p1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3" name="Google Shape;73;p1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4" name="Shape 74"/>
        <p:cNvGrpSpPr/>
        <p:nvPr/>
      </p:nvGrpSpPr>
      <p:grpSpPr>
        <a:xfrm>
          <a:off x="0" y="0"/>
          <a:ext cx="0" cy="0"/>
          <a:chOff x="0" y="0"/>
          <a:chExt cx="0" cy="0"/>
        </a:xfrm>
      </p:grpSpPr>
      <p:sp>
        <p:nvSpPr>
          <p:cNvPr id="75" name="Google Shape;75;p17"/>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17"/>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7" name="Google Shape;77;p1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8" name="Google Shape;78;p1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79" name="Google Shape;79;p1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80" name="Google Shape;80;p17"/>
          <p:cNvGrpSpPr/>
          <p:nvPr/>
        </p:nvGrpSpPr>
        <p:grpSpPr>
          <a:xfrm>
            <a:off x="951033" y="397889"/>
            <a:ext cx="1072800" cy="0"/>
            <a:chOff x="1376350" y="528325"/>
            <a:chExt cx="1072800" cy="0"/>
          </a:xfrm>
        </p:grpSpPr>
        <p:cxnSp>
          <p:nvCxnSpPr>
            <p:cNvPr id="81" name="Google Shape;81;p1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82" name="Google Shape;82;p1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83" name="Google Shape;83;p1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4" name="Shape 84"/>
        <p:cNvGrpSpPr/>
        <p:nvPr/>
      </p:nvGrpSpPr>
      <p:grpSpPr>
        <a:xfrm>
          <a:off x="0" y="0"/>
          <a:ext cx="0" cy="0"/>
          <a:chOff x="0" y="0"/>
          <a:chExt cx="0" cy="0"/>
        </a:xfrm>
      </p:grpSpPr>
      <p:sp>
        <p:nvSpPr>
          <p:cNvPr id="85" name="Google Shape;85;p1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6" name="Google Shape;86;p18"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87" name="Google Shape;87;p18"/>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88" name="Google Shape;88;p18"/>
          <p:cNvGrpSpPr/>
          <p:nvPr/>
        </p:nvGrpSpPr>
        <p:grpSpPr>
          <a:xfrm>
            <a:off x="951033" y="397889"/>
            <a:ext cx="1072800" cy="0"/>
            <a:chOff x="1376350" y="528325"/>
            <a:chExt cx="1072800" cy="0"/>
          </a:xfrm>
        </p:grpSpPr>
        <p:cxnSp>
          <p:nvCxnSpPr>
            <p:cNvPr id="89" name="Google Shape;89;p18"/>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90" name="Google Shape;90;p18"/>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91" name="Google Shape;91;p18"/>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4" name="Google Shape;94;p1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95" name="Google Shape;95;p1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96" name="Google Shape;96;p1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97" name="Google Shape;97;p19"/>
          <p:cNvGrpSpPr/>
          <p:nvPr/>
        </p:nvGrpSpPr>
        <p:grpSpPr>
          <a:xfrm>
            <a:off x="951033" y="397889"/>
            <a:ext cx="1072800" cy="0"/>
            <a:chOff x="1376350" y="528325"/>
            <a:chExt cx="1072800" cy="0"/>
          </a:xfrm>
        </p:grpSpPr>
        <p:cxnSp>
          <p:nvCxnSpPr>
            <p:cNvPr id="98" name="Google Shape;98;p1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99" name="Google Shape;99;p1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00" name="Google Shape;100;p1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101" name="Shape 101"/>
        <p:cNvGrpSpPr/>
        <p:nvPr/>
      </p:nvGrpSpPr>
      <p:grpSpPr>
        <a:xfrm>
          <a:off x="0" y="0"/>
          <a:ext cx="0" cy="0"/>
          <a:chOff x="0" y="0"/>
          <a:chExt cx="0" cy="0"/>
        </a:xfrm>
      </p:grpSpPr>
      <p:pic>
        <p:nvPicPr>
          <p:cNvPr id="102" name="Google Shape;102;p20"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103" name="Google Shape;103;p20"/>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04" name="Google Shape;104;p2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05" name="Google Shape;105;p20"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08" name="Google Shape;108;p21"/>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9" name="Google Shape;109;p2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0" name="Google Shape;110;p21"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111" name="Google Shape;111;p2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112" name="Google Shape;112;p21"/>
          <p:cNvGrpSpPr/>
          <p:nvPr/>
        </p:nvGrpSpPr>
        <p:grpSpPr>
          <a:xfrm>
            <a:off x="951033" y="397889"/>
            <a:ext cx="1072800" cy="0"/>
            <a:chOff x="1376350" y="528325"/>
            <a:chExt cx="1072800" cy="0"/>
          </a:xfrm>
        </p:grpSpPr>
        <p:cxnSp>
          <p:nvCxnSpPr>
            <p:cNvPr id="113" name="Google Shape;113;p21"/>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14" name="Google Shape;114;p21"/>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15" name="Google Shape;115;p21"/>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6" name="Shape 116"/>
        <p:cNvGrpSpPr/>
        <p:nvPr/>
      </p:nvGrpSpPr>
      <p:grpSpPr>
        <a:xfrm>
          <a:off x="0" y="0"/>
          <a:ext cx="0" cy="0"/>
          <a:chOff x="0" y="0"/>
          <a:chExt cx="0" cy="0"/>
        </a:xfrm>
      </p:grpSpPr>
      <p:sp>
        <p:nvSpPr>
          <p:cNvPr id="117" name="Google Shape;117;p22"/>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18" name="Google Shape;118;p2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9" name="Google Shape;119;p22"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120" name="Shape 120"/>
        <p:cNvGrpSpPr/>
        <p:nvPr/>
      </p:nvGrpSpPr>
      <p:grpSpPr>
        <a:xfrm>
          <a:off x="0" y="0"/>
          <a:ext cx="0" cy="0"/>
          <a:chOff x="0" y="0"/>
          <a:chExt cx="0" cy="0"/>
        </a:xfrm>
      </p:grpSpPr>
      <p:pic>
        <p:nvPicPr>
          <p:cNvPr id="121" name="Google Shape;121;p23"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122" name="Google Shape;122;p2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123" name="Google Shape;123;p2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4" name="Shape 124"/>
        <p:cNvGrpSpPr/>
        <p:nvPr/>
      </p:nvGrpSpPr>
      <p:grpSpPr>
        <a:xfrm>
          <a:off x="0" y="0"/>
          <a:ext cx="0" cy="0"/>
          <a:chOff x="0" y="0"/>
          <a:chExt cx="0" cy="0"/>
        </a:xfrm>
      </p:grpSpPr>
      <p:sp>
        <p:nvSpPr>
          <p:cNvPr id="125" name="Google Shape;125;p2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6" name="Shape 126"/>
        <p:cNvGrpSpPr/>
        <p:nvPr/>
      </p:nvGrpSpPr>
      <p:grpSpPr>
        <a:xfrm>
          <a:off x="0" y="0"/>
          <a:ext cx="0" cy="0"/>
          <a:chOff x="0" y="0"/>
          <a:chExt cx="0" cy="0"/>
        </a:xfrm>
      </p:grpSpPr>
      <p:sp>
        <p:nvSpPr>
          <p:cNvPr id="127" name="Google Shape;127;p2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8" name="Google Shape;128;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29" name="Google Shape;129;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6" name="Shape 136"/>
        <p:cNvGrpSpPr/>
        <p:nvPr/>
      </p:nvGrpSpPr>
      <p:grpSpPr>
        <a:xfrm>
          <a:off x="0" y="0"/>
          <a:ext cx="0" cy="0"/>
          <a:chOff x="0" y="0"/>
          <a:chExt cx="0" cy="0"/>
        </a:xfrm>
      </p:grpSpPr>
      <p:sp>
        <p:nvSpPr>
          <p:cNvPr id="137" name="Google Shape;137;p27"/>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7"/>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7"/>
          <p:cNvSpPr txBox="1"/>
          <p:nvPr>
            <p:ph type="ctrTitle"/>
          </p:nvPr>
        </p:nvSpPr>
        <p:spPr>
          <a:xfrm>
            <a:off x="390525" y="1819275"/>
            <a:ext cx="8222100" cy="933600"/>
          </a:xfrm>
          <a:prstGeom prst="rect">
            <a:avLst/>
          </a:prstGeom>
        </p:spPr>
        <p:txBody>
          <a:bodyPr anchorCtr="0" anchor="b"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40" name="Google Shape;140;p27"/>
          <p:cNvSpPr txBox="1"/>
          <p:nvPr>
            <p:ph idx="1" type="subTitle"/>
          </p:nvPr>
        </p:nvSpPr>
        <p:spPr>
          <a:xfrm>
            <a:off x="390525" y="2789130"/>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1" name="Google Shape;141;p27"/>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2" name="Shape 142"/>
        <p:cNvGrpSpPr/>
        <p:nvPr/>
      </p:nvGrpSpPr>
      <p:grpSpPr>
        <a:xfrm>
          <a:off x="0" y="0"/>
          <a:ext cx="0" cy="0"/>
          <a:chOff x="0" y="0"/>
          <a:chExt cx="0" cy="0"/>
        </a:xfrm>
      </p:grpSpPr>
      <p:sp>
        <p:nvSpPr>
          <p:cNvPr id="143" name="Google Shape;143;p28"/>
          <p:cNvSpPr txBox="1"/>
          <p:nvPr>
            <p:ph type="title"/>
          </p:nvPr>
        </p:nvSpPr>
        <p:spPr>
          <a:xfrm>
            <a:off x="460950" y="2065350"/>
            <a:ext cx="8222100" cy="1012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44" name="Google Shape;144;p28"/>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5" name="Shape 145"/>
        <p:cNvGrpSpPr/>
        <p:nvPr/>
      </p:nvGrpSpPr>
      <p:grpSpPr>
        <a:xfrm>
          <a:off x="0" y="0"/>
          <a:ext cx="0" cy="0"/>
          <a:chOff x="0" y="0"/>
          <a:chExt cx="0" cy="0"/>
        </a:xfrm>
      </p:grpSpPr>
      <p:sp>
        <p:nvSpPr>
          <p:cNvPr id="146" name="Google Shape;146;p29"/>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9"/>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9"/>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49" name="Google Shape;149;p29"/>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0" name="Google Shape;150;p29"/>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1" name="Shape 151"/>
        <p:cNvGrpSpPr/>
        <p:nvPr/>
      </p:nvGrpSpPr>
      <p:grpSpPr>
        <a:xfrm>
          <a:off x="0" y="0"/>
          <a:ext cx="0" cy="0"/>
          <a:chOff x="0" y="0"/>
          <a:chExt cx="0" cy="0"/>
        </a:xfrm>
      </p:grpSpPr>
      <p:sp>
        <p:nvSpPr>
          <p:cNvPr id="152" name="Google Shape;152;p30"/>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30"/>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0"/>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55" name="Google Shape;155;p30"/>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6" name="Google Shape;156;p30"/>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7" name="Google Shape;157;p30"/>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8" name="Shape 158"/>
        <p:cNvGrpSpPr/>
        <p:nvPr/>
      </p:nvGrpSpPr>
      <p:grpSpPr>
        <a:xfrm>
          <a:off x="0" y="0"/>
          <a:ext cx="0" cy="0"/>
          <a:chOff x="0" y="0"/>
          <a:chExt cx="0" cy="0"/>
        </a:xfrm>
      </p:grpSpPr>
      <p:sp>
        <p:nvSpPr>
          <p:cNvPr id="159" name="Google Shape;159;p31"/>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31"/>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31"/>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62" name="Google Shape;162;p31"/>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32"/>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2"/>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32"/>
          <p:cNvSpPr txBox="1"/>
          <p:nvPr>
            <p:ph type="title"/>
          </p:nvPr>
        </p:nvSpPr>
        <p:spPr>
          <a:xfrm>
            <a:off x="226078" y="357800"/>
            <a:ext cx="2808000" cy="95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7" name="Google Shape;167;p32"/>
          <p:cNvSpPr txBox="1"/>
          <p:nvPr>
            <p:ph idx="1" type="body"/>
          </p:nvPr>
        </p:nvSpPr>
        <p:spPr>
          <a:xfrm>
            <a:off x="226075" y="1465800"/>
            <a:ext cx="2808000" cy="3163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0"/>
              </a:spcBef>
              <a:spcAft>
                <a:spcPts val="0"/>
              </a:spcAft>
              <a:buClr>
                <a:schemeClr val="lt1"/>
              </a:buClr>
              <a:buSzPts val="1200"/>
              <a:buChar char="○"/>
              <a:defRPr sz="1200">
                <a:solidFill>
                  <a:schemeClr val="lt1"/>
                </a:solidFill>
              </a:defRPr>
            </a:lvl2pPr>
            <a:lvl3pPr indent="-304800" lvl="2" marL="1371600">
              <a:spcBef>
                <a:spcPts val="0"/>
              </a:spcBef>
              <a:spcAft>
                <a:spcPts val="0"/>
              </a:spcAft>
              <a:buClr>
                <a:schemeClr val="lt1"/>
              </a:buClr>
              <a:buSzPts val="1200"/>
              <a:buChar char="■"/>
              <a:defRPr sz="1200">
                <a:solidFill>
                  <a:schemeClr val="lt1"/>
                </a:solidFill>
              </a:defRPr>
            </a:lvl3pPr>
            <a:lvl4pPr indent="-304800" lvl="3" marL="1828800">
              <a:spcBef>
                <a:spcPts val="0"/>
              </a:spcBef>
              <a:spcAft>
                <a:spcPts val="0"/>
              </a:spcAft>
              <a:buClr>
                <a:schemeClr val="lt1"/>
              </a:buClr>
              <a:buSzPts val="1200"/>
              <a:buChar char="●"/>
              <a:defRPr sz="1200">
                <a:solidFill>
                  <a:schemeClr val="lt1"/>
                </a:solidFill>
              </a:defRPr>
            </a:lvl4pPr>
            <a:lvl5pPr indent="-304800" lvl="4" marL="2286000">
              <a:spcBef>
                <a:spcPts val="0"/>
              </a:spcBef>
              <a:spcAft>
                <a:spcPts val="0"/>
              </a:spcAft>
              <a:buClr>
                <a:schemeClr val="lt1"/>
              </a:buClr>
              <a:buSzPts val="1200"/>
              <a:buChar char="○"/>
              <a:defRPr sz="1200">
                <a:solidFill>
                  <a:schemeClr val="lt1"/>
                </a:solidFill>
              </a:defRPr>
            </a:lvl5pPr>
            <a:lvl6pPr indent="-304800" lvl="5" marL="2743200">
              <a:spcBef>
                <a:spcPts val="0"/>
              </a:spcBef>
              <a:spcAft>
                <a:spcPts val="0"/>
              </a:spcAft>
              <a:buClr>
                <a:schemeClr val="lt1"/>
              </a:buClr>
              <a:buSzPts val="1200"/>
              <a:buChar char="■"/>
              <a:defRPr sz="1200">
                <a:solidFill>
                  <a:schemeClr val="lt1"/>
                </a:solidFill>
              </a:defRPr>
            </a:lvl6pPr>
            <a:lvl7pPr indent="-304800" lvl="6" marL="3200400">
              <a:spcBef>
                <a:spcPts val="0"/>
              </a:spcBef>
              <a:spcAft>
                <a:spcPts val="0"/>
              </a:spcAft>
              <a:buClr>
                <a:schemeClr val="lt1"/>
              </a:buClr>
              <a:buSzPts val="1200"/>
              <a:buChar char="●"/>
              <a:defRPr sz="1200">
                <a:solidFill>
                  <a:schemeClr val="lt1"/>
                </a:solidFill>
              </a:defRPr>
            </a:lvl7pPr>
            <a:lvl8pPr indent="-304800" lvl="7" marL="3657600">
              <a:spcBef>
                <a:spcPts val="0"/>
              </a:spcBef>
              <a:spcAft>
                <a:spcPts val="0"/>
              </a:spcAft>
              <a:buClr>
                <a:schemeClr val="lt1"/>
              </a:buClr>
              <a:buSzPts val="1200"/>
              <a:buChar char="○"/>
              <a:defRPr sz="1200">
                <a:solidFill>
                  <a:schemeClr val="lt1"/>
                </a:solidFill>
              </a:defRPr>
            </a:lvl8pPr>
            <a:lvl9pPr indent="-304800" lvl="8" marL="4114800">
              <a:spcBef>
                <a:spcPts val="0"/>
              </a:spcBef>
              <a:spcAft>
                <a:spcPts val="0"/>
              </a:spcAft>
              <a:buClr>
                <a:schemeClr val="lt1"/>
              </a:buClr>
              <a:buSzPts val="1200"/>
              <a:buChar char="■"/>
              <a:defRPr sz="1200">
                <a:solidFill>
                  <a:schemeClr val="lt1"/>
                </a:solidFill>
              </a:defRPr>
            </a:lvl9pPr>
          </a:lstStyle>
          <a:p/>
        </p:txBody>
      </p:sp>
      <p:sp>
        <p:nvSpPr>
          <p:cNvPr id="168" name="Google Shape;168;p3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9" name="Shape 169"/>
        <p:cNvGrpSpPr/>
        <p:nvPr/>
      </p:nvGrpSpPr>
      <p:grpSpPr>
        <a:xfrm>
          <a:off x="0" y="0"/>
          <a:ext cx="0" cy="0"/>
          <a:chOff x="0" y="0"/>
          <a:chExt cx="0" cy="0"/>
        </a:xfrm>
      </p:grpSpPr>
      <p:sp>
        <p:nvSpPr>
          <p:cNvPr id="170" name="Google Shape;170;p33"/>
          <p:cNvSpPr txBox="1"/>
          <p:nvPr>
            <p:ph type="title"/>
          </p:nvPr>
        </p:nvSpPr>
        <p:spPr>
          <a:xfrm>
            <a:off x="490250" y="4882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171" name="Google Shape;171;p33"/>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2" name="Shape 172"/>
        <p:cNvGrpSpPr/>
        <p:nvPr/>
      </p:nvGrpSpPr>
      <p:grpSpPr>
        <a:xfrm>
          <a:off x="0" y="0"/>
          <a:ext cx="0" cy="0"/>
          <a:chOff x="0" y="0"/>
          <a:chExt cx="0" cy="0"/>
        </a:xfrm>
      </p:grpSpPr>
      <p:sp>
        <p:nvSpPr>
          <p:cNvPr id="173" name="Google Shape;173;p34"/>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4"/>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34"/>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176" name="Google Shape;176;p34"/>
          <p:cNvSpPr txBox="1"/>
          <p:nvPr>
            <p:ph idx="1" type="subTitle"/>
          </p:nvPr>
        </p:nvSpPr>
        <p:spPr>
          <a:xfrm>
            <a:off x="265500" y="2779467"/>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77" name="Google Shape;177;p34"/>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78" name="Google Shape;178;p34"/>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9" name="Shape 179"/>
        <p:cNvGrpSpPr/>
        <p:nvPr/>
      </p:nvGrpSpPr>
      <p:grpSpPr>
        <a:xfrm>
          <a:off x="0" y="0"/>
          <a:ext cx="0" cy="0"/>
          <a:chOff x="0" y="0"/>
          <a:chExt cx="0" cy="0"/>
        </a:xfrm>
      </p:grpSpPr>
      <p:sp>
        <p:nvSpPr>
          <p:cNvPr id="180" name="Google Shape;180;p35"/>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5"/>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5"/>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183" name="Google Shape;183;p35"/>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184" name="Shape 184"/>
        <p:cNvGrpSpPr/>
        <p:nvPr/>
      </p:nvGrpSpPr>
      <p:grpSpPr>
        <a:xfrm>
          <a:off x="0" y="0"/>
          <a:ext cx="0" cy="0"/>
          <a:chOff x="0" y="0"/>
          <a:chExt cx="0" cy="0"/>
        </a:xfrm>
      </p:grpSpPr>
      <p:sp>
        <p:nvSpPr>
          <p:cNvPr id="185" name="Google Shape;185;p36"/>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186" name="Google Shape;186;p36"/>
          <p:cNvSpPr txBox="1"/>
          <p:nvPr>
            <p:ph idx="1" type="body"/>
          </p:nvPr>
        </p:nvSpPr>
        <p:spPr>
          <a:xfrm>
            <a:off x="475500" y="3304625"/>
            <a:ext cx="82221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87" name="Google Shape;187;p36"/>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188" name="Shape 188"/>
        <p:cNvGrpSpPr/>
        <p:nvPr/>
      </p:nvGrpSpPr>
      <p:grpSpPr>
        <a:xfrm>
          <a:off x="0" y="0"/>
          <a:ext cx="0" cy="0"/>
          <a:chOff x="0" y="0"/>
          <a:chExt cx="0" cy="0"/>
        </a:xfrm>
      </p:grpSpPr>
      <p:sp>
        <p:nvSpPr>
          <p:cNvPr id="189" name="Google Shape;189;p37"/>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0" name="Shape 190"/>
        <p:cNvGrpSpPr/>
        <p:nvPr/>
      </p:nvGrpSpPr>
      <p:grpSpPr>
        <a:xfrm>
          <a:off x="0" y="0"/>
          <a:ext cx="0" cy="0"/>
          <a:chOff x="0" y="0"/>
          <a:chExt cx="0" cy="0"/>
        </a:xfrm>
      </p:grpSpPr>
      <p:sp>
        <p:nvSpPr>
          <p:cNvPr id="191" name="Google Shape;191;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92" name="Google Shape;192;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93" name="Google Shape;193;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94" name="Google Shape;194;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95" name="Google Shape;195;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3.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2.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53" name="Google Shape;53;p1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132" name="Shape 132"/>
        <p:cNvGrpSpPr/>
        <p:nvPr/>
      </p:nvGrpSpPr>
      <p:grpSpPr>
        <a:xfrm>
          <a:off x="0" y="0"/>
          <a:ext cx="0" cy="0"/>
          <a:chOff x="0" y="0"/>
          <a:chExt cx="0" cy="0"/>
        </a:xfrm>
      </p:grpSpPr>
      <p:sp>
        <p:nvSpPr>
          <p:cNvPr id="133" name="Google Shape;133;p26"/>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134" name="Google Shape;134;p26"/>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135" name="Google Shape;135;p26"/>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mailto:fcarr@ou.edu" TargetMode="External"/><Relationship Id="rId4" Type="http://schemas.openxmlformats.org/officeDocument/2006/relationships/hyperlink" Target="mailto:ikinter@gmu.edu" TargetMode="External"/><Relationship Id="rId5" Type="http://schemas.openxmlformats.org/officeDocument/2006/relationships/hyperlink" Target="mailto:agregory@ucar.edu" TargetMode="External"/><Relationship Id="rId6"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 Id="rId3" Type="http://schemas.openxmlformats.org/officeDocument/2006/relationships/hyperlink" Target="mailto:fcarr@ou.edu" TargetMode="External"/><Relationship Id="rId4" Type="http://schemas.openxmlformats.org/officeDocument/2006/relationships/hyperlink" Target="mailto:ikinter@gmu.edu" TargetMode="External"/><Relationship Id="rId5" Type="http://schemas.openxmlformats.org/officeDocument/2006/relationships/hyperlink" Target="mailto:agregory@ucar.ed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hyperlink" Target="https://www.ametsoc.org/cwwce/committees/ad-hoc-community-modeling-committe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9"/>
          <p:cNvSpPr txBox="1"/>
          <p:nvPr>
            <p:ph type="ctrTitle"/>
          </p:nvPr>
        </p:nvSpPr>
        <p:spPr>
          <a:xfrm>
            <a:off x="824000" y="940938"/>
            <a:ext cx="5226900" cy="1523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50000"/>
              <a:buNone/>
            </a:pPr>
            <a:r>
              <a:rPr lang="en" sz="2800"/>
              <a:t>AMS Ad Hoc</a:t>
            </a:r>
            <a:endParaRPr sz="2800"/>
          </a:p>
          <a:p>
            <a:pPr indent="0" lvl="0" marL="0" rtl="0" algn="l">
              <a:lnSpc>
                <a:spcPct val="100000"/>
              </a:lnSpc>
              <a:spcBef>
                <a:spcPts val="0"/>
              </a:spcBef>
              <a:spcAft>
                <a:spcPts val="0"/>
              </a:spcAft>
              <a:buSzPct val="113855"/>
              <a:buNone/>
            </a:pPr>
            <a:r>
              <a:rPr lang="en" sz="3689"/>
              <a:t>Community Modeling Committee</a:t>
            </a:r>
            <a:endParaRPr sz="3689"/>
          </a:p>
          <a:p>
            <a:pPr indent="0" lvl="0" marL="0" rtl="0" algn="l">
              <a:lnSpc>
                <a:spcPct val="100000"/>
              </a:lnSpc>
              <a:spcBef>
                <a:spcPts val="0"/>
              </a:spcBef>
              <a:spcAft>
                <a:spcPts val="0"/>
              </a:spcAft>
              <a:buSzPct val="150000"/>
              <a:buNone/>
            </a:pPr>
            <a:r>
              <a:rPr lang="en" sz="2800"/>
              <a:t>Updates</a:t>
            </a:r>
            <a:endParaRPr sz="2800"/>
          </a:p>
        </p:txBody>
      </p:sp>
      <p:sp>
        <p:nvSpPr>
          <p:cNvPr id="201" name="Google Shape;201;p39"/>
          <p:cNvSpPr txBox="1"/>
          <p:nvPr>
            <p:ph idx="1" type="subTitle"/>
          </p:nvPr>
        </p:nvSpPr>
        <p:spPr>
          <a:xfrm>
            <a:off x="824000" y="3029250"/>
            <a:ext cx="5793300" cy="17703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a:t>21 July 2026</a:t>
            </a:r>
            <a:endParaRPr b="1"/>
          </a:p>
          <a:p>
            <a:pPr indent="0" lvl="0" marL="0" rtl="0" algn="l">
              <a:spcBef>
                <a:spcPts val="0"/>
              </a:spcBef>
              <a:spcAft>
                <a:spcPts val="0"/>
              </a:spcAft>
              <a:buNone/>
            </a:pPr>
            <a:r>
              <a:t/>
            </a:r>
            <a:endParaRPr/>
          </a:p>
          <a:p>
            <a:pPr indent="0" lvl="0" marL="0" rtl="0" algn="just">
              <a:spcBef>
                <a:spcPts val="0"/>
              </a:spcBef>
              <a:spcAft>
                <a:spcPts val="0"/>
              </a:spcAft>
              <a:buNone/>
            </a:pPr>
            <a:r>
              <a:rPr i="1" lang="en" sz="1400">
                <a:latin typeface="Roboto"/>
                <a:ea typeface="Roboto"/>
                <a:cs typeface="Roboto"/>
                <a:sym typeface="Roboto"/>
              </a:rPr>
              <a:t>Frederick H. Carr, Co-Chair </a:t>
            </a:r>
            <a:endParaRPr i="1" sz="1400">
              <a:latin typeface="Roboto"/>
              <a:ea typeface="Roboto"/>
              <a:cs typeface="Roboto"/>
              <a:sym typeface="Roboto"/>
            </a:endParaRPr>
          </a:p>
          <a:p>
            <a:pPr indent="0" lvl="0" marL="0" rtl="0" algn="just">
              <a:spcBef>
                <a:spcPts val="0"/>
              </a:spcBef>
              <a:spcAft>
                <a:spcPts val="0"/>
              </a:spcAft>
              <a:buNone/>
            </a:pPr>
            <a:r>
              <a:rPr i="1" lang="en" sz="1400">
                <a:latin typeface="Roboto"/>
                <a:ea typeface="Roboto"/>
                <a:cs typeface="Roboto"/>
                <a:sym typeface="Roboto"/>
              </a:rPr>
              <a:t>University of Oklahoma, </a:t>
            </a:r>
            <a:r>
              <a:rPr i="1" lang="en" sz="1400" u="sng">
                <a:latin typeface="Roboto"/>
                <a:ea typeface="Roboto"/>
                <a:cs typeface="Roboto"/>
                <a:sym typeface="Roboto"/>
                <a:hlinkClick r:id="rId3"/>
              </a:rPr>
              <a:t>fcarr@ou.edu</a:t>
            </a:r>
            <a:r>
              <a:rPr i="1" lang="en" sz="1400">
                <a:latin typeface="Roboto"/>
                <a:ea typeface="Roboto"/>
                <a:cs typeface="Roboto"/>
                <a:sym typeface="Roboto"/>
              </a:rPr>
              <a:t> </a:t>
            </a:r>
            <a:endParaRPr i="1" sz="1400">
              <a:latin typeface="Roboto"/>
              <a:ea typeface="Roboto"/>
              <a:cs typeface="Roboto"/>
              <a:sym typeface="Roboto"/>
            </a:endParaRPr>
          </a:p>
          <a:p>
            <a:pPr indent="0" lvl="0" marL="0" rtl="0" algn="just">
              <a:spcBef>
                <a:spcPts val="0"/>
              </a:spcBef>
              <a:spcAft>
                <a:spcPts val="0"/>
              </a:spcAft>
              <a:buNone/>
            </a:pPr>
            <a:r>
              <a:t/>
            </a:r>
            <a:endParaRPr i="1" sz="1400">
              <a:latin typeface="Roboto"/>
              <a:ea typeface="Roboto"/>
              <a:cs typeface="Roboto"/>
              <a:sym typeface="Roboto"/>
            </a:endParaRPr>
          </a:p>
          <a:p>
            <a:pPr indent="0" lvl="0" marL="0" rtl="0" algn="just">
              <a:spcBef>
                <a:spcPts val="0"/>
              </a:spcBef>
              <a:spcAft>
                <a:spcPts val="0"/>
              </a:spcAft>
              <a:buNone/>
            </a:pPr>
            <a:r>
              <a:rPr i="1" lang="en" sz="1400">
                <a:latin typeface="Roboto"/>
                <a:ea typeface="Roboto"/>
                <a:cs typeface="Roboto"/>
                <a:sym typeface="Roboto"/>
              </a:rPr>
              <a:t>Jim Kinter, Co-Chair</a:t>
            </a:r>
            <a:endParaRPr i="1" sz="1400">
              <a:latin typeface="Roboto"/>
              <a:ea typeface="Roboto"/>
              <a:cs typeface="Roboto"/>
              <a:sym typeface="Roboto"/>
            </a:endParaRPr>
          </a:p>
          <a:p>
            <a:pPr indent="0" lvl="0" marL="0" rtl="0" algn="just">
              <a:spcBef>
                <a:spcPts val="0"/>
              </a:spcBef>
              <a:spcAft>
                <a:spcPts val="0"/>
              </a:spcAft>
              <a:buNone/>
            </a:pPr>
            <a:r>
              <a:rPr i="1" lang="en" sz="1400">
                <a:latin typeface="Roboto"/>
                <a:ea typeface="Roboto"/>
                <a:cs typeface="Roboto"/>
                <a:sym typeface="Roboto"/>
              </a:rPr>
              <a:t>George Mason University, </a:t>
            </a:r>
            <a:r>
              <a:rPr i="1" lang="en" sz="1400" u="sng">
                <a:latin typeface="Roboto"/>
                <a:ea typeface="Roboto"/>
                <a:cs typeface="Roboto"/>
                <a:sym typeface="Roboto"/>
                <a:hlinkClick r:id="rId4"/>
              </a:rPr>
              <a:t>ikinter@gmu.edu</a:t>
            </a:r>
            <a:r>
              <a:rPr i="1" lang="en" sz="1400">
                <a:latin typeface="Roboto"/>
                <a:ea typeface="Roboto"/>
                <a:cs typeface="Roboto"/>
                <a:sym typeface="Roboto"/>
              </a:rPr>
              <a:t> </a:t>
            </a:r>
            <a:endParaRPr i="1" sz="1400">
              <a:latin typeface="Roboto"/>
              <a:ea typeface="Roboto"/>
              <a:cs typeface="Roboto"/>
              <a:sym typeface="Roboto"/>
            </a:endParaRPr>
          </a:p>
          <a:p>
            <a:pPr indent="0" lvl="0" marL="0" rtl="0" algn="just">
              <a:spcBef>
                <a:spcPts val="0"/>
              </a:spcBef>
              <a:spcAft>
                <a:spcPts val="0"/>
              </a:spcAft>
              <a:buNone/>
            </a:pPr>
            <a:r>
              <a:t/>
            </a:r>
            <a:endParaRPr i="1">
              <a:latin typeface="Roboto"/>
              <a:ea typeface="Roboto"/>
              <a:cs typeface="Roboto"/>
              <a:sym typeface="Roboto"/>
            </a:endParaRPr>
          </a:p>
          <a:p>
            <a:pPr indent="0" lvl="0" marL="0" rtl="0" algn="just">
              <a:spcBef>
                <a:spcPts val="0"/>
              </a:spcBef>
              <a:spcAft>
                <a:spcPts val="0"/>
              </a:spcAft>
              <a:buNone/>
            </a:pPr>
            <a:r>
              <a:rPr i="1" lang="en" sz="1000">
                <a:latin typeface="Roboto"/>
                <a:ea typeface="Roboto"/>
                <a:cs typeface="Roboto"/>
                <a:sym typeface="Roboto"/>
              </a:rPr>
              <a:t>Alison Gregory, Executive Manager, </a:t>
            </a:r>
            <a:r>
              <a:rPr i="1" lang="en" sz="1000" u="sng">
                <a:latin typeface="Roboto"/>
                <a:ea typeface="Roboto"/>
                <a:cs typeface="Roboto"/>
                <a:sym typeface="Roboto"/>
                <a:hlinkClick r:id="rId5"/>
              </a:rPr>
              <a:t>agregory@ucar.edu</a:t>
            </a:r>
            <a:r>
              <a:rPr i="1" lang="en" sz="1000">
                <a:latin typeface="Roboto"/>
                <a:ea typeface="Roboto"/>
                <a:cs typeface="Roboto"/>
                <a:sym typeface="Roboto"/>
              </a:rPr>
              <a:t> </a:t>
            </a:r>
            <a:endParaRPr sz="1400"/>
          </a:p>
        </p:txBody>
      </p:sp>
      <p:pic>
        <p:nvPicPr>
          <p:cNvPr descr="BLUE MARBLE: This spectacular 'blue marble' image is the most detailed true-color image of the entire Earth to date. Using a collection of satellite-based observations, scientists and visualizers stitched together months of observations of the land surface, oceans, sea ice, and clouds into a seamless, true-color mosaic of every square kilometer (0.4 square miles) of our planet. Much of the information contained in this image came from NASA’s Moderate Resolution Imaging Spectroradiometer (MODIS) onboard the Terra satellite. Visualization date: August 2, 2002." id="202" name="Google Shape;202;p39"/>
          <p:cNvPicPr preferRelativeResize="0"/>
          <p:nvPr/>
        </p:nvPicPr>
        <p:blipFill rotWithShape="1">
          <a:blip r:embed="rId6">
            <a:alphaModFix/>
          </a:blip>
          <a:srcRect b="0" l="8888" r="17900" t="0"/>
          <a:stretch/>
        </p:blipFill>
        <p:spPr>
          <a:xfrm>
            <a:off x="6050825" y="202100"/>
            <a:ext cx="2929600" cy="3001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8"/>
          <p:cNvSpPr txBox="1"/>
          <p:nvPr>
            <p:ph type="title"/>
          </p:nvPr>
        </p:nvSpPr>
        <p:spPr>
          <a:xfrm>
            <a:off x="388925" y="465475"/>
            <a:ext cx="8222100" cy="111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CMC Working Groups</a:t>
            </a:r>
            <a:endParaRPr b="1"/>
          </a:p>
        </p:txBody>
      </p:sp>
      <p:sp>
        <p:nvSpPr>
          <p:cNvPr id="322" name="Google Shape;322;p48"/>
          <p:cNvSpPr txBox="1"/>
          <p:nvPr>
            <p:ph idx="1" type="body"/>
          </p:nvPr>
        </p:nvSpPr>
        <p:spPr>
          <a:xfrm>
            <a:off x="388925" y="1100150"/>
            <a:ext cx="7906800" cy="290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100">
                <a:solidFill>
                  <a:schemeClr val="dk1"/>
                </a:solidFill>
              </a:rPr>
              <a:t>R2O/O2R</a:t>
            </a:r>
            <a:endParaRPr b="1" sz="1400">
              <a:solidFill>
                <a:schemeClr val="dk1"/>
              </a:solidFill>
            </a:endParaRPr>
          </a:p>
          <a:p>
            <a:pPr indent="0" lvl="0" marL="0" rtl="0" algn="l">
              <a:spcBef>
                <a:spcPts val="0"/>
              </a:spcBef>
              <a:spcAft>
                <a:spcPts val="0"/>
              </a:spcAft>
              <a:buNone/>
            </a:pPr>
            <a:r>
              <a:rPr lang="en" sz="1500">
                <a:solidFill>
                  <a:schemeClr val="dk2"/>
                </a:solidFill>
                <a:latin typeface="Calibri"/>
                <a:ea typeface="Calibri"/>
                <a:cs typeface="Calibri"/>
                <a:sym typeface="Calibri"/>
              </a:rPr>
              <a:t>Evaluate what is needed for successful U.S. Weather Enterprise </a:t>
            </a:r>
            <a:r>
              <a:rPr lang="en" sz="1500">
                <a:latin typeface="Calibri"/>
                <a:ea typeface="Calibri"/>
                <a:cs typeface="Calibri"/>
                <a:sym typeface="Calibri"/>
              </a:rPr>
              <a:t>modeling in support of research, operations and applications</a:t>
            </a:r>
            <a:r>
              <a:rPr lang="en" sz="1500">
                <a:solidFill>
                  <a:schemeClr val="dk2"/>
                </a:solidFill>
                <a:latin typeface="Calibri"/>
                <a:ea typeface="Calibri"/>
                <a:cs typeface="Calibri"/>
                <a:sym typeface="Calibri"/>
              </a:rPr>
              <a:t>.  </a:t>
            </a:r>
            <a:endParaRPr sz="1500">
              <a:solidFill>
                <a:schemeClr val="dk2"/>
              </a:solidFill>
              <a:latin typeface="Calibri"/>
              <a:ea typeface="Calibri"/>
              <a:cs typeface="Calibri"/>
              <a:sym typeface="Calibri"/>
            </a:endParaRPr>
          </a:p>
          <a:p>
            <a:pPr indent="-323850" lvl="0" marL="457200" rtl="0" algn="l">
              <a:spcBef>
                <a:spcPts val="1200"/>
              </a:spcBef>
              <a:spcAft>
                <a:spcPts val="0"/>
              </a:spcAft>
              <a:buClr>
                <a:schemeClr val="dk2"/>
              </a:buClr>
              <a:buSzPts val="1500"/>
              <a:buFont typeface="Calibri"/>
              <a:buChar char="●"/>
            </a:pPr>
            <a:r>
              <a:rPr lang="en" sz="1500">
                <a:latin typeface="Calibri"/>
                <a:ea typeface="Calibri"/>
                <a:cs typeface="Calibri"/>
                <a:sym typeface="Calibri"/>
              </a:rPr>
              <a:t>Gather information around community modeling as it relates to…</a:t>
            </a:r>
            <a:endParaRPr sz="1500">
              <a:latin typeface="Calibri"/>
              <a:ea typeface="Calibri"/>
              <a:cs typeface="Calibri"/>
              <a:sym typeface="Calibri"/>
            </a:endParaRPr>
          </a:p>
          <a:p>
            <a:pPr indent="-323850" lvl="1" marL="914400" rtl="0" algn="l">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What are the major roadblocks for R2O/O2R?</a:t>
            </a:r>
            <a:endParaRPr sz="1500">
              <a:solidFill>
                <a:schemeClr val="dk2"/>
              </a:solidFill>
              <a:latin typeface="Calibri"/>
              <a:ea typeface="Calibri"/>
              <a:cs typeface="Calibri"/>
              <a:sym typeface="Calibri"/>
            </a:endParaRPr>
          </a:p>
          <a:p>
            <a:pPr indent="-323850" lvl="1" marL="914400" rtl="0" algn="l">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What</a:t>
            </a:r>
            <a:r>
              <a:rPr lang="en" sz="1500">
                <a:latin typeface="Calibri"/>
                <a:ea typeface="Calibri"/>
                <a:cs typeface="Calibri"/>
                <a:sym typeface="Calibri"/>
              </a:rPr>
              <a:t> is working great for R2O/O2R</a:t>
            </a:r>
            <a:r>
              <a:rPr lang="en" sz="1500">
                <a:solidFill>
                  <a:schemeClr val="dk2"/>
                </a:solidFill>
                <a:latin typeface="Calibri"/>
                <a:ea typeface="Calibri"/>
                <a:cs typeface="Calibri"/>
                <a:sym typeface="Calibri"/>
              </a:rPr>
              <a:t>?</a:t>
            </a:r>
            <a:endParaRPr sz="1500">
              <a:solidFill>
                <a:schemeClr val="dk2"/>
              </a:solidFill>
              <a:latin typeface="Calibri"/>
              <a:ea typeface="Calibri"/>
              <a:cs typeface="Calibri"/>
              <a:sym typeface="Calibri"/>
            </a:endParaRPr>
          </a:p>
          <a:p>
            <a:pPr indent="-323850" lvl="1" marL="914400" rtl="0" algn="l">
              <a:spcBef>
                <a:spcPts val="0"/>
              </a:spcBef>
              <a:spcAft>
                <a:spcPts val="0"/>
              </a:spcAft>
              <a:buClr>
                <a:schemeClr val="dk2"/>
              </a:buClr>
              <a:buSzPts val="1500"/>
              <a:buFont typeface="Calibri"/>
              <a:buChar char="○"/>
            </a:pPr>
            <a:r>
              <a:rPr lang="en" sz="1500">
                <a:latin typeface="Calibri"/>
                <a:ea typeface="Calibri"/>
                <a:cs typeface="Calibri"/>
                <a:sym typeface="Calibri"/>
              </a:rPr>
              <a:t>What partnerships are needed at each stage in the R2O/O2R process?</a:t>
            </a:r>
            <a:r>
              <a:rPr lang="en" sz="1500">
                <a:solidFill>
                  <a:schemeClr val="dk2"/>
                </a:solidFill>
                <a:latin typeface="Calibri"/>
                <a:ea typeface="Calibri"/>
                <a:cs typeface="Calibri"/>
                <a:sym typeface="Calibri"/>
              </a:rPr>
              <a:t>  </a:t>
            </a:r>
            <a:endParaRPr sz="1500">
              <a:solidFill>
                <a:schemeClr val="dk2"/>
              </a:solidFill>
              <a:latin typeface="Calibri"/>
              <a:ea typeface="Calibri"/>
              <a:cs typeface="Calibri"/>
              <a:sym typeface="Calibri"/>
            </a:endParaRPr>
          </a:p>
          <a:p>
            <a:pPr indent="-323850" lvl="1" marL="914400" rtl="0" algn="l">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How do we </a:t>
            </a:r>
            <a:r>
              <a:rPr lang="en" sz="1500">
                <a:latin typeface="Calibri"/>
                <a:ea typeface="Calibri"/>
                <a:cs typeface="Calibri"/>
                <a:sym typeface="Calibri"/>
              </a:rPr>
              <a:t>define</a:t>
            </a:r>
            <a:r>
              <a:rPr lang="en" sz="1500">
                <a:solidFill>
                  <a:schemeClr val="dk2"/>
                </a:solidFill>
                <a:latin typeface="Calibri"/>
                <a:ea typeface="Calibri"/>
                <a:cs typeface="Calibri"/>
                <a:sym typeface="Calibri"/>
              </a:rPr>
              <a:t> success?</a:t>
            </a:r>
            <a:endParaRPr sz="1500">
              <a:solidFill>
                <a:schemeClr val="dk2"/>
              </a:solidFill>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Next step: Engage social scientist(s) to design the information gathering activities!</a:t>
            </a:r>
            <a:endParaRPr sz="1500">
              <a:latin typeface="Calibri"/>
              <a:ea typeface="Calibri"/>
              <a:cs typeface="Calibri"/>
              <a:sym typeface="Calibri"/>
            </a:endParaRPr>
          </a:p>
        </p:txBody>
      </p:sp>
      <p:graphicFrame>
        <p:nvGraphicFramePr>
          <p:cNvPr id="323" name="Google Shape;323;p48"/>
          <p:cNvGraphicFramePr/>
          <p:nvPr/>
        </p:nvGraphicFramePr>
        <p:xfrm>
          <a:off x="388925" y="3911550"/>
          <a:ext cx="3000000" cy="3000000"/>
        </p:xfrm>
        <a:graphic>
          <a:graphicData uri="http://schemas.openxmlformats.org/drawingml/2006/table">
            <a:tbl>
              <a:tblPr>
                <a:noFill/>
                <a:tableStyleId>{730D4D2A-4783-4BD3-A19B-B8F2ECE8746B}</a:tableStyleId>
              </a:tblPr>
              <a:tblGrid>
                <a:gridCol w="2996100"/>
                <a:gridCol w="3029900"/>
              </a:tblGrid>
              <a:tr h="353100">
                <a:tc gridSpan="2">
                  <a:txBody>
                    <a:bodyPr/>
                    <a:lstStyle/>
                    <a:p>
                      <a:pPr indent="0" lvl="0" marL="0" rtl="0" algn="ctr">
                        <a:spcBef>
                          <a:spcPts val="0"/>
                        </a:spcBef>
                        <a:spcAft>
                          <a:spcPts val="0"/>
                        </a:spcAft>
                        <a:buNone/>
                      </a:pPr>
                      <a:r>
                        <a:rPr b="1" lang="en">
                          <a:solidFill>
                            <a:schemeClr val="dk2"/>
                          </a:solidFill>
                          <a:latin typeface="Maven Pro"/>
                          <a:ea typeface="Maven Pro"/>
                          <a:cs typeface="Maven Pro"/>
                          <a:sym typeface="Maven Pro"/>
                        </a:rPr>
                        <a:t>Working Group Leads: </a:t>
                      </a:r>
                      <a:endParaRPr b="1">
                        <a:solidFill>
                          <a:schemeClr val="dk2"/>
                        </a:solidFill>
                        <a:latin typeface="Maven Pro"/>
                        <a:ea typeface="Maven Pro"/>
                        <a:cs typeface="Maven Pro"/>
                        <a:sym typeface="Maven Pro"/>
                      </a:endParaRPr>
                    </a:p>
                  </a:txBody>
                  <a:tcPr marT="91425" marB="91425" marR="91425" marL="91425">
                    <a:lnL cap="flat" cmpd="sng" w="9525">
                      <a:solidFill>
                        <a:srgbClr val="222222">
                          <a:alpha val="0"/>
                        </a:srgb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rgbClr val="222222">
                          <a:alpha val="0"/>
                        </a:srgbClr>
                      </a:solidFill>
                      <a:prstDash val="solid"/>
                      <a:round/>
                      <a:headEnd len="sm" w="sm" type="none"/>
                      <a:tailEnd len="sm" w="sm" type="none"/>
                    </a:lnT>
                    <a:lnB cap="flat" cmpd="sng" w="9525">
                      <a:solidFill>
                        <a:srgbClr val="222222">
                          <a:alpha val="0"/>
                        </a:srgbClr>
                      </a:solidFill>
                      <a:prstDash val="solid"/>
                      <a:round/>
                      <a:headEnd len="sm" w="sm" type="none"/>
                      <a:tailEnd len="sm" w="sm" type="none"/>
                    </a:lnB>
                    <a:solidFill>
                      <a:srgbClr val="FCE5CD"/>
                    </a:solidFill>
                  </a:tcPr>
                </a:tc>
                <a:tc hMerge="1"/>
              </a:tr>
              <a:tr h="651900">
                <a:tc>
                  <a:txBody>
                    <a:bodyPr/>
                    <a:lstStyle/>
                    <a:p>
                      <a:pPr indent="0" lvl="0" marL="0" rtl="0" algn="l">
                        <a:spcBef>
                          <a:spcPts val="0"/>
                        </a:spcBef>
                        <a:spcAft>
                          <a:spcPts val="0"/>
                        </a:spcAft>
                        <a:buNone/>
                      </a:pPr>
                      <a:r>
                        <a:rPr b="1" lang="en" sz="1200">
                          <a:solidFill>
                            <a:schemeClr val="dk2"/>
                          </a:solidFill>
                          <a:latin typeface="Maven Pro"/>
                          <a:ea typeface="Maven Pro"/>
                          <a:cs typeface="Maven Pro"/>
                          <a:sym typeface="Maven Pro"/>
                        </a:rPr>
                        <a:t>Louisa Nance</a:t>
                      </a:r>
                      <a:r>
                        <a:rPr lang="en" sz="1200">
                          <a:solidFill>
                            <a:schemeClr val="dk2"/>
                          </a:solidFill>
                          <a:latin typeface="Maven Pro"/>
                          <a:ea typeface="Maven Pro"/>
                          <a:cs typeface="Maven Pro"/>
                          <a:sym typeface="Maven Pro"/>
                        </a:rPr>
                        <a:t>, NSF NCAR Developmental Testbed Center (DTC)</a:t>
                      </a:r>
                      <a:endParaRPr sz="1200">
                        <a:solidFill>
                          <a:schemeClr val="dk2"/>
                        </a:solidFill>
                        <a:latin typeface="Maven Pro"/>
                        <a:ea typeface="Maven Pro"/>
                        <a:cs typeface="Maven Pro"/>
                        <a:sym typeface="Maven Pro"/>
                      </a:endParaRPr>
                    </a:p>
                    <a:p>
                      <a:pPr indent="0" lvl="0" marL="0" rtl="0" algn="l">
                        <a:spcBef>
                          <a:spcPts val="0"/>
                        </a:spcBef>
                        <a:spcAft>
                          <a:spcPts val="0"/>
                        </a:spcAft>
                        <a:buNone/>
                      </a:pPr>
                      <a:r>
                        <a:rPr b="1" lang="en" sz="1200">
                          <a:solidFill>
                            <a:srgbClr val="1A237E"/>
                          </a:solidFill>
                          <a:latin typeface="Maven Pro"/>
                          <a:ea typeface="Maven Pro"/>
                          <a:cs typeface="Maven Pro"/>
                          <a:sym typeface="Maven Pro"/>
                        </a:rPr>
                        <a:t>nance@ucar.edu</a:t>
                      </a:r>
                      <a:endParaRPr b="1" sz="1200">
                        <a:solidFill>
                          <a:srgbClr val="1A237E"/>
                        </a:solidFill>
                        <a:latin typeface="Maven Pro"/>
                        <a:ea typeface="Maven Pro"/>
                        <a:cs typeface="Maven Pro"/>
                        <a:sym typeface="Maven Pro"/>
                      </a:endParaRPr>
                    </a:p>
                  </a:txBody>
                  <a:tcPr marT="91425" marB="91425" marR="91425" marL="91425">
                    <a:lnL cap="flat" cmpd="sng" w="9525">
                      <a:solidFill>
                        <a:srgbClr val="222222">
                          <a:alpha val="0"/>
                        </a:srgb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rgbClr val="222222">
                          <a:alpha val="0"/>
                        </a:srgbClr>
                      </a:solidFill>
                      <a:prstDash val="solid"/>
                      <a:round/>
                      <a:headEnd len="sm" w="sm" type="none"/>
                      <a:tailEnd len="sm" w="sm" type="none"/>
                    </a:lnT>
                    <a:lnB cap="flat" cmpd="sng" w="9525">
                      <a:solidFill>
                        <a:srgbClr val="222222">
                          <a:alpha val="0"/>
                        </a:srgbClr>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1" lang="en" sz="1200">
                          <a:solidFill>
                            <a:schemeClr val="dk2"/>
                          </a:solidFill>
                          <a:latin typeface="Maven Pro"/>
                          <a:ea typeface="Maven Pro"/>
                          <a:cs typeface="Maven Pro"/>
                          <a:sym typeface="Maven Pro"/>
                        </a:rPr>
                        <a:t>Clark Evans</a:t>
                      </a:r>
                      <a:r>
                        <a:rPr lang="en" sz="1200">
                          <a:solidFill>
                            <a:schemeClr val="dk2"/>
                          </a:solidFill>
                          <a:latin typeface="Maven Pro"/>
                          <a:ea typeface="Maven Pro"/>
                          <a:cs typeface="Maven Pro"/>
                          <a:sym typeface="Maven Pro"/>
                        </a:rPr>
                        <a:t>, NOAA </a:t>
                      </a:r>
                      <a:endParaRPr sz="1200">
                        <a:solidFill>
                          <a:schemeClr val="dk2"/>
                        </a:solidFill>
                        <a:latin typeface="Maven Pro"/>
                        <a:ea typeface="Maven Pro"/>
                        <a:cs typeface="Maven Pro"/>
                        <a:sym typeface="Maven Pro"/>
                      </a:endParaRPr>
                    </a:p>
                    <a:p>
                      <a:pPr indent="0" lvl="0" marL="0" rtl="0" algn="l">
                        <a:spcBef>
                          <a:spcPts val="0"/>
                        </a:spcBef>
                        <a:spcAft>
                          <a:spcPts val="0"/>
                        </a:spcAft>
                        <a:buNone/>
                      </a:pPr>
                      <a:r>
                        <a:rPr lang="en" sz="1200">
                          <a:solidFill>
                            <a:schemeClr val="dk2"/>
                          </a:solidFill>
                          <a:latin typeface="Maven Pro"/>
                          <a:ea typeface="Maven Pro"/>
                          <a:cs typeface="Maven Pro"/>
                          <a:sym typeface="Maven Pro"/>
                        </a:rPr>
                        <a:t>Global Systems Laboratory (GSL)</a:t>
                      </a:r>
                      <a:endParaRPr sz="1200">
                        <a:solidFill>
                          <a:schemeClr val="dk2"/>
                        </a:solidFill>
                        <a:latin typeface="Maven Pro"/>
                        <a:ea typeface="Maven Pro"/>
                        <a:cs typeface="Maven Pro"/>
                        <a:sym typeface="Maven Pro"/>
                      </a:endParaRPr>
                    </a:p>
                    <a:p>
                      <a:pPr indent="0" lvl="0" marL="0" rtl="0" algn="l">
                        <a:spcBef>
                          <a:spcPts val="0"/>
                        </a:spcBef>
                        <a:spcAft>
                          <a:spcPts val="0"/>
                        </a:spcAft>
                        <a:buNone/>
                      </a:pPr>
                      <a:r>
                        <a:rPr b="1" lang="en" sz="1200">
                          <a:solidFill>
                            <a:srgbClr val="1A237E"/>
                          </a:solidFill>
                          <a:latin typeface="Maven Pro"/>
                          <a:ea typeface="Maven Pro"/>
                          <a:cs typeface="Maven Pro"/>
                          <a:sym typeface="Maven Pro"/>
                        </a:rPr>
                        <a:t>clark.evans@noaa.gov</a:t>
                      </a:r>
                      <a:endParaRPr b="1" sz="1200">
                        <a:solidFill>
                          <a:srgbClr val="1A237E"/>
                        </a:solidFill>
                        <a:latin typeface="Maven Pro"/>
                        <a:ea typeface="Maven Pro"/>
                        <a:cs typeface="Maven Pro"/>
                        <a:sym typeface="Maven Pro"/>
                      </a:endParaRPr>
                    </a:p>
                  </a:txBody>
                  <a:tcPr marT="91425" marB="91425" marR="91425" marL="91425">
                    <a:lnL cap="flat" cmpd="sng" w="9525">
                      <a:solidFill>
                        <a:schemeClr val="dk2">
                          <a:alpha val="0"/>
                        </a:scheme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dk2">
                          <a:alpha val="0"/>
                        </a:schemeClr>
                      </a:solidFill>
                      <a:prstDash val="solid"/>
                      <a:round/>
                      <a:headEnd len="sm" w="sm" type="none"/>
                      <a:tailEnd len="sm" w="sm" type="none"/>
                    </a:lnB>
                    <a:solidFill>
                      <a:srgbClr val="FCE5CD"/>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Next steps</a:t>
            </a:r>
            <a:endParaRPr/>
          </a:p>
        </p:txBody>
      </p:sp>
      <p:sp>
        <p:nvSpPr>
          <p:cNvPr id="329" name="Google Shape;329;p49"/>
          <p:cNvSpPr txBox="1"/>
          <p:nvPr>
            <p:ph idx="1" type="body"/>
          </p:nvPr>
        </p:nvSpPr>
        <p:spPr>
          <a:xfrm>
            <a:off x="1056750" y="1300950"/>
            <a:ext cx="7030500" cy="25416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sz="2100">
                <a:solidFill>
                  <a:schemeClr val="dk1"/>
                </a:solidFill>
              </a:rPr>
              <a:t>Finalize Working Group Roles/Responsibilities</a:t>
            </a:r>
            <a:endParaRPr b="1" sz="2100">
              <a:solidFill>
                <a:schemeClr val="dk1"/>
              </a:solidFill>
            </a:endParaRPr>
          </a:p>
          <a:p>
            <a:pPr indent="0" lvl="0" marL="0" rtl="0" algn="l">
              <a:spcBef>
                <a:spcPts val="0"/>
              </a:spcBef>
              <a:spcAft>
                <a:spcPts val="0"/>
              </a:spcAft>
              <a:buNone/>
            </a:pPr>
            <a:r>
              <a:t/>
            </a:r>
            <a:endParaRPr sz="1600"/>
          </a:p>
          <a:p>
            <a:pPr indent="0" lvl="0" marL="0" rtl="0" algn="l">
              <a:spcBef>
                <a:spcPts val="1200"/>
              </a:spcBef>
              <a:spcAft>
                <a:spcPts val="0"/>
              </a:spcAft>
              <a:buNone/>
            </a:pPr>
            <a:r>
              <a:rPr b="1" lang="en" sz="2100">
                <a:solidFill>
                  <a:schemeClr val="dk1"/>
                </a:solidFill>
              </a:rPr>
              <a:t>Produce Reports/White papers</a:t>
            </a:r>
            <a:endParaRPr b="1" sz="2100">
              <a:solidFill>
                <a:schemeClr val="dk1"/>
              </a:solidFill>
            </a:endParaRPr>
          </a:p>
          <a:p>
            <a:pPr indent="0" lvl="0" marL="0" rtl="0" algn="l">
              <a:spcBef>
                <a:spcPts val="0"/>
              </a:spcBef>
              <a:spcAft>
                <a:spcPts val="0"/>
              </a:spcAft>
              <a:buNone/>
            </a:pPr>
            <a:r>
              <a:rPr b="1" lang="en" sz="2100">
                <a:solidFill>
                  <a:schemeClr val="dk1"/>
                </a:solidFill>
              </a:rPr>
              <a:t>	Solicit feedback, follow up, etc.</a:t>
            </a:r>
            <a:endParaRPr b="1" sz="2100">
              <a:solidFill>
                <a:schemeClr val="dk1"/>
              </a:solidFill>
            </a:endParaRPr>
          </a:p>
          <a:p>
            <a:pPr indent="0" lvl="0" marL="0" rtl="0" algn="l">
              <a:spcBef>
                <a:spcPts val="0"/>
              </a:spcBef>
              <a:spcAft>
                <a:spcPts val="0"/>
              </a:spcAft>
              <a:buNone/>
            </a:pPr>
            <a:r>
              <a:t/>
            </a:r>
            <a:endParaRPr sz="1600"/>
          </a:p>
          <a:p>
            <a:pPr indent="0" lvl="0" marL="0" rtl="0" algn="l">
              <a:spcBef>
                <a:spcPts val="0"/>
              </a:spcBef>
              <a:spcAft>
                <a:spcPts val="0"/>
              </a:spcAft>
              <a:buNone/>
            </a:pPr>
            <a:r>
              <a:rPr b="1" lang="en" sz="2100">
                <a:solidFill>
                  <a:schemeClr val="dk1"/>
                </a:solidFill>
              </a:rPr>
              <a:t>Decide on next Working Groups</a:t>
            </a:r>
            <a:endParaRPr b="1" sz="2100">
              <a:solidFill>
                <a:schemeClr val="dk1"/>
              </a:solidFill>
            </a:endParaRPr>
          </a:p>
          <a:p>
            <a:pPr indent="0" lvl="0" marL="0" rtl="0" algn="l">
              <a:spcBef>
                <a:spcPts val="0"/>
              </a:spcBef>
              <a:spcAft>
                <a:spcPts val="1200"/>
              </a:spcAft>
              <a:buNone/>
            </a:pPr>
            <a:r>
              <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0"/>
          <p:cNvSpPr txBox="1"/>
          <p:nvPr>
            <p:ph type="title"/>
          </p:nvPr>
        </p:nvSpPr>
        <p:spPr>
          <a:xfrm>
            <a:off x="490250" y="201700"/>
            <a:ext cx="8406300" cy="8574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Questions / Comments?</a:t>
            </a:r>
            <a:endParaRPr/>
          </a:p>
        </p:txBody>
      </p:sp>
      <p:sp>
        <p:nvSpPr>
          <p:cNvPr id="335" name="Google Shape;335;p50"/>
          <p:cNvSpPr txBox="1"/>
          <p:nvPr/>
        </p:nvSpPr>
        <p:spPr>
          <a:xfrm>
            <a:off x="506400" y="3035675"/>
            <a:ext cx="8131200" cy="1862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i="1" lang="en" sz="1600">
                <a:solidFill>
                  <a:schemeClr val="lt1"/>
                </a:solidFill>
                <a:latin typeface="Roboto"/>
                <a:ea typeface="Roboto"/>
                <a:cs typeface="Roboto"/>
                <a:sym typeface="Roboto"/>
              </a:rPr>
              <a:t>Frederick H. Carr, Co-Chair </a:t>
            </a:r>
            <a:endParaRPr b="1" i="1" sz="1600">
              <a:solidFill>
                <a:schemeClr val="lt1"/>
              </a:solidFill>
              <a:latin typeface="Roboto"/>
              <a:ea typeface="Roboto"/>
              <a:cs typeface="Roboto"/>
              <a:sym typeface="Roboto"/>
            </a:endParaRPr>
          </a:p>
          <a:p>
            <a:pPr indent="0" lvl="0" marL="0" rtl="0" algn="just">
              <a:spcBef>
                <a:spcPts val="0"/>
              </a:spcBef>
              <a:spcAft>
                <a:spcPts val="0"/>
              </a:spcAft>
              <a:buNone/>
            </a:pPr>
            <a:r>
              <a:rPr b="1" i="1" lang="en" sz="1600">
                <a:solidFill>
                  <a:schemeClr val="lt1"/>
                </a:solidFill>
                <a:latin typeface="Roboto"/>
                <a:ea typeface="Roboto"/>
                <a:cs typeface="Roboto"/>
                <a:sym typeface="Roboto"/>
              </a:rPr>
              <a:t>University of Oklahoma, </a:t>
            </a:r>
            <a:r>
              <a:rPr b="1" i="1" lang="en" sz="1600" u="sng">
                <a:solidFill>
                  <a:schemeClr val="accent5"/>
                </a:solidFill>
                <a:latin typeface="Roboto"/>
                <a:ea typeface="Roboto"/>
                <a:cs typeface="Roboto"/>
                <a:sym typeface="Roboto"/>
                <a:hlinkClick r:id="rId3">
                  <a:extLst>
                    <a:ext uri="{A12FA001-AC4F-418D-AE19-62706E023703}">
                      <ahyp:hlinkClr val="tx"/>
                    </a:ext>
                  </a:extLst>
                </a:hlinkClick>
              </a:rPr>
              <a:t>fcarr@ou.edu</a:t>
            </a:r>
            <a:r>
              <a:rPr b="1" i="1" lang="en" sz="1600">
                <a:solidFill>
                  <a:schemeClr val="lt1"/>
                </a:solidFill>
                <a:latin typeface="Roboto"/>
                <a:ea typeface="Roboto"/>
                <a:cs typeface="Roboto"/>
                <a:sym typeface="Roboto"/>
              </a:rPr>
              <a:t> </a:t>
            </a:r>
            <a:endParaRPr b="1" i="1" sz="1600">
              <a:solidFill>
                <a:schemeClr val="lt1"/>
              </a:solidFill>
              <a:latin typeface="Roboto"/>
              <a:ea typeface="Roboto"/>
              <a:cs typeface="Roboto"/>
              <a:sym typeface="Roboto"/>
            </a:endParaRPr>
          </a:p>
          <a:p>
            <a:pPr indent="0" lvl="0" marL="0" rtl="0" algn="just">
              <a:spcBef>
                <a:spcPts val="0"/>
              </a:spcBef>
              <a:spcAft>
                <a:spcPts val="0"/>
              </a:spcAft>
              <a:buNone/>
            </a:pPr>
            <a:r>
              <a:t/>
            </a:r>
            <a:endParaRPr b="1" i="1" sz="1600">
              <a:solidFill>
                <a:schemeClr val="lt1"/>
              </a:solidFill>
              <a:latin typeface="Roboto"/>
              <a:ea typeface="Roboto"/>
              <a:cs typeface="Roboto"/>
              <a:sym typeface="Roboto"/>
            </a:endParaRPr>
          </a:p>
          <a:p>
            <a:pPr indent="0" lvl="0" marL="0" rtl="0" algn="just">
              <a:spcBef>
                <a:spcPts val="0"/>
              </a:spcBef>
              <a:spcAft>
                <a:spcPts val="0"/>
              </a:spcAft>
              <a:buNone/>
            </a:pPr>
            <a:r>
              <a:rPr b="1" i="1" lang="en" sz="1600">
                <a:solidFill>
                  <a:schemeClr val="lt1"/>
                </a:solidFill>
                <a:latin typeface="Roboto"/>
                <a:ea typeface="Roboto"/>
                <a:cs typeface="Roboto"/>
                <a:sym typeface="Roboto"/>
              </a:rPr>
              <a:t>Jim Kinter, Co-Chair</a:t>
            </a:r>
            <a:endParaRPr b="1" i="1" sz="1600">
              <a:solidFill>
                <a:schemeClr val="lt1"/>
              </a:solidFill>
              <a:latin typeface="Roboto"/>
              <a:ea typeface="Roboto"/>
              <a:cs typeface="Roboto"/>
              <a:sym typeface="Roboto"/>
            </a:endParaRPr>
          </a:p>
          <a:p>
            <a:pPr indent="0" lvl="0" marL="0" rtl="0" algn="just">
              <a:spcBef>
                <a:spcPts val="0"/>
              </a:spcBef>
              <a:spcAft>
                <a:spcPts val="0"/>
              </a:spcAft>
              <a:buNone/>
            </a:pPr>
            <a:r>
              <a:rPr b="1" i="1" lang="en" sz="1600">
                <a:solidFill>
                  <a:schemeClr val="lt1"/>
                </a:solidFill>
                <a:latin typeface="Roboto"/>
                <a:ea typeface="Roboto"/>
                <a:cs typeface="Roboto"/>
                <a:sym typeface="Roboto"/>
              </a:rPr>
              <a:t>George Mason University, </a:t>
            </a:r>
            <a:r>
              <a:rPr b="1" i="1" lang="en" sz="1600" u="sng">
                <a:solidFill>
                  <a:schemeClr val="accent5"/>
                </a:solidFill>
                <a:latin typeface="Roboto"/>
                <a:ea typeface="Roboto"/>
                <a:cs typeface="Roboto"/>
                <a:sym typeface="Roboto"/>
                <a:hlinkClick r:id="rId4">
                  <a:extLst>
                    <a:ext uri="{A12FA001-AC4F-418D-AE19-62706E023703}">
                      <ahyp:hlinkClr val="tx"/>
                    </a:ext>
                  </a:extLst>
                </a:hlinkClick>
              </a:rPr>
              <a:t>ikinter@gmu.edu</a:t>
            </a:r>
            <a:r>
              <a:rPr b="1" i="1" lang="en" sz="1600">
                <a:solidFill>
                  <a:schemeClr val="lt1"/>
                </a:solidFill>
                <a:latin typeface="Roboto"/>
                <a:ea typeface="Roboto"/>
                <a:cs typeface="Roboto"/>
                <a:sym typeface="Roboto"/>
              </a:rPr>
              <a:t> </a:t>
            </a:r>
            <a:endParaRPr b="1" i="1" sz="1600">
              <a:solidFill>
                <a:schemeClr val="lt1"/>
              </a:solidFill>
              <a:latin typeface="Roboto"/>
              <a:ea typeface="Roboto"/>
              <a:cs typeface="Roboto"/>
              <a:sym typeface="Roboto"/>
            </a:endParaRPr>
          </a:p>
          <a:p>
            <a:pPr indent="0" lvl="0" marL="0" rtl="0" algn="just">
              <a:spcBef>
                <a:spcPts val="0"/>
              </a:spcBef>
              <a:spcAft>
                <a:spcPts val="0"/>
              </a:spcAft>
              <a:buNone/>
            </a:pPr>
            <a:r>
              <a:t/>
            </a:r>
            <a:endParaRPr b="1" i="1" sz="1600">
              <a:solidFill>
                <a:schemeClr val="lt1"/>
              </a:solidFill>
              <a:latin typeface="Roboto"/>
              <a:ea typeface="Roboto"/>
              <a:cs typeface="Roboto"/>
              <a:sym typeface="Roboto"/>
            </a:endParaRPr>
          </a:p>
          <a:p>
            <a:pPr indent="0" lvl="0" marL="0" rtl="0" algn="just">
              <a:spcBef>
                <a:spcPts val="0"/>
              </a:spcBef>
              <a:spcAft>
                <a:spcPts val="0"/>
              </a:spcAft>
              <a:buNone/>
            </a:pPr>
            <a:r>
              <a:rPr b="1" i="1" lang="en" sz="1300">
                <a:solidFill>
                  <a:schemeClr val="lt1"/>
                </a:solidFill>
                <a:latin typeface="Roboto"/>
                <a:ea typeface="Roboto"/>
                <a:cs typeface="Roboto"/>
                <a:sym typeface="Roboto"/>
              </a:rPr>
              <a:t>Alison Gregory, Executive Manager, </a:t>
            </a:r>
            <a:r>
              <a:rPr b="1" i="1" lang="en" sz="1300" u="sng">
                <a:solidFill>
                  <a:schemeClr val="accent5"/>
                </a:solidFill>
                <a:latin typeface="Roboto"/>
                <a:ea typeface="Roboto"/>
                <a:cs typeface="Roboto"/>
                <a:sym typeface="Roboto"/>
                <a:hlinkClick r:id="rId5">
                  <a:extLst>
                    <a:ext uri="{A12FA001-AC4F-418D-AE19-62706E023703}">
                      <ahyp:hlinkClr val="tx"/>
                    </a:ext>
                  </a:extLst>
                </a:hlinkClick>
              </a:rPr>
              <a:t>agregory@ucar.edu</a:t>
            </a:r>
            <a:r>
              <a:rPr b="1" i="1" lang="en" sz="1300">
                <a:solidFill>
                  <a:schemeClr val="lt1"/>
                </a:solidFill>
                <a:latin typeface="Roboto"/>
                <a:ea typeface="Roboto"/>
                <a:cs typeface="Roboto"/>
                <a:sym typeface="Roboto"/>
              </a:rPr>
              <a:t> </a:t>
            </a:r>
            <a:endParaRPr b="1" i="1" sz="1300">
              <a:solidFill>
                <a:schemeClr val="lt1"/>
              </a:solidFill>
              <a:latin typeface="Roboto"/>
              <a:ea typeface="Roboto"/>
              <a:cs typeface="Roboto"/>
              <a:sym typeface="Roboto"/>
            </a:endParaRPr>
          </a:p>
        </p:txBody>
      </p:sp>
      <p:sp>
        <p:nvSpPr>
          <p:cNvPr id="336" name="Google Shape;336;p50"/>
          <p:cNvSpPr txBox="1"/>
          <p:nvPr/>
        </p:nvSpPr>
        <p:spPr>
          <a:xfrm>
            <a:off x="554700" y="1324950"/>
            <a:ext cx="71103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solidFill>
                  <a:schemeClr val="dk2"/>
                </a:solidFill>
                <a:latin typeface="Nunito"/>
                <a:ea typeface="Nunito"/>
                <a:cs typeface="Nunito"/>
                <a:sym typeface="Nunito"/>
              </a:rPr>
              <a:t>For example, what issues do you think the CMC should address?  How can we best help advance NOAA modeling?</a:t>
            </a:r>
            <a:endParaRPr b="1" sz="2300">
              <a:solidFill>
                <a:schemeClr val="dk2"/>
              </a:solidFill>
              <a:latin typeface="Nunito"/>
              <a:ea typeface="Nunito"/>
              <a:cs typeface="Nunito"/>
              <a:sym typeface="Nuni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1"/>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Supplemental Slides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5" name="Shape 345"/>
        <p:cNvGrpSpPr/>
        <p:nvPr/>
      </p:nvGrpSpPr>
      <p:grpSpPr>
        <a:xfrm>
          <a:off x="0" y="0"/>
          <a:ext cx="0" cy="0"/>
          <a:chOff x="0" y="0"/>
          <a:chExt cx="0" cy="0"/>
        </a:xfrm>
      </p:grpSpPr>
      <p:sp>
        <p:nvSpPr>
          <p:cNvPr id="346" name="Google Shape;346;p52"/>
          <p:cNvSpPr/>
          <p:nvPr/>
        </p:nvSpPr>
        <p:spPr>
          <a:xfrm>
            <a:off x="0" y="0"/>
            <a:ext cx="9144000" cy="51432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47" name="Google Shape;347;p52"/>
          <p:cNvGrpSpPr/>
          <p:nvPr/>
        </p:nvGrpSpPr>
        <p:grpSpPr>
          <a:xfrm rot="5400000">
            <a:off x="-1755201" y="1999210"/>
            <a:ext cx="4394801" cy="395781"/>
            <a:chOff x="6081592" y="1998368"/>
            <a:chExt cx="5613489" cy="782175"/>
          </a:xfrm>
        </p:grpSpPr>
        <p:sp>
          <p:nvSpPr>
            <p:cNvPr id="348" name="Google Shape;348;p52"/>
            <p:cNvSpPr/>
            <p:nvPr/>
          </p:nvSpPr>
          <p:spPr>
            <a:xfrm rot="5400000">
              <a:off x="11227981" y="2313068"/>
              <a:ext cx="781800" cy="1524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49" name="Google Shape;349;p52"/>
            <p:cNvSpPr/>
            <p:nvPr/>
          </p:nvSpPr>
          <p:spPr>
            <a:xfrm rot="10800000">
              <a:off x="6081592" y="1998743"/>
              <a:ext cx="5373000" cy="7818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350" name="Google Shape;350;p52"/>
          <p:cNvSpPr/>
          <p:nvPr/>
        </p:nvSpPr>
        <p:spPr>
          <a:xfrm>
            <a:off x="434646" y="692189"/>
            <a:ext cx="8333700" cy="4095900"/>
          </a:xfrm>
          <a:prstGeom prst="rect">
            <a:avLst/>
          </a:prstGeom>
          <a:solidFill>
            <a:schemeClr val="lt1"/>
          </a:solidFill>
          <a:ln>
            <a:noFill/>
          </a:ln>
          <a:effectLst>
            <a:outerShdw blurRad="104775" rotWithShape="0" algn="t" dir="5400000" dist="95250">
              <a:srgbClr val="000000">
                <a:alpha val="149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51" name="Google Shape;351;p52"/>
          <p:cNvSpPr txBox="1"/>
          <p:nvPr>
            <p:ph type="title"/>
          </p:nvPr>
        </p:nvSpPr>
        <p:spPr>
          <a:xfrm>
            <a:off x="966978" y="511014"/>
            <a:ext cx="7387500" cy="720300"/>
          </a:xfrm>
          <a:prstGeom prst="rect">
            <a:avLst/>
          </a:prstGeom>
          <a:noFill/>
          <a:ln>
            <a:noFill/>
          </a:ln>
        </p:spPr>
        <p:txBody>
          <a:bodyPr anchorCtr="0" anchor="b" bIns="34275" lIns="68575" spcFirstLastPara="1" rIns="68575" wrap="square" tIns="34275">
            <a:normAutofit/>
          </a:bodyPr>
          <a:lstStyle/>
          <a:p>
            <a:pPr indent="0" lvl="0" marL="0" rtl="0" algn="l">
              <a:lnSpc>
                <a:spcPct val="90000"/>
              </a:lnSpc>
              <a:spcBef>
                <a:spcPts val="0"/>
              </a:spcBef>
              <a:spcAft>
                <a:spcPts val="0"/>
              </a:spcAft>
              <a:buClr>
                <a:schemeClr val="dk1"/>
              </a:buClr>
              <a:buSzPts val="3600"/>
              <a:buFont typeface="Libre Franklin Medium"/>
              <a:buNone/>
            </a:pPr>
            <a:r>
              <a:rPr b="1" lang="en" sz="3600">
                <a:latin typeface="Libre Franklin Medium"/>
                <a:ea typeface="Libre Franklin Medium"/>
                <a:cs typeface="Libre Franklin Medium"/>
                <a:sym typeface="Libre Franklin Medium"/>
              </a:rPr>
              <a:t>Terms of Reference for the CMC</a:t>
            </a:r>
            <a:endParaRPr/>
          </a:p>
        </p:txBody>
      </p:sp>
      <p:sp>
        <p:nvSpPr>
          <p:cNvPr id="352" name="Google Shape;352;p52"/>
          <p:cNvSpPr txBox="1"/>
          <p:nvPr>
            <p:ph idx="1" type="body"/>
          </p:nvPr>
        </p:nvSpPr>
        <p:spPr>
          <a:xfrm>
            <a:off x="966978" y="1324964"/>
            <a:ext cx="7742400" cy="3463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400"/>
              <a:buNone/>
            </a:pPr>
            <a:r>
              <a:rPr b="1" lang="en" sz="1400" u="sng">
                <a:latin typeface="Calibri"/>
                <a:ea typeface="Calibri"/>
                <a:cs typeface="Calibri"/>
                <a:sym typeface="Calibri"/>
              </a:rPr>
              <a:t>Purpose</a:t>
            </a:r>
            <a:endParaRPr/>
          </a:p>
          <a:p>
            <a:pPr indent="0" lvl="0" marL="0" rtl="0" algn="l">
              <a:lnSpc>
                <a:spcPct val="90000"/>
              </a:lnSpc>
              <a:spcBef>
                <a:spcPts val="800"/>
              </a:spcBef>
              <a:spcAft>
                <a:spcPts val="0"/>
              </a:spcAft>
              <a:buClr>
                <a:schemeClr val="dk1"/>
              </a:buClr>
              <a:buSzPts val="1400"/>
              <a:buNone/>
            </a:pPr>
            <a:r>
              <a:rPr lang="en" sz="1400">
                <a:latin typeface="Calibri"/>
                <a:ea typeface="Calibri"/>
                <a:cs typeface="Calibri"/>
                <a:sym typeface="Calibri"/>
              </a:rPr>
              <a:t>The Community Modeling Committee (CMC) is an ad hoc committee in the American Meteorological Society (AMS) Weather, Water &amp; Climate Enterprise (WWCE) Commission. Its purpose is to promote the advancement of U.S. Earth system prediction models for research, operations, and applications. Its primary activities are to: </a:t>
            </a:r>
            <a:endParaRPr/>
          </a:p>
          <a:p>
            <a:pPr indent="-342900" lvl="0" marL="342900" rtl="0" algn="l">
              <a:lnSpc>
                <a:spcPct val="90000"/>
              </a:lnSpc>
              <a:spcBef>
                <a:spcPts val="800"/>
              </a:spcBef>
              <a:spcAft>
                <a:spcPts val="0"/>
              </a:spcAft>
              <a:buClr>
                <a:schemeClr val="dk1"/>
              </a:buClr>
              <a:buSzPts val="1400"/>
              <a:buAutoNum type="arabicParenBoth"/>
            </a:pPr>
            <a:r>
              <a:rPr lang="en" sz="1400">
                <a:latin typeface="Calibri"/>
                <a:ea typeface="Calibri"/>
                <a:cs typeface="Calibri"/>
                <a:sym typeface="Calibri"/>
              </a:rPr>
              <a:t>Increase private, public, and academic participation in research and development of Earth system prediction modeling; </a:t>
            </a:r>
            <a:endParaRPr/>
          </a:p>
          <a:p>
            <a:pPr indent="-342900" lvl="0" marL="342900" rtl="0" algn="l">
              <a:lnSpc>
                <a:spcPct val="90000"/>
              </a:lnSpc>
              <a:spcBef>
                <a:spcPts val="800"/>
              </a:spcBef>
              <a:spcAft>
                <a:spcPts val="0"/>
              </a:spcAft>
              <a:buClr>
                <a:schemeClr val="dk1"/>
              </a:buClr>
              <a:buSzPts val="1400"/>
              <a:buAutoNum type="arabicParenBoth"/>
            </a:pPr>
            <a:r>
              <a:rPr lang="en" sz="1400">
                <a:latin typeface="Calibri"/>
                <a:ea typeface="Calibri"/>
                <a:cs typeface="Calibri"/>
                <a:sym typeface="Calibri"/>
              </a:rPr>
              <a:t> Enhance coordination among U.S. modeling centers, with a focus on advancement and community use of the Unified Forecast System (UFS); [The UFS is a framework for research and development, used by all members of the weather enterprise community, of a suite of Earth system prediction models on all scales to advance NOAA’s operational forecast capabilities.] </a:t>
            </a:r>
            <a:endParaRPr/>
          </a:p>
          <a:p>
            <a:pPr indent="-342900" lvl="0" marL="342900" rtl="0" algn="l">
              <a:lnSpc>
                <a:spcPct val="90000"/>
              </a:lnSpc>
              <a:spcBef>
                <a:spcPts val="800"/>
              </a:spcBef>
              <a:spcAft>
                <a:spcPts val="0"/>
              </a:spcAft>
              <a:buClr>
                <a:schemeClr val="dk1"/>
              </a:buClr>
              <a:buSzPts val="1400"/>
              <a:buAutoNum type="arabicParenBoth"/>
            </a:pPr>
            <a:r>
              <a:rPr lang="en" sz="1400">
                <a:latin typeface="Calibri"/>
                <a:ea typeface="Calibri"/>
                <a:cs typeface="Calibri"/>
                <a:sym typeface="Calibri"/>
              </a:rPr>
              <a:t>Serve as a catalyst for leveraging community expertise on modeling innovations and advancements to benefit the UFS;</a:t>
            </a:r>
            <a:endParaRPr/>
          </a:p>
          <a:p>
            <a:pPr indent="-342900" lvl="0" marL="342900" rtl="0" algn="l">
              <a:lnSpc>
                <a:spcPct val="90000"/>
              </a:lnSpc>
              <a:spcBef>
                <a:spcPts val="800"/>
              </a:spcBef>
              <a:spcAft>
                <a:spcPts val="1200"/>
              </a:spcAft>
              <a:buClr>
                <a:schemeClr val="dk1"/>
              </a:buClr>
              <a:buSzPts val="1400"/>
              <a:buAutoNum type="arabicParenBoth"/>
            </a:pPr>
            <a:r>
              <a:rPr lang="en" sz="1400">
                <a:latin typeface="Calibri"/>
                <a:ea typeface="Calibri"/>
                <a:cs typeface="Calibri"/>
                <a:sym typeface="Calibri"/>
              </a:rPr>
              <a:t>Identify best practices and innovations to the UFS and assess how to best facilitate community use of the UFS.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6" name="Shape 356"/>
        <p:cNvGrpSpPr/>
        <p:nvPr/>
      </p:nvGrpSpPr>
      <p:grpSpPr>
        <a:xfrm>
          <a:off x="0" y="0"/>
          <a:ext cx="0" cy="0"/>
          <a:chOff x="0" y="0"/>
          <a:chExt cx="0" cy="0"/>
        </a:xfrm>
      </p:grpSpPr>
      <p:sp>
        <p:nvSpPr>
          <p:cNvPr id="357" name="Google Shape;357;p53"/>
          <p:cNvSpPr/>
          <p:nvPr/>
        </p:nvSpPr>
        <p:spPr>
          <a:xfrm>
            <a:off x="0" y="0"/>
            <a:ext cx="9144000" cy="51432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58" name="Google Shape;358;p53"/>
          <p:cNvSpPr txBox="1"/>
          <p:nvPr>
            <p:ph type="title"/>
          </p:nvPr>
        </p:nvSpPr>
        <p:spPr>
          <a:xfrm>
            <a:off x="595244" y="290198"/>
            <a:ext cx="8061900" cy="891600"/>
          </a:xfrm>
          <a:prstGeom prst="rect">
            <a:avLst/>
          </a:prstGeom>
          <a:noFill/>
          <a:ln>
            <a:noFill/>
          </a:ln>
        </p:spPr>
        <p:txBody>
          <a:bodyPr anchorCtr="0" anchor="b"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Libre Franklin Medium"/>
              <a:buNone/>
            </a:pPr>
            <a:r>
              <a:rPr b="1" lang="en" sz="3600">
                <a:latin typeface="Libre Franklin Medium"/>
                <a:ea typeface="Libre Franklin Medium"/>
                <a:cs typeface="Libre Franklin Medium"/>
                <a:sym typeface="Libre Franklin Medium"/>
              </a:rPr>
              <a:t>Terms of Reference for the CMC  (cont.)</a:t>
            </a:r>
            <a:endParaRPr sz="3600">
              <a:latin typeface="Libre Franklin Medium"/>
              <a:ea typeface="Libre Franklin Medium"/>
              <a:cs typeface="Libre Franklin Medium"/>
              <a:sym typeface="Libre Franklin Medium"/>
            </a:endParaRPr>
          </a:p>
        </p:txBody>
      </p:sp>
      <p:grpSp>
        <p:nvGrpSpPr>
          <p:cNvPr id="359" name="Google Shape;359;p53"/>
          <p:cNvGrpSpPr/>
          <p:nvPr/>
        </p:nvGrpSpPr>
        <p:grpSpPr>
          <a:xfrm>
            <a:off x="-5" y="1498776"/>
            <a:ext cx="8771316" cy="586632"/>
            <a:chOff x="-7" y="1998368"/>
            <a:chExt cx="11695088" cy="782176"/>
          </a:xfrm>
        </p:grpSpPr>
        <p:sp>
          <p:nvSpPr>
            <p:cNvPr id="360" name="Google Shape;360;p53"/>
            <p:cNvSpPr/>
            <p:nvPr/>
          </p:nvSpPr>
          <p:spPr>
            <a:xfrm rot="5400000">
              <a:off x="11227981" y="2313068"/>
              <a:ext cx="781800" cy="1524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61" name="Google Shape;361;p53"/>
            <p:cNvSpPr/>
            <p:nvPr/>
          </p:nvSpPr>
          <p:spPr>
            <a:xfrm rot="10800000">
              <a:off x="-7" y="1998744"/>
              <a:ext cx="11454600" cy="7818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362" name="Google Shape;362;p53"/>
          <p:cNvSpPr/>
          <p:nvPr/>
        </p:nvSpPr>
        <p:spPr>
          <a:xfrm>
            <a:off x="0" y="1652309"/>
            <a:ext cx="8537700" cy="3111000"/>
          </a:xfrm>
          <a:prstGeom prst="rect">
            <a:avLst/>
          </a:prstGeom>
          <a:solidFill>
            <a:schemeClr val="lt1"/>
          </a:solidFill>
          <a:ln>
            <a:noFill/>
          </a:ln>
          <a:effectLst>
            <a:outerShdw blurRad="104775" rotWithShape="0" algn="t" dir="5400000" dist="95250">
              <a:srgbClr val="000000">
                <a:alpha val="149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63" name="Google Shape;363;p53"/>
          <p:cNvSpPr txBox="1"/>
          <p:nvPr>
            <p:ph idx="1" type="body"/>
          </p:nvPr>
        </p:nvSpPr>
        <p:spPr>
          <a:xfrm>
            <a:off x="595245" y="1949632"/>
            <a:ext cx="7607700" cy="25767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500"/>
              <a:buNone/>
            </a:pPr>
            <a:r>
              <a:rPr b="1" lang="en" sz="1500" u="sng">
                <a:latin typeface="Calibri"/>
                <a:ea typeface="Calibri"/>
                <a:cs typeface="Calibri"/>
                <a:sym typeface="Calibri"/>
              </a:rPr>
              <a:t>Membership</a:t>
            </a:r>
            <a:endParaRPr/>
          </a:p>
          <a:p>
            <a:pPr indent="-171450" lvl="0" marL="177800" rtl="0" algn="l">
              <a:lnSpc>
                <a:spcPct val="90000"/>
              </a:lnSpc>
              <a:spcBef>
                <a:spcPts val="800"/>
              </a:spcBef>
              <a:spcAft>
                <a:spcPts val="0"/>
              </a:spcAft>
              <a:buClr>
                <a:schemeClr val="dk1"/>
              </a:buClr>
              <a:buSzPts val="1500"/>
              <a:buChar char="●"/>
            </a:pPr>
            <a:r>
              <a:rPr lang="en" sz="1500">
                <a:latin typeface="Calibri"/>
                <a:ea typeface="Calibri"/>
                <a:cs typeface="Calibri"/>
                <a:sym typeface="Calibri"/>
              </a:rPr>
              <a:t>The CMC will consist of 13 to 17 members, approved by the WWCE Commissioner, with representation across various stakeholder categories. Liaisons, who are ex officio, non-voting members, may be appointed by the leads from relevant modeling organizations</a:t>
            </a:r>
            <a:endParaRPr/>
          </a:p>
          <a:p>
            <a:pPr indent="-171450" lvl="0" marL="177800" rtl="0" algn="l">
              <a:lnSpc>
                <a:spcPct val="90000"/>
              </a:lnSpc>
              <a:spcBef>
                <a:spcPts val="800"/>
              </a:spcBef>
              <a:spcAft>
                <a:spcPts val="1200"/>
              </a:spcAft>
              <a:buClr>
                <a:schemeClr val="dk1"/>
              </a:buClr>
              <a:buSzPts val="1500"/>
              <a:buChar char="●"/>
            </a:pPr>
            <a:r>
              <a:rPr lang="en" sz="1500">
                <a:latin typeface="Calibri"/>
                <a:ea typeface="Calibri"/>
                <a:cs typeface="Calibri"/>
                <a:sym typeface="Calibri"/>
              </a:rPr>
              <a:t>Members of the Community Modeling Committee are to serve a term of three years, rotating off 1/3 of the members each year. At the onset, 1/3 of members will be appointed for 1 year, 1/3 of members will be appointed for 2 years, and 1/3 of members will be appointed for 3 years. At the end of each term, there is an option for members to renew for one additional three-year term.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7" name="Shape 367"/>
        <p:cNvGrpSpPr/>
        <p:nvPr/>
      </p:nvGrpSpPr>
      <p:grpSpPr>
        <a:xfrm>
          <a:off x="0" y="0"/>
          <a:ext cx="0" cy="0"/>
          <a:chOff x="0" y="0"/>
          <a:chExt cx="0" cy="0"/>
        </a:xfrm>
      </p:grpSpPr>
      <p:sp>
        <p:nvSpPr>
          <p:cNvPr id="368" name="Google Shape;368;p54"/>
          <p:cNvSpPr/>
          <p:nvPr/>
        </p:nvSpPr>
        <p:spPr>
          <a:xfrm>
            <a:off x="0" y="0"/>
            <a:ext cx="9144000" cy="51432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69" name="Google Shape;369;p54"/>
          <p:cNvGrpSpPr/>
          <p:nvPr/>
        </p:nvGrpSpPr>
        <p:grpSpPr>
          <a:xfrm>
            <a:off x="-5" y="1498776"/>
            <a:ext cx="8771316" cy="586632"/>
            <a:chOff x="-7" y="1998368"/>
            <a:chExt cx="11695088" cy="782176"/>
          </a:xfrm>
        </p:grpSpPr>
        <p:sp>
          <p:nvSpPr>
            <p:cNvPr id="370" name="Google Shape;370;p54"/>
            <p:cNvSpPr/>
            <p:nvPr/>
          </p:nvSpPr>
          <p:spPr>
            <a:xfrm rot="5400000">
              <a:off x="11227981" y="2313068"/>
              <a:ext cx="781800" cy="1524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1" name="Google Shape;371;p54"/>
            <p:cNvSpPr/>
            <p:nvPr/>
          </p:nvSpPr>
          <p:spPr>
            <a:xfrm rot="10800000">
              <a:off x="-7" y="1998744"/>
              <a:ext cx="11454600" cy="7818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372" name="Google Shape;372;p54"/>
          <p:cNvSpPr/>
          <p:nvPr/>
        </p:nvSpPr>
        <p:spPr>
          <a:xfrm>
            <a:off x="0" y="1652309"/>
            <a:ext cx="8537700" cy="3111000"/>
          </a:xfrm>
          <a:prstGeom prst="rect">
            <a:avLst/>
          </a:prstGeom>
          <a:solidFill>
            <a:schemeClr val="lt1"/>
          </a:solidFill>
          <a:ln>
            <a:noFill/>
          </a:ln>
          <a:effectLst>
            <a:outerShdw blurRad="104775" rotWithShape="0" algn="t" dir="5400000" dist="95250">
              <a:srgbClr val="000000">
                <a:alpha val="149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3" name="Google Shape;373;p54"/>
          <p:cNvSpPr txBox="1"/>
          <p:nvPr>
            <p:ph idx="1" type="body"/>
          </p:nvPr>
        </p:nvSpPr>
        <p:spPr>
          <a:xfrm>
            <a:off x="372689" y="1791913"/>
            <a:ext cx="8164800" cy="3218100"/>
          </a:xfrm>
          <a:prstGeom prst="rect">
            <a:avLst/>
          </a:prstGeom>
          <a:noFill/>
          <a:ln>
            <a:noFill/>
          </a:ln>
        </p:spPr>
        <p:txBody>
          <a:bodyPr anchorCtr="0" anchor="ctr" bIns="34275" lIns="68575" spcFirstLastPara="1" rIns="68575" wrap="square" tIns="34275">
            <a:normAutofit lnSpcReduction="10000"/>
          </a:bodyPr>
          <a:lstStyle/>
          <a:p>
            <a:pPr indent="0" lvl="0" marL="0" rtl="0" algn="l">
              <a:lnSpc>
                <a:spcPct val="90000"/>
              </a:lnSpc>
              <a:spcBef>
                <a:spcPts val="0"/>
              </a:spcBef>
              <a:spcAft>
                <a:spcPts val="0"/>
              </a:spcAft>
              <a:buClr>
                <a:schemeClr val="dk1"/>
              </a:buClr>
              <a:buSzPts val="1500"/>
              <a:buNone/>
            </a:pPr>
            <a:r>
              <a:rPr b="1" lang="en" sz="1500">
                <a:latin typeface="Calibri"/>
                <a:ea typeface="Calibri"/>
                <a:cs typeface="Calibri"/>
                <a:sym typeface="Calibri"/>
              </a:rPr>
              <a:t>Membership will include: </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A Chair or Co-Chairs, nominated by CMC members and approved by the Commissioner </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One member from Weather Analysis and Forecasting STAC Committee</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Two members from NOAA modeling organizations </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Two members from other Federal modeling organizations</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Two members from the academic community</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Two members from private sector modeling community </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One to two student or early-career members  </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Two to four at-large members </a:t>
            </a:r>
            <a:endParaRPr/>
          </a:p>
          <a:p>
            <a:pPr indent="-374650" lvl="0" marL="381000" rtl="0" algn="l">
              <a:lnSpc>
                <a:spcPct val="90000"/>
              </a:lnSpc>
              <a:spcBef>
                <a:spcPts val="800"/>
              </a:spcBef>
              <a:spcAft>
                <a:spcPts val="0"/>
              </a:spcAft>
              <a:buClr>
                <a:schemeClr val="dk1"/>
              </a:buClr>
              <a:buSzPts val="1500"/>
              <a:buAutoNum type="alphaLcPeriod"/>
            </a:pPr>
            <a:r>
              <a:rPr lang="en" sz="1500">
                <a:latin typeface="Calibri"/>
                <a:ea typeface="Calibri"/>
                <a:cs typeface="Calibri"/>
                <a:sym typeface="Calibri"/>
              </a:rPr>
              <a:t>Liaisons (non-voting, ex-officio) members (as needed) </a:t>
            </a:r>
            <a:endParaRPr b="1" sz="1500" u="sng">
              <a:latin typeface="Calibri"/>
              <a:ea typeface="Calibri"/>
              <a:cs typeface="Calibri"/>
              <a:sym typeface="Calibri"/>
            </a:endParaRPr>
          </a:p>
          <a:p>
            <a:pPr indent="-76200" lvl="0" marL="177800" rtl="0" algn="l">
              <a:lnSpc>
                <a:spcPct val="90000"/>
              </a:lnSpc>
              <a:spcBef>
                <a:spcPts val="800"/>
              </a:spcBef>
              <a:spcAft>
                <a:spcPts val="1200"/>
              </a:spcAft>
              <a:buClr>
                <a:schemeClr val="dk1"/>
              </a:buClr>
              <a:buSzPts val="1500"/>
              <a:buNone/>
            </a:pPr>
            <a:r>
              <a:t/>
            </a:r>
            <a:endParaRPr sz="1500">
              <a:latin typeface="Calibri"/>
              <a:ea typeface="Calibri"/>
              <a:cs typeface="Calibri"/>
              <a:sym typeface="Calibri"/>
            </a:endParaRPr>
          </a:p>
        </p:txBody>
      </p:sp>
      <p:sp>
        <p:nvSpPr>
          <p:cNvPr id="374" name="Google Shape;374;p54"/>
          <p:cNvSpPr txBox="1"/>
          <p:nvPr/>
        </p:nvSpPr>
        <p:spPr>
          <a:xfrm>
            <a:off x="595244" y="290198"/>
            <a:ext cx="8061900" cy="891600"/>
          </a:xfrm>
          <a:prstGeom prst="rect">
            <a:avLst/>
          </a:prstGeom>
          <a:noFill/>
          <a:ln>
            <a:noFill/>
          </a:ln>
        </p:spPr>
        <p:txBody>
          <a:bodyPr anchorCtr="0" anchor="b" bIns="34275" lIns="68575" spcFirstLastPara="1" rIns="68575" wrap="square" tIns="34275">
            <a:normAutofit lnSpcReduction="20000"/>
          </a:bodyPr>
          <a:lstStyle/>
          <a:p>
            <a:pPr indent="0" lvl="0" marL="0" marR="0" rtl="0" algn="l">
              <a:lnSpc>
                <a:spcPct val="90000"/>
              </a:lnSpc>
              <a:spcBef>
                <a:spcPts val="0"/>
              </a:spcBef>
              <a:spcAft>
                <a:spcPts val="0"/>
              </a:spcAft>
              <a:buClr>
                <a:schemeClr val="dk1"/>
              </a:buClr>
              <a:buSzPts val="3600"/>
              <a:buFont typeface="Libre Franklin Medium"/>
              <a:buNone/>
            </a:pPr>
            <a:r>
              <a:rPr b="1" i="0" lang="en" sz="3600" u="none" cap="none" strike="noStrike">
                <a:solidFill>
                  <a:schemeClr val="dk1"/>
                </a:solidFill>
                <a:latin typeface="Libre Franklin Medium"/>
                <a:ea typeface="Libre Franklin Medium"/>
                <a:cs typeface="Libre Franklin Medium"/>
                <a:sym typeface="Libre Franklin Medium"/>
              </a:rPr>
              <a:t>Terms of Reference for the CMC  (cont.)</a:t>
            </a:r>
            <a:endParaRPr b="0" i="0" sz="3600" u="none" cap="none" strike="noStrike">
              <a:solidFill>
                <a:schemeClr val="dk1"/>
              </a:solidFill>
              <a:latin typeface="Libre Franklin Medium"/>
              <a:ea typeface="Libre Franklin Medium"/>
              <a:cs typeface="Libre Franklin Medium"/>
              <a:sym typeface="Libre Franklin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8" name="Shape 378"/>
        <p:cNvGrpSpPr/>
        <p:nvPr/>
      </p:nvGrpSpPr>
      <p:grpSpPr>
        <a:xfrm>
          <a:off x="0" y="0"/>
          <a:ext cx="0" cy="0"/>
          <a:chOff x="0" y="0"/>
          <a:chExt cx="0" cy="0"/>
        </a:xfrm>
      </p:grpSpPr>
      <p:sp>
        <p:nvSpPr>
          <p:cNvPr id="379" name="Google Shape;379;p55"/>
          <p:cNvSpPr/>
          <p:nvPr/>
        </p:nvSpPr>
        <p:spPr>
          <a:xfrm>
            <a:off x="0" y="0"/>
            <a:ext cx="9144000" cy="51432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80" name="Google Shape;380;p55"/>
          <p:cNvGrpSpPr/>
          <p:nvPr/>
        </p:nvGrpSpPr>
        <p:grpSpPr>
          <a:xfrm>
            <a:off x="-5" y="1498776"/>
            <a:ext cx="8771316" cy="586632"/>
            <a:chOff x="-7" y="1998368"/>
            <a:chExt cx="11695088" cy="782176"/>
          </a:xfrm>
        </p:grpSpPr>
        <p:sp>
          <p:nvSpPr>
            <p:cNvPr id="381" name="Google Shape;381;p55"/>
            <p:cNvSpPr/>
            <p:nvPr/>
          </p:nvSpPr>
          <p:spPr>
            <a:xfrm rot="5400000">
              <a:off x="11227981" y="2313068"/>
              <a:ext cx="781800" cy="1524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2" name="Google Shape;382;p55"/>
            <p:cNvSpPr/>
            <p:nvPr/>
          </p:nvSpPr>
          <p:spPr>
            <a:xfrm rot="10800000">
              <a:off x="-7" y="1998744"/>
              <a:ext cx="11454600" cy="7818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383" name="Google Shape;383;p55"/>
          <p:cNvSpPr/>
          <p:nvPr/>
        </p:nvSpPr>
        <p:spPr>
          <a:xfrm>
            <a:off x="0" y="1652309"/>
            <a:ext cx="8537700" cy="3111000"/>
          </a:xfrm>
          <a:prstGeom prst="rect">
            <a:avLst/>
          </a:prstGeom>
          <a:solidFill>
            <a:schemeClr val="lt1"/>
          </a:solidFill>
          <a:ln>
            <a:noFill/>
          </a:ln>
          <a:effectLst>
            <a:outerShdw blurRad="104775" rotWithShape="0" algn="t" dir="5400000" dist="95250">
              <a:srgbClr val="000000">
                <a:alpha val="149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4" name="Google Shape;384;p55"/>
          <p:cNvSpPr txBox="1"/>
          <p:nvPr>
            <p:ph idx="1" type="body"/>
          </p:nvPr>
        </p:nvSpPr>
        <p:spPr>
          <a:xfrm>
            <a:off x="595245" y="1949632"/>
            <a:ext cx="7607700" cy="2576700"/>
          </a:xfrm>
          <a:prstGeom prst="rect">
            <a:avLst/>
          </a:prstGeom>
          <a:noFill/>
          <a:ln>
            <a:noFill/>
          </a:ln>
        </p:spPr>
        <p:txBody>
          <a:bodyPr anchorCtr="0" anchor="ctr" bIns="34275" lIns="68575" spcFirstLastPara="1" rIns="68575" wrap="square" tIns="34275">
            <a:normAutofit lnSpcReduction="20000"/>
          </a:bodyPr>
          <a:lstStyle/>
          <a:p>
            <a:pPr indent="0" lvl="0" marL="0" rtl="0" algn="l">
              <a:lnSpc>
                <a:spcPct val="90000"/>
              </a:lnSpc>
              <a:spcBef>
                <a:spcPts val="0"/>
              </a:spcBef>
              <a:spcAft>
                <a:spcPts val="0"/>
              </a:spcAft>
              <a:buClr>
                <a:schemeClr val="dk1"/>
              </a:buClr>
              <a:buSzPts val="1500"/>
              <a:buNone/>
            </a:pPr>
            <a:r>
              <a:rPr b="1" lang="en" sz="1500" u="sng">
                <a:latin typeface="Calibri"/>
                <a:ea typeface="Calibri"/>
                <a:cs typeface="Calibri"/>
                <a:sym typeface="Calibri"/>
              </a:rPr>
              <a:t>Responsibilities</a:t>
            </a:r>
            <a:endParaRPr/>
          </a:p>
          <a:p>
            <a:pPr indent="-336550" lvl="0" marL="342900" rtl="0" algn="l">
              <a:lnSpc>
                <a:spcPct val="90000"/>
              </a:lnSpc>
              <a:spcBef>
                <a:spcPts val="800"/>
              </a:spcBef>
              <a:spcAft>
                <a:spcPts val="0"/>
              </a:spcAft>
              <a:buClr>
                <a:schemeClr val="dk1"/>
              </a:buClr>
              <a:buSzPts val="1500"/>
              <a:buFont typeface="Play"/>
              <a:buAutoNum type="alphaLcPeriod"/>
            </a:pPr>
            <a:r>
              <a:rPr lang="en" sz="1500">
                <a:latin typeface="Calibri"/>
                <a:ea typeface="Calibri"/>
                <a:cs typeface="Calibri"/>
                <a:sym typeface="Calibri"/>
              </a:rPr>
              <a:t>Help advance the UFS for the mutual benefit of the broader Earth system prediction modeling community. This includes prioritizing model improvement needs, and identifying gaps and barriers that impede progress. </a:t>
            </a:r>
            <a:endParaRPr/>
          </a:p>
          <a:p>
            <a:pPr indent="-336550" lvl="0" marL="342900" rtl="0" algn="l">
              <a:lnSpc>
                <a:spcPct val="90000"/>
              </a:lnSpc>
              <a:spcBef>
                <a:spcPts val="800"/>
              </a:spcBef>
              <a:spcAft>
                <a:spcPts val="0"/>
              </a:spcAft>
              <a:buClr>
                <a:schemeClr val="dk1"/>
              </a:buClr>
              <a:buSzPts val="1500"/>
              <a:buFont typeface="Play"/>
              <a:buAutoNum type="alphaLcPeriod"/>
            </a:pPr>
            <a:r>
              <a:rPr lang="en" sz="1500">
                <a:latin typeface="Calibri"/>
                <a:ea typeface="Calibri"/>
                <a:cs typeface="Calibri"/>
                <a:sym typeface="Calibri"/>
              </a:rPr>
              <a:t>Identify innovative ideas and high impact initiatives to advance the UFS. </a:t>
            </a:r>
            <a:endParaRPr/>
          </a:p>
          <a:p>
            <a:pPr indent="-336550" lvl="0" marL="342900" rtl="0" algn="l">
              <a:lnSpc>
                <a:spcPct val="90000"/>
              </a:lnSpc>
              <a:spcBef>
                <a:spcPts val="800"/>
              </a:spcBef>
              <a:spcAft>
                <a:spcPts val="0"/>
              </a:spcAft>
              <a:buClr>
                <a:schemeClr val="dk1"/>
              </a:buClr>
              <a:buSzPts val="1500"/>
              <a:buFont typeface="Play"/>
              <a:buAutoNum type="alphaLcPeriod"/>
            </a:pPr>
            <a:r>
              <a:rPr lang="en" sz="1500">
                <a:latin typeface="Calibri"/>
                <a:ea typeface="Calibri"/>
                <a:cs typeface="Calibri"/>
                <a:sym typeface="Calibri"/>
              </a:rPr>
              <a:t>Promote partnerships, coordination and collaborations that will benefit the UFS. </a:t>
            </a:r>
            <a:endParaRPr/>
          </a:p>
          <a:p>
            <a:pPr indent="-336550" lvl="0" marL="342900" rtl="0" algn="l">
              <a:lnSpc>
                <a:spcPct val="90000"/>
              </a:lnSpc>
              <a:spcBef>
                <a:spcPts val="800"/>
              </a:spcBef>
              <a:spcAft>
                <a:spcPts val="0"/>
              </a:spcAft>
              <a:buClr>
                <a:schemeClr val="dk1"/>
              </a:buClr>
              <a:buSzPts val="1500"/>
              <a:buFont typeface="Play"/>
              <a:buAutoNum type="alphaLcPeriod"/>
            </a:pPr>
            <a:r>
              <a:rPr lang="en" sz="1500">
                <a:latin typeface="Calibri"/>
                <a:ea typeface="Calibri"/>
                <a:cs typeface="Calibri"/>
                <a:sym typeface="Calibri"/>
              </a:rPr>
              <a:t>Promote community engagement by incentivizing community use of UFS systems, conducting open meetings, soliciting advice on community modeling needs and UFS improvement, and evaluating the responses of those responsible for the UFS to community input. </a:t>
            </a:r>
            <a:endParaRPr/>
          </a:p>
          <a:p>
            <a:pPr indent="-241300" lvl="0" marL="342900" rtl="0" algn="l">
              <a:lnSpc>
                <a:spcPct val="90000"/>
              </a:lnSpc>
              <a:spcBef>
                <a:spcPts val="800"/>
              </a:spcBef>
              <a:spcAft>
                <a:spcPts val="1200"/>
              </a:spcAft>
              <a:buClr>
                <a:schemeClr val="dk1"/>
              </a:buClr>
              <a:buSzPts val="1500"/>
              <a:buNone/>
            </a:pPr>
            <a:r>
              <a:t/>
            </a:r>
            <a:endParaRPr sz="1500">
              <a:latin typeface="Calibri"/>
              <a:ea typeface="Calibri"/>
              <a:cs typeface="Calibri"/>
              <a:sym typeface="Calibri"/>
            </a:endParaRPr>
          </a:p>
        </p:txBody>
      </p:sp>
      <p:sp>
        <p:nvSpPr>
          <p:cNvPr id="385" name="Google Shape;385;p55"/>
          <p:cNvSpPr txBox="1"/>
          <p:nvPr>
            <p:ph type="title"/>
          </p:nvPr>
        </p:nvSpPr>
        <p:spPr>
          <a:xfrm>
            <a:off x="595244" y="290198"/>
            <a:ext cx="8061900" cy="891600"/>
          </a:xfrm>
          <a:prstGeom prst="rect">
            <a:avLst/>
          </a:prstGeom>
          <a:noFill/>
          <a:ln>
            <a:noFill/>
          </a:ln>
        </p:spPr>
        <p:txBody>
          <a:bodyPr anchorCtr="0" anchor="b"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Libre Franklin Medium"/>
              <a:buNone/>
            </a:pPr>
            <a:r>
              <a:rPr b="1" lang="en" sz="3600">
                <a:latin typeface="Libre Franklin Medium"/>
                <a:ea typeface="Libre Franklin Medium"/>
                <a:cs typeface="Libre Franklin Medium"/>
                <a:sym typeface="Libre Franklin Medium"/>
              </a:rPr>
              <a:t>Terms of Reference for the CMC  (cont.)</a:t>
            </a:r>
            <a:endParaRPr sz="3600">
              <a:latin typeface="Libre Franklin Medium"/>
              <a:ea typeface="Libre Franklin Medium"/>
              <a:cs typeface="Libre Franklin Medium"/>
              <a:sym typeface="Libre Franklin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9" name="Shape 389"/>
        <p:cNvGrpSpPr/>
        <p:nvPr/>
      </p:nvGrpSpPr>
      <p:grpSpPr>
        <a:xfrm>
          <a:off x="0" y="0"/>
          <a:ext cx="0" cy="0"/>
          <a:chOff x="0" y="0"/>
          <a:chExt cx="0" cy="0"/>
        </a:xfrm>
      </p:grpSpPr>
      <p:sp>
        <p:nvSpPr>
          <p:cNvPr id="390" name="Google Shape;390;p56"/>
          <p:cNvSpPr/>
          <p:nvPr/>
        </p:nvSpPr>
        <p:spPr>
          <a:xfrm>
            <a:off x="0" y="0"/>
            <a:ext cx="9144000" cy="51432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91" name="Google Shape;391;p56"/>
          <p:cNvGrpSpPr/>
          <p:nvPr/>
        </p:nvGrpSpPr>
        <p:grpSpPr>
          <a:xfrm>
            <a:off x="-5" y="1498776"/>
            <a:ext cx="8771316" cy="586632"/>
            <a:chOff x="-7" y="1998368"/>
            <a:chExt cx="11695088" cy="782176"/>
          </a:xfrm>
        </p:grpSpPr>
        <p:sp>
          <p:nvSpPr>
            <p:cNvPr id="392" name="Google Shape;392;p56"/>
            <p:cNvSpPr/>
            <p:nvPr/>
          </p:nvSpPr>
          <p:spPr>
            <a:xfrm rot="5400000">
              <a:off x="11227981" y="2313068"/>
              <a:ext cx="781800" cy="1524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3" name="Google Shape;393;p56"/>
            <p:cNvSpPr/>
            <p:nvPr/>
          </p:nvSpPr>
          <p:spPr>
            <a:xfrm rot="10800000">
              <a:off x="-7" y="1998744"/>
              <a:ext cx="11454600" cy="7818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394" name="Google Shape;394;p56"/>
          <p:cNvSpPr/>
          <p:nvPr/>
        </p:nvSpPr>
        <p:spPr>
          <a:xfrm>
            <a:off x="0" y="1652309"/>
            <a:ext cx="8537700" cy="3111000"/>
          </a:xfrm>
          <a:prstGeom prst="rect">
            <a:avLst/>
          </a:prstGeom>
          <a:solidFill>
            <a:schemeClr val="lt1"/>
          </a:solidFill>
          <a:ln>
            <a:noFill/>
          </a:ln>
          <a:effectLst>
            <a:outerShdw blurRad="104775" rotWithShape="0" algn="t" dir="5400000" dist="95250">
              <a:srgbClr val="000000">
                <a:alpha val="149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5" name="Google Shape;395;p56"/>
          <p:cNvSpPr txBox="1"/>
          <p:nvPr>
            <p:ph idx="1" type="body"/>
          </p:nvPr>
        </p:nvSpPr>
        <p:spPr>
          <a:xfrm>
            <a:off x="595245" y="1949632"/>
            <a:ext cx="7607700" cy="2576700"/>
          </a:xfrm>
          <a:prstGeom prst="rect">
            <a:avLst/>
          </a:prstGeom>
          <a:noFill/>
          <a:ln>
            <a:noFill/>
          </a:ln>
        </p:spPr>
        <p:txBody>
          <a:bodyPr anchorCtr="0" anchor="ctr" bIns="34275" lIns="68575" spcFirstLastPara="1" rIns="68575" wrap="square" tIns="34275">
            <a:normAutofit lnSpcReduction="20000"/>
          </a:bodyPr>
          <a:lstStyle/>
          <a:p>
            <a:pPr indent="0" lvl="0" marL="0" rtl="0" algn="l">
              <a:lnSpc>
                <a:spcPct val="90000"/>
              </a:lnSpc>
              <a:spcBef>
                <a:spcPts val="0"/>
              </a:spcBef>
              <a:spcAft>
                <a:spcPts val="0"/>
              </a:spcAft>
              <a:buClr>
                <a:schemeClr val="dk1"/>
              </a:buClr>
              <a:buSzPts val="1700"/>
              <a:buNone/>
            </a:pPr>
            <a:r>
              <a:rPr b="1" lang="en" sz="1700" u="sng">
                <a:latin typeface="Calibri"/>
                <a:ea typeface="Calibri"/>
                <a:cs typeface="Calibri"/>
                <a:sym typeface="Calibri"/>
              </a:rPr>
              <a:t>Responsibilities</a:t>
            </a:r>
            <a:r>
              <a:rPr b="1" lang="en" sz="1700">
                <a:latin typeface="Calibri"/>
                <a:ea typeface="Calibri"/>
                <a:cs typeface="Calibri"/>
                <a:sym typeface="Calibri"/>
              </a:rPr>
              <a:t>  (cont.)</a:t>
            </a:r>
            <a:endParaRPr/>
          </a:p>
          <a:p>
            <a:pPr indent="-349250" lvl="0" marL="342900" rtl="0" algn="l">
              <a:lnSpc>
                <a:spcPct val="90000"/>
              </a:lnSpc>
              <a:spcBef>
                <a:spcPts val="800"/>
              </a:spcBef>
              <a:spcAft>
                <a:spcPts val="0"/>
              </a:spcAft>
              <a:buClr>
                <a:schemeClr val="dk1"/>
              </a:buClr>
              <a:buSzPts val="1700"/>
              <a:buFont typeface="Play"/>
              <a:buAutoNum type="alphaLcPeriod" startAt="5"/>
            </a:pPr>
            <a:r>
              <a:rPr lang="en" sz="1700">
                <a:latin typeface="Calibri"/>
                <a:ea typeface="Calibri"/>
                <a:cs typeface="Calibri"/>
                <a:sym typeface="Calibri"/>
              </a:rPr>
              <a:t>Conduct meetings as necessary to accomplish these responsibilities. Working groups may  be formed to complete specific tasks, and expertise outside the CMC can be solicited as needed. </a:t>
            </a:r>
            <a:endParaRPr/>
          </a:p>
          <a:p>
            <a:pPr indent="-349250" lvl="0" marL="342900" rtl="0" algn="l">
              <a:lnSpc>
                <a:spcPct val="90000"/>
              </a:lnSpc>
              <a:spcBef>
                <a:spcPts val="800"/>
              </a:spcBef>
              <a:spcAft>
                <a:spcPts val="0"/>
              </a:spcAft>
              <a:buClr>
                <a:schemeClr val="dk1"/>
              </a:buClr>
              <a:buSzPts val="1700"/>
              <a:buFont typeface="Play"/>
              <a:buAutoNum type="alphaLcPeriod" startAt="5"/>
            </a:pPr>
            <a:r>
              <a:rPr lang="en" sz="1700">
                <a:latin typeface="Calibri"/>
                <a:ea typeface="Calibri"/>
                <a:cs typeface="Calibri"/>
                <a:sym typeface="Calibri"/>
              </a:rPr>
              <a:t>Provide recommendations to achieve the above goals to the Commissioner.  Share these recommendations with the wider research and operational forecasting community. </a:t>
            </a:r>
            <a:endParaRPr/>
          </a:p>
          <a:p>
            <a:pPr indent="-349250" lvl="0" marL="342900" rtl="0" algn="l">
              <a:lnSpc>
                <a:spcPct val="90000"/>
              </a:lnSpc>
              <a:spcBef>
                <a:spcPts val="800"/>
              </a:spcBef>
              <a:spcAft>
                <a:spcPts val="0"/>
              </a:spcAft>
              <a:buClr>
                <a:schemeClr val="dk1"/>
              </a:buClr>
              <a:buSzPts val="1700"/>
              <a:buFont typeface="Play"/>
              <a:buAutoNum type="alphaLcPeriod" startAt="5"/>
            </a:pPr>
            <a:r>
              <a:rPr lang="en" sz="1700">
                <a:latin typeface="Calibri"/>
                <a:ea typeface="Calibri"/>
                <a:cs typeface="Calibri"/>
                <a:sym typeface="Calibri"/>
              </a:rPr>
              <a:t>Sustain community values of collaboration, transparency, accountability, integrity, trust, inclusion, engagement, skill, and attribution.</a:t>
            </a:r>
            <a:endParaRPr/>
          </a:p>
          <a:p>
            <a:pPr indent="0" lvl="0" marL="0" rtl="0" algn="l">
              <a:lnSpc>
                <a:spcPct val="90000"/>
              </a:lnSpc>
              <a:spcBef>
                <a:spcPts val="800"/>
              </a:spcBef>
              <a:spcAft>
                <a:spcPts val="0"/>
              </a:spcAft>
              <a:buClr>
                <a:schemeClr val="dk1"/>
              </a:buClr>
              <a:buSzPts val="1700"/>
              <a:buNone/>
            </a:pPr>
            <a:r>
              <a:t/>
            </a:r>
            <a:endParaRPr b="1" sz="1700">
              <a:latin typeface="Calibri"/>
              <a:ea typeface="Calibri"/>
              <a:cs typeface="Calibri"/>
              <a:sym typeface="Calibri"/>
            </a:endParaRPr>
          </a:p>
          <a:p>
            <a:pPr indent="0" lvl="0" marL="0" rtl="0" algn="l">
              <a:lnSpc>
                <a:spcPct val="90000"/>
              </a:lnSpc>
              <a:spcBef>
                <a:spcPts val="800"/>
              </a:spcBef>
              <a:spcAft>
                <a:spcPts val="1200"/>
              </a:spcAft>
              <a:buClr>
                <a:schemeClr val="dk1"/>
              </a:buClr>
              <a:buSzPts val="1700"/>
              <a:buNone/>
            </a:pPr>
            <a:r>
              <a:t/>
            </a:r>
            <a:endParaRPr sz="1700">
              <a:latin typeface="Calibri"/>
              <a:ea typeface="Calibri"/>
              <a:cs typeface="Calibri"/>
              <a:sym typeface="Calibri"/>
            </a:endParaRPr>
          </a:p>
        </p:txBody>
      </p:sp>
      <p:sp>
        <p:nvSpPr>
          <p:cNvPr id="396" name="Google Shape;396;p56"/>
          <p:cNvSpPr txBox="1"/>
          <p:nvPr>
            <p:ph type="title"/>
          </p:nvPr>
        </p:nvSpPr>
        <p:spPr>
          <a:xfrm>
            <a:off x="595244" y="290198"/>
            <a:ext cx="8061900" cy="891600"/>
          </a:xfrm>
          <a:prstGeom prst="rect">
            <a:avLst/>
          </a:prstGeom>
          <a:noFill/>
          <a:ln>
            <a:noFill/>
          </a:ln>
        </p:spPr>
        <p:txBody>
          <a:bodyPr anchorCtr="0" anchor="b"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Libre Franklin Medium"/>
              <a:buNone/>
            </a:pPr>
            <a:r>
              <a:rPr b="1" lang="en" sz="3600">
                <a:latin typeface="Libre Franklin Medium"/>
                <a:ea typeface="Libre Franklin Medium"/>
                <a:cs typeface="Libre Franklin Medium"/>
                <a:sym typeface="Libre Franklin Medium"/>
              </a:rPr>
              <a:t>Terms of Reference for the CMC  (cont.)</a:t>
            </a:r>
            <a:endParaRPr sz="3600">
              <a:latin typeface="Libre Franklin Medium"/>
              <a:ea typeface="Libre Franklin Medium"/>
              <a:cs typeface="Libre Franklin Medium"/>
              <a:sym typeface="Libre Franklin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A63"/>
            </a:gs>
          </a:gsLst>
          <a:path path="circle">
            <a:fillToRect b="50%" l="50%" r="50%" t="50%"/>
          </a:path>
          <a:tileRect/>
        </a:gradFill>
      </p:bgPr>
    </p:bg>
    <p:spTree>
      <p:nvGrpSpPr>
        <p:cNvPr id="206" name="Shape 206"/>
        <p:cNvGrpSpPr/>
        <p:nvPr/>
      </p:nvGrpSpPr>
      <p:grpSpPr>
        <a:xfrm>
          <a:off x="0" y="0"/>
          <a:ext cx="0" cy="0"/>
          <a:chOff x="0" y="0"/>
          <a:chExt cx="0" cy="0"/>
        </a:xfrm>
      </p:grpSpPr>
      <p:sp>
        <p:nvSpPr>
          <p:cNvPr id="207" name="Google Shape;207;p40"/>
          <p:cNvSpPr txBox="1"/>
          <p:nvPr>
            <p:ph type="title"/>
          </p:nvPr>
        </p:nvSpPr>
        <p:spPr>
          <a:xfrm>
            <a:off x="628640" y="203269"/>
            <a:ext cx="7886700" cy="3876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Libre Franklin Medium"/>
              <a:buNone/>
            </a:pPr>
            <a:r>
              <a:rPr lang="en" sz="2400">
                <a:solidFill>
                  <a:srgbClr val="1A237E"/>
                </a:solidFill>
                <a:latin typeface="Maven Pro Medium"/>
                <a:ea typeface="Maven Pro Medium"/>
                <a:cs typeface="Maven Pro Medium"/>
                <a:sym typeface="Maven Pro Medium"/>
              </a:rPr>
              <a:t>Uccellini, Spinrad, Koch, McLean, and Lapenta; BAMS, 2022</a:t>
            </a:r>
            <a:endParaRPr sz="2400">
              <a:solidFill>
                <a:srgbClr val="1A237E"/>
              </a:solidFill>
              <a:latin typeface="Maven Pro Medium"/>
              <a:ea typeface="Maven Pro Medium"/>
              <a:cs typeface="Maven Pro Medium"/>
              <a:sym typeface="Maven Pro Medium"/>
            </a:endParaRPr>
          </a:p>
        </p:txBody>
      </p:sp>
      <p:sp>
        <p:nvSpPr>
          <p:cNvPr id="208" name="Google Shape;208;p40"/>
          <p:cNvSpPr txBox="1"/>
          <p:nvPr>
            <p:ph idx="1" type="body"/>
          </p:nvPr>
        </p:nvSpPr>
        <p:spPr>
          <a:xfrm>
            <a:off x="628650" y="920651"/>
            <a:ext cx="7886700" cy="3830400"/>
          </a:xfrm>
          <a:prstGeom prst="rect">
            <a:avLst/>
          </a:prstGeom>
          <a:noFill/>
          <a:ln>
            <a:noFill/>
          </a:ln>
        </p:spPr>
        <p:txBody>
          <a:bodyPr anchorCtr="0" anchor="t" bIns="34275" lIns="68575" spcFirstLastPara="1" rIns="68575" wrap="square" tIns="34275">
            <a:normAutofit lnSpcReduction="10000"/>
          </a:bodyPr>
          <a:lstStyle/>
          <a:p>
            <a:pPr indent="0" lvl="0" marL="177800" rtl="0" algn="l">
              <a:lnSpc>
                <a:spcPct val="90000"/>
              </a:lnSpc>
              <a:spcBef>
                <a:spcPts val="0"/>
              </a:spcBef>
              <a:spcAft>
                <a:spcPts val="0"/>
              </a:spcAft>
              <a:buNone/>
            </a:pPr>
            <a:r>
              <a:rPr lang="en">
                <a:solidFill>
                  <a:srgbClr val="474747"/>
                </a:solidFill>
                <a:latin typeface="Maven Pro"/>
                <a:ea typeface="Maven Pro"/>
                <a:cs typeface="Maven Pro"/>
                <a:sym typeface="Maven Pro"/>
              </a:rPr>
              <a:t>To complement the NMB and to ensure flow of communication between NOAA and the rest of the UFS community, </a:t>
            </a:r>
            <a:r>
              <a:rPr b="1" lang="en">
                <a:solidFill>
                  <a:srgbClr val="1A237E"/>
                </a:solidFill>
                <a:latin typeface="Maven Pro"/>
                <a:ea typeface="Maven Pro"/>
                <a:cs typeface="Maven Pro"/>
                <a:sym typeface="Maven Pro"/>
              </a:rPr>
              <a:t>EPIC is facilitating the establishment of a Community Modeling Board (CMB). The CMB will provide oversight to the UFS and will represent community perspectives and priorities.</a:t>
            </a:r>
            <a:r>
              <a:rPr lang="en">
                <a:solidFill>
                  <a:srgbClr val="1A237E"/>
                </a:solidFill>
                <a:latin typeface="Maven Pro"/>
                <a:ea typeface="Maven Pro"/>
                <a:cs typeface="Maven Pro"/>
                <a:sym typeface="Maven Pro"/>
              </a:rPr>
              <a:t> </a:t>
            </a:r>
            <a:r>
              <a:rPr lang="en">
                <a:solidFill>
                  <a:srgbClr val="474747"/>
                </a:solidFill>
                <a:latin typeface="Maven Pro"/>
                <a:ea typeface="Maven Pro"/>
                <a:cs typeface="Maven Pro"/>
                <a:sym typeface="Maven Pro"/>
              </a:rPr>
              <a:t>The CMB will include representation from the NMB to ensure effective communication and alignment. NOAA and community modeling boards will co-exist to sustain the flow of information between R&amp;D and operations and applications (operations/applications to research, X2R, as well as R2X). The specific mechanism of that collaboration will be co-developed with the community with support from EPIC (Figure 6).</a:t>
            </a:r>
            <a:r>
              <a:rPr lang="en">
                <a:latin typeface="Maven Pro"/>
                <a:ea typeface="Maven Pro"/>
                <a:cs typeface="Maven Pro"/>
                <a:sym typeface="Maven Pro"/>
              </a:rPr>
              <a:t> </a:t>
            </a:r>
            <a:r>
              <a:rPr b="1" lang="en">
                <a:solidFill>
                  <a:srgbClr val="1A237E"/>
                </a:solidFill>
                <a:latin typeface="Maven Pro"/>
                <a:ea typeface="Maven Pro"/>
                <a:cs typeface="Maven Pro"/>
                <a:sym typeface="Maven Pro"/>
              </a:rPr>
              <a:t>The tightly-coupled NMB/CMB system aims to provide transparent, two-way visibility and mutual understanding of environmental modeling priorities, helping converge efforts across governmental and non-governmental modeling communities towards outcomes that benefit all.</a:t>
            </a:r>
            <a:endParaRPr>
              <a:latin typeface="Maven Pro"/>
              <a:ea typeface="Maven Pro"/>
              <a:cs typeface="Maven Pro"/>
              <a:sym typeface="Maven Pr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descr="Background pointer shape in timeline graphic" id="213" name="Google Shape;213;p41"/>
          <p:cNvSpPr/>
          <p:nvPr/>
        </p:nvSpPr>
        <p:spPr>
          <a:xfrm>
            <a:off x="340919" y="2199000"/>
            <a:ext cx="3045000" cy="745500"/>
          </a:xfrm>
          <a:prstGeom prst="homePlate">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214" name="Google Shape;214;p41"/>
          <p:cNvSpPr txBox="1"/>
          <p:nvPr>
            <p:ph idx="4294967295" type="body"/>
          </p:nvPr>
        </p:nvSpPr>
        <p:spPr>
          <a:xfrm>
            <a:off x="757973" y="2354450"/>
            <a:ext cx="1455600" cy="470400"/>
          </a:xfrm>
          <a:prstGeom prst="rect">
            <a:avLst/>
          </a:prstGeom>
        </p:spPr>
        <p:txBody>
          <a:bodyPr anchorCtr="0" anchor="ctr" bIns="91425" lIns="91425" spcFirstLastPara="1" rIns="91425" wrap="square" tIns="91425">
            <a:normAutofit/>
          </a:bodyPr>
          <a:lstStyle/>
          <a:p>
            <a:pPr indent="0" lvl="0" marL="0" rtl="0" algn="ctr">
              <a:lnSpc>
                <a:spcPct val="100000"/>
              </a:lnSpc>
              <a:spcBef>
                <a:spcPts val="0"/>
              </a:spcBef>
              <a:spcAft>
                <a:spcPts val="0"/>
              </a:spcAft>
              <a:buNone/>
            </a:pPr>
            <a:r>
              <a:rPr b="1" lang="en" sz="1600">
                <a:solidFill>
                  <a:schemeClr val="lt1"/>
                </a:solidFill>
              </a:rPr>
              <a:t>Fall 2025</a:t>
            </a:r>
            <a:endParaRPr b="1" sz="1600">
              <a:solidFill>
                <a:schemeClr val="lt1"/>
              </a:solidFill>
            </a:endParaRPr>
          </a:p>
        </p:txBody>
      </p:sp>
      <p:grpSp>
        <p:nvGrpSpPr>
          <p:cNvPr id="215" name="Google Shape;215;p41"/>
          <p:cNvGrpSpPr/>
          <p:nvPr/>
        </p:nvGrpSpPr>
        <p:grpSpPr>
          <a:xfrm>
            <a:off x="969270" y="1610215"/>
            <a:ext cx="198900" cy="593656"/>
            <a:chOff x="777447" y="1610215"/>
            <a:chExt cx="198900" cy="593656"/>
          </a:xfrm>
        </p:grpSpPr>
        <p:cxnSp>
          <p:nvCxnSpPr>
            <p:cNvPr id="216" name="Google Shape;216;p41"/>
            <p:cNvCxnSpPr/>
            <p:nvPr/>
          </p:nvCxnSpPr>
          <p:spPr>
            <a:xfrm>
              <a:off x="876909" y="1649171"/>
              <a:ext cx="0" cy="554700"/>
            </a:xfrm>
            <a:prstGeom prst="straightConnector1">
              <a:avLst/>
            </a:prstGeom>
            <a:noFill/>
            <a:ln cap="flat" cmpd="sng" w="9525">
              <a:solidFill>
                <a:schemeClr val="dk2"/>
              </a:solidFill>
              <a:prstDash val="solid"/>
              <a:round/>
              <a:headEnd len="sm" w="sm" type="none"/>
              <a:tailEnd len="sm" w="sm" type="none"/>
            </a:ln>
          </p:spPr>
        </p:cxnSp>
        <p:sp>
          <p:nvSpPr>
            <p:cNvPr id="217" name="Google Shape;217;p41"/>
            <p:cNvSpPr/>
            <p:nvPr/>
          </p:nvSpPr>
          <p:spPr>
            <a:xfrm>
              <a:off x="777447"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8" name="Google Shape;218;p41"/>
          <p:cNvSpPr txBox="1"/>
          <p:nvPr>
            <p:ph idx="4294967295" type="body"/>
          </p:nvPr>
        </p:nvSpPr>
        <p:spPr>
          <a:xfrm>
            <a:off x="340925" y="553342"/>
            <a:ext cx="2242800" cy="9063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rmAutofit fontScale="77500" lnSpcReduction="20000"/>
          </a:bodyPr>
          <a:lstStyle/>
          <a:p>
            <a:pPr indent="0" lvl="0" marL="0" rtl="0" algn="ctr">
              <a:lnSpc>
                <a:spcPct val="90000"/>
              </a:lnSpc>
              <a:spcBef>
                <a:spcPts val="0"/>
              </a:spcBef>
              <a:spcAft>
                <a:spcPts val="0"/>
              </a:spcAft>
              <a:buNone/>
            </a:pPr>
            <a:r>
              <a:rPr b="1" lang="en" sz="2000">
                <a:solidFill>
                  <a:srgbClr val="474747"/>
                </a:solidFill>
                <a:latin typeface="Calibri"/>
                <a:ea typeface="Calibri"/>
                <a:cs typeface="Calibri"/>
                <a:sym typeface="Calibri"/>
              </a:rPr>
              <a:t>Terms of Reference </a:t>
            </a:r>
            <a:r>
              <a:rPr lang="en" sz="2000">
                <a:solidFill>
                  <a:srgbClr val="474747"/>
                </a:solidFill>
                <a:latin typeface="Calibri"/>
                <a:ea typeface="Calibri"/>
                <a:cs typeface="Calibri"/>
                <a:sym typeface="Calibri"/>
              </a:rPr>
              <a:t>drafted and approved by the WWCE Commission leadership</a:t>
            </a:r>
            <a:endParaRPr sz="1600">
              <a:solidFill>
                <a:schemeClr val="dk2"/>
              </a:solidFill>
            </a:endParaRPr>
          </a:p>
        </p:txBody>
      </p:sp>
      <p:grpSp>
        <p:nvGrpSpPr>
          <p:cNvPr id="219" name="Google Shape;219;p41"/>
          <p:cNvGrpSpPr/>
          <p:nvPr/>
        </p:nvGrpSpPr>
        <p:grpSpPr>
          <a:xfrm>
            <a:off x="2400057" y="2900945"/>
            <a:ext cx="198900" cy="593656"/>
            <a:chOff x="2223534" y="2938958"/>
            <a:chExt cx="198900" cy="593656"/>
          </a:xfrm>
        </p:grpSpPr>
        <p:cxnSp>
          <p:nvCxnSpPr>
            <p:cNvPr id="220" name="Google Shape;220;p41"/>
            <p:cNvCxnSpPr/>
            <p:nvPr/>
          </p:nvCxnSpPr>
          <p:spPr>
            <a:xfrm rot="10800000">
              <a:off x="2322997" y="2938958"/>
              <a:ext cx="0" cy="554700"/>
            </a:xfrm>
            <a:prstGeom prst="straightConnector1">
              <a:avLst/>
            </a:prstGeom>
            <a:noFill/>
            <a:ln cap="flat" cmpd="sng" w="9525">
              <a:solidFill>
                <a:schemeClr val="dk2"/>
              </a:solidFill>
              <a:prstDash val="solid"/>
              <a:round/>
              <a:headEnd len="sm" w="sm" type="none"/>
              <a:tailEnd len="sm" w="sm" type="none"/>
            </a:ln>
          </p:spPr>
        </p:cxnSp>
        <p:sp>
          <p:nvSpPr>
            <p:cNvPr id="221" name="Google Shape;221;p41"/>
            <p:cNvSpPr/>
            <p:nvPr/>
          </p:nvSpPr>
          <p:spPr>
            <a:xfrm flipH="1" rot="10800000">
              <a:off x="2223534" y="3333714"/>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2" name="Google Shape;222;p41"/>
          <p:cNvSpPr txBox="1"/>
          <p:nvPr>
            <p:ph idx="4294967295" type="body"/>
          </p:nvPr>
        </p:nvSpPr>
        <p:spPr>
          <a:xfrm>
            <a:off x="655350" y="3588925"/>
            <a:ext cx="3485100" cy="9063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90000"/>
              </a:lnSpc>
              <a:spcBef>
                <a:spcPts val="1000"/>
              </a:spcBef>
              <a:spcAft>
                <a:spcPts val="0"/>
              </a:spcAft>
              <a:buNone/>
            </a:pPr>
            <a:r>
              <a:rPr lang="en" sz="1600">
                <a:solidFill>
                  <a:srgbClr val="474747"/>
                </a:solidFill>
                <a:latin typeface="Calibri"/>
                <a:ea typeface="Calibri"/>
                <a:cs typeface="Calibri"/>
                <a:sym typeface="Calibri"/>
              </a:rPr>
              <a:t>CMC Membership Selection Committee formed and begins receiving  nominations for CMC Membership</a:t>
            </a:r>
            <a:endParaRPr sz="1600">
              <a:solidFill>
                <a:srgbClr val="474747"/>
              </a:solidFill>
              <a:latin typeface="Calibri"/>
              <a:ea typeface="Calibri"/>
              <a:cs typeface="Calibri"/>
              <a:sym typeface="Calibri"/>
            </a:endParaRPr>
          </a:p>
        </p:txBody>
      </p:sp>
      <p:sp>
        <p:nvSpPr>
          <p:cNvPr descr="Background pointer shape in timeline graphic" id="223" name="Google Shape;223;p41"/>
          <p:cNvSpPr/>
          <p:nvPr/>
        </p:nvSpPr>
        <p:spPr>
          <a:xfrm>
            <a:off x="2400038" y="2199000"/>
            <a:ext cx="31230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224" name="Google Shape;224;p41"/>
          <p:cNvSpPr txBox="1"/>
          <p:nvPr>
            <p:ph idx="4294967295" type="body"/>
          </p:nvPr>
        </p:nvSpPr>
        <p:spPr>
          <a:xfrm>
            <a:off x="2400046" y="2336213"/>
            <a:ext cx="2442000" cy="470400"/>
          </a:xfrm>
          <a:prstGeom prst="rect">
            <a:avLst/>
          </a:prstGeom>
        </p:spPr>
        <p:txBody>
          <a:bodyPr anchorCtr="0" anchor="ctr" bIns="91425" lIns="91425" spcFirstLastPara="1" rIns="91425" wrap="square" tIns="91425">
            <a:normAutofit/>
          </a:bodyPr>
          <a:lstStyle/>
          <a:p>
            <a:pPr indent="0" lvl="0" marL="0" rtl="0" algn="ctr">
              <a:lnSpc>
                <a:spcPct val="100000"/>
              </a:lnSpc>
              <a:spcBef>
                <a:spcPts val="0"/>
              </a:spcBef>
              <a:spcAft>
                <a:spcPts val="0"/>
              </a:spcAft>
              <a:buNone/>
            </a:pPr>
            <a:r>
              <a:rPr b="1" lang="en" sz="1600">
                <a:solidFill>
                  <a:schemeClr val="lt1"/>
                </a:solidFill>
              </a:rPr>
              <a:t>Winter 2025</a:t>
            </a:r>
            <a:endParaRPr b="1" sz="1600">
              <a:solidFill>
                <a:schemeClr val="lt1"/>
              </a:solidFill>
            </a:endParaRPr>
          </a:p>
        </p:txBody>
      </p:sp>
      <p:grpSp>
        <p:nvGrpSpPr>
          <p:cNvPr id="225" name="Google Shape;225;p41"/>
          <p:cNvGrpSpPr/>
          <p:nvPr/>
        </p:nvGrpSpPr>
        <p:grpSpPr>
          <a:xfrm>
            <a:off x="3813120" y="1610215"/>
            <a:ext cx="198900" cy="593656"/>
            <a:chOff x="3918084" y="1610215"/>
            <a:chExt cx="198900" cy="593656"/>
          </a:xfrm>
        </p:grpSpPr>
        <p:cxnSp>
          <p:nvCxnSpPr>
            <p:cNvPr id="226" name="Google Shape;226;p41"/>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227" name="Google Shape;227;p41"/>
            <p:cNvSpPr/>
            <p:nvPr/>
          </p:nvSpPr>
          <p:spPr>
            <a:xfrm>
              <a:off x="3918084"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8" name="Google Shape;228;p41"/>
          <p:cNvSpPr txBox="1"/>
          <p:nvPr>
            <p:ph idx="4294967295" type="body"/>
          </p:nvPr>
        </p:nvSpPr>
        <p:spPr>
          <a:xfrm>
            <a:off x="2774975" y="253275"/>
            <a:ext cx="3091800" cy="12246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90000"/>
              </a:lnSpc>
              <a:spcBef>
                <a:spcPts val="1000"/>
              </a:spcBef>
              <a:spcAft>
                <a:spcPts val="0"/>
              </a:spcAft>
              <a:buNone/>
            </a:pPr>
            <a:r>
              <a:rPr lang="en" sz="1600">
                <a:solidFill>
                  <a:srgbClr val="474747"/>
                </a:solidFill>
                <a:latin typeface="Calibri"/>
                <a:ea typeface="Calibri"/>
                <a:cs typeface="Calibri"/>
                <a:sym typeface="Calibri"/>
              </a:rPr>
              <a:t>The CMC Selection Committee chose </a:t>
            </a:r>
            <a:r>
              <a:rPr b="1" lang="en" sz="1600" u="sng">
                <a:solidFill>
                  <a:srgbClr val="474747"/>
                </a:solidFill>
                <a:latin typeface="Calibri"/>
                <a:ea typeface="Calibri"/>
                <a:cs typeface="Calibri"/>
                <a:sym typeface="Calibri"/>
              </a:rPr>
              <a:t>15 individuals</a:t>
            </a:r>
            <a:r>
              <a:rPr lang="en" sz="1600">
                <a:solidFill>
                  <a:srgbClr val="474747"/>
                </a:solidFill>
                <a:latin typeface="Calibri"/>
                <a:ea typeface="Calibri"/>
                <a:cs typeface="Calibri"/>
                <a:sym typeface="Calibri"/>
              </a:rPr>
              <a:t> representing academia, NOAA, other Federal agencies, private sector, and student/early career sectors</a:t>
            </a:r>
            <a:endParaRPr sz="1600">
              <a:solidFill>
                <a:srgbClr val="474747"/>
              </a:solidFill>
            </a:endParaRPr>
          </a:p>
        </p:txBody>
      </p:sp>
      <p:sp>
        <p:nvSpPr>
          <p:cNvPr descr="Background pointer shape in timeline graphic" id="229" name="Google Shape;229;p41"/>
          <p:cNvSpPr/>
          <p:nvPr/>
        </p:nvSpPr>
        <p:spPr>
          <a:xfrm>
            <a:off x="4339800" y="2199000"/>
            <a:ext cx="24420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230" name="Google Shape;230;p41"/>
          <p:cNvSpPr txBox="1"/>
          <p:nvPr>
            <p:ph idx="4294967295" type="body"/>
          </p:nvPr>
        </p:nvSpPr>
        <p:spPr>
          <a:xfrm>
            <a:off x="4821961" y="2354458"/>
            <a:ext cx="1315500" cy="470400"/>
          </a:xfrm>
          <a:prstGeom prst="rect">
            <a:avLst/>
          </a:prstGeom>
        </p:spPr>
        <p:txBody>
          <a:bodyPr anchorCtr="0" anchor="ctr" bIns="91425" lIns="91425" spcFirstLastPara="1" rIns="91425" wrap="square" tIns="91425">
            <a:normAutofit fontScale="92500"/>
          </a:bodyPr>
          <a:lstStyle/>
          <a:p>
            <a:pPr indent="0" lvl="0" marL="0" rtl="0" algn="ctr">
              <a:lnSpc>
                <a:spcPct val="100000"/>
              </a:lnSpc>
              <a:spcBef>
                <a:spcPts val="0"/>
              </a:spcBef>
              <a:spcAft>
                <a:spcPts val="0"/>
              </a:spcAft>
              <a:buNone/>
            </a:pPr>
            <a:r>
              <a:rPr b="1" lang="en" sz="1600">
                <a:solidFill>
                  <a:schemeClr val="lt1"/>
                </a:solidFill>
              </a:rPr>
              <a:t>Spring 2026</a:t>
            </a:r>
            <a:endParaRPr b="1" sz="1600">
              <a:solidFill>
                <a:schemeClr val="lt1"/>
              </a:solidFill>
            </a:endParaRPr>
          </a:p>
        </p:txBody>
      </p:sp>
      <p:grpSp>
        <p:nvGrpSpPr>
          <p:cNvPr id="231" name="Google Shape;231;p41"/>
          <p:cNvGrpSpPr/>
          <p:nvPr/>
        </p:nvGrpSpPr>
        <p:grpSpPr>
          <a:xfrm>
            <a:off x="4518445" y="2900945"/>
            <a:ext cx="198900" cy="593656"/>
            <a:chOff x="5958946" y="2938958"/>
            <a:chExt cx="198900" cy="593656"/>
          </a:xfrm>
        </p:grpSpPr>
        <p:cxnSp>
          <p:nvCxnSpPr>
            <p:cNvPr id="232" name="Google Shape;232;p41"/>
            <p:cNvCxnSpPr/>
            <p:nvPr/>
          </p:nvCxnSpPr>
          <p:spPr>
            <a:xfrm rot="10800000">
              <a:off x="6058409" y="2938958"/>
              <a:ext cx="0" cy="554700"/>
            </a:xfrm>
            <a:prstGeom prst="straightConnector1">
              <a:avLst/>
            </a:prstGeom>
            <a:noFill/>
            <a:ln cap="flat" cmpd="sng" w="9525">
              <a:solidFill>
                <a:schemeClr val="dk2"/>
              </a:solidFill>
              <a:prstDash val="solid"/>
              <a:round/>
              <a:headEnd len="sm" w="sm" type="none"/>
              <a:tailEnd len="sm" w="sm" type="none"/>
            </a:ln>
          </p:spPr>
        </p:cxnSp>
        <p:sp>
          <p:nvSpPr>
            <p:cNvPr id="233" name="Google Shape;233;p41"/>
            <p:cNvSpPr/>
            <p:nvPr/>
          </p:nvSpPr>
          <p:spPr>
            <a:xfrm flipH="1" rot="10800000">
              <a:off x="5958946" y="3333714"/>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4" name="Google Shape;234;p41"/>
          <p:cNvSpPr txBox="1"/>
          <p:nvPr>
            <p:ph idx="4294967295" type="body"/>
          </p:nvPr>
        </p:nvSpPr>
        <p:spPr>
          <a:xfrm>
            <a:off x="4421300" y="3588925"/>
            <a:ext cx="2442000" cy="10284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1200"/>
              </a:spcAft>
              <a:buNone/>
            </a:pPr>
            <a:r>
              <a:rPr lang="en" sz="1600">
                <a:solidFill>
                  <a:srgbClr val="474747"/>
                </a:solidFill>
                <a:latin typeface="Calibri"/>
                <a:ea typeface="Calibri"/>
                <a:cs typeface="Calibri"/>
                <a:sym typeface="Calibri"/>
              </a:rPr>
              <a:t>First CMC meeting held in-person at AMS in New Orleans (January 2026)</a:t>
            </a:r>
            <a:endParaRPr sz="1600">
              <a:solidFill>
                <a:srgbClr val="474747"/>
              </a:solidFill>
              <a:latin typeface="Calibri"/>
              <a:ea typeface="Calibri"/>
              <a:cs typeface="Calibri"/>
              <a:sym typeface="Calibri"/>
            </a:endParaRPr>
          </a:p>
        </p:txBody>
      </p:sp>
      <p:sp>
        <p:nvSpPr>
          <p:cNvPr descr="Background pointer shape in timeline graphic" id="235" name="Google Shape;235;p41"/>
          <p:cNvSpPr/>
          <p:nvPr/>
        </p:nvSpPr>
        <p:spPr>
          <a:xfrm>
            <a:off x="6126579" y="2199000"/>
            <a:ext cx="27063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236" name="Google Shape;236;p41"/>
          <p:cNvSpPr txBox="1"/>
          <p:nvPr>
            <p:ph idx="4294967295" type="body"/>
          </p:nvPr>
        </p:nvSpPr>
        <p:spPr>
          <a:xfrm>
            <a:off x="6781800" y="2336550"/>
            <a:ext cx="16452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sz="1600">
                <a:solidFill>
                  <a:schemeClr val="lt1"/>
                </a:solidFill>
              </a:rPr>
              <a:t>Summer 2026</a:t>
            </a:r>
            <a:endParaRPr b="1" sz="1600">
              <a:solidFill>
                <a:schemeClr val="lt1"/>
              </a:solidFill>
            </a:endParaRPr>
          </a:p>
        </p:txBody>
      </p:sp>
      <p:grpSp>
        <p:nvGrpSpPr>
          <p:cNvPr id="237" name="Google Shape;237;p41"/>
          <p:cNvGrpSpPr/>
          <p:nvPr/>
        </p:nvGrpSpPr>
        <p:grpSpPr>
          <a:xfrm>
            <a:off x="6304932" y="1610215"/>
            <a:ext cx="198900" cy="593656"/>
            <a:chOff x="3918084" y="1610215"/>
            <a:chExt cx="198900" cy="593656"/>
          </a:xfrm>
        </p:grpSpPr>
        <p:cxnSp>
          <p:nvCxnSpPr>
            <p:cNvPr id="238" name="Google Shape;238;p41"/>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239" name="Google Shape;239;p41"/>
            <p:cNvSpPr/>
            <p:nvPr/>
          </p:nvSpPr>
          <p:spPr>
            <a:xfrm>
              <a:off x="3918084"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0" name="Google Shape;240;p41"/>
          <p:cNvSpPr txBox="1"/>
          <p:nvPr>
            <p:ph idx="4294967295" type="body"/>
          </p:nvPr>
        </p:nvSpPr>
        <p:spPr>
          <a:xfrm>
            <a:off x="6973925" y="3588925"/>
            <a:ext cx="2170200" cy="7455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rmAutofit/>
          </a:bodyPr>
          <a:lstStyle/>
          <a:p>
            <a:pPr indent="0" lvl="0" marL="0" rtl="0" algn="ctr">
              <a:spcBef>
                <a:spcPts val="0"/>
              </a:spcBef>
              <a:spcAft>
                <a:spcPts val="1200"/>
              </a:spcAft>
              <a:buNone/>
            </a:pPr>
            <a:r>
              <a:rPr b="1" lang="en" sz="1600">
                <a:solidFill>
                  <a:schemeClr val="accent1"/>
                </a:solidFill>
                <a:latin typeface="Calibri"/>
                <a:ea typeface="Calibri"/>
                <a:cs typeface="Calibri"/>
                <a:sym typeface="Calibri"/>
              </a:rPr>
              <a:t>In-Person meeting at UIFCW26 (July 2026)</a:t>
            </a:r>
            <a:endParaRPr b="1" sz="1600">
              <a:solidFill>
                <a:schemeClr val="accent1"/>
              </a:solidFill>
              <a:latin typeface="Calibri"/>
              <a:ea typeface="Calibri"/>
              <a:cs typeface="Calibri"/>
              <a:sym typeface="Calibri"/>
            </a:endParaRPr>
          </a:p>
        </p:txBody>
      </p:sp>
      <p:grpSp>
        <p:nvGrpSpPr>
          <p:cNvPr id="241" name="Google Shape;241;p41"/>
          <p:cNvGrpSpPr/>
          <p:nvPr/>
        </p:nvGrpSpPr>
        <p:grpSpPr>
          <a:xfrm>
            <a:off x="8071670" y="2938958"/>
            <a:ext cx="198900" cy="593656"/>
            <a:chOff x="5958946" y="2938958"/>
            <a:chExt cx="198900" cy="593656"/>
          </a:xfrm>
        </p:grpSpPr>
        <p:cxnSp>
          <p:nvCxnSpPr>
            <p:cNvPr id="242" name="Google Shape;242;p41"/>
            <p:cNvCxnSpPr/>
            <p:nvPr/>
          </p:nvCxnSpPr>
          <p:spPr>
            <a:xfrm rot="10800000">
              <a:off x="6058409" y="2938958"/>
              <a:ext cx="0" cy="554700"/>
            </a:xfrm>
            <a:prstGeom prst="straightConnector1">
              <a:avLst/>
            </a:prstGeom>
            <a:noFill/>
            <a:ln cap="flat" cmpd="sng" w="9525">
              <a:solidFill>
                <a:schemeClr val="dk2"/>
              </a:solidFill>
              <a:prstDash val="solid"/>
              <a:round/>
              <a:headEnd len="sm" w="sm" type="none"/>
              <a:tailEnd len="sm" w="sm" type="none"/>
            </a:ln>
          </p:spPr>
        </p:cxnSp>
        <p:sp>
          <p:nvSpPr>
            <p:cNvPr id="243" name="Google Shape;243;p41"/>
            <p:cNvSpPr/>
            <p:nvPr/>
          </p:nvSpPr>
          <p:spPr>
            <a:xfrm flipH="1" rot="10800000">
              <a:off x="5958946" y="3333714"/>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4" name="Google Shape;244;p41"/>
          <p:cNvSpPr txBox="1"/>
          <p:nvPr>
            <p:ph idx="4294967295" type="body"/>
          </p:nvPr>
        </p:nvSpPr>
        <p:spPr>
          <a:xfrm>
            <a:off x="6058025" y="796650"/>
            <a:ext cx="2671200" cy="6810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rmAutofit/>
          </a:bodyPr>
          <a:lstStyle/>
          <a:p>
            <a:pPr indent="0" lvl="0" marL="0" rtl="0" algn="ctr">
              <a:lnSpc>
                <a:spcPct val="90000"/>
              </a:lnSpc>
              <a:spcBef>
                <a:spcPts val="1000"/>
              </a:spcBef>
              <a:spcAft>
                <a:spcPts val="0"/>
              </a:spcAft>
              <a:buNone/>
            </a:pPr>
            <a:r>
              <a:rPr lang="en" sz="1600">
                <a:solidFill>
                  <a:srgbClr val="474747"/>
                </a:solidFill>
                <a:latin typeface="Calibri"/>
                <a:ea typeface="Calibri"/>
                <a:cs typeface="Calibri"/>
                <a:sym typeface="Calibri"/>
              </a:rPr>
              <a:t>Regular monthly meetings and </a:t>
            </a:r>
            <a:r>
              <a:rPr b="1" lang="en" sz="1600">
                <a:solidFill>
                  <a:srgbClr val="474747"/>
                </a:solidFill>
                <a:latin typeface="Calibri"/>
                <a:ea typeface="Calibri"/>
                <a:cs typeface="Calibri"/>
                <a:sym typeface="Calibri"/>
              </a:rPr>
              <a:t>Working Groups formed</a:t>
            </a:r>
            <a:endParaRPr sz="1600">
              <a:solidFill>
                <a:srgbClr val="474747"/>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2"/>
          <p:cNvSpPr txBox="1"/>
          <p:nvPr>
            <p:ph type="title"/>
          </p:nvPr>
        </p:nvSpPr>
        <p:spPr>
          <a:xfrm>
            <a:off x="460950" y="410200"/>
            <a:ext cx="8222100" cy="767700"/>
          </a:xfrm>
          <a:prstGeom prst="rect">
            <a:avLst/>
          </a:prstGeom>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3600">
                <a:latin typeface="Libre Franklin Medium"/>
                <a:ea typeface="Libre Franklin Medium"/>
                <a:cs typeface="Libre Franklin Medium"/>
                <a:sym typeface="Libre Franklin Medium"/>
              </a:rPr>
              <a:t>Terms of Reference for the CMC</a:t>
            </a:r>
            <a:endParaRPr/>
          </a:p>
        </p:txBody>
      </p:sp>
      <p:sp>
        <p:nvSpPr>
          <p:cNvPr id="250" name="Google Shape;250;p42"/>
          <p:cNvSpPr txBox="1"/>
          <p:nvPr>
            <p:ph idx="1" type="body"/>
          </p:nvPr>
        </p:nvSpPr>
        <p:spPr>
          <a:xfrm>
            <a:off x="430700" y="1431000"/>
            <a:ext cx="7086600" cy="3426000"/>
          </a:xfrm>
          <a:prstGeom prst="rect">
            <a:avLst/>
          </a:prstGeom>
          <a:noFill/>
          <a:ln>
            <a:noFill/>
          </a:ln>
        </p:spPr>
        <p:txBody>
          <a:bodyPr anchorCtr="0" anchor="ctr" bIns="34275" lIns="68575" spcFirstLastPara="1" rIns="68575" wrap="square" tIns="34275">
            <a:normAutofit lnSpcReduction="10000"/>
          </a:bodyPr>
          <a:lstStyle/>
          <a:p>
            <a:pPr indent="0" lvl="0" marL="0" rtl="0" algn="l">
              <a:lnSpc>
                <a:spcPct val="90000"/>
              </a:lnSpc>
              <a:spcBef>
                <a:spcPts val="0"/>
              </a:spcBef>
              <a:spcAft>
                <a:spcPts val="0"/>
              </a:spcAft>
              <a:buClr>
                <a:schemeClr val="dk1"/>
              </a:buClr>
              <a:buSzPts val="1400"/>
              <a:buNone/>
            </a:pPr>
            <a:r>
              <a:rPr b="1" lang="en" sz="1400" u="sng">
                <a:solidFill>
                  <a:srgbClr val="000000"/>
                </a:solidFill>
                <a:latin typeface="Calibri"/>
                <a:ea typeface="Calibri"/>
                <a:cs typeface="Calibri"/>
                <a:sym typeface="Calibri"/>
              </a:rPr>
              <a:t>Purpose</a:t>
            </a:r>
            <a:endParaRPr>
              <a:solidFill>
                <a:srgbClr val="000000"/>
              </a:solidFill>
            </a:endParaRPr>
          </a:p>
          <a:p>
            <a:pPr indent="0" lvl="0" marL="0" rtl="0" algn="l">
              <a:lnSpc>
                <a:spcPct val="90000"/>
              </a:lnSpc>
              <a:spcBef>
                <a:spcPts val="800"/>
              </a:spcBef>
              <a:spcAft>
                <a:spcPts val="0"/>
              </a:spcAft>
              <a:buClr>
                <a:schemeClr val="dk1"/>
              </a:buClr>
              <a:buSzPts val="1400"/>
              <a:buNone/>
            </a:pPr>
            <a:r>
              <a:rPr lang="en" sz="1400">
                <a:solidFill>
                  <a:srgbClr val="000000"/>
                </a:solidFill>
                <a:latin typeface="Calibri"/>
                <a:ea typeface="Calibri"/>
                <a:cs typeface="Calibri"/>
                <a:sym typeface="Calibri"/>
              </a:rPr>
              <a:t>The Community Modeling Committee (CMC) is an ad hoc committee in the American Meteorological Society (AMS) Weather, Water &amp; Climate Enterprise (WWCE) Commission. Its purpose is to promote the advancement of U.S. Earth system prediction models for research, operations, and applications. Its primary activities are to: </a:t>
            </a:r>
            <a:endParaRPr>
              <a:solidFill>
                <a:srgbClr val="000000"/>
              </a:solidFill>
            </a:endParaRPr>
          </a:p>
          <a:p>
            <a:pPr indent="-342900" lvl="0" marL="342900" rtl="0" algn="l">
              <a:lnSpc>
                <a:spcPct val="90000"/>
              </a:lnSpc>
              <a:spcBef>
                <a:spcPts val="800"/>
              </a:spcBef>
              <a:spcAft>
                <a:spcPts val="0"/>
              </a:spcAft>
              <a:buClr>
                <a:srgbClr val="000000"/>
              </a:buClr>
              <a:buSzPts val="1400"/>
              <a:buAutoNum type="arabicParenBoth"/>
            </a:pPr>
            <a:r>
              <a:rPr lang="en" sz="1400">
                <a:solidFill>
                  <a:srgbClr val="000000"/>
                </a:solidFill>
                <a:latin typeface="Calibri"/>
                <a:ea typeface="Calibri"/>
                <a:cs typeface="Calibri"/>
                <a:sym typeface="Calibri"/>
              </a:rPr>
              <a:t>Increase private, public, and academic participation in research and development of Earth system prediction modeling; </a:t>
            </a:r>
            <a:endParaRPr>
              <a:solidFill>
                <a:srgbClr val="000000"/>
              </a:solidFill>
            </a:endParaRPr>
          </a:p>
          <a:p>
            <a:pPr indent="-342900" lvl="0" marL="342900" rtl="0" algn="l">
              <a:lnSpc>
                <a:spcPct val="90000"/>
              </a:lnSpc>
              <a:spcBef>
                <a:spcPts val="800"/>
              </a:spcBef>
              <a:spcAft>
                <a:spcPts val="0"/>
              </a:spcAft>
              <a:buClr>
                <a:srgbClr val="000000"/>
              </a:buClr>
              <a:buSzPts val="1400"/>
              <a:buAutoNum type="arabicParenBoth"/>
            </a:pPr>
            <a:r>
              <a:rPr lang="en" sz="1400">
                <a:solidFill>
                  <a:srgbClr val="000000"/>
                </a:solidFill>
                <a:latin typeface="Calibri"/>
                <a:ea typeface="Calibri"/>
                <a:cs typeface="Calibri"/>
                <a:sym typeface="Calibri"/>
              </a:rPr>
              <a:t>Enhance coordination among U.S. modeling centers, with a focus on advancement and community use of the Unified Forecast System (UFS); [The UFS is a framework for research and development, used by all members of the weather enterprise community, comprised of a suite of Earth system prediction models on all scales to advance NOAA’s operational forecast capabilities.] </a:t>
            </a:r>
            <a:endParaRPr>
              <a:solidFill>
                <a:srgbClr val="000000"/>
              </a:solidFill>
            </a:endParaRPr>
          </a:p>
          <a:p>
            <a:pPr indent="-342900" lvl="0" marL="342900" rtl="0" algn="l">
              <a:lnSpc>
                <a:spcPct val="90000"/>
              </a:lnSpc>
              <a:spcBef>
                <a:spcPts val="800"/>
              </a:spcBef>
              <a:spcAft>
                <a:spcPts val="0"/>
              </a:spcAft>
              <a:buClr>
                <a:srgbClr val="000000"/>
              </a:buClr>
              <a:buSzPts val="1400"/>
              <a:buAutoNum type="arabicParenBoth"/>
            </a:pPr>
            <a:r>
              <a:rPr lang="en" sz="1400">
                <a:solidFill>
                  <a:srgbClr val="000000"/>
                </a:solidFill>
                <a:latin typeface="Calibri"/>
                <a:ea typeface="Calibri"/>
                <a:cs typeface="Calibri"/>
                <a:sym typeface="Calibri"/>
              </a:rPr>
              <a:t>Serve as a catalyst for leveraging community expertise on modeling innovations and advancements to benefit the UFS;</a:t>
            </a:r>
            <a:endParaRPr>
              <a:solidFill>
                <a:srgbClr val="000000"/>
              </a:solidFill>
            </a:endParaRPr>
          </a:p>
          <a:p>
            <a:pPr indent="-342900" lvl="0" marL="342900" rtl="0" algn="l">
              <a:lnSpc>
                <a:spcPct val="90000"/>
              </a:lnSpc>
              <a:spcBef>
                <a:spcPts val="800"/>
              </a:spcBef>
              <a:spcAft>
                <a:spcPts val="1200"/>
              </a:spcAft>
              <a:buClr>
                <a:srgbClr val="000000"/>
              </a:buClr>
              <a:buSzPts val="1400"/>
              <a:buAutoNum type="arabicParenBoth"/>
            </a:pPr>
            <a:r>
              <a:rPr lang="en" sz="1400">
                <a:solidFill>
                  <a:srgbClr val="000000"/>
                </a:solidFill>
                <a:latin typeface="Calibri"/>
                <a:ea typeface="Calibri"/>
                <a:cs typeface="Calibri"/>
                <a:sym typeface="Calibri"/>
              </a:rPr>
              <a:t>Identify best practices and innovations to the UFS and assess how to best facilitate community use of the UFS. </a:t>
            </a:r>
            <a:endParaRPr>
              <a:solidFill>
                <a:srgbClr val="000000"/>
              </a:solidFill>
            </a:endParaRPr>
          </a:p>
        </p:txBody>
      </p:sp>
      <p:sp>
        <p:nvSpPr>
          <p:cNvPr id="251" name="Google Shape;251;p42"/>
          <p:cNvSpPr txBox="1"/>
          <p:nvPr/>
        </p:nvSpPr>
        <p:spPr>
          <a:xfrm>
            <a:off x="871850" y="970150"/>
            <a:ext cx="8096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2"/>
                </a:solidFill>
                <a:latin typeface="Maven Pro"/>
                <a:ea typeface="Maven Pro"/>
                <a:cs typeface="Maven Pro"/>
                <a:sym typeface="Maven Pro"/>
              </a:rPr>
              <a:t>C</a:t>
            </a:r>
            <a:r>
              <a:rPr b="1" lang="en" sz="1200">
                <a:solidFill>
                  <a:schemeClr val="dk2"/>
                </a:solidFill>
                <a:latin typeface="Maven Pro"/>
                <a:ea typeface="Maven Pro"/>
                <a:cs typeface="Maven Pro"/>
                <a:sym typeface="Maven Pro"/>
              </a:rPr>
              <a:t>an be found online at:</a:t>
            </a:r>
            <a:r>
              <a:rPr lang="en" sz="1200" u="sng">
                <a:solidFill>
                  <a:schemeClr val="dk2"/>
                </a:solidFill>
                <a:latin typeface="Maven Pro"/>
                <a:ea typeface="Maven Pro"/>
                <a:cs typeface="Maven Pro"/>
                <a:sym typeface="Maven Pro"/>
                <a:hlinkClick r:id="rId3">
                  <a:extLst>
                    <a:ext uri="{A12FA001-AC4F-418D-AE19-62706E023703}">
                      <ahyp:hlinkClr val="tx"/>
                    </a:ext>
                  </a:extLst>
                </a:hlinkClick>
              </a:rPr>
              <a:t>https://www.ametsoc.org/cwwce/committees/ad-hoc-community-modeling-committee/</a:t>
            </a:r>
            <a:endParaRPr sz="12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3"/>
          <p:cNvSpPr txBox="1"/>
          <p:nvPr/>
        </p:nvSpPr>
        <p:spPr>
          <a:xfrm>
            <a:off x="0" y="0"/>
            <a:ext cx="9144000" cy="4155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lt1"/>
                </a:solidFill>
                <a:highlight>
                  <a:schemeClr val="dk1"/>
                </a:highlight>
                <a:latin typeface="Roboto"/>
                <a:ea typeface="Roboto"/>
                <a:cs typeface="Roboto"/>
                <a:sym typeface="Roboto"/>
              </a:rPr>
              <a:t>AMS Ad Hoc CMC Members</a:t>
            </a:r>
            <a:endParaRPr b="1" sz="1500">
              <a:solidFill>
                <a:schemeClr val="lt1"/>
              </a:solidFill>
              <a:highlight>
                <a:schemeClr val="dk1"/>
              </a:highlight>
              <a:latin typeface="Roboto"/>
              <a:ea typeface="Roboto"/>
              <a:cs typeface="Roboto"/>
              <a:sym typeface="Roboto"/>
            </a:endParaRPr>
          </a:p>
        </p:txBody>
      </p:sp>
      <p:pic>
        <p:nvPicPr>
          <p:cNvPr id="257" name="Google Shape;257;p43" title="Screenshot 2026-07-15 at 2.29.29 PM.png"/>
          <p:cNvPicPr preferRelativeResize="0"/>
          <p:nvPr/>
        </p:nvPicPr>
        <p:blipFill>
          <a:blip r:embed="rId3">
            <a:alphaModFix/>
          </a:blip>
          <a:stretch>
            <a:fillRect/>
          </a:stretch>
        </p:blipFill>
        <p:spPr>
          <a:xfrm>
            <a:off x="21988" y="752475"/>
            <a:ext cx="9100023" cy="33449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graphicFrame>
        <p:nvGraphicFramePr>
          <p:cNvPr id="262" name="Google Shape;262;p44"/>
          <p:cNvGraphicFramePr/>
          <p:nvPr/>
        </p:nvGraphicFramePr>
        <p:xfrm>
          <a:off x="906550" y="460888"/>
          <a:ext cx="3000000" cy="3000000"/>
        </p:xfrm>
        <a:graphic>
          <a:graphicData uri="http://schemas.openxmlformats.org/drawingml/2006/table">
            <a:tbl>
              <a:tblPr>
                <a:noFill/>
                <a:tableStyleId>{ECB28D1E-CC8A-4023-9D3D-FACEFD8E51E0}</a:tableStyleId>
              </a:tblPr>
              <a:tblGrid>
                <a:gridCol w="1591850"/>
                <a:gridCol w="3393150"/>
                <a:gridCol w="2345900"/>
              </a:tblGrid>
              <a:tr h="333850">
                <a:tc gridSpan="3">
                  <a:txBody>
                    <a:bodyPr/>
                    <a:lstStyle/>
                    <a:p>
                      <a:pPr indent="0" lvl="0" marL="0" rtl="0" algn="l">
                        <a:spcBef>
                          <a:spcPts val="0"/>
                        </a:spcBef>
                        <a:spcAft>
                          <a:spcPts val="0"/>
                        </a:spcAft>
                        <a:buNone/>
                      </a:pPr>
                      <a:r>
                        <a:rPr b="1" lang="en" sz="1200">
                          <a:latin typeface="Roboto"/>
                          <a:ea typeface="Roboto"/>
                          <a:cs typeface="Roboto"/>
                          <a:sym typeface="Roboto"/>
                        </a:rPr>
                        <a:t>AMS Ad Hoc Community Modeling Committee (CMC)                                             Liaisons 2026</a:t>
                      </a:r>
                      <a:endParaRPr b="1" sz="1200">
                        <a:latin typeface="Roboto"/>
                        <a:ea typeface="Roboto"/>
                        <a:cs typeface="Roboto"/>
                        <a:sym typeface="Roboto"/>
                      </a:endParaRPr>
                    </a:p>
                  </a:txBody>
                  <a:tcPr marT="63500" marB="63500" marR="63500" marL="63500">
                    <a:solidFill>
                      <a:srgbClr val="D0E0E3"/>
                    </a:solidFill>
                  </a:tcPr>
                </a:tc>
                <a:tc hMerge="1"/>
                <a:tc hMerge="1"/>
              </a:tr>
              <a:tr h="333850">
                <a:tc>
                  <a:txBody>
                    <a:bodyPr/>
                    <a:lstStyle/>
                    <a:p>
                      <a:pPr indent="0" lvl="0" marL="0" rtl="0" algn="l">
                        <a:spcBef>
                          <a:spcPts val="0"/>
                        </a:spcBef>
                        <a:spcAft>
                          <a:spcPts val="0"/>
                        </a:spcAft>
                        <a:buNone/>
                      </a:pPr>
                      <a:r>
                        <a:rPr b="1" lang="en" sz="1200">
                          <a:latin typeface="Roboto"/>
                          <a:ea typeface="Roboto"/>
                          <a:cs typeface="Roboto"/>
                          <a:sym typeface="Roboto"/>
                        </a:rPr>
                        <a:t>Name</a:t>
                      </a:r>
                      <a:endParaRPr b="1" sz="1200">
                        <a:latin typeface="Roboto"/>
                        <a:ea typeface="Roboto"/>
                        <a:cs typeface="Roboto"/>
                        <a:sym typeface="Roboto"/>
                      </a:endParaRPr>
                    </a:p>
                  </a:txBody>
                  <a:tcPr marT="63500" marB="63500" marR="63500" marL="63500">
                    <a:solidFill>
                      <a:srgbClr val="F4CCCC"/>
                    </a:solidFill>
                  </a:tcPr>
                </a:tc>
                <a:tc>
                  <a:txBody>
                    <a:bodyPr/>
                    <a:lstStyle/>
                    <a:p>
                      <a:pPr indent="0" lvl="0" marL="0" rtl="0" algn="l">
                        <a:spcBef>
                          <a:spcPts val="0"/>
                        </a:spcBef>
                        <a:spcAft>
                          <a:spcPts val="0"/>
                        </a:spcAft>
                        <a:buNone/>
                      </a:pPr>
                      <a:r>
                        <a:rPr b="1" lang="en" sz="1200">
                          <a:latin typeface="Roboto"/>
                          <a:ea typeface="Roboto"/>
                          <a:cs typeface="Roboto"/>
                          <a:sym typeface="Roboto"/>
                        </a:rPr>
                        <a:t>Affiliation</a:t>
                      </a:r>
                      <a:endParaRPr b="1" sz="1200">
                        <a:latin typeface="Roboto"/>
                        <a:ea typeface="Roboto"/>
                        <a:cs typeface="Roboto"/>
                        <a:sym typeface="Roboto"/>
                      </a:endParaRPr>
                    </a:p>
                  </a:txBody>
                  <a:tcPr marT="63500" marB="63500" marR="63500" marL="63500">
                    <a:solidFill>
                      <a:srgbClr val="F4CCCC"/>
                    </a:solidFill>
                  </a:tcPr>
                </a:tc>
                <a:tc>
                  <a:txBody>
                    <a:bodyPr/>
                    <a:lstStyle/>
                    <a:p>
                      <a:pPr indent="0" lvl="0" marL="0" rtl="0" algn="l">
                        <a:spcBef>
                          <a:spcPts val="0"/>
                        </a:spcBef>
                        <a:spcAft>
                          <a:spcPts val="0"/>
                        </a:spcAft>
                        <a:buNone/>
                      </a:pPr>
                      <a:r>
                        <a:rPr b="1" lang="en" sz="1200">
                          <a:latin typeface="Roboto"/>
                          <a:ea typeface="Roboto"/>
                          <a:cs typeface="Roboto"/>
                          <a:sym typeface="Roboto"/>
                        </a:rPr>
                        <a:t>Email</a:t>
                      </a:r>
                      <a:endParaRPr b="1" sz="1200">
                        <a:latin typeface="Roboto"/>
                        <a:ea typeface="Roboto"/>
                        <a:cs typeface="Roboto"/>
                        <a:sym typeface="Roboto"/>
                      </a:endParaRPr>
                    </a:p>
                  </a:txBody>
                  <a:tcPr marT="63500" marB="63500" marR="63500" marL="63500">
                    <a:solidFill>
                      <a:srgbClr val="F4CCCC"/>
                    </a:solidFill>
                  </a:tcPr>
                </a:tc>
              </a:tr>
              <a:tr h="364825">
                <a:tc>
                  <a:txBody>
                    <a:bodyPr/>
                    <a:lstStyle/>
                    <a:p>
                      <a:pPr indent="0" lvl="0" marL="0" rtl="0" algn="l">
                        <a:lnSpc>
                          <a:spcPct val="115000"/>
                        </a:lnSpc>
                        <a:spcBef>
                          <a:spcPts val="0"/>
                        </a:spcBef>
                        <a:spcAft>
                          <a:spcPts val="0"/>
                        </a:spcAft>
                        <a:buNone/>
                      </a:pPr>
                      <a:r>
                        <a:rPr lang="en" sz="1200">
                          <a:latin typeface="Roboto"/>
                          <a:ea typeface="Roboto"/>
                          <a:cs typeface="Roboto"/>
                          <a:sym typeface="Roboto"/>
                        </a:rPr>
                        <a:t>Vijay Tallapragada</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NOAA/NWS/OSTI/</a:t>
                      </a:r>
                      <a:r>
                        <a:rPr b="1" lang="en" sz="1200">
                          <a:latin typeface="Roboto"/>
                          <a:ea typeface="Roboto"/>
                          <a:cs typeface="Roboto"/>
                          <a:sym typeface="Roboto"/>
                        </a:rPr>
                        <a:t>EMC</a:t>
                      </a:r>
                      <a:endParaRPr b="1"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vijay.tallapragada@noaa.gov</a:t>
                      </a:r>
                      <a:endParaRPr sz="1200">
                        <a:latin typeface="Roboto"/>
                        <a:ea typeface="Roboto"/>
                        <a:cs typeface="Roboto"/>
                        <a:sym typeface="Roboto"/>
                      </a:endParaRPr>
                    </a:p>
                  </a:txBody>
                  <a:tcPr marT="63500" marB="63500" marR="63500" marL="63500"/>
                </a:tc>
              </a:tr>
              <a:tr h="364825">
                <a:tc>
                  <a:txBody>
                    <a:bodyPr/>
                    <a:lstStyle/>
                    <a:p>
                      <a:pPr indent="0" lvl="0" marL="0" rtl="0" algn="l">
                        <a:lnSpc>
                          <a:spcPct val="115000"/>
                        </a:lnSpc>
                        <a:spcBef>
                          <a:spcPts val="0"/>
                        </a:spcBef>
                        <a:spcAft>
                          <a:spcPts val="0"/>
                        </a:spcAft>
                        <a:buNone/>
                      </a:pPr>
                      <a:r>
                        <a:rPr lang="en" sz="1200">
                          <a:latin typeface="Roboto"/>
                          <a:ea typeface="Roboto"/>
                          <a:cs typeface="Roboto"/>
                          <a:sym typeface="Roboto"/>
                        </a:rPr>
                        <a:t>Jim Doyle</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Naval Research Laboratory (</a:t>
                      </a:r>
                      <a:r>
                        <a:rPr b="1" lang="en" sz="1200">
                          <a:latin typeface="Roboto"/>
                          <a:ea typeface="Roboto"/>
                          <a:cs typeface="Roboto"/>
                          <a:sym typeface="Roboto"/>
                        </a:rPr>
                        <a:t>NRL</a:t>
                      </a:r>
                      <a:r>
                        <a:rPr lang="en" sz="1200">
                          <a:latin typeface="Roboto"/>
                          <a:ea typeface="Roboto"/>
                          <a:cs typeface="Roboto"/>
                          <a:sym typeface="Roboto"/>
                        </a:rPr>
                        <a:t>)</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highlight>
                            <a:srgbClr val="FFFFFF"/>
                          </a:highlight>
                          <a:latin typeface="Roboto"/>
                          <a:ea typeface="Roboto"/>
                          <a:cs typeface="Roboto"/>
                          <a:sym typeface="Roboto"/>
                        </a:rPr>
                        <a:t>james.doyle.civ@us.navy.mil</a:t>
                      </a:r>
                      <a:endParaRPr sz="1200">
                        <a:latin typeface="Roboto"/>
                        <a:ea typeface="Roboto"/>
                        <a:cs typeface="Roboto"/>
                        <a:sym typeface="Roboto"/>
                      </a:endParaRPr>
                    </a:p>
                  </a:txBody>
                  <a:tcPr marT="63500" marB="63500" marR="63500" marL="63500"/>
                </a:tc>
              </a:tr>
              <a:tr h="364825">
                <a:tc>
                  <a:txBody>
                    <a:bodyPr/>
                    <a:lstStyle/>
                    <a:p>
                      <a:pPr indent="0" lvl="0" marL="0" rtl="0" algn="l">
                        <a:lnSpc>
                          <a:spcPct val="115000"/>
                        </a:lnSpc>
                        <a:spcBef>
                          <a:spcPts val="0"/>
                        </a:spcBef>
                        <a:spcAft>
                          <a:spcPts val="0"/>
                        </a:spcAft>
                        <a:buNone/>
                      </a:pPr>
                      <a:r>
                        <a:rPr lang="en" sz="1200">
                          <a:latin typeface="Roboto"/>
                          <a:ea typeface="Roboto"/>
                          <a:cs typeface="Roboto"/>
                          <a:sym typeface="Roboto"/>
                        </a:rPr>
                        <a:t>Ligia Bernardet</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NOAA </a:t>
                      </a:r>
                      <a:r>
                        <a:rPr b="1" lang="en" sz="1200">
                          <a:latin typeface="Roboto"/>
                          <a:ea typeface="Roboto"/>
                          <a:cs typeface="Roboto"/>
                          <a:sym typeface="Roboto"/>
                        </a:rPr>
                        <a:t>GSL</a:t>
                      </a:r>
                      <a:endParaRPr b="1"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ligia.bernardet@noaa.gov</a:t>
                      </a:r>
                      <a:endParaRPr sz="1200">
                        <a:latin typeface="Roboto"/>
                        <a:ea typeface="Roboto"/>
                        <a:cs typeface="Roboto"/>
                        <a:sym typeface="Roboto"/>
                      </a:endParaRPr>
                    </a:p>
                  </a:txBody>
                  <a:tcPr marT="63500" marB="63500" marR="63500" marL="63500"/>
                </a:tc>
              </a:tr>
              <a:tr h="394325">
                <a:tc>
                  <a:txBody>
                    <a:bodyPr/>
                    <a:lstStyle/>
                    <a:p>
                      <a:pPr indent="0" lvl="0" marL="0" rtl="0" algn="l">
                        <a:spcBef>
                          <a:spcPts val="0"/>
                        </a:spcBef>
                        <a:spcAft>
                          <a:spcPts val="0"/>
                        </a:spcAft>
                        <a:buNone/>
                      </a:pPr>
                      <a:r>
                        <a:rPr lang="en" sz="1200">
                          <a:latin typeface="Roboto"/>
                          <a:ea typeface="Roboto"/>
                          <a:cs typeface="Roboto"/>
                          <a:sym typeface="Roboto"/>
                        </a:rPr>
                        <a:t>Jacob Carley</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NOAA/NWS/OSTI/</a:t>
                      </a:r>
                      <a:r>
                        <a:rPr b="1" lang="en" sz="1200">
                          <a:latin typeface="Roboto"/>
                          <a:ea typeface="Roboto"/>
                          <a:cs typeface="Roboto"/>
                          <a:sym typeface="Roboto"/>
                        </a:rPr>
                        <a:t>EMC</a:t>
                      </a:r>
                      <a:endParaRPr b="1"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highlight>
                            <a:srgbClr val="FFFFFF"/>
                          </a:highlight>
                          <a:latin typeface="Roboto"/>
                          <a:ea typeface="Roboto"/>
                          <a:cs typeface="Roboto"/>
                          <a:sym typeface="Roboto"/>
                        </a:rPr>
                        <a:t>jacob.carley@noaa.gov</a:t>
                      </a:r>
                      <a:endParaRPr sz="1200">
                        <a:latin typeface="Roboto"/>
                        <a:ea typeface="Roboto"/>
                        <a:cs typeface="Roboto"/>
                        <a:sym typeface="Roboto"/>
                      </a:endParaRPr>
                    </a:p>
                  </a:txBody>
                  <a:tcPr marT="63500" marB="63500" marR="63500" marL="63500"/>
                </a:tc>
              </a:tr>
              <a:tr h="363475">
                <a:tc>
                  <a:txBody>
                    <a:bodyPr/>
                    <a:lstStyle/>
                    <a:p>
                      <a:pPr indent="0" lvl="0" marL="0" rtl="0" algn="l">
                        <a:spcBef>
                          <a:spcPts val="0"/>
                        </a:spcBef>
                        <a:spcAft>
                          <a:spcPts val="0"/>
                        </a:spcAft>
                        <a:buNone/>
                      </a:pPr>
                      <a:r>
                        <a:rPr lang="en" sz="1200">
                          <a:latin typeface="Roboto"/>
                          <a:ea typeface="Roboto"/>
                          <a:cs typeface="Roboto"/>
                          <a:sym typeface="Roboto"/>
                        </a:rPr>
                        <a:t>Whit Anderson</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NOAA </a:t>
                      </a:r>
                      <a:r>
                        <a:rPr b="1" lang="en" sz="1200">
                          <a:latin typeface="Roboto"/>
                          <a:ea typeface="Roboto"/>
                          <a:cs typeface="Roboto"/>
                          <a:sym typeface="Roboto"/>
                        </a:rPr>
                        <a:t>GFDL</a:t>
                      </a:r>
                      <a:endParaRPr b="1"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whit.anderson@noaa.gov</a:t>
                      </a:r>
                      <a:endParaRPr sz="1200">
                        <a:latin typeface="Roboto"/>
                        <a:ea typeface="Roboto"/>
                        <a:cs typeface="Roboto"/>
                        <a:sym typeface="Roboto"/>
                      </a:endParaRPr>
                    </a:p>
                  </a:txBody>
                  <a:tcPr marT="63500" marB="63500" marR="63500" marL="63500"/>
                </a:tc>
              </a:tr>
              <a:tr h="333850">
                <a:tc>
                  <a:txBody>
                    <a:bodyPr/>
                    <a:lstStyle/>
                    <a:p>
                      <a:pPr indent="0" lvl="0" marL="0" rtl="0" algn="l">
                        <a:spcBef>
                          <a:spcPts val="0"/>
                        </a:spcBef>
                        <a:spcAft>
                          <a:spcPts val="0"/>
                        </a:spcAft>
                        <a:buNone/>
                      </a:pPr>
                      <a:r>
                        <a:rPr lang="en" sz="1200">
                          <a:latin typeface="Roboto"/>
                          <a:ea typeface="Roboto"/>
                          <a:cs typeface="Roboto"/>
                          <a:sym typeface="Roboto"/>
                        </a:rPr>
                        <a:t>Tom Auligne</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b="1" lang="en" sz="1200">
                          <a:solidFill>
                            <a:srgbClr val="474747"/>
                          </a:solidFill>
                          <a:highlight>
                            <a:srgbClr val="FFFFFF"/>
                          </a:highlight>
                          <a:latin typeface="Roboto"/>
                          <a:ea typeface="Roboto"/>
                          <a:cs typeface="Roboto"/>
                          <a:sym typeface="Roboto"/>
                        </a:rPr>
                        <a:t>J</a:t>
                      </a:r>
                      <a:r>
                        <a:rPr lang="en" sz="1200">
                          <a:solidFill>
                            <a:srgbClr val="474747"/>
                          </a:solidFill>
                          <a:highlight>
                            <a:srgbClr val="FFFFFF"/>
                          </a:highlight>
                          <a:latin typeface="Roboto"/>
                          <a:ea typeface="Roboto"/>
                          <a:cs typeface="Roboto"/>
                          <a:sym typeface="Roboto"/>
                        </a:rPr>
                        <a:t>oint </a:t>
                      </a:r>
                      <a:r>
                        <a:rPr b="1" lang="en" sz="1200">
                          <a:solidFill>
                            <a:srgbClr val="474747"/>
                          </a:solidFill>
                          <a:highlight>
                            <a:srgbClr val="FFFFFF"/>
                          </a:highlight>
                          <a:latin typeface="Roboto"/>
                          <a:ea typeface="Roboto"/>
                          <a:cs typeface="Roboto"/>
                          <a:sym typeface="Roboto"/>
                        </a:rPr>
                        <a:t>C</a:t>
                      </a:r>
                      <a:r>
                        <a:rPr lang="en" sz="1200">
                          <a:solidFill>
                            <a:srgbClr val="474747"/>
                          </a:solidFill>
                          <a:highlight>
                            <a:srgbClr val="FFFFFF"/>
                          </a:highlight>
                          <a:latin typeface="Roboto"/>
                          <a:ea typeface="Roboto"/>
                          <a:cs typeface="Roboto"/>
                          <a:sym typeface="Roboto"/>
                        </a:rPr>
                        <a:t>enter for </a:t>
                      </a:r>
                      <a:r>
                        <a:rPr b="1" lang="en" sz="1200">
                          <a:solidFill>
                            <a:srgbClr val="474747"/>
                          </a:solidFill>
                          <a:highlight>
                            <a:srgbClr val="FFFFFF"/>
                          </a:highlight>
                          <a:latin typeface="Roboto"/>
                          <a:ea typeface="Roboto"/>
                          <a:cs typeface="Roboto"/>
                          <a:sym typeface="Roboto"/>
                        </a:rPr>
                        <a:t>S</a:t>
                      </a:r>
                      <a:r>
                        <a:rPr lang="en" sz="1200">
                          <a:solidFill>
                            <a:srgbClr val="474747"/>
                          </a:solidFill>
                          <a:highlight>
                            <a:srgbClr val="FFFFFF"/>
                          </a:highlight>
                          <a:latin typeface="Roboto"/>
                          <a:ea typeface="Roboto"/>
                          <a:cs typeface="Roboto"/>
                          <a:sym typeface="Roboto"/>
                        </a:rPr>
                        <a:t>atellite </a:t>
                      </a:r>
                      <a:r>
                        <a:rPr b="1" lang="en" sz="1200">
                          <a:solidFill>
                            <a:srgbClr val="474747"/>
                          </a:solidFill>
                          <a:highlight>
                            <a:srgbClr val="FFFFFF"/>
                          </a:highlight>
                          <a:latin typeface="Roboto"/>
                          <a:ea typeface="Roboto"/>
                          <a:cs typeface="Roboto"/>
                          <a:sym typeface="Roboto"/>
                        </a:rPr>
                        <a:t>D</a:t>
                      </a:r>
                      <a:r>
                        <a:rPr lang="en" sz="1200">
                          <a:solidFill>
                            <a:srgbClr val="474747"/>
                          </a:solidFill>
                          <a:highlight>
                            <a:srgbClr val="FFFFFF"/>
                          </a:highlight>
                          <a:latin typeface="Roboto"/>
                          <a:ea typeface="Roboto"/>
                          <a:cs typeface="Roboto"/>
                          <a:sym typeface="Roboto"/>
                        </a:rPr>
                        <a:t>ata </a:t>
                      </a:r>
                      <a:r>
                        <a:rPr b="1" lang="en" sz="1200">
                          <a:solidFill>
                            <a:srgbClr val="474747"/>
                          </a:solidFill>
                          <a:highlight>
                            <a:srgbClr val="FFFFFF"/>
                          </a:highlight>
                          <a:latin typeface="Roboto"/>
                          <a:ea typeface="Roboto"/>
                          <a:cs typeface="Roboto"/>
                          <a:sym typeface="Roboto"/>
                        </a:rPr>
                        <a:t>A</a:t>
                      </a:r>
                      <a:r>
                        <a:rPr lang="en" sz="1200">
                          <a:solidFill>
                            <a:srgbClr val="474747"/>
                          </a:solidFill>
                          <a:highlight>
                            <a:srgbClr val="FFFFFF"/>
                          </a:highlight>
                          <a:latin typeface="Roboto"/>
                          <a:ea typeface="Roboto"/>
                          <a:cs typeface="Roboto"/>
                          <a:sym typeface="Roboto"/>
                        </a:rPr>
                        <a:t>ssimilation</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highlight>
                            <a:srgbClr val="FFFFFF"/>
                          </a:highlight>
                          <a:latin typeface="Roboto"/>
                          <a:ea typeface="Roboto"/>
                          <a:cs typeface="Roboto"/>
                          <a:sym typeface="Roboto"/>
                        </a:rPr>
                        <a:t>auligne@ucar.edu</a:t>
                      </a:r>
                      <a:endParaRPr sz="1200">
                        <a:latin typeface="Roboto"/>
                        <a:ea typeface="Roboto"/>
                        <a:cs typeface="Roboto"/>
                        <a:sym typeface="Roboto"/>
                      </a:endParaRPr>
                    </a:p>
                  </a:txBody>
                  <a:tcPr marT="63500" marB="63500" marR="63500" marL="63500"/>
                </a:tc>
              </a:tr>
              <a:tr h="333850">
                <a:tc>
                  <a:txBody>
                    <a:bodyPr/>
                    <a:lstStyle/>
                    <a:p>
                      <a:pPr indent="0" lvl="0" marL="0" rtl="0" algn="l">
                        <a:spcBef>
                          <a:spcPts val="0"/>
                        </a:spcBef>
                        <a:spcAft>
                          <a:spcPts val="0"/>
                        </a:spcAft>
                        <a:buNone/>
                      </a:pPr>
                      <a:r>
                        <a:rPr lang="en" sz="1200">
                          <a:latin typeface="Roboto"/>
                          <a:ea typeface="Roboto"/>
                          <a:cs typeface="Roboto"/>
                          <a:sym typeface="Roboto"/>
                        </a:rPr>
                        <a:t>Adam Clark</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NOAA </a:t>
                      </a:r>
                      <a:r>
                        <a:rPr b="1" lang="en" sz="1200">
                          <a:latin typeface="Roboto"/>
                          <a:ea typeface="Roboto"/>
                          <a:cs typeface="Roboto"/>
                          <a:sym typeface="Roboto"/>
                        </a:rPr>
                        <a:t>NSSL</a:t>
                      </a:r>
                      <a:endParaRPr b="1"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highlight>
                            <a:srgbClr val="FFFFFF"/>
                          </a:highlight>
                          <a:latin typeface="Roboto"/>
                          <a:ea typeface="Roboto"/>
                          <a:cs typeface="Roboto"/>
                          <a:sym typeface="Roboto"/>
                        </a:rPr>
                        <a:t>adam.clark@noaa.gov</a:t>
                      </a:r>
                      <a:endParaRPr sz="1200">
                        <a:latin typeface="Roboto"/>
                        <a:ea typeface="Roboto"/>
                        <a:cs typeface="Roboto"/>
                        <a:sym typeface="Roboto"/>
                      </a:endParaRPr>
                    </a:p>
                  </a:txBody>
                  <a:tcPr marT="63500" marB="63500" marR="63500" marL="63500"/>
                </a:tc>
              </a:tr>
              <a:tr h="333850">
                <a:tc>
                  <a:txBody>
                    <a:bodyPr/>
                    <a:lstStyle/>
                    <a:p>
                      <a:pPr indent="0" lvl="0" marL="0" rtl="0" algn="l">
                        <a:spcBef>
                          <a:spcPts val="0"/>
                        </a:spcBef>
                        <a:spcAft>
                          <a:spcPts val="0"/>
                        </a:spcAft>
                        <a:buNone/>
                      </a:pPr>
                      <a:r>
                        <a:rPr lang="en" sz="1200">
                          <a:latin typeface="Roboto"/>
                          <a:ea typeface="Roboto"/>
                          <a:cs typeface="Roboto"/>
                          <a:sym typeface="Roboto"/>
                        </a:rPr>
                        <a:t>Kevin Garrett</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NOAA/NWS/OSTI/</a:t>
                      </a:r>
                      <a:r>
                        <a:rPr b="1" lang="en" sz="1200">
                          <a:latin typeface="Roboto"/>
                          <a:ea typeface="Roboto"/>
                          <a:cs typeface="Roboto"/>
                          <a:sym typeface="Roboto"/>
                        </a:rPr>
                        <a:t>EMC</a:t>
                      </a:r>
                      <a:r>
                        <a:rPr lang="en" sz="1200">
                          <a:latin typeface="Roboto"/>
                          <a:ea typeface="Roboto"/>
                          <a:cs typeface="Roboto"/>
                          <a:sym typeface="Roboto"/>
                        </a:rPr>
                        <a:t> </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highlight>
                            <a:srgbClr val="FFFFFF"/>
                          </a:highlight>
                          <a:latin typeface="Roboto"/>
                          <a:ea typeface="Roboto"/>
                          <a:cs typeface="Roboto"/>
                          <a:sym typeface="Roboto"/>
                        </a:rPr>
                        <a:t>kevin.garrett@noaa.gov</a:t>
                      </a:r>
                      <a:endParaRPr sz="1200">
                        <a:latin typeface="Roboto"/>
                        <a:ea typeface="Roboto"/>
                        <a:cs typeface="Roboto"/>
                        <a:sym typeface="Roboto"/>
                      </a:endParaRPr>
                    </a:p>
                  </a:txBody>
                  <a:tcPr marT="63500" marB="63500" marR="63500" marL="63500"/>
                </a:tc>
              </a:tr>
              <a:tr h="333850">
                <a:tc>
                  <a:txBody>
                    <a:bodyPr/>
                    <a:lstStyle/>
                    <a:p>
                      <a:pPr indent="0" lvl="0" marL="0" rtl="0" algn="l">
                        <a:spcBef>
                          <a:spcPts val="0"/>
                        </a:spcBef>
                        <a:spcAft>
                          <a:spcPts val="0"/>
                        </a:spcAft>
                        <a:buNone/>
                      </a:pPr>
                      <a:r>
                        <a:rPr lang="en" sz="1200">
                          <a:latin typeface="Roboto"/>
                          <a:ea typeface="Roboto"/>
                          <a:cs typeface="Roboto"/>
                          <a:sym typeface="Roboto"/>
                        </a:rPr>
                        <a:t>Ruby Leung</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Pacific Northwest National Lab (</a:t>
                      </a:r>
                      <a:r>
                        <a:rPr b="1" lang="en" sz="1200">
                          <a:latin typeface="Roboto"/>
                          <a:ea typeface="Roboto"/>
                          <a:cs typeface="Roboto"/>
                          <a:sym typeface="Roboto"/>
                        </a:rPr>
                        <a:t>PNNL</a:t>
                      </a:r>
                      <a:r>
                        <a:rPr lang="en" sz="1200">
                          <a:latin typeface="Roboto"/>
                          <a:ea typeface="Roboto"/>
                          <a:cs typeface="Roboto"/>
                          <a:sym typeface="Roboto"/>
                        </a:rPr>
                        <a:t>)</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highlight>
                            <a:srgbClr val="FFFFFF"/>
                          </a:highlight>
                          <a:latin typeface="Roboto"/>
                          <a:ea typeface="Roboto"/>
                          <a:cs typeface="Roboto"/>
                          <a:sym typeface="Roboto"/>
                        </a:rPr>
                        <a:t>Ruby.Leung@pnl.gov</a:t>
                      </a:r>
                      <a:endParaRPr sz="1200">
                        <a:latin typeface="Roboto"/>
                        <a:ea typeface="Roboto"/>
                        <a:cs typeface="Roboto"/>
                        <a:sym typeface="Roboto"/>
                      </a:endParaRPr>
                    </a:p>
                  </a:txBody>
                  <a:tcPr marT="63500" marB="63500" marR="63500" marL="63500"/>
                </a:tc>
              </a:tr>
              <a:tr h="353150">
                <a:tc>
                  <a:txBody>
                    <a:bodyPr/>
                    <a:lstStyle/>
                    <a:p>
                      <a:pPr indent="0" lvl="0" marL="0" rtl="0" algn="l">
                        <a:spcBef>
                          <a:spcPts val="0"/>
                        </a:spcBef>
                        <a:spcAft>
                          <a:spcPts val="0"/>
                        </a:spcAft>
                        <a:buNone/>
                      </a:pPr>
                      <a:r>
                        <a:rPr lang="en" sz="1200">
                          <a:latin typeface="Roboto"/>
                          <a:ea typeface="Roboto"/>
                          <a:cs typeface="Roboto"/>
                          <a:sym typeface="Roboto"/>
                        </a:rPr>
                        <a:t>Marty Ralph</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Scripps (</a:t>
                      </a:r>
                      <a:r>
                        <a:rPr b="1" lang="en" sz="1200">
                          <a:latin typeface="Roboto"/>
                          <a:ea typeface="Roboto"/>
                          <a:cs typeface="Roboto"/>
                          <a:sym typeface="Roboto"/>
                        </a:rPr>
                        <a:t>EISWG</a:t>
                      </a:r>
                      <a:r>
                        <a:rPr lang="en" sz="1200">
                          <a:latin typeface="Roboto"/>
                          <a:ea typeface="Roboto"/>
                          <a:cs typeface="Roboto"/>
                          <a:sym typeface="Roboto"/>
                        </a:rPr>
                        <a:t> co-chair)</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highlight>
                            <a:srgbClr val="FFFFFF"/>
                          </a:highlight>
                          <a:latin typeface="Roboto"/>
                          <a:ea typeface="Roboto"/>
                          <a:cs typeface="Roboto"/>
                          <a:sym typeface="Roboto"/>
                        </a:rPr>
                        <a:t> mralph@ucsd.edu</a:t>
                      </a:r>
                      <a:endParaRPr sz="1200">
                        <a:latin typeface="Roboto"/>
                        <a:ea typeface="Roboto"/>
                        <a:cs typeface="Roboto"/>
                        <a:sym typeface="Roboto"/>
                      </a:endParaRPr>
                    </a:p>
                  </a:txBody>
                  <a:tcPr marT="63500" marB="63500" marR="63500" marL="63500"/>
                </a:tc>
              </a:tr>
              <a:tr h="333850">
                <a:tc>
                  <a:txBody>
                    <a:bodyPr/>
                    <a:lstStyle/>
                    <a:p>
                      <a:pPr indent="0" lvl="0" marL="0" rtl="0" algn="l">
                        <a:spcBef>
                          <a:spcPts val="0"/>
                        </a:spcBef>
                        <a:spcAft>
                          <a:spcPts val="0"/>
                        </a:spcAft>
                        <a:buNone/>
                      </a:pPr>
                      <a:r>
                        <a:rPr lang="en" sz="1200">
                          <a:latin typeface="Roboto"/>
                          <a:ea typeface="Roboto"/>
                          <a:cs typeface="Roboto"/>
                          <a:sym typeface="Roboto"/>
                        </a:rPr>
                        <a:t>Jen Vogt</a:t>
                      </a:r>
                      <a:endParaRPr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latin typeface="Roboto"/>
                          <a:ea typeface="Roboto"/>
                          <a:cs typeface="Roboto"/>
                          <a:sym typeface="Roboto"/>
                        </a:rPr>
                        <a:t>NOAA OAR/WPO/</a:t>
                      </a:r>
                      <a:r>
                        <a:rPr b="1" lang="en" sz="1200">
                          <a:latin typeface="Roboto"/>
                          <a:ea typeface="Roboto"/>
                          <a:cs typeface="Roboto"/>
                          <a:sym typeface="Roboto"/>
                        </a:rPr>
                        <a:t>EPIC</a:t>
                      </a:r>
                      <a:endParaRPr b="1" sz="1200">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rPr lang="en" sz="1200">
                          <a:highlight>
                            <a:srgbClr val="FFFFFF"/>
                          </a:highlight>
                          <a:latin typeface="Roboto"/>
                          <a:ea typeface="Roboto"/>
                          <a:cs typeface="Roboto"/>
                          <a:sym typeface="Roboto"/>
                        </a:rPr>
                        <a:t>jennifer.vogt@noaa.gov</a:t>
                      </a:r>
                      <a:endParaRPr sz="1200">
                        <a:latin typeface="Roboto"/>
                        <a:ea typeface="Roboto"/>
                        <a:cs typeface="Roboto"/>
                        <a:sym typeface="Roboto"/>
                      </a:endParaRPr>
                    </a:p>
                  </a:txBody>
                  <a:tcPr marT="63500" marB="63500" marR="63500" marL="63500"/>
                </a:tc>
              </a:tr>
            </a:tbl>
          </a:graphicData>
        </a:graphic>
      </p:graphicFrame>
      <p:sp>
        <p:nvSpPr>
          <p:cNvPr id="263" name="Google Shape;263;p44"/>
          <p:cNvSpPr txBox="1"/>
          <p:nvPr/>
        </p:nvSpPr>
        <p:spPr>
          <a:xfrm>
            <a:off x="0" y="227175"/>
            <a:ext cx="9144000" cy="5232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lt1"/>
                </a:solidFill>
                <a:highlight>
                  <a:schemeClr val="dk1"/>
                </a:highlight>
                <a:latin typeface="Roboto"/>
                <a:ea typeface="Roboto"/>
                <a:cs typeface="Roboto"/>
                <a:sym typeface="Roboto"/>
              </a:rPr>
              <a:t>AMS Ad Hoc CMC Liaisons - 2026</a:t>
            </a:r>
            <a:endParaRPr b="1" sz="2000">
              <a:solidFill>
                <a:schemeClr val="lt1"/>
              </a:solidFill>
              <a:highlight>
                <a:schemeClr val="dk1"/>
              </a:highlight>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5"/>
          <p:cNvSpPr txBox="1"/>
          <p:nvPr>
            <p:ph type="title"/>
          </p:nvPr>
        </p:nvSpPr>
        <p:spPr>
          <a:xfrm>
            <a:off x="203800" y="490475"/>
            <a:ext cx="7458300" cy="767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What will CMC Do?  </a:t>
            </a:r>
            <a:endParaRPr b="1"/>
          </a:p>
          <a:p>
            <a:pPr indent="0" lvl="0" marL="0" rtl="0" algn="l">
              <a:spcBef>
                <a:spcPts val="0"/>
              </a:spcBef>
              <a:spcAft>
                <a:spcPts val="0"/>
              </a:spcAft>
              <a:buNone/>
            </a:pPr>
            <a:r>
              <a:rPr b="1" lang="en"/>
              <a:t>Actions?  Products?</a:t>
            </a:r>
            <a:endParaRPr b="1"/>
          </a:p>
        </p:txBody>
      </p:sp>
      <p:sp>
        <p:nvSpPr>
          <p:cNvPr id="269" name="Google Shape;269;p45"/>
          <p:cNvSpPr txBox="1"/>
          <p:nvPr>
            <p:ph idx="1" type="body"/>
          </p:nvPr>
        </p:nvSpPr>
        <p:spPr>
          <a:xfrm>
            <a:off x="1206400" y="1541950"/>
            <a:ext cx="7030500" cy="3338400"/>
          </a:xfrm>
          <a:prstGeom prst="rect">
            <a:avLst/>
          </a:prstGeom>
        </p:spPr>
        <p:txBody>
          <a:bodyPr anchorCtr="0" anchor="t" bIns="91425" lIns="91425" spcFirstLastPara="1" rIns="91425" wrap="square" tIns="91425">
            <a:noAutofit/>
          </a:bodyPr>
          <a:lstStyle/>
          <a:p>
            <a:pPr indent="-222250" lvl="0" marL="177800" rtl="0" algn="l">
              <a:lnSpc>
                <a:spcPct val="100000"/>
              </a:lnSpc>
              <a:spcBef>
                <a:spcPts val="800"/>
              </a:spcBef>
              <a:spcAft>
                <a:spcPts val="0"/>
              </a:spcAft>
              <a:buClr>
                <a:srgbClr val="000000"/>
              </a:buClr>
              <a:buSzPts val="2100"/>
              <a:buFont typeface="Calibri"/>
              <a:buChar char="•"/>
            </a:pPr>
            <a:r>
              <a:rPr lang="en" sz="1600">
                <a:solidFill>
                  <a:srgbClr val="000000"/>
                </a:solidFill>
                <a:latin typeface="Calibri"/>
                <a:ea typeface="Calibri"/>
                <a:cs typeface="Calibri"/>
                <a:sym typeface="Calibri"/>
              </a:rPr>
              <a:t>Still a work in progress</a:t>
            </a:r>
            <a:endParaRPr sz="1600">
              <a:solidFill>
                <a:srgbClr val="000000"/>
              </a:solidFill>
              <a:latin typeface="Calibri"/>
              <a:ea typeface="Calibri"/>
              <a:cs typeface="Calibri"/>
              <a:sym typeface="Calibri"/>
            </a:endParaRPr>
          </a:p>
          <a:p>
            <a:pPr indent="-222250" lvl="0" marL="177800" rtl="0" algn="l">
              <a:lnSpc>
                <a:spcPct val="100000"/>
              </a:lnSpc>
              <a:spcBef>
                <a:spcPts val="1000"/>
              </a:spcBef>
              <a:spcAft>
                <a:spcPts val="0"/>
              </a:spcAft>
              <a:buClr>
                <a:srgbClr val="000000"/>
              </a:buClr>
              <a:buSzPts val="2100"/>
              <a:buFont typeface="Calibri"/>
              <a:buChar char="•"/>
            </a:pPr>
            <a:r>
              <a:rPr lang="en" sz="1600">
                <a:solidFill>
                  <a:srgbClr val="000000"/>
                </a:solidFill>
                <a:latin typeface="Calibri"/>
                <a:ea typeface="Calibri"/>
                <a:cs typeface="Calibri"/>
                <a:sym typeface="Calibri"/>
              </a:rPr>
              <a:t>Discussions with leaders and other groups (NOAA &amp; NWS HQ, EMC (MDC), UFS SC, NMT, EISWG, DTC, NOAA Labs and CIs, etc.)</a:t>
            </a:r>
            <a:endParaRPr sz="1600">
              <a:solidFill>
                <a:srgbClr val="000000"/>
              </a:solidFill>
              <a:latin typeface="Calibri"/>
              <a:ea typeface="Calibri"/>
              <a:cs typeface="Calibri"/>
              <a:sym typeface="Calibri"/>
            </a:endParaRPr>
          </a:p>
          <a:p>
            <a:pPr indent="-196850" lvl="0" marL="177800" rtl="0" algn="l">
              <a:lnSpc>
                <a:spcPct val="90000"/>
              </a:lnSpc>
              <a:spcBef>
                <a:spcPts val="800"/>
              </a:spcBef>
              <a:spcAft>
                <a:spcPts val="0"/>
              </a:spcAft>
              <a:buClr>
                <a:srgbClr val="000000"/>
              </a:buClr>
              <a:buSzPts val="2100"/>
              <a:buFont typeface="Calibri"/>
              <a:buChar char="•"/>
            </a:pPr>
            <a:r>
              <a:rPr lang="en" sz="1600">
                <a:solidFill>
                  <a:srgbClr val="000000"/>
                </a:solidFill>
                <a:latin typeface="Calibri"/>
                <a:ea typeface="Calibri"/>
                <a:cs typeface="Calibri"/>
                <a:sym typeface="Calibri"/>
              </a:rPr>
              <a:t>Working Groups for specific topics</a:t>
            </a:r>
            <a:endParaRPr sz="1600">
              <a:solidFill>
                <a:srgbClr val="000000"/>
              </a:solidFill>
              <a:latin typeface="Calibri"/>
              <a:ea typeface="Calibri"/>
              <a:cs typeface="Calibri"/>
              <a:sym typeface="Calibri"/>
            </a:endParaRPr>
          </a:p>
          <a:p>
            <a:pPr indent="-196850" lvl="0" marL="177800" rtl="0" algn="l">
              <a:lnSpc>
                <a:spcPct val="90000"/>
              </a:lnSpc>
              <a:spcBef>
                <a:spcPts val="800"/>
              </a:spcBef>
              <a:spcAft>
                <a:spcPts val="0"/>
              </a:spcAft>
              <a:buClr>
                <a:srgbClr val="000000"/>
              </a:buClr>
              <a:buSzPts val="2100"/>
              <a:buFont typeface="Calibri"/>
              <a:buChar char="•"/>
            </a:pPr>
            <a:r>
              <a:rPr lang="en" sz="1600">
                <a:solidFill>
                  <a:srgbClr val="000000"/>
                </a:solidFill>
                <a:latin typeface="Calibri"/>
                <a:ea typeface="Calibri"/>
                <a:cs typeface="Calibri"/>
                <a:sym typeface="Calibri"/>
              </a:rPr>
              <a:t>Reports or white papers  (No response required but intent is that they would be of value and would be welcome)</a:t>
            </a:r>
            <a:endParaRPr sz="1600">
              <a:solidFill>
                <a:srgbClr val="000000"/>
              </a:solidFill>
              <a:latin typeface="Calibri"/>
              <a:ea typeface="Calibri"/>
              <a:cs typeface="Calibri"/>
              <a:sym typeface="Calibri"/>
            </a:endParaRPr>
          </a:p>
          <a:p>
            <a:pPr indent="-196850" lvl="0" marL="177800" rtl="0" algn="l">
              <a:lnSpc>
                <a:spcPct val="90000"/>
              </a:lnSpc>
              <a:spcBef>
                <a:spcPts val="800"/>
              </a:spcBef>
              <a:spcAft>
                <a:spcPts val="0"/>
              </a:spcAft>
              <a:buClr>
                <a:srgbClr val="000000"/>
              </a:buClr>
              <a:buSzPts val="2100"/>
              <a:buFont typeface="Calibri"/>
              <a:buChar char="•"/>
            </a:pPr>
            <a:r>
              <a:rPr lang="en" sz="1600">
                <a:solidFill>
                  <a:srgbClr val="000000"/>
                </a:solidFill>
                <a:latin typeface="Calibri"/>
                <a:ea typeface="Calibri"/>
                <a:cs typeface="Calibri"/>
                <a:sym typeface="Calibri"/>
              </a:rPr>
              <a:t>Bring suggestions, best practices, concerns, etc. on important issues to NOAA/UFS leaders</a:t>
            </a:r>
            <a:endParaRPr sz="1600">
              <a:solidFill>
                <a:srgbClr val="000000"/>
              </a:solidFill>
              <a:latin typeface="Calibri"/>
              <a:ea typeface="Calibri"/>
              <a:cs typeface="Calibri"/>
              <a:sym typeface="Calibri"/>
            </a:endParaRPr>
          </a:p>
          <a:p>
            <a:pPr indent="-196850" lvl="0" marL="177800" rtl="0" algn="l">
              <a:lnSpc>
                <a:spcPct val="90000"/>
              </a:lnSpc>
              <a:spcBef>
                <a:spcPts val="800"/>
              </a:spcBef>
              <a:spcAft>
                <a:spcPts val="0"/>
              </a:spcAft>
              <a:buClr>
                <a:srgbClr val="000000"/>
              </a:buClr>
              <a:buSzPts val="2100"/>
              <a:buFont typeface="Calibri"/>
              <a:buChar char="•"/>
            </a:pPr>
            <a:r>
              <a:rPr lang="en" sz="1600">
                <a:solidFill>
                  <a:srgbClr val="000000"/>
                </a:solidFill>
                <a:latin typeface="Calibri"/>
                <a:ea typeface="Calibri"/>
                <a:cs typeface="Calibri"/>
                <a:sym typeface="Calibri"/>
              </a:rPr>
              <a:t>Suggestions on possible roles of CMC welcome from audience/community</a:t>
            </a:r>
            <a:endParaRPr sz="1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6"/>
          <p:cNvSpPr/>
          <p:nvPr/>
        </p:nvSpPr>
        <p:spPr>
          <a:xfrm>
            <a:off x="0" y="629650"/>
            <a:ext cx="9144000" cy="1095600"/>
          </a:xfrm>
          <a:prstGeom prst="rect">
            <a:avLst/>
          </a:prstGeom>
          <a:gradFill>
            <a:gsLst>
              <a:gs pos="0">
                <a:srgbClr val="FDECDB"/>
              </a:gs>
              <a:gs pos="100000">
                <a:srgbClr val="F0AA63"/>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275" name="Google Shape;275;p46"/>
          <p:cNvSpPr txBox="1"/>
          <p:nvPr>
            <p:ph type="title"/>
          </p:nvPr>
        </p:nvSpPr>
        <p:spPr>
          <a:xfrm>
            <a:off x="460950" y="629600"/>
            <a:ext cx="8222100" cy="10956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b="1" lang="en"/>
              <a:t>Attention </a:t>
            </a:r>
            <a:r>
              <a:rPr lang="en"/>
              <a:t>A</a:t>
            </a:r>
            <a:r>
              <a:rPr b="1" lang="en"/>
              <a:t>reas</a:t>
            </a:r>
            <a:endParaRPr b="1"/>
          </a:p>
        </p:txBody>
      </p:sp>
      <p:sp>
        <p:nvSpPr>
          <p:cNvPr id="276" name="Google Shape;276;p46"/>
          <p:cNvSpPr txBox="1"/>
          <p:nvPr>
            <p:ph idx="1" type="body"/>
          </p:nvPr>
        </p:nvSpPr>
        <p:spPr>
          <a:xfrm>
            <a:off x="346950" y="2147375"/>
            <a:ext cx="4230000" cy="2469900"/>
          </a:xfrm>
          <a:prstGeom prst="rect">
            <a:avLst/>
          </a:prstGeom>
        </p:spPr>
        <p:txBody>
          <a:bodyPr anchorCtr="0" anchor="t" bIns="91425" lIns="91425" spcFirstLastPara="1" rIns="91425" wrap="square" tIns="91425">
            <a:normAutofit fontScale="85000"/>
          </a:bodyPr>
          <a:lstStyle/>
          <a:p>
            <a:pPr indent="0" lvl="0" marL="457200" rtl="0" algn="l">
              <a:lnSpc>
                <a:spcPct val="380000"/>
              </a:lnSpc>
              <a:spcBef>
                <a:spcPts val="0"/>
              </a:spcBef>
              <a:spcAft>
                <a:spcPts val="0"/>
              </a:spcAft>
              <a:buNone/>
            </a:pPr>
            <a:r>
              <a:rPr b="1" lang="en" sz="1900">
                <a:solidFill>
                  <a:schemeClr val="dk1"/>
                </a:solidFill>
              </a:rPr>
              <a:t>Accessibility and Usability</a:t>
            </a:r>
            <a:endParaRPr b="1" sz="1900">
              <a:solidFill>
                <a:schemeClr val="dk1"/>
              </a:solidFill>
            </a:endParaRPr>
          </a:p>
          <a:p>
            <a:pPr indent="0" lvl="0" marL="457200" rtl="0" algn="l">
              <a:lnSpc>
                <a:spcPct val="380000"/>
              </a:lnSpc>
              <a:spcBef>
                <a:spcPts val="0"/>
              </a:spcBef>
              <a:spcAft>
                <a:spcPts val="0"/>
              </a:spcAft>
              <a:buNone/>
            </a:pPr>
            <a:r>
              <a:rPr b="1" lang="en" sz="1900">
                <a:solidFill>
                  <a:schemeClr val="dk1"/>
                </a:solidFill>
              </a:rPr>
              <a:t>Research-to-Operations Pipeline</a:t>
            </a:r>
            <a:endParaRPr b="1" sz="1900">
              <a:solidFill>
                <a:schemeClr val="dk1"/>
              </a:solidFill>
            </a:endParaRPr>
          </a:p>
          <a:p>
            <a:pPr indent="0" lvl="0" marL="457200" rtl="0" algn="l">
              <a:lnSpc>
                <a:spcPct val="380000"/>
              </a:lnSpc>
              <a:spcBef>
                <a:spcPts val="0"/>
              </a:spcBef>
              <a:spcAft>
                <a:spcPts val="0"/>
              </a:spcAft>
              <a:buNone/>
            </a:pPr>
            <a:r>
              <a:rPr b="1" lang="en" sz="1900">
                <a:solidFill>
                  <a:schemeClr val="dk1"/>
                </a:solidFill>
              </a:rPr>
              <a:t>Technical Infrastructure &amp; Integration</a:t>
            </a:r>
            <a:endParaRPr b="1" sz="1600"/>
          </a:p>
        </p:txBody>
      </p:sp>
      <p:sp>
        <p:nvSpPr>
          <p:cNvPr id="277" name="Google Shape;277;p46"/>
          <p:cNvSpPr txBox="1"/>
          <p:nvPr>
            <p:ph idx="1" type="body"/>
          </p:nvPr>
        </p:nvSpPr>
        <p:spPr>
          <a:xfrm>
            <a:off x="4983525" y="2048675"/>
            <a:ext cx="4230000" cy="2919300"/>
          </a:xfrm>
          <a:prstGeom prst="rect">
            <a:avLst/>
          </a:prstGeom>
          <a:solidFill>
            <a:schemeClr val="lt1"/>
          </a:solidFill>
        </p:spPr>
        <p:txBody>
          <a:bodyPr anchorCtr="0" anchor="t" bIns="91425" lIns="91425" spcFirstLastPara="1" rIns="91425" wrap="square" tIns="91425">
            <a:normAutofit/>
          </a:bodyPr>
          <a:lstStyle/>
          <a:p>
            <a:pPr indent="457200" lvl="0" marL="0" rtl="0" algn="l">
              <a:lnSpc>
                <a:spcPct val="350000"/>
              </a:lnSpc>
              <a:spcBef>
                <a:spcPts val="0"/>
              </a:spcBef>
              <a:spcAft>
                <a:spcPts val="0"/>
              </a:spcAft>
              <a:buNone/>
            </a:pPr>
            <a:r>
              <a:rPr b="1" lang="en" sz="1900">
                <a:solidFill>
                  <a:schemeClr val="dk1"/>
                </a:solidFill>
              </a:rPr>
              <a:t>Funding and Investment</a:t>
            </a:r>
            <a:endParaRPr b="1" sz="1900">
              <a:solidFill>
                <a:schemeClr val="dk1"/>
              </a:solidFill>
            </a:endParaRPr>
          </a:p>
          <a:p>
            <a:pPr indent="0" lvl="0" marL="457200" rtl="0" algn="l">
              <a:lnSpc>
                <a:spcPct val="350000"/>
              </a:lnSpc>
              <a:spcBef>
                <a:spcPts val="0"/>
              </a:spcBef>
              <a:spcAft>
                <a:spcPts val="0"/>
              </a:spcAft>
              <a:buNone/>
            </a:pPr>
            <a:r>
              <a:rPr b="1" lang="en" sz="1900">
                <a:solidFill>
                  <a:schemeClr val="dk1"/>
                </a:solidFill>
              </a:rPr>
              <a:t>Workforce Development</a:t>
            </a:r>
            <a:endParaRPr b="1" sz="1900">
              <a:solidFill>
                <a:schemeClr val="dk1"/>
              </a:solidFill>
            </a:endParaRPr>
          </a:p>
          <a:p>
            <a:pPr indent="0" lvl="0" marL="457200" rtl="0" algn="l">
              <a:lnSpc>
                <a:spcPct val="350000"/>
              </a:lnSpc>
              <a:spcBef>
                <a:spcPts val="0"/>
              </a:spcBef>
              <a:spcAft>
                <a:spcPts val="0"/>
              </a:spcAft>
              <a:buNone/>
            </a:pPr>
            <a:r>
              <a:rPr b="1" lang="en" sz="1900">
                <a:solidFill>
                  <a:schemeClr val="dk1"/>
                </a:solidFill>
              </a:rPr>
              <a:t>Collaboration &amp; Coordination</a:t>
            </a:r>
            <a:endParaRPr b="1" sz="1600"/>
          </a:p>
        </p:txBody>
      </p:sp>
      <p:cxnSp>
        <p:nvCxnSpPr>
          <p:cNvPr id="278" name="Google Shape;278;p46"/>
          <p:cNvCxnSpPr/>
          <p:nvPr/>
        </p:nvCxnSpPr>
        <p:spPr>
          <a:xfrm flipH="1">
            <a:off x="4567050" y="1922675"/>
            <a:ext cx="9900" cy="2919300"/>
          </a:xfrm>
          <a:prstGeom prst="straightConnector1">
            <a:avLst/>
          </a:prstGeom>
          <a:noFill/>
          <a:ln cap="flat" cmpd="sng" w="9525">
            <a:solidFill>
              <a:schemeClr val="dk2"/>
            </a:solidFill>
            <a:prstDash val="solid"/>
            <a:round/>
            <a:headEnd len="med" w="med" type="none"/>
            <a:tailEnd len="med" w="med" type="none"/>
          </a:ln>
        </p:spPr>
      </p:cxnSp>
      <p:grpSp>
        <p:nvGrpSpPr>
          <p:cNvPr id="279" name="Google Shape;279;p46"/>
          <p:cNvGrpSpPr/>
          <p:nvPr/>
        </p:nvGrpSpPr>
        <p:grpSpPr>
          <a:xfrm>
            <a:off x="4751086" y="3832752"/>
            <a:ext cx="627319" cy="625685"/>
            <a:chOff x="-30345325" y="3184750"/>
            <a:chExt cx="292225" cy="291450"/>
          </a:xfrm>
        </p:grpSpPr>
        <p:sp>
          <p:nvSpPr>
            <p:cNvPr id="280" name="Google Shape;280;p46"/>
            <p:cNvSpPr/>
            <p:nvPr/>
          </p:nvSpPr>
          <p:spPr>
            <a:xfrm>
              <a:off x="-30328000" y="3184750"/>
              <a:ext cx="258375" cy="120950"/>
            </a:xfrm>
            <a:custGeom>
              <a:rect b="b" l="l" r="r" t="t"/>
              <a:pathLst>
                <a:path extrusionOk="0" h="4838" w="10335">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solidFill>
              <a:srgbClr val="869FB2"/>
            </a:solidFill>
            <a:ln>
              <a:noFill/>
            </a:ln>
          </p:spPr>
          <p:txBody>
            <a:bodyPr anchorCtr="0" anchor="ctr" bIns="161750" lIns="161750" spcFirstLastPara="1" rIns="161750" wrap="square" tIns="161750">
              <a:noAutofit/>
            </a:bodyPr>
            <a:lstStyle/>
            <a:p>
              <a:pPr indent="0" lvl="0" marL="0" rtl="0" algn="l">
                <a:spcBef>
                  <a:spcPts val="0"/>
                </a:spcBef>
                <a:spcAft>
                  <a:spcPts val="0"/>
                </a:spcAft>
                <a:buNone/>
              </a:pPr>
              <a:r>
                <a:t/>
              </a:r>
              <a:endParaRPr/>
            </a:p>
          </p:txBody>
        </p:sp>
        <p:sp>
          <p:nvSpPr>
            <p:cNvPr id="281" name="Google Shape;281;p46"/>
            <p:cNvSpPr/>
            <p:nvPr/>
          </p:nvSpPr>
          <p:spPr>
            <a:xfrm>
              <a:off x="-30310675" y="3322575"/>
              <a:ext cx="68550" cy="69350"/>
            </a:xfrm>
            <a:custGeom>
              <a:rect b="b" l="l" r="r" t="t"/>
              <a:pathLst>
                <a:path extrusionOk="0" h="2774" w="2742">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solidFill>
              <a:srgbClr val="869FB2"/>
            </a:solidFill>
            <a:ln>
              <a:noFill/>
            </a:ln>
          </p:spPr>
          <p:txBody>
            <a:bodyPr anchorCtr="0" anchor="ctr" bIns="161750" lIns="161750" spcFirstLastPara="1" rIns="161750" wrap="square" tIns="161750">
              <a:noAutofit/>
            </a:bodyPr>
            <a:lstStyle/>
            <a:p>
              <a:pPr indent="0" lvl="0" marL="0" rtl="0" algn="l">
                <a:spcBef>
                  <a:spcPts val="0"/>
                </a:spcBef>
                <a:spcAft>
                  <a:spcPts val="0"/>
                </a:spcAft>
                <a:buNone/>
              </a:pPr>
              <a:r>
                <a:t/>
              </a:r>
              <a:endParaRPr/>
            </a:p>
          </p:txBody>
        </p:sp>
        <p:sp>
          <p:nvSpPr>
            <p:cNvPr id="282" name="Google Shape;282;p46"/>
            <p:cNvSpPr/>
            <p:nvPr/>
          </p:nvSpPr>
          <p:spPr>
            <a:xfrm>
              <a:off x="-30345325" y="3408425"/>
              <a:ext cx="137075" cy="67775"/>
            </a:xfrm>
            <a:custGeom>
              <a:rect b="b" l="l" r="r" t="t"/>
              <a:pathLst>
                <a:path extrusionOk="0" h="2711" w="5483">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solidFill>
              <a:srgbClr val="869FB2"/>
            </a:solidFill>
            <a:ln>
              <a:noFill/>
            </a:ln>
          </p:spPr>
          <p:txBody>
            <a:bodyPr anchorCtr="0" anchor="ctr" bIns="161750" lIns="161750" spcFirstLastPara="1" rIns="161750" wrap="square" tIns="161750">
              <a:noAutofit/>
            </a:bodyPr>
            <a:lstStyle/>
            <a:p>
              <a:pPr indent="0" lvl="0" marL="0" rtl="0" algn="l">
                <a:spcBef>
                  <a:spcPts val="0"/>
                </a:spcBef>
                <a:spcAft>
                  <a:spcPts val="0"/>
                </a:spcAft>
                <a:buNone/>
              </a:pPr>
              <a:r>
                <a:t/>
              </a:r>
              <a:endParaRPr/>
            </a:p>
          </p:txBody>
        </p:sp>
        <p:sp>
          <p:nvSpPr>
            <p:cNvPr id="283" name="Google Shape;283;p46"/>
            <p:cNvSpPr/>
            <p:nvPr/>
          </p:nvSpPr>
          <p:spPr>
            <a:xfrm>
              <a:off x="-30156300" y="3322575"/>
              <a:ext cx="68550" cy="69350"/>
            </a:xfrm>
            <a:custGeom>
              <a:rect b="b" l="l" r="r" t="t"/>
              <a:pathLst>
                <a:path extrusionOk="0" h="2774" w="2742">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solidFill>
              <a:srgbClr val="869FB2"/>
            </a:solidFill>
            <a:ln>
              <a:noFill/>
            </a:ln>
          </p:spPr>
          <p:txBody>
            <a:bodyPr anchorCtr="0" anchor="ctr" bIns="161750" lIns="161750" spcFirstLastPara="1" rIns="161750" wrap="square" tIns="161750">
              <a:noAutofit/>
            </a:bodyPr>
            <a:lstStyle/>
            <a:p>
              <a:pPr indent="0" lvl="0" marL="0" rtl="0" algn="l">
                <a:spcBef>
                  <a:spcPts val="0"/>
                </a:spcBef>
                <a:spcAft>
                  <a:spcPts val="0"/>
                </a:spcAft>
                <a:buNone/>
              </a:pPr>
              <a:r>
                <a:t/>
              </a:r>
              <a:endParaRPr/>
            </a:p>
          </p:txBody>
        </p:sp>
        <p:sp>
          <p:nvSpPr>
            <p:cNvPr id="284" name="Google Shape;284;p46"/>
            <p:cNvSpPr/>
            <p:nvPr/>
          </p:nvSpPr>
          <p:spPr>
            <a:xfrm>
              <a:off x="-30190950" y="3408425"/>
              <a:ext cx="137850" cy="67775"/>
            </a:xfrm>
            <a:custGeom>
              <a:rect b="b" l="l" r="r" t="t"/>
              <a:pathLst>
                <a:path extrusionOk="0" h="2711" w="5514">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solidFill>
              <a:srgbClr val="869FB2"/>
            </a:solidFill>
            <a:ln>
              <a:noFill/>
            </a:ln>
          </p:spPr>
          <p:txBody>
            <a:bodyPr anchorCtr="0" anchor="ctr" bIns="161750" lIns="161750" spcFirstLastPara="1" rIns="161750" wrap="square" tIns="161750">
              <a:noAutofit/>
            </a:bodyPr>
            <a:lstStyle/>
            <a:p>
              <a:pPr indent="0" lvl="0" marL="0" rtl="0" algn="l">
                <a:spcBef>
                  <a:spcPts val="0"/>
                </a:spcBef>
                <a:spcAft>
                  <a:spcPts val="0"/>
                </a:spcAft>
                <a:buNone/>
              </a:pPr>
              <a:r>
                <a:t/>
              </a:r>
              <a:endParaRPr/>
            </a:p>
          </p:txBody>
        </p:sp>
      </p:grpSp>
      <p:grpSp>
        <p:nvGrpSpPr>
          <p:cNvPr id="285" name="Google Shape;285;p46"/>
          <p:cNvGrpSpPr/>
          <p:nvPr/>
        </p:nvGrpSpPr>
        <p:grpSpPr>
          <a:xfrm>
            <a:off x="4751084" y="2147368"/>
            <a:ext cx="627320" cy="617444"/>
            <a:chOff x="2404875" y="3592725"/>
            <a:chExt cx="298525" cy="293825"/>
          </a:xfrm>
        </p:grpSpPr>
        <p:sp>
          <p:nvSpPr>
            <p:cNvPr id="286" name="Google Shape;286;p46"/>
            <p:cNvSpPr/>
            <p:nvPr/>
          </p:nvSpPr>
          <p:spPr>
            <a:xfrm>
              <a:off x="2404875" y="3747900"/>
              <a:ext cx="52775" cy="138650"/>
            </a:xfrm>
            <a:custGeom>
              <a:rect b="b" l="l" r="r" t="t"/>
              <a:pathLst>
                <a:path extrusionOk="0" h="5546" w="2111">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rgbClr val="869FB2"/>
            </a:solidFill>
            <a:ln>
              <a:noFill/>
            </a:ln>
          </p:spPr>
          <p:txBody>
            <a:bodyPr anchorCtr="0" anchor="ctr" bIns="162550" lIns="162550" spcFirstLastPara="1" rIns="162550" wrap="square" tIns="162550">
              <a:noAutofit/>
            </a:bodyPr>
            <a:lstStyle/>
            <a:p>
              <a:pPr indent="0" lvl="0" marL="0" rtl="0" algn="l">
                <a:spcBef>
                  <a:spcPts val="0"/>
                </a:spcBef>
                <a:spcAft>
                  <a:spcPts val="0"/>
                </a:spcAft>
                <a:buNone/>
              </a:pPr>
              <a:r>
                <a:t/>
              </a:r>
              <a:endParaRPr/>
            </a:p>
          </p:txBody>
        </p:sp>
        <p:sp>
          <p:nvSpPr>
            <p:cNvPr id="287" name="Google Shape;287;p46"/>
            <p:cNvSpPr/>
            <p:nvPr/>
          </p:nvSpPr>
          <p:spPr>
            <a:xfrm>
              <a:off x="2458425" y="3592725"/>
              <a:ext cx="190625" cy="160700"/>
            </a:xfrm>
            <a:custGeom>
              <a:rect b="b" l="l" r="r" t="t"/>
              <a:pathLst>
                <a:path extrusionOk="0" h="6428" w="7625">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rgbClr val="869FB2"/>
            </a:solidFill>
            <a:ln>
              <a:noFill/>
            </a:ln>
          </p:spPr>
          <p:txBody>
            <a:bodyPr anchorCtr="0" anchor="ctr" bIns="162550" lIns="162550" spcFirstLastPara="1" rIns="162550" wrap="square" tIns="162550">
              <a:noAutofit/>
            </a:bodyPr>
            <a:lstStyle/>
            <a:p>
              <a:pPr indent="0" lvl="0" marL="0" rtl="0" algn="l">
                <a:spcBef>
                  <a:spcPts val="0"/>
                </a:spcBef>
                <a:spcAft>
                  <a:spcPts val="0"/>
                </a:spcAft>
                <a:buNone/>
              </a:pPr>
              <a:r>
                <a:t/>
              </a:r>
              <a:endParaRPr/>
            </a:p>
          </p:txBody>
        </p:sp>
        <p:sp>
          <p:nvSpPr>
            <p:cNvPr id="288" name="Google Shape;288;p46"/>
            <p:cNvSpPr/>
            <p:nvPr/>
          </p:nvSpPr>
          <p:spPr>
            <a:xfrm>
              <a:off x="2474975" y="3742775"/>
              <a:ext cx="228425" cy="125650"/>
            </a:xfrm>
            <a:custGeom>
              <a:rect b="b" l="l" r="r" t="t"/>
              <a:pathLst>
                <a:path extrusionOk="0" h="5026" w="9137">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rgbClr val="869FB2"/>
            </a:solidFill>
            <a:ln>
              <a:noFill/>
            </a:ln>
          </p:spPr>
          <p:txBody>
            <a:bodyPr anchorCtr="0" anchor="ctr" bIns="162550" lIns="162550" spcFirstLastPara="1" rIns="162550" wrap="square" tIns="162550">
              <a:noAutofit/>
            </a:bodyPr>
            <a:lstStyle/>
            <a:p>
              <a:pPr indent="0" lvl="0" marL="0" rtl="0" algn="l">
                <a:spcBef>
                  <a:spcPts val="0"/>
                </a:spcBef>
                <a:spcAft>
                  <a:spcPts val="0"/>
                </a:spcAft>
                <a:buNone/>
              </a:pPr>
              <a:r>
                <a:t/>
              </a:r>
              <a:endParaRPr/>
            </a:p>
          </p:txBody>
        </p:sp>
      </p:grpSp>
      <p:grpSp>
        <p:nvGrpSpPr>
          <p:cNvPr id="289" name="Google Shape;289;p46"/>
          <p:cNvGrpSpPr/>
          <p:nvPr/>
        </p:nvGrpSpPr>
        <p:grpSpPr>
          <a:xfrm>
            <a:off x="4751082" y="2979365"/>
            <a:ext cx="627321" cy="638814"/>
            <a:chOff x="-40742750" y="3972175"/>
            <a:chExt cx="311125" cy="316825"/>
          </a:xfrm>
        </p:grpSpPr>
        <p:sp>
          <p:nvSpPr>
            <p:cNvPr id="290" name="Google Shape;290;p46"/>
            <p:cNvSpPr/>
            <p:nvPr/>
          </p:nvSpPr>
          <p:spPr>
            <a:xfrm>
              <a:off x="-40699425" y="4118075"/>
              <a:ext cx="226850" cy="101625"/>
            </a:xfrm>
            <a:custGeom>
              <a:rect b="b" l="l" r="r" t="t"/>
              <a:pathLst>
                <a:path extrusionOk="0" h="4065" w="9074">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rgbClr val="869FB2"/>
            </a:solidFill>
            <a:ln>
              <a:noFill/>
            </a:ln>
          </p:spPr>
          <p:txBody>
            <a:bodyPr anchorCtr="0" anchor="ctr" bIns="157775" lIns="157775" spcFirstLastPara="1" rIns="157775" wrap="square" tIns="157775">
              <a:noAutofit/>
            </a:bodyPr>
            <a:lstStyle/>
            <a:p>
              <a:pPr indent="0" lvl="0" marL="0" rtl="0" algn="l">
                <a:spcBef>
                  <a:spcPts val="0"/>
                </a:spcBef>
                <a:spcAft>
                  <a:spcPts val="0"/>
                </a:spcAft>
                <a:buNone/>
              </a:pPr>
              <a:r>
                <a:t/>
              </a:r>
              <a:endParaRPr/>
            </a:p>
          </p:txBody>
        </p:sp>
        <p:sp>
          <p:nvSpPr>
            <p:cNvPr id="291" name="Google Shape;291;p46"/>
            <p:cNvSpPr/>
            <p:nvPr/>
          </p:nvSpPr>
          <p:spPr>
            <a:xfrm>
              <a:off x="-40742750" y="3972175"/>
              <a:ext cx="311125" cy="316825"/>
            </a:xfrm>
            <a:custGeom>
              <a:rect b="b" l="l" r="r" t="t"/>
              <a:pathLst>
                <a:path extrusionOk="0" h="12673" w="12445">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rgbClr val="869FB2"/>
            </a:solidFill>
            <a:ln>
              <a:noFill/>
            </a:ln>
          </p:spPr>
          <p:txBody>
            <a:bodyPr anchorCtr="0" anchor="ctr" bIns="157775" lIns="157775" spcFirstLastPara="1" rIns="157775" wrap="square" tIns="157775">
              <a:noAutofit/>
            </a:bodyPr>
            <a:lstStyle/>
            <a:p>
              <a:pPr indent="0" lvl="0" marL="0" rtl="0" algn="l">
                <a:spcBef>
                  <a:spcPts val="0"/>
                </a:spcBef>
                <a:spcAft>
                  <a:spcPts val="0"/>
                </a:spcAft>
                <a:buNone/>
              </a:pPr>
              <a:r>
                <a:t/>
              </a:r>
              <a:endParaRPr/>
            </a:p>
          </p:txBody>
        </p:sp>
      </p:grpSp>
      <p:sp>
        <p:nvSpPr>
          <p:cNvPr id="292" name="Google Shape;292;p46"/>
          <p:cNvSpPr/>
          <p:nvPr/>
        </p:nvSpPr>
        <p:spPr>
          <a:xfrm>
            <a:off x="119147" y="2048668"/>
            <a:ext cx="627319" cy="617437"/>
          </a:xfrm>
          <a:custGeom>
            <a:rect b="b" l="l" r="r" t="t"/>
            <a:pathLst>
              <a:path extrusionOk="0" h="11658" w="11689">
                <a:moveTo>
                  <a:pt x="5829" y="2458"/>
                </a:moveTo>
                <a:cubicBezTo>
                  <a:pt x="6207" y="2458"/>
                  <a:pt x="6491" y="2773"/>
                  <a:pt x="6491" y="3120"/>
                </a:cubicBezTo>
                <a:cubicBezTo>
                  <a:pt x="6522" y="3466"/>
                  <a:pt x="6207" y="3781"/>
                  <a:pt x="5829" y="3781"/>
                </a:cubicBezTo>
                <a:cubicBezTo>
                  <a:pt x="5419" y="3781"/>
                  <a:pt x="5136" y="3466"/>
                  <a:pt x="5136" y="3120"/>
                </a:cubicBezTo>
                <a:cubicBezTo>
                  <a:pt x="5136" y="2742"/>
                  <a:pt x="5482" y="2458"/>
                  <a:pt x="5829" y="2458"/>
                </a:cubicBezTo>
                <a:close/>
                <a:moveTo>
                  <a:pt x="5860" y="4474"/>
                </a:moveTo>
                <a:cubicBezTo>
                  <a:pt x="6238" y="4474"/>
                  <a:pt x="6522" y="4789"/>
                  <a:pt x="6522" y="5136"/>
                </a:cubicBezTo>
                <a:lnTo>
                  <a:pt x="6522" y="8570"/>
                </a:lnTo>
                <a:cubicBezTo>
                  <a:pt x="6522" y="8948"/>
                  <a:pt x="6207" y="9232"/>
                  <a:pt x="5860" y="9232"/>
                </a:cubicBezTo>
                <a:cubicBezTo>
                  <a:pt x="5451" y="9232"/>
                  <a:pt x="5199" y="8917"/>
                  <a:pt x="5199" y="8570"/>
                </a:cubicBezTo>
                <a:lnTo>
                  <a:pt x="5199" y="5136"/>
                </a:lnTo>
                <a:cubicBezTo>
                  <a:pt x="5199" y="4726"/>
                  <a:pt x="5514" y="4474"/>
                  <a:pt x="5860" y="4474"/>
                </a:cubicBezTo>
                <a:close/>
                <a:moveTo>
                  <a:pt x="5829" y="1"/>
                </a:moveTo>
                <a:cubicBezTo>
                  <a:pt x="2615" y="1"/>
                  <a:pt x="0" y="2647"/>
                  <a:pt x="0" y="5829"/>
                </a:cubicBezTo>
                <a:cubicBezTo>
                  <a:pt x="0" y="9043"/>
                  <a:pt x="2615" y="11657"/>
                  <a:pt x="5829" y="11657"/>
                </a:cubicBezTo>
                <a:cubicBezTo>
                  <a:pt x="9011" y="11657"/>
                  <a:pt x="11657" y="9043"/>
                  <a:pt x="11657" y="5829"/>
                </a:cubicBezTo>
                <a:cubicBezTo>
                  <a:pt x="11689" y="2647"/>
                  <a:pt x="9042" y="1"/>
                  <a:pt x="582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3" name="Google Shape;293;p46"/>
          <p:cNvGrpSpPr/>
          <p:nvPr/>
        </p:nvGrpSpPr>
        <p:grpSpPr>
          <a:xfrm>
            <a:off x="119139" y="2979378"/>
            <a:ext cx="627333" cy="583859"/>
            <a:chOff x="-21322300" y="4077125"/>
            <a:chExt cx="307200" cy="285925"/>
          </a:xfrm>
        </p:grpSpPr>
        <p:sp>
          <p:nvSpPr>
            <p:cNvPr id="294" name="Google Shape;294;p46"/>
            <p:cNvSpPr/>
            <p:nvPr/>
          </p:nvSpPr>
          <p:spPr>
            <a:xfrm>
              <a:off x="-21177375" y="4077125"/>
              <a:ext cx="17350" cy="52800"/>
            </a:xfrm>
            <a:custGeom>
              <a:rect b="b" l="l" r="r" t="t"/>
              <a:pathLst>
                <a:path extrusionOk="0" h="2112" w="694">
                  <a:moveTo>
                    <a:pt x="347" y="0"/>
                  </a:moveTo>
                  <a:cubicBezTo>
                    <a:pt x="158" y="0"/>
                    <a:pt x="0" y="158"/>
                    <a:pt x="0" y="347"/>
                  </a:cubicBezTo>
                  <a:lnTo>
                    <a:pt x="0" y="1764"/>
                  </a:lnTo>
                  <a:cubicBezTo>
                    <a:pt x="0" y="1953"/>
                    <a:pt x="158" y="2111"/>
                    <a:pt x="347" y="2111"/>
                  </a:cubicBezTo>
                  <a:cubicBezTo>
                    <a:pt x="536" y="2111"/>
                    <a:pt x="693" y="1953"/>
                    <a:pt x="693" y="1764"/>
                  </a:cubicBezTo>
                  <a:lnTo>
                    <a:pt x="693" y="347"/>
                  </a:lnTo>
                  <a:cubicBezTo>
                    <a:pt x="693" y="158"/>
                    <a:pt x="536" y="0"/>
                    <a:pt x="347" y="0"/>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295" name="Google Shape;295;p46"/>
            <p:cNvSpPr/>
            <p:nvPr/>
          </p:nvSpPr>
          <p:spPr>
            <a:xfrm>
              <a:off x="-21279775" y="4117475"/>
              <a:ext cx="46500" cy="44525"/>
            </a:xfrm>
            <a:custGeom>
              <a:rect b="b" l="l" r="r" t="t"/>
              <a:pathLst>
                <a:path extrusionOk="0" h="1781" w="1860">
                  <a:moveTo>
                    <a:pt x="410" y="1"/>
                  </a:moveTo>
                  <a:cubicBezTo>
                    <a:pt x="323" y="1"/>
                    <a:pt x="237" y="40"/>
                    <a:pt x="158" y="119"/>
                  </a:cubicBezTo>
                  <a:cubicBezTo>
                    <a:pt x="0" y="276"/>
                    <a:pt x="0" y="466"/>
                    <a:pt x="158" y="623"/>
                  </a:cubicBezTo>
                  <a:lnTo>
                    <a:pt x="1166" y="1663"/>
                  </a:lnTo>
                  <a:cubicBezTo>
                    <a:pt x="1261" y="1741"/>
                    <a:pt x="1355" y="1781"/>
                    <a:pt x="1446" y="1781"/>
                  </a:cubicBezTo>
                  <a:cubicBezTo>
                    <a:pt x="1536" y="1781"/>
                    <a:pt x="1623" y="1741"/>
                    <a:pt x="1702" y="1663"/>
                  </a:cubicBezTo>
                  <a:cubicBezTo>
                    <a:pt x="1859" y="1505"/>
                    <a:pt x="1859" y="1285"/>
                    <a:pt x="1702" y="1127"/>
                  </a:cubicBezTo>
                  <a:lnTo>
                    <a:pt x="662" y="119"/>
                  </a:lnTo>
                  <a:cubicBezTo>
                    <a:pt x="583" y="40"/>
                    <a:pt x="497" y="1"/>
                    <a:pt x="410"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296" name="Google Shape;296;p46"/>
            <p:cNvSpPr/>
            <p:nvPr/>
          </p:nvSpPr>
          <p:spPr>
            <a:xfrm>
              <a:off x="-21103350" y="4117475"/>
              <a:ext cx="45700" cy="44525"/>
            </a:xfrm>
            <a:custGeom>
              <a:rect b="b" l="l" r="r" t="t"/>
              <a:pathLst>
                <a:path extrusionOk="0" h="1781" w="1828">
                  <a:moveTo>
                    <a:pt x="1418" y="1"/>
                  </a:moveTo>
                  <a:cubicBezTo>
                    <a:pt x="1332" y="1"/>
                    <a:pt x="1245" y="40"/>
                    <a:pt x="1166" y="119"/>
                  </a:cubicBezTo>
                  <a:lnTo>
                    <a:pt x="158" y="1127"/>
                  </a:lnTo>
                  <a:cubicBezTo>
                    <a:pt x="1" y="1285"/>
                    <a:pt x="1" y="1474"/>
                    <a:pt x="158" y="1663"/>
                  </a:cubicBezTo>
                  <a:cubicBezTo>
                    <a:pt x="237" y="1741"/>
                    <a:pt x="331" y="1781"/>
                    <a:pt x="422" y="1781"/>
                  </a:cubicBezTo>
                  <a:cubicBezTo>
                    <a:pt x="513" y="1781"/>
                    <a:pt x="599" y="1741"/>
                    <a:pt x="662" y="1663"/>
                  </a:cubicBezTo>
                  <a:lnTo>
                    <a:pt x="1670" y="623"/>
                  </a:lnTo>
                  <a:cubicBezTo>
                    <a:pt x="1828" y="466"/>
                    <a:pt x="1828" y="276"/>
                    <a:pt x="1670" y="119"/>
                  </a:cubicBezTo>
                  <a:cubicBezTo>
                    <a:pt x="1592" y="40"/>
                    <a:pt x="1505" y="1"/>
                    <a:pt x="1418"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297" name="Google Shape;297;p46"/>
            <p:cNvSpPr/>
            <p:nvPr/>
          </p:nvSpPr>
          <p:spPr>
            <a:xfrm>
              <a:off x="-21137225" y="4103750"/>
              <a:ext cx="27600" cy="34975"/>
            </a:xfrm>
            <a:custGeom>
              <a:rect b="b" l="l" r="r" t="t"/>
              <a:pathLst>
                <a:path extrusionOk="0" h="1399" w="1104">
                  <a:moveTo>
                    <a:pt x="670" y="1"/>
                  </a:moveTo>
                  <a:cubicBezTo>
                    <a:pt x="536" y="1"/>
                    <a:pt x="417" y="89"/>
                    <a:pt x="347" y="227"/>
                  </a:cubicBezTo>
                  <a:lnTo>
                    <a:pt x="95" y="888"/>
                  </a:lnTo>
                  <a:cubicBezTo>
                    <a:pt x="1" y="1109"/>
                    <a:pt x="127" y="1298"/>
                    <a:pt x="284" y="1361"/>
                  </a:cubicBezTo>
                  <a:cubicBezTo>
                    <a:pt x="335" y="1386"/>
                    <a:pt x="386" y="1398"/>
                    <a:pt x="435" y="1398"/>
                  </a:cubicBezTo>
                  <a:cubicBezTo>
                    <a:pt x="568" y="1398"/>
                    <a:pt x="688" y="1310"/>
                    <a:pt x="757" y="1172"/>
                  </a:cubicBezTo>
                  <a:lnTo>
                    <a:pt x="1041" y="510"/>
                  </a:lnTo>
                  <a:cubicBezTo>
                    <a:pt x="1104" y="321"/>
                    <a:pt x="1041" y="101"/>
                    <a:pt x="820" y="38"/>
                  </a:cubicBezTo>
                  <a:cubicBezTo>
                    <a:pt x="769" y="13"/>
                    <a:pt x="719" y="1"/>
                    <a:pt x="670"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298" name="Google Shape;298;p46"/>
            <p:cNvSpPr/>
            <p:nvPr/>
          </p:nvSpPr>
          <p:spPr>
            <a:xfrm>
              <a:off x="-21227800" y="4103750"/>
              <a:ext cx="27600" cy="34975"/>
            </a:xfrm>
            <a:custGeom>
              <a:rect b="b" l="l" r="r" t="t"/>
              <a:pathLst>
                <a:path extrusionOk="0" h="1399" w="1104">
                  <a:moveTo>
                    <a:pt x="434" y="1"/>
                  </a:moveTo>
                  <a:cubicBezTo>
                    <a:pt x="386" y="1"/>
                    <a:pt x="335" y="13"/>
                    <a:pt x="284" y="38"/>
                  </a:cubicBezTo>
                  <a:cubicBezTo>
                    <a:pt x="95" y="101"/>
                    <a:pt x="1" y="321"/>
                    <a:pt x="95" y="510"/>
                  </a:cubicBezTo>
                  <a:lnTo>
                    <a:pt x="347" y="1172"/>
                  </a:lnTo>
                  <a:cubicBezTo>
                    <a:pt x="417" y="1310"/>
                    <a:pt x="536" y="1398"/>
                    <a:pt x="670" y="1398"/>
                  </a:cubicBezTo>
                  <a:cubicBezTo>
                    <a:pt x="719" y="1398"/>
                    <a:pt x="769" y="1386"/>
                    <a:pt x="820" y="1361"/>
                  </a:cubicBezTo>
                  <a:cubicBezTo>
                    <a:pt x="1040" y="1298"/>
                    <a:pt x="1103" y="1109"/>
                    <a:pt x="1040" y="888"/>
                  </a:cubicBezTo>
                  <a:lnTo>
                    <a:pt x="757" y="227"/>
                  </a:lnTo>
                  <a:cubicBezTo>
                    <a:pt x="688" y="89"/>
                    <a:pt x="568" y="1"/>
                    <a:pt x="434"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299" name="Google Shape;299;p46"/>
            <p:cNvSpPr/>
            <p:nvPr/>
          </p:nvSpPr>
          <p:spPr>
            <a:xfrm>
              <a:off x="-21319950" y="4219675"/>
              <a:ext cx="53600" cy="18150"/>
            </a:xfrm>
            <a:custGeom>
              <a:rect b="b" l="l" r="r" t="t"/>
              <a:pathLst>
                <a:path extrusionOk="0" h="726" w="2144">
                  <a:moveTo>
                    <a:pt x="347" y="1"/>
                  </a:moveTo>
                  <a:cubicBezTo>
                    <a:pt x="158" y="1"/>
                    <a:pt x="1" y="158"/>
                    <a:pt x="1" y="347"/>
                  </a:cubicBezTo>
                  <a:cubicBezTo>
                    <a:pt x="1" y="568"/>
                    <a:pt x="158" y="725"/>
                    <a:pt x="347" y="725"/>
                  </a:cubicBezTo>
                  <a:lnTo>
                    <a:pt x="1797" y="725"/>
                  </a:lnTo>
                  <a:cubicBezTo>
                    <a:pt x="1986" y="725"/>
                    <a:pt x="2143" y="568"/>
                    <a:pt x="2143" y="347"/>
                  </a:cubicBezTo>
                  <a:cubicBezTo>
                    <a:pt x="2143" y="158"/>
                    <a:pt x="1986" y="1"/>
                    <a:pt x="1797"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300" name="Google Shape;300;p46"/>
            <p:cNvSpPr/>
            <p:nvPr/>
          </p:nvSpPr>
          <p:spPr>
            <a:xfrm>
              <a:off x="-21070275" y="4219675"/>
              <a:ext cx="54375" cy="18150"/>
            </a:xfrm>
            <a:custGeom>
              <a:rect b="b" l="l" r="r" t="t"/>
              <a:pathLst>
                <a:path extrusionOk="0" h="726" w="2175">
                  <a:moveTo>
                    <a:pt x="347" y="1"/>
                  </a:moveTo>
                  <a:cubicBezTo>
                    <a:pt x="158" y="1"/>
                    <a:pt x="1" y="158"/>
                    <a:pt x="1" y="347"/>
                  </a:cubicBezTo>
                  <a:cubicBezTo>
                    <a:pt x="1" y="568"/>
                    <a:pt x="158" y="725"/>
                    <a:pt x="347" y="725"/>
                  </a:cubicBezTo>
                  <a:lnTo>
                    <a:pt x="1828" y="725"/>
                  </a:lnTo>
                  <a:cubicBezTo>
                    <a:pt x="2017" y="725"/>
                    <a:pt x="2175" y="568"/>
                    <a:pt x="2175" y="347"/>
                  </a:cubicBezTo>
                  <a:cubicBezTo>
                    <a:pt x="2175" y="158"/>
                    <a:pt x="2017" y="1"/>
                    <a:pt x="1828"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301" name="Google Shape;301;p46"/>
            <p:cNvSpPr/>
            <p:nvPr/>
          </p:nvSpPr>
          <p:spPr>
            <a:xfrm>
              <a:off x="-21078925" y="4171825"/>
              <a:ext cx="37025" cy="25175"/>
            </a:xfrm>
            <a:custGeom>
              <a:rect b="b" l="l" r="r" t="t"/>
              <a:pathLst>
                <a:path extrusionOk="0" h="1007" w="1481">
                  <a:moveTo>
                    <a:pt x="1086" y="1"/>
                  </a:moveTo>
                  <a:cubicBezTo>
                    <a:pt x="1040" y="1"/>
                    <a:pt x="993" y="9"/>
                    <a:pt x="945" y="24"/>
                  </a:cubicBezTo>
                  <a:lnTo>
                    <a:pt x="284" y="308"/>
                  </a:lnTo>
                  <a:cubicBezTo>
                    <a:pt x="63" y="371"/>
                    <a:pt x="0" y="623"/>
                    <a:pt x="63" y="780"/>
                  </a:cubicBezTo>
                  <a:cubicBezTo>
                    <a:pt x="132" y="919"/>
                    <a:pt x="252" y="1006"/>
                    <a:pt x="386" y="1006"/>
                  </a:cubicBezTo>
                  <a:cubicBezTo>
                    <a:pt x="435" y="1006"/>
                    <a:pt x="485" y="995"/>
                    <a:pt x="536" y="969"/>
                  </a:cubicBezTo>
                  <a:lnTo>
                    <a:pt x="1229" y="686"/>
                  </a:lnTo>
                  <a:cubicBezTo>
                    <a:pt x="1418" y="623"/>
                    <a:pt x="1481" y="434"/>
                    <a:pt x="1418" y="213"/>
                  </a:cubicBezTo>
                  <a:cubicBezTo>
                    <a:pt x="1347" y="72"/>
                    <a:pt x="1223" y="1"/>
                    <a:pt x="1086"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302" name="Google Shape;302;p46"/>
            <p:cNvSpPr/>
            <p:nvPr/>
          </p:nvSpPr>
          <p:spPr>
            <a:xfrm>
              <a:off x="-21294750" y="4172625"/>
              <a:ext cx="37850" cy="25150"/>
            </a:xfrm>
            <a:custGeom>
              <a:rect b="b" l="l" r="r" t="t"/>
              <a:pathLst>
                <a:path extrusionOk="0" h="1006" w="1514">
                  <a:moveTo>
                    <a:pt x="414" y="1"/>
                  </a:moveTo>
                  <a:cubicBezTo>
                    <a:pt x="263" y="1"/>
                    <a:pt x="143" y="77"/>
                    <a:pt x="95" y="244"/>
                  </a:cubicBezTo>
                  <a:cubicBezTo>
                    <a:pt x="1" y="402"/>
                    <a:pt x="127" y="622"/>
                    <a:pt x="284" y="717"/>
                  </a:cubicBezTo>
                  <a:lnTo>
                    <a:pt x="946" y="969"/>
                  </a:lnTo>
                  <a:cubicBezTo>
                    <a:pt x="997" y="994"/>
                    <a:pt x="1050" y="1006"/>
                    <a:pt x="1101" y="1006"/>
                  </a:cubicBezTo>
                  <a:cubicBezTo>
                    <a:pt x="1242" y="1006"/>
                    <a:pt x="1372" y="918"/>
                    <a:pt x="1419" y="780"/>
                  </a:cubicBezTo>
                  <a:cubicBezTo>
                    <a:pt x="1513" y="591"/>
                    <a:pt x="1419" y="402"/>
                    <a:pt x="1230" y="307"/>
                  </a:cubicBezTo>
                  <a:lnTo>
                    <a:pt x="568" y="24"/>
                  </a:lnTo>
                  <a:cubicBezTo>
                    <a:pt x="514" y="8"/>
                    <a:pt x="463" y="1"/>
                    <a:pt x="414"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303" name="Google Shape;303;p46"/>
            <p:cNvSpPr/>
            <p:nvPr/>
          </p:nvSpPr>
          <p:spPr>
            <a:xfrm>
              <a:off x="-21321525" y="4328375"/>
              <a:ext cx="306425" cy="34675"/>
            </a:xfrm>
            <a:custGeom>
              <a:rect b="b" l="l" r="r" t="t"/>
              <a:pathLst>
                <a:path extrusionOk="0" h="1387" w="12257">
                  <a:moveTo>
                    <a:pt x="1844" y="0"/>
                  </a:moveTo>
                  <a:cubicBezTo>
                    <a:pt x="1403" y="0"/>
                    <a:pt x="962" y="126"/>
                    <a:pt x="568" y="378"/>
                  </a:cubicBezTo>
                  <a:cubicBezTo>
                    <a:pt x="473" y="410"/>
                    <a:pt x="379" y="504"/>
                    <a:pt x="284" y="536"/>
                  </a:cubicBezTo>
                  <a:cubicBezTo>
                    <a:pt x="95" y="630"/>
                    <a:pt x="1" y="819"/>
                    <a:pt x="95" y="1008"/>
                  </a:cubicBezTo>
                  <a:cubicBezTo>
                    <a:pt x="141" y="1147"/>
                    <a:pt x="272" y="1234"/>
                    <a:pt x="413" y="1234"/>
                  </a:cubicBezTo>
                  <a:cubicBezTo>
                    <a:pt x="464" y="1234"/>
                    <a:pt x="517" y="1223"/>
                    <a:pt x="568" y="1197"/>
                  </a:cubicBezTo>
                  <a:cubicBezTo>
                    <a:pt x="725" y="1166"/>
                    <a:pt x="883" y="1103"/>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103"/>
                    <a:pt x="11563" y="1166"/>
                    <a:pt x="11721" y="1260"/>
                  </a:cubicBezTo>
                  <a:cubicBezTo>
                    <a:pt x="11766" y="1276"/>
                    <a:pt x="11812" y="1284"/>
                    <a:pt x="11857" y="1284"/>
                  </a:cubicBezTo>
                  <a:cubicBezTo>
                    <a:pt x="11996" y="1284"/>
                    <a:pt x="12122" y="1207"/>
                    <a:pt x="12193" y="1040"/>
                  </a:cubicBezTo>
                  <a:cubicBezTo>
                    <a:pt x="12256" y="819"/>
                    <a:pt x="12193" y="567"/>
                    <a:pt x="11973" y="536"/>
                  </a:cubicBezTo>
                  <a:cubicBezTo>
                    <a:pt x="11878" y="504"/>
                    <a:pt x="11784" y="473"/>
                    <a:pt x="11658" y="378"/>
                  </a:cubicBezTo>
                  <a:cubicBezTo>
                    <a:pt x="11264" y="126"/>
                    <a:pt x="10823" y="0"/>
                    <a:pt x="10382" y="0"/>
                  </a:cubicBezTo>
                  <a:cubicBezTo>
                    <a:pt x="9941" y="0"/>
                    <a:pt x="9499" y="126"/>
                    <a:pt x="9106" y="378"/>
                  </a:cubicBezTo>
                  <a:cubicBezTo>
                    <a:pt x="8854" y="552"/>
                    <a:pt x="8546" y="638"/>
                    <a:pt x="8239" y="638"/>
                  </a:cubicBezTo>
                  <a:cubicBezTo>
                    <a:pt x="7932" y="638"/>
                    <a:pt x="7625" y="552"/>
                    <a:pt x="7373" y="378"/>
                  </a:cubicBezTo>
                  <a:cubicBezTo>
                    <a:pt x="6979" y="126"/>
                    <a:pt x="6538" y="0"/>
                    <a:pt x="6101" y="0"/>
                  </a:cubicBezTo>
                  <a:cubicBezTo>
                    <a:pt x="5664" y="0"/>
                    <a:pt x="5231" y="126"/>
                    <a:pt x="4852" y="378"/>
                  </a:cubicBezTo>
                  <a:cubicBezTo>
                    <a:pt x="4600" y="552"/>
                    <a:pt x="4293" y="638"/>
                    <a:pt x="3986" y="638"/>
                  </a:cubicBezTo>
                  <a:cubicBezTo>
                    <a:pt x="3679" y="638"/>
                    <a:pt x="3372" y="552"/>
                    <a:pt x="3120" y="378"/>
                  </a:cubicBezTo>
                  <a:cubicBezTo>
                    <a:pt x="2726" y="126"/>
                    <a:pt x="2285" y="0"/>
                    <a:pt x="1844" y="0"/>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304" name="Google Shape;304;p46"/>
            <p:cNvSpPr/>
            <p:nvPr/>
          </p:nvSpPr>
          <p:spPr>
            <a:xfrm>
              <a:off x="-21321525" y="4292150"/>
              <a:ext cx="306425" cy="34675"/>
            </a:xfrm>
            <a:custGeom>
              <a:rect b="b" l="l" r="r" t="t"/>
              <a:pathLst>
                <a:path extrusionOk="0" h="1387" w="12257">
                  <a:moveTo>
                    <a:pt x="1844" y="0"/>
                  </a:moveTo>
                  <a:cubicBezTo>
                    <a:pt x="1403" y="0"/>
                    <a:pt x="962" y="126"/>
                    <a:pt x="568" y="378"/>
                  </a:cubicBezTo>
                  <a:cubicBezTo>
                    <a:pt x="473" y="410"/>
                    <a:pt x="379" y="504"/>
                    <a:pt x="284" y="536"/>
                  </a:cubicBezTo>
                  <a:cubicBezTo>
                    <a:pt x="95" y="599"/>
                    <a:pt x="1" y="819"/>
                    <a:pt x="95" y="1008"/>
                  </a:cubicBezTo>
                  <a:cubicBezTo>
                    <a:pt x="141" y="1147"/>
                    <a:pt x="272" y="1234"/>
                    <a:pt x="413" y="1234"/>
                  </a:cubicBezTo>
                  <a:cubicBezTo>
                    <a:pt x="464" y="1234"/>
                    <a:pt x="517" y="1223"/>
                    <a:pt x="568" y="1197"/>
                  </a:cubicBezTo>
                  <a:cubicBezTo>
                    <a:pt x="725" y="1166"/>
                    <a:pt x="883" y="1071"/>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071"/>
                    <a:pt x="11563" y="1166"/>
                    <a:pt x="11721" y="1229"/>
                  </a:cubicBezTo>
                  <a:cubicBezTo>
                    <a:pt x="11771" y="1254"/>
                    <a:pt x="11822" y="1266"/>
                    <a:pt x="11871" y="1266"/>
                  </a:cubicBezTo>
                  <a:cubicBezTo>
                    <a:pt x="12004" y="1266"/>
                    <a:pt x="12124" y="1178"/>
                    <a:pt x="12193" y="1040"/>
                  </a:cubicBezTo>
                  <a:cubicBezTo>
                    <a:pt x="12256" y="819"/>
                    <a:pt x="12193" y="599"/>
                    <a:pt x="11973" y="536"/>
                  </a:cubicBezTo>
                  <a:cubicBezTo>
                    <a:pt x="11878" y="504"/>
                    <a:pt x="11784" y="441"/>
                    <a:pt x="11658" y="378"/>
                  </a:cubicBezTo>
                  <a:cubicBezTo>
                    <a:pt x="11264" y="126"/>
                    <a:pt x="10823" y="0"/>
                    <a:pt x="10382" y="0"/>
                  </a:cubicBezTo>
                  <a:cubicBezTo>
                    <a:pt x="9941" y="0"/>
                    <a:pt x="9499" y="126"/>
                    <a:pt x="9106" y="378"/>
                  </a:cubicBezTo>
                  <a:cubicBezTo>
                    <a:pt x="8854" y="551"/>
                    <a:pt x="8546" y="638"/>
                    <a:pt x="8239" y="638"/>
                  </a:cubicBezTo>
                  <a:cubicBezTo>
                    <a:pt x="7932" y="638"/>
                    <a:pt x="7625" y="551"/>
                    <a:pt x="7373" y="378"/>
                  </a:cubicBezTo>
                  <a:cubicBezTo>
                    <a:pt x="6979" y="126"/>
                    <a:pt x="6538" y="0"/>
                    <a:pt x="6101" y="0"/>
                  </a:cubicBezTo>
                  <a:cubicBezTo>
                    <a:pt x="5664" y="0"/>
                    <a:pt x="5231" y="126"/>
                    <a:pt x="4852" y="378"/>
                  </a:cubicBezTo>
                  <a:cubicBezTo>
                    <a:pt x="4600" y="551"/>
                    <a:pt x="4293" y="638"/>
                    <a:pt x="3986" y="638"/>
                  </a:cubicBezTo>
                  <a:cubicBezTo>
                    <a:pt x="3679" y="638"/>
                    <a:pt x="3372" y="551"/>
                    <a:pt x="3120" y="378"/>
                  </a:cubicBezTo>
                  <a:cubicBezTo>
                    <a:pt x="2726" y="126"/>
                    <a:pt x="2285" y="0"/>
                    <a:pt x="1844" y="0"/>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sp>
          <p:nvSpPr>
            <p:cNvPr id="305" name="Google Shape;305;p46"/>
            <p:cNvSpPr/>
            <p:nvPr/>
          </p:nvSpPr>
          <p:spPr>
            <a:xfrm>
              <a:off x="-21322300" y="4148000"/>
              <a:ext cx="307200" cy="143375"/>
            </a:xfrm>
            <a:custGeom>
              <a:rect b="b" l="l" r="r" t="t"/>
              <a:pathLst>
                <a:path extrusionOk="0" h="5735" w="12288">
                  <a:moveTo>
                    <a:pt x="6175" y="1"/>
                  </a:moveTo>
                  <a:cubicBezTo>
                    <a:pt x="4411" y="1"/>
                    <a:pt x="2962" y="1450"/>
                    <a:pt x="2962" y="3214"/>
                  </a:cubicBezTo>
                  <a:cubicBezTo>
                    <a:pt x="2962" y="3813"/>
                    <a:pt x="3151" y="4380"/>
                    <a:pt x="3434" y="4884"/>
                  </a:cubicBezTo>
                  <a:cubicBezTo>
                    <a:pt x="3308" y="4852"/>
                    <a:pt x="3245" y="4789"/>
                    <a:pt x="3119" y="4726"/>
                  </a:cubicBezTo>
                  <a:cubicBezTo>
                    <a:pt x="2725" y="4474"/>
                    <a:pt x="2284" y="4348"/>
                    <a:pt x="1843" y="4348"/>
                  </a:cubicBezTo>
                  <a:cubicBezTo>
                    <a:pt x="1402" y="4348"/>
                    <a:pt x="961" y="4474"/>
                    <a:pt x="567" y="4726"/>
                  </a:cubicBezTo>
                  <a:cubicBezTo>
                    <a:pt x="473" y="4758"/>
                    <a:pt x="347" y="4852"/>
                    <a:pt x="284" y="4884"/>
                  </a:cubicBezTo>
                  <a:cubicBezTo>
                    <a:pt x="95" y="4947"/>
                    <a:pt x="0" y="5167"/>
                    <a:pt x="95" y="5356"/>
                  </a:cubicBezTo>
                  <a:cubicBezTo>
                    <a:pt x="141" y="5495"/>
                    <a:pt x="255" y="5583"/>
                    <a:pt x="399" y="5583"/>
                  </a:cubicBezTo>
                  <a:cubicBezTo>
                    <a:pt x="451" y="5583"/>
                    <a:pt x="508" y="5571"/>
                    <a:pt x="567" y="5545"/>
                  </a:cubicBezTo>
                  <a:cubicBezTo>
                    <a:pt x="725" y="5514"/>
                    <a:pt x="882" y="5419"/>
                    <a:pt x="977" y="5356"/>
                  </a:cubicBezTo>
                  <a:cubicBezTo>
                    <a:pt x="1245" y="5183"/>
                    <a:pt x="1552" y="5097"/>
                    <a:pt x="1855" y="5097"/>
                  </a:cubicBezTo>
                  <a:cubicBezTo>
                    <a:pt x="2158" y="5097"/>
                    <a:pt x="2458" y="5183"/>
                    <a:pt x="2710" y="5356"/>
                  </a:cubicBezTo>
                  <a:cubicBezTo>
                    <a:pt x="3103" y="5608"/>
                    <a:pt x="3552" y="5735"/>
                    <a:pt x="3993" y="5735"/>
                  </a:cubicBezTo>
                  <a:cubicBezTo>
                    <a:pt x="4435" y="5735"/>
                    <a:pt x="4868" y="5608"/>
                    <a:pt x="5230" y="5356"/>
                  </a:cubicBezTo>
                  <a:cubicBezTo>
                    <a:pt x="5498" y="5183"/>
                    <a:pt x="5805" y="5097"/>
                    <a:pt x="6108" y="5097"/>
                  </a:cubicBezTo>
                  <a:cubicBezTo>
                    <a:pt x="6411" y="5097"/>
                    <a:pt x="6711" y="5183"/>
                    <a:pt x="6963" y="5356"/>
                  </a:cubicBezTo>
                  <a:cubicBezTo>
                    <a:pt x="7341" y="5608"/>
                    <a:pt x="7790" y="5735"/>
                    <a:pt x="8235" y="5735"/>
                  </a:cubicBezTo>
                  <a:cubicBezTo>
                    <a:pt x="8680" y="5735"/>
                    <a:pt x="9121" y="5608"/>
                    <a:pt x="9483" y="5356"/>
                  </a:cubicBezTo>
                  <a:cubicBezTo>
                    <a:pt x="9751" y="5183"/>
                    <a:pt x="10058" y="5097"/>
                    <a:pt x="10369" y="5097"/>
                  </a:cubicBezTo>
                  <a:cubicBezTo>
                    <a:pt x="10680" y="5097"/>
                    <a:pt x="10995" y="5183"/>
                    <a:pt x="11279" y="5356"/>
                  </a:cubicBezTo>
                  <a:cubicBezTo>
                    <a:pt x="11437" y="5419"/>
                    <a:pt x="11531" y="5514"/>
                    <a:pt x="11689" y="5577"/>
                  </a:cubicBezTo>
                  <a:cubicBezTo>
                    <a:pt x="11748" y="5602"/>
                    <a:pt x="11804" y="5614"/>
                    <a:pt x="11857" y="5614"/>
                  </a:cubicBezTo>
                  <a:cubicBezTo>
                    <a:pt x="12001" y="5614"/>
                    <a:pt x="12115" y="5526"/>
                    <a:pt x="12161" y="5388"/>
                  </a:cubicBezTo>
                  <a:cubicBezTo>
                    <a:pt x="12287" y="5167"/>
                    <a:pt x="12224" y="4947"/>
                    <a:pt x="12004" y="4884"/>
                  </a:cubicBezTo>
                  <a:cubicBezTo>
                    <a:pt x="11909" y="4852"/>
                    <a:pt x="11815" y="4789"/>
                    <a:pt x="11689" y="4726"/>
                  </a:cubicBezTo>
                  <a:cubicBezTo>
                    <a:pt x="11295" y="4474"/>
                    <a:pt x="10854" y="4348"/>
                    <a:pt x="10413" y="4348"/>
                  </a:cubicBezTo>
                  <a:cubicBezTo>
                    <a:pt x="9972" y="4348"/>
                    <a:pt x="9530" y="4474"/>
                    <a:pt x="9137" y="4726"/>
                  </a:cubicBezTo>
                  <a:lnTo>
                    <a:pt x="8916" y="4852"/>
                  </a:lnTo>
                  <a:cubicBezTo>
                    <a:pt x="9168" y="4380"/>
                    <a:pt x="9389" y="3781"/>
                    <a:pt x="9389" y="3214"/>
                  </a:cubicBezTo>
                  <a:cubicBezTo>
                    <a:pt x="9389" y="1450"/>
                    <a:pt x="7971" y="1"/>
                    <a:pt x="6175" y="1"/>
                  </a:cubicBezTo>
                  <a:close/>
                </a:path>
              </a:pathLst>
            </a:custGeom>
            <a:solidFill>
              <a:srgbClr val="869FB2"/>
            </a:solidFill>
            <a:ln>
              <a:noFill/>
            </a:ln>
          </p:spPr>
          <p:txBody>
            <a:bodyPr anchorCtr="0" anchor="ctr" bIns="126325" lIns="126325" spcFirstLastPara="1" rIns="126325" wrap="square" tIns="126325">
              <a:noAutofit/>
            </a:bodyPr>
            <a:lstStyle/>
            <a:p>
              <a:pPr indent="0" lvl="0" marL="0" rtl="0" algn="l">
                <a:spcBef>
                  <a:spcPts val="0"/>
                </a:spcBef>
                <a:spcAft>
                  <a:spcPts val="0"/>
                </a:spcAft>
                <a:buNone/>
              </a:pPr>
              <a:r>
                <a:t/>
              </a:r>
              <a:endParaRPr/>
            </a:p>
          </p:txBody>
        </p:sp>
      </p:grpSp>
      <p:grpSp>
        <p:nvGrpSpPr>
          <p:cNvPr id="306" name="Google Shape;306;p46"/>
          <p:cNvGrpSpPr/>
          <p:nvPr/>
        </p:nvGrpSpPr>
        <p:grpSpPr>
          <a:xfrm>
            <a:off x="119143" y="3967154"/>
            <a:ext cx="627328" cy="491262"/>
            <a:chOff x="-41526450" y="3653375"/>
            <a:chExt cx="315875" cy="247350"/>
          </a:xfrm>
        </p:grpSpPr>
        <p:sp>
          <p:nvSpPr>
            <p:cNvPr id="307" name="Google Shape;307;p46"/>
            <p:cNvSpPr/>
            <p:nvPr/>
          </p:nvSpPr>
          <p:spPr>
            <a:xfrm>
              <a:off x="-41526450" y="3860525"/>
              <a:ext cx="315875" cy="40200"/>
            </a:xfrm>
            <a:custGeom>
              <a:rect b="b" l="l" r="r" t="t"/>
              <a:pathLst>
                <a:path extrusionOk="0" h="1608" w="12635">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rgbClr val="869FB2"/>
            </a:solidFill>
            <a:ln>
              <a:noFill/>
            </a:ln>
          </p:spPr>
          <p:txBody>
            <a:bodyPr anchorCtr="0" anchor="ctr" bIns="155400" lIns="155400" spcFirstLastPara="1" rIns="155400" wrap="square" tIns="155400">
              <a:noAutofit/>
            </a:bodyPr>
            <a:lstStyle/>
            <a:p>
              <a:pPr indent="0" lvl="0" marL="0" rtl="0" algn="l">
                <a:spcBef>
                  <a:spcPts val="0"/>
                </a:spcBef>
                <a:spcAft>
                  <a:spcPts val="0"/>
                </a:spcAft>
                <a:buNone/>
              </a:pPr>
              <a:r>
                <a:t/>
              </a:r>
              <a:endParaRPr/>
            </a:p>
          </p:txBody>
        </p:sp>
        <p:sp>
          <p:nvSpPr>
            <p:cNvPr id="308" name="Google Shape;308;p46"/>
            <p:cNvSpPr/>
            <p:nvPr/>
          </p:nvSpPr>
          <p:spPr>
            <a:xfrm>
              <a:off x="-41506750" y="3653375"/>
              <a:ext cx="275700" cy="186700"/>
            </a:xfrm>
            <a:custGeom>
              <a:rect b="b" l="l" r="r" t="t"/>
              <a:pathLst>
                <a:path extrusionOk="0" h="7468" w="11028">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rgbClr val="869FB2"/>
            </a:solidFill>
            <a:ln>
              <a:noFill/>
            </a:ln>
          </p:spPr>
          <p:txBody>
            <a:bodyPr anchorCtr="0" anchor="ctr" bIns="155400" lIns="155400" spcFirstLastPara="1" rIns="155400" wrap="square" tIns="155400">
              <a:noAutofit/>
            </a:bodyPr>
            <a:lstStyle/>
            <a:p>
              <a:pPr indent="0" lvl="0" marL="0" rtl="0" algn="l">
                <a:spcBef>
                  <a:spcPts val="0"/>
                </a:spcBef>
                <a:spcAft>
                  <a:spcPts val="0"/>
                </a:spcAft>
                <a:buNone/>
              </a:pPr>
              <a:r>
                <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7"/>
          <p:cNvSpPr txBox="1"/>
          <p:nvPr>
            <p:ph type="title"/>
          </p:nvPr>
        </p:nvSpPr>
        <p:spPr>
          <a:xfrm>
            <a:off x="471900" y="525625"/>
            <a:ext cx="8222100" cy="111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CMC Working Groups</a:t>
            </a:r>
            <a:endParaRPr b="1"/>
          </a:p>
        </p:txBody>
      </p:sp>
      <p:sp>
        <p:nvSpPr>
          <p:cNvPr id="314" name="Google Shape;314;p47"/>
          <p:cNvSpPr txBox="1"/>
          <p:nvPr>
            <p:ph idx="1" type="body"/>
          </p:nvPr>
        </p:nvSpPr>
        <p:spPr>
          <a:xfrm>
            <a:off x="453390" y="1465935"/>
            <a:ext cx="8222100" cy="2136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100">
                <a:solidFill>
                  <a:schemeClr val="dk1"/>
                </a:solidFill>
              </a:rPr>
              <a:t>UFS Ease of Use</a:t>
            </a:r>
            <a:endParaRPr b="1" sz="2100">
              <a:solidFill>
                <a:schemeClr val="dk1"/>
              </a:solidFill>
            </a:endParaRPr>
          </a:p>
          <a:p>
            <a:pPr indent="0" lvl="0" marL="0" rtl="0" algn="l">
              <a:spcBef>
                <a:spcPts val="0"/>
              </a:spcBef>
              <a:spcAft>
                <a:spcPts val="0"/>
              </a:spcAft>
              <a:buNone/>
            </a:pPr>
            <a:r>
              <a:rPr lang="en" sz="1500">
                <a:solidFill>
                  <a:srgbClr val="222222"/>
                </a:solidFill>
                <a:latin typeface="Arial"/>
                <a:ea typeface="Arial"/>
                <a:cs typeface="Arial"/>
                <a:sym typeface="Arial"/>
              </a:rPr>
              <a:t>To understand and document barriers to adoption and use of the UFS by the broader scientific community. For the UFS to be a community model, the community must be able to build it, run it, and analyze it using resources the community can access. All of these steps must be not just possible but simple and seamless if we want adoption to increase.</a:t>
            </a:r>
            <a:endParaRPr sz="1500">
              <a:latin typeface="Arial"/>
              <a:ea typeface="Arial"/>
              <a:cs typeface="Arial"/>
              <a:sym typeface="Arial"/>
            </a:endParaRPr>
          </a:p>
        </p:txBody>
      </p:sp>
      <p:sp>
        <p:nvSpPr>
          <p:cNvPr id="315" name="Google Shape;315;p47"/>
          <p:cNvSpPr txBox="1"/>
          <p:nvPr/>
        </p:nvSpPr>
        <p:spPr>
          <a:xfrm>
            <a:off x="471900" y="3887050"/>
            <a:ext cx="3444000" cy="384900"/>
          </a:xfrm>
          <a:prstGeom prst="rect">
            <a:avLst/>
          </a:prstGeom>
          <a:solidFill>
            <a:srgbClr val="FCE5CD"/>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300">
              <a:solidFill>
                <a:srgbClr val="1A237E"/>
              </a:solidFill>
              <a:latin typeface="Nunito"/>
              <a:ea typeface="Nunito"/>
              <a:cs typeface="Nunito"/>
              <a:sym typeface="Nunito"/>
            </a:endParaRPr>
          </a:p>
        </p:txBody>
      </p:sp>
      <p:graphicFrame>
        <p:nvGraphicFramePr>
          <p:cNvPr id="316" name="Google Shape;316;p47"/>
          <p:cNvGraphicFramePr/>
          <p:nvPr/>
        </p:nvGraphicFramePr>
        <p:xfrm>
          <a:off x="453400" y="3887050"/>
          <a:ext cx="3000000" cy="3000000"/>
        </p:xfrm>
        <a:graphic>
          <a:graphicData uri="http://schemas.openxmlformats.org/drawingml/2006/table">
            <a:tbl>
              <a:tblPr>
                <a:noFill/>
                <a:tableStyleId>{730D4D2A-4783-4BD3-A19B-B8F2ECE8746B}</a:tableStyleId>
              </a:tblPr>
              <a:tblGrid>
                <a:gridCol w="2996100"/>
                <a:gridCol w="3029900"/>
              </a:tblGrid>
              <a:tr h="281975">
                <a:tc gridSpan="2">
                  <a:txBody>
                    <a:bodyPr/>
                    <a:lstStyle/>
                    <a:p>
                      <a:pPr indent="0" lvl="0" marL="0" rtl="0" algn="ctr">
                        <a:spcBef>
                          <a:spcPts val="0"/>
                        </a:spcBef>
                        <a:spcAft>
                          <a:spcPts val="0"/>
                        </a:spcAft>
                        <a:buNone/>
                      </a:pPr>
                      <a:r>
                        <a:rPr b="1" lang="en">
                          <a:solidFill>
                            <a:schemeClr val="dk2"/>
                          </a:solidFill>
                          <a:latin typeface="Maven Pro"/>
                          <a:ea typeface="Maven Pro"/>
                          <a:cs typeface="Maven Pro"/>
                          <a:sym typeface="Maven Pro"/>
                        </a:rPr>
                        <a:t>Working Group Lead: </a:t>
                      </a:r>
                      <a:endParaRPr b="1">
                        <a:solidFill>
                          <a:schemeClr val="dk2"/>
                        </a:solidFill>
                        <a:latin typeface="Maven Pro"/>
                        <a:ea typeface="Maven Pro"/>
                        <a:cs typeface="Maven Pro"/>
                        <a:sym typeface="Maven Pro"/>
                      </a:endParaRPr>
                    </a:p>
                  </a:txBody>
                  <a:tcPr marT="91425" marB="91425" marR="91425" marL="91425">
                    <a:lnL cap="flat" cmpd="sng" w="9525">
                      <a:solidFill>
                        <a:srgbClr val="222222">
                          <a:alpha val="0"/>
                        </a:srgb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rgbClr val="222222">
                          <a:alpha val="0"/>
                        </a:srgbClr>
                      </a:solidFill>
                      <a:prstDash val="solid"/>
                      <a:round/>
                      <a:headEnd len="sm" w="sm" type="none"/>
                      <a:tailEnd len="sm" w="sm" type="none"/>
                    </a:lnT>
                    <a:lnB cap="flat" cmpd="sng" w="9525">
                      <a:solidFill>
                        <a:srgbClr val="222222">
                          <a:alpha val="0"/>
                        </a:srgbClr>
                      </a:solidFill>
                      <a:prstDash val="solid"/>
                      <a:round/>
                      <a:headEnd len="sm" w="sm" type="none"/>
                      <a:tailEnd len="sm" w="sm" type="none"/>
                    </a:lnB>
                    <a:solidFill>
                      <a:srgbClr val="FCE5CD"/>
                    </a:solidFill>
                  </a:tcPr>
                </a:tc>
                <a:tc hMerge="1"/>
              </a:tr>
              <a:tr h="520625">
                <a:tc gridSpan="2">
                  <a:txBody>
                    <a:bodyPr/>
                    <a:lstStyle/>
                    <a:p>
                      <a:pPr indent="0" lvl="0" marL="0" rtl="0" algn="l">
                        <a:spcBef>
                          <a:spcPts val="0"/>
                        </a:spcBef>
                        <a:spcAft>
                          <a:spcPts val="0"/>
                        </a:spcAft>
                        <a:buNone/>
                      </a:pPr>
                      <a:r>
                        <a:rPr lang="en" sz="1200">
                          <a:solidFill>
                            <a:schemeClr val="dk2"/>
                          </a:solidFill>
                          <a:latin typeface="Maven Pro"/>
                          <a:ea typeface="Maven Pro"/>
                          <a:cs typeface="Maven Pro"/>
                          <a:sym typeface="Maven Pro"/>
                        </a:rPr>
                        <a:t>Ben Cash, George Mason University</a:t>
                      </a:r>
                      <a:endParaRPr sz="1200">
                        <a:solidFill>
                          <a:schemeClr val="dk2"/>
                        </a:solidFill>
                        <a:latin typeface="Maven Pro"/>
                        <a:ea typeface="Maven Pro"/>
                        <a:cs typeface="Maven Pro"/>
                        <a:sym typeface="Maven Pro"/>
                      </a:endParaRPr>
                    </a:p>
                    <a:p>
                      <a:pPr indent="0" lvl="0" marL="0" rtl="0" algn="l">
                        <a:spcBef>
                          <a:spcPts val="0"/>
                        </a:spcBef>
                        <a:spcAft>
                          <a:spcPts val="0"/>
                        </a:spcAft>
                        <a:buNone/>
                      </a:pPr>
                      <a:r>
                        <a:rPr b="1" lang="en" sz="1200">
                          <a:solidFill>
                            <a:srgbClr val="1A237E"/>
                          </a:solidFill>
                          <a:latin typeface="Maven Pro"/>
                          <a:ea typeface="Maven Pro"/>
                          <a:cs typeface="Maven Pro"/>
                          <a:sym typeface="Maven Pro"/>
                        </a:rPr>
                        <a:t>bcash@gmu.edu</a:t>
                      </a:r>
                      <a:endParaRPr b="1" sz="1200">
                        <a:solidFill>
                          <a:schemeClr val="dk2"/>
                        </a:solidFill>
                        <a:latin typeface="Maven Pro"/>
                        <a:ea typeface="Maven Pro"/>
                        <a:cs typeface="Maven Pro"/>
                        <a:sym typeface="Maven Pro"/>
                      </a:endParaRPr>
                    </a:p>
                  </a:txBody>
                  <a:tcPr marT="91425" marB="91425" marR="91425" marL="91425">
                    <a:lnL cap="flat" cmpd="sng" w="9525">
                      <a:solidFill>
                        <a:srgbClr val="222222">
                          <a:alpha val="0"/>
                        </a:srgbClr>
                      </a:solidFill>
                      <a:prstDash val="solid"/>
                      <a:round/>
                      <a:headEnd len="sm" w="sm" type="none"/>
                      <a:tailEnd len="sm" w="sm" type="none"/>
                    </a:lnL>
                    <a:lnR cap="flat" cmpd="sng" w="9525">
                      <a:solidFill>
                        <a:schemeClr val="dk2">
                          <a:alpha val="0"/>
                        </a:schemeClr>
                      </a:solidFill>
                      <a:prstDash val="solid"/>
                      <a:round/>
                      <a:headEnd len="sm" w="sm" type="none"/>
                      <a:tailEnd len="sm" w="sm" type="none"/>
                    </a:lnR>
                    <a:lnT cap="flat" cmpd="sng" w="9525">
                      <a:solidFill>
                        <a:srgbClr val="222222">
                          <a:alpha val="0"/>
                        </a:srgbClr>
                      </a:solidFill>
                      <a:prstDash val="solid"/>
                      <a:round/>
                      <a:headEnd len="sm" w="sm" type="none"/>
                      <a:tailEnd len="sm" w="sm" type="none"/>
                    </a:lnT>
                    <a:lnB cap="flat" cmpd="sng" w="9525">
                      <a:solidFill>
                        <a:srgbClr val="222222">
                          <a:alpha val="0"/>
                        </a:srgbClr>
                      </a:solidFill>
                      <a:prstDash val="solid"/>
                      <a:round/>
                      <a:headEnd len="sm" w="sm" type="none"/>
                      <a:tailEnd len="sm" w="sm" type="none"/>
                    </a:lnB>
                    <a:solidFill>
                      <a:srgbClr val="FCE5CD"/>
                    </a:solidFill>
                  </a:tcPr>
                </a:tc>
                <a:tc hMerge="1"/>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