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Maven Pro" panose="020B0604020202020204" charset="0"/>
      <p:regular r:id="rId13"/>
      <p:bold r:id="rId14"/>
    </p:embeddedFont>
    <p:embeddedFont>
      <p:font typeface="Poppins" panose="020B0604020202020204" charset="0"/>
      <p:regular r:id="rId15"/>
      <p:bold r:id="rId16"/>
      <p:italic r:id="rId17"/>
      <p:boldItalic r:id="rId18"/>
    </p:embeddedFont>
    <p:embeddedFont>
      <p:font typeface="Roboto" panose="020000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Vzy6HSUwRVXQm2ULeKIqT/hcki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23FAB4E-6269-4317-99D3-50FBF26C67D8}">
  <a:tblStyle styleId="{523FAB4E-6269-4317-99D3-50FBF26C67D8}"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84" d="100"/>
          <a:sy n="184" d="100"/>
        </p:scale>
        <p:origin x="1170" y="1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font" Target="fonts/font7.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5" name="Google Shape;29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 name="Google Shape;20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*joke about NCAR-centric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3" name="Google Shape;27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7" name="Google Shape;28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Blue">
  <p:cSld name="TITLE_2">
    <p:bg>
      <p:bgPr>
        <a:blipFill>
          <a:blip r:embed="rId2">
            <a:alphaModFix/>
          </a:blip>
          <a:stretch>
            <a:fillRect/>
          </a:stretch>
        </a:blipFill>
        <a:effectLst/>
      </p:bgPr>
    </p:bg>
    <p:spTree>
      <p:nvGrpSpPr>
        <p:cNvPr id="1" name="Shape 8"/>
        <p:cNvGrpSpPr/>
        <p:nvPr/>
      </p:nvGrpSpPr>
      <p:grpSpPr>
        <a:xfrm>
          <a:off x="0" y="0"/>
          <a:ext cx="0" cy="0"/>
          <a:chOff x="0" y="0"/>
          <a:chExt cx="0" cy="0"/>
        </a:xfrm>
      </p:grpSpPr>
      <p:pic>
        <p:nvPicPr>
          <p:cNvPr id="9" name="Google Shape;9;p12" title="NCAR-Cover-Blue.png"/>
          <p:cNvPicPr preferRelativeResize="0"/>
          <p:nvPr/>
        </p:nvPicPr>
        <p:blipFill rotWithShape="1">
          <a:blip r:embed="rId3">
            <a:alphaModFix/>
          </a:blip>
          <a:srcRect r="28719"/>
          <a:stretch/>
        </p:blipFill>
        <p:spPr>
          <a:xfrm>
            <a:off x="0" y="0"/>
            <a:ext cx="5610850" cy="5143500"/>
          </a:xfrm>
          <a:prstGeom prst="rect">
            <a:avLst/>
          </a:prstGeom>
          <a:noFill/>
          <a:ln>
            <a:noFill/>
          </a:ln>
        </p:spPr>
      </p:pic>
      <p:pic>
        <p:nvPicPr>
          <p:cNvPr id="10" name="Google Shape;10;p12" title="NSF-NCAR_Logo_Color-White_RGB.png"/>
          <p:cNvPicPr preferRelativeResize="0"/>
          <p:nvPr/>
        </p:nvPicPr>
        <p:blipFill rotWithShape="1">
          <a:blip r:embed="rId4">
            <a:alphaModFix/>
          </a:blip>
          <a:srcRect t="2463" b="2453"/>
          <a:stretch/>
        </p:blipFill>
        <p:spPr>
          <a:xfrm>
            <a:off x="631525" y="591375"/>
            <a:ext cx="2844348" cy="742725"/>
          </a:xfrm>
          <a:prstGeom prst="rect">
            <a:avLst/>
          </a:prstGeom>
          <a:noFill/>
          <a:ln>
            <a:noFill/>
          </a:ln>
        </p:spPr>
      </p:pic>
      <p:sp>
        <p:nvSpPr>
          <p:cNvPr id="11" name="Google Shape;11;p1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432">
          <p15:clr>
            <a:srgbClr val="E46962"/>
          </p15:clr>
        </p15:guide>
        <p15:guide id="2" pos="2880">
          <p15:clr>
            <a:srgbClr val="E4696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erior - Bold Statement">
  <p:cSld name="CUSTOM_2">
    <p:bg>
      <p:bgPr>
        <a:solidFill>
          <a:schemeClr val="dk2"/>
        </a:solidFill>
        <a:effectLst/>
      </p:bgPr>
    </p:bg>
    <p:spTree>
      <p:nvGrpSpPr>
        <p:cNvPr id="1" name="Shape 12"/>
        <p:cNvGrpSpPr/>
        <p:nvPr/>
      </p:nvGrpSpPr>
      <p:grpSpPr>
        <a:xfrm>
          <a:off x="0" y="0"/>
          <a:ext cx="0" cy="0"/>
          <a:chOff x="0" y="0"/>
          <a:chExt cx="0" cy="0"/>
        </a:xfrm>
      </p:grpSpPr>
      <p:pic>
        <p:nvPicPr>
          <p:cNvPr id="13" name="Google Shape;13;p13" title="NCAR-Interior-BG-Blue.png"/>
          <p:cNvPicPr preferRelativeResize="0"/>
          <p:nvPr/>
        </p:nvPicPr>
        <p:blipFill rotWithShape="1">
          <a:blip r:embed="rId2">
            <a:alphaModFix/>
          </a:blip>
          <a:srcRect/>
          <a:stretch/>
        </p:blipFill>
        <p:spPr>
          <a:xfrm>
            <a:off x="0" y="2"/>
            <a:ext cx="9144000" cy="5143500"/>
          </a:xfrm>
          <a:prstGeom prst="rect">
            <a:avLst/>
          </a:prstGeom>
          <a:noFill/>
          <a:ln>
            <a:noFill/>
          </a:ln>
        </p:spPr>
      </p:pic>
      <p:sp>
        <p:nvSpPr>
          <p:cNvPr id="14" name="Google Shape;14;p13"/>
          <p:cNvSpPr txBox="1">
            <a:spLocks noGrp="1"/>
          </p:cNvSpPr>
          <p:nvPr>
            <p:ph type="sldNum" idx="12"/>
          </p:nvPr>
        </p:nvSpPr>
        <p:spPr>
          <a:xfrm>
            <a:off x="193275" y="4846950"/>
            <a:ext cx="264000" cy="2967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
              <a:t>‹#›</a:t>
            </a:fld>
            <a:endParaRPr/>
          </a:p>
        </p:txBody>
      </p:sp>
      <p:pic>
        <p:nvPicPr>
          <p:cNvPr id="15" name="Google Shape;15;p13" title="NSF-NCAR_Logo_Color-White_RGB.png"/>
          <p:cNvPicPr preferRelativeResize="0"/>
          <p:nvPr/>
        </p:nvPicPr>
        <p:blipFill rotWithShape="1">
          <a:blip r:embed="rId3">
            <a:alphaModFix/>
          </a:blip>
          <a:srcRect t="2463" b="2453"/>
          <a:stretch/>
        </p:blipFill>
        <p:spPr>
          <a:xfrm>
            <a:off x="7265550" y="301696"/>
            <a:ext cx="1421251" cy="371125"/>
          </a:xfrm>
          <a:prstGeom prst="rect">
            <a:avLst/>
          </a:prstGeom>
          <a:noFill/>
          <a:ln>
            <a:noFill/>
          </a:ln>
        </p:spPr>
      </p:pic>
      <p:sp>
        <p:nvSpPr>
          <p:cNvPr id="16" name="Google Shape;16;p13"/>
          <p:cNvSpPr txBox="1"/>
          <p:nvPr/>
        </p:nvSpPr>
        <p:spPr>
          <a:xfrm>
            <a:off x="586720" y="4846950"/>
            <a:ext cx="3765000" cy="109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chemeClr val="lt1"/>
                </a:solidFill>
                <a:latin typeface="Poppins"/>
                <a:ea typeface="Poppins"/>
                <a:cs typeface="Poppins"/>
                <a:sym typeface="Poppins"/>
              </a:rPr>
              <a:t>UIFCW26: NCAR MPAS Program- July 21, 2026</a:t>
            </a:r>
            <a:endParaRPr sz="700" b="1" i="0" u="none" strike="noStrike" cap="none">
              <a:solidFill>
                <a:schemeClr val="lt1"/>
              </a:solidFill>
              <a:latin typeface="Poppins"/>
              <a:ea typeface="Poppins"/>
              <a:cs typeface="Poppins"/>
              <a:sym typeface="Poppins"/>
            </a:endParaRPr>
          </a:p>
        </p:txBody>
      </p:sp>
      <p:cxnSp>
        <p:nvCxnSpPr>
          <p:cNvPr id="17" name="Google Shape;17;p13"/>
          <p:cNvCxnSpPr/>
          <p:nvPr/>
        </p:nvCxnSpPr>
        <p:spPr>
          <a:xfrm>
            <a:off x="457200" y="4826850"/>
            <a:ext cx="0" cy="150000"/>
          </a:xfrm>
          <a:prstGeom prst="straightConnector1">
            <a:avLst/>
          </a:prstGeom>
          <a:noFill/>
          <a:ln w="9525" cap="flat" cmpd="sng">
            <a:solidFill>
              <a:schemeClr val="lt1"/>
            </a:solidFill>
            <a:prstDash val="solid"/>
            <a:round/>
            <a:headEnd type="none" w="sm" len="sm"/>
            <a:tailEnd type="none" w="sm" len="sm"/>
          </a:ln>
        </p:spPr>
      </p:cxnSp>
      <p:sp>
        <p:nvSpPr>
          <p:cNvPr id="18" name="Google Shape;18;p13"/>
          <p:cNvSpPr txBox="1">
            <a:spLocks noGrp="1"/>
          </p:cNvSpPr>
          <p:nvPr>
            <p:ph type="title"/>
          </p:nvPr>
        </p:nvSpPr>
        <p:spPr>
          <a:xfrm>
            <a:off x="1143000" y="807075"/>
            <a:ext cx="6858000" cy="3813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1"/>
              </a:buClr>
              <a:buSzPts val="3000"/>
              <a:buNone/>
              <a:defRPr sz="3000">
                <a:solidFill>
                  <a:schemeClr val="lt1"/>
                </a:solidFill>
              </a:defRPr>
            </a:lvl1pPr>
            <a:lvl2pPr lvl="1" algn="l">
              <a:lnSpc>
                <a:spcPct val="100000"/>
              </a:lnSpc>
              <a:spcBef>
                <a:spcPts val="70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erior - Blank 1">
  <p:cSld name="CUSTOM_3">
    <p:bg>
      <p:bgPr>
        <a:blipFill>
          <a:blip r:embed="rId2">
            <a:alphaModFix/>
          </a:blip>
          <a:stretch>
            <a:fillRect/>
          </a:stretch>
        </a:blipFill>
        <a:effectLst/>
      </p:bgPr>
    </p:bg>
    <p:spTree>
      <p:nvGrpSpPr>
        <p:cNvPr id="1" name="Shape 19"/>
        <p:cNvGrpSpPr/>
        <p:nvPr/>
      </p:nvGrpSpPr>
      <p:grpSpPr>
        <a:xfrm>
          <a:off x="0" y="0"/>
          <a:ext cx="0" cy="0"/>
          <a:chOff x="0" y="0"/>
          <a:chExt cx="0" cy="0"/>
        </a:xfrm>
      </p:grpSpPr>
      <p:pic>
        <p:nvPicPr>
          <p:cNvPr id="20" name="Google Shape;20;p14" title="Footer_NCAR-Wave_RGB.png"/>
          <p:cNvPicPr preferRelativeResize="0"/>
          <p:nvPr/>
        </p:nvPicPr>
        <p:blipFill rotWithShape="1">
          <a:blip r:embed="rId3">
            <a:alphaModFix/>
          </a:blip>
          <a:srcRect l="1303" b="34405"/>
          <a:stretch/>
        </p:blipFill>
        <p:spPr>
          <a:xfrm>
            <a:off x="50" y="3199824"/>
            <a:ext cx="9144003" cy="1943675"/>
          </a:xfrm>
          <a:prstGeom prst="rect">
            <a:avLst/>
          </a:prstGeom>
          <a:noFill/>
          <a:ln>
            <a:noFill/>
          </a:ln>
        </p:spPr>
      </p:pic>
      <p:pic>
        <p:nvPicPr>
          <p:cNvPr id="21" name="Google Shape;21;p14" title="NSF-NCAR_Logo_FullColor_RGB.png"/>
          <p:cNvPicPr preferRelativeResize="0"/>
          <p:nvPr/>
        </p:nvPicPr>
        <p:blipFill rotWithShape="1">
          <a:blip r:embed="rId4">
            <a:alphaModFix/>
          </a:blip>
          <a:srcRect t="2463" b="2453"/>
          <a:stretch/>
        </p:blipFill>
        <p:spPr>
          <a:xfrm>
            <a:off x="7265550" y="301696"/>
            <a:ext cx="1421251" cy="371125"/>
          </a:xfrm>
          <a:prstGeom prst="rect">
            <a:avLst/>
          </a:prstGeom>
          <a:noFill/>
          <a:ln>
            <a:noFill/>
          </a:ln>
        </p:spPr>
      </p:pic>
      <p:sp>
        <p:nvSpPr>
          <p:cNvPr id="22" name="Google Shape;22;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
        <p:nvSpPr>
          <p:cNvPr id="23" name="Google Shape;23;p14"/>
          <p:cNvSpPr txBox="1">
            <a:spLocks noGrp="1"/>
          </p:cNvSpPr>
          <p:nvPr>
            <p:ph type="sldNum" idx="2"/>
          </p:nvPr>
        </p:nvSpPr>
        <p:spPr>
          <a:xfrm>
            <a:off x="193275" y="4846950"/>
            <a:ext cx="264000" cy="2967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700"/>
              <a:buFont typeface="Arial"/>
              <a:buNone/>
              <a:defRPr sz="700" b="1" i="0" u="none" strike="noStrike" cap="none">
                <a:solidFill>
                  <a:schemeClr val="lt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
              <a:t>‹#›</a:t>
            </a:fld>
            <a:endParaRPr/>
          </a:p>
        </p:txBody>
      </p:sp>
      <p:sp>
        <p:nvSpPr>
          <p:cNvPr id="24" name="Google Shape;24;p14"/>
          <p:cNvSpPr txBox="1"/>
          <p:nvPr/>
        </p:nvSpPr>
        <p:spPr>
          <a:xfrm>
            <a:off x="586720" y="4846950"/>
            <a:ext cx="3765000" cy="109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chemeClr val="lt1"/>
                </a:solidFill>
                <a:latin typeface="Poppins"/>
                <a:ea typeface="Poppins"/>
                <a:cs typeface="Poppins"/>
                <a:sym typeface="Poppins"/>
              </a:rPr>
              <a:t>UIFCW26: NCAR MPAS Program- July 21, 2026</a:t>
            </a:r>
            <a:endParaRPr sz="700" b="0" i="0" u="none" strike="noStrike" cap="none">
              <a:solidFill>
                <a:schemeClr val="lt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dk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dk1"/>
              </a:solidFill>
              <a:latin typeface="Poppins"/>
              <a:ea typeface="Poppins"/>
              <a:cs typeface="Poppins"/>
              <a:sym typeface="Poppins"/>
            </a:endParaRPr>
          </a:p>
        </p:txBody>
      </p:sp>
      <p:cxnSp>
        <p:nvCxnSpPr>
          <p:cNvPr id="25" name="Google Shape;25;p14"/>
          <p:cNvCxnSpPr/>
          <p:nvPr/>
        </p:nvCxnSpPr>
        <p:spPr>
          <a:xfrm>
            <a:off x="457200" y="4826850"/>
            <a:ext cx="0" cy="150000"/>
          </a:xfrm>
          <a:prstGeom prst="straightConnector1">
            <a:avLst/>
          </a:prstGeom>
          <a:noFill/>
          <a:ln w="9525" cap="flat" cmpd="sng">
            <a:solidFill>
              <a:schemeClr val="dk1"/>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erior - 1 Col Text">
  <p:cSld name="CUSTOM_1">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15"/>
          <p:cNvSpPr txBox="1">
            <a:spLocks noGrp="1"/>
          </p:cNvSpPr>
          <p:nvPr>
            <p:ph type="sldNum" idx="12"/>
          </p:nvPr>
        </p:nvSpPr>
        <p:spPr>
          <a:xfrm>
            <a:off x="193275" y="4846950"/>
            <a:ext cx="264000" cy="2967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
              <a:t>‹#›</a:t>
            </a:fld>
            <a:endParaRPr/>
          </a:p>
        </p:txBody>
      </p:sp>
      <p:sp>
        <p:nvSpPr>
          <p:cNvPr id="28" name="Google Shape;28;p15"/>
          <p:cNvSpPr txBox="1"/>
          <p:nvPr/>
        </p:nvSpPr>
        <p:spPr>
          <a:xfrm>
            <a:off x="586720" y="4846950"/>
            <a:ext cx="3765000" cy="109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chemeClr val="dk1"/>
                </a:solidFill>
                <a:latin typeface="Poppins"/>
                <a:ea typeface="Poppins"/>
                <a:cs typeface="Poppins"/>
                <a:sym typeface="Poppins"/>
              </a:rPr>
              <a:t>UIFCW26: NCAR MPAS Program- July 21, 2026</a:t>
            </a:r>
            <a:endParaRPr sz="700" b="0" i="0" u="none" strike="noStrike" cap="none">
              <a:solidFill>
                <a:schemeClr val="dk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dk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dk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dk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dk1"/>
              </a:solidFill>
              <a:latin typeface="Poppins"/>
              <a:ea typeface="Poppins"/>
              <a:cs typeface="Poppins"/>
              <a:sym typeface="Poppins"/>
            </a:endParaRPr>
          </a:p>
        </p:txBody>
      </p:sp>
      <p:cxnSp>
        <p:nvCxnSpPr>
          <p:cNvPr id="29" name="Google Shape;29;p15"/>
          <p:cNvCxnSpPr/>
          <p:nvPr/>
        </p:nvCxnSpPr>
        <p:spPr>
          <a:xfrm>
            <a:off x="457200" y="4826850"/>
            <a:ext cx="0" cy="150000"/>
          </a:xfrm>
          <a:prstGeom prst="straightConnector1">
            <a:avLst/>
          </a:prstGeom>
          <a:noFill/>
          <a:ln w="9525" cap="flat" cmpd="sng">
            <a:solidFill>
              <a:schemeClr val="dk1"/>
            </a:solidFill>
            <a:prstDash val="solid"/>
            <a:round/>
            <a:headEnd type="none" w="sm" len="sm"/>
            <a:tailEnd type="none" w="sm" len="sm"/>
          </a:ln>
        </p:spPr>
      </p:cxnSp>
      <p:sp>
        <p:nvSpPr>
          <p:cNvPr id="30" name="Google Shape;30;p15"/>
          <p:cNvSpPr txBox="1">
            <a:spLocks noGrp="1"/>
          </p:cNvSpPr>
          <p:nvPr>
            <p:ph type="title"/>
          </p:nvPr>
        </p:nvSpPr>
        <p:spPr>
          <a:xfrm>
            <a:off x="1143000" y="1371900"/>
            <a:ext cx="6858000" cy="3248400"/>
          </a:xfrm>
          <a:prstGeom prst="rect">
            <a:avLst/>
          </a:prstGeom>
          <a:noFill/>
          <a:ln>
            <a:noFill/>
          </a:ln>
        </p:spPr>
        <p:txBody>
          <a:bodyPr spcFirstLastPara="1" wrap="square" lIns="0" tIns="0" rIns="0" bIns="0" anchor="ctr" anchorCtr="0">
            <a:noAutofit/>
          </a:bodyPr>
          <a:lstStyle>
            <a:lvl1pPr lvl="0" algn="l">
              <a:lnSpc>
                <a:spcPct val="115000"/>
              </a:lnSpc>
              <a:spcBef>
                <a:spcPts val="0"/>
              </a:spcBef>
              <a:spcAft>
                <a:spcPts val="0"/>
              </a:spcAft>
              <a:buClr>
                <a:schemeClr val="dk1"/>
              </a:buClr>
              <a:buSzPts val="1200"/>
              <a:buNone/>
              <a:defRPr sz="1200" b="0">
                <a:solidFill>
                  <a:schemeClr val="dk1"/>
                </a:solidFill>
              </a:defRPr>
            </a:lvl1pPr>
            <a:lvl2pPr lvl="1" algn="l">
              <a:lnSpc>
                <a:spcPct val="100000"/>
              </a:lnSpc>
              <a:spcBef>
                <a:spcPts val="70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a:endParaRPr/>
          </a:p>
        </p:txBody>
      </p:sp>
      <p:pic>
        <p:nvPicPr>
          <p:cNvPr id="31" name="Google Shape;31;p15" title="NSF-NCAR_Logo_FullColor_RGB.png"/>
          <p:cNvPicPr preferRelativeResize="0"/>
          <p:nvPr/>
        </p:nvPicPr>
        <p:blipFill rotWithShape="1">
          <a:blip r:embed="rId3">
            <a:alphaModFix/>
          </a:blip>
          <a:srcRect t="2463" b="2453"/>
          <a:stretch/>
        </p:blipFill>
        <p:spPr>
          <a:xfrm>
            <a:off x="7265550" y="301696"/>
            <a:ext cx="1421251" cy="371125"/>
          </a:xfrm>
          <a:prstGeom prst="rect">
            <a:avLst/>
          </a:prstGeom>
          <a:noFill/>
          <a:ln>
            <a:noFill/>
          </a:ln>
        </p:spPr>
      </p:pic>
    </p:spTree>
  </p:cSld>
  <p:clrMapOvr>
    <a:masterClrMapping/>
  </p:clrMapOvr>
  <p:extLst>
    <p:ext uri="{DCECCB84-F9BA-43D5-87BE-67443E8EF086}">
      <p15:sldGuideLst xmlns:p15="http://schemas.microsoft.com/office/powerpoint/2012/main">
        <p15:guide id="1" pos="720">
          <p15:clr>
            <a:srgbClr val="E46962"/>
          </p15:clr>
        </p15:guide>
        <p15:guide id="2" pos="5040">
          <p15:clr>
            <a:srgbClr val="E46962"/>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erior - Blank">
  <p:cSld name="CUSTOM">
    <p:bg>
      <p:bgPr>
        <a:blipFill>
          <a:blip r:embed="rId2">
            <a:alphaModFix/>
          </a:blip>
          <a:stretch>
            <a:fillRect/>
          </a:stretch>
        </a:blipFill>
        <a:effectLst/>
      </p:bgPr>
    </p:bg>
    <p:spTree>
      <p:nvGrpSpPr>
        <p:cNvPr id="1" name="Shape 32"/>
        <p:cNvGrpSpPr/>
        <p:nvPr/>
      </p:nvGrpSpPr>
      <p:grpSpPr>
        <a:xfrm>
          <a:off x="0" y="0"/>
          <a:ext cx="0" cy="0"/>
          <a:chOff x="0" y="0"/>
          <a:chExt cx="0" cy="0"/>
        </a:xfrm>
      </p:grpSpPr>
      <p:sp>
        <p:nvSpPr>
          <p:cNvPr id="33" name="Google Shape;33;p16"/>
          <p:cNvSpPr txBox="1">
            <a:spLocks noGrp="1"/>
          </p:cNvSpPr>
          <p:nvPr>
            <p:ph type="sldNum" idx="12"/>
          </p:nvPr>
        </p:nvSpPr>
        <p:spPr>
          <a:xfrm>
            <a:off x="193275" y="4846950"/>
            <a:ext cx="264000" cy="2967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
              <a:t>‹#›</a:t>
            </a:fld>
            <a:endParaRPr/>
          </a:p>
        </p:txBody>
      </p:sp>
      <p:pic>
        <p:nvPicPr>
          <p:cNvPr id="34" name="Google Shape;34;p16" title="NSF-NCAR_Logo_FullColor_RGB.png"/>
          <p:cNvPicPr preferRelativeResize="0"/>
          <p:nvPr/>
        </p:nvPicPr>
        <p:blipFill rotWithShape="1">
          <a:blip r:embed="rId3">
            <a:alphaModFix/>
          </a:blip>
          <a:srcRect t="2463" b="2453"/>
          <a:stretch/>
        </p:blipFill>
        <p:spPr>
          <a:xfrm>
            <a:off x="7265550" y="301696"/>
            <a:ext cx="1421251" cy="371125"/>
          </a:xfrm>
          <a:prstGeom prst="rect">
            <a:avLst/>
          </a:prstGeom>
          <a:noFill/>
          <a:ln>
            <a:noFill/>
          </a:ln>
        </p:spPr>
      </p:pic>
      <p:sp>
        <p:nvSpPr>
          <p:cNvPr id="35" name="Google Shape;35;p16"/>
          <p:cNvSpPr txBox="1"/>
          <p:nvPr/>
        </p:nvSpPr>
        <p:spPr>
          <a:xfrm>
            <a:off x="586720" y="4846950"/>
            <a:ext cx="3765000" cy="109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chemeClr val="dk1"/>
                </a:solidFill>
                <a:latin typeface="Poppins"/>
                <a:ea typeface="Poppins"/>
                <a:cs typeface="Poppins"/>
                <a:sym typeface="Poppins"/>
              </a:rPr>
              <a:t>UIFCW26: NCAR MPAS Program- July 21, 2026</a:t>
            </a:r>
            <a:endParaRPr sz="700" b="0" i="0" u="none" strike="noStrike" cap="none">
              <a:solidFill>
                <a:schemeClr val="dk1"/>
              </a:solidFill>
              <a:latin typeface="Poppins"/>
              <a:ea typeface="Poppins"/>
              <a:cs typeface="Poppins"/>
              <a:sym typeface="Poppins"/>
            </a:endParaRPr>
          </a:p>
        </p:txBody>
      </p:sp>
      <p:cxnSp>
        <p:nvCxnSpPr>
          <p:cNvPr id="36" name="Google Shape;36;p16"/>
          <p:cNvCxnSpPr/>
          <p:nvPr/>
        </p:nvCxnSpPr>
        <p:spPr>
          <a:xfrm>
            <a:off x="457200" y="4826850"/>
            <a:ext cx="0" cy="150000"/>
          </a:xfrm>
          <a:prstGeom prst="straightConnector1">
            <a:avLst/>
          </a:prstGeom>
          <a:noFill/>
          <a:ln w="9525" cap="flat" cmpd="sng">
            <a:solidFill>
              <a:schemeClr val="dk1"/>
            </a:solidFill>
            <a:prstDash val="solid"/>
            <a:round/>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nterior - 2 Col Text / Image">
  <p:cSld name="CUSTOM_1_1_3">
    <p:bg>
      <p:bgPr>
        <a:blipFill>
          <a:blip r:embed="rId2">
            <a:alphaModFix/>
          </a:blip>
          <a:stretch>
            <a:fillRect/>
          </a:stretch>
        </a:blipFill>
        <a:effectLst/>
      </p:bgPr>
    </p:bg>
    <p:spTree>
      <p:nvGrpSpPr>
        <p:cNvPr id="1" name="Shape 37"/>
        <p:cNvGrpSpPr/>
        <p:nvPr/>
      </p:nvGrpSpPr>
      <p:grpSpPr>
        <a:xfrm>
          <a:off x="0" y="0"/>
          <a:ext cx="0" cy="0"/>
          <a:chOff x="0" y="0"/>
          <a:chExt cx="0" cy="0"/>
        </a:xfrm>
      </p:grpSpPr>
      <p:sp>
        <p:nvSpPr>
          <p:cNvPr id="38" name="Google Shape;38;p17"/>
          <p:cNvSpPr txBox="1">
            <a:spLocks noGrp="1"/>
          </p:cNvSpPr>
          <p:nvPr>
            <p:ph type="sldNum" idx="12"/>
          </p:nvPr>
        </p:nvSpPr>
        <p:spPr>
          <a:xfrm>
            <a:off x="193275" y="4846950"/>
            <a:ext cx="264000" cy="2967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
              <a:t>‹#›</a:t>
            </a:fld>
            <a:endParaRPr/>
          </a:p>
        </p:txBody>
      </p:sp>
      <p:sp>
        <p:nvSpPr>
          <p:cNvPr id="39" name="Google Shape;39;p17"/>
          <p:cNvSpPr txBox="1"/>
          <p:nvPr/>
        </p:nvSpPr>
        <p:spPr>
          <a:xfrm>
            <a:off x="586720" y="4846950"/>
            <a:ext cx="3765000" cy="109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chemeClr val="dk1"/>
                </a:solidFill>
                <a:latin typeface="Poppins"/>
                <a:ea typeface="Poppins"/>
                <a:cs typeface="Poppins"/>
                <a:sym typeface="Poppins"/>
              </a:rPr>
              <a:t>UIFCW26: NCAR MPAS Program- July 21, 2026</a:t>
            </a:r>
            <a:endParaRPr sz="700" b="0" i="0" u="none" strike="noStrike" cap="none">
              <a:solidFill>
                <a:schemeClr val="dk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dk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dk1"/>
              </a:solidFill>
              <a:latin typeface="Poppins"/>
              <a:ea typeface="Poppins"/>
              <a:cs typeface="Poppins"/>
              <a:sym typeface="Poppins"/>
            </a:endParaRPr>
          </a:p>
        </p:txBody>
      </p:sp>
      <p:cxnSp>
        <p:nvCxnSpPr>
          <p:cNvPr id="40" name="Google Shape;40;p17"/>
          <p:cNvCxnSpPr/>
          <p:nvPr/>
        </p:nvCxnSpPr>
        <p:spPr>
          <a:xfrm>
            <a:off x="457200" y="4826850"/>
            <a:ext cx="0" cy="150000"/>
          </a:xfrm>
          <a:prstGeom prst="straightConnector1">
            <a:avLst/>
          </a:prstGeom>
          <a:noFill/>
          <a:ln w="9525" cap="flat" cmpd="sng">
            <a:solidFill>
              <a:schemeClr val="dk1"/>
            </a:solidFill>
            <a:prstDash val="solid"/>
            <a:round/>
            <a:headEnd type="none" w="sm" len="sm"/>
            <a:tailEnd type="none" w="sm" len="sm"/>
          </a:ln>
        </p:spPr>
      </p:cxnSp>
      <p:sp>
        <p:nvSpPr>
          <p:cNvPr id="41" name="Google Shape;41;p17"/>
          <p:cNvSpPr txBox="1">
            <a:spLocks noGrp="1"/>
          </p:cNvSpPr>
          <p:nvPr>
            <p:ph type="title"/>
          </p:nvPr>
        </p:nvSpPr>
        <p:spPr>
          <a:xfrm>
            <a:off x="457275" y="1024250"/>
            <a:ext cx="4000500" cy="3596100"/>
          </a:xfrm>
          <a:prstGeom prst="rect">
            <a:avLst/>
          </a:prstGeom>
          <a:noFill/>
          <a:ln>
            <a:noFill/>
          </a:ln>
        </p:spPr>
        <p:txBody>
          <a:bodyPr spcFirstLastPara="1" wrap="square" lIns="0" tIns="0" rIns="0" bIns="0" anchor="ctr" anchorCtr="0">
            <a:noAutofit/>
          </a:bodyPr>
          <a:lstStyle>
            <a:lvl1pPr lvl="0" algn="l">
              <a:lnSpc>
                <a:spcPct val="115000"/>
              </a:lnSpc>
              <a:spcBef>
                <a:spcPts val="0"/>
              </a:spcBef>
              <a:spcAft>
                <a:spcPts val="0"/>
              </a:spcAft>
              <a:buClr>
                <a:schemeClr val="dk1"/>
              </a:buClr>
              <a:buSzPts val="1200"/>
              <a:buNone/>
              <a:defRPr sz="1200" b="0">
                <a:solidFill>
                  <a:schemeClr val="dk1"/>
                </a:solidFill>
              </a:defRPr>
            </a:lvl1pPr>
            <a:lvl2pPr lvl="1" algn="l">
              <a:lnSpc>
                <a:spcPct val="100000"/>
              </a:lnSpc>
              <a:spcBef>
                <a:spcPts val="70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a:endParaRPr/>
          </a:p>
        </p:txBody>
      </p:sp>
      <p:pic>
        <p:nvPicPr>
          <p:cNvPr id="42" name="Google Shape;42;p17" title="NSF-NCAR_Logo_FullColor_RGB.png"/>
          <p:cNvPicPr preferRelativeResize="0"/>
          <p:nvPr/>
        </p:nvPicPr>
        <p:blipFill rotWithShape="1">
          <a:blip r:embed="rId3">
            <a:alphaModFix/>
          </a:blip>
          <a:srcRect t="2463" b="2453"/>
          <a:stretch/>
        </p:blipFill>
        <p:spPr>
          <a:xfrm>
            <a:off x="7265550" y="301696"/>
            <a:ext cx="1421251" cy="371125"/>
          </a:xfrm>
          <a:prstGeom prst="rect">
            <a:avLst/>
          </a:prstGeom>
          <a:noFill/>
          <a:ln>
            <a:noFill/>
          </a:ln>
        </p:spPr>
      </p:pic>
    </p:spTree>
  </p:cSld>
  <p:clrMapOvr>
    <a:masterClrMapping/>
  </p:clrMapOvr>
  <p:extLst>
    <p:ext uri="{DCECCB84-F9BA-43D5-87BE-67443E8EF086}">
      <p15:sldGuideLst xmlns:p15="http://schemas.microsoft.com/office/powerpoint/2012/main">
        <p15:guide id="1" pos="2808">
          <p15:clr>
            <a:srgbClr val="E46962"/>
          </p15:clr>
        </p15:guide>
        <p15:guide id="2" pos="2952">
          <p15:clr>
            <a:srgbClr val="E46962"/>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terior - 2 Col Text">
  <p:cSld name="CUSTOM_1_1">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18"/>
          <p:cNvSpPr txBox="1">
            <a:spLocks noGrp="1"/>
          </p:cNvSpPr>
          <p:nvPr>
            <p:ph type="sldNum" idx="12"/>
          </p:nvPr>
        </p:nvSpPr>
        <p:spPr>
          <a:xfrm>
            <a:off x="193275" y="4846950"/>
            <a:ext cx="264000" cy="296700"/>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1pPr>
            <a:lvl2pPr marL="0" marR="0" lvl="1"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2pPr>
            <a:lvl3pPr marL="0" marR="0" lvl="2"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3pPr>
            <a:lvl4pPr marL="0" marR="0" lvl="3"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4pPr>
            <a:lvl5pPr marL="0" marR="0" lvl="4"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5pPr>
            <a:lvl6pPr marL="0" marR="0" lvl="5"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6pPr>
            <a:lvl7pPr marL="0" marR="0" lvl="6"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7pPr>
            <a:lvl8pPr marL="0" marR="0" lvl="7"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8pPr>
            <a:lvl9pPr marL="0" marR="0" lvl="8" indent="0" algn="l">
              <a:lnSpc>
                <a:spcPct val="100000"/>
              </a:lnSpc>
              <a:spcBef>
                <a:spcPts val="0"/>
              </a:spcBef>
              <a:spcAft>
                <a:spcPts val="0"/>
              </a:spcAft>
              <a:buClr>
                <a:srgbClr val="000000"/>
              </a:buClr>
              <a:buSzPts val="700"/>
              <a:buFont typeface="Arial"/>
              <a:buNone/>
              <a:defRPr sz="700" b="1" i="0" u="none" strike="noStrike" cap="none">
                <a:solidFill>
                  <a:schemeClr val="dk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
              <a:t>‹#›</a:t>
            </a:fld>
            <a:endParaRPr/>
          </a:p>
        </p:txBody>
      </p:sp>
      <p:sp>
        <p:nvSpPr>
          <p:cNvPr id="45" name="Google Shape;45;p18"/>
          <p:cNvSpPr txBox="1"/>
          <p:nvPr/>
        </p:nvSpPr>
        <p:spPr>
          <a:xfrm>
            <a:off x="586720" y="4846950"/>
            <a:ext cx="3765000" cy="109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700"/>
              <a:buFont typeface="Arial"/>
              <a:buNone/>
            </a:pPr>
            <a:r>
              <a:rPr lang="en" sz="700" b="0" i="0" u="none" strike="noStrike" cap="none">
                <a:solidFill>
                  <a:schemeClr val="dk1"/>
                </a:solidFill>
                <a:latin typeface="Poppins"/>
                <a:ea typeface="Poppins"/>
                <a:cs typeface="Poppins"/>
                <a:sym typeface="Poppins"/>
              </a:rPr>
              <a:t>UIFCW26: NCAR MPAS Program- July 21, 2026</a:t>
            </a:r>
            <a:endParaRPr sz="700" b="0" i="0" u="none" strike="noStrike" cap="none">
              <a:solidFill>
                <a:schemeClr val="dk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dk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700"/>
              <a:buFont typeface="Arial"/>
              <a:buNone/>
            </a:pPr>
            <a:endParaRPr sz="700" b="1" i="0" u="none" strike="noStrike" cap="none">
              <a:solidFill>
                <a:schemeClr val="dk1"/>
              </a:solidFill>
              <a:latin typeface="Poppins"/>
              <a:ea typeface="Poppins"/>
              <a:cs typeface="Poppins"/>
              <a:sym typeface="Poppins"/>
            </a:endParaRPr>
          </a:p>
        </p:txBody>
      </p:sp>
      <p:cxnSp>
        <p:nvCxnSpPr>
          <p:cNvPr id="46" name="Google Shape;46;p18"/>
          <p:cNvCxnSpPr/>
          <p:nvPr/>
        </p:nvCxnSpPr>
        <p:spPr>
          <a:xfrm>
            <a:off x="457200" y="4826850"/>
            <a:ext cx="0" cy="150000"/>
          </a:xfrm>
          <a:prstGeom prst="straightConnector1">
            <a:avLst/>
          </a:prstGeom>
          <a:noFill/>
          <a:ln w="9525" cap="flat" cmpd="sng">
            <a:solidFill>
              <a:schemeClr val="dk1"/>
            </a:solidFill>
            <a:prstDash val="solid"/>
            <a:round/>
            <a:headEnd type="none" w="sm" len="sm"/>
            <a:tailEnd type="none" w="sm" len="sm"/>
          </a:ln>
        </p:spPr>
      </p:cxnSp>
      <p:sp>
        <p:nvSpPr>
          <p:cNvPr id="47" name="Google Shape;47;p18"/>
          <p:cNvSpPr txBox="1">
            <a:spLocks noGrp="1"/>
          </p:cNvSpPr>
          <p:nvPr>
            <p:ph type="title"/>
          </p:nvPr>
        </p:nvSpPr>
        <p:spPr>
          <a:xfrm>
            <a:off x="457275" y="1371900"/>
            <a:ext cx="4000500" cy="3248400"/>
          </a:xfrm>
          <a:prstGeom prst="rect">
            <a:avLst/>
          </a:prstGeom>
          <a:noFill/>
          <a:ln>
            <a:noFill/>
          </a:ln>
        </p:spPr>
        <p:txBody>
          <a:bodyPr spcFirstLastPara="1" wrap="square" lIns="0" tIns="0" rIns="0" bIns="0" anchor="t" anchorCtr="0">
            <a:noAutofit/>
          </a:bodyPr>
          <a:lstStyle>
            <a:lvl1pPr lvl="0" algn="l">
              <a:lnSpc>
                <a:spcPct val="115000"/>
              </a:lnSpc>
              <a:spcBef>
                <a:spcPts val="0"/>
              </a:spcBef>
              <a:spcAft>
                <a:spcPts val="0"/>
              </a:spcAft>
              <a:buClr>
                <a:schemeClr val="dk1"/>
              </a:buClr>
              <a:buSzPts val="1200"/>
              <a:buNone/>
              <a:defRPr sz="1200" b="0">
                <a:solidFill>
                  <a:schemeClr val="dk1"/>
                </a:solidFill>
              </a:defRPr>
            </a:lvl1pPr>
            <a:lvl2pPr lvl="1" algn="l">
              <a:lnSpc>
                <a:spcPct val="100000"/>
              </a:lnSpc>
              <a:spcBef>
                <a:spcPts val="70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a:endParaRPr/>
          </a:p>
        </p:txBody>
      </p:sp>
      <p:sp>
        <p:nvSpPr>
          <p:cNvPr id="48" name="Google Shape;48;p18"/>
          <p:cNvSpPr txBox="1">
            <a:spLocks noGrp="1"/>
          </p:cNvSpPr>
          <p:nvPr>
            <p:ph type="title" idx="2"/>
          </p:nvPr>
        </p:nvSpPr>
        <p:spPr>
          <a:xfrm>
            <a:off x="4686300" y="1371900"/>
            <a:ext cx="4000500" cy="3248400"/>
          </a:xfrm>
          <a:prstGeom prst="rect">
            <a:avLst/>
          </a:prstGeom>
          <a:noFill/>
          <a:ln>
            <a:noFill/>
          </a:ln>
        </p:spPr>
        <p:txBody>
          <a:bodyPr spcFirstLastPara="1" wrap="square" lIns="0" tIns="0" rIns="0" bIns="0" anchor="t" anchorCtr="0">
            <a:noAutofit/>
          </a:bodyPr>
          <a:lstStyle>
            <a:lvl1pPr lvl="0" algn="l">
              <a:lnSpc>
                <a:spcPct val="115000"/>
              </a:lnSpc>
              <a:spcBef>
                <a:spcPts val="0"/>
              </a:spcBef>
              <a:spcAft>
                <a:spcPts val="0"/>
              </a:spcAft>
              <a:buClr>
                <a:schemeClr val="dk1"/>
              </a:buClr>
              <a:buSzPts val="1200"/>
              <a:buNone/>
              <a:defRPr sz="1200" b="0">
                <a:solidFill>
                  <a:schemeClr val="dk1"/>
                </a:solidFill>
              </a:defRPr>
            </a:lvl1pPr>
            <a:lvl2pPr lvl="1" algn="l">
              <a:lnSpc>
                <a:spcPct val="100000"/>
              </a:lnSpc>
              <a:spcBef>
                <a:spcPts val="700"/>
              </a:spcBef>
              <a:spcAft>
                <a:spcPts val="0"/>
              </a:spcAft>
              <a:buClr>
                <a:schemeClr val="dk1"/>
              </a:buClr>
              <a:buSzPts val="2800"/>
              <a:buNone/>
              <a:defRPr sz="2800">
                <a:solidFill>
                  <a:schemeClr val="dk1"/>
                </a:solidFill>
              </a:defRPr>
            </a:lvl2pPr>
            <a:lvl3pPr lvl="2" algn="l">
              <a:lnSpc>
                <a:spcPct val="100000"/>
              </a:lnSpc>
              <a:spcBef>
                <a:spcPts val="0"/>
              </a:spcBef>
              <a:spcAft>
                <a:spcPts val="0"/>
              </a:spcAft>
              <a:buClr>
                <a:schemeClr val="dk1"/>
              </a:buClr>
              <a:buSzPts val="2800"/>
              <a:buNone/>
              <a:defRPr sz="2800">
                <a:solidFill>
                  <a:schemeClr val="dk1"/>
                </a:solidFill>
              </a:defRPr>
            </a:lvl3pPr>
            <a:lvl4pPr lvl="3" algn="l">
              <a:lnSpc>
                <a:spcPct val="100000"/>
              </a:lnSpc>
              <a:spcBef>
                <a:spcPts val="0"/>
              </a:spcBef>
              <a:spcAft>
                <a:spcPts val="0"/>
              </a:spcAft>
              <a:buClr>
                <a:schemeClr val="dk1"/>
              </a:buClr>
              <a:buSzPts val="2800"/>
              <a:buNone/>
              <a:defRPr sz="2800">
                <a:solidFill>
                  <a:schemeClr val="dk1"/>
                </a:solidFill>
              </a:defRPr>
            </a:lvl4pPr>
            <a:lvl5pPr lvl="4" algn="l">
              <a:lnSpc>
                <a:spcPct val="100000"/>
              </a:lnSpc>
              <a:spcBef>
                <a:spcPts val="0"/>
              </a:spcBef>
              <a:spcAft>
                <a:spcPts val="0"/>
              </a:spcAft>
              <a:buClr>
                <a:schemeClr val="dk1"/>
              </a:buClr>
              <a:buSzPts val="2800"/>
              <a:buNone/>
              <a:defRPr sz="2800">
                <a:solidFill>
                  <a:schemeClr val="dk1"/>
                </a:solidFill>
              </a:defRPr>
            </a:lvl5pPr>
            <a:lvl6pPr lvl="5" algn="l">
              <a:lnSpc>
                <a:spcPct val="100000"/>
              </a:lnSpc>
              <a:spcBef>
                <a:spcPts val="0"/>
              </a:spcBef>
              <a:spcAft>
                <a:spcPts val="0"/>
              </a:spcAft>
              <a:buClr>
                <a:schemeClr val="dk1"/>
              </a:buClr>
              <a:buSzPts val="2800"/>
              <a:buNone/>
              <a:defRPr sz="2800">
                <a:solidFill>
                  <a:schemeClr val="dk1"/>
                </a:solidFill>
              </a:defRPr>
            </a:lvl6pPr>
            <a:lvl7pPr lvl="6" algn="l">
              <a:lnSpc>
                <a:spcPct val="100000"/>
              </a:lnSpc>
              <a:spcBef>
                <a:spcPts val="0"/>
              </a:spcBef>
              <a:spcAft>
                <a:spcPts val="0"/>
              </a:spcAft>
              <a:buClr>
                <a:schemeClr val="dk1"/>
              </a:buClr>
              <a:buSzPts val="2800"/>
              <a:buNone/>
              <a:defRPr sz="2800">
                <a:solidFill>
                  <a:schemeClr val="dk1"/>
                </a:solidFill>
              </a:defRPr>
            </a:lvl7pPr>
            <a:lvl8pPr lvl="7" algn="l">
              <a:lnSpc>
                <a:spcPct val="100000"/>
              </a:lnSpc>
              <a:spcBef>
                <a:spcPts val="0"/>
              </a:spcBef>
              <a:spcAft>
                <a:spcPts val="0"/>
              </a:spcAft>
              <a:buClr>
                <a:schemeClr val="dk1"/>
              </a:buClr>
              <a:buSzPts val="2800"/>
              <a:buNone/>
              <a:defRPr sz="2800">
                <a:solidFill>
                  <a:schemeClr val="dk1"/>
                </a:solidFill>
              </a:defRPr>
            </a:lvl8pPr>
            <a:lvl9pPr lvl="8" algn="l">
              <a:lnSpc>
                <a:spcPct val="100000"/>
              </a:lnSpc>
              <a:spcBef>
                <a:spcPts val="0"/>
              </a:spcBef>
              <a:spcAft>
                <a:spcPts val="0"/>
              </a:spcAft>
              <a:buClr>
                <a:schemeClr val="dk1"/>
              </a:buClr>
              <a:buSzPts val="2800"/>
              <a:buNone/>
              <a:defRPr sz="2800">
                <a:solidFill>
                  <a:schemeClr val="dk1"/>
                </a:solidFill>
              </a:defRPr>
            </a:lvl9pPr>
          </a:lstStyle>
          <a:p>
            <a:endParaRPr/>
          </a:p>
        </p:txBody>
      </p:sp>
      <p:pic>
        <p:nvPicPr>
          <p:cNvPr id="49" name="Google Shape;49;p18" title="NSF-NCAR_Logo_FullColor_RGB.png"/>
          <p:cNvPicPr preferRelativeResize="0"/>
          <p:nvPr/>
        </p:nvPicPr>
        <p:blipFill rotWithShape="1">
          <a:blip r:embed="rId3">
            <a:alphaModFix/>
          </a:blip>
          <a:srcRect t="2463" b="2453"/>
          <a:stretch/>
        </p:blipFill>
        <p:spPr>
          <a:xfrm>
            <a:off x="7265550" y="301696"/>
            <a:ext cx="1421251" cy="371125"/>
          </a:xfrm>
          <a:prstGeom prst="rect">
            <a:avLst/>
          </a:prstGeom>
          <a:noFill/>
          <a:ln>
            <a:noFill/>
          </a:ln>
        </p:spPr>
      </p:pic>
    </p:spTree>
  </p:cSld>
  <p:clrMapOvr>
    <a:masterClrMapping/>
  </p:clrMapOvr>
  <p:extLst>
    <p:ext uri="{DCECCB84-F9BA-43D5-87BE-67443E8EF086}">
      <p15:sldGuideLst xmlns:p15="http://schemas.microsoft.com/office/powerpoint/2012/main">
        <p15:guide id="1" pos="2808">
          <p15:clr>
            <a:srgbClr val="E46962"/>
          </p15:clr>
        </p15:guide>
        <p15:guide id="2" pos="2952">
          <p15:clr>
            <a:srgbClr val="E46962"/>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457200" y="445025"/>
            <a:ext cx="8229600" cy="572700"/>
          </a:xfrm>
          <a:prstGeom prst="rect">
            <a:avLst/>
          </a:prstGeom>
          <a:noFill/>
          <a:ln>
            <a:noFill/>
          </a:ln>
        </p:spPr>
        <p:txBody>
          <a:bodyPr spcFirstLastPara="1" wrap="square" lIns="0" tIns="0" rIns="0" bIns="0" anchor="t" anchorCtr="0">
            <a:normAutofit/>
          </a:bodyPr>
          <a:lstStyle>
            <a:lvl1pPr marR="0" lvl="0" algn="l" rtl="0">
              <a:lnSpc>
                <a:spcPct val="100000"/>
              </a:lnSpc>
              <a:spcBef>
                <a:spcPts val="0"/>
              </a:spcBef>
              <a:spcAft>
                <a:spcPts val="0"/>
              </a:spcAft>
              <a:buClr>
                <a:schemeClr val="dk1"/>
              </a:buClr>
              <a:buSzPts val="2800"/>
              <a:buFont typeface="Poppins"/>
              <a:buNone/>
              <a:defRPr sz="2800" b="1"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
          <p15:clr>
            <a:srgbClr val="E46962"/>
          </p15:clr>
        </p15:guide>
        <p15:guide id="2" pos="5472">
          <p15:clr>
            <a:srgbClr val="E46962"/>
          </p15:clr>
        </p15:guide>
        <p15:guide id="3" orient="horz" pos="2952">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hyperlink" Target="https://github.com/MPAS-Dev/MPAS-Model/releases/tag/v8.4.0"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github.com/MPAS-Dev/MPAS-Model" TargetMode="External"/><Relationship Id="rId4" Type="http://schemas.openxmlformats.org/officeDocument/2006/relationships/hyperlink" Target="https://www2.mmm.ucar.edu/projects/mpas/site/index.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8"/>
        <p:cNvGrpSpPr/>
        <p:nvPr/>
      </p:nvGrpSpPr>
      <p:grpSpPr>
        <a:xfrm>
          <a:off x="0" y="0"/>
          <a:ext cx="0" cy="0"/>
          <a:chOff x="0" y="0"/>
          <a:chExt cx="0" cy="0"/>
        </a:xfrm>
      </p:grpSpPr>
      <p:sp>
        <p:nvSpPr>
          <p:cNvPr id="169" name="Google Shape;169;p1"/>
          <p:cNvSpPr txBox="1"/>
          <p:nvPr/>
        </p:nvSpPr>
        <p:spPr>
          <a:xfrm>
            <a:off x="691025" y="1500700"/>
            <a:ext cx="4033500" cy="29505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Poppins"/>
                <a:ea typeface="Poppins"/>
                <a:cs typeface="Poppins"/>
                <a:sym typeface="Poppins"/>
              </a:rPr>
              <a:t>July 21, 2026</a:t>
            </a:r>
            <a:endParaRPr sz="1200" b="1" i="0" u="none" strike="noStrike" cap="none">
              <a:solidFill>
                <a:schemeClr val="lt1"/>
              </a:solidFill>
              <a:latin typeface="Poppins"/>
              <a:ea typeface="Poppins"/>
              <a:cs typeface="Poppins"/>
              <a:sym typeface="Poppins"/>
            </a:endParaRPr>
          </a:p>
          <a:p>
            <a:pPr marL="0" marR="0" lvl="0" indent="0" algn="l" rtl="0">
              <a:lnSpc>
                <a:spcPct val="95000"/>
              </a:lnSpc>
              <a:spcBef>
                <a:spcPts val="700"/>
              </a:spcBef>
              <a:spcAft>
                <a:spcPts val="0"/>
              </a:spcAft>
              <a:buClr>
                <a:srgbClr val="000000"/>
              </a:buClr>
              <a:buSzPts val="1600"/>
              <a:buFont typeface="Arial"/>
              <a:buNone/>
            </a:pPr>
            <a:endParaRPr sz="1600" b="1" i="0" u="none" strike="noStrike" cap="none">
              <a:solidFill>
                <a:schemeClr val="lt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2000"/>
              <a:buFont typeface="Arial"/>
              <a:buNone/>
            </a:pPr>
            <a:r>
              <a:rPr lang="en" sz="2000" b="1" i="0" u="none" strike="noStrike" cap="none">
                <a:solidFill>
                  <a:schemeClr val="lt1"/>
                </a:solidFill>
                <a:latin typeface="Poppins"/>
                <a:ea typeface="Poppins"/>
                <a:cs typeface="Poppins"/>
                <a:sym typeface="Poppins"/>
              </a:rPr>
              <a:t>The NCAR MPAS Program</a:t>
            </a:r>
            <a:endParaRPr sz="2000" b="1" i="0" u="none" strike="noStrike" cap="none">
              <a:solidFill>
                <a:schemeClr val="lt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lt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lt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lt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lt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1600"/>
              <a:buFont typeface="Arial"/>
              <a:buNone/>
            </a:pPr>
            <a:r>
              <a:rPr lang="en" sz="1600" b="1" i="0" u="none" strike="noStrike" cap="none">
                <a:solidFill>
                  <a:schemeClr val="lt1"/>
                </a:solidFill>
                <a:latin typeface="Poppins"/>
                <a:ea typeface="Poppins"/>
                <a:cs typeface="Poppins"/>
                <a:sym typeface="Poppins"/>
              </a:rPr>
              <a:t>Gretchen Mullendore </a:t>
            </a:r>
            <a:r>
              <a:rPr lang="en" sz="1600" b="0" i="0" u="none" strike="noStrike" cap="none">
                <a:solidFill>
                  <a:schemeClr val="lt1"/>
                </a:solidFill>
                <a:latin typeface="Poppins"/>
                <a:ea typeface="Poppins"/>
                <a:cs typeface="Poppins"/>
                <a:sym typeface="Poppins"/>
              </a:rPr>
              <a:t>&amp; Kate Fossell</a:t>
            </a:r>
            <a:endParaRPr sz="1600" b="0" i="0" u="none" strike="noStrike" cap="none">
              <a:solidFill>
                <a:schemeClr val="lt1"/>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1600"/>
              <a:buFont typeface="Arial"/>
              <a:buNone/>
            </a:pPr>
            <a:r>
              <a:rPr lang="en" sz="1600" b="0" i="0" u="none" strike="noStrike" cap="none">
                <a:solidFill>
                  <a:schemeClr val="lt1"/>
                </a:solidFill>
                <a:latin typeface="Poppins"/>
                <a:ea typeface="Poppins"/>
                <a:cs typeface="Poppins"/>
                <a:sym typeface="Poppins"/>
              </a:rPr>
              <a:t>NSF NCAR Associate Director/MMM Lab Director</a:t>
            </a:r>
            <a:endParaRPr sz="1600" b="0" i="0" u="none" strike="noStrike" cap="none">
              <a:solidFill>
                <a:schemeClr val="lt1"/>
              </a:solidFill>
              <a:latin typeface="Poppins"/>
              <a:ea typeface="Poppins"/>
              <a:cs typeface="Poppins"/>
              <a:sym typeface="Poppins"/>
            </a:endParaRPr>
          </a:p>
          <a:p>
            <a:pPr marL="0" marR="0" lvl="0" indent="0" algn="l" rtl="0">
              <a:lnSpc>
                <a:spcPct val="100000"/>
              </a:lnSpc>
              <a:spcBef>
                <a:spcPts val="500"/>
              </a:spcBef>
              <a:spcAft>
                <a:spcPts val="500"/>
              </a:spcAft>
              <a:buClr>
                <a:srgbClr val="000000"/>
              </a:buClr>
              <a:buSzPts val="1600"/>
              <a:buFont typeface="Arial"/>
              <a:buNone/>
            </a:pPr>
            <a:r>
              <a:rPr lang="en" sz="1600" b="0" i="0" u="none" strike="noStrike" cap="none">
                <a:solidFill>
                  <a:schemeClr val="lt1"/>
                </a:solidFill>
                <a:latin typeface="Poppins"/>
                <a:ea typeface="Poppins"/>
                <a:cs typeface="Poppins"/>
                <a:sym typeface="Poppins"/>
              </a:rPr>
              <a:t>Contributions from across NSF NCAR</a:t>
            </a:r>
            <a:endParaRPr sz="1600" b="0" i="0" u="none" strike="noStrike" cap="none">
              <a:solidFill>
                <a:schemeClr val="lt1"/>
              </a:solidFill>
              <a:latin typeface="Poppins"/>
              <a:ea typeface="Poppins"/>
              <a:cs typeface="Poppins"/>
              <a:sym typeface="Poppins"/>
            </a:endParaRPr>
          </a:p>
        </p:txBody>
      </p:sp>
      <p:sp>
        <p:nvSpPr>
          <p:cNvPr id="170" name="Google Shape;170;p1"/>
          <p:cNvSpPr/>
          <p:nvPr/>
        </p:nvSpPr>
        <p:spPr>
          <a:xfrm>
            <a:off x="0" y="1984200"/>
            <a:ext cx="155400" cy="19833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oppins"/>
              <a:ea typeface="Poppins"/>
              <a:cs typeface="Poppins"/>
              <a:sym typeface="Poppins"/>
            </a:endParaRPr>
          </a:p>
        </p:txBody>
      </p:sp>
      <p:cxnSp>
        <p:nvCxnSpPr>
          <p:cNvPr id="171" name="Google Shape;171;p1"/>
          <p:cNvCxnSpPr/>
          <p:nvPr/>
        </p:nvCxnSpPr>
        <p:spPr>
          <a:xfrm>
            <a:off x="691025" y="3291876"/>
            <a:ext cx="603900" cy="0"/>
          </a:xfrm>
          <a:prstGeom prst="straightConnector1">
            <a:avLst/>
          </a:prstGeom>
          <a:noFill/>
          <a:ln w="28575" cap="flat" cmpd="sng">
            <a:solidFill>
              <a:schemeClr val="accent1"/>
            </a:solidFill>
            <a:prstDash val="solid"/>
            <a:round/>
            <a:headEnd type="none" w="sm" len="sm"/>
            <a:tailEnd type="none" w="sm" len="sm"/>
          </a:ln>
        </p:spPr>
      </p:cxnSp>
      <p:sp>
        <p:nvSpPr>
          <p:cNvPr id="172" name="Google Shape;172;p1"/>
          <p:cNvSpPr txBox="1"/>
          <p:nvPr/>
        </p:nvSpPr>
        <p:spPr>
          <a:xfrm>
            <a:off x="691025" y="4662881"/>
            <a:ext cx="3886200" cy="255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500"/>
              <a:buFont typeface="Arial"/>
              <a:buNone/>
            </a:pPr>
            <a:endParaRPr sz="500" b="0" i="1" u="none" strike="noStrike" cap="none">
              <a:solidFill>
                <a:schemeClr val="lt1"/>
              </a:solidFill>
              <a:latin typeface="Poppins"/>
              <a:ea typeface="Poppins"/>
              <a:cs typeface="Poppins"/>
              <a:sym typeface="Poppins"/>
            </a:endParaRPr>
          </a:p>
        </p:txBody>
      </p:sp>
      <p:sp>
        <p:nvSpPr>
          <p:cNvPr id="173" name="Google Shape;173;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0"/>
          <p:cNvSpPr txBox="1">
            <a:spLocks noGrp="1"/>
          </p:cNvSpPr>
          <p:nvPr>
            <p:ph type="title"/>
          </p:nvPr>
        </p:nvSpPr>
        <p:spPr>
          <a:xfrm>
            <a:off x="735150" y="625800"/>
            <a:ext cx="6858000" cy="38133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700"/>
              </a:spcAft>
              <a:buSzPts val="3000"/>
              <a:buNone/>
            </a:pPr>
            <a:r>
              <a:rPr lang="en" sz="4800"/>
              <a:t>Thank You!</a:t>
            </a:r>
            <a:endParaRPr sz="4800"/>
          </a:p>
        </p:txBody>
      </p:sp>
      <p:sp>
        <p:nvSpPr>
          <p:cNvPr id="298" name="Google Shape;298;p10"/>
          <p:cNvSpPr txBox="1">
            <a:spLocks noGrp="1"/>
          </p:cNvSpPr>
          <p:nvPr>
            <p:ph type="sldNum" idx="12"/>
          </p:nvPr>
        </p:nvSpPr>
        <p:spPr>
          <a:xfrm>
            <a:off x="193275" y="4770750"/>
            <a:ext cx="264000" cy="296700"/>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SzPts val="700"/>
              <a:buNone/>
            </a:pPr>
            <a:fld id="{00000000-1234-1234-1234-123412341234}" type="slidenum">
              <a:rPr lang="en" sz="700" b="1">
                <a:solidFill>
                  <a:schemeClr val="lt1"/>
                </a:solidFill>
              </a:rPr>
              <a:t>10</a:t>
            </a:fld>
            <a:endParaRPr sz="700" b="1">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7"/>
        <p:cNvGrpSpPr/>
        <p:nvPr/>
      </p:nvGrpSpPr>
      <p:grpSpPr>
        <a:xfrm>
          <a:off x="0" y="0"/>
          <a:ext cx="0" cy="0"/>
          <a:chOff x="0" y="0"/>
          <a:chExt cx="0" cy="0"/>
        </a:xfrm>
      </p:grpSpPr>
      <p:pic>
        <p:nvPicPr>
          <p:cNvPr id="178" name="Google Shape;178;p2" title="NCAR-Waves_Fills-A-Color-6_RGB.png"/>
          <p:cNvPicPr preferRelativeResize="0"/>
          <p:nvPr/>
        </p:nvPicPr>
        <p:blipFill rotWithShape="1">
          <a:blip r:embed="rId3">
            <a:alphaModFix/>
          </a:blip>
          <a:srcRect t="-21680" b="21680"/>
          <a:stretch/>
        </p:blipFill>
        <p:spPr>
          <a:xfrm>
            <a:off x="4020996" y="0"/>
            <a:ext cx="5123010" cy="5143502"/>
          </a:xfrm>
          <a:prstGeom prst="rect">
            <a:avLst/>
          </a:prstGeom>
          <a:noFill/>
          <a:ln>
            <a:noFill/>
          </a:ln>
        </p:spPr>
      </p:pic>
      <p:sp>
        <p:nvSpPr>
          <p:cNvPr id="179" name="Google Shape;179;p2"/>
          <p:cNvSpPr txBox="1">
            <a:spLocks noGrp="1"/>
          </p:cNvSpPr>
          <p:nvPr>
            <p:ph type="body" idx="1"/>
          </p:nvPr>
        </p:nvSpPr>
        <p:spPr>
          <a:xfrm>
            <a:off x="193275" y="1264550"/>
            <a:ext cx="3886200" cy="3012900"/>
          </a:xfrm>
          <a:prstGeom prst="rect">
            <a:avLst/>
          </a:prstGeom>
          <a:noFill/>
          <a:ln>
            <a:noFill/>
          </a:ln>
        </p:spPr>
        <p:txBody>
          <a:bodyPr spcFirstLastPara="1" wrap="square" lIns="0" tIns="0" rIns="0" bIns="0" anchor="t" anchorCtr="0">
            <a:noAutofit/>
          </a:bodyPr>
          <a:lstStyle/>
          <a:p>
            <a:pPr marL="457200" marR="0" lvl="0" indent="-349250" algn="l" rtl="0">
              <a:lnSpc>
                <a:spcPct val="100000"/>
              </a:lnSpc>
              <a:spcBef>
                <a:spcPts val="300"/>
              </a:spcBef>
              <a:spcAft>
                <a:spcPts val="0"/>
              </a:spcAft>
              <a:buClr>
                <a:schemeClr val="lt1"/>
              </a:buClr>
              <a:buSzPts val="1900"/>
              <a:buFont typeface="Poppins"/>
              <a:buChar char="•"/>
            </a:pPr>
            <a:r>
              <a:rPr lang="en" sz="1200" b="0" i="0" u="none" strike="noStrike" cap="none">
                <a:solidFill>
                  <a:schemeClr val="lt1"/>
                </a:solidFill>
                <a:latin typeface="Poppins"/>
                <a:ea typeface="Poppins"/>
                <a:cs typeface="Poppins"/>
                <a:sym typeface="Poppins"/>
              </a:rPr>
              <a:t>Next-generation community modeling system with development led by NSF NCAR</a:t>
            </a:r>
            <a:endParaRPr sz="1200" b="0" i="0" u="none" strike="noStrike" cap="none">
              <a:solidFill>
                <a:schemeClr val="lt1"/>
              </a:solidFill>
              <a:latin typeface="Poppins"/>
              <a:ea typeface="Poppins"/>
              <a:cs typeface="Poppins"/>
              <a:sym typeface="Poppins"/>
            </a:endParaRPr>
          </a:p>
          <a:p>
            <a:pPr marL="457200" marR="0" lvl="0" indent="-349250" algn="l" rtl="0">
              <a:lnSpc>
                <a:spcPct val="100000"/>
              </a:lnSpc>
              <a:spcBef>
                <a:spcPts val="300"/>
              </a:spcBef>
              <a:spcAft>
                <a:spcPts val="0"/>
              </a:spcAft>
              <a:buClr>
                <a:schemeClr val="lt1"/>
              </a:buClr>
              <a:buSzPts val="1900"/>
              <a:buFont typeface="Poppins"/>
              <a:buChar char="•"/>
            </a:pPr>
            <a:r>
              <a:rPr lang="en" sz="1200" b="0" i="0" u="none" strike="noStrike" cap="none">
                <a:solidFill>
                  <a:schemeClr val="lt1"/>
                </a:solidFill>
                <a:latin typeface="Poppins"/>
                <a:ea typeface="Poppins"/>
                <a:cs typeface="Poppins"/>
                <a:sym typeface="Poppins"/>
              </a:rPr>
              <a:t>Applicable from regional cloud-scale processes to global climate applications</a:t>
            </a:r>
            <a:endParaRPr sz="1200" b="0" i="0" u="none" strike="noStrike" cap="none">
              <a:solidFill>
                <a:schemeClr val="lt1"/>
              </a:solidFill>
              <a:latin typeface="Poppins"/>
              <a:ea typeface="Poppins"/>
              <a:cs typeface="Poppins"/>
              <a:sym typeface="Poppins"/>
            </a:endParaRPr>
          </a:p>
          <a:p>
            <a:pPr marL="457200" marR="0" lvl="0" indent="-349250" algn="l" rtl="0">
              <a:lnSpc>
                <a:spcPct val="100000"/>
              </a:lnSpc>
              <a:spcBef>
                <a:spcPts val="300"/>
              </a:spcBef>
              <a:spcAft>
                <a:spcPts val="0"/>
              </a:spcAft>
              <a:buClr>
                <a:schemeClr val="lt1"/>
              </a:buClr>
              <a:buSzPts val="1900"/>
              <a:buFont typeface="Poppins"/>
              <a:buChar char="•"/>
            </a:pPr>
            <a:r>
              <a:rPr lang="en" sz="1200" b="0" i="0" u="none" strike="noStrike" cap="none">
                <a:solidFill>
                  <a:schemeClr val="lt1"/>
                </a:solidFill>
                <a:latin typeface="Poppins"/>
                <a:ea typeface="Poppins"/>
                <a:cs typeface="Poppins"/>
                <a:sym typeface="Poppins"/>
              </a:rPr>
              <a:t>Uptick in broader community use and adoption, development, and support requests in recent years</a:t>
            </a:r>
            <a:endParaRPr sz="1200" b="0" i="0" u="none" strike="noStrike" cap="none">
              <a:solidFill>
                <a:schemeClr val="lt1"/>
              </a:solidFill>
              <a:latin typeface="Poppins"/>
              <a:ea typeface="Poppins"/>
              <a:cs typeface="Poppins"/>
              <a:sym typeface="Poppins"/>
            </a:endParaRPr>
          </a:p>
          <a:p>
            <a:pPr marL="457200" marR="0" lvl="0" indent="-349250" algn="l" rtl="0">
              <a:lnSpc>
                <a:spcPct val="100000"/>
              </a:lnSpc>
              <a:spcBef>
                <a:spcPts val="300"/>
              </a:spcBef>
              <a:spcAft>
                <a:spcPts val="0"/>
              </a:spcAft>
              <a:buClr>
                <a:schemeClr val="lt1"/>
              </a:buClr>
              <a:buSzPts val="1900"/>
              <a:buFont typeface="Poppins"/>
              <a:buChar char="•"/>
            </a:pPr>
            <a:r>
              <a:rPr lang="en" sz="1200" b="0" i="0" u="none" strike="noStrike" cap="none">
                <a:solidFill>
                  <a:schemeClr val="lt1"/>
                </a:solidFill>
                <a:latin typeface="Poppins"/>
                <a:ea typeface="Poppins"/>
                <a:cs typeface="Poppins"/>
                <a:sym typeface="Poppins"/>
              </a:rPr>
              <a:t>Jan. 2026 NOAA adopts MPAS for next decade of research and operations </a:t>
            </a:r>
            <a:endParaRPr sz="1200" b="0" i="0" u="none" strike="noStrike" cap="none">
              <a:solidFill>
                <a:schemeClr val="lt1"/>
              </a:solidFill>
              <a:latin typeface="Poppins"/>
              <a:ea typeface="Poppins"/>
              <a:cs typeface="Poppins"/>
              <a:sym typeface="Poppins"/>
            </a:endParaRPr>
          </a:p>
          <a:p>
            <a:pPr marL="0" marR="0" lvl="0" indent="0" algn="l" rtl="0">
              <a:lnSpc>
                <a:spcPct val="100000"/>
              </a:lnSpc>
              <a:spcBef>
                <a:spcPts val="300"/>
              </a:spcBef>
              <a:spcAft>
                <a:spcPts val="0"/>
              </a:spcAft>
              <a:buClr>
                <a:srgbClr val="000000"/>
              </a:buClr>
              <a:buSzPts val="1200"/>
              <a:buFont typeface="Arial"/>
              <a:buNone/>
            </a:pPr>
            <a:endParaRPr sz="1200" b="0" i="0" u="none" strike="noStrike" cap="none">
              <a:solidFill>
                <a:schemeClr val="lt1"/>
              </a:solidFill>
              <a:latin typeface="Poppins"/>
              <a:ea typeface="Poppins"/>
              <a:cs typeface="Poppins"/>
              <a:sym typeface="Poppins"/>
            </a:endParaRPr>
          </a:p>
          <a:p>
            <a:pPr marL="0" marR="0" lvl="0" indent="457200" algn="l" rtl="0">
              <a:lnSpc>
                <a:spcPct val="100000"/>
              </a:lnSpc>
              <a:spcBef>
                <a:spcPts val="300"/>
              </a:spcBef>
              <a:spcAft>
                <a:spcPts val="0"/>
              </a:spcAft>
              <a:buClr>
                <a:srgbClr val="000000"/>
              </a:buClr>
              <a:buSzPts val="1200"/>
              <a:buFont typeface="Arial"/>
              <a:buNone/>
            </a:pPr>
            <a:r>
              <a:rPr lang="en" sz="1200" b="1" i="0" u="none" strike="noStrike" cap="none">
                <a:solidFill>
                  <a:schemeClr val="lt1"/>
                </a:solidFill>
                <a:latin typeface="Poppins"/>
                <a:ea typeface="Poppins"/>
                <a:cs typeface="Poppins"/>
                <a:sym typeface="Poppins"/>
              </a:rPr>
              <a:t>www.mmm.ucar.edu/models/mpas</a:t>
            </a:r>
            <a:endParaRPr sz="1200" b="1" i="0" u="none" strike="noStrike" cap="none">
              <a:solidFill>
                <a:schemeClr val="lt1"/>
              </a:solidFill>
              <a:latin typeface="Poppins"/>
              <a:ea typeface="Poppins"/>
              <a:cs typeface="Poppins"/>
              <a:sym typeface="Poppins"/>
            </a:endParaRPr>
          </a:p>
        </p:txBody>
      </p:sp>
      <p:sp>
        <p:nvSpPr>
          <p:cNvPr id="180" name="Google Shape;180;p2"/>
          <p:cNvSpPr txBox="1">
            <a:spLocks noGrp="1"/>
          </p:cNvSpPr>
          <p:nvPr>
            <p:ph type="sldNum" idx="12"/>
          </p:nvPr>
        </p:nvSpPr>
        <p:spPr>
          <a:xfrm>
            <a:off x="193275" y="4770750"/>
            <a:ext cx="264000" cy="296700"/>
          </a:xfrm>
          <a:prstGeom prst="rect">
            <a:avLst/>
          </a:prstGeom>
          <a:noFill/>
          <a:ln>
            <a:noFill/>
          </a:ln>
        </p:spPr>
        <p:txBody>
          <a:bodyPr spcFirstLastPara="1" wrap="square" lIns="68575" tIns="68575" rIns="68575" bIns="68575" anchor="t" anchorCtr="0">
            <a:noAutofit/>
          </a:bodyPr>
          <a:lstStyle/>
          <a:p>
            <a:pPr marL="0" lvl="0" indent="0" algn="l" rtl="0">
              <a:lnSpc>
                <a:spcPct val="100000"/>
              </a:lnSpc>
              <a:spcBef>
                <a:spcPts val="0"/>
              </a:spcBef>
              <a:spcAft>
                <a:spcPts val="0"/>
              </a:spcAft>
              <a:buSzPts val="700"/>
              <a:buNone/>
            </a:pPr>
            <a:fld id="{00000000-1234-1234-1234-123412341234}" type="slidenum">
              <a:rPr lang="en"/>
              <a:t>2</a:t>
            </a:fld>
            <a:endParaRPr/>
          </a:p>
        </p:txBody>
      </p:sp>
      <p:graphicFrame>
        <p:nvGraphicFramePr>
          <p:cNvPr id="181" name="Google Shape;181;p2"/>
          <p:cNvGraphicFramePr/>
          <p:nvPr/>
        </p:nvGraphicFramePr>
        <p:xfrm>
          <a:off x="76205" y="224405"/>
          <a:ext cx="3000000" cy="3000000"/>
        </p:xfrm>
        <a:graphic>
          <a:graphicData uri="http://schemas.openxmlformats.org/drawingml/2006/table">
            <a:tbl>
              <a:tblPr>
                <a:noFill/>
                <a:tableStyleId>{523FAB4E-6269-4317-99D3-50FBF26C67D8}</a:tableStyleId>
              </a:tblPr>
              <a:tblGrid>
                <a:gridCol w="381075">
                  <a:extLst>
                    <a:ext uri="{9D8B030D-6E8A-4147-A177-3AD203B41FA5}">
                      <a16:colId xmlns:a16="http://schemas.microsoft.com/office/drawing/2014/main" val="20000"/>
                    </a:ext>
                  </a:extLst>
                </a:gridCol>
                <a:gridCol w="6401600">
                  <a:extLst>
                    <a:ext uri="{9D8B030D-6E8A-4147-A177-3AD203B41FA5}">
                      <a16:colId xmlns:a16="http://schemas.microsoft.com/office/drawing/2014/main" val="20001"/>
                    </a:ext>
                  </a:extLst>
                </a:gridCol>
                <a:gridCol w="1827925">
                  <a:extLst>
                    <a:ext uri="{9D8B030D-6E8A-4147-A177-3AD203B41FA5}">
                      <a16:colId xmlns:a16="http://schemas.microsoft.com/office/drawing/2014/main" val="20002"/>
                    </a:ext>
                  </a:extLst>
                </a:gridCol>
              </a:tblGrid>
              <a:tr h="33682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chemeClr val="lt1"/>
                        </a:solidFill>
                      </a:endParaRPr>
                    </a:p>
                  </a:txBody>
                  <a:tcPr marL="0" marR="0" marT="0" marB="0">
                    <a:lnL w="152400" cap="flat" cmpd="sng">
                      <a:solidFill>
                        <a:schemeClr val="accen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 sz="2000" b="1" u="none" strike="noStrike" cap="none">
                          <a:solidFill>
                            <a:schemeClr val="lt1"/>
                          </a:solidFill>
                          <a:latin typeface="Poppins"/>
                          <a:ea typeface="Poppins"/>
                          <a:cs typeface="Poppins"/>
                          <a:sym typeface="Poppins"/>
                        </a:rPr>
                        <a:t>MPAS: Model for Prediction Across Scales</a:t>
                      </a:r>
                      <a:endParaRPr sz="2000" b="1" u="none" strike="noStrike" cap="none">
                        <a:solidFill>
                          <a:schemeClr val="lt1"/>
                        </a:solidFill>
                        <a:latin typeface="Poppins"/>
                        <a:ea typeface="Poppins"/>
                        <a:cs typeface="Poppins"/>
                        <a:sym typeface="Poppins"/>
                      </a:endParaRPr>
                    </a:p>
                  </a:txBody>
                  <a:tcPr marL="0" marR="0" marT="91425" marB="155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chemeClr val="lt1"/>
                        </a:solidFill>
                      </a:endParaRPr>
                    </a:p>
                  </a:txBody>
                  <a:tcPr marL="0" marR="0" marT="0" marB="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182" name="Google Shape;182;p2"/>
          <p:cNvPicPr preferRelativeResize="0"/>
          <p:nvPr/>
        </p:nvPicPr>
        <p:blipFill>
          <a:blip r:embed="rId4">
            <a:alphaModFix/>
          </a:blip>
          <a:stretch>
            <a:fillRect/>
          </a:stretch>
        </p:blipFill>
        <p:spPr>
          <a:xfrm>
            <a:off x="4800600" y="818978"/>
            <a:ext cx="3886201" cy="413294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
          <p:cNvSpPr txBox="1">
            <a:spLocks noGrp="1"/>
          </p:cNvSpPr>
          <p:nvPr>
            <p:ph type="title" idx="4294967295"/>
          </p:nvPr>
        </p:nvSpPr>
        <p:spPr>
          <a:xfrm>
            <a:off x="144900" y="1047975"/>
            <a:ext cx="8473200" cy="3157200"/>
          </a:xfrm>
          <a:prstGeom prst="rect">
            <a:avLst/>
          </a:prstGeom>
          <a:noFill/>
          <a:ln>
            <a:noFill/>
          </a:ln>
        </p:spPr>
        <p:txBody>
          <a:bodyPr spcFirstLastPara="1" wrap="square" lIns="0" tIns="0" rIns="0" bIns="0" anchor="t" anchorCtr="0">
            <a:normAutofit fontScale="90000"/>
          </a:bodyPr>
          <a:lstStyle/>
          <a:p>
            <a:pPr marL="457200" lvl="0" indent="-320040" algn="l" rtl="0">
              <a:lnSpc>
                <a:spcPct val="100000"/>
              </a:lnSpc>
              <a:spcBef>
                <a:spcPts val="0"/>
              </a:spcBef>
              <a:spcAft>
                <a:spcPts val="0"/>
              </a:spcAft>
              <a:buClr>
                <a:schemeClr val="dk1"/>
              </a:buClr>
              <a:buSzPct val="100000"/>
              <a:buFont typeface="Poppins"/>
              <a:buChar char="➔"/>
            </a:pPr>
            <a:r>
              <a:rPr lang="en" sz="1600" b="1"/>
              <a:t>Strategic ramp down of WRF support and resources to meet our mission to innovate and deliver the next state-of-the-art modeling system (MPAS)</a:t>
            </a:r>
            <a:endParaRPr sz="1600" b="1"/>
          </a:p>
          <a:p>
            <a:pPr marL="0" lvl="0" indent="0" algn="l" rtl="0">
              <a:lnSpc>
                <a:spcPct val="100000"/>
              </a:lnSpc>
              <a:spcBef>
                <a:spcPts val="0"/>
              </a:spcBef>
              <a:spcAft>
                <a:spcPts val="0"/>
              </a:spcAft>
              <a:buSzPct val="194444"/>
              <a:buNone/>
            </a:pPr>
            <a:endParaRPr sz="1600" b="1"/>
          </a:p>
          <a:p>
            <a:pPr marL="457200" lvl="0" indent="-320040" algn="l" rtl="0">
              <a:lnSpc>
                <a:spcPct val="100000"/>
              </a:lnSpc>
              <a:spcBef>
                <a:spcPts val="0"/>
              </a:spcBef>
              <a:spcAft>
                <a:spcPts val="0"/>
              </a:spcAft>
              <a:buClr>
                <a:schemeClr val="dk1"/>
              </a:buClr>
              <a:buSzPct val="100000"/>
              <a:buFont typeface="Poppins"/>
              <a:buChar char="➔"/>
            </a:pPr>
            <a:r>
              <a:rPr lang="en" sz="1600" b="1"/>
              <a:t>Anticipate a community-wide announcement of a 1-year transition period culminating in a final feature release of NSF NCAR WRF (WRF 4.9)</a:t>
            </a:r>
            <a:endParaRPr sz="1600" b="1"/>
          </a:p>
          <a:p>
            <a:pPr marL="0" lvl="0" indent="0" algn="l" rtl="0">
              <a:lnSpc>
                <a:spcPct val="100000"/>
              </a:lnSpc>
              <a:spcBef>
                <a:spcPts val="0"/>
              </a:spcBef>
              <a:spcAft>
                <a:spcPts val="0"/>
              </a:spcAft>
              <a:buSzPct val="194444"/>
              <a:buNone/>
            </a:pPr>
            <a:endParaRPr sz="1600" b="1"/>
          </a:p>
          <a:p>
            <a:pPr marL="457200" lvl="0" indent="-320040" algn="l" rtl="0">
              <a:lnSpc>
                <a:spcPct val="100000"/>
              </a:lnSpc>
              <a:spcBef>
                <a:spcPts val="0"/>
              </a:spcBef>
              <a:spcAft>
                <a:spcPts val="0"/>
              </a:spcAft>
              <a:buClr>
                <a:schemeClr val="dk1"/>
              </a:buClr>
              <a:buSzPct val="100000"/>
              <a:buFont typeface="Poppins"/>
              <a:buChar char="➔"/>
            </a:pPr>
            <a:r>
              <a:rPr lang="en" sz="1600" b="1"/>
              <a:t>What this means for the community: </a:t>
            </a:r>
            <a:endParaRPr sz="1600" b="1"/>
          </a:p>
          <a:p>
            <a:pPr marL="914400" lvl="1" indent="-320040" algn="l" rtl="0">
              <a:lnSpc>
                <a:spcPct val="100000"/>
              </a:lnSpc>
              <a:spcBef>
                <a:spcPts val="0"/>
              </a:spcBef>
              <a:spcAft>
                <a:spcPts val="0"/>
              </a:spcAft>
              <a:buClr>
                <a:schemeClr val="dk1"/>
              </a:buClr>
              <a:buSzPct val="100000"/>
              <a:buFont typeface="Poppins"/>
              <a:buChar char="◆"/>
            </a:pPr>
            <a:r>
              <a:rPr lang="en" sz="1600" b="1">
                <a:latin typeface="Poppins"/>
                <a:ea typeface="Poppins"/>
                <a:cs typeface="Poppins"/>
                <a:sym typeface="Poppins"/>
              </a:rPr>
              <a:t>WRF is not going away</a:t>
            </a:r>
            <a:endParaRPr sz="1600" b="1">
              <a:latin typeface="Poppins"/>
              <a:ea typeface="Poppins"/>
              <a:cs typeface="Poppins"/>
              <a:sym typeface="Poppins"/>
            </a:endParaRPr>
          </a:p>
          <a:p>
            <a:pPr marL="914400" lvl="1" indent="-320040" algn="l" rtl="0">
              <a:lnSpc>
                <a:spcPct val="100000"/>
              </a:lnSpc>
              <a:spcBef>
                <a:spcPts val="0"/>
              </a:spcBef>
              <a:spcAft>
                <a:spcPts val="0"/>
              </a:spcAft>
              <a:buClr>
                <a:schemeClr val="dk1"/>
              </a:buClr>
              <a:buSzPct val="100000"/>
              <a:buFont typeface="Arial"/>
              <a:buChar char="◆"/>
            </a:pPr>
            <a:r>
              <a:rPr lang="en" sz="1600">
                <a:latin typeface="Poppins"/>
                <a:ea typeface="Poppins"/>
                <a:cs typeface="Poppins"/>
                <a:sym typeface="Poppins"/>
              </a:rPr>
              <a:t>NSF NCAR will </a:t>
            </a:r>
            <a:r>
              <a:rPr lang="en" sz="1600" b="1">
                <a:latin typeface="Poppins"/>
                <a:ea typeface="Poppins"/>
                <a:cs typeface="Poppins"/>
                <a:sym typeface="Poppins"/>
              </a:rPr>
              <a:t>freeze WRF development </a:t>
            </a:r>
            <a:r>
              <a:rPr lang="en" sz="1600">
                <a:latin typeface="Poppins"/>
                <a:ea typeface="Poppins"/>
                <a:cs typeface="Poppins"/>
                <a:sym typeface="Poppins"/>
              </a:rPr>
              <a:t>at the end of the 1-year transition, i.e., NSF NCAR will no longer accept WRF contributions from the broader community</a:t>
            </a:r>
            <a:endParaRPr sz="1600">
              <a:latin typeface="Poppins"/>
              <a:ea typeface="Poppins"/>
              <a:cs typeface="Poppins"/>
              <a:sym typeface="Poppins"/>
            </a:endParaRPr>
          </a:p>
          <a:p>
            <a:pPr marL="0" lvl="0" indent="0" algn="l" rtl="0">
              <a:lnSpc>
                <a:spcPct val="100000"/>
              </a:lnSpc>
              <a:spcBef>
                <a:spcPts val="0"/>
              </a:spcBef>
              <a:spcAft>
                <a:spcPts val="0"/>
              </a:spcAft>
              <a:buSzPct val="194444"/>
              <a:buNone/>
            </a:pPr>
            <a:endParaRPr sz="1600" b="1"/>
          </a:p>
          <a:p>
            <a:pPr marL="0" lvl="0" indent="0" algn="l" rtl="0">
              <a:lnSpc>
                <a:spcPct val="100000"/>
              </a:lnSpc>
              <a:spcBef>
                <a:spcPts val="0"/>
              </a:spcBef>
              <a:spcAft>
                <a:spcPts val="0"/>
              </a:spcAft>
              <a:buSzPct val="196285"/>
              <a:buNone/>
            </a:pPr>
            <a:endParaRPr sz="1585" b="1">
              <a:solidFill>
                <a:srgbClr val="145FA6"/>
              </a:solidFill>
              <a:latin typeface="Maven Pro"/>
              <a:ea typeface="Maven Pro"/>
              <a:cs typeface="Maven Pro"/>
              <a:sym typeface="Maven Pro"/>
            </a:endParaRPr>
          </a:p>
        </p:txBody>
      </p:sp>
      <p:graphicFrame>
        <p:nvGraphicFramePr>
          <p:cNvPr id="188" name="Google Shape;188;p3"/>
          <p:cNvGraphicFramePr/>
          <p:nvPr/>
        </p:nvGraphicFramePr>
        <p:xfrm>
          <a:off x="76205" y="224405"/>
          <a:ext cx="3000000" cy="3000000"/>
        </p:xfrm>
        <a:graphic>
          <a:graphicData uri="http://schemas.openxmlformats.org/drawingml/2006/table">
            <a:tbl>
              <a:tblPr>
                <a:noFill/>
                <a:tableStyleId>{523FAB4E-6269-4317-99D3-50FBF26C67D8}</a:tableStyleId>
              </a:tblPr>
              <a:tblGrid>
                <a:gridCol w="381075">
                  <a:extLst>
                    <a:ext uri="{9D8B030D-6E8A-4147-A177-3AD203B41FA5}">
                      <a16:colId xmlns:a16="http://schemas.microsoft.com/office/drawing/2014/main" val="20000"/>
                    </a:ext>
                  </a:extLst>
                </a:gridCol>
                <a:gridCol w="6401600">
                  <a:extLst>
                    <a:ext uri="{9D8B030D-6E8A-4147-A177-3AD203B41FA5}">
                      <a16:colId xmlns:a16="http://schemas.microsoft.com/office/drawing/2014/main" val="20001"/>
                    </a:ext>
                  </a:extLst>
                </a:gridCol>
                <a:gridCol w="1827925">
                  <a:extLst>
                    <a:ext uri="{9D8B030D-6E8A-4147-A177-3AD203B41FA5}">
                      <a16:colId xmlns:a16="http://schemas.microsoft.com/office/drawing/2014/main" val="20002"/>
                    </a:ext>
                  </a:extLst>
                </a:gridCol>
              </a:tblGrid>
              <a:tr h="33682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152400" cap="flat" cmpd="sng">
                      <a:solidFill>
                        <a:schemeClr val="accen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 sz="2000" b="1" u="none" strike="noStrike" cap="none">
                          <a:solidFill>
                            <a:schemeClr val="dk1"/>
                          </a:solidFill>
                          <a:latin typeface="Poppins"/>
                          <a:ea typeface="Poppins"/>
                          <a:cs typeface="Poppins"/>
                          <a:sym typeface="Poppins"/>
                        </a:rPr>
                        <a:t>WRF Transition Plan</a:t>
                      </a:r>
                      <a:endParaRPr sz="2000" b="1" u="none" strike="noStrike" cap="none">
                        <a:solidFill>
                          <a:schemeClr val="dk1"/>
                        </a:solidFill>
                        <a:latin typeface="Poppins"/>
                        <a:ea typeface="Poppins"/>
                        <a:cs typeface="Poppins"/>
                        <a:sym typeface="Poppins"/>
                      </a:endParaRPr>
                    </a:p>
                  </a:txBody>
                  <a:tcPr marL="0" marR="0" marT="91425" marB="155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189" name="Google Shape;189;p3"/>
          <p:cNvPicPr preferRelativeResize="0"/>
          <p:nvPr/>
        </p:nvPicPr>
        <p:blipFill rotWithShape="1">
          <a:blip r:embed="rId3">
            <a:alphaModFix/>
          </a:blip>
          <a:srcRect/>
          <a:stretch/>
        </p:blipFill>
        <p:spPr>
          <a:xfrm>
            <a:off x="7810551" y="3843676"/>
            <a:ext cx="1223775" cy="1223775"/>
          </a:xfrm>
          <a:prstGeom prst="rect">
            <a:avLst/>
          </a:prstGeom>
          <a:noFill/>
          <a:ln>
            <a:noFill/>
          </a:ln>
          <a:effectLst>
            <a:outerShdw blurRad="200025" dist="95250" dir="2940000" algn="bl" rotWithShape="0">
              <a:schemeClr val="lt1">
                <a:alpha val="50196"/>
              </a:schemeClr>
            </a:outerShdw>
          </a:effectLst>
        </p:spPr>
      </p:pic>
      <p:sp>
        <p:nvSpPr>
          <p:cNvPr id="190" name="Google Shape;190;p3"/>
          <p:cNvSpPr txBox="1">
            <a:spLocks noGrp="1"/>
          </p:cNvSpPr>
          <p:nvPr>
            <p:ph type="sldNum" idx="12"/>
          </p:nvPr>
        </p:nvSpPr>
        <p:spPr>
          <a:xfrm>
            <a:off x="193275" y="4770750"/>
            <a:ext cx="264000" cy="296700"/>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SzPts val="700"/>
              <a:buNone/>
            </a:pPr>
            <a:fld id="{00000000-1234-1234-1234-123412341234}" type="slidenum">
              <a:rPr lang="en" sz="700" b="1">
                <a:solidFill>
                  <a:schemeClr val="lt1"/>
                </a:solidFill>
              </a:rPr>
              <a:t>3</a:t>
            </a:fld>
            <a:endParaRPr sz="700" b="1">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4"/>
          <p:cNvSpPr txBox="1">
            <a:spLocks noGrp="1"/>
          </p:cNvSpPr>
          <p:nvPr>
            <p:ph type="title"/>
          </p:nvPr>
        </p:nvSpPr>
        <p:spPr>
          <a:xfrm>
            <a:off x="115800" y="1441916"/>
            <a:ext cx="8912400" cy="3341700"/>
          </a:xfrm>
          <a:prstGeom prst="rect">
            <a:avLst/>
          </a:prstGeom>
          <a:noFill/>
          <a:ln>
            <a:noFill/>
          </a:ln>
        </p:spPr>
        <p:txBody>
          <a:bodyPr spcFirstLastPara="1" wrap="square" lIns="0" tIns="0" rIns="0" bIns="0" anchor="ctr" anchorCtr="0">
            <a:noAutofit/>
          </a:bodyPr>
          <a:lstStyle/>
          <a:p>
            <a:pPr marL="0" lvl="0" indent="0" algn="l" rtl="0">
              <a:lnSpc>
                <a:spcPct val="115000"/>
              </a:lnSpc>
              <a:spcBef>
                <a:spcPts val="0"/>
              </a:spcBef>
              <a:spcAft>
                <a:spcPts val="0"/>
              </a:spcAft>
              <a:buSzPts val="1200"/>
              <a:buNone/>
            </a:pPr>
            <a:r>
              <a:rPr lang="en" sz="1700" b="1" i="1">
                <a:solidFill>
                  <a:srgbClr val="122D5D"/>
                </a:solidFill>
                <a:latin typeface="Arial"/>
                <a:ea typeface="Arial"/>
                <a:cs typeface="Arial"/>
                <a:sym typeface="Arial"/>
              </a:rPr>
              <a:t>Ownership: </a:t>
            </a:r>
            <a:r>
              <a:rPr lang="en" sz="1700">
                <a:solidFill>
                  <a:srgbClr val="122D5D"/>
                </a:solidFill>
                <a:latin typeface="Arial"/>
                <a:ea typeface="Arial"/>
                <a:cs typeface="Arial"/>
                <a:sym typeface="Arial"/>
              </a:rPr>
              <a:t>NSF NCAR/MMM </a:t>
            </a:r>
            <a:r>
              <a:rPr lang="en" sz="1700" i="1">
                <a:solidFill>
                  <a:srgbClr val="122D5D"/>
                </a:solidFill>
                <a:latin typeface="Arial"/>
                <a:ea typeface="Arial"/>
                <a:cs typeface="Arial"/>
                <a:sym typeface="Arial"/>
              </a:rPr>
              <a:t>owns</a:t>
            </a:r>
            <a:r>
              <a:rPr lang="en" sz="1700">
                <a:solidFill>
                  <a:srgbClr val="122D5D"/>
                </a:solidFill>
                <a:latin typeface="Arial"/>
                <a:ea typeface="Arial"/>
                <a:cs typeface="Arial"/>
                <a:sym typeface="Arial"/>
              </a:rPr>
              <a:t> the entire WRF system – it resides entirely within in an NSF NCAR repository.  MPAS-A is moving towards including major components from developers’ repositories outside of NSF-NCAR.</a:t>
            </a:r>
            <a:endParaRPr sz="1700">
              <a:solidFill>
                <a:srgbClr val="122D5D"/>
              </a:solidFill>
              <a:latin typeface="Arial"/>
              <a:ea typeface="Arial"/>
              <a:cs typeface="Arial"/>
              <a:sym typeface="Arial"/>
            </a:endParaRPr>
          </a:p>
          <a:p>
            <a:pPr marL="571500" lvl="0" indent="0" algn="l" rtl="0">
              <a:lnSpc>
                <a:spcPct val="115000"/>
              </a:lnSpc>
              <a:spcBef>
                <a:spcPts val="0"/>
              </a:spcBef>
              <a:spcAft>
                <a:spcPts val="0"/>
              </a:spcAft>
              <a:buSzPts val="1200"/>
              <a:buNone/>
            </a:pPr>
            <a:r>
              <a:rPr lang="en" sz="1700" i="1">
                <a:solidFill>
                  <a:srgbClr val="122D5D"/>
                </a:solidFill>
                <a:latin typeface="Arial"/>
                <a:ea typeface="Arial"/>
                <a:cs typeface="Arial"/>
                <a:sym typeface="Arial"/>
              </a:rPr>
              <a:t>Examples:</a:t>
            </a:r>
            <a:r>
              <a:rPr lang="en" sz="1700">
                <a:solidFill>
                  <a:srgbClr val="122D5D"/>
                </a:solidFill>
                <a:latin typeface="Arial"/>
                <a:ea typeface="Arial"/>
                <a:cs typeface="Arial"/>
                <a:sym typeface="Arial"/>
              </a:rPr>
              <a:t> DA (JEDI, DART), physics, chemistry.</a:t>
            </a:r>
            <a:endParaRPr sz="1700">
              <a:solidFill>
                <a:srgbClr val="122D5D"/>
              </a:solidFill>
              <a:latin typeface="Arial"/>
              <a:ea typeface="Arial"/>
              <a:cs typeface="Arial"/>
              <a:sym typeface="Arial"/>
            </a:endParaRPr>
          </a:p>
          <a:p>
            <a:pPr marL="571500" lvl="0" indent="0" algn="ctr" rtl="0">
              <a:lnSpc>
                <a:spcPct val="115000"/>
              </a:lnSpc>
              <a:spcBef>
                <a:spcPts val="0"/>
              </a:spcBef>
              <a:spcAft>
                <a:spcPts val="0"/>
              </a:spcAft>
              <a:buSzPts val="1200"/>
              <a:buNone/>
            </a:pPr>
            <a:r>
              <a:rPr lang="en" sz="1700" i="1">
                <a:solidFill>
                  <a:srgbClr val="FF0000"/>
                </a:solidFill>
                <a:latin typeface="Arial"/>
                <a:ea typeface="Arial"/>
                <a:cs typeface="Arial"/>
                <a:sym typeface="Arial"/>
              </a:rPr>
              <a:t>This places more responsibilities on external component developers for the MPAS-A Community release and support.  Developers become co-owners of MPAS-A.</a:t>
            </a:r>
            <a:endParaRPr sz="1700" i="1">
              <a:solidFill>
                <a:srgbClr val="FF0000"/>
              </a:solidFill>
              <a:latin typeface="Arial"/>
              <a:ea typeface="Arial"/>
              <a:cs typeface="Arial"/>
              <a:sym typeface="Arial"/>
            </a:endParaRPr>
          </a:p>
          <a:p>
            <a:pPr marL="0" lvl="0" indent="0" algn="l" rtl="0">
              <a:lnSpc>
                <a:spcPct val="115000"/>
              </a:lnSpc>
              <a:spcBef>
                <a:spcPts val="0"/>
              </a:spcBef>
              <a:spcAft>
                <a:spcPts val="0"/>
              </a:spcAft>
              <a:buSzPts val="1200"/>
              <a:buNone/>
            </a:pPr>
            <a:r>
              <a:rPr lang="en" sz="1700" b="1" i="1">
                <a:solidFill>
                  <a:srgbClr val="122D5D"/>
                </a:solidFill>
                <a:latin typeface="Arial"/>
                <a:ea typeface="Arial"/>
                <a:cs typeface="Arial"/>
                <a:sym typeface="Arial"/>
              </a:rPr>
              <a:t>Decision making: </a:t>
            </a:r>
            <a:r>
              <a:rPr lang="en" sz="1700">
                <a:solidFill>
                  <a:srgbClr val="122D5D"/>
                </a:solidFill>
                <a:latin typeface="Arial"/>
                <a:ea typeface="Arial"/>
                <a:cs typeface="Arial"/>
                <a:sym typeface="Arial"/>
              </a:rPr>
              <a:t>While WRF had many </a:t>
            </a:r>
            <a:r>
              <a:rPr lang="en" sz="1700" i="1">
                <a:solidFill>
                  <a:srgbClr val="122D5D"/>
                </a:solidFill>
                <a:latin typeface="Arial"/>
                <a:ea typeface="Arial"/>
                <a:cs typeface="Arial"/>
                <a:sym typeface="Arial"/>
              </a:rPr>
              <a:t>working groups</a:t>
            </a:r>
            <a:r>
              <a:rPr lang="en" sz="1700">
                <a:solidFill>
                  <a:srgbClr val="122D5D"/>
                </a:solidFill>
                <a:latin typeface="Arial"/>
                <a:ea typeface="Arial"/>
                <a:cs typeface="Arial"/>
                <a:sym typeface="Arial"/>
              </a:rPr>
              <a:t>, most were inactive, and most major decisions were made by MMM WRF developers.  With MPAS-A, we are moving towards a governance structure and decision making that includes external co-developers. </a:t>
            </a:r>
            <a:endParaRPr sz="1700">
              <a:solidFill>
                <a:srgbClr val="122D5D"/>
              </a:solidFill>
              <a:latin typeface="Arial"/>
              <a:ea typeface="Arial"/>
              <a:cs typeface="Arial"/>
              <a:sym typeface="Arial"/>
            </a:endParaRPr>
          </a:p>
          <a:p>
            <a:pPr marL="0" lvl="0" indent="0" algn="ctr" rtl="0">
              <a:lnSpc>
                <a:spcPct val="115000"/>
              </a:lnSpc>
              <a:spcBef>
                <a:spcPts val="0"/>
              </a:spcBef>
              <a:spcAft>
                <a:spcPts val="0"/>
              </a:spcAft>
              <a:buSzPts val="1200"/>
              <a:buNone/>
            </a:pPr>
            <a:r>
              <a:rPr lang="en" sz="1700" i="1">
                <a:solidFill>
                  <a:srgbClr val="FF0000"/>
                </a:solidFill>
                <a:latin typeface="Arial"/>
                <a:ea typeface="Arial"/>
                <a:cs typeface="Arial"/>
                <a:sym typeface="Arial"/>
              </a:rPr>
              <a:t>This necessarily follows from increased ownership. </a:t>
            </a:r>
            <a:endParaRPr/>
          </a:p>
        </p:txBody>
      </p:sp>
      <p:graphicFrame>
        <p:nvGraphicFramePr>
          <p:cNvPr id="196" name="Google Shape;196;p4"/>
          <p:cNvGraphicFramePr/>
          <p:nvPr/>
        </p:nvGraphicFramePr>
        <p:xfrm>
          <a:off x="76205" y="224405"/>
          <a:ext cx="3000000" cy="3000000"/>
        </p:xfrm>
        <a:graphic>
          <a:graphicData uri="http://schemas.openxmlformats.org/drawingml/2006/table">
            <a:tbl>
              <a:tblPr>
                <a:noFill/>
                <a:tableStyleId>{523FAB4E-6269-4317-99D3-50FBF26C67D8}</a:tableStyleId>
              </a:tblPr>
              <a:tblGrid>
                <a:gridCol w="381075">
                  <a:extLst>
                    <a:ext uri="{9D8B030D-6E8A-4147-A177-3AD203B41FA5}">
                      <a16:colId xmlns:a16="http://schemas.microsoft.com/office/drawing/2014/main" val="20000"/>
                    </a:ext>
                  </a:extLst>
                </a:gridCol>
                <a:gridCol w="6401600">
                  <a:extLst>
                    <a:ext uri="{9D8B030D-6E8A-4147-A177-3AD203B41FA5}">
                      <a16:colId xmlns:a16="http://schemas.microsoft.com/office/drawing/2014/main" val="20001"/>
                    </a:ext>
                  </a:extLst>
                </a:gridCol>
                <a:gridCol w="1827925">
                  <a:extLst>
                    <a:ext uri="{9D8B030D-6E8A-4147-A177-3AD203B41FA5}">
                      <a16:colId xmlns:a16="http://schemas.microsoft.com/office/drawing/2014/main" val="20002"/>
                    </a:ext>
                  </a:extLst>
                </a:gridCol>
              </a:tblGrid>
              <a:tr h="33682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152400" cap="flat" cmpd="sng">
                      <a:solidFill>
                        <a:schemeClr val="accen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 sz="2000" b="1" u="none" strike="noStrike" cap="none">
                          <a:solidFill>
                            <a:schemeClr val="dk1"/>
                          </a:solidFill>
                          <a:latin typeface="Poppins"/>
                          <a:ea typeface="Poppins"/>
                          <a:cs typeface="Poppins"/>
                          <a:sym typeface="Poppins"/>
                        </a:rPr>
                        <a:t>MPAS Community Development</a:t>
                      </a:r>
                      <a:endParaRPr sz="2000" b="1" u="none" strike="noStrike" cap="none">
                        <a:solidFill>
                          <a:schemeClr val="dk1"/>
                        </a:solidFill>
                        <a:latin typeface="Poppins"/>
                        <a:ea typeface="Poppins"/>
                        <a:cs typeface="Poppins"/>
                        <a:sym typeface="Poppins"/>
                      </a:endParaRPr>
                    </a:p>
                  </a:txBody>
                  <a:tcPr marL="0" marR="0" marT="91425" marB="155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97" name="Google Shape;197;p4"/>
          <p:cNvSpPr txBox="1">
            <a:spLocks noGrp="1"/>
          </p:cNvSpPr>
          <p:nvPr>
            <p:ph type="sldNum" idx="12"/>
          </p:nvPr>
        </p:nvSpPr>
        <p:spPr>
          <a:xfrm>
            <a:off x="193275" y="4846950"/>
            <a:ext cx="264000" cy="296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700"/>
              <a:buNone/>
            </a:pPr>
            <a:fld id="{00000000-1234-1234-1234-123412341234}" type="slidenum">
              <a:rPr lang="en"/>
              <a:t>4</a:t>
            </a:fld>
            <a:endParaRPr/>
          </a:p>
        </p:txBody>
      </p:sp>
      <p:sp>
        <p:nvSpPr>
          <p:cNvPr id="198" name="Google Shape;198;p4"/>
          <p:cNvSpPr txBox="1"/>
          <p:nvPr/>
        </p:nvSpPr>
        <p:spPr>
          <a:xfrm>
            <a:off x="8072" y="844041"/>
            <a:ext cx="91440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2400"/>
              <a:buFont typeface="Arial"/>
              <a:buNone/>
            </a:pPr>
            <a:r>
              <a:rPr lang="en" sz="2400" b="0" i="0" u="sng" strike="noStrike" cap="none">
                <a:solidFill>
                  <a:srgbClr val="122D5D"/>
                </a:solidFill>
                <a:latin typeface="Arial"/>
                <a:ea typeface="Arial"/>
                <a:cs typeface="Arial"/>
                <a:sym typeface="Arial"/>
              </a:rPr>
              <a:t>Community Development: How does MPAS-A differ from WRF?</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5" title="Footer_NCAR-Wave_RGB.png"/>
          <p:cNvPicPr preferRelativeResize="0"/>
          <p:nvPr/>
        </p:nvPicPr>
        <p:blipFill rotWithShape="1">
          <a:blip r:embed="rId3">
            <a:alphaModFix amt="27000"/>
          </a:blip>
          <a:srcRect l="-450" t="-28800" r="25493" b="62487"/>
          <a:stretch/>
        </p:blipFill>
        <p:spPr>
          <a:xfrm>
            <a:off x="2914" y="2975216"/>
            <a:ext cx="9138273" cy="2194900"/>
          </a:xfrm>
          <a:prstGeom prst="rect">
            <a:avLst/>
          </a:prstGeom>
          <a:noFill/>
          <a:ln>
            <a:noFill/>
          </a:ln>
        </p:spPr>
      </p:pic>
      <p:pic>
        <p:nvPicPr>
          <p:cNvPr id="204" name="Google Shape;204;p5" title="Untitled-5.png"/>
          <p:cNvPicPr preferRelativeResize="0"/>
          <p:nvPr/>
        </p:nvPicPr>
        <p:blipFill rotWithShape="1">
          <a:blip r:embed="rId4">
            <a:alphaModFix/>
          </a:blip>
          <a:srcRect t="-3452" b="-1140"/>
          <a:stretch/>
        </p:blipFill>
        <p:spPr>
          <a:xfrm>
            <a:off x="1786350" y="501462"/>
            <a:ext cx="5282099" cy="3040099"/>
          </a:xfrm>
          <a:prstGeom prst="rect">
            <a:avLst/>
          </a:prstGeom>
          <a:noFill/>
          <a:ln>
            <a:noFill/>
          </a:ln>
        </p:spPr>
      </p:pic>
      <p:sp>
        <p:nvSpPr>
          <p:cNvPr id="205" name="Google Shape;205;p5"/>
          <p:cNvSpPr txBox="1">
            <a:spLocks noGrp="1"/>
          </p:cNvSpPr>
          <p:nvPr>
            <p:ph type="sldNum" idx="12"/>
          </p:nvPr>
        </p:nvSpPr>
        <p:spPr>
          <a:xfrm>
            <a:off x="193275" y="4846950"/>
            <a:ext cx="264000" cy="296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700"/>
              <a:buNone/>
            </a:pPr>
            <a:fld id="{00000000-1234-1234-1234-123412341234}" type="slidenum">
              <a:rPr lang="en"/>
              <a:t>5</a:t>
            </a:fld>
            <a:endParaRPr/>
          </a:p>
        </p:txBody>
      </p:sp>
      <p:sp>
        <p:nvSpPr>
          <p:cNvPr id="206" name="Google Shape;206;p5"/>
          <p:cNvSpPr/>
          <p:nvPr/>
        </p:nvSpPr>
        <p:spPr>
          <a:xfrm>
            <a:off x="3199325" y="3528480"/>
            <a:ext cx="5346600" cy="1586400"/>
          </a:xfrm>
          <a:prstGeom prst="ellipse">
            <a:avLst/>
          </a:prstGeom>
          <a:solidFill>
            <a:srgbClr val="88C0D7"/>
          </a:solidFill>
          <a:ln w="9525" cap="flat" cmpd="sng">
            <a:solidFill>
              <a:srgbClr val="1A658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Arial"/>
                <a:ea typeface="Arial"/>
                <a:cs typeface="Arial"/>
                <a:sym typeface="Arial"/>
              </a:rPr>
              <a:t>Weather Enterprise R2X</a:t>
            </a:r>
            <a:endParaRPr sz="17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Arial"/>
                <a:ea typeface="Arial"/>
                <a:cs typeface="Arial"/>
                <a:sym typeface="Arial"/>
              </a:rPr>
              <a:t>Operations</a:t>
            </a:r>
            <a:r>
              <a:rPr lang="en" sz="1400" b="0" i="0" u="none" strike="noStrike" cap="none">
                <a:solidFill>
                  <a:srgbClr val="000000"/>
                </a:solidFill>
                <a:latin typeface="Arial"/>
                <a:ea typeface="Arial"/>
                <a:cs typeface="Arial"/>
                <a:sym typeface="Arial"/>
              </a:rPr>
              <a:t>: NOAA, USAF</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Arial"/>
                <a:ea typeface="Arial"/>
                <a:cs typeface="Arial"/>
                <a:sym typeface="Arial"/>
              </a:rPr>
              <a:t>Commercialization</a:t>
            </a:r>
            <a:r>
              <a:rPr lang="en" sz="1400" b="0" i="0" u="none" strike="noStrike" cap="none">
                <a:solidFill>
                  <a:srgbClr val="000000"/>
                </a:solidFill>
                <a:latin typeface="Arial"/>
                <a:ea typeface="Arial"/>
                <a:cs typeface="Arial"/>
                <a:sym typeface="Arial"/>
              </a:rPr>
              <a:t>: The Weather Company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Arial"/>
                <a:ea typeface="Arial"/>
                <a:cs typeface="Arial"/>
                <a:sym typeface="Arial"/>
              </a:rPr>
              <a:t>Applications</a:t>
            </a:r>
            <a:r>
              <a:rPr lang="en" sz="1400" b="0" i="0" u="none" strike="noStrike" cap="none">
                <a:solidFill>
                  <a:srgbClr val="000000"/>
                </a:solidFill>
                <a:latin typeface="Arial"/>
                <a:ea typeface="Arial"/>
                <a:cs typeface="Arial"/>
                <a:sym typeface="Arial"/>
              </a:rPr>
              <a:t>: Hazard risk mgmt (e.g. reinsurance), Hydro, Fire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Arial"/>
                <a:ea typeface="Arial"/>
                <a:cs typeface="Arial"/>
                <a:sym typeface="Arial"/>
              </a:rPr>
              <a:t>Other</a:t>
            </a:r>
            <a:r>
              <a:rPr lang="en" sz="1400" b="0" i="0" u="none" strike="noStrike" cap="none">
                <a:solidFill>
                  <a:srgbClr val="000000"/>
                </a:solidFill>
                <a:latin typeface="Arial"/>
                <a:ea typeface="Arial"/>
                <a:cs typeface="Arial"/>
                <a:sym typeface="Arial"/>
              </a:rPr>
              <a:t> </a:t>
            </a:r>
            <a:r>
              <a:rPr lang="en" sz="1400" b="1" i="0" u="none" strike="noStrike" cap="none">
                <a:solidFill>
                  <a:srgbClr val="000000"/>
                </a:solidFill>
                <a:latin typeface="Arial"/>
                <a:ea typeface="Arial"/>
                <a:cs typeface="Arial"/>
                <a:sym typeface="Arial"/>
              </a:rPr>
              <a:t>uses</a:t>
            </a:r>
            <a:r>
              <a:rPr lang="en"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207" name="Google Shape;207;p5"/>
          <p:cNvSpPr/>
          <p:nvPr/>
        </p:nvSpPr>
        <p:spPr>
          <a:xfrm>
            <a:off x="3369133" y="1813965"/>
            <a:ext cx="458400" cy="424200"/>
          </a:xfrm>
          <a:prstGeom prst="ellipse">
            <a:avLst/>
          </a:prstGeom>
          <a:solidFill>
            <a:srgbClr val="E4EEF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500"/>
              <a:buFont typeface="Arial"/>
              <a:buNone/>
            </a:pPr>
            <a:r>
              <a:rPr lang="en" sz="500" b="0" i="0" u="none" strike="noStrike" cap="none">
                <a:solidFill>
                  <a:srgbClr val="000000"/>
                </a:solidFill>
                <a:latin typeface="Arial"/>
                <a:ea typeface="Arial"/>
                <a:cs typeface="Arial"/>
                <a:sym typeface="Arial"/>
              </a:rPr>
              <a:t>R2X</a:t>
            </a:r>
            <a:endParaRPr sz="1200" b="0" i="0" u="none" strike="noStrike" cap="none">
              <a:solidFill>
                <a:srgbClr val="000000"/>
              </a:solidFill>
              <a:latin typeface="Arial"/>
              <a:ea typeface="Arial"/>
              <a:cs typeface="Arial"/>
              <a:sym typeface="Arial"/>
            </a:endParaRPr>
          </a:p>
        </p:txBody>
      </p:sp>
      <p:sp>
        <p:nvSpPr>
          <p:cNvPr id="208" name="Google Shape;208;p5"/>
          <p:cNvSpPr/>
          <p:nvPr/>
        </p:nvSpPr>
        <p:spPr>
          <a:xfrm>
            <a:off x="2307500" y="1982108"/>
            <a:ext cx="1076400" cy="2639400"/>
          </a:xfrm>
          <a:prstGeom prst="curvedRightArrow">
            <a:avLst>
              <a:gd name="adj1" fmla="val 17595"/>
              <a:gd name="adj2" fmla="val 56394"/>
              <a:gd name="adj3" fmla="val 32351"/>
            </a:avLst>
          </a:prstGeom>
          <a:solidFill>
            <a:schemeClr val="lt2"/>
          </a:solidFill>
          <a:ln w="9525" cap="flat" cmpd="sng">
            <a:solidFill>
              <a:srgbClr val="1A658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5"/>
          <p:cNvSpPr/>
          <p:nvPr/>
        </p:nvSpPr>
        <p:spPr>
          <a:xfrm rot="5400000">
            <a:off x="-850900" y="2705300"/>
            <a:ext cx="2984700" cy="1282500"/>
          </a:xfrm>
          <a:prstGeom prst="round2SameRect">
            <a:avLst>
              <a:gd name="adj1" fmla="val 16667"/>
              <a:gd name="adj2" fmla="val 0"/>
            </a:avLst>
          </a:prstGeom>
          <a:gradFill>
            <a:gsLst>
              <a:gs pos="0">
                <a:srgbClr val="F1F0EE"/>
              </a:gs>
              <a:gs pos="100000">
                <a:srgbClr val="FFFFFF">
                  <a:alpha val="0"/>
                </a:srgbClr>
              </a:gs>
            </a:gsLst>
            <a:lin ang="0"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0" name="Google Shape;210;p5" title="Untitled-6.png"/>
          <p:cNvPicPr preferRelativeResize="0"/>
          <p:nvPr/>
        </p:nvPicPr>
        <p:blipFill rotWithShape="1">
          <a:blip r:embed="rId5">
            <a:alphaModFix/>
          </a:blip>
          <a:srcRect b="11661"/>
          <a:stretch/>
        </p:blipFill>
        <p:spPr>
          <a:xfrm>
            <a:off x="168300" y="2034225"/>
            <a:ext cx="949300" cy="2346327"/>
          </a:xfrm>
          <a:prstGeom prst="rect">
            <a:avLst/>
          </a:prstGeom>
          <a:noFill/>
          <a:ln>
            <a:noFill/>
          </a:ln>
        </p:spPr>
      </p:pic>
      <p:sp>
        <p:nvSpPr>
          <p:cNvPr id="211" name="Google Shape;211;p5"/>
          <p:cNvSpPr txBox="1"/>
          <p:nvPr/>
        </p:nvSpPr>
        <p:spPr>
          <a:xfrm>
            <a:off x="2476563" y="-1"/>
            <a:ext cx="4191000" cy="554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357A"/>
                </a:solidFill>
                <a:latin typeface="Poppins"/>
                <a:ea typeface="Poppins"/>
                <a:cs typeface="Poppins"/>
                <a:sym typeface="Poppins"/>
              </a:rPr>
              <a:t>MPAS Ecosystem</a:t>
            </a:r>
            <a:endParaRPr sz="1800" b="0" i="0" u="none" strike="noStrike" cap="none">
              <a:solidFill>
                <a:srgbClr val="00357A"/>
              </a:solidFill>
              <a:latin typeface="Arial"/>
              <a:ea typeface="Arial"/>
              <a:cs typeface="Arial"/>
              <a:sym typeface="Arial"/>
            </a:endParaRPr>
          </a:p>
        </p:txBody>
      </p:sp>
      <p:pic>
        <p:nvPicPr>
          <p:cNvPr id="212" name="Google Shape;212;p5"/>
          <p:cNvPicPr preferRelativeResize="0"/>
          <p:nvPr/>
        </p:nvPicPr>
        <p:blipFill rotWithShape="1">
          <a:blip r:embed="rId6">
            <a:alphaModFix/>
          </a:blip>
          <a:srcRect/>
          <a:stretch/>
        </p:blipFill>
        <p:spPr>
          <a:xfrm>
            <a:off x="7283150" y="3557100"/>
            <a:ext cx="424200" cy="424200"/>
          </a:xfrm>
          <a:prstGeom prst="rect">
            <a:avLst/>
          </a:prstGeom>
          <a:noFill/>
          <a:ln>
            <a:noFill/>
          </a:ln>
        </p:spPr>
      </p:pic>
      <p:pic>
        <p:nvPicPr>
          <p:cNvPr id="213" name="Google Shape;213;p5"/>
          <p:cNvPicPr preferRelativeResize="0"/>
          <p:nvPr/>
        </p:nvPicPr>
        <p:blipFill rotWithShape="1">
          <a:blip r:embed="rId7">
            <a:alphaModFix/>
          </a:blip>
          <a:srcRect/>
          <a:stretch/>
        </p:blipFill>
        <p:spPr>
          <a:xfrm>
            <a:off x="7841825" y="3750700"/>
            <a:ext cx="387501" cy="387501"/>
          </a:xfrm>
          <a:prstGeom prst="rect">
            <a:avLst/>
          </a:prstGeom>
          <a:noFill/>
          <a:ln>
            <a:noFill/>
          </a:ln>
        </p:spPr>
      </p:pic>
      <p:pic>
        <p:nvPicPr>
          <p:cNvPr id="214" name="Google Shape;214;p5"/>
          <p:cNvPicPr preferRelativeResize="0"/>
          <p:nvPr/>
        </p:nvPicPr>
        <p:blipFill rotWithShape="1">
          <a:blip r:embed="rId8">
            <a:alphaModFix/>
          </a:blip>
          <a:srcRect/>
          <a:stretch/>
        </p:blipFill>
        <p:spPr>
          <a:xfrm>
            <a:off x="8124675" y="4138200"/>
            <a:ext cx="544566" cy="424201"/>
          </a:xfrm>
          <a:prstGeom prst="rect">
            <a:avLst/>
          </a:prstGeom>
          <a:noFill/>
          <a:ln>
            <a:noFill/>
          </a:ln>
        </p:spPr>
      </p:pic>
      <p:sp>
        <p:nvSpPr>
          <p:cNvPr id="215" name="Google Shape;215;p5"/>
          <p:cNvSpPr txBox="1"/>
          <p:nvPr/>
        </p:nvSpPr>
        <p:spPr>
          <a:xfrm>
            <a:off x="6880950" y="1854200"/>
            <a:ext cx="1762800" cy="1245600"/>
          </a:xfrm>
          <a:prstGeom prst="rect">
            <a:avLst/>
          </a:prstGeom>
          <a:solidFill>
            <a:srgbClr val="F3F3F3"/>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Funding and in-kind support from Partners further supports MPAS development</a:t>
            </a:r>
            <a:endParaRPr sz="1400" b="0" i="0" u="none" strike="noStrike" cap="none">
              <a:solidFill>
                <a:srgbClr val="000000"/>
              </a:solidFill>
              <a:latin typeface="Arial"/>
              <a:ea typeface="Arial"/>
              <a:cs typeface="Arial"/>
              <a:sym typeface="Arial"/>
            </a:endParaRPr>
          </a:p>
        </p:txBody>
      </p:sp>
      <p:sp>
        <p:nvSpPr>
          <p:cNvPr id="216" name="Google Shape;216;p5"/>
          <p:cNvSpPr/>
          <p:nvPr/>
        </p:nvSpPr>
        <p:spPr>
          <a:xfrm rot="10800000">
            <a:off x="8519000" y="2430650"/>
            <a:ext cx="622200" cy="1831800"/>
          </a:xfrm>
          <a:prstGeom prst="curvedRightArrow">
            <a:avLst>
              <a:gd name="adj1" fmla="val 17595"/>
              <a:gd name="adj2" fmla="val 56394"/>
              <a:gd name="adj3" fmla="val 32351"/>
            </a:avLst>
          </a:prstGeom>
          <a:solidFill>
            <a:schemeClr val="lt2"/>
          </a:solidFill>
          <a:ln w="9525" cap="flat" cmpd="sng">
            <a:solidFill>
              <a:srgbClr val="1A658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17" name="Google Shape;217;p5"/>
          <p:cNvCxnSpPr/>
          <p:nvPr/>
        </p:nvCxnSpPr>
        <p:spPr>
          <a:xfrm rot="10800000">
            <a:off x="7767000" y="1601125"/>
            <a:ext cx="3000" cy="256500"/>
          </a:xfrm>
          <a:prstGeom prst="straightConnector1">
            <a:avLst/>
          </a:prstGeom>
          <a:noFill/>
          <a:ln w="9525" cap="flat" cmpd="sng">
            <a:solidFill>
              <a:srgbClr val="222222"/>
            </a:solidFill>
            <a:prstDash val="solid"/>
            <a:round/>
            <a:headEnd type="none" w="sm" len="sm"/>
            <a:tailEnd type="none" w="sm" len="sm"/>
          </a:ln>
        </p:spPr>
      </p:cxnSp>
      <p:cxnSp>
        <p:nvCxnSpPr>
          <p:cNvPr id="218" name="Google Shape;218;p5"/>
          <p:cNvCxnSpPr/>
          <p:nvPr/>
        </p:nvCxnSpPr>
        <p:spPr>
          <a:xfrm>
            <a:off x="6011025" y="1602025"/>
            <a:ext cx="1755900" cy="2400"/>
          </a:xfrm>
          <a:prstGeom prst="straightConnector1">
            <a:avLst/>
          </a:prstGeom>
          <a:noFill/>
          <a:ln w="9525" cap="flat" cmpd="sng">
            <a:solidFill>
              <a:srgbClr val="222222"/>
            </a:solidFill>
            <a:prstDash val="solid"/>
            <a:round/>
            <a:headEnd type="none" w="sm" len="sm"/>
            <a:tailEnd type="none" w="sm" len="sm"/>
          </a:ln>
        </p:spPr>
      </p:cxnSp>
      <p:cxnSp>
        <p:nvCxnSpPr>
          <p:cNvPr id="219" name="Google Shape;219;p5"/>
          <p:cNvCxnSpPr/>
          <p:nvPr/>
        </p:nvCxnSpPr>
        <p:spPr>
          <a:xfrm rot="10800000">
            <a:off x="6004650" y="800205"/>
            <a:ext cx="7200" cy="804300"/>
          </a:xfrm>
          <a:prstGeom prst="straightConnector1">
            <a:avLst/>
          </a:prstGeom>
          <a:noFill/>
          <a:ln w="9525" cap="flat" cmpd="sng">
            <a:solidFill>
              <a:srgbClr val="222222"/>
            </a:solidFill>
            <a:prstDash val="solid"/>
            <a:round/>
            <a:headEnd type="none" w="sm" len="sm"/>
            <a:tailEnd type="none" w="sm" len="sm"/>
          </a:ln>
        </p:spPr>
      </p:cxnSp>
      <p:cxnSp>
        <p:nvCxnSpPr>
          <p:cNvPr id="220" name="Google Shape;220;p5"/>
          <p:cNvCxnSpPr/>
          <p:nvPr/>
        </p:nvCxnSpPr>
        <p:spPr>
          <a:xfrm>
            <a:off x="5625100" y="796889"/>
            <a:ext cx="379200" cy="6600"/>
          </a:xfrm>
          <a:prstGeom prst="straightConnector1">
            <a:avLst/>
          </a:prstGeom>
          <a:noFill/>
          <a:ln w="9525" cap="flat" cmpd="sng">
            <a:solidFill>
              <a:srgbClr val="222222"/>
            </a:solidFill>
            <a:prstDash val="solid"/>
            <a:round/>
            <a:headEnd type="none" w="sm" len="sm"/>
            <a:tailEnd type="none" w="sm" len="sm"/>
          </a:ln>
        </p:spPr>
      </p:cxnSp>
      <p:cxnSp>
        <p:nvCxnSpPr>
          <p:cNvPr id="221" name="Google Shape;221;p5"/>
          <p:cNvCxnSpPr/>
          <p:nvPr/>
        </p:nvCxnSpPr>
        <p:spPr>
          <a:xfrm>
            <a:off x="5492300" y="645325"/>
            <a:ext cx="136200" cy="151500"/>
          </a:xfrm>
          <a:prstGeom prst="straightConnector1">
            <a:avLst/>
          </a:prstGeom>
          <a:noFill/>
          <a:ln w="9525" cap="flat" cmpd="sng">
            <a:solidFill>
              <a:srgbClr val="222222"/>
            </a:solidFill>
            <a:prstDash val="solid"/>
            <a:round/>
            <a:headEnd type="none" w="sm" len="sm"/>
            <a:tailEnd type="none" w="sm" len="sm"/>
          </a:ln>
        </p:spPr>
      </p:cxnSp>
      <p:cxnSp>
        <p:nvCxnSpPr>
          <p:cNvPr id="222" name="Google Shape;222;p5"/>
          <p:cNvCxnSpPr/>
          <p:nvPr/>
        </p:nvCxnSpPr>
        <p:spPr>
          <a:xfrm rot="10800000" flipH="1">
            <a:off x="4078055" y="650625"/>
            <a:ext cx="1417200" cy="13200"/>
          </a:xfrm>
          <a:prstGeom prst="straightConnector1">
            <a:avLst/>
          </a:prstGeom>
          <a:noFill/>
          <a:ln w="9525" cap="flat" cmpd="sng">
            <a:solidFill>
              <a:srgbClr val="222222"/>
            </a:solidFill>
            <a:prstDash val="solid"/>
            <a:round/>
            <a:headEnd type="none" w="sm" len="sm"/>
            <a:tailEnd type="none" w="sm" len="sm"/>
          </a:ln>
        </p:spPr>
      </p:cxnSp>
      <p:cxnSp>
        <p:nvCxnSpPr>
          <p:cNvPr id="223" name="Google Shape;223;p5"/>
          <p:cNvCxnSpPr/>
          <p:nvPr/>
        </p:nvCxnSpPr>
        <p:spPr>
          <a:xfrm rot="10800000" flipH="1">
            <a:off x="3795275" y="661900"/>
            <a:ext cx="289800" cy="281400"/>
          </a:xfrm>
          <a:prstGeom prst="straightConnector1">
            <a:avLst/>
          </a:prstGeom>
          <a:noFill/>
          <a:ln w="9525" cap="flat" cmpd="sng">
            <a:solidFill>
              <a:srgbClr val="222222"/>
            </a:solidFill>
            <a:prstDash val="solid"/>
            <a:round/>
            <a:headEnd type="none" w="sm" len="sm"/>
            <a:tailEnd type="none" w="sm" len="sm"/>
          </a:ln>
        </p:spPr>
      </p:cxnSp>
      <p:cxnSp>
        <p:nvCxnSpPr>
          <p:cNvPr id="224" name="Google Shape;224;p5"/>
          <p:cNvCxnSpPr/>
          <p:nvPr/>
        </p:nvCxnSpPr>
        <p:spPr>
          <a:xfrm>
            <a:off x="3795275" y="943300"/>
            <a:ext cx="119700" cy="113100"/>
          </a:xfrm>
          <a:prstGeom prst="straightConnector1">
            <a:avLst/>
          </a:prstGeom>
          <a:noFill/>
          <a:ln w="9525" cap="flat" cmpd="sng">
            <a:solidFill>
              <a:srgbClr val="222222"/>
            </a:solidFill>
            <a:prstDash val="solid"/>
            <a:round/>
            <a:headEnd type="none" w="sm" len="sm"/>
            <a:tailEnd type="none" w="sm" len="sm"/>
          </a:ln>
        </p:spPr>
      </p:cxnSp>
      <p:cxnSp>
        <p:nvCxnSpPr>
          <p:cNvPr id="225" name="Google Shape;225;p5"/>
          <p:cNvCxnSpPr/>
          <p:nvPr/>
        </p:nvCxnSpPr>
        <p:spPr>
          <a:xfrm rot="10800000">
            <a:off x="7830350" y="1504500"/>
            <a:ext cx="9900" cy="353100"/>
          </a:xfrm>
          <a:prstGeom prst="straightConnector1">
            <a:avLst/>
          </a:prstGeom>
          <a:noFill/>
          <a:ln w="9525" cap="flat" cmpd="sng">
            <a:solidFill>
              <a:srgbClr val="222222"/>
            </a:solidFill>
            <a:prstDash val="dash"/>
            <a:round/>
            <a:headEnd type="none" w="sm" len="sm"/>
            <a:tailEnd type="none" w="sm" len="sm"/>
          </a:ln>
        </p:spPr>
      </p:cxnSp>
      <p:cxnSp>
        <p:nvCxnSpPr>
          <p:cNvPr id="226" name="Google Shape;226;p5"/>
          <p:cNvCxnSpPr/>
          <p:nvPr/>
        </p:nvCxnSpPr>
        <p:spPr>
          <a:xfrm>
            <a:off x="6096350" y="1505488"/>
            <a:ext cx="1730700" cy="2400"/>
          </a:xfrm>
          <a:prstGeom prst="straightConnector1">
            <a:avLst/>
          </a:prstGeom>
          <a:noFill/>
          <a:ln w="9525" cap="flat" cmpd="sng">
            <a:solidFill>
              <a:srgbClr val="222222"/>
            </a:solidFill>
            <a:prstDash val="dash"/>
            <a:round/>
            <a:headEnd type="none" w="sm" len="sm"/>
            <a:tailEnd type="none" w="sm" len="sm"/>
          </a:ln>
        </p:spPr>
      </p:cxnSp>
      <p:cxnSp>
        <p:nvCxnSpPr>
          <p:cNvPr id="227" name="Google Shape;227;p5"/>
          <p:cNvCxnSpPr/>
          <p:nvPr/>
        </p:nvCxnSpPr>
        <p:spPr>
          <a:xfrm rot="10800000">
            <a:off x="6098475" y="718700"/>
            <a:ext cx="3300" cy="765900"/>
          </a:xfrm>
          <a:prstGeom prst="straightConnector1">
            <a:avLst/>
          </a:prstGeom>
          <a:noFill/>
          <a:ln w="9525" cap="flat" cmpd="sng">
            <a:solidFill>
              <a:srgbClr val="222222"/>
            </a:solidFill>
            <a:prstDash val="dash"/>
            <a:round/>
            <a:headEnd type="none" w="sm" len="sm"/>
            <a:tailEnd type="none" w="sm" len="sm"/>
          </a:ln>
        </p:spPr>
      </p:cxnSp>
      <p:cxnSp>
        <p:nvCxnSpPr>
          <p:cNvPr id="228" name="Google Shape;228;p5"/>
          <p:cNvCxnSpPr/>
          <p:nvPr/>
        </p:nvCxnSpPr>
        <p:spPr>
          <a:xfrm>
            <a:off x="5678800" y="708600"/>
            <a:ext cx="410700" cy="5100"/>
          </a:xfrm>
          <a:prstGeom prst="straightConnector1">
            <a:avLst/>
          </a:prstGeom>
          <a:noFill/>
          <a:ln w="9525" cap="flat" cmpd="sng">
            <a:solidFill>
              <a:srgbClr val="222222"/>
            </a:solidFill>
            <a:prstDash val="dash"/>
            <a:round/>
            <a:headEnd type="none" w="sm" len="sm"/>
            <a:tailEnd type="none" w="sm" len="sm"/>
          </a:ln>
        </p:spPr>
      </p:cxnSp>
      <p:cxnSp>
        <p:nvCxnSpPr>
          <p:cNvPr id="229" name="Google Shape;229;p5"/>
          <p:cNvCxnSpPr/>
          <p:nvPr/>
        </p:nvCxnSpPr>
        <p:spPr>
          <a:xfrm>
            <a:off x="5508950" y="552075"/>
            <a:ext cx="169800" cy="161700"/>
          </a:xfrm>
          <a:prstGeom prst="straightConnector1">
            <a:avLst/>
          </a:prstGeom>
          <a:noFill/>
          <a:ln w="9525" cap="flat" cmpd="sng">
            <a:solidFill>
              <a:srgbClr val="222222"/>
            </a:solidFill>
            <a:prstDash val="dash"/>
            <a:round/>
            <a:headEnd type="none" w="sm" len="sm"/>
            <a:tailEnd type="none" w="sm" len="sm"/>
          </a:ln>
        </p:spPr>
      </p:cxnSp>
      <p:cxnSp>
        <p:nvCxnSpPr>
          <p:cNvPr id="230" name="Google Shape;230;p5"/>
          <p:cNvCxnSpPr/>
          <p:nvPr/>
        </p:nvCxnSpPr>
        <p:spPr>
          <a:xfrm rot="10800000" flipH="1">
            <a:off x="4074725" y="557488"/>
            <a:ext cx="1417200" cy="13200"/>
          </a:xfrm>
          <a:prstGeom prst="straightConnector1">
            <a:avLst/>
          </a:prstGeom>
          <a:noFill/>
          <a:ln w="9525" cap="flat" cmpd="sng">
            <a:solidFill>
              <a:srgbClr val="222222"/>
            </a:solidFill>
            <a:prstDash val="dash"/>
            <a:round/>
            <a:headEnd type="none" w="sm" len="sm"/>
            <a:tailEnd type="none" w="sm" len="sm"/>
          </a:ln>
        </p:spPr>
      </p:cxnSp>
      <p:cxnSp>
        <p:nvCxnSpPr>
          <p:cNvPr id="231" name="Google Shape;231;p5"/>
          <p:cNvCxnSpPr/>
          <p:nvPr/>
        </p:nvCxnSpPr>
        <p:spPr>
          <a:xfrm rot="10800000" flipH="1">
            <a:off x="3725525" y="574150"/>
            <a:ext cx="351300" cy="357600"/>
          </a:xfrm>
          <a:prstGeom prst="straightConnector1">
            <a:avLst/>
          </a:prstGeom>
          <a:noFill/>
          <a:ln w="9525" cap="flat" cmpd="sng">
            <a:solidFill>
              <a:srgbClr val="222222"/>
            </a:solidFill>
            <a:prstDash val="dash"/>
            <a:round/>
            <a:headEnd type="none" w="sm" len="sm"/>
            <a:tailEnd type="none" w="sm" len="sm"/>
          </a:ln>
        </p:spPr>
      </p:cxnSp>
      <p:cxnSp>
        <p:nvCxnSpPr>
          <p:cNvPr id="232" name="Google Shape;232;p5"/>
          <p:cNvCxnSpPr/>
          <p:nvPr/>
        </p:nvCxnSpPr>
        <p:spPr>
          <a:xfrm>
            <a:off x="3715525" y="938400"/>
            <a:ext cx="151500" cy="138600"/>
          </a:xfrm>
          <a:prstGeom prst="straightConnector1">
            <a:avLst/>
          </a:prstGeom>
          <a:noFill/>
          <a:ln w="9525" cap="flat" cmpd="sng">
            <a:solidFill>
              <a:srgbClr val="222222"/>
            </a:solidFill>
            <a:prstDash val="dash"/>
            <a:round/>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6"/>
          <p:cNvSpPr txBox="1">
            <a:spLocks noGrp="1"/>
          </p:cNvSpPr>
          <p:nvPr>
            <p:ph type="title"/>
          </p:nvPr>
        </p:nvSpPr>
        <p:spPr>
          <a:xfrm>
            <a:off x="156425" y="940150"/>
            <a:ext cx="4925400" cy="3696000"/>
          </a:xfrm>
          <a:prstGeom prst="rect">
            <a:avLst/>
          </a:prstGeom>
          <a:noFill/>
          <a:ln>
            <a:noFill/>
          </a:ln>
        </p:spPr>
        <p:txBody>
          <a:bodyPr spcFirstLastPara="1" wrap="square" lIns="0" tIns="0" rIns="0" bIns="0" anchor="t" anchorCtr="0">
            <a:noAutofit/>
          </a:bodyPr>
          <a:lstStyle/>
          <a:p>
            <a:pPr marL="457200" lvl="0" indent="-323850" algn="l" rtl="0">
              <a:lnSpc>
                <a:spcPct val="115000"/>
              </a:lnSpc>
              <a:spcBef>
                <a:spcPts val="0"/>
              </a:spcBef>
              <a:spcAft>
                <a:spcPts val="0"/>
              </a:spcAft>
              <a:buSzPts val="1500"/>
              <a:buChar char="-"/>
            </a:pPr>
            <a:r>
              <a:rPr lang="en" sz="1500"/>
              <a:t>NCAR and NOAA continue to strengthen our decades long collaboration</a:t>
            </a:r>
            <a:endParaRPr sz="1500"/>
          </a:p>
          <a:p>
            <a:pPr marL="457200" lvl="0" indent="-323850" algn="l" rtl="0">
              <a:lnSpc>
                <a:spcPct val="115000"/>
              </a:lnSpc>
              <a:spcBef>
                <a:spcPts val="0"/>
              </a:spcBef>
              <a:spcAft>
                <a:spcPts val="0"/>
              </a:spcAft>
              <a:buSzPts val="1500"/>
              <a:buChar char="-"/>
            </a:pPr>
            <a:r>
              <a:rPr lang="en" sz="1500"/>
              <a:t>NOAA and NCAR lead critical components of the the R2O continuum for the US Weather Enterprise</a:t>
            </a:r>
            <a:endParaRPr sz="1500"/>
          </a:p>
          <a:p>
            <a:pPr marL="457200" lvl="0" indent="-323850" algn="l" rtl="0">
              <a:lnSpc>
                <a:spcPct val="115000"/>
              </a:lnSpc>
              <a:spcBef>
                <a:spcPts val="0"/>
              </a:spcBef>
              <a:spcAft>
                <a:spcPts val="0"/>
              </a:spcAft>
              <a:buSzPts val="1500"/>
              <a:buChar char="-"/>
            </a:pPr>
            <a:r>
              <a:rPr lang="en" sz="1500"/>
              <a:t>Many examples of success (e.g., HRRR, HRRRE)</a:t>
            </a:r>
            <a:endParaRPr sz="1500"/>
          </a:p>
          <a:p>
            <a:pPr marL="457200" lvl="0" indent="-323850" algn="l" rtl="0">
              <a:lnSpc>
                <a:spcPct val="115000"/>
              </a:lnSpc>
              <a:spcBef>
                <a:spcPts val="0"/>
              </a:spcBef>
              <a:spcAft>
                <a:spcPts val="0"/>
              </a:spcAft>
              <a:buSzPts val="1500"/>
              <a:buChar char="-"/>
            </a:pPr>
            <a:r>
              <a:rPr lang="en" sz="1500"/>
              <a:t>We have formalized the value our partnership in the NOAA/NCAR MOU</a:t>
            </a:r>
            <a:endParaRPr sz="1500"/>
          </a:p>
          <a:p>
            <a:pPr marL="914400" lvl="1" indent="-311150" algn="l" rtl="0">
              <a:lnSpc>
                <a:spcPct val="100000"/>
              </a:lnSpc>
              <a:spcBef>
                <a:spcPts val="0"/>
              </a:spcBef>
              <a:spcAft>
                <a:spcPts val="0"/>
              </a:spcAft>
              <a:buSzPts val="1300"/>
              <a:buChar char="-"/>
            </a:pPr>
            <a:r>
              <a:rPr lang="en" sz="1300"/>
              <a:t>Facilitate sharing of research, tools, and data to advance weather and Earth system science</a:t>
            </a:r>
            <a:endParaRPr sz="1300"/>
          </a:p>
          <a:p>
            <a:pPr marL="914400" lvl="1" indent="-311150" algn="l" rtl="0">
              <a:lnSpc>
                <a:spcPct val="100000"/>
              </a:lnSpc>
              <a:spcBef>
                <a:spcPts val="0"/>
              </a:spcBef>
              <a:spcAft>
                <a:spcPts val="0"/>
              </a:spcAft>
              <a:buSzPts val="1300"/>
              <a:buChar char="-"/>
            </a:pPr>
            <a:r>
              <a:rPr lang="en" sz="1300"/>
              <a:t>A framework for strategic exploration of scientific understanding and solutions to accelerate advancement of the U.S. weather enterprise</a:t>
            </a:r>
            <a:endParaRPr sz="1300"/>
          </a:p>
          <a:p>
            <a:pPr marL="457200" lvl="0" indent="-323850" algn="l" rtl="0">
              <a:lnSpc>
                <a:spcPct val="115000"/>
              </a:lnSpc>
              <a:spcBef>
                <a:spcPts val="0"/>
              </a:spcBef>
              <a:spcAft>
                <a:spcPts val="0"/>
              </a:spcAft>
              <a:buSzPts val="1500"/>
              <a:buChar char="-"/>
            </a:pPr>
            <a:r>
              <a:rPr lang="en" sz="1500"/>
              <a:t>Excited to continue our partnership and strengthen communication and process to further improve our collaboration </a:t>
            </a:r>
            <a:endParaRPr sz="1500"/>
          </a:p>
        </p:txBody>
      </p:sp>
      <p:sp>
        <p:nvSpPr>
          <p:cNvPr id="238" name="Google Shape;238;p6"/>
          <p:cNvSpPr txBox="1">
            <a:spLocks noGrp="1"/>
          </p:cNvSpPr>
          <p:nvPr>
            <p:ph type="sldNum" idx="12"/>
          </p:nvPr>
        </p:nvSpPr>
        <p:spPr>
          <a:xfrm>
            <a:off x="193275" y="4846950"/>
            <a:ext cx="264000" cy="296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700"/>
              <a:buNone/>
            </a:pPr>
            <a:fld id="{00000000-1234-1234-1234-123412341234}" type="slidenum">
              <a:rPr lang="en"/>
              <a:t>6</a:t>
            </a:fld>
            <a:endParaRPr/>
          </a:p>
        </p:txBody>
      </p:sp>
      <p:graphicFrame>
        <p:nvGraphicFramePr>
          <p:cNvPr id="239" name="Google Shape;239;p6"/>
          <p:cNvGraphicFramePr/>
          <p:nvPr/>
        </p:nvGraphicFramePr>
        <p:xfrm>
          <a:off x="76205" y="224405"/>
          <a:ext cx="3000000" cy="3000000"/>
        </p:xfrm>
        <a:graphic>
          <a:graphicData uri="http://schemas.openxmlformats.org/drawingml/2006/table">
            <a:tbl>
              <a:tblPr>
                <a:noFill/>
                <a:tableStyleId>{523FAB4E-6269-4317-99D3-50FBF26C67D8}</a:tableStyleId>
              </a:tblPr>
              <a:tblGrid>
                <a:gridCol w="381075">
                  <a:extLst>
                    <a:ext uri="{9D8B030D-6E8A-4147-A177-3AD203B41FA5}">
                      <a16:colId xmlns:a16="http://schemas.microsoft.com/office/drawing/2014/main" val="20000"/>
                    </a:ext>
                  </a:extLst>
                </a:gridCol>
                <a:gridCol w="6401600">
                  <a:extLst>
                    <a:ext uri="{9D8B030D-6E8A-4147-A177-3AD203B41FA5}">
                      <a16:colId xmlns:a16="http://schemas.microsoft.com/office/drawing/2014/main" val="20001"/>
                    </a:ext>
                  </a:extLst>
                </a:gridCol>
                <a:gridCol w="1827925">
                  <a:extLst>
                    <a:ext uri="{9D8B030D-6E8A-4147-A177-3AD203B41FA5}">
                      <a16:colId xmlns:a16="http://schemas.microsoft.com/office/drawing/2014/main" val="20002"/>
                    </a:ext>
                  </a:extLst>
                </a:gridCol>
              </a:tblGrid>
              <a:tr h="33682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152400" cap="flat" cmpd="sng">
                      <a:solidFill>
                        <a:schemeClr val="accen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 sz="2000" b="1" u="none" strike="noStrike" cap="none">
                          <a:solidFill>
                            <a:schemeClr val="dk1"/>
                          </a:solidFill>
                          <a:latin typeface="Poppins"/>
                          <a:ea typeface="Poppins"/>
                          <a:cs typeface="Poppins"/>
                          <a:sym typeface="Poppins"/>
                        </a:rPr>
                        <a:t>NCAR-NOAA Partnership</a:t>
                      </a:r>
                      <a:endParaRPr sz="2000" b="1" u="none" strike="noStrike" cap="none">
                        <a:solidFill>
                          <a:schemeClr val="dk1"/>
                        </a:solidFill>
                        <a:latin typeface="Poppins"/>
                        <a:ea typeface="Poppins"/>
                        <a:cs typeface="Poppins"/>
                        <a:sym typeface="Poppins"/>
                      </a:endParaRPr>
                    </a:p>
                  </a:txBody>
                  <a:tcPr marL="0" marR="0" marT="91425" marB="155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240" name="Google Shape;240;p6"/>
          <p:cNvPicPr preferRelativeResize="0"/>
          <p:nvPr/>
        </p:nvPicPr>
        <p:blipFill rotWithShape="1">
          <a:blip r:embed="rId3">
            <a:alphaModFix/>
          </a:blip>
          <a:srcRect/>
          <a:stretch/>
        </p:blipFill>
        <p:spPr>
          <a:xfrm>
            <a:off x="5218950" y="1292645"/>
            <a:ext cx="3778724" cy="2699352"/>
          </a:xfrm>
          <a:prstGeom prst="rect">
            <a:avLst/>
          </a:prstGeom>
          <a:noFill/>
          <a:ln>
            <a:noFill/>
          </a:ln>
        </p:spPr>
      </p:pic>
      <p:sp>
        <p:nvSpPr>
          <p:cNvPr id="241" name="Google Shape;241;p6"/>
          <p:cNvSpPr txBox="1"/>
          <p:nvPr/>
        </p:nvSpPr>
        <p:spPr>
          <a:xfrm>
            <a:off x="6967399" y="3950127"/>
            <a:ext cx="1828500" cy="4836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Credit: NOAA NSSL</a:t>
            </a:r>
            <a:endParaRPr sz="12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7"/>
          <p:cNvSpPr/>
          <p:nvPr/>
        </p:nvSpPr>
        <p:spPr>
          <a:xfrm rot="-5400000">
            <a:off x="3060347" y="1608746"/>
            <a:ext cx="3144000" cy="3152100"/>
          </a:xfrm>
          <a:prstGeom prst="ellipse">
            <a:avLst/>
          </a:prstGeom>
          <a:noFill/>
          <a:ln w="19050" cap="flat" cmpd="sng">
            <a:solidFill>
              <a:srgbClr val="145FA6"/>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247" name="Google Shape;247;p7"/>
          <p:cNvGraphicFramePr/>
          <p:nvPr/>
        </p:nvGraphicFramePr>
        <p:xfrm>
          <a:off x="76205" y="224405"/>
          <a:ext cx="3000000" cy="3000000"/>
        </p:xfrm>
        <a:graphic>
          <a:graphicData uri="http://schemas.openxmlformats.org/drawingml/2006/table">
            <a:tbl>
              <a:tblPr>
                <a:noFill/>
                <a:tableStyleId>{523FAB4E-6269-4317-99D3-50FBF26C67D8}</a:tableStyleId>
              </a:tblPr>
              <a:tblGrid>
                <a:gridCol w="381075">
                  <a:extLst>
                    <a:ext uri="{9D8B030D-6E8A-4147-A177-3AD203B41FA5}">
                      <a16:colId xmlns:a16="http://schemas.microsoft.com/office/drawing/2014/main" val="20000"/>
                    </a:ext>
                  </a:extLst>
                </a:gridCol>
                <a:gridCol w="6401600">
                  <a:extLst>
                    <a:ext uri="{9D8B030D-6E8A-4147-A177-3AD203B41FA5}">
                      <a16:colId xmlns:a16="http://schemas.microsoft.com/office/drawing/2014/main" val="20001"/>
                    </a:ext>
                  </a:extLst>
                </a:gridCol>
                <a:gridCol w="1827925">
                  <a:extLst>
                    <a:ext uri="{9D8B030D-6E8A-4147-A177-3AD203B41FA5}">
                      <a16:colId xmlns:a16="http://schemas.microsoft.com/office/drawing/2014/main" val="20002"/>
                    </a:ext>
                  </a:extLst>
                </a:gridCol>
              </a:tblGrid>
              <a:tr h="33682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152400" cap="flat" cmpd="sng">
                      <a:solidFill>
                        <a:schemeClr val="accen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 sz="2000" b="1" u="none" strike="noStrike" cap="none">
                          <a:solidFill>
                            <a:schemeClr val="dk1"/>
                          </a:solidFill>
                          <a:latin typeface="Poppins"/>
                          <a:ea typeface="Poppins"/>
                          <a:cs typeface="Poppins"/>
                          <a:sym typeface="Poppins"/>
                        </a:rPr>
                        <a:t>NCAR MPAS Program</a:t>
                      </a:r>
                      <a:endParaRPr sz="2000" b="1" u="none" strike="noStrike" cap="none">
                        <a:solidFill>
                          <a:schemeClr val="dk1"/>
                        </a:solidFill>
                        <a:latin typeface="Poppins"/>
                        <a:ea typeface="Poppins"/>
                        <a:cs typeface="Poppins"/>
                        <a:sym typeface="Poppins"/>
                      </a:endParaRPr>
                    </a:p>
                  </a:txBody>
                  <a:tcPr marL="0" marR="0" marT="91425" marB="155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48" name="Google Shape;248;p7"/>
          <p:cNvSpPr txBox="1"/>
          <p:nvPr/>
        </p:nvSpPr>
        <p:spPr>
          <a:xfrm>
            <a:off x="410450" y="882500"/>
            <a:ext cx="3814200" cy="615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300"/>
              <a:buFont typeface="Arial"/>
              <a:buNone/>
            </a:pPr>
            <a:r>
              <a:rPr lang="en" sz="1300" b="1" i="0" u="none" strike="noStrike" cap="none">
                <a:solidFill>
                  <a:schemeClr val="dk1"/>
                </a:solidFill>
                <a:latin typeface="Arial"/>
                <a:ea typeface="Arial"/>
                <a:cs typeface="Arial"/>
                <a:sym typeface="Arial"/>
              </a:rPr>
              <a:t>Structure, governance, and communications in support of all NCAR MPAS activities.</a:t>
            </a:r>
            <a:endParaRPr sz="1300" b="0" i="0" u="none" strike="noStrike" cap="none">
              <a:solidFill>
                <a:schemeClr val="dk1"/>
              </a:solidFill>
              <a:latin typeface="Arial"/>
              <a:ea typeface="Arial"/>
              <a:cs typeface="Arial"/>
              <a:sym typeface="Arial"/>
            </a:endParaRPr>
          </a:p>
        </p:txBody>
      </p:sp>
      <p:sp>
        <p:nvSpPr>
          <p:cNvPr id="249" name="Google Shape;249;p7"/>
          <p:cNvSpPr txBox="1">
            <a:spLocks noGrp="1"/>
          </p:cNvSpPr>
          <p:nvPr>
            <p:ph type="sldNum" idx="12"/>
          </p:nvPr>
        </p:nvSpPr>
        <p:spPr>
          <a:xfrm>
            <a:off x="193275" y="4846950"/>
            <a:ext cx="264000" cy="296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700"/>
              <a:buNone/>
            </a:pPr>
            <a:fld id="{00000000-1234-1234-1234-123412341234}" type="slidenum">
              <a:rPr lang="en"/>
              <a:t>7</a:t>
            </a:fld>
            <a:endParaRPr/>
          </a:p>
        </p:txBody>
      </p:sp>
      <p:sp>
        <p:nvSpPr>
          <p:cNvPr id="250" name="Google Shape;250;p7"/>
          <p:cNvSpPr txBox="1"/>
          <p:nvPr/>
        </p:nvSpPr>
        <p:spPr>
          <a:xfrm>
            <a:off x="5339775" y="882488"/>
            <a:ext cx="36474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Arial"/>
                <a:ea typeface="Arial"/>
                <a:cs typeface="Arial"/>
                <a:sym typeface="Arial"/>
              </a:rPr>
              <a:t>Enables NCAR to effectively convene community and collaborate with partners to facilitate critical developments</a:t>
            </a:r>
            <a:endParaRPr sz="1300" b="1" i="0" u="none" strike="noStrike" cap="none">
              <a:solidFill>
                <a:schemeClr val="dk1"/>
              </a:solidFill>
              <a:latin typeface="Arial"/>
              <a:ea typeface="Arial"/>
              <a:cs typeface="Arial"/>
              <a:sym typeface="Arial"/>
            </a:endParaRPr>
          </a:p>
        </p:txBody>
      </p:sp>
      <p:sp>
        <p:nvSpPr>
          <p:cNvPr id="251" name="Google Shape;251;p7"/>
          <p:cNvSpPr txBox="1"/>
          <p:nvPr/>
        </p:nvSpPr>
        <p:spPr>
          <a:xfrm>
            <a:off x="6515217" y="2348181"/>
            <a:ext cx="15417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chemeClr val="dk1"/>
                </a:solidFill>
                <a:latin typeface="Arial"/>
                <a:ea typeface="Arial"/>
                <a:cs typeface="Arial"/>
                <a:sym typeface="Arial"/>
              </a:rPr>
              <a:t>Serve MPAS</a:t>
            </a:r>
            <a:endParaRPr sz="11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chemeClr val="dk1"/>
                </a:solidFill>
                <a:latin typeface="Arial"/>
                <a:ea typeface="Arial"/>
                <a:cs typeface="Arial"/>
                <a:sym typeface="Arial"/>
              </a:rPr>
              <a:t>Users &amp; Developers</a:t>
            </a:r>
            <a:endParaRPr sz="1100" b="1" i="0" u="none" strike="noStrike" cap="none">
              <a:solidFill>
                <a:schemeClr val="dk1"/>
              </a:solidFill>
              <a:latin typeface="Arial"/>
              <a:ea typeface="Arial"/>
              <a:cs typeface="Arial"/>
              <a:sym typeface="Arial"/>
            </a:endParaRPr>
          </a:p>
        </p:txBody>
      </p:sp>
      <p:sp>
        <p:nvSpPr>
          <p:cNvPr id="252" name="Google Shape;252;p7"/>
          <p:cNvSpPr txBox="1"/>
          <p:nvPr/>
        </p:nvSpPr>
        <p:spPr>
          <a:xfrm>
            <a:off x="6531361" y="3685121"/>
            <a:ext cx="18159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chemeClr val="dk1"/>
                </a:solidFill>
                <a:latin typeface="Arial"/>
                <a:ea typeface="Arial"/>
                <a:cs typeface="Arial"/>
                <a:sym typeface="Arial"/>
              </a:rPr>
              <a:t>Foster open dialogue &amp; knowledge exchange</a:t>
            </a:r>
            <a:endParaRPr sz="1100" b="1" i="0" u="none" strike="noStrike" cap="none">
              <a:solidFill>
                <a:schemeClr val="dk1"/>
              </a:solidFill>
              <a:latin typeface="Arial"/>
              <a:ea typeface="Arial"/>
              <a:cs typeface="Arial"/>
              <a:sym typeface="Arial"/>
            </a:endParaRPr>
          </a:p>
        </p:txBody>
      </p:sp>
      <p:sp>
        <p:nvSpPr>
          <p:cNvPr id="253" name="Google Shape;253;p7"/>
          <p:cNvSpPr txBox="1"/>
          <p:nvPr/>
        </p:nvSpPr>
        <p:spPr>
          <a:xfrm>
            <a:off x="1115176" y="2563946"/>
            <a:ext cx="17151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chemeClr val="dk1"/>
                </a:solidFill>
                <a:latin typeface="Arial"/>
                <a:ea typeface="Arial"/>
                <a:cs typeface="Arial"/>
                <a:sym typeface="Arial"/>
              </a:rPr>
              <a:t>Recognize &amp; Support valuable work</a:t>
            </a:r>
            <a:endParaRPr sz="1100" b="1" i="0" u="none" strike="noStrike" cap="none">
              <a:solidFill>
                <a:schemeClr val="dk1"/>
              </a:solidFill>
              <a:latin typeface="Arial"/>
              <a:ea typeface="Arial"/>
              <a:cs typeface="Arial"/>
              <a:sym typeface="Arial"/>
            </a:endParaRPr>
          </a:p>
        </p:txBody>
      </p:sp>
      <p:sp>
        <p:nvSpPr>
          <p:cNvPr id="254" name="Google Shape;254;p7"/>
          <p:cNvSpPr txBox="1"/>
          <p:nvPr/>
        </p:nvSpPr>
        <p:spPr>
          <a:xfrm>
            <a:off x="1048632" y="3689000"/>
            <a:ext cx="18159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1" i="0" u="none" strike="noStrike" cap="none">
                <a:solidFill>
                  <a:schemeClr val="dk1"/>
                </a:solidFill>
                <a:latin typeface="Arial"/>
                <a:ea typeface="Arial"/>
                <a:cs typeface="Arial"/>
                <a:sym typeface="Arial"/>
              </a:rPr>
              <a:t>Align shared resources</a:t>
            </a:r>
            <a:endParaRPr sz="1100" b="1" i="0" u="none" strike="noStrike" cap="none">
              <a:solidFill>
                <a:schemeClr val="dk1"/>
              </a:solidFill>
              <a:latin typeface="Arial"/>
              <a:ea typeface="Arial"/>
              <a:cs typeface="Arial"/>
              <a:sym typeface="Arial"/>
            </a:endParaRPr>
          </a:p>
        </p:txBody>
      </p:sp>
      <p:grpSp>
        <p:nvGrpSpPr>
          <p:cNvPr id="255" name="Google Shape;255;p7"/>
          <p:cNvGrpSpPr/>
          <p:nvPr/>
        </p:nvGrpSpPr>
        <p:grpSpPr>
          <a:xfrm>
            <a:off x="3719737" y="2307828"/>
            <a:ext cx="1815900" cy="1815900"/>
            <a:chOff x="3664038" y="1663782"/>
            <a:chExt cx="1815900" cy="1815900"/>
          </a:xfrm>
        </p:grpSpPr>
        <p:sp>
          <p:nvSpPr>
            <p:cNvPr id="256" name="Google Shape;256;p7"/>
            <p:cNvSpPr/>
            <p:nvPr/>
          </p:nvSpPr>
          <p:spPr>
            <a:xfrm>
              <a:off x="3664038" y="1663782"/>
              <a:ext cx="1815900" cy="1815900"/>
            </a:xfrm>
            <a:prstGeom prst="ellipse">
              <a:avLst/>
            </a:prstGeom>
            <a:solidFill>
              <a:schemeClr val="dk2"/>
            </a:solidFill>
            <a:ln w="19050" cap="flat" cmpd="sng">
              <a:solidFill>
                <a:srgbClr val="595959"/>
              </a:solidFill>
              <a:prstDash val="solid"/>
              <a:round/>
              <a:headEnd type="none" w="sm" len="sm"/>
              <a:tailEnd type="none" w="sm" len="sm"/>
            </a:ln>
            <a:effectLst>
              <a:outerShdw blurRad="228600" dist="50800" dir="5400000" algn="tl" rotWithShape="0">
                <a:srgbClr val="000000">
                  <a:alpha val="5490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7"/>
            <p:cNvSpPr txBox="1"/>
            <p:nvPr/>
          </p:nvSpPr>
          <p:spPr>
            <a:xfrm>
              <a:off x="3899988" y="2158482"/>
              <a:ext cx="1344000" cy="826500"/>
            </a:xfrm>
            <a:prstGeom prst="rect">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1600"/>
                <a:buFont typeface="Arial"/>
                <a:buNone/>
              </a:pPr>
              <a:r>
                <a:rPr lang="en" sz="1600" b="1" i="0" u="none" strike="noStrike" cap="none">
                  <a:solidFill>
                    <a:srgbClr val="FFFFFF"/>
                  </a:solidFill>
                  <a:latin typeface="Roboto"/>
                  <a:ea typeface="Roboto"/>
                  <a:cs typeface="Roboto"/>
                  <a:sym typeface="Roboto"/>
                </a:rPr>
                <a:t>NCAR MPAS Program</a:t>
              </a:r>
              <a:endParaRPr sz="1600" b="1" i="0" u="none" strike="noStrike" cap="none">
                <a:solidFill>
                  <a:srgbClr val="FFFFFF"/>
                </a:solidFill>
                <a:latin typeface="Roboto"/>
                <a:ea typeface="Roboto"/>
                <a:cs typeface="Roboto"/>
                <a:sym typeface="Roboto"/>
              </a:endParaRPr>
            </a:p>
          </p:txBody>
        </p:sp>
      </p:grpSp>
      <p:grpSp>
        <p:nvGrpSpPr>
          <p:cNvPr id="258" name="Google Shape;258;p7"/>
          <p:cNvGrpSpPr/>
          <p:nvPr/>
        </p:nvGrpSpPr>
        <p:grpSpPr>
          <a:xfrm>
            <a:off x="5539976" y="3712487"/>
            <a:ext cx="1089694" cy="1092755"/>
            <a:chOff x="5631428" y="2041025"/>
            <a:chExt cx="1089694" cy="1092755"/>
          </a:xfrm>
        </p:grpSpPr>
        <p:sp>
          <p:nvSpPr>
            <p:cNvPr id="259" name="Google Shape;259;p7"/>
            <p:cNvSpPr/>
            <p:nvPr/>
          </p:nvSpPr>
          <p:spPr>
            <a:xfrm>
              <a:off x="5631428" y="2041025"/>
              <a:ext cx="1068600" cy="1068600"/>
            </a:xfrm>
            <a:prstGeom prst="ellipse">
              <a:avLst/>
            </a:prstGeom>
            <a:solidFill>
              <a:schemeClr val="lt2"/>
            </a:solidFill>
            <a:ln w="1905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0" name="Google Shape;260;p7"/>
            <p:cNvPicPr preferRelativeResize="0"/>
            <p:nvPr/>
          </p:nvPicPr>
          <p:blipFill rotWithShape="1">
            <a:blip r:embed="rId3">
              <a:alphaModFix/>
            </a:blip>
            <a:srcRect/>
            <a:stretch/>
          </p:blipFill>
          <p:spPr>
            <a:xfrm>
              <a:off x="5652522" y="2065180"/>
              <a:ext cx="1068600" cy="1068600"/>
            </a:xfrm>
            <a:prstGeom prst="ellipse">
              <a:avLst/>
            </a:prstGeom>
            <a:noFill/>
            <a:ln>
              <a:noFill/>
            </a:ln>
          </p:spPr>
        </p:pic>
      </p:grpSp>
      <p:grpSp>
        <p:nvGrpSpPr>
          <p:cNvPr id="261" name="Google Shape;261;p7"/>
          <p:cNvGrpSpPr/>
          <p:nvPr/>
        </p:nvGrpSpPr>
        <p:grpSpPr>
          <a:xfrm>
            <a:off x="2646686" y="1830221"/>
            <a:ext cx="1068695" cy="1086598"/>
            <a:chOff x="4032150" y="3615375"/>
            <a:chExt cx="1068695" cy="1086598"/>
          </a:xfrm>
        </p:grpSpPr>
        <p:sp>
          <p:nvSpPr>
            <p:cNvPr id="262" name="Google Shape;262;p7"/>
            <p:cNvSpPr/>
            <p:nvPr/>
          </p:nvSpPr>
          <p:spPr>
            <a:xfrm>
              <a:off x="4032245" y="3633373"/>
              <a:ext cx="1068600" cy="1068600"/>
            </a:xfrm>
            <a:prstGeom prst="ellipse">
              <a:avLst/>
            </a:prstGeom>
            <a:solidFill>
              <a:schemeClr val="lt2"/>
            </a:solidFill>
            <a:ln w="1905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3" name="Google Shape;263;p7"/>
            <p:cNvPicPr preferRelativeResize="0"/>
            <p:nvPr/>
          </p:nvPicPr>
          <p:blipFill rotWithShape="1">
            <a:blip r:embed="rId4">
              <a:alphaModFix/>
            </a:blip>
            <a:srcRect r="3809" b="3809"/>
            <a:stretch/>
          </p:blipFill>
          <p:spPr>
            <a:xfrm>
              <a:off x="4032150" y="3615375"/>
              <a:ext cx="1068600" cy="1068600"/>
            </a:xfrm>
            <a:prstGeom prst="ellipse">
              <a:avLst/>
            </a:prstGeom>
            <a:noFill/>
            <a:ln>
              <a:noFill/>
            </a:ln>
          </p:spPr>
        </p:pic>
      </p:grpSp>
      <p:grpSp>
        <p:nvGrpSpPr>
          <p:cNvPr id="264" name="Google Shape;264;p7"/>
          <p:cNvGrpSpPr/>
          <p:nvPr/>
        </p:nvGrpSpPr>
        <p:grpSpPr>
          <a:xfrm>
            <a:off x="5434515" y="1847568"/>
            <a:ext cx="1300625" cy="1068600"/>
            <a:chOff x="3924310" y="445829"/>
            <a:chExt cx="1300625" cy="1068600"/>
          </a:xfrm>
        </p:grpSpPr>
        <p:sp>
          <p:nvSpPr>
            <p:cNvPr id="265" name="Google Shape;265;p7"/>
            <p:cNvSpPr/>
            <p:nvPr/>
          </p:nvSpPr>
          <p:spPr>
            <a:xfrm>
              <a:off x="4042065" y="445829"/>
              <a:ext cx="1068600" cy="1068600"/>
            </a:xfrm>
            <a:prstGeom prst="ellipse">
              <a:avLst/>
            </a:prstGeom>
            <a:solidFill>
              <a:schemeClr val="lt2"/>
            </a:solidFill>
            <a:ln w="19050" cap="flat" cmpd="sng">
              <a:solidFill>
                <a:srgbClr val="00357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6" name="Google Shape;266;p7"/>
            <p:cNvPicPr preferRelativeResize="0"/>
            <p:nvPr/>
          </p:nvPicPr>
          <p:blipFill rotWithShape="1">
            <a:blip r:embed="rId5">
              <a:alphaModFix/>
            </a:blip>
            <a:srcRect t="7379" b="20705"/>
            <a:stretch/>
          </p:blipFill>
          <p:spPr>
            <a:xfrm>
              <a:off x="3924310" y="520535"/>
              <a:ext cx="1300625" cy="935325"/>
            </a:xfrm>
            <a:prstGeom prst="rect">
              <a:avLst/>
            </a:prstGeom>
            <a:noFill/>
            <a:ln>
              <a:noFill/>
            </a:ln>
          </p:spPr>
        </p:pic>
      </p:grpSp>
      <p:grpSp>
        <p:nvGrpSpPr>
          <p:cNvPr id="267" name="Google Shape;267;p7"/>
          <p:cNvGrpSpPr/>
          <p:nvPr/>
        </p:nvGrpSpPr>
        <p:grpSpPr>
          <a:xfrm>
            <a:off x="2598874" y="3626202"/>
            <a:ext cx="1164325" cy="1216894"/>
            <a:chOff x="2382325" y="1892731"/>
            <a:chExt cx="1164325" cy="1216894"/>
          </a:xfrm>
        </p:grpSpPr>
        <p:sp>
          <p:nvSpPr>
            <p:cNvPr id="268" name="Google Shape;268;p7"/>
            <p:cNvSpPr/>
            <p:nvPr/>
          </p:nvSpPr>
          <p:spPr>
            <a:xfrm>
              <a:off x="2445920" y="2041025"/>
              <a:ext cx="1068600" cy="1068600"/>
            </a:xfrm>
            <a:prstGeom prst="ellipse">
              <a:avLst/>
            </a:prstGeom>
            <a:solidFill>
              <a:schemeClr val="lt2"/>
            </a:solidFill>
            <a:ln w="1905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9" name="Google Shape;269;p7"/>
            <p:cNvPicPr preferRelativeResize="0"/>
            <p:nvPr/>
          </p:nvPicPr>
          <p:blipFill rotWithShape="1">
            <a:blip r:embed="rId6">
              <a:alphaModFix/>
            </a:blip>
            <a:srcRect l="24925" t="-1251" r="25758" b="7915"/>
            <a:stretch/>
          </p:blipFill>
          <p:spPr>
            <a:xfrm>
              <a:off x="2382325" y="1892731"/>
              <a:ext cx="1164325" cy="1200750"/>
            </a:xfrm>
            <a:prstGeom prst="rect">
              <a:avLst/>
            </a:prstGeom>
            <a:noFill/>
            <a:ln>
              <a:noFill/>
            </a:ln>
          </p:spPr>
        </p:pic>
      </p:grpSp>
      <p:sp>
        <p:nvSpPr>
          <p:cNvPr id="270" name="Google Shape;270;p7"/>
          <p:cNvSpPr/>
          <p:nvPr/>
        </p:nvSpPr>
        <p:spPr>
          <a:xfrm>
            <a:off x="4160175" y="1120150"/>
            <a:ext cx="952500" cy="215400"/>
          </a:xfrm>
          <a:prstGeom prst="rightArrow">
            <a:avLst>
              <a:gd name="adj1" fmla="val 50000"/>
              <a:gd name="adj2" fmla="val 50000"/>
            </a:avLst>
          </a:prstGeom>
          <a:solidFill>
            <a:schemeClr val="accen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graphicFrame>
        <p:nvGraphicFramePr>
          <p:cNvPr id="275" name="Google Shape;275;p8"/>
          <p:cNvGraphicFramePr/>
          <p:nvPr/>
        </p:nvGraphicFramePr>
        <p:xfrm>
          <a:off x="76205" y="224405"/>
          <a:ext cx="3000000" cy="3000000"/>
        </p:xfrm>
        <a:graphic>
          <a:graphicData uri="http://schemas.openxmlformats.org/drawingml/2006/table">
            <a:tbl>
              <a:tblPr>
                <a:noFill/>
                <a:tableStyleId>{523FAB4E-6269-4317-99D3-50FBF26C67D8}</a:tableStyleId>
              </a:tblPr>
              <a:tblGrid>
                <a:gridCol w="381075">
                  <a:extLst>
                    <a:ext uri="{9D8B030D-6E8A-4147-A177-3AD203B41FA5}">
                      <a16:colId xmlns:a16="http://schemas.microsoft.com/office/drawing/2014/main" val="20000"/>
                    </a:ext>
                  </a:extLst>
                </a:gridCol>
                <a:gridCol w="6401600">
                  <a:extLst>
                    <a:ext uri="{9D8B030D-6E8A-4147-A177-3AD203B41FA5}">
                      <a16:colId xmlns:a16="http://schemas.microsoft.com/office/drawing/2014/main" val="20001"/>
                    </a:ext>
                  </a:extLst>
                </a:gridCol>
                <a:gridCol w="1827925">
                  <a:extLst>
                    <a:ext uri="{9D8B030D-6E8A-4147-A177-3AD203B41FA5}">
                      <a16:colId xmlns:a16="http://schemas.microsoft.com/office/drawing/2014/main" val="20002"/>
                    </a:ext>
                  </a:extLst>
                </a:gridCol>
              </a:tblGrid>
              <a:tr h="33682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152400" cap="flat" cmpd="sng">
                      <a:solidFill>
                        <a:schemeClr val="accen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 sz="2000" b="1" u="none" strike="noStrike" cap="none">
                          <a:solidFill>
                            <a:schemeClr val="dk1"/>
                          </a:solidFill>
                          <a:latin typeface="Poppins"/>
                          <a:ea typeface="Poppins"/>
                          <a:cs typeface="Poppins"/>
                          <a:sym typeface="Poppins"/>
                        </a:rPr>
                        <a:t>Looking Ahead: New MPAS Capabilities</a:t>
                      </a:r>
                      <a:endParaRPr sz="2000" b="1" u="none" strike="noStrike" cap="none">
                        <a:solidFill>
                          <a:schemeClr val="dk1"/>
                        </a:solidFill>
                        <a:latin typeface="Poppins"/>
                        <a:ea typeface="Poppins"/>
                        <a:cs typeface="Poppins"/>
                        <a:sym typeface="Poppins"/>
                      </a:endParaRPr>
                    </a:p>
                  </a:txBody>
                  <a:tcPr marL="0" marR="0" marT="91425" marB="155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76" name="Google Shape;276;p8"/>
          <p:cNvSpPr txBox="1">
            <a:spLocks noGrp="1"/>
          </p:cNvSpPr>
          <p:nvPr>
            <p:ph type="title"/>
          </p:nvPr>
        </p:nvSpPr>
        <p:spPr>
          <a:xfrm>
            <a:off x="457275" y="1338220"/>
            <a:ext cx="2536500" cy="2040600"/>
          </a:xfrm>
          <a:prstGeom prst="rect">
            <a:avLst/>
          </a:prstGeom>
          <a:noFill/>
          <a:ln>
            <a:noFill/>
          </a:ln>
        </p:spPr>
        <p:txBody>
          <a:bodyPr spcFirstLastPara="1" wrap="square" lIns="0" tIns="0" rIns="0" bIns="0" anchor="t" anchorCtr="0">
            <a:noAutofit/>
          </a:bodyPr>
          <a:lstStyle/>
          <a:p>
            <a:pPr marL="457200" marR="0" lvl="0" indent="-304800" algn="l" rtl="0">
              <a:lnSpc>
                <a:spcPct val="115000"/>
              </a:lnSpc>
              <a:spcBef>
                <a:spcPts val="0"/>
              </a:spcBef>
              <a:spcAft>
                <a:spcPts val="0"/>
              </a:spcAft>
              <a:buSzPts val="1200"/>
              <a:buChar char="●"/>
            </a:pPr>
            <a:r>
              <a:rPr lang="en" u="sng">
                <a:solidFill>
                  <a:schemeClr val="hlink"/>
                </a:solidFill>
                <a:hlinkClick r:id="rId3"/>
              </a:rPr>
              <a:t>Released June 2026</a:t>
            </a:r>
            <a:endParaRPr/>
          </a:p>
          <a:p>
            <a:pPr marL="457200" marR="0" lvl="0" indent="-304800" algn="l" rtl="0">
              <a:lnSpc>
                <a:spcPct val="115000"/>
              </a:lnSpc>
              <a:spcBef>
                <a:spcPts val="0"/>
              </a:spcBef>
              <a:spcAft>
                <a:spcPts val="0"/>
              </a:spcAft>
              <a:buSzPts val="1200"/>
              <a:buChar char="●"/>
            </a:pPr>
            <a:r>
              <a:rPr lang="en"/>
              <a:t>GPU optimization of MPAS-A dycore </a:t>
            </a:r>
            <a:endParaRPr/>
          </a:p>
          <a:p>
            <a:pPr marL="457200" marR="0" lvl="0" indent="-304800" algn="l" rtl="0">
              <a:lnSpc>
                <a:spcPct val="115000"/>
              </a:lnSpc>
              <a:spcBef>
                <a:spcPts val="0"/>
              </a:spcBef>
              <a:spcAft>
                <a:spcPts val="0"/>
              </a:spcAft>
              <a:buSzPts val="1200"/>
              <a:buChar char="●"/>
            </a:pPr>
            <a:r>
              <a:rPr lang="en"/>
              <a:t>Initial LES capabilities</a:t>
            </a:r>
            <a:endParaRPr/>
          </a:p>
          <a:p>
            <a:pPr marL="457200" marR="0" lvl="0" indent="-304800" algn="l" rtl="0">
              <a:lnSpc>
                <a:spcPct val="115000"/>
              </a:lnSpc>
              <a:spcBef>
                <a:spcPts val="0"/>
              </a:spcBef>
              <a:spcAft>
                <a:spcPts val="0"/>
              </a:spcAft>
              <a:buSzPts val="1200"/>
              <a:buChar char="●"/>
            </a:pPr>
            <a:r>
              <a:rPr lang="en"/>
              <a:t>Mesh partitioning “online” </a:t>
            </a:r>
            <a:endParaRPr/>
          </a:p>
        </p:txBody>
      </p:sp>
      <p:sp>
        <p:nvSpPr>
          <p:cNvPr id="277" name="Google Shape;277;p8"/>
          <p:cNvSpPr txBox="1">
            <a:spLocks noGrp="1"/>
          </p:cNvSpPr>
          <p:nvPr>
            <p:ph type="title" idx="2"/>
          </p:nvPr>
        </p:nvSpPr>
        <p:spPr>
          <a:xfrm>
            <a:off x="3545825" y="1338220"/>
            <a:ext cx="2597400" cy="2040600"/>
          </a:xfrm>
          <a:prstGeom prst="rect">
            <a:avLst/>
          </a:prstGeom>
          <a:noFill/>
          <a:ln>
            <a:noFill/>
          </a:ln>
        </p:spPr>
        <p:txBody>
          <a:bodyPr spcFirstLastPara="1" wrap="square" lIns="0" tIns="0" rIns="0" bIns="0" anchor="t" anchorCtr="0">
            <a:noAutofit/>
          </a:bodyPr>
          <a:lstStyle/>
          <a:p>
            <a:pPr marL="457200" lvl="0" indent="-304800" algn="l" rtl="0">
              <a:lnSpc>
                <a:spcPct val="115000"/>
              </a:lnSpc>
              <a:spcBef>
                <a:spcPts val="0"/>
              </a:spcBef>
              <a:spcAft>
                <a:spcPts val="0"/>
              </a:spcAft>
              <a:buSzPts val="1200"/>
              <a:buChar char="●"/>
            </a:pPr>
            <a:r>
              <a:rPr lang="en"/>
              <a:t>Chemistry – GOCART2G</a:t>
            </a:r>
            <a:endParaRPr/>
          </a:p>
          <a:p>
            <a:pPr marL="457200" lvl="0" indent="-304800" algn="l" rtl="0">
              <a:lnSpc>
                <a:spcPct val="115000"/>
              </a:lnSpc>
              <a:spcBef>
                <a:spcPts val="0"/>
              </a:spcBef>
              <a:spcAft>
                <a:spcPts val="0"/>
              </a:spcAft>
              <a:buSzPts val="1200"/>
              <a:buChar char="●"/>
            </a:pPr>
            <a:r>
              <a:rPr lang="en"/>
              <a:t>GSL Physics </a:t>
            </a:r>
            <a:r>
              <a:rPr lang="en" b="1"/>
              <a:t>*</a:t>
            </a:r>
            <a:endParaRPr b="1"/>
          </a:p>
          <a:p>
            <a:pPr marL="457200" lvl="0" indent="-304800" algn="l" rtl="0">
              <a:lnSpc>
                <a:spcPct val="115000"/>
              </a:lnSpc>
              <a:spcBef>
                <a:spcPts val="0"/>
              </a:spcBef>
              <a:spcAft>
                <a:spcPts val="0"/>
              </a:spcAft>
              <a:buSzPts val="1200"/>
              <a:buChar char="●"/>
            </a:pPr>
            <a:r>
              <a:rPr lang="en"/>
              <a:t>MPAS Urban (collab w/ HKUST)</a:t>
            </a:r>
            <a:endParaRPr/>
          </a:p>
          <a:p>
            <a:pPr marL="457200" lvl="0" indent="-304800" algn="l" rtl="0">
              <a:lnSpc>
                <a:spcPct val="115000"/>
              </a:lnSpc>
              <a:spcBef>
                <a:spcPts val="0"/>
              </a:spcBef>
              <a:spcAft>
                <a:spcPts val="0"/>
              </a:spcAft>
              <a:buSzPts val="1200"/>
              <a:buChar char="●"/>
            </a:pPr>
            <a:r>
              <a:rPr lang="en"/>
              <a:t>Noah-MP </a:t>
            </a:r>
            <a:endParaRPr/>
          </a:p>
        </p:txBody>
      </p:sp>
      <p:sp>
        <p:nvSpPr>
          <p:cNvPr id="278" name="Google Shape;278;p8"/>
          <p:cNvSpPr txBox="1"/>
          <p:nvPr/>
        </p:nvSpPr>
        <p:spPr>
          <a:xfrm>
            <a:off x="457275" y="1002600"/>
            <a:ext cx="2075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400"/>
              <a:buFont typeface="Arial"/>
              <a:buNone/>
            </a:pPr>
            <a:r>
              <a:rPr lang="en" sz="1400" b="1" i="0" u="none" strike="noStrike" cap="none">
                <a:solidFill>
                  <a:schemeClr val="dk1"/>
                </a:solidFill>
                <a:latin typeface="Poppins"/>
                <a:ea typeface="Poppins"/>
                <a:cs typeface="Poppins"/>
                <a:sym typeface="Poppins"/>
              </a:rPr>
              <a:t>MPAS Release V8.4 </a:t>
            </a:r>
            <a:endParaRPr sz="1600" b="1" i="0" u="none" strike="noStrike" cap="none">
              <a:solidFill>
                <a:srgbClr val="000000"/>
              </a:solidFill>
              <a:latin typeface="Arial"/>
              <a:ea typeface="Arial"/>
              <a:cs typeface="Arial"/>
              <a:sym typeface="Arial"/>
            </a:endParaRPr>
          </a:p>
        </p:txBody>
      </p:sp>
      <p:sp>
        <p:nvSpPr>
          <p:cNvPr id="279" name="Google Shape;279;p8"/>
          <p:cNvSpPr txBox="1"/>
          <p:nvPr/>
        </p:nvSpPr>
        <p:spPr>
          <a:xfrm>
            <a:off x="3545825" y="1002600"/>
            <a:ext cx="160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700"/>
              </a:spcAft>
              <a:buClr>
                <a:srgbClr val="000000"/>
              </a:buClr>
              <a:buSzPts val="1400"/>
              <a:buFont typeface="Arial"/>
              <a:buNone/>
            </a:pPr>
            <a:r>
              <a:rPr lang="en" sz="1400" b="1" i="0" u="none" strike="noStrike" cap="none">
                <a:solidFill>
                  <a:schemeClr val="dk1"/>
                </a:solidFill>
                <a:latin typeface="Poppins"/>
                <a:ea typeface="Poppins"/>
                <a:cs typeface="Poppins"/>
                <a:sym typeface="Poppins"/>
              </a:rPr>
              <a:t>Coming soon </a:t>
            </a:r>
            <a:endParaRPr sz="1600" b="1" i="0" u="none" strike="noStrike" cap="none">
              <a:solidFill>
                <a:srgbClr val="000000"/>
              </a:solidFill>
              <a:latin typeface="Arial"/>
              <a:ea typeface="Arial"/>
              <a:cs typeface="Arial"/>
              <a:sym typeface="Arial"/>
            </a:endParaRPr>
          </a:p>
        </p:txBody>
      </p:sp>
      <p:sp>
        <p:nvSpPr>
          <p:cNvPr id="280" name="Google Shape;280;p8"/>
          <p:cNvSpPr txBox="1">
            <a:spLocks noGrp="1"/>
          </p:cNvSpPr>
          <p:nvPr>
            <p:ph type="title" idx="2"/>
          </p:nvPr>
        </p:nvSpPr>
        <p:spPr>
          <a:xfrm>
            <a:off x="6371925" y="1338220"/>
            <a:ext cx="2597400" cy="2040600"/>
          </a:xfrm>
          <a:prstGeom prst="rect">
            <a:avLst/>
          </a:prstGeom>
          <a:noFill/>
          <a:ln>
            <a:noFill/>
          </a:ln>
        </p:spPr>
        <p:txBody>
          <a:bodyPr spcFirstLastPara="1" wrap="square" lIns="0" tIns="0" rIns="0" bIns="0" anchor="t" anchorCtr="0">
            <a:noAutofit/>
          </a:bodyPr>
          <a:lstStyle/>
          <a:p>
            <a:pPr marL="457200" lvl="0" indent="-304800" algn="l" rtl="0">
              <a:lnSpc>
                <a:spcPct val="115000"/>
              </a:lnSpc>
              <a:spcBef>
                <a:spcPts val="0"/>
              </a:spcBef>
              <a:spcAft>
                <a:spcPts val="0"/>
              </a:spcAft>
              <a:buSzPts val="1200"/>
              <a:buChar char="●"/>
            </a:pPr>
            <a:r>
              <a:rPr lang="en"/>
              <a:t>LES full terrain</a:t>
            </a:r>
            <a:endParaRPr/>
          </a:p>
          <a:p>
            <a:pPr marL="457200" lvl="0" indent="-304800" algn="l" rtl="0">
              <a:lnSpc>
                <a:spcPct val="115000"/>
              </a:lnSpc>
              <a:spcBef>
                <a:spcPts val="0"/>
              </a:spcBef>
              <a:spcAft>
                <a:spcPts val="0"/>
              </a:spcAft>
              <a:buSzPts val="1200"/>
              <a:buChar char="●"/>
            </a:pPr>
            <a:r>
              <a:rPr lang="en"/>
              <a:t>GPU physics (multi-org collab) </a:t>
            </a:r>
            <a:endParaRPr/>
          </a:p>
          <a:p>
            <a:pPr marL="457200" lvl="0" indent="-304800" algn="l" rtl="0">
              <a:lnSpc>
                <a:spcPct val="115000"/>
              </a:lnSpc>
              <a:spcBef>
                <a:spcPts val="0"/>
              </a:spcBef>
              <a:spcAft>
                <a:spcPts val="0"/>
              </a:spcAft>
              <a:buSzPts val="1200"/>
              <a:buChar char="●"/>
            </a:pPr>
            <a:r>
              <a:rPr lang="en"/>
              <a:t>Ocean Coupling </a:t>
            </a:r>
            <a:endParaRPr/>
          </a:p>
          <a:p>
            <a:pPr marL="457200" lvl="0" indent="-304800" algn="l" rtl="0">
              <a:lnSpc>
                <a:spcPct val="115000"/>
              </a:lnSpc>
              <a:spcBef>
                <a:spcPts val="0"/>
              </a:spcBef>
              <a:spcAft>
                <a:spcPts val="0"/>
              </a:spcAft>
              <a:buSzPts val="1200"/>
              <a:buChar char="●"/>
            </a:pPr>
            <a:r>
              <a:rPr lang="en"/>
              <a:t>CheMPAS full release </a:t>
            </a:r>
            <a:endParaRPr/>
          </a:p>
          <a:p>
            <a:pPr marL="457200" lvl="0" indent="-304800" algn="l" rtl="0">
              <a:lnSpc>
                <a:spcPct val="115000"/>
              </a:lnSpc>
              <a:spcBef>
                <a:spcPts val="0"/>
              </a:spcBef>
              <a:spcAft>
                <a:spcPts val="0"/>
              </a:spcAft>
              <a:buSzPts val="1200"/>
              <a:buChar char="●"/>
            </a:pPr>
            <a:r>
              <a:rPr lang="en"/>
              <a:t>Spectral Nudging</a:t>
            </a:r>
            <a:endParaRPr/>
          </a:p>
        </p:txBody>
      </p:sp>
      <p:sp>
        <p:nvSpPr>
          <p:cNvPr id="281" name="Google Shape;281;p8"/>
          <p:cNvSpPr txBox="1"/>
          <p:nvPr/>
        </p:nvSpPr>
        <p:spPr>
          <a:xfrm>
            <a:off x="6409675" y="965050"/>
            <a:ext cx="1554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700"/>
              </a:spcAft>
              <a:buClr>
                <a:srgbClr val="000000"/>
              </a:buClr>
              <a:buSzPts val="1400"/>
              <a:buFont typeface="Arial"/>
              <a:buNone/>
            </a:pPr>
            <a:r>
              <a:rPr lang="en" sz="1400" b="1" i="0" u="none" strike="noStrike" cap="none">
                <a:solidFill>
                  <a:schemeClr val="dk1"/>
                </a:solidFill>
                <a:latin typeface="Poppins"/>
                <a:ea typeface="Poppins"/>
                <a:cs typeface="Poppins"/>
                <a:sym typeface="Poppins"/>
              </a:rPr>
              <a:t>In the pipeline</a:t>
            </a:r>
            <a:endParaRPr sz="1600" b="1" i="0" u="none" strike="noStrike" cap="none">
              <a:solidFill>
                <a:srgbClr val="000000"/>
              </a:solidFill>
              <a:latin typeface="Arial"/>
              <a:ea typeface="Arial"/>
              <a:cs typeface="Arial"/>
              <a:sym typeface="Arial"/>
            </a:endParaRPr>
          </a:p>
        </p:txBody>
      </p:sp>
      <p:sp>
        <p:nvSpPr>
          <p:cNvPr id="282" name="Google Shape;282;p8"/>
          <p:cNvSpPr txBox="1">
            <a:spLocks noGrp="1"/>
          </p:cNvSpPr>
          <p:nvPr>
            <p:ph type="sldNum" idx="12"/>
          </p:nvPr>
        </p:nvSpPr>
        <p:spPr>
          <a:xfrm>
            <a:off x="193275" y="4846950"/>
            <a:ext cx="264000" cy="2967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700"/>
              <a:buNone/>
            </a:pPr>
            <a:fld id="{00000000-1234-1234-1234-123412341234}" type="slidenum">
              <a:rPr lang="en"/>
              <a:t>8</a:t>
            </a:fld>
            <a:endParaRPr/>
          </a:p>
        </p:txBody>
      </p:sp>
      <p:sp>
        <p:nvSpPr>
          <p:cNvPr id="283" name="Google Shape;283;p8"/>
          <p:cNvSpPr txBox="1"/>
          <p:nvPr/>
        </p:nvSpPr>
        <p:spPr>
          <a:xfrm>
            <a:off x="457275" y="2709225"/>
            <a:ext cx="4114800" cy="738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000000"/>
                </a:solidFill>
                <a:latin typeface="Arial"/>
                <a:ea typeface="Arial"/>
                <a:cs typeface="Arial"/>
                <a:sym typeface="Arial"/>
              </a:rPr>
              <a:t>*</a:t>
            </a:r>
            <a:r>
              <a:rPr lang="en" sz="1200" b="0" i="0" u="none" strike="noStrike" cap="none">
                <a:solidFill>
                  <a:srgbClr val="000000"/>
                </a:solidFill>
                <a:latin typeface="Arial"/>
                <a:ea typeface="Arial"/>
                <a:cs typeface="Arial"/>
                <a:sym typeface="Arial"/>
              </a:rPr>
              <a:t> co-developing community contribution framework to facilitate future community innovation into NOAA applications and UFS</a:t>
            </a:r>
            <a:endParaRPr sz="1200" b="0" i="0" u="none" strike="noStrike" cap="none">
              <a:solidFill>
                <a:srgbClr val="000000"/>
              </a:solidFill>
              <a:latin typeface="Arial"/>
              <a:ea typeface="Arial"/>
              <a:cs typeface="Arial"/>
              <a:sym typeface="Arial"/>
            </a:endParaRPr>
          </a:p>
        </p:txBody>
      </p:sp>
      <p:pic>
        <p:nvPicPr>
          <p:cNvPr id="284" name="Google Shape;284;p8"/>
          <p:cNvPicPr preferRelativeResize="0"/>
          <p:nvPr/>
        </p:nvPicPr>
        <p:blipFill>
          <a:blip r:embed="rId4">
            <a:alphaModFix/>
          </a:blip>
          <a:stretch>
            <a:fillRect/>
          </a:stretch>
        </p:blipFill>
        <p:spPr>
          <a:xfrm>
            <a:off x="5152913" y="2802950"/>
            <a:ext cx="3648075" cy="2171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9"/>
          <p:cNvSpPr txBox="1">
            <a:spLocks noGrp="1"/>
          </p:cNvSpPr>
          <p:nvPr>
            <p:ph type="sldNum" idx="12"/>
          </p:nvPr>
        </p:nvSpPr>
        <p:spPr>
          <a:xfrm>
            <a:off x="193275" y="4770750"/>
            <a:ext cx="264000" cy="296700"/>
          </a:xfrm>
          <a:prstGeom prst="rect">
            <a:avLst/>
          </a:prstGeom>
          <a:noFill/>
          <a:ln>
            <a:noFill/>
          </a:ln>
        </p:spPr>
        <p:txBody>
          <a:bodyPr spcFirstLastPara="1" wrap="square" lIns="68575" tIns="68575" rIns="68575" bIns="68575" anchor="t" anchorCtr="0">
            <a:noAutofit/>
          </a:bodyPr>
          <a:lstStyle/>
          <a:p>
            <a:pPr marL="0" marR="0" lvl="0" indent="0" algn="l" rtl="0">
              <a:lnSpc>
                <a:spcPct val="100000"/>
              </a:lnSpc>
              <a:spcBef>
                <a:spcPts val="0"/>
              </a:spcBef>
              <a:spcAft>
                <a:spcPts val="0"/>
              </a:spcAft>
              <a:buSzPts val="700"/>
              <a:buNone/>
            </a:pPr>
            <a:fld id="{00000000-1234-1234-1234-123412341234}" type="slidenum">
              <a:rPr lang="en" sz="700" b="1">
                <a:solidFill>
                  <a:schemeClr val="lt1"/>
                </a:solidFill>
              </a:rPr>
              <a:t>9</a:t>
            </a:fld>
            <a:endParaRPr sz="700" b="1">
              <a:solidFill>
                <a:schemeClr val="lt1"/>
              </a:solidFill>
            </a:endParaRPr>
          </a:p>
        </p:txBody>
      </p:sp>
      <p:pic>
        <p:nvPicPr>
          <p:cNvPr id="290" name="Google Shape;290;p9"/>
          <p:cNvPicPr preferRelativeResize="0"/>
          <p:nvPr/>
        </p:nvPicPr>
        <p:blipFill rotWithShape="1">
          <a:blip r:embed="rId3">
            <a:alphaModFix/>
          </a:blip>
          <a:srcRect l="3811" t="2589" r="3010" b="28729"/>
          <a:stretch/>
        </p:blipFill>
        <p:spPr>
          <a:xfrm>
            <a:off x="6090475" y="2172775"/>
            <a:ext cx="2953200" cy="2847300"/>
          </a:xfrm>
          <a:prstGeom prst="ellipse">
            <a:avLst/>
          </a:prstGeom>
          <a:noFill/>
          <a:ln>
            <a:noFill/>
          </a:ln>
          <a:effectLst>
            <a:outerShdw blurRad="200025" dist="209550" dir="3300000" algn="bl" rotWithShape="0">
              <a:schemeClr val="lt2">
                <a:alpha val="41961"/>
              </a:schemeClr>
            </a:outerShdw>
          </a:effectLst>
        </p:spPr>
      </p:pic>
      <p:graphicFrame>
        <p:nvGraphicFramePr>
          <p:cNvPr id="291" name="Google Shape;291;p9"/>
          <p:cNvGraphicFramePr/>
          <p:nvPr/>
        </p:nvGraphicFramePr>
        <p:xfrm>
          <a:off x="76205" y="224405"/>
          <a:ext cx="3000000" cy="3000000"/>
        </p:xfrm>
        <a:graphic>
          <a:graphicData uri="http://schemas.openxmlformats.org/drawingml/2006/table">
            <a:tbl>
              <a:tblPr>
                <a:noFill/>
                <a:tableStyleId>{523FAB4E-6269-4317-99D3-50FBF26C67D8}</a:tableStyleId>
              </a:tblPr>
              <a:tblGrid>
                <a:gridCol w="381075">
                  <a:extLst>
                    <a:ext uri="{9D8B030D-6E8A-4147-A177-3AD203B41FA5}">
                      <a16:colId xmlns:a16="http://schemas.microsoft.com/office/drawing/2014/main" val="20000"/>
                    </a:ext>
                  </a:extLst>
                </a:gridCol>
                <a:gridCol w="6401600">
                  <a:extLst>
                    <a:ext uri="{9D8B030D-6E8A-4147-A177-3AD203B41FA5}">
                      <a16:colId xmlns:a16="http://schemas.microsoft.com/office/drawing/2014/main" val="20001"/>
                    </a:ext>
                  </a:extLst>
                </a:gridCol>
                <a:gridCol w="1827925">
                  <a:extLst>
                    <a:ext uri="{9D8B030D-6E8A-4147-A177-3AD203B41FA5}">
                      <a16:colId xmlns:a16="http://schemas.microsoft.com/office/drawing/2014/main" val="20002"/>
                    </a:ext>
                  </a:extLst>
                </a:gridCol>
              </a:tblGrid>
              <a:tr h="33682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152400" cap="flat" cmpd="sng">
                      <a:solidFill>
                        <a:schemeClr val="accent2"/>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 sz="2000" b="1" u="none" strike="noStrike" cap="none">
                          <a:solidFill>
                            <a:schemeClr val="dk1"/>
                          </a:solidFill>
                          <a:latin typeface="Poppins"/>
                          <a:ea typeface="Poppins"/>
                          <a:cs typeface="Poppins"/>
                          <a:sym typeface="Poppins"/>
                        </a:rPr>
                        <a:t>Stay engaged with MPAS!</a:t>
                      </a:r>
                      <a:endParaRPr sz="2000" b="1" u="none" strike="noStrike" cap="none">
                        <a:solidFill>
                          <a:schemeClr val="dk1"/>
                        </a:solidFill>
                        <a:latin typeface="Poppins"/>
                        <a:ea typeface="Poppins"/>
                        <a:cs typeface="Poppins"/>
                        <a:sym typeface="Poppins"/>
                      </a:endParaRPr>
                    </a:p>
                  </a:txBody>
                  <a:tcPr marL="0" marR="0" marT="91425" marB="155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0" marR="0" marT="0" marB="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292" name="Google Shape;292;p9"/>
          <p:cNvSpPr txBox="1"/>
          <p:nvPr/>
        </p:nvSpPr>
        <p:spPr>
          <a:xfrm>
            <a:off x="395625" y="995225"/>
            <a:ext cx="5694900" cy="1908600"/>
          </a:xfrm>
          <a:prstGeom prst="rect">
            <a:avLst/>
          </a:prstGeom>
          <a:noFill/>
          <a:ln>
            <a:noFill/>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chemeClr val="dk1"/>
              </a:buClr>
              <a:buSzPts val="1400"/>
              <a:buFont typeface="Arial"/>
              <a:buChar char="★"/>
            </a:pPr>
            <a:r>
              <a:rPr lang="en" sz="1400" b="1" i="0" u="none" strike="noStrike" cap="none">
                <a:solidFill>
                  <a:schemeClr val="dk1"/>
                </a:solidFill>
                <a:latin typeface="Arial"/>
                <a:ea typeface="Arial"/>
                <a:cs typeface="Arial"/>
                <a:sym typeface="Arial"/>
              </a:rPr>
              <a:t>AMS Summit:</a:t>
            </a:r>
            <a:r>
              <a:rPr lang="en" sz="1400" b="0" i="0" u="none" strike="noStrike" cap="none">
                <a:solidFill>
                  <a:schemeClr val="dk1"/>
                </a:solidFill>
                <a:latin typeface="Arial"/>
                <a:ea typeface="Arial"/>
                <a:cs typeface="Arial"/>
                <a:sym typeface="Arial"/>
              </a:rPr>
              <a:t> Aug 2-7, 2026 – Madison, WI </a:t>
            </a:r>
            <a:endParaRPr sz="14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 sz="1400" b="1" i="0" u="none" strike="noStrike" cap="none">
                <a:solidFill>
                  <a:schemeClr val="dk1"/>
                </a:solidFill>
                <a:latin typeface="Arial"/>
                <a:ea typeface="Arial"/>
                <a:cs typeface="Arial"/>
                <a:sym typeface="Arial"/>
              </a:rPr>
              <a:t>MPAS Tutorial:</a:t>
            </a:r>
            <a:r>
              <a:rPr lang="en" sz="1400" b="0" i="0" u="none" strike="noStrike" cap="none">
                <a:solidFill>
                  <a:schemeClr val="dk1"/>
                </a:solidFill>
                <a:latin typeface="Arial"/>
                <a:ea typeface="Arial"/>
                <a:cs typeface="Arial"/>
                <a:sym typeface="Arial"/>
              </a:rPr>
              <a:t> Aug 10-14, 2026 – Boulder, CO  (website)</a:t>
            </a:r>
            <a:endParaRPr sz="14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 sz="1400" b="1" i="0" u="none" strike="noStrike" cap="none">
                <a:solidFill>
                  <a:schemeClr val="dk1"/>
                </a:solidFill>
                <a:latin typeface="Arial"/>
                <a:ea typeface="Arial"/>
                <a:cs typeface="Arial"/>
                <a:sym typeface="Arial"/>
              </a:rPr>
              <a:t>MPAS website &amp; repository</a:t>
            </a:r>
            <a:endParaRPr sz="1400" b="1" i="0" u="none" strike="noStrike" cap="none">
              <a:solidFill>
                <a:schemeClr val="dk1"/>
              </a:solidFill>
              <a:latin typeface="Arial"/>
              <a:ea typeface="Arial"/>
              <a:cs typeface="Arial"/>
              <a:sym typeface="Arial"/>
            </a:endParaRPr>
          </a:p>
          <a:p>
            <a:pPr marL="914400" marR="0" lvl="1" indent="-317500" algn="l" rtl="0">
              <a:lnSpc>
                <a:spcPct val="100000"/>
              </a:lnSpc>
              <a:spcBef>
                <a:spcPts val="0"/>
              </a:spcBef>
              <a:spcAft>
                <a:spcPts val="0"/>
              </a:spcAft>
              <a:buClr>
                <a:schemeClr val="dk1"/>
              </a:buClr>
              <a:buSzPts val="1400"/>
              <a:buFont typeface="Arial"/>
              <a:buChar char="○"/>
            </a:pPr>
            <a:r>
              <a:rPr lang="en" sz="1400" b="0" i="0" u="sng" strike="noStrike" cap="none">
                <a:solidFill>
                  <a:schemeClr val="hlink"/>
                </a:solidFill>
                <a:latin typeface="Arial"/>
                <a:ea typeface="Arial"/>
                <a:cs typeface="Arial"/>
                <a:sym typeface="Arial"/>
                <a:hlinkClick r:id="rId4"/>
              </a:rPr>
              <a:t>https://www2.mmm.ucar.edu/projects/mpas/site/index.html</a:t>
            </a:r>
            <a:endParaRPr sz="1400" b="0" i="0" u="none" strike="noStrike" cap="none">
              <a:solidFill>
                <a:schemeClr val="dk1"/>
              </a:solidFill>
              <a:latin typeface="Arial"/>
              <a:ea typeface="Arial"/>
              <a:cs typeface="Arial"/>
              <a:sym typeface="Arial"/>
            </a:endParaRPr>
          </a:p>
          <a:p>
            <a:pPr marL="914400" marR="0" lvl="1" indent="-317500" algn="l" rtl="0">
              <a:lnSpc>
                <a:spcPct val="100000"/>
              </a:lnSpc>
              <a:spcBef>
                <a:spcPts val="0"/>
              </a:spcBef>
              <a:spcAft>
                <a:spcPts val="0"/>
              </a:spcAft>
              <a:buClr>
                <a:schemeClr val="dk1"/>
              </a:buClr>
              <a:buSzPts val="1400"/>
              <a:buFont typeface="Arial"/>
              <a:buChar char="○"/>
            </a:pPr>
            <a:r>
              <a:rPr lang="en" sz="1400" b="0" i="0" u="sng" strike="noStrike" cap="none">
                <a:solidFill>
                  <a:schemeClr val="hlink"/>
                </a:solidFill>
                <a:latin typeface="Arial"/>
                <a:ea typeface="Arial"/>
                <a:cs typeface="Arial"/>
                <a:sym typeface="Arial"/>
                <a:hlinkClick r:id="rId5"/>
              </a:rPr>
              <a:t>https://github.com/MPAS-Dev/MPAS-Model</a:t>
            </a:r>
            <a:r>
              <a:rPr lang="en" sz="1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UIFCW26 - NSF NCAR MPAS Program">
  <a:themeElements>
    <a:clrScheme name="Simple Light">
      <a:dk1>
        <a:srgbClr val="00357A"/>
      </a:dk1>
      <a:lt1>
        <a:srgbClr val="FFFFFF"/>
      </a:lt1>
      <a:dk2>
        <a:srgbClr val="0057C2"/>
      </a:dk2>
      <a:lt2>
        <a:srgbClr val="F1F0EE"/>
      </a:lt2>
      <a:accent1>
        <a:srgbClr val="42C0FF"/>
      </a:accent1>
      <a:accent2>
        <a:srgbClr val="FAA119"/>
      </a:accent2>
      <a:accent3>
        <a:srgbClr val="FDD509"/>
      </a:accent3>
      <a:accent4>
        <a:srgbClr val="FBE99C"/>
      </a:accent4>
      <a:accent5>
        <a:srgbClr val="011837"/>
      </a:accent5>
      <a:accent6>
        <a:srgbClr val="FFFFFF"/>
      </a:accent6>
      <a:hlink>
        <a:srgbClr val="0092D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681</Words>
  <Application>Microsoft Office PowerPoint</Application>
  <PresentationFormat>On-screen Show (16:9)</PresentationFormat>
  <Paragraphs>96</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Poppins</vt:lpstr>
      <vt:lpstr>Maven Pro</vt:lpstr>
      <vt:lpstr>Roboto</vt:lpstr>
      <vt:lpstr>Arial</vt:lpstr>
      <vt:lpstr>UIFCW26 - NSF NCAR MPAS Program</vt:lpstr>
      <vt:lpstr>PowerPoint Presentation</vt:lpstr>
      <vt:lpstr>PowerPoint Presentation</vt:lpstr>
      <vt:lpstr>Strategic ramp down of WRF support and resources to meet our mission to innovate and deliver the next state-of-the-art modeling system (MPAS)  Anticipate a community-wide announcement of a 1-year transition period culminating in a final feature release of NSF NCAR WRF (WRF 4.9)  What this means for the community:  WRF is not going away NSF NCAR will freeze WRF development at the end of the 1-year transition, i.e., NSF NCAR will no longer accept WRF contributions from the broader community  </vt:lpstr>
      <vt:lpstr>Ownership: NSF NCAR/MMM owns the entire WRF system – it resides entirely within in an NSF NCAR repository.  MPAS-A is moving towards including major components from developers’ repositories outside of NSF-NCAR. Examples: DA (JEDI, DART), physics, chemistry. This places more responsibilities on external component developers for the MPAS-A Community release and support.  Developers become co-owners of MPAS-A. Decision making: While WRF had many working groups, most were inactive, and most major decisions were made by MMM WRF developers.  With MPAS-A, we are moving towards a governance structure and decision making that includes external co-developers.  This necessarily follows from increased ownership. </vt:lpstr>
      <vt:lpstr>PowerPoint Presentation</vt:lpstr>
      <vt:lpstr>NCAR and NOAA continue to strengthen our decades long collaboration NOAA and NCAR lead critical components of the the R2O continuum for the US Weather Enterprise Many examples of success (e.g., HRRR, HRRRE) We have formalized the value our partnership in the NOAA/NCAR MOU Facilitate sharing of research, tools, and data to advance weather and Earth system science A framework for strategic exploration of scientific understanding and solutions to accelerate advancement of the U.S. weather enterprise Excited to continue our partnership and strengthen communication and process to further improve our collaboration </vt:lpstr>
      <vt:lpstr>PowerPoint Presentation</vt:lpstr>
      <vt:lpstr>Released June 2026 GPU optimization of MPAS-A dycore  Initial LES capabilities Mesh partitioning “online” </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Aaron j</cp:lastModifiedBy>
  <cp:revision>1</cp:revision>
  <dcterms:modified xsi:type="dcterms:W3CDTF">2026-07-28T18:38:26Z</dcterms:modified>
</cp:coreProperties>
</file>