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5143500" cx="9144000"/>
  <p:notesSz cx="6858000" cy="9144000"/>
  <p:embeddedFontLst>
    <p:embeddedFont>
      <p:font typeface="Inter SemiBold"/>
      <p:regular r:id="rId19"/>
      <p:bold r:id="rId20"/>
      <p:italic r:id="rId21"/>
      <p:boldItalic r:id="rId22"/>
    </p:embeddedFont>
    <p:embeddedFont>
      <p:font typeface="Inter"/>
      <p:regular r:id="rId23"/>
      <p:bold r:id="rId24"/>
      <p:italic r:id="rId25"/>
      <p:boldItalic r:id="rId26"/>
    </p:embeddedFont>
    <p:embeddedFont>
      <p:font typeface="Inter ExtraBold"/>
      <p:bold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GoogleSlidesCustomDataVersion2">
      <go:slidesCustomData xmlns:go="http://customooxmlschemas.google.com/" r:id="rId29" roundtripDataSignature="AMtx7mjtrELkdx3V8t7xsavcvXH8hio2Dw=="/>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2" name="Ligia Bernardet - NOAA Federal"/>
  <p:cmAuthor clrIdx="1" id="1" initials="" lastIdx="3" name="Eric Aligo - NOAA Affiliate"/>
  <p:cmAuthor clrIdx="2" id="2" initials="" lastIdx="2" name="Kate Fossell"/>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InterSemiBold-bold.fntdata"/><Relationship Id="rId22" Type="http://schemas.openxmlformats.org/officeDocument/2006/relationships/font" Target="fonts/InterSemiBold-boldItalic.fntdata"/><Relationship Id="rId21" Type="http://schemas.openxmlformats.org/officeDocument/2006/relationships/font" Target="fonts/InterSemiBold-italic.fntdata"/><Relationship Id="rId24" Type="http://schemas.openxmlformats.org/officeDocument/2006/relationships/font" Target="fonts/Inter-bold.fntdata"/><Relationship Id="rId23" Type="http://schemas.openxmlformats.org/officeDocument/2006/relationships/font" Target="fonts/Inter-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3.xml"/><Relationship Id="rId26" Type="http://schemas.openxmlformats.org/officeDocument/2006/relationships/font" Target="fonts/Inter-boldItalic.fntdata"/><Relationship Id="rId25" Type="http://schemas.openxmlformats.org/officeDocument/2006/relationships/font" Target="fonts/Inter-italic.fntdata"/><Relationship Id="rId28" Type="http://schemas.openxmlformats.org/officeDocument/2006/relationships/font" Target="fonts/InterExtraBold-boldItalic.fntdata"/><Relationship Id="rId27" Type="http://schemas.openxmlformats.org/officeDocument/2006/relationships/font" Target="fonts/InterExtraBold-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customschemas.google.com/relationships/presentationmetadata" Target="metadata"/><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InterSemiBold-regular.fntdata"/><Relationship Id="rId18" Type="http://schemas.openxmlformats.org/officeDocument/2006/relationships/slide" Target="slides/slide12.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7-15T18:03:16.544">
    <p:pos x="3360" y="1854"/>
    <p:text>I am not sure what this challenge refers to. Does it relate to synchronization, which is the title of this slide? Or is it about improving  computational performance of the MPAS dycore?</p:text>
    <p:extLst>
      <p:ext uri="{C676402C-5697-4E1C-873F-D02D1690AC5C}">
        <p15:threadingInfo timeZoneBias="0"/>
      </p:ext>
      <p:ext uri="http://customooxmlschemas.google.com/">
        <go:slidesCustomData xmlns:go="http://customooxmlschemas.google.com/" commentPostId="AAACDNfPJQ0"/>
      </p:ext>
    </p:extLst>
  </p:cm>
  <p:cm authorId="1" idx="1" dt="2026-07-13T13:47:57.495">
    <p:pos x="3360" y="1854"/>
    <p:text>I changed the subtitle to Challenges with MPAS and Synchronization. Ben added this list to the poster I presented at the MPAS/WRF workshop, and I pasted the list  here. I agree the challenge you highlighted is not related to synchronization.</p:text>
    <p:extLst>
      <p:ext uri="{C676402C-5697-4E1C-873F-D02D1690AC5C}">
        <p15:threadingInfo timeZoneBias="0"/>
      </p:ext>
      <p:ext uri="http://customooxmlschemas.google.com/">
        <go:slidesCustomData xmlns:go="http://customooxmlschemas.google.com/" commentPostId="AAACDNfPJQw"/>
      </p:ext>
    </p:extLst>
  </p:cm>
  <p:cm authorId="0" idx="2" dt="2026-07-14T16:23:42.935">
    <p:pos x="3360" y="1854"/>
    <p:text>You may need to change the title of the slide to embrace this topic. Or stick the content to what the title says</p:text>
    <p:extLst>
      <p:ext uri="{C676402C-5697-4E1C-873F-D02D1690AC5C}">
        <p15:threadingInfo timeZoneBias="0"/>
      </p:ext>
      <p:ext uri="http://customooxmlschemas.google.com/">
        <go:slidesCustomData xmlns:go="http://customooxmlschemas.google.com/" commentPostId="AAACDNfPJQs"/>
      </p:ext>
    </p:extLst>
  </p:cm>
  <p:cm authorId="1" idx="2" dt="2026-07-14T17:46:53.599">
    <p:pos x="3360" y="1854"/>
    <p:text>I eliminated the word "synchronization" from the main title. Makes sense since it is mentioned on the left side. The right side doesn't have to be tied in with the synchronization.</p:text>
    <p:extLst>
      <p:ext uri="{C676402C-5697-4E1C-873F-D02D1690AC5C}">
        <p15:threadingInfo timeZoneBias="0"/>
      </p:ext>
      <p:ext uri="http://customooxmlschemas.google.com/">
        <go:slidesCustomData xmlns:go="http://customooxmlschemas.google.com/" commentPostId="AAACDMuVC-g"/>
      </p:ext>
    </p:extLst>
  </p:cm>
  <p:cm authorId="2" idx="1" dt="2026-07-15T18:03:16.544">
    <p:pos x="3360" y="1854"/>
    <p:text>Is this because of a MPAS limitation is scaling to global or is this more about increasing complexities is applications expand?</p:text>
    <p:extLst>
      <p:ext uri="{C676402C-5697-4E1C-873F-D02D1690AC5C}">
        <p15:threadingInfo timeZoneBias="0"/>
      </p:ext>
      <p:ext uri="http://customooxmlschemas.google.com/">
        <go:slidesCustomData xmlns:go="http://customooxmlschemas.google.com/" commentPostId="AAACDMuVC-o"/>
      </p:ext>
    </p:extLst>
  </p:cm>
  <p:cm authorId="2" idx="2" dt="2026-07-15T18:29:52.745">
    <p:pos x="2460" y="524"/>
    <p:text>Are the challenges because of MPAS itself? Or are these challenges of synchronization of a standalone version of a dycore and a ufs version of a dycore? As worded suggests there are challenges with MPAS, but my read on the list is that it's more about system integration that maybe challenges with any additional dycore. If that's the case, could just say challenges with synchronization, the title distinguishses which two versions the syncing is challenging with</p:text>
    <p:extLst>
      <p:ext uri="{C676402C-5697-4E1C-873F-D02D1690AC5C}">
        <p15:threadingInfo timeZoneBias="0"/>
      </p:ext>
      <p:ext uri="http://customooxmlschemas.google.com/">
        <go:slidesCustomData xmlns:go="http://customooxmlschemas.google.com/" commentPostId="AAACDMuVC-k"/>
      </p:ext>
    </p:extLst>
  </p:cm>
  <p:cm authorId="1" idx="3" dt="2026-07-15T18:29:52.745">
    <p:pos x="2460" y="524"/>
    <p:text>Good point. I think I will call it Challenges with Synchronization, and I will remove item 3 since that I believe is more related to a 3-km global MPAS configuration, which is unrelated to synchronization.</p:text>
    <p:extLst>
      <p:ext uri="{C676402C-5697-4E1C-873F-D02D1690AC5C}">
        <p15:threadingInfo timeZoneBias="0"/>
      </p:ext>
      <p:ext uri="http://customooxmlschemas.google.com/">
        <go:slidesCustomData xmlns:go="http://customooxmlschemas.google.com/" commentPostId="AAACDNfPJQ4"/>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9" name="Google Shape;229;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1" name="Google Shape;241;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9" name="Google Shape;259;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 name="Google Shape;66;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3" name="Google Shape;93;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 name="Google Shape;115;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6" name="Google Shape;136;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9" name="Google Shape;159;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3" name="Google Shape;183;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9" name="Google Shape;199;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4" name="Google Shape;214;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1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14"/>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23"/>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23"/>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7" name="Google Shape;47;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1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6" name="Google Shape;16;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16"/>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9" name="Google Shape;19;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1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17"/>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 name="Google Shape;23;p17"/>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19"/>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19"/>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1" name="Google Shape;31;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20"/>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2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21"/>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21"/>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21"/>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0" name="Google Shape;40;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22"/>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3" name="Google Shape;43;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23.png"/><Relationship Id="rId6"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2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comments" Target="../comments/comment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8.png"/><Relationship Id="rId6"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25.png"/><Relationship Id="rId5" Type="http://schemas.openxmlformats.org/officeDocument/2006/relationships/image" Target="../media/image6.png"/><Relationship Id="rId6" Type="http://schemas.openxmlformats.org/officeDocument/2006/relationships/image" Target="../media/image4.png"/><Relationship Id="rId7" Type="http://schemas.openxmlformats.org/officeDocument/2006/relationships/image" Target="../media/image7.png"/><Relationship Id="rId8" Type="http://schemas.openxmlformats.org/officeDocument/2006/relationships/image" Target="../media/image3.png"/></Relationships>
</file>

<file path=ppt/slides/_rels/slide6.xml.rels><?xml version="1.0" encoding="UTF-8" standalone="yes"?><Relationships xmlns="http://schemas.openxmlformats.org/package/2006/relationships"><Relationship Id="rId11" Type="http://schemas.openxmlformats.org/officeDocument/2006/relationships/image" Target="../media/image9.png"/><Relationship Id="rId10" Type="http://schemas.openxmlformats.org/officeDocument/2006/relationships/image" Target="../media/image12.png"/><Relationship Id="rId13" Type="http://schemas.openxmlformats.org/officeDocument/2006/relationships/image" Target="../media/image19.png"/><Relationship Id="rId12"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15.png"/><Relationship Id="rId9" Type="http://schemas.openxmlformats.org/officeDocument/2006/relationships/image" Target="../media/image22.png"/><Relationship Id="rId15" Type="http://schemas.openxmlformats.org/officeDocument/2006/relationships/image" Target="../media/image8.png"/><Relationship Id="rId14" Type="http://schemas.openxmlformats.org/officeDocument/2006/relationships/image" Target="../media/image17.png"/><Relationship Id="rId5" Type="http://schemas.openxmlformats.org/officeDocument/2006/relationships/image" Target="../media/image16.png"/><Relationship Id="rId6" Type="http://schemas.openxmlformats.org/officeDocument/2006/relationships/image" Target="../media/image5.png"/><Relationship Id="rId7" Type="http://schemas.openxmlformats.org/officeDocument/2006/relationships/image" Target="../media/image3.png"/><Relationship Id="rId8"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18.png"/><Relationship Id="rId5" Type="http://schemas.openxmlformats.org/officeDocument/2006/relationships/image" Target="../media/image8.png"/><Relationship Id="rId6" Type="http://schemas.openxmlformats.org/officeDocument/2006/relationships/image" Target="../media/image3.png"/><Relationship Id="rId7" Type="http://schemas.openxmlformats.org/officeDocument/2006/relationships/image" Target="../media/image21.png"/><Relationship Id="rId8"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grpSp>
        <p:nvGrpSpPr>
          <p:cNvPr id="54" name="Google Shape;54;p1"/>
          <p:cNvGrpSpPr/>
          <p:nvPr/>
        </p:nvGrpSpPr>
        <p:grpSpPr>
          <a:xfrm>
            <a:off x="476250" y="857250"/>
            <a:ext cx="8191500" cy="1428900"/>
            <a:chOff x="476250" y="857250"/>
            <a:chExt cx="8191500" cy="1428900"/>
          </a:xfrm>
        </p:grpSpPr>
        <p:sp>
          <p:nvSpPr>
            <p:cNvPr id="55" name="Google Shape;55;p1"/>
            <p:cNvSpPr/>
            <p:nvPr/>
          </p:nvSpPr>
          <p:spPr>
            <a:xfrm>
              <a:off x="476250" y="857250"/>
              <a:ext cx="8191500" cy="1428900"/>
            </a:xfrm>
            <a:prstGeom prst="rect">
              <a:avLst/>
            </a:prstGeom>
            <a:solidFill>
              <a:srgbClr val="000000">
                <a:alpha val="0"/>
              </a:srgbClr>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 name="Google Shape;56;p1"/>
            <p:cNvSpPr txBox="1"/>
            <p:nvPr/>
          </p:nvSpPr>
          <p:spPr>
            <a:xfrm>
              <a:off x="476250" y="857250"/>
              <a:ext cx="8191500" cy="1428900"/>
            </a:xfrm>
            <a:prstGeom prst="rect">
              <a:avLst/>
            </a:prstGeom>
            <a:noFill/>
            <a:ln>
              <a:noFill/>
            </a:ln>
          </p:spPr>
          <p:txBody>
            <a:bodyPr anchorCtr="0" anchor="ctr" bIns="95250" lIns="95250" spcFirstLastPara="1" rIns="95250" wrap="square" tIns="95250">
              <a:noAutofit/>
            </a:bodyPr>
            <a:lstStyle/>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F172A"/>
                  </a:solidFill>
                  <a:latin typeface="Inter ExtraBold"/>
                  <a:ea typeface="Inter ExtraBold"/>
                  <a:cs typeface="Inter ExtraBold"/>
                  <a:sym typeface="Inter ExtraBold"/>
                </a:rPr>
                <a:t>EPIC’s Role in Facilitating the Integration of MPAS into UFS</a:t>
              </a:r>
              <a:endParaRPr b="0" i="0" sz="3600" u="none" cap="none" strike="noStrike">
                <a:solidFill>
                  <a:srgbClr val="0F172A"/>
                </a:solidFill>
                <a:latin typeface="Inter ExtraBold"/>
                <a:ea typeface="Inter ExtraBold"/>
                <a:cs typeface="Inter ExtraBold"/>
                <a:sym typeface="Inter ExtraBold"/>
              </a:endParaRPr>
            </a:p>
          </p:txBody>
        </p:sp>
      </p:grpSp>
      <p:grpSp>
        <p:nvGrpSpPr>
          <p:cNvPr id="57" name="Google Shape;57;p1"/>
          <p:cNvGrpSpPr/>
          <p:nvPr/>
        </p:nvGrpSpPr>
        <p:grpSpPr>
          <a:xfrm>
            <a:off x="476250" y="2381250"/>
            <a:ext cx="8191500" cy="666900"/>
            <a:chOff x="476250" y="2381250"/>
            <a:chExt cx="8191500" cy="666900"/>
          </a:xfrm>
        </p:grpSpPr>
        <p:sp>
          <p:nvSpPr>
            <p:cNvPr id="58" name="Google Shape;58;p1"/>
            <p:cNvSpPr/>
            <p:nvPr/>
          </p:nvSpPr>
          <p:spPr>
            <a:xfrm>
              <a:off x="476250" y="2381250"/>
              <a:ext cx="8191500" cy="666900"/>
            </a:xfrm>
            <a:prstGeom prst="rect">
              <a:avLst/>
            </a:prstGeom>
            <a:solidFill>
              <a:srgbClr val="000000">
                <a:alpha val="0"/>
              </a:srgbClr>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 name="Google Shape;59;p1"/>
            <p:cNvSpPr txBox="1"/>
            <p:nvPr/>
          </p:nvSpPr>
          <p:spPr>
            <a:xfrm>
              <a:off x="476250" y="2381250"/>
              <a:ext cx="8191500" cy="666900"/>
            </a:xfrm>
            <a:prstGeom prst="rect">
              <a:avLst/>
            </a:prstGeom>
            <a:noFill/>
            <a:ln>
              <a:noFill/>
            </a:ln>
          </p:spPr>
          <p:txBody>
            <a:bodyPr anchorCtr="0" anchor="ctr" bIns="47625" lIns="47625" spcFirstLastPara="1" rIns="47625" wrap="square" tIns="47625">
              <a:noAutofit/>
            </a:bodyPr>
            <a:lstStyle/>
            <a:p>
              <a:pPr indent="0" lvl="0" marL="0" marR="0" rtl="0" algn="ctr">
                <a:lnSpc>
                  <a:spcPct val="100000"/>
                </a:lnSpc>
                <a:spcBef>
                  <a:spcPts val="0"/>
                </a:spcBef>
                <a:spcAft>
                  <a:spcPts val="0"/>
                </a:spcAft>
                <a:buClr>
                  <a:srgbClr val="000000"/>
                </a:buClr>
                <a:buSzPts val="1300"/>
                <a:buFont typeface="Arial"/>
                <a:buNone/>
              </a:pPr>
              <a:r>
                <a:rPr b="0" i="0" lang="en" sz="1300" u="none" cap="none" strike="noStrike">
                  <a:solidFill>
                    <a:srgbClr val="334155"/>
                  </a:solidFill>
                  <a:latin typeface="Inter SemiBold"/>
                  <a:ea typeface="Inter SemiBold"/>
                  <a:cs typeface="Inter SemiBold"/>
                  <a:sym typeface="Inter SemiBold"/>
                </a:rPr>
                <a:t>Eric Aligo</a:t>
              </a:r>
              <a:r>
                <a:rPr b="0" i="0" lang="en" sz="900" u="none" cap="none" strike="noStrike">
                  <a:solidFill>
                    <a:srgbClr val="0284C7"/>
                  </a:solidFill>
                  <a:latin typeface="Inter SemiBold"/>
                  <a:ea typeface="Inter SemiBold"/>
                  <a:cs typeface="Inter SemiBold"/>
                  <a:sym typeface="Inter SemiBold"/>
                </a:rPr>
                <a:t>1,2</a:t>
              </a:r>
              <a:r>
                <a:rPr b="0" i="0" lang="en" sz="1300" u="none" cap="none" strike="noStrike">
                  <a:solidFill>
                    <a:srgbClr val="334155"/>
                  </a:solidFill>
                  <a:latin typeface="Inter SemiBold"/>
                  <a:ea typeface="Inter SemiBold"/>
                  <a:cs typeface="Inter SemiBold"/>
                  <a:sym typeface="Inter SemiBold"/>
                </a:rPr>
                <a:t>, Ben Koziol</a:t>
              </a:r>
              <a:r>
                <a:rPr b="0" i="0" lang="en" sz="900" u="none" cap="none" strike="noStrike">
                  <a:solidFill>
                    <a:srgbClr val="0284C7"/>
                  </a:solidFill>
                  <a:latin typeface="Inter SemiBold"/>
                  <a:ea typeface="Inter SemiBold"/>
                  <a:cs typeface="Inter SemiBold"/>
                  <a:sym typeface="Inter SemiBold"/>
                </a:rPr>
                <a:t>1,3</a:t>
              </a:r>
              <a:r>
                <a:rPr b="0" i="0" lang="en" sz="1300" u="none" cap="none" strike="noStrike">
                  <a:solidFill>
                    <a:srgbClr val="334155"/>
                  </a:solidFill>
                  <a:latin typeface="Inter SemiBold"/>
                  <a:ea typeface="Inter SemiBold"/>
                  <a:cs typeface="Inter SemiBold"/>
                  <a:sym typeface="Inter SemiBold"/>
                </a:rPr>
                <a:t>, Jong Kim</a:t>
              </a:r>
              <a:r>
                <a:rPr b="0" i="0" lang="en" sz="900" u="none" cap="none" strike="noStrike">
                  <a:solidFill>
                    <a:srgbClr val="0284C7"/>
                  </a:solidFill>
                  <a:latin typeface="Inter SemiBold"/>
                  <a:ea typeface="Inter SemiBold"/>
                  <a:cs typeface="Inter SemiBold"/>
                  <a:sym typeface="Inter SemiBold"/>
                </a:rPr>
                <a:t>1,2</a:t>
              </a:r>
              <a:r>
                <a:rPr b="0" i="0" lang="en" sz="1300" u="none" cap="none" strike="noStrike">
                  <a:solidFill>
                    <a:srgbClr val="334155"/>
                  </a:solidFill>
                  <a:latin typeface="Inter SemiBold"/>
                  <a:ea typeface="Inter SemiBold"/>
                  <a:cs typeface="Inter SemiBold"/>
                  <a:sym typeface="Inter SemiBold"/>
                </a:rPr>
                <a:t>, Jennifer Vogt</a:t>
              </a:r>
              <a:r>
                <a:rPr b="0" i="0" lang="en" sz="900" u="none" cap="none" strike="noStrike">
                  <a:solidFill>
                    <a:srgbClr val="0284C7"/>
                  </a:solidFill>
                  <a:latin typeface="Inter SemiBold"/>
                  <a:ea typeface="Inter SemiBold"/>
                  <a:cs typeface="Inter SemiBold"/>
                  <a:sym typeface="Inter SemiBold"/>
                </a:rPr>
                <a:t>1</a:t>
              </a:r>
              <a:r>
                <a:rPr b="0" i="0" lang="en" sz="1300" u="none" cap="none" strike="noStrike">
                  <a:solidFill>
                    <a:srgbClr val="334155"/>
                  </a:solidFill>
                  <a:latin typeface="Inter SemiBold"/>
                  <a:ea typeface="Inter SemiBold"/>
                  <a:cs typeface="Inter SemiBold"/>
                  <a:sym typeface="Inter SemiBold"/>
                </a:rPr>
                <a:t>, Maoyi Huang</a:t>
              </a:r>
              <a:r>
                <a:rPr b="0" i="0" lang="en" sz="900" u="none" cap="none" strike="noStrike">
                  <a:solidFill>
                    <a:srgbClr val="0284C7"/>
                  </a:solidFill>
                  <a:latin typeface="Inter SemiBold"/>
                  <a:ea typeface="Inter SemiBold"/>
                  <a:cs typeface="Inter SemiBold"/>
                  <a:sym typeface="Inter SemiBold"/>
                </a:rPr>
                <a:t>1</a:t>
              </a:r>
              <a:r>
                <a:rPr b="0" i="0" lang="en" sz="1300" u="none" cap="none" strike="noStrike">
                  <a:solidFill>
                    <a:srgbClr val="334155"/>
                  </a:solidFill>
                  <a:latin typeface="Inter SemiBold"/>
                  <a:ea typeface="Inter SemiBold"/>
                  <a:cs typeface="Inter SemiBold"/>
                  <a:sym typeface="Inter SemiBold"/>
                </a:rPr>
                <a:t>,</a:t>
              </a:r>
              <a:endParaRPr b="0" i="0" sz="1300" u="none" cap="none" strike="noStrike">
                <a:solidFill>
                  <a:srgbClr val="334155"/>
                </a:solidFill>
                <a:latin typeface="Inter SemiBold"/>
                <a:ea typeface="Inter SemiBold"/>
                <a:cs typeface="Inter SemiBold"/>
                <a:sym typeface="Inter SemiBold"/>
              </a:endParaRPr>
            </a:p>
            <a:p>
              <a:pPr indent="0" lvl="0" marL="0" marR="0" rtl="0" algn="ctr">
                <a:lnSpc>
                  <a:spcPct val="100000"/>
                </a:lnSpc>
                <a:spcBef>
                  <a:spcPts val="450"/>
                </a:spcBef>
                <a:spcAft>
                  <a:spcPts val="0"/>
                </a:spcAft>
                <a:buClr>
                  <a:srgbClr val="000000"/>
                </a:buClr>
                <a:buSzPts val="1300"/>
                <a:buFont typeface="Arial"/>
                <a:buNone/>
              </a:pPr>
              <a:r>
                <a:rPr b="0" i="0" lang="en" sz="1300" u="none" cap="none" strike="noStrike">
                  <a:solidFill>
                    <a:srgbClr val="334155"/>
                  </a:solidFill>
                  <a:latin typeface="Inter SemiBold"/>
                  <a:ea typeface="Inter SemiBold"/>
                  <a:cs typeface="Inter SemiBold"/>
                  <a:sym typeface="Inter SemiBold"/>
                </a:rPr>
                <a:t>Youngsun Jung</a:t>
              </a:r>
              <a:r>
                <a:rPr b="0" i="0" lang="en" sz="900" u="none" cap="none" strike="noStrike">
                  <a:solidFill>
                    <a:srgbClr val="0284C7"/>
                  </a:solidFill>
                  <a:latin typeface="Inter SemiBold"/>
                  <a:ea typeface="Inter SemiBold"/>
                  <a:cs typeface="Inter SemiBold"/>
                  <a:sym typeface="Inter SemiBold"/>
                </a:rPr>
                <a:t>4</a:t>
              </a:r>
              <a:r>
                <a:rPr b="0" i="0" lang="en" sz="1300" u="none" cap="none" strike="noStrike">
                  <a:solidFill>
                    <a:srgbClr val="334155"/>
                  </a:solidFill>
                  <a:latin typeface="Inter SemiBold"/>
                  <a:ea typeface="Inter SemiBold"/>
                  <a:cs typeface="Inter SemiBold"/>
                  <a:sym typeface="Inter SemiBold"/>
                </a:rPr>
                <a:t>, Ligia Bernardet</a:t>
              </a:r>
              <a:r>
                <a:rPr b="0" i="0" lang="en" sz="900" u="none" cap="none" strike="noStrike">
                  <a:solidFill>
                    <a:srgbClr val="0284C7"/>
                  </a:solidFill>
                  <a:latin typeface="Inter SemiBold"/>
                  <a:ea typeface="Inter SemiBold"/>
                  <a:cs typeface="Inter SemiBold"/>
                  <a:sym typeface="Inter SemiBold"/>
                </a:rPr>
                <a:t>5,6</a:t>
              </a:r>
              <a:r>
                <a:rPr b="0" i="0" lang="en" sz="1300" u="none" cap="none" strike="noStrike">
                  <a:solidFill>
                    <a:srgbClr val="334155"/>
                  </a:solidFill>
                  <a:latin typeface="Inter SemiBold"/>
                  <a:ea typeface="Inter SemiBold"/>
                  <a:cs typeface="Inter SemiBold"/>
                  <a:sym typeface="Inter SemiBold"/>
                </a:rPr>
                <a:t>,Jacob Carley</a:t>
              </a:r>
              <a:r>
                <a:rPr b="0" i="0" lang="en" sz="900" u="none" cap="none" strike="noStrike">
                  <a:solidFill>
                    <a:srgbClr val="0284C7"/>
                  </a:solidFill>
                  <a:latin typeface="Inter SemiBold"/>
                  <a:ea typeface="Inter SemiBold"/>
                  <a:cs typeface="Inter SemiBold"/>
                  <a:sym typeface="Inter SemiBold"/>
                </a:rPr>
                <a:t>4</a:t>
              </a:r>
              <a:r>
                <a:rPr b="0" i="0" lang="en" sz="1300" u="none" cap="none" strike="noStrike">
                  <a:solidFill>
                    <a:srgbClr val="334155"/>
                  </a:solidFill>
                  <a:latin typeface="Inter SemiBold"/>
                  <a:ea typeface="Inter SemiBold"/>
                  <a:cs typeface="Inter SemiBold"/>
                  <a:sym typeface="Inter SemiBold"/>
                </a:rPr>
                <a:t>, Gillian Petro</a:t>
              </a:r>
              <a:r>
                <a:rPr b="0" i="0" lang="en" sz="900" u="none" cap="none" strike="noStrike">
                  <a:solidFill>
                    <a:srgbClr val="0284C7"/>
                  </a:solidFill>
                  <a:latin typeface="Inter SemiBold"/>
                  <a:ea typeface="Inter SemiBold"/>
                  <a:cs typeface="Inter SemiBold"/>
                  <a:sym typeface="Inter SemiBold"/>
                </a:rPr>
                <a:t>1,7, </a:t>
              </a:r>
              <a:r>
                <a:rPr b="0" i="0" lang="en" sz="1300" u="none" cap="none" strike="noStrike">
                  <a:solidFill>
                    <a:srgbClr val="334155"/>
                  </a:solidFill>
                  <a:latin typeface="Inter SemiBold"/>
                  <a:ea typeface="Inter SemiBold"/>
                  <a:cs typeface="Inter SemiBold"/>
                  <a:sym typeface="Inter SemiBold"/>
                </a:rPr>
                <a:t>and Kate Fossell</a:t>
              </a:r>
              <a:r>
                <a:rPr b="0" i="0" lang="en" sz="900" u="none" cap="none" strike="noStrike">
                  <a:solidFill>
                    <a:srgbClr val="0284C7"/>
                  </a:solidFill>
                  <a:latin typeface="Inter SemiBold"/>
                  <a:ea typeface="Inter SemiBold"/>
                  <a:cs typeface="Inter SemiBold"/>
                  <a:sym typeface="Inter SemiBold"/>
                </a:rPr>
                <a:t>8</a:t>
              </a:r>
              <a:endParaRPr b="0" i="0" sz="1300" u="none" cap="none" strike="noStrike">
                <a:solidFill>
                  <a:srgbClr val="334155"/>
                </a:solidFill>
                <a:latin typeface="Inter SemiBold"/>
                <a:ea typeface="Inter SemiBold"/>
                <a:cs typeface="Inter SemiBold"/>
                <a:sym typeface="Inter SemiBold"/>
              </a:endParaRPr>
            </a:p>
          </p:txBody>
        </p:sp>
      </p:grpSp>
      <p:sp>
        <p:nvSpPr>
          <p:cNvPr id="60" name="Google Shape;60;p1"/>
          <p:cNvSpPr/>
          <p:nvPr/>
        </p:nvSpPr>
        <p:spPr>
          <a:xfrm>
            <a:off x="4095750" y="3238500"/>
            <a:ext cx="952500" cy="19200"/>
          </a:xfrm>
          <a:prstGeom prst="rect">
            <a:avLst/>
          </a:prstGeom>
          <a:solidFill>
            <a:srgbClr val="E2E8F0"/>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1" name="Google Shape;61;p1"/>
          <p:cNvGrpSpPr/>
          <p:nvPr/>
        </p:nvGrpSpPr>
        <p:grpSpPr>
          <a:xfrm>
            <a:off x="476250" y="3429000"/>
            <a:ext cx="8191500" cy="1238400"/>
            <a:chOff x="476250" y="3429000"/>
            <a:chExt cx="8191500" cy="1238400"/>
          </a:xfrm>
        </p:grpSpPr>
        <p:sp>
          <p:nvSpPr>
            <p:cNvPr id="62" name="Google Shape;62;p1"/>
            <p:cNvSpPr/>
            <p:nvPr/>
          </p:nvSpPr>
          <p:spPr>
            <a:xfrm>
              <a:off x="476250" y="3429000"/>
              <a:ext cx="8191500" cy="1238400"/>
            </a:xfrm>
            <a:prstGeom prst="rect">
              <a:avLst/>
            </a:prstGeom>
            <a:solidFill>
              <a:srgbClr val="000000">
                <a:alpha val="0"/>
              </a:srgbClr>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 name="Google Shape;63;p1"/>
            <p:cNvSpPr txBox="1"/>
            <p:nvPr/>
          </p:nvSpPr>
          <p:spPr>
            <a:xfrm>
              <a:off x="476250" y="3429000"/>
              <a:ext cx="8191500" cy="1238400"/>
            </a:xfrm>
            <a:prstGeom prst="rect">
              <a:avLst/>
            </a:prstGeom>
            <a:noFill/>
            <a:ln>
              <a:noFill/>
            </a:ln>
          </p:spPr>
          <p:txBody>
            <a:bodyPr anchorCtr="0" anchor="t" bIns="47625" lIns="47625" spcFirstLastPara="1" rIns="47625" wrap="square" tIns="47625">
              <a:noAutofit/>
            </a:bodyPr>
            <a:lstStyle/>
            <a:p>
              <a:pPr indent="0" lvl="0" marL="0" marR="0" rtl="0" algn="ctr">
                <a:lnSpc>
                  <a:spcPct val="100000"/>
                </a:lnSpc>
                <a:spcBef>
                  <a:spcPts val="0"/>
                </a:spcBef>
                <a:spcAft>
                  <a:spcPts val="0"/>
                </a:spcAft>
                <a:buClr>
                  <a:srgbClr val="000000"/>
                </a:buClr>
                <a:buSzPts val="1000"/>
                <a:buFont typeface="Arial"/>
                <a:buNone/>
              </a:pPr>
              <a:r>
                <a:rPr b="1" i="0" lang="en" sz="1000" u="none" cap="none" strike="noStrike">
                  <a:solidFill>
                    <a:srgbClr val="0284C7"/>
                  </a:solidFill>
                  <a:latin typeface="Inter"/>
                  <a:ea typeface="Inter"/>
                  <a:cs typeface="Inter"/>
                  <a:sym typeface="Inter"/>
                </a:rPr>
                <a:t>1</a:t>
              </a:r>
              <a:r>
                <a:rPr b="0" i="0" lang="en" sz="1000" u="none" cap="none" strike="noStrike">
                  <a:solidFill>
                    <a:srgbClr val="64748B"/>
                  </a:solidFill>
                  <a:latin typeface="Inter"/>
                  <a:ea typeface="Inter"/>
                  <a:cs typeface="Inter"/>
                  <a:sym typeface="Inter"/>
                </a:rPr>
                <a:t> NOAA/OAR/WPO/EPIC    </a:t>
              </a:r>
              <a:r>
                <a:rPr b="1" i="0" lang="en" sz="1000" u="none" cap="none" strike="noStrike">
                  <a:solidFill>
                    <a:srgbClr val="0284C7"/>
                  </a:solidFill>
                  <a:latin typeface="Inter"/>
                  <a:ea typeface="Inter"/>
                  <a:cs typeface="Inter"/>
                  <a:sym typeface="Inter"/>
                </a:rPr>
                <a:t>2</a:t>
              </a:r>
              <a:r>
                <a:rPr b="0" i="0" lang="en" sz="1000" u="none" cap="none" strike="noStrike">
                  <a:solidFill>
                    <a:srgbClr val="64748B"/>
                  </a:solidFill>
                  <a:latin typeface="Inter"/>
                  <a:ea typeface="Inter"/>
                  <a:cs typeface="Inter"/>
                  <a:sym typeface="Inter"/>
                </a:rPr>
                <a:t> Science and Technology Corporation</a:t>
              </a:r>
              <a:endParaRPr b="0" i="0" sz="1000" u="none" cap="none" strike="noStrike">
                <a:solidFill>
                  <a:srgbClr val="64748B"/>
                </a:solidFill>
                <a:latin typeface="Inter"/>
                <a:ea typeface="Inter"/>
                <a:cs typeface="Inter"/>
                <a:sym typeface="Inter"/>
              </a:endParaRPr>
            </a:p>
            <a:p>
              <a:pPr indent="0" lvl="0" marL="0" marR="0" rtl="0" algn="ctr">
                <a:lnSpc>
                  <a:spcPct val="100000"/>
                </a:lnSpc>
                <a:spcBef>
                  <a:spcPts val="375"/>
                </a:spcBef>
                <a:spcAft>
                  <a:spcPts val="0"/>
                </a:spcAft>
                <a:buClr>
                  <a:srgbClr val="000000"/>
                </a:buClr>
                <a:buSzPts val="1000"/>
                <a:buFont typeface="Arial"/>
                <a:buNone/>
              </a:pPr>
              <a:r>
                <a:rPr b="1" i="0" lang="en" sz="1000" u="none" cap="none" strike="noStrike">
                  <a:solidFill>
                    <a:srgbClr val="0284C7"/>
                  </a:solidFill>
                  <a:latin typeface="Inter"/>
                  <a:ea typeface="Inter"/>
                  <a:cs typeface="Inter"/>
                  <a:sym typeface="Inter"/>
                </a:rPr>
                <a:t>3</a:t>
              </a:r>
              <a:r>
                <a:rPr b="0" i="0" lang="en" sz="1000" u="none" cap="none" strike="noStrike">
                  <a:solidFill>
                    <a:srgbClr val="64748B"/>
                  </a:solidFill>
                  <a:latin typeface="Inter"/>
                  <a:ea typeface="Inter"/>
                  <a:cs typeface="Inter"/>
                  <a:sym typeface="Inter"/>
                </a:rPr>
                <a:t> RedLine Performance Solutions, LLC    </a:t>
              </a:r>
              <a:r>
                <a:rPr b="1" i="0" lang="en" sz="1000" u="none" cap="none" strike="noStrike">
                  <a:solidFill>
                    <a:srgbClr val="0284C7"/>
                  </a:solidFill>
                  <a:latin typeface="Inter"/>
                  <a:ea typeface="Inter"/>
                  <a:cs typeface="Inter"/>
                  <a:sym typeface="Inter"/>
                </a:rPr>
                <a:t>4</a:t>
              </a:r>
              <a:r>
                <a:rPr b="0" i="0" lang="en" sz="1000" u="none" cap="none" strike="noStrike">
                  <a:solidFill>
                    <a:srgbClr val="64748B"/>
                  </a:solidFill>
                  <a:latin typeface="Inter"/>
                  <a:ea typeface="Inter"/>
                  <a:cs typeface="Inter"/>
                  <a:sym typeface="Inter"/>
                </a:rPr>
                <a:t> NOAA/NWS/OMD</a:t>
              </a:r>
              <a:endParaRPr b="0" i="0" sz="1000" u="none" cap="none" strike="noStrike">
                <a:solidFill>
                  <a:srgbClr val="64748B"/>
                </a:solidFill>
                <a:latin typeface="Inter"/>
                <a:ea typeface="Inter"/>
                <a:cs typeface="Inter"/>
                <a:sym typeface="Inter"/>
              </a:endParaRPr>
            </a:p>
            <a:p>
              <a:pPr indent="0" lvl="0" marL="0" marR="0" rtl="0" algn="ctr">
                <a:lnSpc>
                  <a:spcPct val="100000"/>
                </a:lnSpc>
                <a:spcBef>
                  <a:spcPts val="375"/>
                </a:spcBef>
                <a:spcAft>
                  <a:spcPts val="0"/>
                </a:spcAft>
                <a:buClr>
                  <a:srgbClr val="000000"/>
                </a:buClr>
                <a:buSzPts val="1000"/>
                <a:buFont typeface="Arial"/>
                <a:buNone/>
              </a:pPr>
              <a:r>
                <a:rPr b="1" i="0" lang="en" sz="1000" u="none" cap="none" strike="noStrike">
                  <a:solidFill>
                    <a:srgbClr val="0284C7"/>
                  </a:solidFill>
                  <a:latin typeface="Inter"/>
                  <a:ea typeface="Inter"/>
                  <a:cs typeface="Inter"/>
                  <a:sym typeface="Inter"/>
                </a:rPr>
                <a:t>5</a:t>
              </a:r>
              <a:r>
                <a:rPr b="0" i="0" lang="en" sz="1000" u="none" cap="none" strike="noStrike">
                  <a:solidFill>
                    <a:srgbClr val="64748B"/>
                  </a:solidFill>
                  <a:latin typeface="Inter"/>
                  <a:ea typeface="Inter"/>
                  <a:cs typeface="Inter"/>
                  <a:sym typeface="Inter"/>
                </a:rPr>
                <a:t> NOAA/OAR/GSL    </a:t>
              </a:r>
              <a:r>
                <a:rPr b="1" i="0" lang="en" sz="1000" u="none" cap="none" strike="noStrike">
                  <a:solidFill>
                    <a:srgbClr val="0284C7"/>
                  </a:solidFill>
                  <a:latin typeface="Inter"/>
                  <a:ea typeface="Inter"/>
                  <a:cs typeface="Inter"/>
                  <a:sym typeface="Inter"/>
                </a:rPr>
                <a:t>6</a:t>
              </a:r>
              <a:r>
                <a:rPr b="0" i="0" lang="en" sz="1000" u="none" cap="none" strike="noStrike">
                  <a:solidFill>
                    <a:srgbClr val="64748B"/>
                  </a:solidFill>
                  <a:latin typeface="Inter"/>
                  <a:ea typeface="Inter"/>
                  <a:cs typeface="Inter"/>
                  <a:sym typeface="Inter"/>
                </a:rPr>
                <a:t> DTC   </a:t>
              </a:r>
              <a:r>
                <a:rPr b="1" i="0" lang="en" sz="1000" u="none" cap="none" strike="noStrike">
                  <a:solidFill>
                    <a:schemeClr val="accent1"/>
                  </a:solidFill>
                  <a:latin typeface="Inter"/>
                  <a:ea typeface="Inter"/>
                  <a:cs typeface="Inter"/>
                  <a:sym typeface="Inter"/>
                </a:rPr>
                <a:t>7</a:t>
              </a:r>
              <a:r>
                <a:rPr b="0" i="0" lang="en" sz="1000" u="none" cap="none" strike="noStrike">
                  <a:solidFill>
                    <a:srgbClr val="64748B"/>
                  </a:solidFill>
                  <a:latin typeface="Inter"/>
                  <a:ea typeface="Inter"/>
                  <a:cs typeface="Inter"/>
                  <a:sym typeface="Inter"/>
                </a:rPr>
                <a:t> Element 84, Inc. </a:t>
              </a:r>
              <a:r>
                <a:rPr b="1" i="0" lang="en" sz="1000" u="none" cap="none" strike="noStrike">
                  <a:solidFill>
                    <a:schemeClr val="accent1"/>
                  </a:solidFill>
                  <a:latin typeface="Inter"/>
                  <a:ea typeface="Inter"/>
                  <a:cs typeface="Inter"/>
                  <a:sym typeface="Inter"/>
                </a:rPr>
                <a:t>8</a:t>
              </a:r>
              <a:r>
                <a:rPr b="0" i="0" lang="en" sz="1000" u="none" cap="none" strike="noStrike">
                  <a:solidFill>
                    <a:srgbClr val="64748B"/>
                  </a:solidFill>
                  <a:latin typeface="Inter"/>
                  <a:ea typeface="Inter"/>
                  <a:cs typeface="Inter"/>
                  <a:sym typeface="Inter"/>
                </a:rPr>
                <a:t> National Center for Atmospheric Research</a:t>
              </a:r>
              <a:endParaRPr b="0" i="0" sz="1000" u="none" cap="none" strike="noStrike">
                <a:solidFill>
                  <a:srgbClr val="64748B"/>
                </a:solidFill>
                <a:latin typeface="Inter"/>
                <a:ea typeface="Inter"/>
                <a:cs typeface="Inter"/>
                <a:sym typeface="Inte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30" name="Shape 230"/>
        <p:cNvGrpSpPr/>
        <p:nvPr/>
      </p:nvGrpSpPr>
      <p:grpSpPr>
        <a:xfrm>
          <a:off x="0" y="0"/>
          <a:ext cx="0" cy="0"/>
          <a:chOff x="0" y="0"/>
          <a:chExt cx="0" cy="0"/>
        </a:xfrm>
      </p:grpSpPr>
      <p:sp>
        <p:nvSpPr>
          <p:cNvPr id="231" name="Google Shape;231;p10"/>
          <p:cNvSpPr txBox="1"/>
          <p:nvPr/>
        </p:nvSpPr>
        <p:spPr>
          <a:xfrm>
            <a:off x="476250" y="209550"/>
            <a:ext cx="8191500" cy="571500"/>
          </a:xfrm>
          <a:prstGeom prst="rect">
            <a:avLst/>
          </a:prstGeom>
          <a:solidFill>
            <a:srgbClr val="000000">
              <a:alpha val="0"/>
            </a:srgbClr>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2600"/>
              <a:buFont typeface="Arial"/>
              <a:buNone/>
            </a:pPr>
            <a:r>
              <a:rPr b="0" i="0" lang="en" sz="2600" u="none" cap="none" strike="noStrike">
                <a:solidFill>
                  <a:srgbClr val="0F172A"/>
                </a:solidFill>
                <a:latin typeface="Inter ExtraBold"/>
                <a:ea typeface="Inter ExtraBold"/>
                <a:cs typeface="Inter ExtraBold"/>
                <a:sym typeface="Inter ExtraBold"/>
              </a:rPr>
              <a:t>Summary</a:t>
            </a:r>
            <a:endParaRPr b="0" i="0" sz="2600" u="none" cap="none" strike="noStrike">
              <a:solidFill>
                <a:srgbClr val="0F172A"/>
              </a:solidFill>
              <a:latin typeface="Inter ExtraBold"/>
              <a:ea typeface="Inter ExtraBold"/>
              <a:cs typeface="Inter ExtraBold"/>
              <a:sym typeface="Inter ExtraBold"/>
            </a:endParaRPr>
          </a:p>
        </p:txBody>
      </p:sp>
      <p:grpSp>
        <p:nvGrpSpPr>
          <p:cNvPr id="232" name="Google Shape;232;p10"/>
          <p:cNvGrpSpPr/>
          <p:nvPr/>
        </p:nvGrpSpPr>
        <p:grpSpPr>
          <a:xfrm>
            <a:off x="476249" y="1143000"/>
            <a:ext cx="8135339" cy="3429000"/>
            <a:chOff x="476250" y="1143000"/>
            <a:chExt cx="3905400" cy="3429000"/>
          </a:xfrm>
        </p:grpSpPr>
        <p:sp>
          <p:nvSpPr>
            <p:cNvPr id="233" name="Google Shape;233;p10"/>
            <p:cNvSpPr/>
            <p:nvPr/>
          </p:nvSpPr>
          <p:spPr>
            <a:xfrm>
              <a:off x="476250" y="1143000"/>
              <a:ext cx="3905400" cy="3429000"/>
            </a:xfrm>
            <a:prstGeom prst="roundRect">
              <a:avLst>
                <a:gd fmla="val 3333"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10"/>
            <p:cNvSpPr/>
            <p:nvPr/>
          </p:nvSpPr>
          <p:spPr>
            <a:xfrm>
              <a:off x="476250" y="1143000"/>
              <a:ext cx="57300" cy="3429000"/>
            </a:xfrm>
            <a:prstGeom prst="roundRect">
              <a:avLst>
                <a:gd fmla="val 50000" name="adj"/>
              </a:avLst>
            </a:prstGeom>
            <a:solidFill>
              <a:srgbClr val="0284C7"/>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10"/>
            <p:cNvSpPr txBox="1"/>
            <p:nvPr/>
          </p:nvSpPr>
          <p:spPr>
            <a:xfrm>
              <a:off x="809625" y="1381125"/>
              <a:ext cx="3333900" cy="2952900"/>
            </a:xfrm>
            <a:prstGeom prst="rect">
              <a:avLst/>
            </a:prstGeom>
            <a:solidFill>
              <a:srgbClr val="000000">
                <a:alpha val="0"/>
              </a:srgbClr>
            </a:solidFill>
            <a:ln>
              <a:noFill/>
            </a:ln>
          </p:spPr>
          <p:txBody>
            <a:bodyPr anchorCtr="0" anchor="t" bIns="0" lIns="0" spcFirstLastPara="1" rIns="0" wrap="square" tIns="0">
              <a:noAutofit/>
            </a:bodyPr>
            <a:lstStyle/>
            <a:p>
              <a:pPr indent="-327025" lvl="0" marL="457200" marR="0" rtl="0" algn="l">
                <a:lnSpc>
                  <a:spcPct val="100000"/>
                </a:lnSpc>
                <a:spcBef>
                  <a:spcPts val="0"/>
                </a:spcBef>
                <a:spcAft>
                  <a:spcPts val="0"/>
                </a:spcAft>
                <a:buClr>
                  <a:schemeClr val="dk1"/>
                </a:buClr>
                <a:buSzPts val="1550"/>
                <a:buFont typeface="Inter"/>
                <a:buChar char="●"/>
              </a:pPr>
              <a:r>
                <a:rPr b="0" i="0" lang="en" sz="1550" u="none" cap="none" strike="noStrike">
                  <a:solidFill>
                    <a:schemeClr val="dk1"/>
                  </a:solidFill>
                  <a:latin typeface="Inter"/>
                  <a:ea typeface="Inter"/>
                  <a:cs typeface="Inter"/>
                  <a:sym typeface="Inter"/>
                </a:rPr>
                <a:t>EPIC provides the community infrastructure, development environment, training resources, and collaborative framework necessary to facilitate integration of MPAS into the UFS.</a:t>
              </a:r>
              <a:endParaRPr b="0" i="0" sz="1550" u="none" cap="none" strike="noStrike">
                <a:solidFill>
                  <a:schemeClr val="dk1"/>
                </a:solidFill>
                <a:latin typeface="Inter"/>
                <a:ea typeface="Inter"/>
                <a:cs typeface="Inter"/>
                <a:sym typeface="Inter"/>
              </a:endParaRPr>
            </a:p>
            <a:p>
              <a:pPr indent="-327025" lvl="0" marL="457200" marR="0" rtl="0" algn="l">
                <a:lnSpc>
                  <a:spcPct val="100000"/>
                </a:lnSpc>
                <a:spcBef>
                  <a:spcPts val="0"/>
                </a:spcBef>
                <a:spcAft>
                  <a:spcPts val="0"/>
                </a:spcAft>
                <a:buClr>
                  <a:schemeClr val="dk1"/>
                </a:buClr>
                <a:buSzPts val="1550"/>
                <a:buFont typeface="Inter"/>
                <a:buChar char="●"/>
              </a:pPr>
              <a:r>
                <a:rPr b="0" i="0" lang="en" sz="1550" u="none" cap="none" strike="noStrike">
                  <a:solidFill>
                    <a:schemeClr val="dk1"/>
                  </a:solidFill>
                  <a:latin typeface="Inter"/>
                  <a:ea typeface="Inter"/>
                  <a:cs typeface="Inter"/>
                  <a:sym typeface="Inter"/>
                </a:rPr>
                <a:t>The development of an infrastructure Project Plan and Charter puts us on the path to achieve NOAA’s moonshot vision of a global, fully-coupled, MPAS-based, high-resolution Earth-system model.</a:t>
              </a:r>
              <a:endParaRPr b="0" i="0" sz="1550" u="none" cap="none" strike="noStrike">
                <a:solidFill>
                  <a:schemeClr val="dk1"/>
                </a:solidFill>
                <a:latin typeface="Inter"/>
                <a:ea typeface="Inter"/>
                <a:cs typeface="Inter"/>
                <a:sym typeface="Inter"/>
              </a:endParaRPr>
            </a:p>
            <a:p>
              <a:pPr indent="-327025" lvl="0" marL="457200" marR="0" rtl="0" algn="l">
                <a:lnSpc>
                  <a:spcPct val="100000"/>
                </a:lnSpc>
                <a:spcBef>
                  <a:spcPts val="0"/>
                </a:spcBef>
                <a:spcAft>
                  <a:spcPts val="0"/>
                </a:spcAft>
                <a:buClr>
                  <a:schemeClr val="dk1"/>
                </a:buClr>
                <a:buSzPts val="1550"/>
                <a:buFont typeface="Inter"/>
                <a:buChar char="●"/>
              </a:pPr>
              <a:r>
                <a:rPr b="0" i="0" lang="en" sz="1550" u="none" cap="none" strike="noStrike">
                  <a:solidFill>
                    <a:schemeClr val="dk1"/>
                  </a:solidFill>
                  <a:latin typeface="Inter"/>
                  <a:ea typeface="Inter"/>
                  <a:cs typeface="Inter"/>
                  <a:sym typeface="Inter"/>
                </a:rPr>
                <a:t>Community engagement through workshops, tutorials, etc. together with adopting a form of the Agile</a:t>
              </a:r>
              <a:r>
                <a:rPr lang="en" sz="1550">
                  <a:solidFill>
                    <a:schemeClr val="dk1"/>
                  </a:solidFill>
                  <a:latin typeface="Inter"/>
                  <a:ea typeface="Inter"/>
                  <a:cs typeface="Inter"/>
                  <a:sym typeface="Inter"/>
                </a:rPr>
                <a:t>/Scrum</a:t>
              </a:r>
              <a:r>
                <a:rPr b="0" i="0" lang="en" sz="1550" u="none" cap="none" strike="noStrike">
                  <a:solidFill>
                    <a:schemeClr val="dk1"/>
                  </a:solidFill>
                  <a:latin typeface="Inter"/>
                  <a:ea typeface="Inter"/>
                  <a:cs typeface="Inter"/>
                  <a:sym typeface="Inter"/>
                </a:rPr>
                <a:t> methodology </a:t>
              </a:r>
              <a:r>
                <a:rPr lang="en" sz="1550">
                  <a:solidFill>
                    <a:schemeClr val="dk1"/>
                  </a:solidFill>
                  <a:latin typeface="Inter"/>
                  <a:ea typeface="Inter"/>
                  <a:cs typeface="Inter"/>
                  <a:sym typeface="Inter"/>
                </a:rPr>
                <a:t>will</a:t>
              </a:r>
              <a:r>
                <a:rPr b="0" i="0" lang="en" sz="1550" u="none" cap="none" strike="noStrike">
                  <a:solidFill>
                    <a:schemeClr val="dk1"/>
                  </a:solidFill>
                  <a:latin typeface="Inter"/>
                  <a:ea typeface="Inter"/>
                  <a:cs typeface="Inter"/>
                  <a:sym typeface="Inter"/>
                </a:rPr>
                <a:t> lead to improved efficiencies and a faster R2O process.</a:t>
              </a:r>
              <a:endParaRPr b="0" i="0" sz="1550" u="none" cap="none" strike="noStrike">
                <a:solidFill>
                  <a:schemeClr val="dk1"/>
                </a:solidFill>
                <a:latin typeface="Inter"/>
                <a:ea typeface="Inter"/>
                <a:cs typeface="Inter"/>
                <a:sym typeface="Inter"/>
              </a:endParaRPr>
            </a:p>
          </p:txBody>
        </p:sp>
      </p:grpSp>
      <p:pic>
        <p:nvPicPr>
          <p:cNvPr id="236" name="Google Shape;236;p10" title="uifcw26_logo.png"/>
          <p:cNvPicPr preferRelativeResize="0"/>
          <p:nvPr/>
        </p:nvPicPr>
        <p:blipFill rotWithShape="1">
          <a:blip r:embed="rId4">
            <a:alphaModFix/>
          </a:blip>
          <a:srcRect b="0" l="2281" r="2281" t="0"/>
          <a:stretch/>
        </p:blipFill>
        <p:spPr>
          <a:xfrm>
            <a:off x="7853050" y="4000494"/>
            <a:ext cx="758525" cy="571499"/>
          </a:xfrm>
          <a:prstGeom prst="rect">
            <a:avLst/>
          </a:prstGeom>
          <a:noFill/>
          <a:ln>
            <a:noFill/>
          </a:ln>
        </p:spPr>
      </p:pic>
      <p:pic>
        <p:nvPicPr>
          <p:cNvPr id="237" name="Google Shape;237;p10"/>
          <p:cNvPicPr preferRelativeResize="0"/>
          <p:nvPr/>
        </p:nvPicPr>
        <p:blipFill rotWithShape="1">
          <a:blip r:embed="rId5">
            <a:alphaModFix/>
          </a:blip>
          <a:srcRect b="0" l="0" r="0" t="0"/>
          <a:stretch/>
        </p:blipFill>
        <p:spPr>
          <a:xfrm>
            <a:off x="4046823" y="3579950"/>
            <a:ext cx="815600" cy="992050"/>
          </a:xfrm>
          <a:prstGeom prst="rect">
            <a:avLst/>
          </a:prstGeom>
          <a:noFill/>
          <a:ln>
            <a:noFill/>
          </a:ln>
        </p:spPr>
      </p:pic>
      <p:pic>
        <p:nvPicPr>
          <p:cNvPr id="238" name="Google Shape;238;p10"/>
          <p:cNvPicPr preferRelativeResize="0"/>
          <p:nvPr/>
        </p:nvPicPr>
        <p:blipFill>
          <a:blip r:embed="rId6">
            <a:alphaModFix/>
          </a:blip>
          <a:stretch>
            <a:fillRect/>
          </a:stretch>
        </p:blipFill>
        <p:spPr>
          <a:xfrm>
            <a:off x="564170" y="4110132"/>
            <a:ext cx="474324" cy="4743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242" name="Shape 242"/>
        <p:cNvGrpSpPr/>
        <p:nvPr/>
      </p:nvGrpSpPr>
      <p:grpSpPr>
        <a:xfrm>
          <a:off x="0" y="0"/>
          <a:ext cx="0" cy="0"/>
          <a:chOff x="0" y="0"/>
          <a:chExt cx="0" cy="0"/>
        </a:xfrm>
      </p:grpSpPr>
      <p:sp>
        <p:nvSpPr>
          <p:cNvPr id="243" name="Google Shape;243;p11"/>
          <p:cNvSpPr txBox="1"/>
          <p:nvPr>
            <p:ph type="title"/>
          </p:nvPr>
        </p:nvSpPr>
        <p:spPr>
          <a:xfrm>
            <a:off x="476250" y="209550"/>
            <a:ext cx="8191500" cy="571500"/>
          </a:xfrm>
          <a:prstGeom prst="rect">
            <a:avLst/>
          </a:prstGeom>
          <a:solidFill>
            <a:srgbClr val="000000">
              <a:alpha val="0"/>
            </a:srgbClr>
          </a:solidFill>
          <a:ln>
            <a:noFill/>
          </a:ln>
        </p:spPr>
        <p:txBody>
          <a:bodyPr anchorCtr="0" anchor="ctr" bIns="0" lIns="0" spcFirstLastPara="1" rIns="0" wrap="square" tIns="0">
            <a:normAutofit/>
          </a:bodyPr>
          <a:lstStyle/>
          <a:p>
            <a:pPr indent="0" lvl="0" marL="0" rtl="0" algn="ctr">
              <a:lnSpc>
                <a:spcPct val="100000"/>
              </a:lnSpc>
              <a:spcBef>
                <a:spcPts val="0"/>
              </a:spcBef>
              <a:spcAft>
                <a:spcPts val="0"/>
              </a:spcAft>
              <a:buSzPts val="2800"/>
              <a:buNone/>
            </a:pPr>
            <a:r>
              <a:rPr b="0" i="0" lang="en" sz="2600">
                <a:solidFill>
                  <a:srgbClr val="0F172A"/>
                </a:solidFill>
                <a:latin typeface="Inter ExtraBold"/>
                <a:ea typeface="Inter ExtraBold"/>
                <a:cs typeface="Inter ExtraBold"/>
                <a:sym typeface="Inter ExtraBold"/>
              </a:rPr>
              <a:t>EPIC Program Support</a:t>
            </a:r>
            <a:endParaRPr b="0" i="0" sz="2600">
              <a:solidFill>
                <a:srgbClr val="0F172A"/>
              </a:solidFill>
              <a:latin typeface="Inter ExtraBold"/>
              <a:ea typeface="Inter ExtraBold"/>
              <a:cs typeface="Inter ExtraBold"/>
              <a:sym typeface="Inter ExtraBold"/>
            </a:endParaRPr>
          </a:p>
        </p:txBody>
      </p:sp>
      <p:grpSp>
        <p:nvGrpSpPr>
          <p:cNvPr id="244" name="Google Shape;244;p11"/>
          <p:cNvGrpSpPr/>
          <p:nvPr/>
        </p:nvGrpSpPr>
        <p:grpSpPr>
          <a:xfrm>
            <a:off x="476250" y="1047750"/>
            <a:ext cx="2476500" cy="3619500"/>
            <a:chOff x="476250" y="1047750"/>
            <a:chExt cx="2476500" cy="3619500"/>
          </a:xfrm>
        </p:grpSpPr>
        <p:sp>
          <p:nvSpPr>
            <p:cNvPr id="245" name="Google Shape;245;p11"/>
            <p:cNvSpPr/>
            <p:nvPr/>
          </p:nvSpPr>
          <p:spPr>
            <a:xfrm>
              <a:off x="476250" y="1047750"/>
              <a:ext cx="2476500" cy="3619500"/>
            </a:xfrm>
            <a:prstGeom prst="roundRect">
              <a:avLst>
                <a:gd fmla="val 4615"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11"/>
            <p:cNvSpPr/>
            <p:nvPr/>
          </p:nvSpPr>
          <p:spPr>
            <a:xfrm>
              <a:off x="476250" y="1047750"/>
              <a:ext cx="57300" cy="3619500"/>
            </a:xfrm>
            <a:prstGeom prst="roundRect">
              <a:avLst>
                <a:gd fmla="val 50000" name="adj"/>
              </a:avLst>
            </a:prstGeom>
            <a:solidFill>
              <a:srgbClr val="0284C7"/>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p11"/>
            <p:cNvSpPr txBox="1"/>
            <p:nvPr/>
          </p:nvSpPr>
          <p:spPr>
            <a:xfrm>
              <a:off x="714375" y="1285875"/>
              <a:ext cx="2047800" cy="3143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500"/>
                <a:buFont typeface="Arial"/>
                <a:buNone/>
              </a:pPr>
              <a:r>
                <a:rPr b="1" i="0" lang="en" sz="1500" u="none" cap="none" strike="noStrike">
                  <a:solidFill>
                    <a:srgbClr val="0F172A"/>
                  </a:solidFill>
                  <a:latin typeface="Inter"/>
                  <a:ea typeface="Inter"/>
                  <a:cs typeface="Inter"/>
                  <a:sym typeface="Inter"/>
                </a:rPr>
                <a:t>Project Engineer Role</a:t>
              </a:r>
              <a:endParaRPr b="1" i="0" sz="1500" u="none" cap="none" strike="noStrike">
                <a:solidFill>
                  <a:srgbClr val="0F172A"/>
                </a:solidFill>
                <a:latin typeface="Inter"/>
                <a:ea typeface="Inter"/>
                <a:cs typeface="Inter"/>
                <a:sym typeface="Inter"/>
              </a:endParaRPr>
            </a:p>
            <a:p>
              <a:pPr indent="0" lvl="0" marL="0" marR="0" rtl="0" algn="l">
                <a:lnSpc>
                  <a:spcPct val="100000"/>
                </a:lnSpc>
                <a:spcBef>
                  <a:spcPts val="1200"/>
                </a:spcBef>
                <a:spcAft>
                  <a:spcPts val="0"/>
                </a:spcAft>
                <a:buClr>
                  <a:srgbClr val="000000"/>
                </a:buClr>
                <a:buSzPts val="1100"/>
                <a:buFont typeface="Arial"/>
                <a:buNone/>
              </a:pPr>
              <a:r>
                <a:rPr b="1" i="0" lang="en" sz="1100" u="none" cap="none" strike="noStrike">
                  <a:solidFill>
                    <a:srgbClr val="0284C7"/>
                  </a:solidFill>
                  <a:latin typeface="Inter"/>
                  <a:ea typeface="Inter"/>
                  <a:cs typeface="Inter"/>
                  <a:sym typeface="Inter"/>
                </a:rPr>
                <a:t>Coordination &amp; Tracking:</a:t>
              </a:r>
              <a:r>
                <a:rPr b="0" i="0" lang="en" sz="1100" u="none" cap="none" strike="noStrike">
                  <a:solidFill>
                    <a:srgbClr val="475569"/>
                  </a:solidFill>
                  <a:latin typeface="Inter"/>
                  <a:ea typeface="Inter"/>
                  <a:cs typeface="Inter"/>
                  <a:sym typeface="Inter"/>
                </a:rPr>
                <a:t> Lead the tracking and system integration of MPAS into the Unified Forecast System (UFS).</a:t>
              </a:r>
              <a:endParaRPr b="0" i="0" sz="1100" u="none" cap="none" strike="noStrike">
                <a:solidFill>
                  <a:srgbClr val="475569"/>
                </a:solidFill>
                <a:latin typeface="Inter"/>
                <a:ea typeface="Inter"/>
                <a:cs typeface="Inter"/>
                <a:sym typeface="Inter"/>
              </a:endParaRPr>
            </a:p>
            <a:p>
              <a:pPr indent="0" lvl="0" marL="0" marR="0" rtl="0" algn="l">
                <a:lnSpc>
                  <a:spcPct val="100000"/>
                </a:lnSpc>
                <a:spcBef>
                  <a:spcPts val="1200"/>
                </a:spcBef>
                <a:spcAft>
                  <a:spcPts val="0"/>
                </a:spcAft>
                <a:buClr>
                  <a:srgbClr val="000000"/>
                </a:buClr>
                <a:buSzPts val="1100"/>
                <a:buFont typeface="Arial"/>
                <a:buNone/>
              </a:pPr>
              <a:r>
                <a:rPr b="1" i="0" lang="en" sz="1100" u="none" cap="none" strike="noStrike">
                  <a:solidFill>
                    <a:srgbClr val="0284C7"/>
                  </a:solidFill>
                  <a:latin typeface="Inter"/>
                  <a:ea typeface="Inter"/>
                  <a:cs typeface="Inter"/>
                  <a:sym typeface="Inter"/>
                </a:rPr>
                <a:t>R2O Efficiency:</a:t>
              </a:r>
              <a:r>
                <a:rPr b="0" i="0" lang="en" sz="1100" u="none" cap="none" strike="noStrike">
                  <a:solidFill>
                    <a:srgbClr val="475569"/>
                  </a:solidFill>
                  <a:latin typeface="Inter"/>
                  <a:ea typeface="Inter"/>
                  <a:cs typeface="Inter"/>
                  <a:sym typeface="Inter"/>
                </a:rPr>
                <a:t> Align collaborative efforts across multiple organizations to optimize the transition from research to operations. </a:t>
              </a:r>
              <a:endParaRPr b="0" i="0" sz="1100" u="none" cap="none" strike="noStrike">
                <a:solidFill>
                  <a:srgbClr val="475569"/>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475569"/>
                  </a:solidFill>
                  <a:latin typeface="Inter"/>
                  <a:ea typeface="Inter"/>
                  <a:cs typeface="Inter"/>
                  <a:sym typeface="Inter"/>
                </a:rPr>
                <a:t>“The Glue”</a:t>
              </a:r>
              <a:endParaRPr b="1" i="0" sz="1100" u="none" cap="none" strike="noStrike">
                <a:solidFill>
                  <a:srgbClr val="475569"/>
                </a:solidFill>
                <a:latin typeface="Inter"/>
                <a:ea typeface="Inter"/>
                <a:cs typeface="Inter"/>
                <a:sym typeface="Inter"/>
              </a:endParaRPr>
            </a:p>
          </p:txBody>
        </p:sp>
      </p:grpSp>
      <p:grpSp>
        <p:nvGrpSpPr>
          <p:cNvPr id="248" name="Google Shape;248;p11"/>
          <p:cNvGrpSpPr/>
          <p:nvPr/>
        </p:nvGrpSpPr>
        <p:grpSpPr>
          <a:xfrm>
            <a:off x="3143250" y="1047750"/>
            <a:ext cx="3048000" cy="3619500"/>
            <a:chOff x="3143250" y="1047750"/>
            <a:chExt cx="3048000" cy="3619500"/>
          </a:xfrm>
        </p:grpSpPr>
        <p:sp>
          <p:nvSpPr>
            <p:cNvPr id="249" name="Google Shape;249;p11"/>
            <p:cNvSpPr/>
            <p:nvPr/>
          </p:nvSpPr>
          <p:spPr>
            <a:xfrm>
              <a:off x="3143250" y="1047750"/>
              <a:ext cx="3048000" cy="3619500"/>
            </a:xfrm>
            <a:prstGeom prst="roundRect">
              <a:avLst>
                <a:gd fmla="val 3750"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 name="Google Shape;250;p11"/>
            <p:cNvSpPr/>
            <p:nvPr/>
          </p:nvSpPr>
          <p:spPr>
            <a:xfrm>
              <a:off x="3143250" y="1047750"/>
              <a:ext cx="57300" cy="3619500"/>
            </a:xfrm>
            <a:prstGeom prst="roundRect">
              <a:avLst>
                <a:gd fmla="val 50000" name="adj"/>
              </a:avLst>
            </a:prstGeom>
            <a:solidFill>
              <a:srgbClr val="0284C7"/>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 name="Google Shape;251;p11"/>
            <p:cNvSpPr txBox="1"/>
            <p:nvPr/>
          </p:nvSpPr>
          <p:spPr>
            <a:xfrm>
              <a:off x="3381375" y="1285875"/>
              <a:ext cx="2708700" cy="3143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300"/>
                <a:buFont typeface="Arial"/>
                <a:buNone/>
              </a:pPr>
              <a:r>
                <a:rPr b="1" i="0" lang="en" sz="1300" u="none" cap="none" strike="noStrike">
                  <a:solidFill>
                    <a:srgbClr val="0F172A"/>
                  </a:solidFill>
                  <a:latin typeface="Inter"/>
                  <a:ea typeface="Inter"/>
                  <a:cs typeface="Inter"/>
                  <a:sym typeface="Inter"/>
                </a:rPr>
                <a:t>NWS, OAR, NCAR Collaboration</a:t>
              </a:r>
              <a:endParaRPr b="1" i="0" sz="1300" u="none" cap="none" strike="noStrike">
                <a:solidFill>
                  <a:srgbClr val="0F172A"/>
                </a:solidFill>
                <a:latin typeface="Inter"/>
                <a:ea typeface="Inter"/>
                <a:cs typeface="Inter"/>
                <a:sym typeface="Inter"/>
              </a:endParaRPr>
            </a:p>
            <a:p>
              <a:pPr indent="0" lvl="0" marL="0" marR="0" rtl="0" algn="l">
                <a:lnSpc>
                  <a:spcPct val="100000"/>
                </a:lnSpc>
                <a:spcBef>
                  <a:spcPts val="1200"/>
                </a:spcBef>
                <a:spcAft>
                  <a:spcPts val="0"/>
                </a:spcAft>
                <a:buClr>
                  <a:srgbClr val="000000"/>
                </a:buClr>
                <a:buSzPts val="1100"/>
                <a:buFont typeface="Arial"/>
                <a:buNone/>
              </a:pPr>
              <a:r>
                <a:rPr b="1" i="0" lang="en" sz="1100" u="none" cap="none" strike="noStrike">
                  <a:solidFill>
                    <a:srgbClr val="0284C7"/>
                  </a:solidFill>
                  <a:latin typeface="Inter"/>
                  <a:ea typeface="Inter"/>
                  <a:cs typeface="Inter"/>
                  <a:sym typeface="Inter"/>
                </a:rPr>
                <a:t>Project Plan &amp; Funding:</a:t>
              </a:r>
              <a:r>
                <a:rPr b="0" i="0" lang="en" sz="1100" u="none" cap="none" strike="noStrike">
                  <a:solidFill>
                    <a:srgbClr val="475569"/>
                  </a:solidFill>
                  <a:latin typeface="Inter"/>
                  <a:ea typeface="Inter"/>
                  <a:cs typeface="Inter"/>
                  <a:sym typeface="Inter"/>
                </a:rPr>
                <a:t> Identify strategic funding needs to support moonshot initiatives.</a:t>
              </a:r>
              <a:endParaRPr b="0" i="0" sz="1100" u="none" cap="none" strike="noStrike">
                <a:solidFill>
                  <a:srgbClr val="475569"/>
                </a:solidFill>
                <a:latin typeface="Inter"/>
                <a:ea typeface="Inter"/>
                <a:cs typeface="Inter"/>
                <a:sym typeface="Inter"/>
              </a:endParaRPr>
            </a:p>
            <a:p>
              <a:pPr indent="0" lvl="0" marL="0" marR="0" rtl="0" algn="l">
                <a:lnSpc>
                  <a:spcPct val="100000"/>
                </a:lnSpc>
                <a:spcBef>
                  <a:spcPts val="750"/>
                </a:spcBef>
                <a:spcAft>
                  <a:spcPts val="0"/>
                </a:spcAft>
                <a:buClr>
                  <a:srgbClr val="000000"/>
                </a:buClr>
                <a:buSzPts val="1100"/>
                <a:buFont typeface="Arial"/>
                <a:buNone/>
              </a:pPr>
              <a:r>
                <a:rPr b="1" i="0" lang="en" sz="1100" u="none" cap="none" strike="noStrike">
                  <a:solidFill>
                    <a:srgbClr val="0284C7"/>
                  </a:solidFill>
                  <a:latin typeface="Inter"/>
                  <a:ea typeface="Inter"/>
                  <a:cs typeface="Inter"/>
                  <a:sym typeface="Inter"/>
                </a:rPr>
                <a:t>Project Charter:</a:t>
              </a:r>
              <a:r>
                <a:rPr b="0" i="0" lang="en" sz="1100" u="none" cap="none" strike="noStrike">
                  <a:solidFill>
                    <a:srgbClr val="475569"/>
                  </a:solidFill>
                  <a:latin typeface="Inter"/>
                  <a:ea typeface="Inter"/>
                  <a:cs typeface="Inter"/>
                  <a:sym typeface="Inter"/>
                </a:rPr>
                <a:t> Drive collaboration and team coordination under a unified charter.</a:t>
              </a:r>
              <a:endParaRPr b="0" i="0" sz="1100" u="none" cap="none" strike="noStrike">
                <a:solidFill>
                  <a:srgbClr val="475569"/>
                </a:solidFill>
                <a:latin typeface="Inter"/>
                <a:ea typeface="Inter"/>
                <a:cs typeface="Inter"/>
                <a:sym typeface="Inter"/>
              </a:endParaRPr>
            </a:p>
            <a:p>
              <a:pPr indent="0" lvl="0" marL="0" marR="0" rtl="0" algn="l">
                <a:lnSpc>
                  <a:spcPct val="100000"/>
                </a:lnSpc>
                <a:spcBef>
                  <a:spcPts val="750"/>
                </a:spcBef>
                <a:spcAft>
                  <a:spcPts val="0"/>
                </a:spcAft>
                <a:buClr>
                  <a:srgbClr val="000000"/>
                </a:buClr>
                <a:buSzPts val="1100"/>
                <a:buFont typeface="Arial"/>
                <a:buNone/>
              </a:pPr>
              <a:r>
                <a:rPr b="1" i="0" lang="en" sz="1100" u="none" cap="none" strike="noStrike">
                  <a:solidFill>
                    <a:srgbClr val="0284C7"/>
                  </a:solidFill>
                  <a:latin typeface="Inter"/>
                  <a:ea typeface="Inter"/>
                  <a:cs typeface="Inter"/>
                  <a:sym typeface="Inter"/>
                </a:rPr>
                <a:t>Scrum/Agile Approach:</a:t>
              </a:r>
              <a:r>
                <a:rPr b="0" i="0" lang="en" sz="1100" u="none" cap="none" strike="noStrike">
                  <a:solidFill>
                    <a:srgbClr val="475569"/>
                  </a:solidFill>
                  <a:latin typeface="Inter"/>
                  <a:ea typeface="Inter"/>
                  <a:cs typeface="Inter"/>
                  <a:sym typeface="Inter"/>
                </a:rPr>
                <a:t> Meet regularly to eliminate impediments, while improving transparency and visibility.</a:t>
              </a:r>
              <a:endParaRPr b="0" i="0" sz="1100" u="none" cap="none" strike="noStrike">
                <a:solidFill>
                  <a:srgbClr val="475569"/>
                </a:solidFill>
                <a:latin typeface="Inter"/>
                <a:ea typeface="Inter"/>
                <a:cs typeface="Inter"/>
                <a:sym typeface="Inter"/>
              </a:endParaRPr>
            </a:p>
          </p:txBody>
        </p:sp>
      </p:grpSp>
      <p:grpSp>
        <p:nvGrpSpPr>
          <p:cNvPr id="252" name="Google Shape;252;p11"/>
          <p:cNvGrpSpPr/>
          <p:nvPr/>
        </p:nvGrpSpPr>
        <p:grpSpPr>
          <a:xfrm>
            <a:off x="6381750" y="1047750"/>
            <a:ext cx="2286000" cy="3619500"/>
            <a:chOff x="6381750" y="1047750"/>
            <a:chExt cx="2286000" cy="3619500"/>
          </a:xfrm>
        </p:grpSpPr>
        <p:sp>
          <p:nvSpPr>
            <p:cNvPr id="253" name="Google Shape;253;p11"/>
            <p:cNvSpPr/>
            <p:nvPr/>
          </p:nvSpPr>
          <p:spPr>
            <a:xfrm>
              <a:off x="6381750" y="1047750"/>
              <a:ext cx="2286000" cy="3619500"/>
            </a:xfrm>
            <a:prstGeom prst="roundRect">
              <a:avLst>
                <a:gd fmla="val 5000"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 name="Google Shape;254;p11"/>
            <p:cNvSpPr/>
            <p:nvPr/>
          </p:nvSpPr>
          <p:spPr>
            <a:xfrm>
              <a:off x="6381750" y="1047750"/>
              <a:ext cx="57300" cy="3619500"/>
            </a:xfrm>
            <a:prstGeom prst="roundRect">
              <a:avLst>
                <a:gd fmla="val 50000" name="adj"/>
              </a:avLst>
            </a:prstGeom>
            <a:solidFill>
              <a:srgbClr val="EF4444"/>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11"/>
            <p:cNvSpPr txBox="1"/>
            <p:nvPr/>
          </p:nvSpPr>
          <p:spPr>
            <a:xfrm>
              <a:off x="6619875" y="1285875"/>
              <a:ext cx="1857300" cy="3143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500"/>
                <a:buFont typeface="Arial"/>
                <a:buNone/>
              </a:pPr>
              <a:r>
                <a:rPr b="1" i="0" lang="en" sz="1500" u="none" cap="none" strike="noStrike">
                  <a:solidFill>
                    <a:srgbClr val="EF4444"/>
                  </a:solidFill>
                  <a:latin typeface="Inter"/>
                  <a:ea typeface="Inter"/>
                  <a:cs typeface="Inter"/>
                  <a:sym typeface="Inter"/>
                </a:rPr>
                <a:t>Funding &amp; Partners</a:t>
              </a:r>
              <a:endParaRPr b="1" i="0" sz="1500" u="none" cap="none" strike="noStrike">
                <a:solidFill>
                  <a:srgbClr val="EF4444"/>
                </a:solidFill>
                <a:latin typeface="Inter"/>
                <a:ea typeface="Inter"/>
                <a:cs typeface="Inter"/>
                <a:sym typeface="Inter"/>
              </a:endParaRPr>
            </a:p>
            <a:p>
              <a:pPr indent="0" lvl="0" marL="0" marR="0" rtl="0" algn="l">
                <a:lnSpc>
                  <a:spcPct val="100000"/>
                </a:lnSpc>
                <a:spcBef>
                  <a:spcPts val="1200"/>
                </a:spcBef>
                <a:spcAft>
                  <a:spcPts val="0"/>
                </a:spcAft>
                <a:buClr>
                  <a:srgbClr val="000000"/>
                </a:buClr>
                <a:buSzPts val="1100"/>
                <a:buFont typeface="Arial"/>
                <a:buNone/>
              </a:pPr>
              <a:r>
                <a:rPr b="1" i="0" lang="en" sz="1100" u="none" cap="none" strike="noStrike">
                  <a:solidFill>
                    <a:srgbClr val="0F172A"/>
                  </a:solidFill>
                  <a:latin typeface="Inter"/>
                  <a:ea typeface="Inter"/>
                  <a:cs typeface="Inter"/>
                  <a:sym typeface="Inter"/>
                </a:rPr>
                <a:t>Funding Sources</a:t>
              </a:r>
              <a:endParaRPr b="1" i="0" sz="1100" u="none" cap="none" strike="noStrike">
                <a:solidFill>
                  <a:srgbClr val="0F172A"/>
                </a:solidFill>
                <a:latin typeface="Inter"/>
                <a:ea typeface="Inter"/>
                <a:cs typeface="Inter"/>
                <a:sym typeface="Inter"/>
              </a:endParaRPr>
            </a:p>
            <a:p>
              <a:pPr indent="0" lvl="0" marL="0" marR="0" rtl="0" algn="l">
                <a:lnSpc>
                  <a:spcPct val="100000"/>
                </a:lnSpc>
                <a:spcBef>
                  <a:spcPts val="300"/>
                </a:spcBef>
                <a:spcAft>
                  <a:spcPts val="0"/>
                </a:spcAft>
                <a:buClr>
                  <a:srgbClr val="000000"/>
                </a:buClr>
                <a:buSzPts val="1000"/>
                <a:buFont typeface="Arial"/>
                <a:buNone/>
              </a:pPr>
              <a:r>
                <a:rPr b="0" i="0" lang="en" sz="1000" u="none" cap="none" strike="noStrike">
                  <a:solidFill>
                    <a:srgbClr val="475569"/>
                  </a:solidFill>
                  <a:latin typeface="Inter"/>
                  <a:ea typeface="Inter"/>
                  <a:cs typeface="Inter"/>
                  <a:sym typeface="Inter"/>
                </a:rPr>
                <a:t>JTTI, UFS-R2O, STI, Water in the West, GSL/EMC Base, IIJA / BIL, Testbed Program</a:t>
              </a:r>
              <a:endParaRPr b="0" i="0" sz="1000" u="none" cap="none" strike="noStrike">
                <a:solidFill>
                  <a:srgbClr val="475569"/>
                </a:solidFill>
                <a:latin typeface="Inter"/>
                <a:ea typeface="Inter"/>
                <a:cs typeface="Inter"/>
                <a:sym typeface="Inter"/>
              </a:endParaRPr>
            </a:p>
            <a:p>
              <a:pPr indent="0" lvl="0" marL="0" marR="0" rtl="0" algn="l">
                <a:lnSpc>
                  <a:spcPct val="100000"/>
                </a:lnSpc>
                <a:spcBef>
                  <a:spcPts val="1600"/>
                </a:spcBef>
                <a:spcAft>
                  <a:spcPts val="0"/>
                </a:spcAft>
                <a:buClr>
                  <a:srgbClr val="000000"/>
                </a:buClr>
                <a:buSzPts val="1100"/>
                <a:buFont typeface="Arial"/>
                <a:buNone/>
              </a:pPr>
              <a:r>
                <a:rPr b="1" i="0" lang="en" sz="1100" u="none" cap="none" strike="noStrike">
                  <a:solidFill>
                    <a:srgbClr val="0F172A"/>
                  </a:solidFill>
                  <a:latin typeface="Inter"/>
                  <a:ea typeface="Inter"/>
                  <a:cs typeface="Inter"/>
                  <a:sym typeface="Inter"/>
                </a:rPr>
                <a:t>Partners</a:t>
              </a:r>
              <a:endParaRPr b="1" i="0" sz="1100" u="none" cap="none" strike="noStrike">
                <a:solidFill>
                  <a:srgbClr val="0F172A"/>
                </a:solidFill>
                <a:latin typeface="Inter"/>
                <a:ea typeface="Inter"/>
                <a:cs typeface="Inter"/>
                <a:sym typeface="Inter"/>
              </a:endParaRPr>
            </a:p>
            <a:p>
              <a:pPr indent="0" lvl="0" marL="0" marR="0" rtl="0" algn="l">
                <a:lnSpc>
                  <a:spcPct val="100000"/>
                </a:lnSpc>
                <a:spcBef>
                  <a:spcPts val="300"/>
                </a:spcBef>
                <a:spcAft>
                  <a:spcPts val="0"/>
                </a:spcAft>
                <a:buClr>
                  <a:srgbClr val="000000"/>
                </a:buClr>
                <a:buSzPts val="1000"/>
                <a:buFont typeface="Arial"/>
                <a:buNone/>
              </a:pPr>
              <a:r>
                <a:rPr b="0" i="0" lang="en" sz="1000" u="none" cap="none" strike="noStrike">
                  <a:solidFill>
                    <a:srgbClr val="475569"/>
                  </a:solidFill>
                  <a:latin typeface="Inter"/>
                  <a:ea typeface="Inter"/>
                  <a:cs typeface="Inter"/>
                  <a:sym typeface="Inter"/>
                </a:rPr>
                <a:t>WPO, GSL, EMC, DTC, NSF NCAR, PSL</a:t>
              </a:r>
              <a:endParaRPr b="0" i="0" sz="1000" u="none" cap="none" strike="noStrike">
                <a:solidFill>
                  <a:srgbClr val="475569"/>
                </a:solidFill>
                <a:latin typeface="Inter"/>
                <a:ea typeface="Inter"/>
                <a:cs typeface="Inter"/>
                <a:sym typeface="Inter"/>
              </a:endParaRPr>
            </a:p>
          </p:txBody>
        </p:sp>
      </p:grpSp>
      <p:pic>
        <p:nvPicPr>
          <p:cNvPr id="256" name="Google Shape;256;p11" title="1520104970131.jpg"/>
          <p:cNvPicPr preferRelativeResize="0"/>
          <p:nvPr/>
        </p:nvPicPr>
        <p:blipFill rotWithShape="1">
          <a:blip r:embed="rId4">
            <a:alphaModFix/>
          </a:blip>
          <a:srcRect b="0" l="0" r="0" t="0"/>
          <a:stretch/>
        </p:blipFill>
        <p:spPr>
          <a:xfrm>
            <a:off x="3705125" y="3424050"/>
            <a:ext cx="2111450" cy="118768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4">
            <a:alphaModFix/>
          </a:blip>
          <a:stretch>
            <a:fillRect/>
          </a:stretch>
        </a:blipFill>
      </p:bgPr>
    </p:bg>
    <p:spTree>
      <p:nvGrpSpPr>
        <p:cNvPr id="260" name="Shape 260"/>
        <p:cNvGrpSpPr/>
        <p:nvPr/>
      </p:nvGrpSpPr>
      <p:grpSpPr>
        <a:xfrm>
          <a:off x="0" y="0"/>
          <a:ext cx="0" cy="0"/>
          <a:chOff x="0" y="0"/>
          <a:chExt cx="0" cy="0"/>
        </a:xfrm>
      </p:grpSpPr>
      <p:sp>
        <p:nvSpPr>
          <p:cNvPr id="261" name="Google Shape;261;p12"/>
          <p:cNvSpPr txBox="1"/>
          <p:nvPr/>
        </p:nvSpPr>
        <p:spPr>
          <a:xfrm>
            <a:off x="476250" y="170392"/>
            <a:ext cx="8191500" cy="5715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0F172A"/>
                </a:solidFill>
                <a:latin typeface="Inter ExtraBold"/>
                <a:ea typeface="Inter ExtraBold"/>
                <a:cs typeface="Inter ExtraBold"/>
                <a:sym typeface="Inter ExtraBold"/>
              </a:rPr>
              <a:t>MPAS-UFS &amp; MPAS Standalone </a:t>
            </a:r>
            <a:endParaRPr b="0" i="0" sz="2400" u="none" cap="none" strike="noStrike">
              <a:solidFill>
                <a:srgbClr val="0F172A"/>
              </a:solidFill>
              <a:latin typeface="Inter ExtraBold"/>
              <a:ea typeface="Inter ExtraBold"/>
              <a:cs typeface="Inter ExtraBold"/>
              <a:sym typeface="Inter ExtraBold"/>
            </a:endParaRPr>
          </a:p>
        </p:txBody>
      </p:sp>
      <p:grpSp>
        <p:nvGrpSpPr>
          <p:cNvPr id="262" name="Google Shape;262;p12"/>
          <p:cNvGrpSpPr/>
          <p:nvPr/>
        </p:nvGrpSpPr>
        <p:grpSpPr>
          <a:xfrm>
            <a:off x="476250" y="1190625"/>
            <a:ext cx="3905400" cy="3381300"/>
            <a:chOff x="476250" y="1190625"/>
            <a:chExt cx="3905400" cy="3381300"/>
          </a:xfrm>
        </p:grpSpPr>
        <p:sp>
          <p:nvSpPr>
            <p:cNvPr id="263" name="Google Shape;263;p12"/>
            <p:cNvSpPr/>
            <p:nvPr/>
          </p:nvSpPr>
          <p:spPr>
            <a:xfrm>
              <a:off x="476250" y="1190625"/>
              <a:ext cx="3905400" cy="3381300"/>
            </a:xfrm>
            <a:prstGeom prst="roundRect">
              <a:avLst>
                <a:gd fmla="val 3380"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 name="Google Shape;264;p12"/>
            <p:cNvSpPr/>
            <p:nvPr/>
          </p:nvSpPr>
          <p:spPr>
            <a:xfrm>
              <a:off x="476250" y="1190625"/>
              <a:ext cx="57300" cy="3381300"/>
            </a:xfrm>
            <a:prstGeom prst="roundRect">
              <a:avLst>
                <a:gd fmla="val 50000" name="adj"/>
              </a:avLst>
            </a:prstGeom>
            <a:solidFill>
              <a:srgbClr val="0284C7"/>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 name="Google Shape;265;p12"/>
            <p:cNvSpPr txBox="1"/>
            <p:nvPr/>
          </p:nvSpPr>
          <p:spPr>
            <a:xfrm>
              <a:off x="762000" y="1428750"/>
              <a:ext cx="3333900" cy="2905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en" sz="1600" u="none" cap="none" strike="noStrike">
                  <a:solidFill>
                    <a:srgbClr val="0F172A"/>
                  </a:solidFill>
                  <a:latin typeface="Inter"/>
                  <a:ea typeface="Inter"/>
                  <a:cs typeface="Inter"/>
                  <a:sym typeface="Inter"/>
                </a:rPr>
                <a:t>Synchronization Benefits</a:t>
              </a:r>
              <a:endParaRPr b="1" i="0" sz="1600" u="none" cap="none" strike="noStrike">
                <a:solidFill>
                  <a:srgbClr val="0F172A"/>
                </a:solidFill>
                <a:latin typeface="Inter"/>
                <a:ea typeface="Inter"/>
                <a:cs typeface="Inter"/>
                <a:sym typeface="Inter"/>
              </a:endParaRPr>
            </a:p>
            <a:p>
              <a:pPr indent="0" lvl="0" marL="0" marR="0" rtl="0" algn="l">
                <a:lnSpc>
                  <a:spcPct val="100000"/>
                </a:lnSpc>
                <a:spcBef>
                  <a:spcPts val="1200"/>
                </a:spcBef>
                <a:spcAft>
                  <a:spcPts val="0"/>
                </a:spcAft>
                <a:buClr>
                  <a:srgbClr val="000000"/>
                </a:buClr>
                <a:buSzPts val="1150"/>
                <a:buFont typeface="Arial"/>
                <a:buNone/>
              </a:pPr>
              <a:r>
                <a:rPr b="1" i="0" lang="en" sz="1150" u="none" cap="none" strike="noStrike">
                  <a:solidFill>
                    <a:srgbClr val="0284C7"/>
                  </a:solidFill>
                  <a:latin typeface="Inter"/>
                  <a:ea typeface="Inter"/>
                  <a:cs typeface="Inter"/>
                  <a:sym typeface="Inter"/>
                </a:rPr>
                <a:t>Seamless Integration:</a:t>
              </a:r>
              <a:r>
                <a:rPr b="0" i="0" lang="en" sz="1150" u="none" cap="none" strike="noStrike">
                  <a:solidFill>
                    <a:srgbClr val="475569"/>
                  </a:solidFill>
                  <a:latin typeface="Inter"/>
                  <a:ea typeface="Inter"/>
                  <a:cs typeface="Inter"/>
                  <a:sym typeface="Inter"/>
                </a:rPr>
                <a:t> Code management framework ensures the seamless integration of standalone development with MPAS-UFS.</a:t>
              </a:r>
              <a:endParaRPr b="0" i="0" sz="1150" u="none" cap="none" strike="noStrike">
                <a:solidFill>
                  <a:srgbClr val="475569"/>
                </a:solidFill>
                <a:latin typeface="Inter"/>
                <a:ea typeface="Inter"/>
                <a:cs typeface="Inter"/>
                <a:sym typeface="Inter"/>
              </a:endParaRPr>
            </a:p>
            <a:p>
              <a:pPr indent="0" lvl="0" marL="0" marR="0" rtl="0" algn="l">
                <a:lnSpc>
                  <a:spcPct val="100000"/>
                </a:lnSpc>
                <a:spcBef>
                  <a:spcPts val="900"/>
                </a:spcBef>
                <a:spcAft>
                  <a:spcPts val="0"/>
                </a:spcAft>
                <a:buClr>
                  <a:srgbClr val="000000"/>
                </a:buClr>
                <a:buSzPts val="1150"/>
                <a:buFont typeface="Arial"/>
                <a:buNone/>
              </a:pPr>
              <a:r>
                <a:rPr b="1" i="0" lang="en" sz="1150" u="none" cap="none" strike="noStrike">
                  <a:solidFill>
                    <a:srgbClr val="0284C7"/>
                  </a:solidFill>
                  <a:latin typeface="Inter"/>
                  <a:ea typeface="Inter"/>
                  <a:cs typeface="Inter"/>
                  <a:sym typeface="Inter"/>
                </a:rPr>
                <a:t>Community Access:</a:t>
              </a:r>
              <a:r>
                <a:rPr b="0" i="0" lang="en" sz="1150" u="none" cap="none" strike="noStrike">
                  <a:solidFill>
                    <a:srgbClr val="475569"/>
                  </a:solidFill>
                  <a:latin typeface="Inter"/>
                  <a:ea typeface="Inter"/>
                  <a:cs typeface="Inter"/>
                  <a:sym typeface="Inter"/>
                </a:rPr>
                <a:t> Access to latest developments while enjoying a well-tested, supported system with enhanced capabilities.</a:t>
              </a:r>
              <a:endParaRPr b="0" i="0" sz="1150" u="none" cap="none" strike="noStrike">
                <a:solidFill>
                  <a:srgbClr val="475569"/>
                </a:solidFill>
                <a:latin typeface="Inter"/>
                <a:ea typeface="Inter"/>
                <a:cs typeface="Inter"/>
                <a:sym typeface="Inter"/>
              </a:endParaRPr>
            </a:p>
            <a:p>
              <a:pPr indent="0" lvl="0" marL="0" marR="0" rtl="0" algn="l">
                <a:lnSpc>
                  <a:spcPct val="100000"/>
                </a:lnSpc>
                <a:spcBef>
                  <a:spcPts val="900"/>
                </a:spcBef>
                <a:spcAft>
                  <a:spcPts val="0"/>
                </a:spcAft>
                <a:buClr>
                  <a:srgbClr val="000000"/>
                </a:buClr>
                <a:buSzPts val="1150"/>
                <a:buFont typeface="Arial"/>
                <a:buNone/>
              </a:pPr>
              <a:r>
                <a:rPr b="1" i="0" lang="en" sz="1150" u="none" cap="none" strike="noStrike">
                  <a:solidFill>
                    <a:srgbClr val="0284C7"/>
                  </a:solidFill>
                  <a:latin typeface="Inter"/>
                  <a:ea typeface="Inter"/>
                  <a:cs typeface="Inter"/>
                  <a:sym typeface="Inter"/>
                </a:rPr>
                <a:t>Enhanced R2O:</a:t>
              </a:r>
              <a:r>
                <a:rPr b="0" i="0" lang="en" sz="1150" u="none" cap="none" strike="noStrike">
                  <a:solidFill>
                    <a:srgbClr val="475569"/>
                  </a:solidFill>
                  <a:latin typeface="Inter"/>
                  <a:ea typeface="Inter"/>
                  <a:cs typeface="Inter"/>
                  <a:sym typeface="Inter"/>
                </a:rPr>
                <a:t> A close collaboration directly accelerates the transition of research standalone efforts to operations.</a:t>
              </a:r>
              <a:endParaRPr b="0" i="0" sz="1150" u="none" cap="none" strike="noStrike">
                <a:solidFill>
                  <a:srgbClr val="475569"/>
                </a:solidFill>
                <a:latin typeface="Inter"/>
                <a:ea typeface="Inter"/>
                <a:cs typeface="Inter"/>
                <a:sym typeface="Inter"/>
              </a:endParaRPr>
            </a:p>
          </p:txBody>
        </p:sp>
      </p:grpSp>
      <p:sp>
        <p:nvSpPr>
          <p:cNvPr id="266" name="Google Shape;266;p12"/>
          <p:cNvSpPr txBox="1"/>
          <p:nvPr/>
        </p:nvSpPr>
        <p:spPr>
          <a:xfrm>
            <a:off x="3905250" y="832950"/>
            <a:ext cx="52716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0000FF"/>
                </a:solidFill>
                <a:latin typeface="Arial"/>
                <a:ea typeface="Arial"/>
                <a:cs typeface="Arial"/>
                <a:sym typeface="Arial"/>
              </a:rPr>
              <a:t>Challenges with MPAS and Synchronization</a:t>
            </a:r>
            <a:endParaRPr b="1" i="0" sz="1400" u="none" cap="none" strike="noStrike">
              <a:solidFill>
                <a:srgbClr val="0000FF"/>
              </a:solidFill>
              <a:latin typeface="Arial"/>
              <a:ea typeface="Arial"/>
              <a:cs typeface="Arial"/>
              <a:sym typeface="Arial"/>
            </a:endParaRPr>
          </a:p>
        </p:txBody>
      </p:sp>
      <p:grpSp>
        <p:nvGrpSpPr>
          <p:cNvPr id="267" name="Google Shape;267;p12"/>
          <p:cNvGrpSpPr/>
          <p:nvPr/>
        </p:nvGrpSpPr>
        <p:grpSpPr>
          <a:xfrm>
            <a:off x="4667250" y="1190625"/>
            <a:ext cx="4000500" cy="3181425"/>
            <a:chOff x="4667250" y="1190625"/>
            <a:chExt cx="4000500" cy="3181425"/>
          </a:xfrm>
        </p:grpSpPr>
        <p:sp>
          <p:nvSpPr>
            <p:cNvPr id="268" name="Google Shape;268;p12"/>
            <p:cNvSpPr/>
            <p:nvPr/>
          </p:nvSpPr>
          <p:spPr>
            <a:xfrm>
              <a:off x="4667250" y="1190625"/>
              <a:ext cx="4000500" cy="695400"/>
            </a:xfrm>
            <a:prstGeom prst="roundRect">
              <a:avLst>
                <a:gd fmla="val 10958"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 name="Google Shape;269;p12"/>
            <p:cNvSpPr txBox="1"/>
            <p:nvPr/>
          </p:nvSpPr>
          <p:spPr>
            <a:xfrm>
              <a:off x="4810125" y="1343025"/>
              <a:ext cx="381000" cy="3810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300"/>
                <a:buFont typeface="Arial"/>
                <a:buNone/>
              </a:pPr>
              <a:r>
                <a:rPr b="0" i="0" lang="en" sz="1300" u="none" cap="none" strike="noStrike">
                  <a:solidFill>
                    <a:srgbClr val="E11D48"/>
                  </a:solidFill>
                  <a:latin typeface="Inter ExtraBold"/>
                  <a:ea typeface="Inter ExtraBold"/>
                  <a:cs typeface="Inter ExtraBold"/>
                  <a:sym typeface="Inter ExtraBold"/>
                </a:rPr>
                <a:t>01</a:t>
              </a:r>
              <a:endParaRPr b="0" i="0" sz="1300" u="none" cap="none" strike="noStrike">
                <a:solidFill>
                  <a:srgbClr val="E11D48"/>
                </a:solidFill>
                <a:latin typeface="Inter ExtraBold"/>
                <a:ea typeface="Inter ExtraBold"/>
                <a:cs typeface="Inter ExtraBold"/>
                <a:sym typeface="Inter ExtraBold"/>
              </a:endParaRPr>
            </a:p>
          </p:txBody>
        </p:sp>
        <p:sp>
          <p:nvSpPr>
            <p:cNvPr id="270" name="Google Shape;270;p12"/>
            <p:cNvSpPr txBox="1"/>
            <p:nvPr/>
          </p:nvSpPr>
          <p:spPr>
            <a:xfrm>
              <a:off x="5334000" y="1285875"/>
              <a:ext cx="3190800" cy="504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150"/>
                <a:buFont typeface="Arial"/>
                <a:buNone/>
              </a:pPr>
              <a:r>
                <a:rPr b="1" i="0" lang="en" sz="1150" u="none" cap="none" strike="noStrike">
                  <a:solidFill>
                    <a:srgbClr val="1E293B"/>
                  </a:solidFill>
                  <a:latin typeface="Inter"/>
                  <a:ea typeface="Inter"/>
                  <a:cs typeface="Inter"/>
                  <a:sym typeface="Inter"/>
                </a:rPr>
                <a:t>Duplicate Infrastructure</a:t>
              </a:r>
              <a:endParaRPr b="1" i="0" sz="1150" u="none" cap="none" strike="noStrike">
                <a:solidFill>
                  <a:srgbClr val="1E293B"/>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050"/>
                <a:buFont typeface="Arial"/>
                <a:buNone/>
              </a:pPr>
              <a:r>
                <a:rPr b="0" i="0" lang="en" sz="1050" u="none" cap="none" strike="noStrike">
                  <a:solidFill>
                    <a:srgbClr val="64748B"/>
                  </a:solidFill>
                  <a:latin typeface="Inter"/>
                  <a:ea typeface="Inter"/>
                  <a:cs typeface="Inter"/>
                  <a:sym typeface="Inter"/>
                </a:rPr>
                <a:t>Avoiding duplicate testing infrastructure</a:t>
              </a:r>
              <a:endParaRPr b="0" i="0" sz="1050" u="none" cap="none" strike="noStrike">
                <a:solidFill>
                  <a:srgbClr val="64748B"/>
                </a:solidFill>
                <a:latin typeface="Inter"/>
                <a:ea typeface="Inter"/>
                <a:cs typeface="Inter"/>
                <a:sym typeface="Inter"/>
              </a:endParaRPr>
            </a:p>
          </p:txBody>
        </p:sp>
        <p:sp>
          <p:nvSpPr>
            <p:cNvPr id="271" name="Google Shape;271;p12"/>
            <p:cNvSpPr/>
            <p:nvPr/>
          </p:nvSpPr>
          <p:spPr>
            <a:xfrm>
              <a:off x="4667250" y="2019300"/>
              <a:ext cx="4000500" cy="695400"/>
            </a:xfrm>
            <a:prstGeom prst="roundRect">
              <a:avLst>
                <a:gd fmla="val 10958"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 name="Google Shape;272;p12"/>
            <p:cNvSpPr txBox="1"/>
            <p:nvPr/>
          </p:nvSpPr>
          <p:spPr>
            <a:xfrm>
              <a:off x="4810125" y="2171700"/>
              <a:ext cx="381000" cy="3810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300"/>
                <a:buFont typeface="Arial"/>
                <a:buNone/>
              </a:pPr>
              <a:r>
                <a:rPr b="0" i="0" lang="en" sz="1300" u="none" cap="none" strike="noStrike">
                  <a:solidFill>
                    <a:srgbClr val="E11D48"/>
                  </a:solidFill>
                  <a:latin typeface="Inter ExtraBold"/>
                  <a:ea typeface="Inter ExtraBold"/>
                  <a:cs typeface="Inter ExtraBold"/>
                  <a:sym typeface="Inter ExtraBold"/>
                </a:rPr>
                <a:t>02</a:t>
              </a:r>
              <a:endParaRPr b="0" i="0" sz="1300" u="none" cap="none" strike="noStrike">
                <a:solidFill>
                  <a:srgbClr val="E11D48"/>
                </a:solidFill>
                <a:latin typeface="Inter ExtraBold"/>
                <a:ea typeface="Inter ExtraBold"/>
                <a:cs typeface="Inter ExtraBold"/>
                <a:sym typeface="Inter ExtraBold"/>
              </a:endParaRPr>
            </a:p>
          </p:txBody>
        </p:sp>
        <p:sp>
          <p:nvSpPr>
            <p:cNvPr id="273" name="Google Shape;273;p12"/>
            <p:cNvSpPr txBox="1"/>
            <p:nvPr/>
          </p:nvSpPr>
          <p:spPr>
            <a:xfrm>
              <a:off x="5334000" y="2114550"/>
              <a:ext cx="3190800" cy="504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150"/>
                <a:buFont typeface="Arial"/>
                <a:buNone/>
              </a:pPr>
              <a:r>
                <a:rPr b="1" i="0" lang="en" sz="1150" u="none" cap="none" strike="noStrike">
                  <a:solidFill>
                    <a:srgbClr val="1E293B"/>
                  </a:solidFill>
                  <a:latin typeface="Inter"/>
                  <a:ea typeface="Inter"/>
                  <a:cs typeface="Inter"/>
                  <a:sym typeface="Inter"/>
                </a:rPr>
                <a:t>Dycore Consistency</a:t>
              </a:r>
              <a:endParaRPr b="1" i="0" sz="1150" u="none" cap="none" strike="noStrike">
                <a:solidFill>
                  <a:srgbClr val="1E293B"/>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050"/>
                <a:buFont typeface="Arial"/>
                <a:buNone/>
              </a:pPr>
              <a:r>
                <a:rPr b="0" i="0" lang="en" sz="1050" u="none" cap="none" strike="noStrike">
                  <a:solidFill>
                    <a:srgbClr val="64748B"/>
                  </a:solidFill>
                  <a:latin typeface="Inter"/>
                  <a:ea typeface="Inter"/>
                  <a:cs typeface="Inter"/>
                  <a:sym typeface="Inter"/>
                </a:rPr>
                <a:t>Ensuring development in one dycore does not break the code in other dycores  (FV3 and MPAS)</a:t>
              </a:r>
              <a:endParaRPr b="0" i="0" sz="1050" u="none" cap="none" strike="noStrike">
                <a:solidFill>
                  <a:srgbClr val="64748B"/>
                </a:solidFill>
                <a:latin typeface="Inter"/>
                <a:ea typeface="Inter"/>
                <a:cs typeface="Inter"/>
                <a:sym typeface="Inter"/>
              </a:endParaRPr>
            </a:p>
          </p:txBody>
        </p:sp>
        <p:sp>
          <p:nvSpPr>
            <p:cNvPr id="274" name="Google Shape;274;p12"/>
            <p:cNvSpPr/>
            <p:nvPr/>
          </p:nvSpPr>
          <p:spPr>
            <a:xfrm>
              <a:off x="4667250" y="2847975"/>
              <a:ext cx="4000500" cy="695400"/>
            </a:xfrm>
            <a:prstGeom prst="roundRect">
              <a:avLst>
                <a:gd fmla="val 10958"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12"/>
            <p:cNvSpPr txBox="1"/>
            <p:nvPr/>
          </p:nvSpPr>
          <p:spPr>
            <a:xfrm>
              <a:off x="4810125" y="3000375"/>
              <a:ext cx="381000" cy="3810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300"/>
                <a:buFont typeface="Arial"/>
                <a:buNone/>
              </a:pPr>
              <a:r>
                <a:rPr b="0" i="0" lang="en" sz="1300" u="none" cap="none" strike="noStrike">
                  <a:solidFill>
                    <a:srgbClr val="E11D48"/>
                  </a:solidFill>
                  <a:latin typeface="Inter ExtraBold"/>
                  <a:ea typeface="Inter ExtraBold"/>
                  <a:cs typeface="Inter ExtraBold"/>
                  <a:sym typeface="Inter ExtraBold"/>
                </a:rPr>
                <a:t>03</a:t>
              </a:r>
              <a:endParaRPr b="0" i="0" sz="1300" u="none" cap="none" strike="noStrike">
                <a:solidFill>
                  <a:srgbClr val="E11D48"/>
                </a:solidFill>
                <a:latin typeface="Inter ExtraBold"/>
                <a:ea typeface="Inter ExtraBold"/>
                <a:cs typeface="Inter ExtraBold"/>
                <a:sym typeface="Inter ExtraBold"/>
              </a:endParaRPr>
            </a:p>
          </p:txBody>
        </p:sp>
        <p:sp>
          <p:nvSpPr>
            <p:cNvPr id="276" name="Google Shape;276;p12"/>
            <p:cNvSpPr txBox="1"/>
            <p:nvPr/>
          </p:nvSpPr>
          <p:spPr>
            <a:xfrm>
              <a:off x="5334000" y="2943225"/>
              <a:ext cx="3190800" cy="504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150"/>
                <a:buFont typeface="Arial"/>
                <a:buNone/>
              </a:pPr>
              <a:r>
                <a:rPr b="1" i="0" lang="en" sz="1150" u="none" cap="none" strike="noStrike">
                  <a:solidFill>
                    <a:srgbClr val="1E293B"/>
                  </a:solidFill>
                  <a:latin typeface="Inter"/>
                  <a:ea typeface="Inter"/>
                  <a:cs typeface="Inter"/>
                  <a:sym typeface="Inter"/>
                </a:rPr>
                <a:t>Global Scale-Up</a:t>
              </a:r>
              <a:endParaRPr b="1" i="0" sz="1150" u="none" cap="none" strike="noStrike">
                <a:solidFill>
                  <a:srgbClr val="1E293B"/>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050"/>
                <a:buFont typeface="Arial"/>
                <a:buNone/>
              </a:pPr>
              <a:r>
                <a:rPr b="0" i="0" lang="en" sz="1050" u="none" cap="none" strike="noStrike">
                  <a:solidFill>
                    <a:srgbClr val="64748B"/>
                  </a:solidFill>
                  <a:latin typeface="Inter"/>
                  <a:ea typeface="Inter"/>
                  <a:cs typeface="Inter"/>
                  <a:sym typeface="Inter"/>
                </a:rPr>
                <a:t>Scaling MPAS to global operational resolutions</a:t>
              </a:r>
              <a:endParaRPr b="0" i="0" sz="1050" u="none" cap="none" strike="noStrike">
                <a:solidFill>
                  <a:srgbClr val="64748B"/>
                </a:solidFill>
                <a:latin typeface="Inter"/>
                <a:ea typeface="Inter"/>
                <a:cs typeface="Inter"/>
                <a:sym typeface="Inter"/>
              </a:endParaRPr>
            </a:p>
          </p:txBody>
        </p:sp>
        <p:sp>
          <p:nvSpPr>
            <p:cNvPr id="277" name="Google Shape;277;p12"/>
            <p:cNvSpPr/>
            <p:nvPr/>
          </p:nvSpPr>
          <p:spPr>
            <a:xfrm>
              <a:off x="4667250" y="3676650"/>
              <a:ext cx="4000500" cy="695400"/>
            </a:xfrm>
            <a:prstGeom prst="roundRect">
              <a:avLst>
                <a:gd fmla="val 10958"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12"/>
            <p:cNvSpPr txBox="1"/>
            <p:nvPr/>
          </p:nvSpPr>
          <p:spPr>
            <a:xfrm>
              <a:off x="4810125" y="3829050"/>
              <a:ext cx="381000" cy="3810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300"/>
                <a:buFont typeface="Arial"/>
                <a:buNone/>
              </a:pPr>
              <a:r>
                <a:rPr b="0" i="0" lang="en" sz="1300" u="none" cap="none" strike="noStrike">
                  <a:solidFill>
                    <a:srgbClr val="E11D48"/>
                  </a:solidFill>
                  <a:latin typeface="Inter ExtraBold"/>
                  <a:ea typeface="Inter ExtraBold"/>
                  <a:cs typeface="Inter ExtraBold"/>
                  <a:sym typeface="Inter ExtraBold"/>
                </a:rPr>
                <a:t>04</a:t>
              </a:r>
              <a:endParaRPr b="0" i="0" sz="1300" u="none" cap="none" strike="noStrike">
                <a:solidFill>
                  <a:srgbClr val="E11D48"/>
                </a:solidFill>
                <a:latin typeface="Inter ExtraBold"/>
                <a:ea typeface="Inter ExtraBold"/>
                <a:cs typeface="Inter ExtraBold"/>
                <a:sym typeface="Inter ExtraBold"/>
              </a:endParaRPr>
            </a:p>
          </p:txBody>
        </p:sp>
        <p:sp>
          <p:nvSpPr>
            <p:cNvPr id="279" name="Google Shape;279;p12"/>
            <p:cNvSpPr txBox="1"/>
            <p:nvPr/>
          </p:nvSpPr>
          <p:spPr>
            <a:xfrm>
              <a:off x="5334000" y="3771900"/>
              <a:ext cx="3190800" cy="504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150"/>
                <a:buFont typeface="Arial"/>
                <a:buNone/>
              </a:pPr>
              <a:r>
                <a:rPr b="1" i="0" lang="en" sz="1150" u="none" cap="none" strike="noStrike">
                  <a:solidFill>
                    <a:srgbClr val="1E293B"/>
                  </a:solidFill>
                  <a:latin typeface="Inter"/>
                  <a:ea typeface="Inter"/>
                  <a:cs typeface="Inter"/>
                  <a:sym typeface="Inter"/>
                </a:rPr>
                <a:t>Code Convergence</a:t>
              </a:r>
              <a:endParaRPr b="1" i="0" sz="1150" u="none" cap="none" strike="noStrike">
                <a:solidFill>
                  <a:srgbClr val="1E293B"/>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050"/>
                <a:buFont typeface="Arial"/>
                <a:buNone/>
              </a:pPr>
              <a:r>
                <a:rPr b="0" i="0" lang="en" sz="1050" u="none" cap="none" strike="noStrike">
                  <a:solidFill>
                    <a:srgbClr val="64748B"/>
                  </a:solidFill>
                  <a:latin typeface="Inter"/>
                  <a:ea typeface="Inter"/>
                  <a:cs typeface="Inter"/>
                  <a:sym typeface="Inter"/>
                </a:rPr>
                <a:t>Converging standalone and UFS-based development</a:t>
              </a:r>
              <a:endParaRPr b="0" i="0" sz="1050" u="none" cap="none" strike="noStrike">
                <a:solidFill>
                  <a:srgbClr val="64748B"/>
                </a:solidFill>
                <a:latin typeface="Inter"/>
                <a:ea typeface="Inter"/>
                <a:cs typeface="Inter"/>
                <a:sym typeface="Inte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7" name="Shape 67"/>
        <p:cNvGrpSpPr/>
        <p:nvPr/>
      </p:nvGrpSpPr>
      <p:grpSpPr>
        <a:xfrm>
          <a:off x="0" y="0"/>
          <a:ext cx="0" cy="0"/>
          <a:chOff x="0" y="0"/>
          <a:chExt cx="0" cy="0"/>
        </a:xfrm>
      </p:grpSpPr>
      <p:sp>
        <p:nvSpPr>
          <p:cNvPr id="68" name="Google Shape;68;p2"/>
          <p:cNvSpPr txBox="1"/>
          <p:nvPr/>
        </p:nvSpPr>
        <p:spPr>
          <a:xfrm>
            <a:off x="476250" y="216958"/>
            <a:ext cx="8191500" cy="5715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2600"/>
              <a:buFont typeface="Arial"/>
              <a:buNone/>
            </a:pPr>
            <a:r>
              <a:rPr b="0" i="0" lang="en" sz="2600" u="none" cap="none" strike="noStrike">
                <a:solidFill>
                  <a:srgbClr val="0F172A"/>
                </a:solidFill>
                <a:latin typeface="Inter ExtraBold"/>
                <a:ea typeface="Inter ExtraBold"/>
                <a:cs typeface="Inter ExtraBold"/>
                <a:sym typeface="Inter ExtraBold"/>
              </a:rPr>
              <a:t>Why MPAS Integration into UFS Matters</a:t>
            </a:r>
            <a:endParaRPr b="0" i="0" sz="2600" u="none" cap="none" strike="noStrike">
              <a:solidFill>
                <a:srgbClr val="0F172A"/>
              </a:solidFill>
              <a:latin typeface="Inter ExtraBold"/>
              <a:ea typeface="Inter ExtraBold"/>
              <a:cs typeface="Inter ExtraBold"/>
              <a:sym typeface="Inter ExtraBold"/>
            </a:endParaRPr>
          </a:p>
        </p:txBody>
      </p:sp>
      <p:grpSp>
        <p:nvGrpSpPr>
          <p:cNvPr id="69" name="Google Shape;69;p2"/>
          <p:cNvGrpSpPr/>
          <p:nvPr/>
        </p:nvGrpSpPr>
        <p:grpSpPr>
          <a:xfrm>
            <a:off x="476250" y="1238231"/>
            <a:ext cx="3238500" cy="3431450"/>
            <a:chOff x="476250" y="1238250"/>
            <a:chExt cx="3238500" cy="3219600"/>
          </a:xfrm>
        </p:grpSpPr>
        <p:sp>
          <p:nvSpPr>
            <p:cNvPr id="70" name="Google Shape;70;p2"/>
            <p:cNvSpPr/>
            <p:nvPr/>
          </p:nvSpPr>
          <p:spPr>
            <a:xfrm>
              <a:off x="476250" y="1238250"/>
              <a:ext cx="3238500" cy="3219600"/>
            </a:xfrm>
            <a:prstGeom prst="roundRect">
              <a:avLst>
                <a:gd fmla="val 3550"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2"/>
            <p:cNvSpPr/>
            <p:nvPr/>
          </p:nvSpPr>
          <p:spPr>
            <a:xfrm>
              <a:off x="476250" y="1238250"/>
              <a:ext cx="57300" cy="3219600"/>
            </a:xfrm>
            <a:prstGeom prst="roundRect">
              <a:avLst>
                <a:gd fmla="val 50000" name="adj"/>
              </a:avLst>
            </a:prstGeom>
            <a:solidFill>
              <a:srgbClr val="0284C7"/>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2"/>
            <p:cNvSpPr txBox="1"/>
            <p:nvPr/>
          </p:nvSpPr>
          <p:spPr>
            <a:xfrm>
              <a:off x="762000" y="1476375"/>
              <a:ext cx="2667000" cy="2762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en" sz="1600" u="none" cap="none" strike="noStrike">
                  <a:solidFill>
                    <a:srgbClr val="0F172A"/>
                  </a:solidFill>
                  <a:latin typeface="Inter"/>
                  <a:ea typeface="Inter"/>
                  <a:cs typeface="Inter"/>
                  <a:sym typeface="Inter"/>
                </a:rPr>
                <a:t>Unified Forecast System (UFS) Community Infrastructure</a:t>
              </a:r>
              <a:endParaRPr b="1" i="0" sz="1600" u="none" cap="none" strike="noStrike">
                <a:solidFill>
                  <a:srgbClr val="0F172A"/>
                </a:solidFill>
                <a:latin typeface="Inter"/>
                <a:ea typeface="Inter"/>
                <a:cs typeface="Inter"/>
                <a:sym typeface="Inter"/>
              </a:endParaRPr>
            </a:p>
            <a:p>
              <a:pPr indent="0" lvl="0" marL="0" marR="0" rtl="0" algn="l">
                <a:lnSpc>
                  <a:spcPct val="100000"/>
                </a:lnSpc>
                <a:spcBef>
                  <a:spcPts val="1200"/>
                </a:spcBef>
                <a:spcAft>
                  <a:spcPts val="0"/>
                </a:spcAft>
                <a:buClr>
                  <a:srgbClr val="000000"/>
                </a:buClr>
                <a:buSzPts val="1150"/>
                <a:buFont typeface="Arial"/>
                <a:buNone/>
              </a:pPr>
              <a:r>
                <a:rPr b="0" i="0" lang="en" sz="1150" u="none" cap="none" strike="noStrike">
                  <a:solidFill>
                    <a:srgbClr val="475569"/>
                  </a:solidFill>
                  <a:latin typeface="Inter"/>
                  <a:ea typeface="Inter"/>
                  <a:cs typeface="Inter"/>
                  <a:sym typeface="Inter"/>
                </a:rPr>
                <a:t>EPIC, in partnership with NOAA modeling laboratories, operational centers and NCAR — is enhancing the UFS community infrastructure to incorporate MPAS capabilities.</a:t>
              </a:r>
              <a:endParaRPr b="0" i="0" sz="1150" u="none" cap="none" strike="noStrike">
                <a:solidFill>
                  <a:srgbClr val="475569"/>
                </a:solidFill>
                <a:latin typeface="Inter"/>
                <a:ea typeface="Inter"/>
                <a:cs typeface="Inter"/>
                <a:sym typeface="Inter"/>
              </a:endParaRPr>
            </a:p>
          </p:txBody>
        </p:sp>
      </p:grpSp>
      <p:grpSp>
        <p:nvGrpSpPr>
          <p:cNvPr id="73" name="Google Shape;73;p2"/>
          <p:cNvGrpSpPr/>
          <p:nvPr/>
        </p:nvGrpSpPr>
        <p:grpSpPr>
          <a:xfrm>
            <a:off x="4000500" y="1238250"/>
            <a:ext cx="4667400" cy="3219600"/>
            <a:chOff x="4000500" y="1238250"/>
            <a:chExt cx="4667400" cy="3219600"/>
          </a:xfrm>
        </p:grpSpPr>
        <p:sp>
          <p:nvSpPr>
            <p:cNvPr id="74" name="Google Shape;74;p2"/>
            <p:cNvSpPr/>
            <p:nvPr/>
          </p:nvSpPr>
          <p:spPr>
            <a:xfrm>
              <a:off x="4000500" y="1238250"/>
              <a:ext cx="4667400" cy="552600"/>
            </a:xfrm>
            <a:prstGeom prst="roundRect">
              <a:avLst>
                <a:gd fmla="val 13793"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p2"/>
            <p:cNvSpPr txBox="1"/>
            <p:nvPr/>
          </p:nvSpPr>
          <p:spPr>
            <a:xfrm>
              <a:off x="4143375" y="1352550"/>
              <a:ext cx="285900" cy="3240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284C7"/>
                  </a:solidFill>
                  <a:latin typeface="Inter ExtraBold"/>
                  <a:ea typeface="Inter ExtraBold"/>
                  <a:cs typeface="Inter ExtraBold"/>
                  <a:sym typeface="Inter ExtraBold"/>
                </a:rPr>
                <a:t>01</a:t>
              </a:r>
              <a:endParaRPr b="0" i="0" sz="1400" u="none" cap="none" strike="noStrike">
                <a:solidFill>
                  <a:srgbClr val="0284C7"/>
                </a:solidFill>
                <a:latin typeface="Inter ExtraBold"/>
                <a:ea typeface="Inter ExtraBold"/>
                <a:cs typeface="Inter ExtraBold"/>
                <a:sym typeface="Inter ExtraBold"/>
              </a:endParaRPr>
            </a:p>
          </p:txBody>
        </p:sp>
        <p:sp>
          <p:nvSpPr>
            <p:cNvPr id="76" name="Google Shape;76;p2"/>
            <p:cNvSpPr txBox="1"/>
            <p:nvPr/>
          </p:nvSpPr>
          <p:spPr>
            <a:xfrm>
              <a:off x="4524375" y="1352550"/>
              <a:ext cx="4000500" cy="324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150"/>
                <a:buFont typeface="Arial"/>
                <a:buNone/>
              </a:pPr>
              <a:r>
                <a:rPr b="0" i="0" lang="en" sz="1150" u="none" cap="none" strike="noStrike">
                  <a:solidFill>
                    <a:srgbClr val="1E293B"/>
                  </a:solidFill>
                  <a:latin typeface="Inter SemiBold"/>
                  <a:ea typeface="Inter SemiBold"/>
                  <a:cs typeface="Inter SemiBold"/>
                  <a:sym typeface="Inter SemiBold"/>
                </a:rPr>
                <a:t>Global high-resolution prediction system</a:t>
              </a:r>
              <a:endParaRPr b="0" i="0" sz="1150" u="none" cap="none" strike="noStrike">
                <a:solidFill>
                  <a:srgbClr val="1E293B"/>
                </a:solidFill>
                <a:latin typeface="Inter SemiBold"/>
                <a:ea typeface="Inter SemiBold"/>
                <a:cs typeface="Inter SemiBold"/>
                <a:sym typeface="Inter SemiBold"/>
              </a:endParaRPr>
            </a:p>
          </p:txBody>
        </p:sp>
        <p:sp>
          <p:nvSpPr>
            <p:cNvPr id="77" name="Google Shape;77;p2"/>
            <p:cNvSpPr/>
            <p:nvPr/>
          </p:nvSpPr>
          <p:spPr>
            <a:xfrm>
              <a:off x="4000500" y="1905000"/>
              <a:ext cx="4667400" cy="552600"/>
            </a:xfrm>
            <a:prstGeom prst="roundRect">
              <a:avLst>
                <a:gd fmla="val 13793"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2"/>
            <p:cNvSpPr txBox="1"/>
            <p:nvPr/>
          </p:nvSpPr>
          <p:spPr>
            <a:xfrm>
              <a:off x="4143375" y="2019300"/>
              <a:ext cx="285900" cy="3240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284C7"/>
                  </a:solidFill>
                  <a:latin typeface="Inter ExtraBold"/>
                  <a:ea typeface="Inter ExtraBold"/>
                  <a:cs typeface="Inter ExtraBold"/>
                  <a:sym typeface="Inter ExtraBold"/>
                </a:rPr>
                <a:t>02</a:t>
              </a:r>
              <a:endParaRPr b="0" i="0" sz="1400" u="none" cap="none" strike="noStrike">
                <a:solidFill>
                  <a:srgbClr val="0284C7"/>
                </a:solidFill>
                <a:latin typeface="Inter ExtraBold"/>
                <a:ea typeface="Inter ExtraBold"/>
                <a:cs typeface="Inter ExtraBold"/>
                <a:sym typeface="Inter ExtraBold"/>
              </a:endParaRPr>
            </a:p>
          </p:txBody>
        </p:sp>
        <p:sp>
          <p:nvSpPr>
            <p:cNvPr id="79" name="Google Shape;79;p2"/>
            <p:cNvSpPr txBox="1"/>
            <p:nvPr/>
          </p:nvSpPr>
          <p:spPr>
            <a:xfrm>
              <a:off x="4524375" y="2019300"/>
              <a:ext cx="4000500" cy="324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150"/>
                <a:buFont typeface="Arial"/>
                <a:buNone/>
              </a:pPr>
              <a:r>
                <a:rPr b="0" i="0" lang="en" sz="1150" u="none" cap="none" strike="noStrike">
                  <a:solidFill>
                    <a:srgbClr val="1E293B"/>
                  </a:solidFill>
                  <a:latin typeface="Inter SemiBold"/>
                  <a:ea typeface="Inter SemiBold"/>
                  <a:cs typeface="Inter SemiBold"/>
                  <a:sym typeface="Inter SemiBold"/>
                </a:rPr>
                <a:t>Fully coupled Earth-modeling system</a:t>
              </a:r>
              <a:endParaRPr b="0" i="0" sz="1150" u="none" cap="none" strike="noStrike">
                <a:solidFill>
                  <a:srgbClr val="1E293B"/>
                </a:solidFill>
                <a:latin typeface="Inter SemiBold"/>
                <a:ea typeface="Inter SemiBold"/>
                <a:cs typeface="Inter SemiBold"/>
                <a:sym typeface="Inter SemiBold"/>
              </a:endParaRPr>
            </a:p>
          </p:txBody>
        </p:sp>
        <p:sp>
          <p:nvSpPr>
            <p:cNvPr id="80" name="Google Shape;80;p2"/>
            <p:cNvSpPr/>
            <p:nvPr/>
          </p:nvSpPr>
          <p:spPr>
            <a:xfrm>
              <a:off x="4000500" y="2571750"/>
              <a:ext cx="4667400" cy="552600"/>
            </a:xfrm>
            <a:prstGeom prst="roundRect">
              <a:avLst>
                <a:gd fmla="val 13793"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 name="Google Shape;81;p2"/>
            <p:cNvSpPr txBox="1"/>
            <p:nvPr/>
          </p:nvSpPr>
          <p:spPr>
            <a:xfrm>
              <a:off x="4143375" y="2686050"/>
              <a:ext cx="285900" cy="3240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284C7"/>
                  </a:solidFill>
                  <a:latin typeface="Inter ExtraBold"/>
                  <a:ea typeface="Inter ExtraBold"/>
                  <a:cs typeface="Inter ExtraBold"/>
                  <a:sym typeface="Inter ExtraBold"/>
                </a:rPr>
                <a:t>03</a:t>
              </a:r>
              <a:endParaRPr b="0" i="0" sz="1400" u="none" cap="none" strike="noStrike">
                <a:solidFill>
                  <a:srgbClr val="0284C7"/>
                </a:solidFill>
                <a:latin typeface="Inter ExtraBold"/>
                <a:ea typeface="Inter ExtraBold"/>
                <a:cs typeface="Inter ExtraBold"/>
                <a:sym typeface="Inter ExtraBold"/>
              </a:endParaRPr>
            </a:p>
          </p:txBody>
        </p:sp>
        <p:sp>
          <p:nvSpPr>
            <p:cNvPr id="82" name="Google Shape;82;p2"/>
            <p:cNvSpPr txBox="1"/>
            <p:nvPr/>
          </p:nvSpPr>
          <p:spPr>
            <a:xfrm>
              <a:off x="4524375" y="2686050"/>
              <a:ext cx="4000500" cy="324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150"/>
                <a:buFont typeface="Arial"/>
                <a:buNone/>
              </a:pPr>
              <a:r>
                <a:rPr b="0" i="0" lang="en" sz="1150" u="none" cap="none" strike="noStrike">
                  <a:solidFill>
                    <a:srgbClr val="1E293B"/>
                  </a:solidFill>
                  <a:latin typeface="Inter SemiBold"/>
                  <a:ea typeface="Inter SemiBold"/>
                  <a:cs typeface="Inter SemiBold"/>
                  <a:sym typeface="Inter SemiBold"/>
                </a:rPr>
                <a:t>Community-driven model development</a:t>
              </a:r>
              <a:endParaRPr b="0" i="0" sz="1150" u="none" cap="none" strike="noStrike">
                <a:solidFill>
                  <a:srgbClr val="1E293B"/>
                </a:solidFill>
                <a:latin typeface="Inter SemiBold"/>
                <a:ea typeface="Inter SemiBold"/>
                <a:cs typeface="Inter SemiBold"/>
                <a:sym typeface="Inter SemiBold"/>
              </a:endParaRPr>
            </a:p>
          </p:txBody>
        </p:sp>
        <p:sp>
          <p:nvSpPr>
            <p:cNvPr id="83" name="Google Shape;83;p2"/>
            <p:cNvSpPr/>
            <p:nvPr/>
          </p:nvSpPr>
          <p:spPr>
            <a:xfrm>
              <a:off x="4000500" y="3238500"/>
              <a:ext cx="4667400" cy="552600"/>
            </a:xfrm>
            <a:prstGeom prst="roundRect">
              <a:avLst>
                <a:gd fmla="val 13793"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2"/>
            <p:cNvSpPr txBox="1"/>
            <p:nvPr/>
          </p:nvSpPr>
          <p:spPr>
            <a:xfrm>
              <a:off x="4143375" y="3352800"/>
              <a:ext cx="285900" cy="3240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284C7"/>
                  </a:solidFill>
                  <a:latin typeface="Inter ExtraBold"/>
                  <a:ea typeface="Inter ExtraBold"/>
                  <a:cs typeface="Inter ExtraBold"/>
                  <a:sym typeface="Inter ExtraBold"/>
                </a:rPr>
                <a:t>04</a:t>
              </a:r>
              <a:endParaRPr b="0" i="0" sz="1400" u="none" cap="none" strike="noStrike">
                <a:solidFill>
                  <a:srgbClr val="0284C7"/>
                </a:solidFill>
                <a:latin typeface="Inter ExtraBold"/>
                <a:ea typeface="Inter ExtraBold"/>
                <a:cs typeface="Inter ExtraBold"/>
                <a:sym typeface="Inter ExtraBold"/>
              </a:endParaRPr>
            </a:p>
          </p:txBody>
        </p:sp>
        <p:sp>
          <p:nvSpPr>
            <p:cNvPr id="85" name="Google Shape;85;p2"/>
            <p:cNvSpPr txBox="1"/>
            <p:nvPr/>
          </p:nvSpPr>
          <p:spPr>
            <a:xfrm>
              <a:off x="4524375" y="3352800"/>
              <a:ext cx="4000500" cy="324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150"/>
                <a:buFont typeface="Arial"/>
                <a:buNone/>
              </a:pPr>
              <a:r>
                <a:rPr b="0" i="0" lang="en" sz="1150" u="none" cap="none" strike="noStrike">
                  <a:solidFill>
                    <a:srgbClr val="1E293B"/>
                  </a:solidFill>
                  <a:latin typeface="Inter SemiBold"/>
                  <a:ea typeface="Inter SemiBold"/>
                  <a:cs typeface="Inter SemiBold"/>
                  <a:sym typeface="Inter SemiBold"/>
                </a:rPr>
                <a:t>Improved operational forecasting capabilities</a:t>
              </a:r>
              <a:endParaRPr b="0" i="0" sz="1150" u="none" cap="none" strike="noStrike">
                <a:solidFill>
                  <a:srgbClr val="1E293B"/>
                </a:solidFill>
                <a:latin typeface="Inter SemiBold"/>
                <a:ea typeface="Inter SemiBold"/>
                <a:cs typeface="Inter SemiBold"/>
                <a:sym typeface="Inter SemiBold"/>
              </a:endParaRPr>
            </a:p>
          </p:txBody>
        </p:sp>
        <p:sp>
          <p:nvSpPr>
            <p:cNvPr id="86" name="Google Shape;86;p2"/>
            <p:cNvSpPr/>
            <p:nvPr/>
          </p:nvSpPr>
          <p:spPr>
            <a:xfrm>
              <a:off x="4000500" y="3905250"/>
              <a:ext cx="4667400" cy="552600"/>
            </a:xfrm>
            <a:prstGeom prst="roundRect">
              <a:avLst>
                <a:gd fmla="val 13793"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 name="Google Shape;87;p2"/>
            <p:cNvSpPr txBox="1"/>
            <p:nvPr/>
          </p:nvSpPr>
          <p:spPr>
            <a:xfrm>
              <a:off x="4143375" y="4019550"/>
              <a:ext cx="285900" cy="3240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284C7"/>
                  </a:solidFill>
                  <a:latin typeface="Inter ExtraBold"/>
                  <a:ea typeface="Inter ExtraBold"/>
                  <a:cs typeface="Inter ExtraBold"/>
                  <a:sym typeface="Inter ExtraBold"/>
                </a:rPr>
                <a:t>05</a:t>
              </a:r>
              <a:endParaRPr b="0" i="0" sz="1400" u="none" cap="none" strike="noStrike">
                <a:solidFill>
                  <a:srgbClr val="0284C7"/>
                </a:solidFill>
                <a:latin typeface="Inter ExtraBold"/>
                <a:ea typeface="Inter ExtraBold"/>
                <a:cs typeface="Inter ExtraBold"/>
                <a:sym typeface="Inter ExtraBold"/>
              </a:endParaRPr>
            </a:p>
          </p:txBody>
        </p:sp>
        <p:sp>
          <p:nvSpPr>
            <p:cNvPr id="88" name="Google Shape;88;p2"/>
            <p:cNvSpPr txBox="1"/>
            <p:nvPr/>
          </p:nvSpPr>
          <p:spPr>
            <a:xfrm>
              <a:off x="4524375" y="4019550"/>
              <a:ext cx="4000500" cy="324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150"/>
                <a:buFont typeface="Arial"/>
                <a:buNone/>
              </a:pPr>
              <a:r>
                <a:rPr b="0" i="0" lang="en" sz="1150" u="none" cap="none" strike="noStrike">
                  <a:solidFill>
                    <a:srgbClr val="1E293B"/>
                  </a:solidFill>
                  <a:latin typeface="Inter SemiBold"/>
                  <a:ea typeface="Inter SemiBold"/>
                  <a:cs typeface="Inter SemiBold"/>
                  <a:sym typeface="Inter SemiBold"/>
                </a:rPr>
                <a:t>Faster research-to-operations transition</a:t>
              </a:r>
              <a:endParaRPr b="0" i="0" sz="1150" u="none" cap="none" strike="noStrike">
                <a:solidFill>
                  <a:srgbClr val="1E293B"/>
                </a:solidFill>
                <a:latin typeface="Inter SemiBold"/>
                <a:ea typeface="Inter SemiBold"/>
                <a:cs typeface="Inter SemiBold"/>
                <a:sym typeface="Inter SemiBold"/>
              </a:endParaRPr>
            </a:p>
          </p:txBody>
        </p:sp>
      </p:grpSp>
      <p:sp>
        <p:nvSpPr>
          <p:cNvPr id="89" name="Google Shape;89;p2"/>
          <p:cNvSpPr txBox="1"/>
          <p:nvPr/>
        </p:nvSpPr>
        <p:spPr>
          <a:xfrm>
            <a:off x="3683703" y="832950"/>
            <a:ext cx="52716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0000FF"/>
                </a:solidFill>
                <a:latin typeface="Arial"/>
                <a:ea typeface="Arial"/>
                <a:cs typeface="Arial"/>
                <a:sym typeface="Arial"/>
              </a:rPr>
              <a:t>Supports NOAA’s Vision for Next-Generation Modeling</a:t>
            </a:r>
            <a:endParaRPr b="1" i="0" sz="1400" u="none" cap="none" strike="noStrike">
              <a:solidFill>
                <a:srgbClr val="0000FF"/>
              </a:solidFill>
              <a:latin typeface="Arial"/>
              <a:ea typeface="Arial"/>
              <a:cs typeface="Arial"/>
              <a:sym typeface="Arial"/>
            </a:endParaRPr>
          </a:p>
        </p:txBody>
      </p:sp>
      <p:pic>
        <p:nvPicPr>
          <p:cNvPr id="90" name="Google Shape;90;p2"/>
          <p:cNvPicPr preferRelativeResize="0"/>
          <p:nvPr/>
        </p:nvPicPr>
        <p:blipFill rotWithShape="1">
          <a:blip r:embed="rId4">
            <a:alphaModFix/>
          </a:blip>
          <a:srcRect b="0" l="0" r="0" t="0"/>
          <a:stretch/>
        </p:blipFill>
        <p:spPr>
          <a:xfrm>
            <a:off x="1003875" y="3342281"/>
            <a:ext cx="2059202" cy="1282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4" name="Shape 94"/>
        <p:cNvGrpSpPr/>
        <p:nvPr/>
      </p:nvGrpSpPr>
      <p:grpSpPr>
        <a:xfrm>
          <a:off x="0" y="0"/>
          <a:ext cx="0" cy="0"/>
          <a:chOff x="0" y="0"/>
          <a:chExt cx="0" cy="0"/>
        </a:xfrm>
      </p:grpSpPr>
      <p:sp>
        <p:nvSpPr>
          <p:cNvPr id="95" name="Google Shape;95;p3"/>
          <p:cNvSpPr txBox="1"/>
          <p:nvPr/>
        </p:nvSpPr>
        <p:spPr>
          <a:xfrm>
            <a:off x="476250" y="209550"/>
            <a:ext cx="8191500" cy="571500"/>
          </a:xfrm>
          <a:prstGeom prst="rect">
            <a:avLst/>
          </a:prstGeom>
          <a:solidFill>
            <a:srgbClr val="000000">
              <a:alpha val="0"/>
            </a:srgbClr>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2600"/>
              <a:buFont typeface="Arial"/>
              <a:buNone/>
            </a:pPr>
            <a:r>
              <a:rPr b="0" i="0" lang="en" sz="2600" u="none" cap="none" strike="noStrike">
                <a:solidFill>
                  <a:srgbClr val="0F172A"/>
                </a:solidFill>
                <a:latin typeface="Inter ExtraBold"/>
                <a:ea typeface="Inter ExtraBold"/>
                <a:cs typeface="Inter ExtraBold"/>
                <a:sym typeface="Inter ExtraBold"/>
              </a:rPr>
              <a:t>Key EPIC Activities for MPAS-UFS</a:t>
            </a:r>
            <a:endParaRPr b="0" i="0" sz="2600" u="none" cap="none" strike="noStrike">
              <a:solidFill>
                <a:srgbClr val="0F172A"/>
              </a:solidFill>
              <a:latin typeface="Inter ExtraBold"/>
              <a:ea typeface="Inter ExtraBold"/>
              <a:cs typeface="Inter ExtraBold"/>
              <a:sym typeface="Inter ExtraBold"/>
            </a:endParaRPr>
          </a:p>
        </p:txBody>
      </p:sp>
      <p:grpSp>
        <p:nvGrpSpPr>
          <p:cNvPr id="96" name="Google Shape;96;p3"/>
          <p:cNvGrpSpPr/>
          <p:nvPr/>
        </p:nvGrpSpPr>
        <p:grpSpPr>
          <a:xfrm>
            <a:off x="476250" y="1047750"/>
            <a:ext cx="3905400" cy="3619500"/>
            <a:chOff x="476250" y="1047750"/>
            <a:chExt cx="3905400" cy="3619500"/>
          </a:xfrm>
        </p:grpSpPr>
        <p:sp>
          <p:nvSpPr>
            <p:cNvPr id="97" name="Google Shape;97;p3"/>
            <p:cNvSpPr/>
            <p:nvPr/>
          </p:nvSpPr>
          <p:spPr>
            <a:xfrm>
              <a:off x="476250" y="1047750"/>
              <a:ext cx="3905400" cy="3619500"/>
            </a:xfrm>
            <a:prstGeom prst="roundRect">
              <a:avLst>
                <a:gd fmla="val 3157"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 name="Google Shape;98;p3"/>
            <p:cNvSpPr/>
            <p:nvPr/>
          </p:nvSpPr>
          <p:spPr>
            <a:xfrm>
              <a:off x="476250" y="1047750"/>
              <a:ext cx="57300" cy="3619500"/>
            </a:xfrm>
            <a:prstGeom prst="roundRect">
              <a:avLst>
                <a:gd fmla="val 50000" name="adj"/>
              </a:avLst>
            </a:prstGeom>
            <a:solidFill>
              <a:srgbClr val="0284C7"/>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 name="Google Shape;99;p3"/>
            <p:cNvSpPr txBox="1"/>
            <p:nvPr/>
          </p:nvSpPr>
          <p:spPr>
            <a:xfrm>
              <a:off x="886189" y="1238250"/>
              <a:ext cx="3333900" cy="1714500"/>
            </a:xfrm>
            <a:prstGeom prst="rect">
              <a:avLst/>
            </a:prstGeom>
            <a:solidFill>
              <a:srgbClr val="000000">
                <a:alpha val="0"/>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en" sz="1600" u="none" cap="none" strike="noStrike">
                  <a:solidFill>
                    <a:srgbClr val="0F172A"/>
                  </a:solidFill>
                  <a:latin typeface="Inter"/>
                  <a:ea typeface="Inter"/>
                  <a:cs typeface="Inter"/>
                  <a:sym typeface="Inter"/>
                </a:rPr>
                <a:t>CI/CD &amp; Infrastructure</a:t>
              </a:r>
              <a:endParaRPr b="1" i="0" sz="1600" u="none" cap="none" strike="noStrike">
                <a:solidFill>
                  <a:srgbClr val="0F172A"/>
                </a:solidFill>
                <a:latin typeface="Inter"/>
                <a:ea typeface="Inter"/>
                <a:cs typeface="Inter"/>
                <a:sym typeface="Inter"/>
              </a:endParaRPr>
            </a:p>
            <a:p>
              <a:pPr indent="0" lvl="0" marL="0" marR="0" rtl="0" algn="l">
                <a:lnSpc>
                  <a:spcPct val="100000"/>
                </a:lnSpc>
                <a:spcBef>
                  <a:spcPts val="600"/>
                </a:spcBef>
                <a:spcAft>
                  <a:spcPts val="0"/>
                </a:spcAft>
                <a:buClr>
                  <a:srgbClr val="000000"/>
                </a:buClr>
                <a:buSzPts val="1100"/>
                <a:buFont typeface="Arial"/>
                <a:buNone/>
              </a:pPr>
              <a:r>
                <a:rPr b="0" i="0" lang="en" sz="1100" u="none" cap="none" strike="noStrike">
                  <a:solidFill>
                    <a:srgbClr val="475569"/>
                  </a:solidFill>
                  <a:latin typeface="Inter"/>
                  <a:ea typeface="Inter"/>
                  <a:cs typeface="Inter"/>
                  <a:sym typeface="Inter"/>
                </a:rPr>
                <a:t>Establishing robust Continuous Integration and Development pipelines to accelerate software delivery and maintain system reliability.</a:t>
              </a:r>
              <a:endParaRPr b="0" i="0" sz="1100" u="none" cap="none" strike="noStrike">
                <a:solidFill>
                  <a:srgbClr val="475569"/>
                </a:solidFill>
                <a:latin typeface="Inter"/>
                <a:ea typeface="Inter"/>
                <a:cs typeface="Inter"/>
                <a:sym typeface="Inter"/>
              </a:endParaRPr>
            </a:p>
            <a:p>
              <a:pPr indent="0" lvl="0" marL="0" marR="0" rtl="0" algn="l">
                <a:lnSpc>
                  <a:spcPct val="100000"/>
                </a:lnSpc>
                <a:spcBef>
                  <a:spcPts val="900"/>
                </a:spcBef>
                <a:spcAft>
                  <a:spcPts val="0"/>
                </a:spcAft>
                <a:buClr>
                  <a:srgbClr val="000000"/>
                </a:buClr>
                <a:buSzPts val="1100"/>
                <a:buFont typeface="Arial"/>
                <a:buNone/>
              </a:pPr>
              <a:r>
                <a:t/>
              </a:r>
              <a:endParaRPr b="1" i="0" sz="1100" u="none" cap="none" strike="noStrike">
                <a:solidFill>
                  <a:srgbClr val="0284C7"/>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284C7"/>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284C7"/>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284C7"/>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284C7"/>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284C7"/>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284C7"/>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284C7"/>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284C7"/>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600"/>
                <a:buFont typeface="Arial"/>
                <a:buNone/>
              </a:pPr>
              <a:r>
                <a:rPr b="1" i="0" lang="en" sz="1600" u="none" cap="none" strike="noStrike">
                  <a:solidFill>
                    <a:schemeClr val="dk1"/>
                  </a:solidFill>
                  <a:latin typeface="Inter"/>
                  <a:ea typeface="Inter"/>
                  <a:cs typeface="Inter"/>
                  <a:sym typeface="Inter"/>
                </a:rPr>
                <a:t>Coupling Infrastructure:</a:t>
              </a:r>
              <a:r>
                <a:rPr b="0" i="0" lang="en" sz="1100" u="none" cap="none" strike="noStrike">
                  <a:solidFill>
                    <a:srgbClr val="475569"/>
                  </a:solidFill>
                  <a:latin typeface="Inter"/>
                  <a:ea typeface="Inter"/>
                  <a:cs typeface="Inter"/>
                  <a:sym typeface="Inter"/>
                </a:rPr>
                <a:t> Enhancing and modernizing coupling capabilities utilizing the ESMF framework.</a:t>
              </a:r>
              <a:endParaRPr b="0" i="0" sz="1100" u="none" cap="none" strike="noStrike">
                <a:solidFill>
                  <a:srgbClr val="475569"/>
                </a:solidFill>
                <a:latin typeface="Inter"/>
                <a:ea typeface="Inter"/>
                <a:cs typeface="Inter"/>
                <a:sym typeface="Inter"/>
              </a:endParaRPr>
            </a:p>
          </p:txBody>
        </p:sp>
        <p:pic>
          <p:nvPicPr>
            <p:cNvPr id="100" name="Google Shape;100;p3"/>
            <p:cNvPicPr preferRelativeResize="0"/>
            <p:nvPr/>
          </p:nvPicPr>
          <p:blipFill rotWithShape="1">
            <a:blip r:embed="rId4">
              <a:alphaModFix/>
            </a:blip>
            <a:srcRect b="0" l="4371" r="4371" t="0"/>
            <a:stretch/>
          </p:blipFill>
          <p:spPr>
            <a:xfrm>
              <a:off x="1047750" y="2157745"/>
              <a:ext cx="2762400" cy="1428900"/>
            </a:xfrm>
            <a:prstGeom prst="rect">
              <a:avLst/>
            </a:prstGeom>
            <a:noFill/>
            <a:ln>
              <a:noFill/>
            </a:ln>
          </p:spPr>
        </p:pic>
      </p:grpSp>
      <p:grpSp>
        <p:nvGrpSpPr>
          <p:cNvPr id="101" name="Google Shape;101;p3"/>
          <p:cNvGrpSpPr/>
          <p:nvPr/>
        </p:nvGrpSpPr>
        <p:grpSpPr>
          <a:xfrm>
            <a:off x="4667250" y="1047750"/>
            <a:ext cx="4000500" cy="1047900"/>
            <a:chOff x="4667250" y="1047750"/>
            <a:chExt cx="4000500" cy="1047900"/>
          </a:xfrm>
        </p:grpSpPr>
        <p:sp>
          <p:nvSpPr>
            <p:cNvPr id="102" name="Google Shape;102;p3"/>
            <p:cNvSpPr/>
            <p:nvPr/>
          </p:nvSpPr>
          <p:spPr>
            <a:xfrm>
              <a:off x="4667250" y="1047750"/>
              <a:ext cx="4000500" cy="1047900"/>
            </a:xfrm>
            <a:prstGeom prst="roundRect">
              <a:avLst>
                <a:gd fmla="val 7272"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 name="Google Shape;103;p3"/>
            <p:cNvSpPr txBox="1"/>
            <p:nvPr/>
          </p:nvSpPr>
          <p:spPr>
            <a:xfrm>
              <a:off x="4810125" y="1190625"/>
              <a:ext cx="381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300"/>
                <a:buFont typeface="Arial"/>
                <a:buNone/>
              </a:pPr>
              <a:r>
                <a:rPr b="0" i="0" lang="en" sz="1300" u="none" cap="none" strike="noStrike">
                  <a:solidFill>
                    <a:srgbClr val="0284C7"/>
                  </a:solidFill>
                  <a:latin typeface="Inter ExtraBold"/>
                  <a:ea typeface="Inter ExtraBold"/>
                  <a:cs typeface="Inter ExtraBold"/>
                  <a:sym typeface="Inter ExtraBold"/>
                </a:rPr>
                <a:t>03</a:t>
              </a:r>
              <a:endParaRPr b="0" i="0" sz="1300" u="none" cap="none" strike="noStrike">
                <a:solidFill>
                  <a:srgbClr val="0284C7"/>
                </a:solidFill>
                <a:latin typeface="Inter ExtraBold"/>
                <a:ea typeface="Inter ExtraBold"/>
                <a:cs typeface="Inter ExtraBold"/>
                <a:sym typeface="Inter ExtraBold"/>
              </a:endParaRPr>
            </a:p>
          </p:txBody>
        </p:sp>
        <p:sp>
          <p:nvSpPr>
            <p:cNvPr id="104" name="Google Shape;104;p3"/>
            <p:cNvSpPr txBox="1"/>
            <p:nvPr/>
          </p:nvSpPr>
          <p:spPr>
            <a:xfrm>
              <a:off x="5334000" y="1190625"/>
              <a:ext cx="3190800" cy="762000"/>
            </a:xfrm>
            <a:prstGeom prst="rect">
              <a:avLst/>
            </a:prstGeom>
            <a:solidFill>
              <a:srgbClr val="000000">
                <a:alpha val="0"/>
              </a:srgbClr>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en" sz="1600" u="none" cap="none" strike="noStrike">
                  <a:solidFill>
                    <a:srgbClr val="1E293B"/>
                  </a:solidFill>
                  <a:latin typeface="Inter"/>
                  <a:ea typeface="Inter"/>
                  <a:cs typeface="Inter"/>
                  <a:sym typeface="Inter"/>
                </a:rPr>
                <a:t>UFS Optimization</a:t>
              </a:r>
              <a:endParaRPr b="1" i="0" sz="1600" u="none" cap="none" strike="noStrike">
                <a:solidFill>
                  <a:srgbClr val="1E293B"/>
                </a:solidFill>
                <a:latin typeface="Inter"/>
                <a:ea typeface="Inter"/>
                <a:cs typeface="Inter"/>
                <a:sym typeface="Inter"/>
              </a:endParaRPr>
            </a:p>
            <a:p>
              <a:pPr indent="0" lvl="0" marL="0" marR="0" rtl="0" algn="l">
                <a:lnSpc>
                  <a:spcPct val="100000"/>
                </a:lnSpc>
                <a:spcBef>
                  <a:spcPts val="300"/>
                </a:spcBef>
                <a:spcAft>
                  <a:spcPts val="0"/>
                </a:spcAft>
                <a:buClr>
                  <a:srgbClr val="000000"/>
                </a:buClr>
                <a:buSzPts val="1050"/>
                <a:buFont typeface="Arial"/>
                <a:buNone/>
              </a:pPr>
              <a:r>
                <a:rPr b="0" i="0" lang="en" sz="1050" u="none" cap="none" strike="noStrike">
                  <a:solidFill>
                    <a:srgbClr val="64748B"/>
                  </a:solidFill>
                  <a:latin typeface="Inter"/>
                  <a:ea typeface="Inter"/>
                  <a:cs typeface="Inter"/>
                  <a:sym typeface="Inter"/>
                </a:rPr>
                <a:t>Refining system architecture and removing redundancies to make the Unified Forecast System (UFS) more </a:t>
              </a:r>
              <a:r>
                <a:rPr b="1" i="0" lang="en" sz="1050" u="none" cap="none" strike="noStrike">
                  <a:solidFill>
                    <a:srgbClr val="64748B"/>
                  </a:solidFill>
                  <a:latin typeface="Inter"/>
                  <a:ea typeface="Inter"/>
                  <a:cs typeface="Inter"/>
                  <a:sym typeface="Inter"/>
                </a:rPr>
                <a:t>lean and efficient.</a:t>
              </a:r>
              <a:endParaRPr b="1" i="0" sz="1050" u="none" cap="none" strike="noStrike">
                <a:solidFill>
                  <a:srgbClr val="64748B"/>
                </a:solidFill>
                <a:latin typeface="Inter"/>
                <a:ea typeface="Inter"/>
                <a:cs typeface="Inter"/>
                <a:sym typeface="Inter"/>
              </a:endParaRPr>
            </a:p>
          </p:txBody>
        </p:sp>
      </p:grpSp>
      <p:grpSp>
        <p:nvGrpSpPr>
          <p:cNvPr id="105" name="Google Shape;105;p3"/>
          <p:cNvGrpSpPr/>
          <p:nvPr/>
        </p:nvGrpSpPr>
        <p:grpSpPr>
          <a:xfrm>
            <a:off x="4667250" y="2286000"/>
            <a:ext cx="4000500" cy="2381400"/>
            <a:chOff x="4667250" y="2286000"/>
            <a:chExt cx="4000500" cy="2381400"/>
          </a:xfrm>
        </p:grpSpPr>
        <p:sp>
          <p:nvSpPr>
            <p:cNvPr id="106" name="Google Shape;106;p3"/>
            <p:cNvSpPr/>
            <p:nvPr/>
          </p:nvSpPr>
          <p:spPr>
            <a:xfrm>
              <a:off x="4667250" y="2286000"/>
              <a:ext cx="4000500" cy="2381400"/>
            </a:xfrm>
            <a:prstGeom prst="roundRect">
              <a:avLst>
                <a:gd fmla="val 3200"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3"/>
            <p:cNvSpPr txBox="1"/>
            <p:nvPr/>
          </p:nvSpPr>
          <p:spPr>
            <a:xfrm>
              <a:off x="4810125" y="2428875"/>
              <a:ext cx="381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300"/>
                <a:buFont typeface="Arial"/>
                <a:buNone/>
              </a:pPr>
              <a:r>
                <a:rPr b="0" i="0" lang="en" sz="1300" u="none" cap="none" strike="noStrike">
                  <a:solidFill>
                    <a:srgbClr val="0284C7"/>
                  </a:solidFill>
                  <a:latin typeface="Inter ExtraBold"/>
                  <a:ea typeface="Inter ExtraBold"/>
                  <a:cs typeface="Inter ExtraBold"/>
                  <a:sym typeface="Inter ExtraBold"/>
                </a:rPr>
                <a:t>04</a:t>
              </a:r>
              <a:endParaRPr b="0" i="0" sz="1300" u="none" cap="none" strike="noStrike">
                <a:solidFill>
                  <a:srgbClr val="0284C7"/>
                </a:solidFill>
                <a:latin typeface="Inter ExtraBold"/>
                <a:ea typeface="Inter ExtraBold"/>
                <a:cs typeface="Inter ExtraBold"/>
                <a:sym typeface="Inter ExtraBold"/>
              </a:endParaRPr>
            </a:p>
          </p:txBody>
        </p:sp>
        <p:sp>
          <p:nvSpPr>
            <p:cNvPr id="108" name="Google Shape;108;p3"/>
            <p:cNvSpPr txBox="1"/>
            <p:nvPr/>
          </p:nvSpPr>
          <p:spPr>
            <a:xfrm>
              <a:off x="5334000" y="2428875"/>
              <a:ext cx="3190800" cy="2000100"/>
            </a:xfrm>
            <a:prstGeom prst="rect">
              <a:avLst/>
            </a:prstGeom>
            <a:solidFill>
              <a:srgbClr val="000000">
                <a:alpha val="0"/>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en" sz="1600" u="none" cap="none" strike="noStrike">
                  <a:solidFill>
                    <a:srgbClr val="1E293B"/>
                  </a:solidFill>
                  <a:latin typeface="Inter"/>
                  <a:ea typeface="Inter"/>
                  <a:cs typeface="Inter"/>
                  <a:sym typeface="Inter"/>
                </a:rPr>
                <a:t>Expansion/modification of testing and development environments</a:t>
              </a:r>
              <a:endParaRPr b="1" i="0" sz="1600" u="none" cap="none" strike="noStrike">
                <a:solidFill>
                  <a:srgbClr val="1E293B"/>
                </a:solidFill>
                <a:latin typeface="Inter"/>
                <a:ea typeface="Inter"/>
                <a:cs typeface="Inter"/>
                <a:sym typeface="Inter"/>
              </a:endParaRPr>
            </a:p>
            <a:p>
              <a:pPr indent="0" lvl="0" marL="0" marR="0" rtl="0" algn="l">
                <a:lnSpc>
                  <a:spcPct val="100000"/>
                </a:lnSpc>
                <a:spcBef>
                  <a:spcPts val="300"/>
                </a:spcBef>
                <a:spcAft>
                  <a:spcPts val="0"/>
                </a:spcAft>
                <a:buClr>
                  <a:srgbClr val="000000"/>
                </a:buClr>
                <a:buSzPts val="1050"/>
                <a:buFont typeface="Arial"/>
                <a:buNone/>
              </a:pPr>
              <a:r>
                <a:rPr b="0" i="0" lang="en" sz="1050" u="none" cap="none" strike="noStrike">
                  <a:solidFill>
                    <a:srgbClr val="64748B"/>
                  </a:solidFill>
                  <a:latin typeface="Inter"/>
                  <a:ea typeface="Inter"/>
                  <a:cs typeface="Inter"/>
                  <a:sym typeface="Inter"/>
                </a:rPr>
                <a:t>Ongoing Reliability Testing (ORT), regression testing trimming, unit testing.</a:t>
              </a:r>
              <a:endParaRPr b="0" i="0" sz="1050" u="none" cap="none" strike="noStrike">
                <a:solidFill>
                  <a:srgbClr val="64748B"/>
                </a:solidFill>
                <a:latin typeface="Inter"/>
                <a:ea typeface="Inter"/>
                <a:cs typeface="Inter"/>
                <a:sym typeface="Inter"/>
              </a:endParaRPr>
            </a:p>
            <a:p>
              <a:pPr indent="0" lvl="0" marL="0" marR="0" rtl="0" algn="l">
                <a:lnSpc>
                  <a:spcPct val="100000"/>
                </a:lnSpc>
                <a:spcBef>
                  <a:spcPts val="900"/>
                </a:spcBef>
                <a:spcAft>
                  <a:spcPts val="0"/>
                </a:spcAft>
                <a:buClr>
                  <a:srgbClr val="000000"/>
                </a:buClr>
                <a:buSzPts val="950"/>
                <a:buFont typeface="Arial"/>
                <a:buNone/>
              </a:pPr>
              <a:r>
                <a:rPr b="1" i="0" lang="en" sz="950" u="none" cap="none" strike="noStrike">
                  <a:solidFill>
                    <a:srgbClr val="0369A1"/>
                  </a:solidFill>
                  <a:highlight>
                    <a:srgbClr val="F0F9FF"/>
                  </a:highlight>
                  <a:latin typeface="Inter"/>
                  <a:ea typeface="Inter"/>
                  <a:cs typeface="Inter"/>
                  <a:sym typeface="Inter"/>
                </a:rPr>
                <a:t>UFS Side Meeting on Integration/Testing</a:t>
              </a:r>
              <a:endParaRPr b="1" i="0" sz="950" u="none" cap="none" strike="noStrike">
                <a:solidFill>
                  <a:srgbClr val="0369A1"/>
                </a:solidFill>
                <a:highlight>
                  <a:srgbClr val="F0F9FF"/>
                </a:highlight>
                <a:latin typeface="Inter"/>
                <a:ea typeface="Inter"/>
                <a:cs typeface="Inter"/>
                <a:sym typeface="Inter"/>
              </a:endParaRPr>
            </a:p>
            <a:p>
              <a:pPr indent="0" lvl="0" marL="0" marR="0" rtl="0" algn="l">
                <a:lnSpc>
                  <a:spcPct val="100000"/>
                </a:lnSpc>
                <a:spcBef>
                  <a:spcPts val="150"/>
                </a:spcBef>
                <a:spcAft>
                  <a:spcPts val="0"/>
                </a:spcAft>
                <a:buClr>
                  <a:srgbClr val="000000"/>
                </a:buClr>
                <a:buSzPts val="900"/>
                <a:buFont typeface="Arial"/>
                <a:buNone/>
              </a:pPr>
              <a:r>
                <a:rPr b="0" i="0" lang="en" sz="900" u="none" cap="none" strike="noStrike">
                  <a:solidFill>
                    <a:srgbClr val="0E7490"/>
                  </a:solidFill>
                  <a:highlight>
                    <a:srgbClr val="F0F9FF"/>
                  </a:highlight>
                  <a:latin typeface="Inter"/>
                  <a:ea typeface="Inter"/>
                  <a:cs typeface="Inter"/>
                  <a:sym typeface="Inter"/>
                </a:rPr>
                <a:t>Convened this week at UIFCW with key collaborators from EPIC, NOAA labs, and NWS!</a:t>
              </a:r>
              <a:endParaRPr b="0" i="0" sz="900" u="none" cap="none" strike="noStrike">
                <a:solidFill>
                  <a:srgbClr val="0E7490"/>
                </a:solidFill>
                <a:highlight>
                  <a:srgbClr val="F0F9FF"/>
                </a:highlight>
                <a:latin typeface="Inter"/>
                <a:ea typeface="Inter"/>
                <a:cs typeface="Inter"/>
                <a:sym typeface="Inter"/>
              </a:endParaRPr>
            </a:p>
          </p:txBody>
        </p:sp>
      </p:grpSp>
      <p:sp>
        <p:nvSpPr>
          <p:cNvPr id="109" name="Google Shape;109;p3"/>
          <p:cNvSpPr txBox="1"/>
          <p:nvPr/>
        </p:nvSpPr>
        <p:spPr>
          <a:xfrm>
            <a:off x="512427" y="1187795"/>
            <a:ext cx="381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300"/>
              <a:buFont typeface="Arial"/>
              <a:buNone/>
            </a:pPr>
            <a:r>
              <a:rPr b="0" i="0" lang="en" sz="1300" u="none" cap="none" strike="noStrike">
                <a:solidFill>
                  <a:srgbClr val="0284C7"/>
                </a:solidFill>
                <a:latin typeface="Inter ExtraBold"/>
                <a:ea typeface="Inter ExtraBold"/>
                <a:cs typeface="Inter ExtraBold"/>
                <a:sym typeface="Inter ExtraBold"/>
              </a:rPr>
              <a:t>01</a:t>
            </a:r>
            <a:endParaRPr b="0" i="0" sz="1300" u="none" cap="none" strike="noStrike">
              <a:solidFill>
                <a:srgbClr val="0284C7"/>
              </a:solidFill>
              <a:latin typeface="Inter ExtraBold"/>
              <a:ea typeface="Inter ExtraBold"/>
              <a:cs typeface="Inter ExtraBold"/>
              <a:sym typeface="Inter ExtraBold"/>
            </a:endParaRPr>
          </a:p>
        </p:txBody>
      </p:sp>
      <p:sp>
        <p:nvSpPr>
          <p:cNvPr id="110" name="Google Shape;110;p3"/>
          <p:cNvSpPr txBox="1"/>
          <p:nvPr/>
        </p:nvSpPr>
        <p:spPr>
          <a:xfrm>
            <a:off x="491729" y="3554872"/>
            <a:ext cx="381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300"/>
              <a:buFont typeface="Arial"/>
              <a:buNone/>
            </a:pPr>
            <a:r>
              <a:rPr b="0" i="0" lang="en" sz="1300" u="none" cap="none" strike="noStrike">
                <a:solidFill>
                  <a:srgbClr val="0284C7"/>
                </a:solidFill>
                <a:latin typeface="Inter ExtraBold"/>
                <a:ea typeface="Inter ExtraBold"/>
                <a:cs typeface="Inter ExtraBold"/>
                <a:sym typeface="Inter ExtraBold"/>
              </a:rPr>
              <a:t>02</a:t>
            </a:r>
            <a:endParaRPr b="0" i="0" sz="1300" u="none" cap="none" strike="noStrike">
              <a:solidFill>
                <a:srgbClr val="0284C7"/>
              </a:solidFill>
              <a:latin typeface="Inter ExtraBold"/>
              <a:ea typeface="Inter ExtraBold"/>
              <a:cs typeface="Inter ExtraBold"/>
              <a:sym typeface="Inter ExtraBold"/>
            </a:endParaRPr>
          </a:p>
        </p:txBody>
      </p:sp>
      <p:pic>
        <p:nvPicPr>
          <p:cNvPr id="111" name="Google Shape;111;p3" title="uifcw26_logo.png"/>
          <p:cNvPicPr preferRelativeResize="0"/>
          <p:nvPr/>
        </p:nvPicPr>
        <p:blipFill rotWithShape="1">
          <a:blip r:embed="rId5">
            <a:alphaModFix/>
          </a:blip>
          <a:srcRect b="0" l="2281" r="2281" t="0"/>
          <a:stretch/>
        </p:blipFill>
        <p:spPr>
          <a:xfrm>
            <a:off x="7909225" y="4095744"/>
            <a:ext cx="758525" cy="571499"/>
          </a:xfrm>
          <a:prstGeom prst="rect">
            <a:avLst/>
          </a:prstGeom>
          <a:noFill/>
          <a:ln>
            <a:noFill/>
          </a:ln>
        </p:spPr>
      </p:pic>
      <p:pic>
        <p:nvPicPr>
          <p:cNvPr id="112" name="Google Shape;112;p3"/>
          <p:cNvPicPr preferRelativeResize="0"/>
          <p:nvPr/>
        </p:nvPicPr>
        <p:blipFill>
          <a:blip r:embed="rId6">
            <a:alphaModFix/>
          </a:blip>
          <a:stretch>
            <a:fillRect/>
          </a:stretch>
        </p:blipFill>
        <p:spPr>
          <a:xfrm>
            <a:off x="512425" y="4192925"/>
            <a:ext cx="474324" cy="47432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6" name="Shape 116"/>
        <p:cNvGrpSpPr/>
        <p:nvPr/>
      </p:nvGrpSpPr>
      <p:grpSpPr>
        <a:xfrm>
          <a:off x="0" y="0"/>
          <a:ext cx="0" cy="0"/>
          <a:chOff x="0" y="0"/>
          <a:chExt cx="0" cy="0"/>
        </a:xfrm>
      </p:grpSpPr>
      <p:sp>
        <p:nvSpPr>
          <p:cNvPr id="117" name="Google Shape;117;p4"/>
          <p:cNvSpPr txBox="1"/>
          <p:nvPr/>
        </p:nvSpPr>
        <p:spPr>
          <a:xfrm>
            <a:off x="476250" y="170392"/>
            <a:ext cx="8191500" cy="5715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0F172A"/>
                </a:solidFill>
                <a:latin typeface="Inter ExtraBold"/>
                <a:ea typeface="Inter ExtraBold"/>
                <a:cs typeface="Inter ExtraBold"/>
                <a:sym typeface="Inter ExtraBold"/>
              </a:rPr>
              <a:t>MPAS-UFS &amp; MPAS Standalone </a:t>
            </a:r>
            <a:endParaRPr b="0" i="0" sz="2400" u="none" cap="none" strike="noStrike">
              <a:solidFill>
                <a:srgbClr val="0F172A"/>
              </a:solidFill>
              <a:latin typeface="Inter ExtraBold"/>
              <a:ea typeface="Inter ExtraBold"/>
              <a:cs typeface="Inter ExtraBold"/>
              <a:sym typeface="Inter ExtraBold"/>
            </a:endParaRPr>
          </a:p>
        </p:txBody>
      </p:sp>
      <p:grpSp>
        <p:nvGrpSpPr>
          <p:cNvPr id="118" name="Google Shape;118;p4"/>
          <p:cNvGrpSpPr/>
          <p:nvPr/>
        </p:nvGrpSpPr>
        <p:grpSpPr>
          <a:xfrm>
            <a:off x="476250" y="1190625"/>
            <a:ext cx="3905400" cy="3381300"/>
            <a:chOff x="476250" y="1190625"/>
            <a:chExt cx="3905400" cy="3381300"/>
          </a:xfrm>
        </p:grpSpPr>
        <p:sp>
          <p:nvSpPr>
            <p:cNvPr id="119" name="Google Shape;119;p4"/>
            <p:cNvSpPr/>
            <p:nvPr/>
          </p:nvSpPr>
          <p:spPr>
            <a:xfrm>
              <a:off x="476250" y="1190625"/>
              <a:ext cx="3905400" cy="3381300"/>
            </a:xfrm>
            <a:prstGeom prst="roundRect">
              <a:avLst>
                <a:gd fmla="val 3380"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 name="Google Shape;120;p4"/>
            <p:cNvSpPr/>
            <p:nvPr/>
          </p:nvSpPr>
          <p:spPr>
            <a:xfrm>
              <a:off x="476250" y="1190625"/>
              <a:ext cx="57300" cy="3381300"/>
            </a:xfrm>
            <a:prstGeom prst="roundRect">
              <a:avLst>
                <a:gd fmla="val 50000" name="adj"/>
              </a:avLst>
            </a:prstGeom>
            <a:solidFill>
              <a:srgbClr val="0284C7"/>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p4"/>
            <p:cNvSpPr txBox="1"/>
            <p:nvPr/>
          </p:nvSpPr>
          <p:spPr>
            <a:xfrm>
              <a:off x="762000" y="1428750"/>
              <a:ext cx="3333900" cy="2905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en" sz="1600" u="none" cap="none" strike="noStrike">
                  <a:solidFill>
                    <a:srgbClr val="0F172A"/>
                  </a:solidFill>
                  <a:latin typeface="Inter"/>
                  <a:ea typeface="Inter"/>
                  <a:cs typeface="Inter"/>
                  <a:sym typeface="Inter"/>
                </a:rPr>
                <a:t>Synchronization Benefits</a:t>
              </a:r>
              <a:endParaRPr b="1" i="0" sz="1600" u="none" cap="none" strike="noStrike">
                <a:solidFill>
                  <a:srgbClr val="0F172A"/>
                </a:solidFill>
                <a:latin typeface="Inter"/>
                <a:ea typeface="Inter"/>
                <a:cs typeface="Inter"/>
                <a:sym typeface="Inter"/>
              </a:endParaRPr>
            </a:p>
            <a:p>
              <a:pPr indent="0" lvl="0" marL="0" marR="0" rtl="0" algn="l">
                <a:lnSpc>
                  <a:spcPct val="100000"/>
                </a:lnSpc>
                <a:spcBef>
                  <a:spcPts val="1200"/>
                </a:spcBef>
                <a:spcAft>
                  <a:spcPts val="0"/>
                </a:spcAft>
                <a:buClr>
                  <a:srgbClr val="000000"/>
                </a:buClr>
                <a:buSzPts val="1150"/>
                <a:buFont typeface="Arial"/>
                <a:buNone/>
              </a:pPr>
              <a:r>
                <a:rPr b="1" i="0" lang="en" sz="1150" u="none" cap="none" strike="noStrike">
                  <a:solidFill>
                    <a:srgbClr val="0284C7"/>
                  </a:solidFill>
                  <a:latin typeface="Inter"/>
                  <a:ea typeface="Inter"/>
                  <a:cs typeface="Inter"/>
                  <a:sym typeface="Inter"/>
                </a:rPr>
                <a:t>Seamless Integration:</a:t>
              </a:r>
              <a:r>
                <a:rPr b="0" i="0" lang="en" sz="1150" u="none" cap="none" strike="noStrike">
                  <a:solidFill>
                    <a:srgbClr val="475569"/>
                  </a:solidFill>
                  <a:latin typeface="Inter"/>
                  <a:ea typeface="Inter"/>
                  <a:cs typeface="Inter"/>
                  <a:sym typeface="Inter"/>
                </a:rPr>
                <a:t> Code management framework ensures the seamless integration of standalone development with MPAS-UFS.</a:t>
              </a:r>
              <a:endParaRPr b="0" i="0" sz="1150" u="none" cap="none" strike="noStrike">
                <a:solidFill>
                  <a:srgbClr val="475569"/>
                </a:solidFill>
                <a:latin typeface="Inter"/>
                <a:ea typeface="Inter"/>
                <a:cs typeface="Inter"/>
                <a:sym typeface="Inter"/>
              </a:endParaRPr>
            </a:p>
            <a:p>
              <a:pPr indent="0" lvl="0" marL="0" marR="0" rtl="0" algn="l">
                <a:lnSpc>
                  <a:spcPct val="100000"/>
                </a:lnSpc>
                <a:spcBef>
                  <a:spcPts val="900"/>
                </a:spcBef>
                <a:spcAft>
                  <a:spcPts val="0"/>
                </a:spcAft>
                <a:buClr>
                  <a:srgbClr val="000000"/>
                </a:buClr>
                <a:buSzPts val="1150"/>
                <a:buFont typeface="Arial"/>
                <a:buNone/>
              </a:pPr>
              <a:r>
                <a:rPr b="1" i="0" lang="en" sz="1150" u="none" cap="none" strike="noStrike">
                  <a:solidFill>
                    <a:srgbClr val="0284C7"/>
                  </a:solidFill>
                  <a:latin typeface="Inter"/>
                  <a:ea typeface="Inter"/>
                  <a:cs typeface="Inter"/>
                  <a:sym typeface="Inter"/>
                </a:rPr>
                <a:t>Community Access:</a:t>
              </a:r>
              <a:r>
                <a:rPr b="0" i="0" lang="en" sz="1150" u="none" cap="none" strike="noStrike">
                  <a:solidFill>
                    <a:srgbClr val="475569"/>
                  </a:solidFill>
                  <a:latin typeface="Inter"/>
                  <a:ea typeface="Inter"/>
                  <a:cs typeface="Inter"/>
                  <a:sym typeface="Inter"/>
                </a:rPr>
                <a:t> Access to latest developments while enjoying a well-tested, supported system with enhanced capabilities.</a:t>
              </a:r>
              <a:endParaRPr b="0" i="0" sz="1150" u="none" cap="none" strike="noStrike">
                <a:solidFill>
                  <a:srgbClr val="475569"/>
                </a:solidFill>
                <a:latin typeface="Inter"/>
                <a:ea typeface="Inter"/>
                <a:cs typeface="Inter"/>
                <a:sym typeface="Inter"/>
              </a:endParaRPr>
            </a:p>
            <a:p>
              <a:pPr indent="0" lvl="0" marL="0" marR="0" rtl="0" algn="l">
                <a:lnSpc>
                  <a:spcPct val="100000"/>
                </a:lnSpc>
                <a:spcBef>
                  <a:spcPts val="900"/>
                </a:spcBef>
                <a:spcAft>
                  <a:spcPts val="0"/>
                </a:spcAft>
                <a:buClr>
                  <a:srgbClr val="000000"/>
                </a:buClr>
                <a:buSzPts val="1150"/>
                <a:buFont typeface="Arial"/>
                <a:buNone/>
              </a:pPr>
              <a:r>
                <a:rPr b="1" i="0" lang="en" sz="1150" u="none" cap="none" strike="noStrike">
                  <a:solidFill>
                    <a:srgbClr val="0284C7"/>
                  </a:solidFill>
                  <a:latin typeface="Inter"/>
                  <a:ea typeface="Inter"/>
                  <a:cs typeface="Inter"/>
                  <a:sym typeface="Inter"/>
                </a:rPr>
                <a:t>Enhanced R2O:</a:t>
              </a:r>
              <a:r>
                <a:rPr b="0" i="0" lang="en" sz="1150" u="none" cap="none" strike="noStrike">
                  <a:solidFill>
                    <a:srgbClr val="475569"/>
                  </a:solidFill>
                  <a:latin typeface="Inter"/>
                  <a:ea typeface="Inter"/>
                  <a:cs typeface="Inter"/>
                  <a:sym typeface="Inter"/>
                </a:rPr>
                <a:t> A close collaboration directly accelerates the transition of research standalone efforts to operations.</a:t>
              </a:r>
              <a:endParaRPr b="0" i="0" sz="1150" u="none" cap="none" strike="noStrike">
                <a:solidFill>
                  <a:srgbClr val="475569"/>
                </a:solidFill>
                <a:latin typeface="Inter"/>
                <a:ea typeface="Inter"/>
                <a:cs typeface="Inter"/>
                <a:sym typeface="Inter"/>
              </a:endParaRPr>
            </a:p>
          </p:txBody>
        </p:sp>
      </p:grpSp>
      <p:sp>
        <p:nvSpPr>
          <p:cNvPr id="122" name="Google Shape;122;p4"/>
          <p:cNvSpPr txBox="1"/>
          <p:nvPr/>
        </p:nvSpPr>
        <p:spPr>
          <a:xfrm>
            <a:off x="4633950" y="1112375"/>
            <a:ext cx="42327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0000FF"/>
                </a:solidFill>
                <a:latin typeface="Arial"/>
                <a:ea typeface="Arial"/>
                <a:cs typeface="Arial"/>
                <a:sym typeface="Arial"/>
              </a:rPr>
              <a:t>Challenges with Synchronization</a:t>
            </a:r>
            <a:endParaRPr b="1" i="0" sz="1400" u="none" cap="none" strike="noStrike">
              <a:solidFill>
                <a:srgbClr val="0000FF"/>
              </a:solidFill>
              <a:latin typeface="Arial"/>
              <a:ea typeface="Arial"/>
              <a:cs typeface="Arial"/>
              <a:sym typeface="Arial"/>
            </a:endParaRPr>
          </a:p>
        </p:txBody>
      </p:sp>
      <p:grpSp>
        <p:nvGrpSpPr>
          <p:cNvPr id="123" name="Google Shape;123;p4"/>
          <p:cNvGrpSpPr/>
          <p:nvPr/>
        </p:nvGrpSpPr>
        <p:grpSpPr>
          <a:xfrm>
            <a:off x="4750050" y="1790875"/>
            <a:ext cx="4000500" cy="2352750"/>
            <a:chOff x="4667250" y="1190625"/>
            <a:chExt cx="4000500" cy="2352750"/>
          </a:xfrm>
        </p:grpSpPr>
        <p:sp>
          <p:nvSpPr>
            <p:cNvPr id="124" name="Google Shape;124;p4"/>
            <p:cNvSpPr/>
            <p:nvPr/>
          </p:nvSpPr>
          <p:spPr>
            <a:xfrm>
              <a:off x="4667250" y="1190625"/>
              <a:ext cx="4000500" cy="695400"/>
            </a:xfrm>
            <a:prstGeom prst="roundRect">
              <a:avLst>
                <a:gd fmla="val 10958"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p4"/>
            <p:cNvSpPr txBox="1"/>
            <p:nvPr/>
          </p:nvSpPr>
          <p:spPr>
            <a:xfrm>
              <a:off x="4810125" y="1343025"/>
              <a:ext cx="381000" cy="3810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300"/>
                <a:buFont typeface="Arial"/>
                <a:buNone/>
              </a:pPr>
              <a:r>
                <a:rPr b="0" i="0" lang="en" sz="1300" u="none" cap="none" strike="noStrike">
                  <a:solidFill>
                    <a:srgbClr val="E11D48"/>
                  </a:solidFill>
                  <a:latin typeface="Inter ExtraBold"/>
                  <a:ea typeface="Inter ExtraBold"/>
                  <a:cs typeface="Inter ExtraBold"/>
                  <a:sym typeface="Inter ExtraBold"/>
                </a:rPr>
                <a:t>01</a:t>
              </a:r>
              <a:endParaRPr b="0" i="0" sz="1300" u="none" cap="none" strike="noStrike">
                <a:solidFill>
                  <a:srgbClr val="E11D48"/>
                </a:solidFill>
                <a:latin typeface="Inter ExtraBold"/>
                <a:ea typeface="Inter ExtraBold"/>
                <a:cs typeface="Inter ExtraBold"/>
                <a:sym typeface="Inter ExtraBold"/>
              </a:endParaRPr>
            </a:p>
          </p:txBody>
        </p:sp>
        <p:sp>
          <p:nvSpPr>
            <p:cNvPr id="126" name="Google Shape;126;p4"/>
            <p:cNvSpPr txBox="1"/>
            <p:nvPr/>
          </p:nvSpPr>
          <p:spPr>
            <a:xfrm>
              <a:off x="5334000" y="1285875"/>
              <a:ext cx="3190800" cy="504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150"/>
                <a:buFont typeface="Arial"/>
                <a:buNone/>
              </a:pPr>
              <a:r>
                <a:rPr b="1" i="0" lang="en" sz="1150" u="none" cap="none" strike="noStrike">
                  <a:solidFill>
                    <a:srgbClr val="1E293B"/>
                  </a:solidFill>
                  <a:latin typeface="Inter"/>
                  <a:ea typeface="Inter"/>
                  <a:cs typeface="Inter"/>
                  <a:sym typeface="Inter"/>
                </a:rPr>
                <a:t>Duplicate Infrastructure</a:t>
              </a:r>
              <a:endParaRPr b="1" i="0" sz="1150" u="none" cap="none" strike="noStrike">
                <a:solidFill>
                  <a:srgbClr val="1E293B"/>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050"/>
                <a:buFont typeface="Arial"/>
                <a:buNone/>
              </a:pPr>
              <a:r>
                <a:rPr b="0" i="0" lang="en" sz="1050" u="none" cap="none" strike="noStrike">
                  <a:solidFill>
                    <a:srgbClr val="64748B"/>
                  </a:solidFill>
                  <a:latin typeface="Inter"/>
                  <a:ea typeface="Inter"/>
                  <a:cs typeface="Inter"/>
                  <a:sym typeface="Inter"/>
                </a:rPr>
                <a:t>Avoiding duplicate testing infrastructure</a:t>
              </a:r>
              <a:endParaRPr b="0" i="0" sz="1050" u="none" cap="none" strike="noStrike">
                <a:solidFill>
                  <a:srgbClr val="64748B"/>
                </a:solidFill>
                <a:latin typeface="Inter"/>
                <a:ea typeface="Inter"/>
                <a:cs typeface="Inter"/>
                <a:sym typeface="Inter"/>
              </a:endParaRPr>
            </a:p>
          </p:txBody>
        </p:sp>
        <p:sp>
          <p:nvSpPr>
            <p:cNvPr id="127" name="Google Shape;127;p4"/>
            <p:cNvSpPr/>
            <p:nvPr/>
          </p:nvSpPr>
          <p:spPr>
            <a:xfrm>
              <a:off x="4667250" y="2019300"/>
              <a:ext cx="4000500" cy="695400"/>
            </a:xfrm>
            <a:prstGeom prst="roundRect">
              <a:avLst>
                <a:gd fmla="val 10958"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4"/>
            <p:cNvSpPr txBox="1"/>
            <p:nvPr/>
          </p:nvSpPr>
          <p:spPr>
            <a:xfrm>
              <a:off x="4810125" y="2171700"/>
              <a:ext cx="381000" cy="3810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300"/>
                <a:buFont typeface="Arial"/>
                <a:buNone/>
              </a:pPr>
              <a:r>
                <a:rPr b="0" i="0" lang="en" sz="1300" u="none" cap="none" strike="noStrike">
                  <a:solidFill>
                    <a:srgbClr val="E11D48"/>
                  </a:solidFill>
                  <a:latin typeface="Inter ExtraBold"/>
                  <a:ea typeface="Inter ExtraBold"/>
                  <a:cs typeface="Inter ExtraBold"/>
                  <a:sym typeface="Inter ExtraBold"/>
                </a:rPr>
                <a:t>02</a:t>
              </a:r>
              <a:endParaRPr b="0" i="0" sz="1300" u="none" cap="none" strike="noStrike">
                <a:solidFill>
                  <a:srgbClr val="E11D48"/>
                </a:solidFill>
                <a:latin typeface="Inter ExtraBold"/>
                <a:ea typeface="Inter ExtraBold"/>
                <a:cs typeface="Inter ExtraBold"/>
                <a:sym typeface="Inter ExtraBold"/>
              </a:endParaRPr>
            </a:p>
          </p:txBody>
        </p:sp>
        <p:sp>
          <p:nvSpPr>
            <p:cNvPr id="129" name="Google Shape;129;p4"/>
            <p:cNvSpPr txBox="1"/>
            <p:nvPr/>
          </p:nvSpPr>
          <p:spPr>
            <a:xfrm>
              <a:off x="5334000" y="2114550"/>
              <a:ext cx="3190800" cy="504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150"/>
                <a:buFont typeface="Arial"/>
                <a:buNone/>
              </a:pPr>
              <a:r>
                <a:rPr b="1" i="0" lang="en" sz="1150" u="none" cap="none" strike="noStrike">
                  <a:solidFill>
                    <a:srgbClr val="1E293B"/>
                  </a:solidFill>
                  <a:latin typeface="Inter"/>
                  <a:ea typeface="Inter"/>
                  <a:cs typeface="Inter"/>
                  <a:sym typeface="Inter"/>
                </a:rPr>
                <a:t>Dycore Consistency</a:t>
              </a:r>
              <a:endParaRPr b="1" i="0" sz="1150" u="none" cap="none" strike="noStrike">
                <a:solidFill>
                  <a:srgbClr val="1E293B"/>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050"/>
                <a:buFont typeface="Arial"/>
                <a:buNone/>
              </a:pPr>
              <a:r>
                <a:rPr b="0" i="0" lang="en" sz="1050" u="none" cap="none" strike="noStrike">
                  <a:solidFill>
                    <a:srgbClr val="64748B"/>
                  </a:solidFill>
                  <a:latin typeface="Inter"/>
                  <a:ea typeface="Inter"/>
                  <a:cs typeface="Inter"/>
                  <a:sym typeface="Inter"/>
                </a:rPr>
                <a:t>Ensuring development in one dycore does not break the code in other dycores  (FV3 and MPAS)</a:t>
              </a:r>
              <a:endParaRPr b="0" i="0" sz="1050" u="none" cap="none" strike="noStrike">
                <a:solidFill>
                  <a:srgbClr val="64748B"/>
                </a:solidFill>
                <a:latin typeface="Inter"/>
                <a:ea typeface="Inter"/>
                <a:cs typeface="Inter"/>
                <a:sym typeface="Inter"/>
              </a:endParaRPr>
            </a:p>
          </p:txBody>
        </p:sp>
        <p:sp>
          <p:nvSpPr>
            <p:cNvPr id="130" name="Google Shape;130;p4"/>
            <p:cNvSpPr/>
            <p:nvPr/>
          </p:nvSpPr>
          <p:spPr>
            <a:xfrm>
              <a:off x="4667250" y="2847975"/>
              <a:ext cx="4000500" cy="695400"/>
            </a:xfrm>
            <a:prstGeom prst="roundRect">
              <a:avLst>
                <a:gd fmla="val 10958"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4"/>
            <p:cNvSpPr txBox="1"/>
            <p:nvPr/>
          </p:nvSpPr>
          <p:spPr>
            <a:xfrm>
              <a:off x="4810125" y="3000375"/>
              <a:ext cx="381000" cy="3810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300"/>
                <a:buFont typeface="Arial"/>
                <a:buNone/>
              </a:pPr>
              <a:r>
                <a:rPr b="0" i="0" lang="en" sz="1300" u="none" cap="none" strike="noStrike">
                  <a:solidFill>
                    <a:srgbClr val="E11D48"/>
                  </a:solidFill>
                  <a:latin typeface="Inter ExtraBold"/>
                  <a:ea typeface="Inter ExtraBold"/>
                  <a:cs typeface="Inter ExtraBold"/>
                  <a:sym typeface="Inter ExtraBold"/>
                </a:rPr>
                <a:t>03</a:t>
              </a:r>
              <a:endParaRPr b="0" i="0" sz="1300" u="none" cap="none" strike="noStrike">
                <a:solidFill>
                  <a:srgbClr val="E11D48"/>
                </a:solidFill>
                <a:latin typeface="Inter ExtraBold"/>
                <a:ea typeface="Inter ExtraBold"/>
                <a:cs typeface="Inter ExtraBold"/>
                <a:sym typeface="Inter ExtraBold"/>
              </a:endParaRPr>
            </a:p>
          </p:txBody>
        </p:sp>
      </p:grpSp>
      <p:sp>
        <p:nvSpPr>
          <p:cNvPr id="132" name="Google Shape;132;p4"/>
          <p:cNvSpPr txBox="1"/>
          <p:nvPr/>
        </p:nvSpPr>
        <p:spPr>
          <a:xfrm>
            <a:off x="5382925" y="3531050"/>
            <a:ext cx="3190800" cy="504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150"/>
              <a:buFont typeface="Arial"/>
              <a:buNone/>
            </a:pPr>
            <a:r>
              <a:rPr b="1" i="0" lang="en" sz="1150" u="none" cap="none" strike="noStrike">
                <a:solidFill>
                  <a:srgbClr val="1E293B"/>
                </a:solidFill>
                <a:latin typeface="Inter"/>
                <a:ea typeface="Inter"/>
                <a:cs typeface="Inter"/>
                <a:sym typeface="Inter"/>
              </a:rPr>
              <a:t>Code Convergence</a:t>
            </a:r>
            <a:endParaRPr b="1" i="0" sz="1150" u="none" cap="none" strike="noStrike">
              <a:solidFill>
                <a:srgbClr val="1E293B"/>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050"/>
              <a:buFont typeface="Arial"/>
              <a:buNone/>
            </a:pPr>
            <a:r>
              <a:rPr b="0" i="0" lang="en" sz="1050" u="none" cap="none" strike="noStrike">
                <a:solidFill>
                  <a:srgbClr val="64748B"/>
                </a:solidFill>
                <a:latin typeface="Inter"/>
                <a:ea typeface="Inter"/>
                <a:cs typeface="Inter"/>
                <a:sym typeface="Inter"/>
              </a:rPr>
              <a:t>Converging standalone and UFS-based development</a:t>
            </a:r>
            <a:endParaRPr b="0" i="0" sz="1050" u="none" cap="none" strike="noStrike">
              <a:solidFill>
                <a:srgbClr val="64748B"/>
              </a:solidFill>
              <a:latin typeface="Inter"/>
              <a:ea typeface="Inter"/>
              <a:cs typeface="Inter"/>
              <a:sym typeface="Inter"/>
            </a:endParaRPr>
          </a:p>
        </p:txBody>
      </p:sp>
      <p:pic>
        <p:nvPicPr>
          <p:cNvPr id="133" name="Google Shape;133;p4"/>
          <p:cNvPicPr preferRelativeResize="0"/>
          <p:nvPr/>
        </p:nvPicPr>
        <p:blipFill>
          <a:blip r:embed="rId4">
            <a:alphaModFix/>
          </a:blip>
          <a:stretch>
            <a:fillRect/>
          </a:stretch>
        </p:blipFill>
        <p:spPr>
          <a:xfrm>
            <a:off x="543475" y="4097600"/>
            <a:ext cx="474324" cy="47432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7" name="Shape 137"/>
        <p:cNvGrpSpPr/>
        <p:nvPr/>
      </p:nvGrpSpPr>
      <p:grpSpPr>
        <a:xfrm>
          <a:off x="0" y="0"/>
          <a:ext cx="0" cy="0"/>
          <a:chOff x="0" y="0"/>
          <a:chExt cx="0" cy="0"/>
        </a:xfrm>
      </p:grpSpPr>
      <p:sp>
        <p:nvSpPr>
          <p:cNvPr id="138" name="Google Shape;138;p5"/>
          <p:cNvSpPr txBox="1"/>
          <p:nvPr>
            <p:ph type="title"/>
          </p:nvPr>
        </p:nvSpPr>
        <p:spPr>
          <a:xfrm>
            <a:off x="476250" y="209550"/>
            <a:ext cx="8191500" cy="571500"/>
          </a:xfrm>
          <a:prstGeom prst="rect">
            <a:avLst/>
          </a:prstGeom>
          <a:solidFill>
            <a:srgbClr val="000000">
              <a:alpha val="0"/>
            </a:srgbClr>
          </a:solidFill>
          <a:ln>
            <a:noFill/>
          </a:ln>
        </p:spPr>
        <p:txBody>
          <a:bodyPr anchorCtr="0" anchor="ctr" bIns="0" lIns="0" spcFirstLastPara="1" rIns="0" wrap="square" tIns="0">
            <a:normAutofit/>
          </a:bodyPr>
          <a:lstStyle/>
          <a:p>
            <a:pPr indent="0" lvl="0" marL="0" rtl="0" algn="ctr">
              <a:lnSpc>
                <a:spcPct val="100000"/>
              </a:lnSpc>
              <a:spcBef>
                <a:spcPts val="0"/>
              </a:spcBef>
              <a:spcAft>
                <a:spcPts val="0"/>
              </a:spcAft>
              <a:buSzPts val="2800"/>
              <a:buNone/>
            </a:pPr>
            <a:r>
              <a:rPr b="0" lang="en" sz="2600">
                <a:solidFill>
                  <a:srgbClr val="0F172A"/>
                </a:solidFill>
                <a:latin typeface="Inter ExtraBold"/>
                <a:ea typeface="Inter ExtraBold"/>
                <a:cs typeface="Inter ExtraBold"/>
                <a:sym typeface="Inter ExtraBold"/>
              </a:rPr>
              <a:t>Community Support for MPAS-UFS</a:t>
            </a:r>
            <a:endParaRPr b="0" sz="2600">
              <a:solidFill>
                <a:srgbClr val="0F172A"/>
              </a:solidFill>
              <a:latin typeface="Inter ExtraBold"/>
              <a:ea typeface="Inter ExtraBold"/>
              <a:cs typeface="Inter ExtraBold"/>
              <a:sym typeface="Inter ExtraBold"/>
            </a:endParaRPr>
          </a:p>
        </p:txBody>
      </p:sp>
      <p:grpSp>
        <p:nvGrpSpPr>
          <p:cNvPr id="139" name="Google Shape;139;p5"/>
          <p:cNvGrpSpPr/>
          <p:nvPr/>
        </p:nvGrpSpPr>
        <p:grpSpPr>
          <a:xfrm>
            <a:off x="476250" y="952500"/>
            <a:ext cx="2667000" cy="3714900"/>
            <a:chOff x="476250" y="952500"/>
            <a:chExt cx="2667000" cy="3714900"/>
          </a:xfrm>
        </p:grpSpPr>
        <p:sp>
          <p:nvSpPr>
            <p:cNvPr id="140" name="Google Shape;140;p5"/>
            <p:cNvSpPr/>
            <p:nvPr/>
          </p:nvSpPr>
          <p:spPr>
            <a:xfrm>
              <a:off x="476250" y="952500"/>
              <a:ext cx="2667000" cy="3714900"/>
            </a:xfrm>
            <a:prstGeom prst="roundRect">
              <a:avLst>
                <a:gd fmla="val 4285"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5"/>
            <p:cNvSpPr/>
            <p:nvPr/>
          </p:nvSpPr>
          <p:spPr>
            <a:xfrm>
              <a:off x="476250" y="952500"/>
              <a:ext cx="57300" cy="3714900"/>
            </a:xfrm>
            <a:prstGeom prst="roundRect">
              <a:avLst>
                <a:gd fmla="val 50000" name="adj"/>
              </a:avLst>
            </a:prstGeom>
            <a:solidFill>
              <a:srgbClr val="0284C7"/>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5"/>
            <p:cNvSpPr txBox="1"/>
            <p:nvPr/>
          </p:nvSpPr>
          <p:spPr>
            <a:xfrm>
              <a:off x="666750" y="1143000"/>
              <a:ext cx="2286000" cy="3333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284C7"/>
                  </a:solidFill>
                  <a:latin typeface="Inter"/>
                  <a:ea typeface="Inter"/>
                  <a:cs typeface="Inter"/>
                  <a:sym typeface="Inter"/>
                </a:rPr>
                <a:t>Key Initiatives</a:t>
              </a:r>
              <a:endParaRPr b="1" i="0" sz="1400" u="none" cap="none" strike="noStrike">
                <a:solidFill>
                  <a:srgbClr val="0284C7"/>
                </a:solidFill>
                <a:latin typeface="Inter"/>
                <a:ea typeface="Inter"/>
                <a:cs typeface="Inter"/>
                <a:sym typeface="Inter"/>
              </a:endParaRPr>
            </a:p>
            <a:p>
              <a:pPr indent="-301625" lvl="0" marL="457200" marR="0" rtl="0" algn="l">
                <a:lnSpc>
                  <a:spcPct val="100000"/>
                </a:lnSpc>
                <a:spcBef>
                  <a:spcPts val="1600"/>
                </a:spcBef>
                <a:spcAft>
                  <a:spcPts val="0"/>
                </a:spcAft>
                <a:buClr>
                  <a:srgbClr val="475569"/>
                </a:buClr>
                <a:buSzPts val="1150"/>
                <a:buFont typeface="Inter"/>
                <a:buChar char="●"/>
              </a:pPr>
              <a:r>
                <a:rPr b="0" i="0" lang="en" sz="1150" u="none" cap="none" strike="noStrike">
                  <a:solidFill>
                    <a:srgbClr val="475569"/>
                  </a:solidFill>
                  <a:latin typeface="Inter"/>
                  <a:ea typeface="Inter"/>
                  <a:cs typeface="Inter"/>
                  <a:sym typeface="Inter"/>
                </a:rPr>
                <a:t>Expanded documentation and tutorials</a:t>
              </a:r>
              <a:endParaRPr b="0" i="0" sz="1150" u="none" cap="none" strike="noStrike">
                <a:solidFill>
                  <a:srgbClr val="475569"/>
                </a:solidFill>
                <a:latin typeface="Inter"/>
                <a:ea typeface="Inter"/>
                <a:cs typeface="Inter"/>
                <a:sym typeface="Inter"/>
              </a:endParaRPr>
            </a:p>
            <a:p>
              <a:pPr indent="-301625" lvl="0" marL="457200" marR="0" rtl="0" algn="l">
                <a:lnSpc>
                  <a:spcPct val="100000"/>
                </a:lnSpc>
                <a:spcBef>
                  <a:spcPts val="1600"/>
                </a:spcBef>
                <a:spcAft>
                  <a:spcPts val="0"/>
                </a:spcAft>
                <a:buClr>
                  <a:srgbClr val="475569"/>
                </a:buClr>
                <a:buSzPts val="1150"/>
                <a:buFont typeface="Inter"/>
                <a:buChar char="●"/>
              </a:pPr>
              <a:r>
                <a:rPr b="0" i="0" lang="en" sz="1150" u="none" cap="none" strike="noStrike">
                  <a:solidFill>
                    <a:srgbClr val="475569"/>
                  </a:solidFill>
                  <a:latin typeface="Inter"/>
                  <a:ea typeface="Inter"/>
                  <a:cs typeface="Inter"/>
                  <a:sym typeface="Inter"/>
                </a:rPr>
                <a:t>User support resources</a:t>
              </a:r>
              <a:endParaRPr b="0" i="0" sz="1150" u="none" cap="none" strike="noStrike">
                <a:solidFill>
                  <a:srgbClr val="475569"/>
                </a:solidFill>
                <a:latin typeface="Inter"/>
                <a:ea typeface="Inter"/>
                <a:cs typeface="Inter"/>
                <a:sym typeface="Inter"/>
              </a:endParaRPr>
            </a:p>
            <a:p>
              <a:pPr indent="-301625" lvl="0" marL="457200" marR="0" rtl="0" algn="l">
                <a:lnSpc>
                  <a:spcPct val="100000"/>
                </a:lnSpc>
                <a:spcBef>
                  <a:spcPts val="1600"/>
                </a:spcBef>
                <a:spcAft>
                  <a:spcPts val="0"/>
                </a:spcAft>
                <a:buClr>
                  <a:srgbClr val="475569"/>
                </a:buClr>
                <a:buSzPts val="1150"/>
                <a:buFont typeface="Inter"/>
                <a:buChar char="●"/>
              </a:pPr>
              <a:r>
                <a:rPr b="0" i="0" lang="en" sz="1150" u="none" cap="none" strike="noStrike">
                  <a:solidFill>
                    <a:srgbClr val="475569"/>
                  </a:solidFill>
                  <a:latin typeface="Inter"/>
                  <a:ea typeface="Inter"/>
                  <a:cs typeface="Inter"/>
                  <a:sym typeface="Inter"/>
                </a:rPr>
                <a:t>Community workshops and training events</a:t>
              </a:r>
              <a:endParaRPr b="0" i="0" sz="1150" u="none" cap="none" strike="noStrike">
                <a:solidFill>
                  <a:srgbClr val="475569"/>
                </a:solidFill>
                <a:latin typeface="Inter"/>
                <a:ea typeface="Inter"/>
                <a:cs typeface="Inter"/>
                <a:sym typeface="Inter"/>
              </a:endParaRPr>
            </a:p>
            <a:p>
              <a:pPr indent="-301625" lvl="0" marL="457200" marR="0" rtl="0" algn="l">
                <a:lnSpc>
                  <a:spcPct val="100000"/>
                </a:lnSpc>
                <a:spcBef>
                  <a:spcPts val="1600"/>
                </a:spcBef>
                <a:spcAft>
                  <a:spcPts val="0"/>
                </a:spcAft>
                <a:buClr>
                  <a:srgbClr val="475569"/>
                </a:buClr>
                <a:buSzPts val="1150"/>
                <a:buFont typeface="Inter"/>
                <a:buChar char="●"/>
              </a:pPr>
              <a:r>
                <a:rPr b="0" i="0" lang="en" sz="1150" u="none" cap="none" strike="noStrike">
                  <a:solidFill>
                    <a:srgbClr val="475569"/>
                  </a:solidFill>
                  <a:latin typeface="Inter"/>
                  <a:ea typeface="Inter"/>
                  <a:cs typeface="Inter"/>
                  <a:sym typeface="Inter"/>
                </a:rPr>
                <a:t>Increased collaboration opportunities</a:t>
              </a:r>
              <a:endParaRPr b="0" i="0" sz="1150" u="none" cap="none" strike="noStrike">
                <a:solidFill>
                  <a:srgbClr val="475569"/>
                </a:solidFill>
                <a:latin typeface="Inter"/>
                <a:ea typeface="Inter"/>
                <a:cs typeface="Inter"/>
                <a:sym typeface="Inter"/>
              </a:endParaRPr>
            </a:p>
          </p:txBody>
        </p:sp>
      </p:grpSp>
      <p:grpSp>
        <p:nvGrpSpPr>
          <p:cNvPr id="143" name="Google Shape;143;p5"/>
          <p:cNvGrpSpPr/>
          <p:nvPr/>
        </p:nvGrpSpPr>
        <p:grpSpPr>
          <a:xfrm>
            <a:off x="3286125" y="952500"/>
            <a:ext cx="3619500" cy="3714900"/>
            <a:chOff x="3286125" y="952500"/>
            <a:chExt cx="3619500" cy="3714900"/>
          </a:xfrm>
        </p:grpSpPr>
        <p:sp>
          <p:nvSpPr>
            <p:cNvPr id="144" name="Google Shape;144;p5"/>
            <p:cNvSpPr/>
            <p:nvPr/>
          </p:nvSpPr>
          <p:spPr>
            <a:xfrm>
              <a:off x="3286125" y="952500"/>
              <a:ext cx="3619500" cy="3714900"/>
            </a:xfrm>
            <a:prstGeom prst="roundRect">
              <a:avLst>
                <a:gd fmla="val 3157"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5"/>
            <p:cNvSpPr txBox="1"/>
            <p:nvPr/>
          </p:nvSpPr>
          <p:spPr>
            <a:xfrm>
              <a:off x="3476625" y="1143000"/>
              <a:ext cx="3238500" cy="285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284C7"/>
                  </a:solidFill>
                  <a:latin typeface="Inter"/>
                  <a:ea typeface="Inter"/>
                  <a:cs typeface="Inter"/>
                  <a:sym typeface="Inter"/>
                </a:rPr>
                <a:t>Growing Engagement</a:t>
              </a:r>
              <a:endParaRPr b="1" i="0" sz="1400" u="none" cap="none" strike="noStrike">
                <a:solidFill>
                  <a:srgbClr val="0284C7"/>
                </a:solidFill>
                <a:latin typeface="Inter"/>
                <a:ea typeface="Inter"/>
                <a:cs typeface="Inter"/>
                <a:sym typeface="Inter"/>
              </a:endParaRPr>
            </a:p>
          </p:txBody>
        </p:sp>
      </p:grpSp>
      <p:pic>
        <p:nvPicPr>
          <p:cNvPr id="146" name="Google Shape;146;p5"/>
          <p:cNvPicPr preferRelativeResize="0"/>
          <p:nvPr/>
        </p:nvPicPr>
        <p:blipFill rotWithShape="1">
          <a:blip r:embed="rId4">
            <a:alphaModFix/>
          </a:blip>
          <a:srcRect b="0" l="3384" r="3384" t="0"/>
          <a:stretch/>
        </p:blipFill>
        <p:spPr>
          <a:xfrm>
            <a:off x="3429000" y="1524000"/>
            <a:ext cx="2286000" cy="2809800"/>
          </a:xfrm>
          <a:prstGeom prst="rect">
            <a:avLst/>
          </a:prstGeom>
          <a:noFill/>
          <a:ln>
            <a:noFill/>
          </a:ln>
        </p:spPr>
      </p:pic>
      <p:pic>
        <p:nvPicPr>
          <p:cNvPr id="147" name="Google Shape;147;p5"/>
          <p:cNvPicPr preferRelativeResize="0"/>
          <p:nvPr/>
        </p:nvPicPr>
        <p:blipFill rotWithShape="1">
          <a:blip r:embed="rId5">
            <a:alphaModFix/>
          </a:blip>
          <a:srcRect b="4727" l="0" r="0" t="4727"/>
          <a:stretch/>
        </p:blipFill>
        <p:spPr>
          <a:xfrm>
            <a:off x="5857875" y="1381125"/>
            <a:ext cx="904800" cy="2952900"/>
          </a:xfrm>
          <a:prstGeom prst="rect">
            <a:avLst/>
          </a:prstGeom>
          <a:noFill/>
          <a:ln>
            <a:noFill/>
          </a:ln>
        </p:spPr>
      </p:pic>
      <p:grpSp>
        <p:nvGrpSpPr>
          <p:cNvPr id="148" name="Google Shape;148;p5"/>
          <p:cNvGrpSpPr/>
          <p:nvPr/>
        </p:nvGrpSpPr>
        <p:grpSpPr>
          <a:xfrm>
            <a:off x="7048500" y="952500"/>
            <a:ext cx="1619100" cy="3714900"/>
            <a:chOff x="7048500" y="952500"/>
            <a:chExt cx="1619100" cy="3714900"/>
          </a:xfrm>
        </p:grpSpPr>
        <p:sp>
          <p:nvSpPr>
            <p:cNvPr id="149" name="Google Shape;149;p5"/>
            <p:cNvSpPr/>
            <p:nvPr/>
          </p:nvSpPr>
          <p:spPr>
            <a:xfrm>
              <a:off x="7048500" y="952500"/>
              <a:ext cx="1619100" cy="3714900"/>
            </a:xfrm>
            <a:prstGeom prst="roundRect">
              <a:avLst>
                <a:gd fmla="val 7058"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 name="Google Shape;150;p5"/>
            <p:cNvSpPr/>
            <p:nvPr/>
          </p:nvSpPr>
          <p:spPr>
            <a:xfrm>
              <a:off x="7048500" y="952500"/>
              <a:ext cx="57300" cy="3714900"/>
            </a:xfrm>
            <a:prstGeom prst="roundRect">
              <a:avLst>
                <a:gd fmla="val 50000" name="adj"/>
              </a:avLst>
            </a:prstGeom>
            <a:solidFill>
              <a:srgbClr val="EF4444"/>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p5"/>
            <p:cNvSpPr txBox="1"/>
            <p:nvPr/>
          </p:nvSpPr>
          <p:spPr>
            <a:xfrm>
              <a:off x="7141625" y="1143000"/>
              <a:ext cx="1431000" cy="2190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EF4444"/>
                  </a:solidFill>
                  <a:latin typeface="Inter ExtraBold"/>
                  <a:ea typeface="Inter ExtraBold"/>
                  <a:cs typeface="Inter ExtraBold"/>
                  <a:sym typeface="Inter ExtraBold"/>
                </a:rPr>
                <a:t>UIFCW26</a:t>
              </a:r>
              <a:endParaRPr b="0" i="0" sz="1300" u="none" cap="none" strike="noStrike">
                <a:solidFill>
                  <a:srgbClr val="EF4444"/>
                </a:solidFill>
                <a:latin typeface="Inter ExtraBold"/>
                <a:ea typeface="Inter ExtraBold"/>
                <a:cs typeface="Inter ExtraBold"/>
                <a:sym typeface="Inter ExtraBold"/>
              </a:endParaRPr>
            </a:p>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1E293B"/>
                  </a:solidFill>
                  <a:latin typeface="Inter"/>
                  <a:ea typeface="Inter"/>
                  <a:cs typeface="Inter"/>
                  <a:sym typeface="Inter"/>
                </a:rPr>
                <a:t>Side Meetings*</a:t>
              </a:r>
              <a:endParaRPr b="0" i="0" sz="1100" u="none" cap="none" strike="noStrike">
                <a:solidFill>
                  <a:srgbClr val="0F172A"/>
                </a:solidFill>
                <a:latin typeface="Inter"/>
                <a:ea typeface="Inter"/>
                <a:cs typeface="Inter"/>
                <a:sym typeface="Inter"/>
              </a:endParaRPr>
            </a:p>
            <a:p>
              <a:pPr indent="0" lvl="0" marL="0" marR="0" rtl="0" algn="l">
                <a:lnSpc>
                  <a:spcPct val="100000"/>
                </a:lnSpc>
                <a:spcBef>
                  <a:spcPts val="1600"/>
                </a:spcBef>
                <a:spcAft>
                  <a:spcPts val="0"/>
                </a:spcAft>
                <a:buClr>
                  <a:srgbClr val="000000"/>
                </a:buClr>
                <a:buSzPts val="1400"/>
                <a:buFont typeface="Arial"/>
                <a:buNone/>
              </a:pPr>
              <a:r>
                <a:rPr lang="en" sz="900">
                  <a:solidFill>
                    <a:srgbClr val="334155"/>
                  </a:solidFill>
                  <a:latin typeface="Inter SemiBold"/>
                  <a:ea typeface="Inter SemiBold"/>
                  <a:cs typeface="Inter SemiBold"/>
                  <a:sym typeface="Inter SemiBold"/>
                </a:rPr>
                <a:t>       </a:t>
              </a:r>
              <a:r>
                <a:rPr b="0" i="0" lang="en" sz="900" u="none" cap="none" strike="noStrike">
                  <a:solidFill>
                    <a:srgbClr val="334155"/>
                  </a:solidFill>
                  <a:latin typeface="Inter SemiBold"/>
                  <a:ea typeface="Inter SemiBold"/>
                  <a:cs typeface="Inter SemiBold"/>
                  <a:sym typeface="Inter SemiBold"/>
                </a:rPr>
                <a:t>GPU-UFS Integration</a:t>
              </a:r>
              <a:endParaRPr b="0" i="0" sz="900" u="none" cap="none" strike="noStrike">
                <a:solidFill>
                  <a:srgbClr val="334155"/>
                </a:solidFill>
                <a:latin typeface="Inter SemiBold"/>
                <a:ea typeface="Inter SemiBold"/>
                <a:cs typeface="Inter SemiBold"/>
                <a:sym typeface="Inter SemiBold"/>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334155"/>
                  </a:solidFill>
                  <a:latin typeface="Inter SemiBold"/>
                  <a:ea typeface="Inter SemiBold"/>
                  <a:cs typeface="Inter SemiBold"/>
                  <a:sym typeface="Inter SemiBold"/>
                </a:rPr>
                <a:t>      </a:t>
              </a:r>
              <a:endParaRPr b="0" i="0" sz="900" u="none" cap="none" strike="noStrike">
                <a:solidFill>
                  <a:srgbClr val="334155"/>
                </a:solidFill>
                <a:latin typeface="Inter SemiBold"/>
                <a:ea typeface="Inter SemiBold"/>
                <a:cs typeface="Inter SemiBold"/>
                <a:sym typeface="Inter SemiBold"/>
              </a:endParaRPr>
            </a:p>
            <a:p>
              <a:pPr indent="0" lvl="0" marL="0" marR="0" rtl="0" algn="l">
                <a:lnSpc>
                  <a:spcPct val="100000"/>
                </a:lnSpc>
                <a:spcBef>
                  <a:spcPts val="0"/>
                </a:spcBef>
                <a:spcAft>
                  <a:spcPts val="0"/>
                </a:spcAft>
                <a:buClr>
                  <a:srgbClr val="000000"/>
                </a:buClr>
                <a:buSzPts val="900"/>
                <a:buFont typeface="Arial"/>
                <a:buNone/>
              </a:pPr>
              <a:r>
                <a:rPr lang="en" sz="900">
                  <a:solidFill>
                    <a:srgbClr val="334155"/>
                  </a:solidFill>
                  <a:latin typeface="Inter SemiBold"/>
                  <a:ea typeface="Inter SemiBold"/>
                  <a:cs typeface="Inter SemiBold"/>
                  <a:sym typeface="Inter SemiBold"/>
                </a:rPr>
                <a:t>      EPICs Role in    </a:t>
              </a:r>
              <a:endParaRPr sz="900">
                <a:solidFill>
                  <a:srgbClr val="334155"/>
                </a:solidFill>
                <a:latin typeface="Inter SemiBold"/>
                <a:ea typeface="Inter SemiBold"/>
                <a:cs typeface="Inter SemiBold"/>
                <a:sym typeface="Inter SemiBold"/>
              </a:endParaRPr>
            </a:p>
            <a:p>
              <a:pPr indent="0" lvl="0" marL="0" marR="0" rtl="0" algn="l">
                <a:lnSpc>
                  <a:spcPct val="100000"/>
                </a:lnSpc>
                <a:spcBef>
                  <a:spcPts val="0"/>
                </a:spcBef>
                <a:spcAft>
                  <a:spcPts val="0"/>
                </a:spcAft>
                <a:buClr>
                  <a:srgbClr val="000000"/>
                </a:buClr>
                <a:buSzPts val="900"/>
                <a:buFont typeface="Arial"/>
                <a:buNone/>
              </a:pPr>
              <a:r>
                <a:rPr lang="en" sz="900">
                  <a:solidFill>
                    <a:srgbClr val="334155"/>
                  </a:solidFill>
                  <a:latin typeface="Inter SemiBold"/>
                  <a:ea typeface="Inter SemiBold"/>
                  <a:cs typeface="Inter SemiBold"/>
                  <a:sym typeface="Inter SemiBold"/>
                </a:rPr>
                <a:t>      </a:t>
              </a:r>
              <a:r>
                <a:rPr b="0" i="0" lang="en" sz="900" u="none" cap="none" strike="noStrike">
                  <a:solidFill>
                    <a:srgbClr val="334155"/>
                  </a:solidFill>
                  <a:latin typeface="Inter SemiBold"/>
                  <a:ea typeface="Inter SemiBold"/>
                  <a:cs typeface="Inter SemiBold"/>
                  <a:sym typeface="Inter SemiBold"/>
                </a:rPr>
                <a:t>MPAS Testing</a:t>
              </a:r>
              <a:endParaRPr b="0" i="0" sz="900" u="none" cap="none" strike="noStrike">
                <a:solidFill>
                  <a:srgbClr val="334155"/>
                </a:solidFill>
                <a:latin typeface="Inter SemiBold"/>
                <a:ea typeface="Inter SemiBold"/>
                <a:cs typeface="Inter SemiBold"/>
                <a:sym typeface="Inter SemiBold"/>
              </a:endParaRPr>
            </a:p>
            <a:p>
              <a:pPr indent="0" lvl="0" marL="0" marR="0" rtl="0" algn="l">
                <a:lnSpc>
                  <a:spcPct val="100000"/>
                </a:lnSpc>
                <a:spcBef>
                  <a:spcPts val="1125"/>
                </a:spcBef>
                <a:spcAft>
                  <a:spcPts val="0"/>
                </a:spcAft>
                <a:buClr>
                  <a:srgbClr val="000000"/>
                </a:buClr>
                <a:buSzPts val="900"/>
                <a:buFont typeface="Arial"/>
                <a:buNone/>
              </a:pPr>
              <a:r>
                <a:t/>
              </a:r>
              <a:endParaRPr b="0" i="0" sz="900" u="none" cap="none" strike="noStrike">
                <a:solidFill>
                  <a:srgbClr val="334155"/>
                </a:solidFill>
                <a:latin typeface="Inter SemiBold"/>
                <a:ea typeface="Inter SemiBold"/>
                <a:cs typeface="Inter SemiBold"/>
                <a:sym typeface="Inter SemiBold"/>
              </a:endParaRPr>
            </a:p>
            <a:p>
              <a:pPr indent="0" lvl="0" marL="0" marR="0" rtl="0" algn="l">
                <a:lnSpc>
                  <a:spcPct val="100000"/>
                </a:lnSpc>
                <a:spcBef>
                  <a:spcPts val="1125"/>
                </a:spcBef>
                <a:spcAft>
                  <a:spcPts val="0"/>
                </a:spcAft>
                <a:buClr>
                  <a:srgbClr val="000000"/>
                </a:buClr>
                <a:buSzPts val="900"/>
                <a:buFont typeface="Arial"/>
                <a:buNone/>
              </a:pPr>
              <a:r>
                <a:t/>
              </a:r>
              <a:endParaRPr b="0" i="0" sz="900" u="none" cap="none" strike="noStrike">
                <a:solidFill>
                  <a:srgbClr val="334155"/>
                </a:solidFill>
                <a:latin typeface="Inter SemiBold"/>
                <a:ea typeface="Inter SemiBold"/>
                <a:cs typeface="Inter SemiBold"/>
                <a:sym typeface="Inter SemiBold"/>
              </a:endParaRPr>
            </a:p>
            <a:p>
              <a:pPr indent="0" lvl="0" marL="0" marR="0" rtl="0" algn="ctr">
                <a:lnSpc>
                  <a:spcPct val="100000"/>
                </a:lnSpc>
                <a:spcBef>
                  <a:spcPts val="1125"/>
                </a:spcBef>
                <a:spcAft>
                  <a:spcPts val="0"/>
                </a:spcAft>
                <a:buClr>
                  <a:srgbClr val="000000"/>
                </a:buClr>
                <a:buSzPts val="850"/>
                <a:buFont typeface="Arial"/>
                <a:buNone/>
              </a:pPr>
              <a:r>
                <a:rPr b="0" i="0" lang="en" sz="850" u="none" cap="none" strike="noStrike">
                  <a:solidFill>
                    <a:srgbClr val="64748B"/>
                  </a:solidFill>
                  <a:latin typeface="Inter SemiBold"/>
                  <a:ea typeface="Inter SemiBold"/>
                  <a:cs typeface="Inter SemiBold"/>
                  <a:sym typeface="Inter SemiBold"/>
                </a:rPr>
                <a:t>Scan for UIFCW26 Participation Guide</a:t>
              </a:r>
              <a:endParaRPr b="0" i="0" sz="850" u="none" cap="none" strike="noStrike">
                <a:solidFill>
                  <a:srgbClr val="64748B"/>
                </a:solidFill>
                <a:latin typeface="Inter SemiBold"/>
                <a:ea typeface="Inter SemiBold"/>
                <a:cs typeface="Inter SemiBold"/>
                <a:sym typeface="Inter SemiBold"/>
              </a:endParaRPr>
            </a:p>
          </p:txBody>
        </p:sp>
      </p:grpSp>
      <p:pic>
        <p:nvPicPr>
          <p:cNvPr id="152" name="Google Shape;152;p5"/>
          <p:cNvPicPr preferRelativeResize="0"/>
          <p:nvPr/>
        </p:nvPicPr>
        <p:blipFill rotWithShape="1">
          <a:blip r:embed="rId6">
            <a:alphaModFix/>
          </a:blip>
          <a:srcRect b="0" l="0" r="0" t="0"/>
          <a:stretch/>
        </p:blipFill>
        <p:spPr>
          <a:xfrm>
            <a:off x="7153275" y="1683250"/>
            <a:ext cx="147100" cy="147100"/>
          </a:xfrm>
          <a:prstGeom prst="rect">
            <a:avLst/>
          </a:prstGeom>
          <a:noFill/>
          <a:ln>
            <a:noFill/>
          </a:ln>
        </p:spPr>
      </p:pic>
      <p:pic>
        <p:nvPicPr>
          <p:cNvPr id="153" name="Google Shape;153;p5"/>
          <p:cNvPicPr preferRelativeResize="0"/>
          <p:nvPr/>
        </p:nvPicPr>
        <p:blipFill rotWithShape="1">
          <a:blip r:embed="rId6">
            <a:alphaModFix/>
          </a:blip>
          <a:srcRect b="0" l="0" r="0" t="0"/>
          <a:stretch/>
        </p:blipFill>
        <p:spPr>
          <a:xfrm>
            <a:off x="7153275" y="1980750"/>
            <a:ext cx="147100" cy="147100"/>
          </a:xfrm>
          <a:prstGeom prst="rect">
            <a:avLst/>
          </a:prstGeom>
          <a:noFill/>
          <a:ln>
            <a:noFill/>
          </a:ln>
        </p:spPr>
      </p:pic>
      <p:sp>
        <p:nvSpPr>
          <p:cNvPr id="154" name="Google Shape;154;p5"/>
          <p:cNvSpPr txBox="1"/>
          <p:nvPr/>
        </p:nvSpPr>
        <p:spPr>
          <a:xfrm>
            <a:off x="7111875" y="2571750"/>
            <a:ext cx="1272000" cy="307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dk1"/>
                </a:solidFill>
                <a:latin typeface="Arial"/>
                <a:ea typeface="Arial"/>
                <a:cs typeface="Arial"/>
                <a:sym typeface="Arial"/>
              </a:rPr>
              <a:t>*By invitation only</a:t>
            </a:r>
            <a:endParaRPr b="0" i="0" sz="1500" u="none" cap="none" strike="noStrike">
              <a:solidFill>
                <a:schemeClr val="dk1"/>
              </a:solidFill>
              <a:latin typeface="Arial"/>
              <a:ea typeface="Arial"/>
              <a:cs typeface="Arial"/>
              <a:sym typeface="Arial"/>
            </a:endParaRPr>
          </a:p>
        </p:txBody>
      </p:sp>
      <p:pic>
        <p:nvPicPr>
          <p:cNvPr id="155" name="Google Shape;155;p5" title="qr-code.png"/>
          <p:cNvPicPr preferRelativeResize="0"/>
          <p:nvPr/>
        </p:nvPicPr>
        <p:blipFill rotWithShape="1">
          <a:blip r:embed="rId7">
            <a:alphaModFix/>
          </a:blip>
          <a:srcRect b="0" l="0" r="0" t="0"/>
          <a:stretch/>
        </p:blipFill>
        <p:spPr>
          <a:xfrm>
            <a:off x="7479075" y="3581025"/>
            <a:ext cx="904799" cy="904799"/>
          </a:xfrm>
          <a:prstGeom prst="rect">
            <a:avLst/>
          </a:prstGeom>
          <a:noFill/>
          <a:ln>
            <a:noFill/>
          </a:ln>
        </p:spPr>
      </p:pic>
      <p:pic>
        <p:nvPicPr>
          <p:cNvPr id="156" name="Google Shape;156;p5"/>
          <p:cNvPicPr preferRelativeResize="0"/>
          <p:nvPr/>
        </p:nvPicPr>
        <p:blipFill>
          <a:blip r:embed="rId8">
            <a:alphaModFix/>
          </a:blip>
          <a:stretch>
            <a:fillRect/>
          </a:stretch>
        </p:blipFill>
        <p:spPr>
          <a:xfrm>
            <a:off x="512425" y="4192925"/>
            <a:ext cx="474324" cy="47432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0" name="Shape 160"/>
        <p:cNvGrpSpPr/>
        <p:nvPr/>
      </p:nvGrpSpPr>
      <p:grpSpPr>
        <a:xfrm>
          <a:off x="0" y="0"/>
          <a:ext cx="0" cy="0"/>
          <a:chOff x="0" y="0"/>
          <a:chExt cx="0" cy="0"/>
        </a:xfrm>
      </p:grpSpPr>
      <p:sp>
        <p:nvSpPr>
          <p:cNvPr id="161" name="Google Shape;161;p6"/>
          <p:cNvSpPr txBox="1"/>
          <p:nvPr>
            <p:ph type="title"/>
          </p:nvPr>
        </p:nvSpPr>
        <p:spPr>
          <a:xfrm>
            <a:off x="665002" y="84099"/>
            <a:ext cx="8191500" cy="571500"/>
          </a:xfrm>
          <a:prstGeom prst="rect">
            <a:avLst/>
          </a:prstGeom>
          <a:solidFill>
            <a:srgbClr val="000000">
              <a:alpha val="0"/>
            </a:srgbClr>
          </a:solidFill>
          <a:ln>
            <a:noFill/>
          </a:ln>
        </p:spPr>
        <p:txBody>
          <a:bodyPr anchorCtr="0" anchor="ctr" bIns="0" lIns="0" spcFirstLastPara="1" rIns="0" wrap="square" tIns="0">
            <a:normAutofit/>
          </a:bodyPr>
          <a:lstStyle/>
          <a:p>
            <a:pPr indent="0" lvl="0" marL="0" rtl="0" algn="ctr">
              <a:lnSpc>
                <a:spcPct val="100000"/>
              </a:lnSpc>
              <a:spcBef>
                <a:spcPts val="0"/>
              </a:spcBef>
              <a:spcAft>
                <a:spcPts val="0"/>
              </a:spcAft>
              <a:buSzPts val="2800"/>
              <a:buNone/>
            </a:pPr>
            <a:r>
              <a:rPr b="0" i="0" lang="en" sz="2600">
                <a:solidFill>
                  <a:srgbClr val="0F172A"/>
                </a:solidFill>
                <a:latin typeface="Inter ExtraBold"/>
                <a:ea typeface="Inter ExtraBold"/>
                <a:cs typeface="Inter ExtraBold"/>
                <a:sym typeface="Inter ExtraBold"/>
              </a:rPr>
              <a:t>EPIC Program Support</a:t>
            </a:r>
            <a:endParaRPr b="0" i="0" sz="2600">
              <a:solidFill>
                <a:srgbClr val="0F172A"/>
              </a:solidFill>
              <a:latin typeface="Inter ExtraBold"/>
              <a:ea typeface="Inter ExtraBold"/>
              <a:cs typeface="Inter ExtraBold"/>
              <a:sym typeface="Inter ExtraBold"/>
            </a:endParaRPr>
          </a:p>
        </p:txBody>
      </p:sp>
      <p:grpSp>
        <p:nvGrpSpPr>
          <p:cNvPr id="162" name="Google Shape;162;p6"/>
          <p:cNvGrpSpPr/>
          <p:nvPr/>
        </p:nvGrpSpPr>
        <p:grpSpPr>
          <a:xfrm>
            <a:off x="476276" y="781067"/>
            <a:ext cx="8530304" cy="3886257"/>
            <a:chOff x="476250" y="1047750"/>
            <a:chExt cx="2476500" cy="3619500"/>
          </a:xfrm>
        </p:grpSpPr>
        <p:sp>
          <p:nvSpPr>
            <p:cNvPr id="163" name="Google Shape;163;p6"/>
            <p:cNvSpPr/>
            <p:nvPr/>
          </p:nvSpPr>
          <p:spPr>
            <a:xfrm>
              <a:off x="476250" y="1047750"/>
              <a:ext cx="2476500" cy="3619500"/>
            </a:xfrm>
            <a:prstGeom prst="roundRect">
              <a:avLst>
                <a:gd fmla="val 4615"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p6"/>
            <p:cNvSpPr/>
            <p:nvPr/>
          </p:nvSpPr>
          <p:spPr>
            <a:xfrm>
              <a:off x="476250" y="1047750"/>
              <a:ext cx="57300" cy="3619500"/>
            </a:xfrm>
            <a:prstGeom prst="roundRect">
              <a:avLst>
                <a:gd fmla="val 50000" name="adj"/>
              </a:avLst>
            </a:prstGeom>
            <a:solidFill>
              <a:srgbClr val="0284C7"/>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 name="Google Shape;165;p6"/>
            <p:cNvSpPr txBox="1"/>
            <p:nvPr/>
          </p:nvSpPr>
          <p:spPr>
            <a:xfrm>
              <a:off x="700718" y="1133908"/>
              <a:ext cx="2047800" cy="32955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E11D48"/>
                  </a:solidFill>
                  <a:latin typeface="Inter"/>
                  <a:ea typeface="Inter"/>
                  <a:cs typeface="Inter"/>
                  <a:sym typeface="Inter"/>
                </a:rPr>
                <a:t>Project Engineer Role</a:t>
              </a:r>
              <a:endParaRPr b="1" i="0" sz="2200" u="none" cap="none" strike="noStrike">
                <a:solidFill>
                  <a:srgbClr val="E11D48"/>
                </a:solidFill>
                <a:latin typeface="Inter"/>
                <a:ea typeface="Inter"/>
                <a:cs typeface="Inter"/>
                <a:sym typeface="Inter"/>
              </a:endParaRPr>
            </a:p>
            <a:p>
              <a:pPr indent="0" lvl="0" marL="0" marR="0" rtl="0" algn="ctr">
                <a:lnSpc>
                  <a:spcPct val="100000"/>
                </a:lnSpc>
                <a:spcBef>
                  <a:spcPts val="1200"/>
                </a:spcBef>
                <a:spcAft>
                  <a:spcPts val="0"/>
                </a:spcAft>
                <a:buClr>
                  <a:srgbClr val="000000"/>
                </a:buClr>
                <a:buSzPts val="1100"/>
                <a:buFont typeface="Arial"/>
                <a:buNone/>
              </a:pPr>
              <a:r>
                <a:t/>
              </a:r>
              <a:endParaRPr b="1" i="0" sz="1100" u="none" cap="none" strike="noStrike">
                <a:solidFill>
                  <a:srgbClr val="475569"/>
                </a:solidFill>
                <a:latin typeface="Inter"/>
                <a:ea typeface="Inter"/>
                <a:cs typeface="Inter"/>
                <a:sym typeface="Inter"/>
              </a:endParaRPr>
            </a:p>
          </p:txBody>
        </p:sp>
      </p:grpSp>
      <p:pic>
        <p:nvPicPr>
          <p:cNvPr id="166" name="Google Shape;166;p6" title="PE2.PNG"/>
          <p:cNvPicPr preferRelativeResize="0"/>
          <p:nvPr/>
        </p:nvPicPr>
        <p:blipFill rotWithShape="1">
          <a:blip r:embed="rId4">
            <a:alphaModFix/>
          </a:blip>
          <a:srcRect b="0" l="0" r="0" t="0"/>
          <a:stretch/>
        </p:blipFill>
        <p:spPr>
          <a:xfrm>
            <a:off x="1883109" y="1278051"/>
            <a:ext cx="5595084" cy="2651826"/>
          </a:xfrm>
          <a:prstGeom prst="rect">
            <a:avLst/>
          </a:prstGeom>
          <a:noFill/>
          <a:ln>
            <a:noFill/>
          </a:ln>
        </p:spPr>
      </p:pic>
      <p:pic>
        <p:nvPicPr>
          <p:cNvPr id="167" name="Google Shape;167;p6" title="dtc_logo_lineart.png"/>
          <p:cNvPicPr preferRelativeResize="0"/>
          <p:nvPr/>
        </p:nvPicPr>
        <p:blipFill rotWithShape="1">
          <a:blip r:embed="rId5">
            <a:alphaModFix/>
          </a:blip>
          <a:srcRect b="0" l="0" r="0" t="0"/>
          <a:stretch/>
        </p:blipFill>
        <p:spPr>
          <a:xfrm>
            <a:off x="7213025" y="4006362"/>
            <a:ext cx="390275" cy="347770"/>
          </a:xfrm>
          <a:prstGeom prst="rect">
            <a:avLst/>
          </a:prstGeom>
          <a:noFill/>
          <a:ln>
            <a:noFill/>
          </a:ln>
        </p:spPr>
      </p:pic>
      <p:pic>
        <p:nvPicPr>
          <p:cNvPr id="168" name="Google Shape;168;p6"/>
          <p:cNvPicPr preferRelativeResize="0"/>
          <p:nvPr/>
        </p:nvPicPr>
        <p:blipFill rotWithShape="1">
          <a:blip r:embed="rId6">
            <a:alphaModFix/>
          </a:blip>
          <a:srcRect b="0" l="0" r="0" t="0"/>
          <a:stretch/>
        </p:blipFill>
        <p:spPr>
          <a:xfrm>
            <a:off x="1883100" y="3957950"/>
            <a:ext cx="501975" cy="501975"/>
          </a:xfrm>
          <a:prstGeom prst="rect">
            <a:avLst/>
          </a:prstGeom>
          <a:noFill/>
          <a:ln>
            <a:noFill/>
          </a:ln>
        </p:spPr>
      </p:pic>
      <p:pic>
        <p:nvPicPr>
          <p:cNvPr id="169" name="Google Shape;169;p6"/>
          <p:cNvPicPr preferRelativeResize="0"/>
          <p:nvPr/>
        </p:nvPicPr>
        <p:blipFill rotWithShape="1">
          <a:blip r:embed="rId7">
            <a:alphaModFix/>
          </a:blip>
          <a:srcRect b="0" l="0" r="0" t="0"/>
          <a:stretch/>
        </p:blipFill>
        <p:spPr>
          <a:xfrm>
            <a:off x="5994100" y="3985100"/>
            <a:ext cx="390276" cy="390276"/>
          </a:xfrm>
          <a:prstGeom prst="rect">
            <a:avLst/>
          </a:prstGeom>
          <a:noFill/>
          <a:ln>
            <a:noFill/>
          </a:ln>
        </p:spPr>
      </p:pic>
      <p:pic>
        <p:nvPicPr>
          <p:cNvPr id="170" name="Google Shape;170;p6"/>
          <p:cNvPicPr preferRelativeResize="0"/>
          <p:nvPr/>
        </p:nvPicPr>
        <p:blipFill rotWithShape="1">
          <a:blip r:embed="rId8">
            <a:alphaModFix/>
          </a:blip>
          <a:srcRect b="0" l="0" r="0" t="0"/>
          <a:stretch/>
        </p:blipFill>
        <p:spPr>
          <a:xfrm>
            <a:off x="4394910" y="3948073"/>
            <a:ext cx="571500" cy="571500"/>
          </a:xfrm>
          <a:prstGeom prst="rect">
            <a:avLst/>
          </a:prstGeom>
          <a:noFill/>
          <a:ln>
            <a:noFill/>
          </a:ln>
        </p:spPr>
      </p:pic>
      <p:pic>
        <p:nvPicPr>
          <p:cNvPr id="171" name="Google Shape;171;p6" title="gsl.png"/>
          <p:cNvPicPr preferRelativeResize="0"/>
          <p:nvPr/>
        </p:nvPicPr>
        <p:blipFill rotWithShape="1">
          <a:blip r:embed="rId9">
            <a:alphaModFix/>
          </a:blip>
          <a:srcRect b="0" l="0" r="0" t="0"/>
          <a:stretch/>
        </p:blipFill>
        <p:spPr>
          <a:xfrm>
            <a:off x="5159398" y="4022151"/>
            <a:ext cx="641700" cy="266280"/>
          </a:xfrm>
          <a:prstGeom prst="rect">
            <a:avLst/>
          </a:prstGeom>
          <a:noFill/>
          <a:ln>
            <a:noFill/>
          </a:ln>
        </p:spPr>
      </p:pic>
      <p:pic>
        <p:nvPicPr>
          <p:cNvPr id="172" name="Google Shape;172;p6" title="wpo.PNG"/>
          <p:cNvPicPr preferRelativeResize="0"/>
          <p:nvPr/>
        </p:nvPicPr>
        <p:blipFill rotWithShape="1">
          <a:blip r:embed="rId10">
            <a:alphaModFix/>
          </a:blip>
          <a:srcRect b="0" l="0" r="0" t="0"/>
          <a:stretch/>
        </p:blipFill>
        <p:spPr>
          <a:xfrm>
            <a:off x="6516888" y="3957950"/>
            <a:ext cx="563626" cy="501967"/>
          </a:xfrm>
          <a:prstGeom prst="rect">
            <a:avLst/>
          </a:prstGeom>
          <a:noFill/>
          <a:ln>
            <a:noFill/>
          </a:ln>
        </p:spPr>
      </p:pic>
      <p:pic>
        <p:nvPicPr>
          <p:cNvPr id="173" name="Google Shape;173;p6" title="psl3.png"/>
          <p:cNvPicPr preferRelativeResize="0"/>
          <p:nvPr/>
        </p:nvPicPr>
        <p:blipFill rotWithShape="1">
          <a:blip r:embed="rId11">
            <a:alphaModFix/>
          </a:blip>
          <a:srcRect b="0" l="0" r="0" t="0"/>
          <a:stretch/>
        </p:blipFill>
        <p:spPr>
          <a:xfrm>
            <a:off x="2570025" y="4000238"/>
            <a:ext cx="641700" cy="360001"/>
          </a:xfrm>
          <a:prstGeom prst="rect">
            <a:avLst/>
          </a:prstGeom>
          <a:noFill/>
          <a:ln>
            <a:noFill/>
          </a:ln>
        </p:spPr>
      </p:pic>
      <p:pic>
        <p:nvPicPr>
          <p:cNvPr id="174" name="Google Shape;174;p6"/>
          <p:cNvPicPr preferRelativeResize="0"/>
          <p:nvPr/>
        </p:nvPicPr>
        <p:blipFill rotWithShape="1">
          <a:blip r:embed="rId12">
            <a:alphaModFix/>
          </a:blip>
          <a:srcRect b="0" l="0" r="0" t="0"/>
          <a:stretch/>
        </p:blipFill>
        <p:spPr>
          <a:xfrm>
            <a:off x="3211713" y="4060305"/>
            <a:ext cx="948398" cy="239875"/>
          </a:xfrm>
          <a:prstGeom prst="rect">
            <a:avLst/>
          </a:prstGeom>
          <a:noFill/>
          <a:ln>
            <a:noFill/>
          </a:ln>
        </p:spPr>
      </p:pic>
      <p:pic>
        <p:nvPicPr>
          <p:cNvPr id="175" name="Google Shape;175;p6" title="mpas_mesh.png"/>
          <p:cNvPicPr preferRelativeResize="0"/>
          <p:nvPr/>
        </p:nvPicPr>
        <p:blipFill rotWithShape="1">
          <a:blip r:embed="rId13">
            <a:alphaModFix/>
          </a:blip>
          <a:srcRect b="0" l="0" r="0" t="0"/>
          <a:stretch/>
        </p:blipFill>
        <p:spPr>
          <a:xfrm>
            <a:off x="3897175" y="1767992"/>
            <a:ext cx="563625" cy="547200"/>
          </a:xfrm>
          <a:prstGeom prst="rect">
            <a:avLst/>
          </a:prstGeom>
          <a:noFill/>
          <a:ln>
            <a:noFill/>
          </a:ln>
        </p:spPr>
      </p:pic>
      <p:sp>
        <p:nvSpPr>
          <p:cNvPr id="176" name="Google Shape;176;p6"/>
          <p:cNvSpPr/>
          <p:nvPr/>
        </p:nvSpPr>
        <p:spPr>
          <a:xfrm>
            <a:off x="4860700" y="1762700"/>
            <a:ext cx="641700" cy="547200"/>
          </a:xfrm>
          <a:prstGeom prst="rect">
            <a:avLst/>
          </a:prstGeom>
          <a:solidFill>
            <a:srgbClr val="F7F7F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77" name="Google Shape;177;p6" title="UFS-Logo-RGB-orb-orange-150dpi.png"/>
          <p:cNvPicPr preferRelativeResize="0"/>
          <p:nvPr/>
        </p:nvPicPr>
        <p:blipFill rotWithShape="1">
          <a:blip r:embed="rId14">
            <a:alphaModFix/>
          </a:blip>
          <a:srcRect b="0" l="0" r="0" t="0"/>
          <a:stretch/>
        </p:blipFill>
        <p:spPr>
          <a:xfrm>
            <a:off x="4874300" y="1743700"/>
            <a:ext cx="571500" cy="571500"/>
          </a:xfrm>
          <a:prstGeom prst="rect">
            <a:avLst/>
          </a:prstGeom>
          <a:noFill/>
          <a:ln>
            <a:noFill/>
          </a:ln>
        </p:spPr>
      </p:pic>
      <p:pic>
        <p:nvPicPr>
          <p:cNvPr id="178" name="Google Shape;178;p6" title="uifcw26_logo.png"/>
          <p:cNvPicPr preferRelativeResize="0"/>
          <p:nvPr/>
        </p:nvPicPr>
        <p:blipFill rotWithShape="1">
          <a:blip r:embed="rId15">
            <a:alphaModFix/>
          </a:blip>
          <a:srcRect b="0" l="2281" r="2281" t="0"/>
          <a:stretch/>
        </p:blipFill>
        <p:spPr>
          <a:xfrm>
            <a:off x="8218375" y="4060294"/>
            <a:ext cx="758525" cy="571499"/>
          </a:xfrm>
          <a:prstGeom prst="rect">
            <a:avLst/>
          </a:prstGeom>
          <a:noFill/>
          <a:ln>
            <a:noFill/>
          </a:ln>
        </p:spPr>
      </p:pic>
      <p:pic>
        <p:nvPicPr>
          <p:cNvPr id="179" name="Google Shape;179;p6"/>
          <p:cNvPicPr preferRelativeResize="0"/>
          <p:nvPr/>
        </p:nvPicPr>
        <p:blipFill>
          <a:blip r:embed="rId7">
            <a:alphaModFix/>
          </a:blip>
          <a:stretch>
            <a:fillRect/>
          </a:stretch>
        </p:blipFill>
        <p:spPr>
          <a:xfrm>
            <a:off x="668600" y="4193000"/>
            <a:ext cx="474324" cy="474324"/>
          </a:xfrm>
          <a:prstGeom prst="rect">
            <a:avLst/>
          </a:prstGeom>
          <a:noFill/>
          <a:ln>
            <a:noFill/>
          </a:ln>
        </p:spPr>
      </p:pic>
      <p:sp>
        <p:nvSpPr>
          <p:cNvPr id="180" name="Google Shape;180;p6"/>
          <p:cNvSpPr txBox="1"/>
          <p:nvPr/>
        </p:nvSpPr>
        <p:spPr>
          <a:xfrm>
            <a:off x="833862" y="1060780"/>
            <a:ext cx="80952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chemeClr val="dk2"/>
                </a:solidFill>
              </a:rPr>
              <a:t>EPIC Chief Scientist/Program Coordinator = Project Engineer</a:t>
            </a:r>
            <a:endParaRPr sz="1000">
              <a:solidFill>
                <a:schemeClr val="dk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4" name="Shape 184"/>
        <p:cNvGrpSpPr/>
        <p:nvPr/>
      </p:nvGrpSpPr>
      <p:grpSpPr>
        <a:xfrm>
          <a:off x="0" y="0"/>
          <a:ext cx="0" cy="0"/>
          <a:chOff x="0" y="0"/>
          <a:chExt cx="0" cy="0"/>
        </a:xfrm>
      </p:grpSpPr>
      <p:sp>
        <p:nvSpPr>
          <p:cNvPr id="185" name="Google Shape;185;p7"/>
          <p:cNvSpPr txBox="1"/>
          <p:nvPr>
            <p:ph type="title"/>
          </p:nvPr>
        </p:nvSpPr>
        <p:spPr>
          <a:xfrm>
            <a:off x="476250" y="209550"/>
            <a:ext cx="8191500" cy="571500"/>
          </a:xfrm>
          <a:prstGeom prst="rect">
            <a:avLst/>
          </a:prstGeom>
          <a:solidFill>
            <a:srgbClr val="000000">
              <a:alpha val="0"/>
            </a:srgbClr>
          </a:solidFill>
          <a:ln>
            <a:noFill/>
          </a:ln>
        </p:spPr>
        <p:txBody>
          <a:bodyPr anchorCtr="0" anchor="ctr" bIns="0" lIns="0" spcFirstLastPara="1" rIns="0" wrap="square" tIns="0">
            <a:normAutofit/>
          </a:bodyPr>
          <a:lstStyle/>
          <a:p>
            <a:pPr indent="0" lvl="0" marL="0" rtl="0" algn="ctr">
              <a:lnSpc>
                <a:spcPct val="100000"/>
              </a:lnSpc>
              <a:spcBef>
                <a:spcPts val="0"/>
              </a:spcBef>
              <a:spcAft>
                <a:spcPts val="0"/>
              </a:spcAft>
              <a:buSzPts val="2800"/>
              <a:buNone/>
            </a:pPr>
            <a:r>
              <a:rPr b="0" i="0" lang="en" sz="2600">
                <a:solidFill>
                  <a:srgbClr val="0F172A"/>
                </a:solidFill>
                <a:latin typeface="Inter ExtraBold"/>
                <a:ea typeface="Inter ExtraBold"/>
                <a:cs typeface="Inter ExtraBold"/>
                <a:sym typeface="Inter ExtraBold"/>
              </a:rPr>
              <a:t>EPIC Program Support</a:t>
            </a:r>
            <a:endParaRPr b="0" i="0" sz="2600">
              <a:solidFill>
                <a:srgbClr val="0F172A"/>
              </a:solidFill>
              <a:latin typeface="Inter ExtraBold"/>
              <a:ea typeface="Inter ExtraBold"/>
              <a:cs typeface="Inter ExtraBold"/>
              <a:sym typeface="Inter ExtraBold"/>
            </a:endParaRPr>
          </a:p>
        </p:txBody>
      </p:sp>
      <p:grpSp>
        <p:nvGrpSpPr>
          <p:cNvPr id="186" name="Google Shape;186;p7"/>
          <p:cNvGrpSpPr/>
          <p:nvPr/>
        </p:nvGrpSpPr>
        <p:grpSpPr>
          <a:xfrm>
            <a:off x="476250" y="1047750"/>
            <a:ext cx="7919794" cy="3619500"/>
            <a:chOff x="3143250" y="1047750"/>
            <a:chExt cx="2946900" cy="3619500"/>
          </a:xfrm>
        </p:grpSpPr>
        <p:sp>
          <p:nvSpPr>
            <p:cNvPr id="187" name="Google Shape;187;p7"/>
            <p:cNvSpPr/>
            <p:nvPr/>
          </p:nvSpPr>
          <p:spPr>
            <a:xfrm>
              <a:off x="3143250" y="1047750"/>
              <a:ext cx="2946900" cy="3619500"/>
            </a:xfrm>
            <a:prstGeom prst="roundRect">
              <a:avLst>
                <a:gd fmla="val 3750"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7"/>
            <p:cNvSpPr/>
            <p:nvPr/>
          </p:nvSpPr>
          <p:spPr>
            <a:xfrm>
              <a:off x="3143250" y="1047750"/>
              <a:ext cx="57300" cy="3619500"/>
            </a:xfrm>
            <a:prstGeom prst="roundRect">
              <a:avLst>
                <a:gd fmla="val 50000" name="adj"/>
              </a:avLst>
            </a:prstGeom>
            <a:solidFill>
              <a:srgbClr val="0284C7"/>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 name="Google Shape;189;p7"/>
            <p:cNvSpPr txBox="1"/>
            <p:nvPr/>
          </p:nvSpPr>
          <p:spPr>
            <a:xfrm>
              <a:off x="3381371" y="1161100"/>
              <a:ext cx="2708700" cy="33906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300"/>
                <a:buFont typeface="Arial"/>
                <a:buNone/>
              </a:pPr>
              <a:r>
                <a:rPr b="1" i="0" lang="en" sz="1300" u="none" cap="none" strike="noStrike">
                  <a:solidFill>
                    <a:srgbClr val="0F172A"/>
                  </a:solidFill>
                  <a:latin typeface="Inter"/>
                  <a:ea typeface="Inter"/>
                  <a:cs typeface="Inter"/>
                  <a:sym typeface="Inter"/>
                </a:rPr>
                <a:t>NWS, OAR, NCAR Collaboration</a:t>
              </a:r>
              <a:endParaRPr b="1" i="0" sz="1300" u="none" cap="none" strike="noStrike">
                <a:solidFill>
                  <a:srgbClr val="0F172A"/>
                </a:solidFill>
                <a:latin typeface="Inter"/>
                <a:ea typeface="Inter"/>
                <a:cs typeface="Inter"/>
                <a:sym typeface="Inter"/>
              </a:endParaRPr>
            </a:p>
            <a:p>
              <a:pPr indent="-298450" lvl="0" marL="457200" marR="0" rtl="0" algn="l">
                <a:lnSpc>
                  <a:spcPct val="100000"/>
                </a:lnSpc>
                <a:spcBef>
                  <a:spcPts val="1200"/>
                </a:spcBef>
                <a:spcAft>
                  <a:spcPts val="0"/>
                </a:spcAft>
                <a:buClr>
                  <a:schemeClr val="accent1"/>
                </a:buClr>
                <a:buSzPts val="1100"/>
                <a:buFont typeface="Inter"/>
                <a:buChar char="●"/>
              </a:pPr>
              <a:r>
                <a:rPr b="1" i="0" lang="en" sz="1100" u="none" cap="none" strike="noStrike">
                  <a:solidFill>
                    <a:srgbClr val="0284C7"/>
                  </a:solidFill>
                  <a:latin typeface="Inter"/>
                  <a:ea typeface="Inter"/>
                  <a:cs typeface="Inter"/>
                  <a:sym typeface="Inter"/>
                </a:rPr>
                <a:t>Project Plan &amp; Funding:</a:t>
              </a:r>
              <a:r>
                <a:rPr b="0" i="0" lang="en" sz="1100" u="none" cap="none" strike="noStrike">
                  <a:solidFill>
                    <a:srgbClr val="475569"/>
                  </a:solidFill>
                  <a:latin typeface="Inter"/>
                  <a:ea typeface="Inter"/>
                  <a:cs typeface="Inter"/>
                  <a:sym typeface="Inter"/>
                </a:rPr>
                <a:t> Identify strategic funding needs to support moonshot initiatives.</a:t>
              </a:r>
              <a:endParaRPr sz="1100">
                <a:solidFill>
                  <a:srgbClr val="475569"/>
                </a:solidFill>
                <a:latin typeface="Inter"/>
                <a:ea typeface="Inter"/>
                <a:cs typeface="Inter"/>
                <a:sym typeface="Inter"/>
              </a:endParaRPr>
            </a:p>
            <a:p>
              <a:pPr indent="-304800" lvl="1" marL="914400" rtl="0" algn="l">
                <a:spcBef>
                  <a:spcPts val="0"/>
                </a:spcBef>
                <a:spcAft>
                  <a:spcPts val="0"/>
                </a:spcAft>
                <a:buSzPts val="1200"/>
                <a:buFont typeface="Inter"/>
                <a:buChar char="○"/>
              </a:pPr>
              <a:r>
                <a:rPr b="1" lang="en" sz="1200">
                  <a:solidFill>
                    <a:srgbClr val="0284C7"/>
                  </a:solidFill>
                  <a:latin typeface="Inter"/>
                  <a:ea typeface="Inter"/>
                  <a:cs typeface="Inter"/>
                  <a:sym typeface="Inter"/>
                </a:rPr>
                <a:t>Funding Sources: </a:t>
              </a:r>
              <a:r>
                <a:rPr lang="en" sz="1000">
                  <a:solidFill>
                    <a:srgbClr val="475569"/>
                  </a:solidFill>
                  <a:latin typeface="Inter"/>
                  <a:ea typeface="Inter"/>
                  <a:cs typeface="Inter"/>
                  <a:sym typeface="Inter"/>
                </a:rPr>
                <a:t>JTTI, UFS-R2O, STI, Water in the West, GSL/EMC Base, IIJA / BIL, Testbed Program</a:t>
              </a:r>
              <a:endParaRPr b="1" sz="1100">
                <a:solidFill>
                  <a:srgbClr val="0284C7"/>
                </a:solidFill>
                <a:latin typeface="Inter"/>
                <a:ea typeface="Inter"/>
                <a:cs typeface="Inter"/>
                <a:sym typeface="Inter"/>
              </a:endParaRPr>
            </a:p>
            <a:p>
              <a:pPr indent="-298450" lvl="0" marL="457200" marR="0" rtl="0" algn="l">
                <a:lnSpc>
                  <a:spcPct val="100000"/>
                </a:lnSpc>
                <a:spcBef>
                  <a:spcPts val="0"/>
                </a:spcBef>
                <a:spcAft>
                  <a:spcPts val="0"/>
                </a:spcAft>
                <a:buClr>
                  <a:schemeClr val="accent1"/>
                </a:buClr>
                <a:buSzPts val="1100"/>
                <a:buFont typeface="Inter"/>
                <a:buChar char="●"/>
              </a:pPr>
              <a:r>
                <a:rPr b="1" i="0" lang="en" sz="1100" u="none" cap="none" strike="noStrike">
                  <a:solidFill>
                    <a:srgbClr val="0284C7"/>
                  </a:solidFill>
                  <a:latin typeface="Inter"/>
                  <a:ea typeface="Inter"/>
                  <a:cs typeface="Inter"/>
                  <a:sym typeface="Inter"/>
                </a:rPr>
                <a:t>Project Charter:</a:t>
              </a:r>
              <a:r>
                <a:rPr b="0" i="0" lang="en" sz="1100" u="none" cap="none" strike="noStrike">
                  <a:solidFill>
                    <a:srgbClr val="475569"/>
                  </a:solidFill>
                  <a:latin typeface="Inter"/>
                  <a:ea typeface="Inter"/>
                  <a:cs typeface="Inter"/>
                  <a:sym typeface="Inter"/>
                </a:rPr>
                <a:t> Drive collaboration and team coordination under a unified charter.</a:t>
              </a:r>
              <a:endParaRPr sz="1100">
                <a:solidFill>
                  <a:srgbClr val="475569"/>
                </a:solidFill>
                <a:latin typeface="Inter"/>
                <a:ea typeface="Inter"/>
                <a:cs typeface="Inter"/>
                <a:sym typeface="Inter"/>
              </a:endParaRPr>
            </a:p>
            <a:p>
              <a:pPr indent="-298450" lvl="0" marL="457200" marR="0" rtl="0" algn="l">
                <a:lnSpc>
                  <a:spcPct val="100000"/>
                </a:lnSpc>
                <a:spcBef>
                  <a:spcPts val="0"/>
                </a:spcBef>
                <a:spcAft>
                  <a:spcPts val="0"/>
                </a:spcAft>
                <a:buClr>
                  <a:schemeClr val="accent1"/>
                </a:buClr>
                <a:buSzPts val="1100"/>
                <a:buFont typeface="Inter"/>
                <a:buChar char="●"/>
              </a:pPr>
              <a:r>
                <a:rPr b="1" i="0" lang="en" sz="1100" u="none" cap="none" strike="noStrike">
                  <a:solidFill>
                    <a:srgbClr val="0284C7"/>
                  </a:solidFill>
                  <a:latin typeface="Inter"/>
                  <a:ea typeface="Inter"/>
                  <a:cs typeface="Inter"/>
                  <a:sym typeface="Inter"/>
                </a:rPr>
                <a:t>Agile/Scrum Approach:</a:t>
              </a:r>
              <a:r>
                <a:rPr b="0" i="0" lang="en" sz="1100" u="none" cap="none" strike="noStrike">
                  <a:solidFill>
                    <a:srgbClr val="475569"/>
                  </a:solidFill>
                  <a:latin typeface="Inter"/>
                  <a:ea typeface="Inter"/>
                  <a:cs typeface="Inter"/>
                  <a:sym typeface="Inter"/>
                </a:rPr>
                <a:t> EPIC contract teams use the Agile/Scrum methodology. Apply a similar approach to support NOAA and the community in achieving the moonshot initiatives by eliminating impediments and improve efficiency while improving transparency and visibility.</a:t>
              </a:r>
              <a:endParaRPr b="0" i="0" sz="1100" u="none" cap="none" strike="noStrike">
                <a:solidFill>
                  <a:srgbClr val="475569"/>
                </a:solidFill>
                <a:latin typeface="Inter"/>
                <a:ea typeface="Inter"/>
                <a:cs typeface="Inter"/>
                <a:sym typeface="Inter"/>
              </a:endParaRPr>
            </a:p>
          </p:txBody>
        </p:sp>
      </p:grpSp>
      <p:pic>
        <p:nvPicPr>
          <p:cNvPr id="190" name="Google Shape;190;p7" title="badge-7227.png"/>
          <p:cNvPicPr preferRelativeResize="0"/>
          <p:nvPr/>
        </p:nvPicPr>
        <p:blipFill rotWithShape="1">
          <a:blip r:embed="rId4">
            <a:alphaModFix/>
          </a:blip>
          <a:srcRect b="0" l="0" r="0" t="0"/>
          <a:stretch/>
        </p:blipFill>
        <p:spPr>
          <a:xfrm>
            <a:off x="6348425" y="2963750"/>
            <a:ext cx="1040775" cy="1040775"/>
          </a:xfrm>
          <a:prstGeom prst="rect">
            <a:avLst/>
          </a:prstGeom>
          <a:noFill/>
          <a:ln>
            <a:noFill/>
          </a:ln>
        </p:spPr>
      </p:pic>
      <p:pic>
        <p:nvPicPr>
          <p:cNvPr id="191" name="Google Shape;191;p7" title="uifcw26_logo.png"/>
          <p:cNvPicPr preferRelativeResize="0"/>
          <p:nvPr/>
        </p:nvPicPr>
        <p:blipFill rotWithShape="1">
          <a:blip r:embed="rId5">
            <a:alphaModFix/>
          </a:blip>
          <a:srcRect b="0" l="2281" r="2281" t="0"/>
          <a:stretch/>
        </p:blipFill>
        <p:spPr>
          <a:xfrm>
            <a:off x="7637525" y="4095744"/>
            <a:ext cx="758525" cy="571499"/>
          </a:xfrm>
          <a:prstGeom prst="rect">
            <a:avLst/>
          </a:prstGeom>
          <a:noFill/>
          <a:ln>
            <a:noFill/>
          </a:ln>
        </p:spPr>
      </p:pic>
      <p:pic>
        <p:nvPicPr>
          <p:cNvPr id="192" name="Google Shape;192;p7"/>
          <p:cNvPicPr preferRelativeResize="0"/>
          <p:nvPr/>
        </p:nvPicPr>
        <p:blipFill>
          <a:blip r:embed="rId6">
            <a:alphaModFix/>
          </a:blip>
          <a:stretch>
            <a:fillRect/>
          </a:stretch>
        </p:blipFill>
        <p:spPr>
          <a:xfrm>
            <a:off x="605575" y="4192925"/>
            <a:ext cx="474324" cy="474324"/>
          </a:xfrm>
          <a:prstGeom prst="rect">
            <a:avLst/>
          </a:prstGeom>
          <a:noFill/>
          <a:ln>
            <a:noFill/>
          </a:ln>
        </p:spPr>
      </p:pic>
      <p:pic>
        <p:nvPicPr>
          <p:cNvPr id="193" name="Google Shape;193;p7" title="The Scrum Values (color).png"/>
          <p:cNvPicPr preferRelativeResize="0"/>
          <p:nvPr/>
        </p:nvPicPr>
        <p:blipFill>
          <a:blip r:embed="rId7">
            <a:alphaModFix/>
          </a:blip>
          <a:stretch>
            <a:fillRect/>
          </a:stretch>
        </p:blipFill>
        <p:spPr>
          <a:xfrm>
            <a:off x="3961150" y="2811016"/>
            <a:ext cx="1576258" cy="1523999"/>
          </a:xfrm>
          <a:prstGeom prst="rect">
            <a:avLst/>
          </a:prstGeom>
          <a:noFill/>
          <a:ln>
            <a:noFill/>
          </a:ln>
        </p:spPr>
      </p:pic>
      <p:sp>
        <p:nvSpPr>
          <p:cNvPr id="194" name="Google Shape;194;p7"/>
          <p:cNvSpPr txBox="1"/>
          <p:nvPr/>
        </p:nvSpPr>
        <p:spPr>
          <a:xfrm>
            <a:off x="4388575" y="4336327"/>
            <a:ext cx="8073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chemeClr val="dk2"/>
                </a:solidFill>
              </a:rPr>
              <a:t>scrum.org</a:t>
            </a:r>
            <a:endParaRPr sz="1000">
              <a:solidFill>
                <a:schemeClr val="dk2"/>
              </a:solidFill>
            </a:endParaRPr>
          </a:p>
        </p:txBody>
      </p:sp>
      <p:pic>
        <p:nvPicPr>
          <p:cNvPr id="195" name="Google Shape;195;p7" title="umbrella.png"/>
          <p:cNvPicPr preferRelativeResize="0"/>
          <p:nvPr/>
        </p:nvPicPr>
        <p:blipFill>
          <a:blip r:embed="rId8">
            <a:alphaModFix/>
          </a:blip>
          <a:stretch>
            <a:fillRect/>
          </a:stretch>
        </p:blipFill>
        <p:spPr>
          <a:xfrm>
            <a:off x="1488852" y="2707513"/>
            <a:ext cx="1857973" cy="1553251"/>
          </a:xfrm>
          <a:prstGeom prst="rect">
            <a:avLst/>
          </a:prstGeom>
          <a:noFill/>
          <a:ln>
            <a:noFill/>
          </a:ln>
        </p:spPr>
      </p:pic>
      <p:sp>
        <p:nvSpPr>
          <p:cNvPr id="196" name="Google Shape;196;p7"/>
          <p:cNvSpPr txBox="1"/>
          <p:nvPr/>
        </p:nvSpPr>
        <p:spPr>
          <a:xfrm>
            <a:off x="3902125" y="2486075"/>
            <a:ext cx="17802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500">
                <a:solidFill>
                  <a:schemeClr val="dk1"/>
                </a:solidFill>
              </a:rPr>
              <a:t>Scrum Values</a:t>
            </a:r>
            <a:endParaRPr b="1" sz="15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00" name="Shape 200"/>
        <p:cNvGrpSpPr/>
        <p:nvPr/>
      </p:nvGrpSpPr>
      <p:grpSpPr>
        <a:xfrm>
          <a:off x="0" y="0"/>
          <a:ext cx="0" cy="0"/>
          <a:chOff x="0" y="0"/>
          <a:chExt cx="0" cy="0"/>
        </a:xfrm>
      </p:grpSpPr>
      <p:sp>
        <p:nvSpPr>
          <p:cNvPr id="201" name="Google Shape;201;p8"/>
          <p:cNvSpPr txBox="1"/>
          <p:nvPr>
            <p:ph type="title"/>
          </p:nvPr>
        </p:nvSpPr>
        <p:spPr>
          <a:xfrm>
            <a:off x="476250" y="209550"/>
            <a:ext cx="8191500" cy="571500"/>
          </a:xfrm>
          <a:prstGeom prst="rect">
            <a:avLst/>
          </a:prstGeom>
          <a:solidFill>
            <a:srgbClr val="000000">
              <a:alpha val="0"/>
            </a:srgbClr>
          </a:solidFill>
          <a:ln>
            <a:noFill/>
          </a:ln>
        </p:spPr>
        <p:txBody>
          <a:bodyPr anchorCtr="0" anchor="ctr" bIns="0" lIns="0" spcFirstLastPara="1" rIns="0" wrap="square" tIns="0">
            <a:normAutofit/>
          </a:bodyPr>
          <a:lstStyle/>
          <a:p>
            <a:pPr indent="0" lvl="0" marL="0" rtl="0" algn="ctr">
              <a:lnSpc>
                <a:spcPct val="100000"/>
              </a:lnSpc>
              <a:spcBef>
                <a:spcPts val="0"/>
              </a:spcBef>
              <a:spcAft>
                <a:spcPts val="0"/>
              </a:spcAft>
              <a:buSzPts val="2800"/>
              <a:buNone/>
            </a:pPr>
            <a:r>
              <a:rPr lang="en" sz="2600">
                <a:solidFill>
                  <a:srgbClr val="0F172A"/>
                </a:solidFill>
                <a:latin typeface="Inter ExtraBold"/>
                <a:ea typeface="Inter ExtraBold"/>
                <a:cs typeface="Inter ExtraBold"/>
                <a:sym typeface="Inter ExtraBold"/>
              </a:rPr>
              <a:t>Draft MPAS-UFS Project Plan</a:t>
            </a:r>
            <a:endParaRPr b="0" i="0" sz="2600">
              <a:solidFill>
                <a:srgbClr val="0F172A"/>
              </a:solidFill>
              <a:latin typeface="Inter ExtraBold"/>
              <a:ea typeface="Inter ExtraBold"/>
              <a:cs typeface="Inter ExtraBold"/>
              <a:sym typeface="Inter ExtraBold"/>
            </a:endParaRPr>
          </a:p>
        </p:txBody>
      </p:sp>
      <p:grpSp>
        <p:nvGrpSpPr>
          <p:cNvPr id="202" name="Google Shape;202;p8"/>
          <p:cNvGrpSpPr/>
          <p:nvPr/>
        </p:nvGrpSpPr>
        <p:grpSpPr>
          <a:xfrm>
            <a:off x="476260" y="1047750"/>
            <a:ext cx="5730126" cy="3619500"/>
            <a:chOff x="476250" y="1047750"/>
            <a:chExt cx="2476500" cy="3619500"/>
          </a:xfrm>
        </p:grpSpPr>
        <p:sp>
          <p:nvSpPr>
            <p:cNvPr id="203" name="Google Shape;203;p8"/>
            <p:cNvSpPr/>
            <p:nvPr/>
          </p:nvSpPr>
          <p:spPr>
            <a:xfrm>
              <a:off x="476250" y="1047750"/>
              <a:ext cx="2476500" cy="3619500"/>
            </a:xfrm>
            <a:prstGeom prst="roundRect">
              <a:avLst>
                <a:gd fmla="val 4615"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8"/>
            <p:cNvSpPr/>
            <p:nvPr/>
          </p:nvSpPr>
          <p:spPr>
            <a:xfrm>
              <a:off x="476250" y="1047750"/>
              <a:ext cx="57300" cy="3619500"/>
            </a:xfrm>
            <a:prstGeom prst="roundRect">
              <a:avLst>
                <a:gd fmla="val 50000" name="adj"/>
              </a:avLst>
            </a:prstGeom>
            <a:solidFill>
              <a:srgbClr val="0284C7"/>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8"/>
            <p:cNvSpPr txBox="1"/>
            <p:nvPr/>
          </p:nvSpPr>
          <p:spPr>
            <a:xfrm>
              <a:off x="714375" y="1285875"/>
              <a:ext cx="2047800" cy="3143400"/>
            </a:xfrm>
            <a:prstGeom prst="rect">
              <a:avLst/>
            </a:prstGeom>
            <a:solidFill>
              <a:srgbClr val="000000">
                <a:alpha val="0"/>
              </a:srgbClr>
            </a:solid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500"/>
                <a:buFont typeface="Arial"/>
                <a:buNone/>
              </a:pPr>
              <a:r>
                <a:rPr b="1" i="0" lang="en" sz="1500" u="none" cap="none" strike="noStrike">
                  <a:solidFill>
                    <a:srgbClr val="0F172A"/>
                  </a:solidFill>
                  <a:latin typeface="Inter"/>
                  <a:ea typeface="Inter"/>
                  <a:cs typeface="Inter"/>
                  <a:sym typeface="Inter"/>
                </a:rPr>
                <a:t>Infrastructure</a:t>
              </a:r>
              <a:endParaRPr b="1" i="0" sz="1500" u="none" cap="none" strike="noStrike">
                <a:solidFill>
                  <a:srgbClr val="0F172A"/>
                </a:solidFill>
                <a:latin typeface="Inter"/>
                <a:ea typeface="Inter"/>
                <a:cs typeface="Inter"/>
                <a:sym typeface="Inter"/>
              </a:endParaRPr>
            </a:p>
            <a:p>
              <a:pPr indent="0" lvl="0" marL="0" marR="0" rtl="0" algn="l">
                <a:lnSpc>
                  <a:spcPct val="100000"/>
                </a:lnSpc>
                <a:spcBef>
                  <a:spcPts val="1200"/>
                </a:spcBef>
                <a:spcAft>
                  <a:spcPts val="0"/>
                </a:spcAft>
                <a:buClr>
                  <a:srgbClr val="000000"/>
                </a:buClr>
                <a:buSzPts val="1200"/>
                <a:buFont typeface="Arial"/>
                <a:buNone/>
              </a:pPr>
              <a:r>
                <a:rPr b="1" i="0" lang="en" sz="1200" u="none" cap="none" strike="noStrike">
                  <a:solidFill>
                    <a:srgbClr val="0284C7"/>
                  </a:solidFill>
                  <a:latin typeface="Inter"/>
                  <a:ea typeface="Inter"/>
                  <a:cs typeface="Inter"/>
                  <a:sym typeface="Inter"/>
                </a:rPr>
                <a:t>Key Priorities:</a:t>
              </a:r>
              <a:endParaRPr b="1" i="0" sz="1200" u="none" cap="none" strike="noStrike">
                <a:solidFill>
                  <a:srgbClr val="0284C7"/>
                </a:solidFill>
                <a:latin typeface="Inter"/>
                <a:ea typeface="Inter"/>
                <a:cs typeface="Inter"/>
                <a:sym typeface="Inter"/>
              </a:endParaRPr>
            </a:p>
            <a:p>
              <a:pPr indent="-298450" lvl="0" marL="457200" marR="0" rtl="0" algn="l">
                <a:lnSpc>
                  <a:spcPct val="100000"/>
                </a:lnSpc>
                <a:spcBef>
                  <a:spcPts val="1200"/>
                </a:spcBef>
                <a:spcAft>
                  <a:spcPts val="0"/>
                </a:spcAft>
                <a:buClr>
                  <a:srgbClr val="475569"/>
                </a:buClr>
                <a:buSzPts val="1100"/>
                <a:buFont typeface="Inter"/>
                <a:buChar char="✅"/>
              </a:pPr>
              <a:r>
                <a:rPr b="0" i="0" lang="en" sz="1100" u="none" cap="none" strike="noStrike">
                  <a:solidFill>
                    <a:srgbClr val="475569"/>
                  </a:solidFill>
                  <a:latin typeface="Inter"/>
                  <a:ea typeface="Inter"/>
                  <a:cs typeface="Inter"/>
                  <a:sym typeface="Inter"/>
                </a:rPr>
                <a:t>UFS infrastructure integrating MPAS into UFS</a:t>
              </a:r>
              <a:endParaRPr b="0" i="0" sz="1100" u="none" cap="none" strike="noStrike">
                <a:solidFill>
                  <a:srgbClr val="475569"/>
                </a:solidFill>
                <a:latin typeface="Inter"/>
                <a:ea typeface="Inter"/>
                <a:cs typeface="Inter"/>
                <a:sym typeface="Inter"/>
              </a:endParaRPr>
            </a:p>
            <a:p>
              <a:pPr indent="-298450" lvl="0" marL="457200" marR="0" rtl="0" algn="l">
                <a:lnSpc>
                  <a:spcPct val="100000"/>
                </a:lnSpc>
                <a:spcBef>
                  <a:spcPts val="800"/>
                </a:spcBef>
                <a:spcAft>
                  <a:spcPts val="0"/>
                </a:spcAft>
                <a:buClr>
                  <a:srgbClr val="475569"/>
                </a:buClr>
                <a:buSzPts val="1100"/>
                <a:buFont typeface="Inter"/>
                <a:buChar char="✅"/>
              </a:pPr>
              <a:r>
                <a:rPr b="0" i="0" lang="en" sz="1100" u="none" cap="none" strike="noStrike">
                  <a:solidFill>
                    <a:srgbClr val="475569"/>
                  </a:solidFill>
                  <a:latin typeface="Inter"/>
                  <a:ea typeface="Inter"/>
                  <a:cs typeface="Inter"/>
                  <a:sym typeface="Inter"/>
                </a:rPr>
                <a:t>Code Management</a:t>
              </a:r>
              <a:endParaRPr b="0" i="0" sz="1100" u="none" cap="none" strike="noStrike">
                <a:solidFill>
                  <a:srgbClr val="475569"/>
                </a:solidFill>
                <a:latin typeface="Inter"/>
                <a:ea typeface="Inter"/>
                <a:cs typeface="Inter"/>
                <a:sym typeface="Inter"/>
              </a:endParaRPr>
            </a:p>
            <a:p>
              <a:pPr indent="-298450" lvl="0" marL="457200" marR="0" rtl="0" algn="l">
                <a:lnSpc>
                  <a:spcPct val="100000"/>
                </a:lnSpc>
                <a:spcBef>
                  <a:spcPts val="800"/>
                </a:spcBef>
                <a:spcAft>
                  <a:spcPts val="0"/>
                </a:spcAft>
                <a:buClr>
                  <a:srgbClr val="475569"/>
                </a:buClr>
                <a:buSzPts val="1100"/>
                <a:buFont typeface="Inter"/>
                <a:buChar char="✅"/>
              </a:pPr>
              <a:r>
                <a:rPr b="0" i="0" lang="en" sz="1100" u="none" cap="none" strike="noStrike">
                  <a:solidFill>
                    <a:srgbClr val="475569"/>
                  </a:solidFill>
                  <a:latin typeface="Inter"/>
                  <a:ea typeface="Inter"/>
                  <a:cs typeface="Inter"/>
                  <a:sym typeface="Inter"/>
                </a:rPr>
                <a:t>CCPP-compliant physics/stochastic physics</a:t>
              </a:r>
              <a:endParaRPr b="0" i="0" sz="1100" u="none" cap="none" strike="noStrike">
                <a:solidFill>
                  <a:srgbClr val="475569"/>
                </a:solidFill>
                <a:latin typeface="Inter"/>
                <a:ea typeface="Inter"/>
                <a:cs typeface="Inter"/>
                <a:sym typeface="Inter"/>
              </a:endParaRPr>
            </a:p>
            <a:p>
              <a:pPr indent="-298450" lvl="0" marL="457200" marR="0" rtl="0" algn="l">
                <a:lnSpc>
                  <a:spcPct val="100000"/>
                </a:lnSpc>
                <a:spcBef>
                  <a:spcPts val="800"/>
                </a:spcBef>
                <a:spcAft>
                  <a:spcPts val="0"/>
                </a:spcAft>
                <a:buClr>
                  <a:srgbClr val="475569"/>
                </a:buClr>
                <a:buSzPts val="1100"/>
                <a:buFont typeface="Inter"/>
                <a:buChar char="✅"/>
              </a:pPr>
              <a:r>
                <a:rPr b="0" i="0" lang="en" sz="1100" u="none" cap="none" strike="noStrike">
                  <a:solidFill>
                    <a:srgbClr val="475569"/>
                  </a:solidFill>
                  <a:latin typeface="Inter"/>
                  <a:ea typeface="Inter"/>
                  <a:cs typeface="Inter"/>
                  <a:sym typeface="Inter"/>
                </a:rPr>
                <a:t>Ensemble infrastructure</a:t>
              </a:r>
              <a:endParaRPr b="0" i="0" sz="1100" u="none" cap="none" strike="noStrike">
                <a:solidFill>
                  <a:srgbClr val="475569"/>
                </a:solidFill>
                <a:latin typeface="Inter"/>
                <a:ea typeface="Inter"/>
                <a:cs typeface="Inter"/>
                <a:sym typeface="Inter"/>
              </a:endParaRPr>
            </a:p>
            <a:p>
              <a:pPr indent="-298450" lvl="0" marL="457200" marR="0" rtl="0" algn="l">
                <a:lnSpc>
                  <a:spcPct val="100000"/>
                </a:lnSpc>
                <a:spcBef>
                  <a:spcPts val="800"/>
                </a:spcBef>
                <a:spcAft>
                  <a:spcPts val="0"/>
                </a:spcAft>
                <a:buClr>
                  <a:srgbClr val="475569"/>
                </a:buClr>
                <a:buSzPts val="1100"/>
                <a:buFont typeface="Inter"/>
                <a:buChar char="✅"/>
              </a:pPr>
              <a:r>
                <a:rPr b="0" i="0" lang="en" sz="1100" u="none" cap="none" strike="noStrike">
                  <a:solidFill>
                    <a:srgbClr val="475569"/>
                  </a:solidFill>
                  <a:latin typeface="Inter"/>
                  <a:ea typeface="Inter"/>
                  <a:cs typeface="Inter"/>
                  <a:sym typeface="Inter"/>
                </a:rPr>
                <a:t>Coupling</a:t>
              </a:r>
              <a:endParaRPr b="0" i="0" sz="1100" u="none" cap="none" strike="noStrike">
                <a:solidFill>
                  <a:srgbClr val="475569"/>
                </a:solidFill>
                <a:latin typeface="Inter"/>
                <a:ea typeface="Inter"/>
                <a:cs typeface="Inter"/>
                <a:sym typeface="Inter"/>
              </a:endParaRPr>
            </a:p>
            <a:p>
              <a:pPr indent="-298450" lvl="0" marL="457200" marR="0" rtl="0" algn="l">
                <a:lnSpc>
                  <a:spcPct val="100000"/>
                </a:lnSpc>
                <a:spcBef>
                  <a:spcPts val="800"/>
                </a:spcBef>
                <a:spcAft>
                  <a:spcPts val="0"/>
                </a:spcAft>
                <a:buClr>
                  <a:srgbClr val="475569"/>
                </a:buClr>
                <a:buSzPts val="1100"/>
                <a:buFont typeface="Inter"/>
                <a:buChar char="✅"/>
              </a:pPr>
              <a:r>
                <a:rPr b="0" i="0" lang="en" sz="1100" u="none" cap="none" strike="noStrike">
                  <a:solidFill>
                    <a:srgbClr val="475569"/>
                  </a:solidFill>
                  <a:latin typeface="Inter"/>
                  <a:ea typeface="Inter"/>
                  <a:cs typeface="Inter"/>
                  <a:sym typeface="Inter"/>
                </a:rPr>
                <a:t>Atmospheric Composition</a:t>
              </a:r>
              <a:endParaRPr b="0" i="0" sz="1100" u="none" cap="none" strike="noStrike">
                <a:solidFill>
                  <a:srgbClr val="475569"/>
                </a:solidFill>
                <a:latin typeface="Inter"/>
                <a:ea typeface="Inter"/>
                <a:cs typeface="Inter"/>
                <a:sym typeface="Inter"/>
              </a:endParaRPr>
            </a:p>
            <a:p>
              <a:pPr indent="-298450" lvl="0" marL="457200" marR="0" rtl="0" algn="l">
                <a:lnSpc>
                  <a:spcPct val="100000"/>
                </a:lnSpc>
                <a:spcBef>
                  <a:spcPts val="800"/>
                </a:spcBef>
                <a:spcAft>
                  <a:spcPts val="0"/>
                </a:spcAft>
                <a:buClr>
                  <a:srgbClr val="475569"/>
                </a:buClr>
                <a:buSzPts val="1100"/>
                <a:buFont typeface="Inter"/>
                <a:buChar char="✅"/>
              </a:pPr>
              <a:r>
                <a:rPr b="0" i="0" lang="en" sz="1100" u="none" cap="none" strike="noStrike">
                  <a:solidFill>
                    <a:srgbClr val="475569"/>
                  </a:solidFill>
                  <a:latin typeface="Inter"/>
                  <a:ea typeface="Inter"/>
                  <a:cs typeface="Inter"/>
                  <a:sym typeface="Inter"/>
                </a:rPr>
                <a:t>Pre-/Post-processing/IO</a:t>
              </a:r>
              <a:endParaRPr b="0" i="0" sz="1100" u="none" cap="none" strike="noStrike">
                <a:solidFill>
                  <a:srgbClr val="475569"/>
                </a:solidFill>
                <a:latin typeface="Inter"/>
                <a:ea typeface="Inter"/>
                <a:cs typeface="Inter"/>
                <a:sym typeface="Inter"/>
              </a:endParaRPr>
            </a:p>
            <a:p>
              <a:pPr indent="-298450" lvl="0" marL="457200" marR="0" rtl="0" algn="l">
                <a:lnSpc>
                  <a:spcPct val="100000"/>
                </a:lnSpc>
                <a:spcBef>
                  <a:spcPts val="800"/>
                </a:spcBef>
                <a:spcAft>
                  <a:spcPts val="0"/>
                </a:spcAft>
                <a:buClr>
                  <a:srgbClr val="475569"/>
                </a:buClr>
                <a:buSzPts val="1100"/>
                <a:buFont typeface="Inter"/>
                <a:buChar char="✅"/>
              </a:pPr>
              <a:r>
                <a:rPr b="0" i="0" lang="en" sz="1100" u="none" cap="none" strike="noStrike">
                  <a:solidFill>
                    <a:srgbClr val="475569"/>
                  </a:solidFill>
                  <a:latin typeface="Inter"/>
                  <a:ea typeface="Inter"/>
                  <a:cs typeface="Inter"/>
                  <a:sym typeface="Inter"/>
                </a:rPr>
                <a:t>Performance tuning/optimization</a:t>
              </a:r>
              <a:endParaRPr b="0" i="0" sz="1100" u="none" cap="none" strike="noStrike">
                <a:solidFill>
                  <a:srgbClr val="475569"/>
                </a:solidFill>
                <a:latin typeface="Inter"/>
                <a:ea typeface="Inter"/>
                <a:cs typeface="Inter"/>
                <a:sym typeface="Inter"/>
              </a:endParaRPr>
            </a:p>
          </p:txBody>
        </p:sp>
      </p:grpSp>
      <p:grpSp>
        <p:nvGrpSpPr>
          <p:cNvPr id="206" name="Google Shape;206;p8"/>
          <p:cNvGrpSpPr/>
          <p:nvPr/>
        </p:nvGrpSpPr>
        <p:grpSpPr>
          <a:xfrm>
            <a:off x="6381750" y="1047750"/>
            <a:ext cx="2286000" cy="3619500"/>
            <a:chOff x="6381750" y="1047750"/>
            <a:chExt cx="2286000" cy="3619500"/>
          </a:xfrm>
        </p:grpSpPr>
        <p:sp>
          <p:nvSpPr>
            <p:cNvPr id="207" name="Google Shape;207;p8"/>
            <p:cNvSpPr/>
            <p:nvPr/>
          </p:nvSpPr>
          <p:spPr>
            <a:xfrm>
              <a:off x="6381750" y="1047750"/>
              <a:ext cx="2286000" cy="3619500"/>
            </a:xfrm>
            <a:prstGeom prst="roundRect">
              <a:avLst>
                <a:gd fmla="val 5000"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p8"/>
            <p:cNvSpPr/>
            <p:nvPr/>
          </p:nvSpPr>
          <p:spPr>
            <a:xfrm>
              <a:off x="6381750" y="1047750"/>
              <a:ext cx="57300" cy="3619500"/>
            </a:xfrm>
            <a:prstGeom prst="roundRect">
              <a:avLst>
                <a:gd fmla="val 50000" name="adj"/>
              </a:avLst>
            </a:prstGeom>
            <a:solidFill>
              <a:srgbClr val="EF4444"/>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p8"/>
            <p:cNvSpPr txBox="1"/>
            <p:nvPr/>
          </p:nvSpPr>
          <p:spPr>
            <a:xfrm>
              <a:off x="6619875" y="1285875"/>
              <a:ext cx="1857300" cy="3143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500"/>
                <a:buFont typeface="Arial"/>
                <a:buNone/>
              </a:pPr>
              <a:r>
                <a:rPr b="1" i="0" lang="en" sz="1500" u="none" cap="none" strike="noStrike">
                  <a:solidFill>
                    <a:srgbClr val="EF4444"/>
                  </a:solidFill>
                  <a:latin typeface="Inter"/>
                  <a:ea typeface="Inter"/>
                  <a:cs typeface="Inter"/>
                  <a:sym typeface="Inter"/>
                </a:rPr>
                <a:t>Team Members</a:t>
              </a:r>
              <a:endParaRPr b="1" i="0" sz="1500" u="none" cap="none" strike="noStrike">
                <a:solidFill>
                  <a:srgbClr val="EF4444"/>
                </a:solidFill>
                <a:latin typeface="Inter"/>
                <a:ea typeface="Inter"/>
                <a:cs typeface="Inter"/>
                <a:sym typeface="Inter"/>
              </a:endParaRPr>
            </a:p>
            <a:p>
              <a:pPr indent="0" lvl="0" marL="0" marR="0" rtl="0" algn="l">
                <a:lnSpc>
                  <a:spcPct val="100000"/>
                </a:lnSpc>
                <a:spcBef>
                  <a:spcPts val="1200"/>
                </a:spcBef>
                <a:spcAft>
                  <a:spcPts val="0"/>
                </a:spcAft>
                <a:buClr>
                  <a:srgbClr val="000000"/>
                </a:buClr>
                <a:buSzPts val="1100"/>
                <a:buFont typeface="Arial"/>
                <a:buNone/>
              </a:pPr>
              <a:r>
                <a:rPr b="1" i="0" lang="en" sz="1100" u="none" cap="none" strike="noStrike">
                  <a:solidFill>
                    <a:srgbClr val="0F172A"/>
                  </a:solidFill>
                  <a:latin typeface="Inter"/>
                  <a:ea typeface="Inter"/>
                  <a:cs typeface="Inter"/>
                  <a:sym typeface="Inter"/>
                </a:rPr>
                <a:t>Project Engineer</a:t>
              </a:r>
              <a:endParaRPr b="1" i="0" sz="1100" u="none" cap="none" strike="noStrike">
                <a:solidFill>
                  <a:srgbClr val="0F172A"/>
                </a:solidFill>
                <a:latin typeface="Inter"/>
                <a:ea typeface="Inter"/>
                <a:cs typeface="Inter"/>
                <a:sym typeface="Inter"/>
              </a:endParaRPr>
            </a:p>
            <a:p>
              <a:pPr indent="0" lvl="0" marL="0" marR="0" rtl="0" algn="l">
                <a:lnSpc>
                  <a:spcPct val="100000"/>
                </a:lnSpc>
                <a:spcBef>
                  <a:spcPts val="300"/>
                </a:spcBef>
                <a:spcAft>
                  <a:spcPts val="0"/>
                </a:spcAft>
                <a:buClr>
                  <a:schemeClr val="dk1"/>
                </a:buClr>
                <a:buSzPts val="1100"/>
                <a:buFont typeface="Arial"/>
                <a:buNone/>
              </a:pPr>
              <a:r>
                <a:rPr b="0" i="0" lang="en" sz="1000" u="none" cap="none" strike="noStrike">
                  <a:solidFill>
                    <a:srgbClr val="475569"/>
                  </a:solidFill>
                  <a:latin typeface="Inter"/>
                  <a:ea typeface="Inter"/>
                  <a:cs typeface="Inter"/>
                  <a:sym typeface="Inter"/>
                </a:rPr>
                <a:t>Eric Aligo</a:t>
              </a:r>
              <a:endParaRPr b="1" i="0" sz="1100" u="none" cap="none" strike="noStrike">
                <a:solidFill>
                  <a:srgbClr val="0F172A"/>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F172A"/>
                </a:solidFill>
                <a:latin typeface="Inter"/>
                <a:ea typeface="Inter"/>
                <a:cs typeface="Inter"/>
                <a:sym typeface="Inter"/>
              </a:endParaRPr>
            </a:p>
            <a:p>
              <a:pPr indent="0" lvl="0" marL="0" marR="0" rtl="0" algn="l">
                <a:lnSpc>
                  <a:spcPct val="100000"/>
                </a:lnSpc>
                <a:spcBef>
                  <a:spcPts val="300"/>
                </a:spcBef>
                <a:spcAft>
                  <a:spcPts val="0"/>
                </a:spcAft>
                <a:buClr>
                  <a:srgbClr val="000000"/>
                </a:buClr>
                <a:buSzPts val="1100"/>
                <a:buFont typeface="Arial"/>
                <a:buNone/>
              </a:pPr>
              <a:r>
                <a:rPr b="1" i="0" lang="en" sz="1100" u="none" cap="none" strike="noStrike">
                  <a:solidFill>
                    <a:srgbClr val="0F172A"/>
                  </a:solidFill>
                  <a:latin typeface="Inter"/>
                  <a:ea typeface="Inter"/>
                  <a:cs typeface="Inter"/>
                  <a:sym typeface="Inter"/>
                </a:rPr>
                <a:t>Program Managers</a:t>
              </a:r>
              <a:endParaRPr b="1" i="0" sz="1100" u="none" cap="none" strike="noStrike">
                <a:solidFill>
                  <a:srgbClr val="0F172A"/>
                </a:solidFill>
                <a:latin typeface="Inter"/>
                <a:ea typeface="Inter"/>
                <a:cs typeface="Inter"/>
                <a:sym typeface="Inter"/>
              </a:endParaRPr>
            </a:p>
            <a:p>
              <a:pPr indent="0" lvl="0" marL="0" marR="0" rtl="0" algn="l">
                <a:lnSpc>
                  <a:spcPct val="100000"/>
                </a:lnSpc>
                <a:spcBef>
                  <a:spcPts val="300"/>
                </a:spcBef>
                <a:spcAft>
                  <a:spcPts val="0"/>
                </a:spcAft>
                <a:buClr>
                  <a:srgbClr val="000000"/>
                </a:buClr>
                <a:buSzPts val="1000"/>
                <a:buFont typeface="Arial"/>
                <a:buNone/>
              </a:pPr>
              <a:r>
                <a:rPr b="0" i="0" lang="en" sz="1000" u="none" cap="none" strike="noStrike">
                  <a:solidFill>
                    <a:srgbClr val="475569"/>
                  </a:solidFill>
                  <a:latin typeface="Inter"/>
                  <a:ea typeface="Inter"/>
                  <a:cs typeface="Inter"/>
                  <a:sym typeface="Inter"/>
                </a:rPr>
                <a:t>Maoyi Huang</a:t>
              </a:r>
              <a:endParaRPr b="0" i="0" sz="1000" u="none" cap="none" strike="noStrike">
                <a:solidFill>
                  <a:srgbClr val="475569"/>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475569"/>
                  </a:solidFill>
                  <a:latin typeface="Inter"/>
                  <a:ea typeface="Inter"/>
                  <a:cs typeface="Inter"/>
                  <a:sym typeface="Inter"/>
                </a:rPr>
                <a:t>Youngsun Jung</a:t>
              </a:r>
              <a:endParaRPr b="0" i="0" sz="1000" u="none" cap="none" strike="noStrike">
                <a:solidFill>
                  <a:srgbClr val="475569"/>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475569"/>
                  </a:solidFill>
                  <a:latin typeface="Inter"/>
                  <a:ea typeface="Inter"/>
                  <a:cs typeface="Inter"/>
                  <a:sym typeface="Inter"/>
                </a:rPr>
                <a:t>Chandra Kondragunta/</a:t>
              </a:r>
              <a:endParaRPr b="0" i="0" sz="1000" u="none" cap="none" strike="noStrike">
                <a:solidFill>
                  <a:srgbClr val="475569"/>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475569"/>
                  </a:solidFill>
                  <a:latin typeface="Inter"/>
                  <a:ea typeface="Inter"/>
                  <a:cs typeface="Inter"/>
                  <a:sym typeface="Inter"/>
                </a:rPr>
                <a:t>Aaron Pratt</a:t>
              </a:r>
              <a:endParaRPr b="0" i="0" sz="1000" u="none" cap="none" strike="noStrike">
                <a:solidFill>
                  <a:srgbClr val="475569"/>
                </a:solidFill>
                <a:latin typeface="Inter"/>
                <a:ea typeface="Inter"/>
                <a:cs typeface="Inter"/>
                <a:sym typeface="Inter"/>
              </a:endParaRPr>
            </a:p>
            <a:p>
              <a:pPr indent="0" lvl="0" marL="0" marR="0" rtl="0" algn="l">
                <a:lnSpc>
                  <a:spcPct val="100000"/>
                </a:lnSpc>
                <a:spcBef>
                  <a:spcPts val="0"/>
                </a:spcBef>
                <a:spcAft>
                  <a:spcPts val="0"/>
                </a:spcAft>
                <a:buClr>
                  <a:schemeClr val="dk1"/>
                </a:buClr>
                <a:buSzPts val="1100"/>
                <a:buFont typeface="Arial"/>
                <a:buNone/>
              </a:pPr>
              <a:r>
                <a:t/>
              </a:r>
              <a:endParaRPr b="1" i="0" sz="1100" u="none" cap="none" strike="noStrike">
                <a:solidFill>
                  <a:srgbClr val="0F172A"/>
                </a:solidFill>
                <a:latin typeface="Inter"/>
                <a:ea typeface="Inter"/>
                <a:cs typeface="Inter"/>
                <a:sym typeface="Inter"/>
              </a:endParaRPr>
            </a:p>
            <a:p>
              <a:pPr indent="0" lvl="0" marL="0" marR="0" rtl="0" algn="l">
                <a:lnSpc>
                  <a:spcPct val="100000"/>
                </a:lnSpc>
                <a:spcBef>
                  <a:spcPts val="300"/>
                </a:spcBef>
                <a:spcAft>
                  <a:spcPts val="0"/>
                </a:spcAft>
                <a:buClr>
                  <a:schemeClr val="dk1"/>
                </a:buClr>
                <a:buSzPts val="1100"/>
                <a:buFont typeface="Arial"/>
                <a:buNone/>
              </a:pPr>
              <a:r>
                <a:rPr b="1" i="0" lang="en" sz="1100" u="none" cap="none" strike="noStrike">
                  <a:solidFill>
                    <a:srgbClr val="0F172A"/>
                  </a:solidFill>
                  <a:latin typeface="Inter"/>
                  <a:ea typeface="Inter"/>
                  <a:cs typeface="Inter"/>
                  <a:sym typeface="Inter"/>
                </a:rPr>
                <a:t>Project Managers</a:t>
              </a:r>
              <a:endParaRPr b="1" i="0" sz="1100" u="none" cap="none" strike="noStrike">
                <a:solidFill>
                  <a:srgbClr val="0F172A"/>
                </a:solidFill>
                <a:latin typeface="Inter"/>
                <a:ea typeface="Inter"/>
                <a:cs typeface="Inter"/>
                <a:sym typeface="Inter"/>
              </a:endParaRPr>
            </a:p>
            <a:p>
              <a:pPr indent="0" lvl="0" marL="0" marR="0" rtl="0" algn="l">
                <a:lnSpc>
                  <a:spcPct val="100000"/>
                </a:lnSpc>
                <a:spcBef>
                  <a:spcPts val="300"/>
                </a:spcBef>
                <a:spcAft>
                  <a:spcPts val="0"/>
                </a:spcAft>
                <a:buClr>
                  <a:schemeClr val="dk1"/>
                </a:buClr>
                <a:buSzPts val="1100"/>
                <a:buFont typeface="Arial"/>
                <a:buNone/>
              </a:pPr>
              <a:r>
                <a:rPr b="0" i="0" lang="en" sz="1000" u="none" cap="none" strike="noStrike">
                  <a:solidFill>
                    <a:srgbClr val="475569"/>
                  </a:solidFill>
                  <a:latin typeface="Inter"/>
                  <a:ea typeface="Inter"/>
                  <a:cs typeface="Inter"/>
                  <a:sym typeface="Inter"/>
                </a:rPr>
                <a:t>Ligia Bernardet</a:t>
              </a:r>
              <a:endParaRPr b="0" i="0" sz="1000" u="none" cap="none" strike="noStrike">
                <a:solidFill>
                  <a:srgbClr val="475569"/>
                </a:solidFill>
                <a:latin typeface="Inter"/>
                <a:ea typeface="Inter"/>
                <a:cs typeface="Inter"/>
                <a:sym typeface="Inter"/>
              </a:endParaRPr>
            </a:p>
            <a:p>
              <a:pPr indent="0" lvl="0" marL="0" marR="0" rtl="0" algn="l">
                <a:lnSpc>
                  <a:spcPct val="100000"/>
                </a:lnSpc>
                <a:spcBef>
                  <a:spcPts val="0"/>
                </a:spcBef>
                <a:spcAft>
                  <a:spcPts val="0"/>
                </a:spcAft>
                <a:buClr>
                  <a:schemeClr val="dk1"/>
                </a:buClr>
                <a:buSzPts val="1100"/>
                <a:buFont typeface="Arial"/>
                <a:buNone/>
              </a:pPr>
              <a:r>
                <a:rPr b="0" i="0" lang="en" sz="1000" u="none" cap="none" strike="noStrike">
                  <a:solidFill>
                    <a:srgbClr val="475569"/>
                  </a:solidFill>
                  <a:latin typeface="Inter"/>
                  <a:ea typeface="Inter"/>
                  <a:cs typeface="Inter"/>
                  <a:sym typeface="Inter"/>
                </a:rPr>
                <a:t>Jacob Carley</a:t>
              </a:r>
              <a:endParaRPr b="0" i="0" sz="1000" u="none" cap="none" strike="noStrike">
                <a:solidFill>
                  <a:srgbClr val="475569"/>
                </a:solidFill>
                <a:latin typeface="Inter"/>
                <a:ea typeface="Inter"/>
                <a:cs typeface="Inter"/>
                <a:sym typeface="Inter"/>
              </a:endParaRPr>
            </a:p>
            <a:p>
              <a:pPr indent="0" lvl="0" marL="0" marR="0" rtl="0" algn="l">
                <a:lnSpc>
                  <a:spcPct val="100000"/>
                </a:lnSpc>
                <a:spcBef>
                  <a:spcPts val="0"/>
                </a:spcBef>
                <a:spcAft>
                  <a:spcPts val="0"/>
                </a:spcAft>
                <a:buClr>
                  <a:schemeClr val="dk1"/>
                </a:buClr>
                <a:buSzPts val="1100"/>
                <a:buFont typeface="Arial"/>
                <a:buNone/>
              </a:pPr>
              <a:r>
                <a:t/>
              </a:r>
              <a:endParaRPr b="1" i="0" sz="1100" u="none" cap="none" strike="noStrike">
                <a:solidFill>
                  <a:srgbClr val="0F172A"/>
                </a:solidFill>
                <a:latin typeface="Inter"/>
                <a:ea typeface="Inter"/>
                <a:cs typeface="Inter"/>
                <a:sym typeface="Inter"/>
              </a:endParaRPr>
            </a:p>
            <a:p>
              <a:pPr indent="0" lvl="0" marL="0" marR="0" rtl="0" algn="l">
                <a:lnSpc>
                  <a:spcPct val="100000"/>
                </a:lnSpc>
                <a:spcBef>
                  <a:spcPts val="300"/>
                </a:spcBef>
                <a:spcAft>
                  <a:spcPts val="0"/>
                </a:spcAft>
                <a:buClr>
                  <a:schemeClr val="dk1"/>
                </a:buClr>
                <a:buSzPts val="1100"/>
                <a:buFont typeface="Arial"/>
                <a:buNone/>
              </a:pPr>
              <a:r>
                <a:rPr b="1" i="0" lang="en" sz="1100" u="none" cap="none" strike="noStrike">
                  <a:solidFill>
                    <a:srgbClr val="0F172A"/>
                  </a:solidFill>
                  <a:latin typeface="Inter"/>
                  <a:ea typeface="Inter"/>
                  <a:cs typeface="Inter"/>
                  <a:sym typeface="Inter"/>
                </a:rPr>
                <a:t>Program Sponsors</a:t>
              </a:r>
              <a:endParaRPr b="1" i="0" sz="1100" u="none" cap="none" strike="noStrike">
                <a:solidFill>
                  <a:srgbClr val="0F172A"/>
                </a:solidFill>
                <a:latin typeface="Inter"/>
                <a:ea typeface="Inter"/>
                <a:cs typeface="Inter"/>
                <a:sym typeface="Inter"/>
              </a:endParaRPr>
            </a:p>
            <a:p>
              <a:pPr indent="0" lvl="0" marL="0" marR="0" rtl="0" algn="l">
                <a:lnSpc>
                  <a:spcPct val="100000"/>
                </a:lnSpc>
                <a:spcBef>
                  <a:spcPts val="300"/>
                </a:spcBef>
                <a:spcAft>
                  <a:spcPts val="0"/>
                </a:spcAft>
                <a:buClr>
                  <a:schemeClr val="dk1"/>
                </a:buClr>
                <a:buSzPts val="1100"/>
                <a:buFont typeface="Arial"/>
                <a:buNone/>
              </a:pPr>
              <a:r>
                <a:rPr b="0" i="0" lang="en" sz="1000" u="none" cap="none" strike="noStrike">
                  <a:solidFill>
                    <a:srgbClr val="475569"/>
                  </a:solidFill>
                  <a:latin typeface="Inter"/>
                  <a:ea typeface="Inter"/>
                  <a:cs typeface="Inter"/>
                  <a:sym typeface="Inter"/>
                </a:rPr>
                <a:t>John Ten Hoeve</a:t>
              </a:r>
              <a:endParaRPr b="0" i="0" sz="1000" u="none" cap="none" strike="noStrike">
                <a:solidFill>
                  <a:srgbClr val="475569"/>
                </a:solidFill>
                <a:latin typeface="Inter"/>
                <a:ea typeface="Inter"/>
                <a:cs typeface="Inter"/>
                <a:sym typeface="Inter"/>
              </a:endParaRPr>
            </a:p>
            <a:p>
              <a:pPr indent="0" lvl="0" marL="0" marR="0" rtl="0" algn="l">
                <a:lnSpc>
                  <a:spcPct val="100000"/>
                </a:lnSpc>
                <a:spcBef>
                  <a:spcPts val="0"/>
                </a:spcBef>
                <a:spcAft>
                  <a:spcPts val="0"/>
                </a:spcAft>
                <a:buClr>
                  <a:schemeClr val="dk1"/>
                </a:buClr>
                <a:buSzPts val="1100"/>
                <a:buFont typeface="Arial"/>
                <a:buNone/>
              </a:pPr>
              <a:r>
                <a:rPr b="0" i="0" lang="en" sz="1000" u="none" cap="none" strike="noStrike">
                  <a:solidFill>
                    <a:srgbClr val="475569"/>
                  </a:solidFill>
                  <a:latin typeface="Inter"/>
                  <a:ea typeface="Inter"/>
                  <a:cs typeface="Inter"/>
                  <a:sym typeface="Inter"/>
                </a:rPr>
                <a:t>Kevin Garrett</a:t>
              </a:r>
              <a:endParaRPr b="0" i="0" sz="1000" u="none" cap="none" strike="noStrike">
                <a:solidFill>
                  <a:srgbClr val="475569"/>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F172A"/>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475569"/>
                </a:solidFill>
                <a:latin typeface="Inter"/>
                <a:ea typeface="Inter"/>
                <a:cs typeface="Inter"/>
                <a:sym typeface="Inter"/>
              </a:endParaRPr>
            </a:p>
          </p:txBody>
        </p:sp>
      </p:grpSp>
      <p:pic>
        <p:nvPicPr>
          <p:cNvPr id="210" name="Google Shape;210;p8" title="uifcw26_logo.png"/>
          <p:cNvPicPr preferRelativeResize="0"/>
          <p:nvPr/>
        </p:nvPicPr>
        <p:blipFill rotWithShape="1">
          <a:blip r:embed="rId4">
            <a:alphaModFix/>
          </a:blip>
          <a:srcRect b="0" l="2281" r="2281" t="0"/>
          <a:stretch/>
        </p:blipFill>
        <p:spPr>
          <a:xfrm>
            <a:off x="7909225" y="4095744"/>
            <a:ext cx="758525" cy="571499"/>
          </a:xfrm>
          <a:prstGeom prst="rect">
            <a:avLst/>
          </a:prstGeom>
          <a:noFill/>
          <a:ln>
            <a:noFill/>
          </a:ln>
        </p:spPr>
      </p:pic>
      <p:pic>
        <p:nvPicPr>
          <p:cNvPr id="211" name="Google Shape;211;p8"/>
          <p:cNvPicPr preferRelativeResize="0"/>
          <p:nvPr/>
        </p:nvPicPr>
        <p:blipFill>
          <a:blip r:embed="rId5">
            <a:alphaModFix/>
          </a:blip>
          <a:stretch>
            <a:fillRect/>
          </a:stretch>
        </p:blipFill>
        <p:spPr>
          <a:xfrm>
            <a:off x="626275" y="4192925"/>
            <a:ext cx="474324" cy="47432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15" name="Shape 215"/>
        <p:cNvGrpSpPr/>
        <p:nvPr/>
      </p:nvGrpSpPr>
      <p:grpSpPr>
        <a:xfrm>
          <a:off x="0" y="0"/>
          <a:ext cx="0" cy="0"/>
          <a:chOff x="0" y="0"/>
          <a:chExt cx="0" cy="0"/>
        </a:xfrm>
      </p:grpSpPr>
      <p:sp>
        <p:nvSpPr>
          <p:cNvPr id="216" name="Google Shape;216;p9"/>
          <p:cNvSpPr txBox="1"/>
          <p:nvPr>
            <p:ph type="title"/>
          </p:nvPr>
        </p:nvSpPr>
        <p:spPr>
          <a:xfrm>
            <a:off x="476250" y="209550"/>
            <a:ext cx="8191500" cy="571500"/>
          </a:xfrm>
          <a:prstGeom prst="rect">
            <a:avLst/>
          </a:prstGeom>
          <a:solidFill>
            <a:srgbClr val="000000">
              <a:alpha val="0"/>
            </a:srgbClr>
          </a:solidFill>
          <a:ln>
            <a:noFill/>
          </a:ln>
        </p:spPr>
        <p:txBody>
          <a:bodyPr anchorCtr="0" anchor="ctr" bIns="0" lIns="0" spcFirstLastPara="1" rIns="0" wrap="square" tIns="0">
            <a:normAutofit/>
          </a:bodyPr>
          <a:lstStyle/>
          <a:p>
            <a:pPr indent="0" lvl="0" marL="0" rtl="0" algn="ctr">
              <a:lnSpc>
                <a:spcPct val="100000"/>
              </a:lnSpc>
              <a:spcBef>
                <a:spcPts val="0"/>
              </a:spcBef>
              <a:spcAft>
                <a:spcPts val="0"/>
              </a:spcAft>
              <a:buSzPts val="2800"/>
              <a:buNone/>
            </a:pPr>
            <a:r>
              <a:rPr lang="en" sz="2600">
                <a:solidFill>
                  <a:srgbClr val="0F172A"/>
                </a:solidFill>
                <a:latin typeface="Inter ExtraBold"/>
                <a:ea typeface="Inter ExtraBold"/>
                <a:cs typeface="Inter ExtraBold"/>
                <a:sym typeface="Inter ExtraBold"/>
              </a:rPr>
              <a:t>Draft Project Charter</a:t>
            </a:r>
            <a:endParaRPr b="0" i="0" sz="2600">
              <a:solidFill>
                <a:srgbClr val="0F172A"/>
              </a:solidFill>
              <a:latin typeface="Inter ExtraBold"/>
              <a:ea typeface="Inter ExtraBold"/>
              <a:cs typeface="Inter ExtraBold"/>
              <a:sym typeface="Inter ExtraBold"/>
            </a:endParaRPr>
          </a:p>
        </p:txBody>
      </p:sp>
      <p:grpSp>
        <p:nvGrpSpPr>
          <p:cNvPr id="217" name="Google Shape;217;p9"/>
          <p:cNvGrpSpPr/>
          <p:nvPr/>
        </p:nvGrpSpPr>
        <p:grpSpPr>
          <a:xfrm>
            <a:off x="476236" y="1047750"/>
            <a:ext cx="3956209" cy="3619500"/>
            <a:chOff x="476250" y="1047750"/>
            <a:chExt cx="2476500" cy="3619500"/>
          </a:xfrm>
        </p:grpSpPr>
        <p:sp>
          <p:nvSpPr>
            <p:cNvPr id="218" name="Google Shape;218;p9"/>
            <p:cNvSpPr/>
            <p:nvPr/>
          </p:nvSpPr>
          <p:spPr>
            <a:xfrm>
              <a:off x="476250" y="1047750"/>
              <a:ext cx="2476500" cy="3619500"/>
            </a:xfrm>
            <a:prstGeom prst="roundRect">
              <a:avLst>
                <a:gd fmla="val 4615"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 name="Google Shape;219;p9"/>
            <p:cNvSpPr/>
            <p:nvPr/>
          </p:nvSpPr>
          <p:spPr>
            <a:xfrm>
              <a:off x="476250" y="1047750"/>
              <a:ext cx="57300" cy="3619500"/>
            </a:xfrm>
            <a:prstGeom prst="roundRect">
              <a:avLst>
                <a:gd fmla="val 50000" name="adj"/>
              </a:avLst>
            </a:prstGeom>
            <a:solidFill>
              <a:srgbClr val="0284C7"/>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 name="Google Shape;220;p9"/>
            <p:cNvSpPr txBox="1"/>
            <p:nvPr/>
          </p:nvSpPr>
          <p:spPr>
            <a:xfrm>
              <a:off x="714375" y="1285875"/>
              <a:ext cx="2047800" cy="3143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500"/>
                <a:buFont typeface="Arial"/>
                <a:buNone/>
              </a:pPr>
              <a:r>
                <a:rPr b="1" i="0" lang="en" sz="1500" u="none" cap="none" strike="noStrike">
                  <a:solidFill>
                    <a:srgbClr val="0F172A"/>
                  </a:solidFill>
                  <a:latin typeface="Inter"/>
                  <a:ea typeface="Inter"/>
                  <a:cs typeface="Inter"/>
                  <a:sym typeface="Inter"/>
                </a:rPr>
                <a:t>Roles</a:t>
              </a:r>
              <a:endParaRPr b="1" i="0" sz="1500" u="none" cap="none" strike="noStrike">
                <a:solidFill>
                  <a:srgbClr val="0F172A"/>
                </a:solidFill>
                <a:latin typeface="Inter"/>
                <a:ea typeface="Inter"/>
                <a:cs typeface="Inter"/>
                <a:sym typeface="Inter"/>
              </a:endParaRPr>
            </a:p>
            <a:p>
              <a:pPr indent="0" lvl="0" marL="0" marR="0" rtl="0" algn="l">
                <a:lnSpc>
                  <a:spcPct val="100000"/>
                </a:lnSpc>
                <a:spcBef>
                  <a:spcPts val="1200"/>
                </a:spcBef>
                <a:spcAft>
                  <a:spcPts val="0"/>
                </a:spcAft>
                <a:buClr>
                  <a:srgbClr val="000000"/>
                </a:buClr>
                <a:buSzPts val="1200"/>
                <a:buFont typeface="Arial"/>
                <a:buNone/>
              </a:pPr>
              <a:r>
                <a:rPr b="1" i="0" lang="en" sz="1200" u="none" cap="none" strike="noStrike">
                  <a:solidFill>
                    <a:srgbClr val="0284C7"/>
                  </a:solidFill>
                  <a:latin typeface="Inter"/>
                  <a:ea typeface="Inter"/>
                  <a:cs typeface="Inter"/>
                  <a:sym typeface="Inter"/>
                </a:rPr>
                <a:t>Project Managers (PjMs):</a:t>
              </a:r>
              <a:r>
                <a:rPr b="0" i="0" lang="en" sz="1200" u="none" cap="none" strike="noStrike">
                  <a:solidFill>
                    <a:srgbClr val="475569"/>
                  </a:solidFill>
                  <a:latin typeface="Inter"/>
                  <a:ea typeface="Inter"/>
                  <a:cs typeface="Inter"/>
                  <a:sym typeface="Inter"/>
                </a:rPr>
                <a:t> </a:t>
              </a:r>
              <a:endParaRPr b="0" i="0" sz="1200" u="none" cap="none" strike="noStrike">
                <a:solidFill>
                  <a:srgbClr val="475569"/>
                </a:solidFill>
                <a:latin typeface="Inter"/>
                <a:ea typeface="Inter"/>
                <a:cs typeface="Inter"/>
                <a:sym typeface="Inter"/>
              </a:endParaRPr>
            </a:p>
            <a:p>
              <a:pPr indent="-304800" lvl="0" marL="457200" marR="0" rtl="0" algn="l">
                <a:lnSpc>
                  <a:spcPct val="100000"/>
                </a:lnSpc>
                <a:spcBef>
                  <a:spcPts val="0"/>
                </a:spcBef>
                <a:spcAft>
                  <a:spcPts val="0"/>
                </a:spcAft>
                <a:buClr>
                  <a:srgbClr val="475569"/>
                </a:buClr>
                <a:buSzPts val="1200"/>
                <a:buFont typeface="Inter"/>
                <a:buChar char="●"/>
              </a:pPr>
              <a:r>
                <a:rPr b="0" i="0" lang="en" sz="1200" u="none" cap="none" strike="noStrike">
                  <a:solidFill>
                    <a:srgbClr val="475569"/>
                  </a:solidFill>
                  <a:latin typeface="Inter"/>
                  <a:ea typeface="Inter"/>
                  <a:cs typeface="Inter"/>
                  <a:sym typeface="Inter"/>
                </a:rPr>
                <a:t>Identify gaps.</a:t>
              </a:r>
              <a:endParaRPr b="0" i="0" sz="1200" u="none" cap="none" strike="noStrike">
                <a:solidFill>
                  <a:srgbClr val="475569"/>
                </a:solidFill>
                <a:latin typeface="Inter"/>
                <a:ea typeface="Inter"/>
                <a:cs typeface="Inter"/>
                <a:sym typeface="Inter"/>
              </a:endParaRPr>
            </a:p>
            <a:p>
              <a:pPr indent="-304800" lvl="0" marL="457200" marR="0" rtl="0" algn="l">
                <a:lnSpc>
                  <a:spcPct val="100000"/>
                </a:lnSpc>
                <a:spcBef>
                  <a:spcPts val="0"/>
                </a:spcBef>
                <a:spcAft>
                  <a:spcPts val="0"/>
                </a:spcAft>
                <a:buClr>
                  <a:srgbClr val="475569"/>
                </a:buClr>
                <a:buSzPts val="1200"/>
                <a:buFont typeface="Inter"/>
                <a:buChar char="●"/>
              </a:pPr>
              <a:r>
                <a:rPr b="0" i="0" lang="en" sz="1200" u="none" cap="none" strike="noStrike">
                  <a:solidFill>
                    <a:srgbClr val="475569"/>
                  </a:solidFill>
                  <a:latin typeface="Inter"/>
                  <a:ea typeface="Inter"/>
                  <a:cs typeface="Inter"/>
                  <a:sym typeface="Inter"/>
                </a:rPr>
                <a:t>Provide technical direction.</a:t>
              </a:r>
              <a:endParaRPr b="0" i="0" sz="1200" u="none" cap="none" strike="noStrike">
                <a:solidFill>
                  <a:srgbClr val="475569"/>
                </a:solidFill>
                <a:latin typeface="Inter"/>
                <a:ea typeface="Inter"/>
                <a:cs typeface="Inter"/>
                <a:sym typeface="Inter"/>
              </a:endParaRPr>
            </a:p>
            <a:p>
              <a:pPr indent="-304800" lvl="0" marL="457200" marR="0" rtl="0" algn="l">
                <a:lnSpc>
                  <a:spcPct val="100000"/>
                </a:lnSpc>
                <a:spcBef>
                  <a:spcPts val="0"/>
                </a:spcBef>
                <a:spcAft>
                  <a:spcPts val="0"/>
                </a:spcAft>
                <a:buClr>
                  <a:srgbClr val="475569"/>
                </a:buClr>
                <a:buSzPts val="1200"/>
                <a:buFont typeface="Inter"/>
                <a:buChar char="●"/>
              </a:pPr>
              <a:r>
                <a:rPr b="0" i="0" lang="en" sz="1200" u="none" cap="none" strike="noStrike">
                  <a:solidFill>
                    <a:srgbClr val="475569"/>
                  </a:solidFill>
                  <a:latin typeface="Inter"/>
                  <a:ea typeface="Inter"/>
                  <a:cs typeface="Inter"/>
                  <a:sym typeface="Inter"/>
                </a:rPr>
                <a:t>Ensure progress towards all milestones and deliverables.</a:t>
              </a:r>
              <a:endParaRPr b="0" i="0" sz="1200" u="none" cap="none" strike="noStrike">
                <a:solidFill>
                  <a:srgbClr val="475569"/>
                </a:solidFill>
                <a:latin typeface="Inter"/>
                <a:ea typeface="Inter"/>
                <a:cs typeface="Inter"/>
                <a:sym typeface="Inter"/>
              </a:endParaRPr>
            </a:p>
            <a:p>
              <a:pPr indent="-304800" lvl="0" marL="457200" marR="0" rtl="0" algn="l">
                <a:lnSpc>
                  <a:spcPct val="100000"/>
                </a:lnSpc>
                <a:spcBef>
                  <a:spcPts val="0"/>
                </a:spcBef>
                <a:spcAft>
                  <a:spcPts val="0"/>
                </a:spcAft>
                <a:buClr>
                  <a:srgbClr val="475569"/>
                </a:buClr>
                <a:buSzPts val="1200"/>
                <a:buFont typeface="Inter"/>
                <a:buChar char="●"/>
              </a:pPr>
              <a:r>
                <a:rPr b="0" i="0" lang="en" sz="1200" u="none" cap="none" strike="noStrike">
                  <a:solidFill>
                    <a:srgbClr val="475569"/>
                  </a:solidFill>
                  <a:latin typeface="Inter"/>
                  <a:ea typeface="Inter"/>
                  <a:cs typeface="Inter"/>
                  <a:sym typeface="Inter"/>
                </a:rPr>
                <a:t>Communicates with Program Managers (PMs) and principal investigators.</a:t>
              </a:r>
              <a:endParaRPr b="0" i="0" sz="1200" u="none" cap="none" strike="noStrike">
                <a:solidFill>
                  <a:srgbClr val="475569"/>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475569"/>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284C7"/>
                  </a:solidFill>
                  <a:latin typeface="Inter"/>
                  <a:ea typeface="Inter"/>
                  <a:cs typeface="Inter"/>
                  <a:sym typeface="Inter"/>
                </a:rPr>
                <a:t>Project Engineer:</a:t>
              </a:r>
              <a:r>
                <a:rPr b="0" i="0" lang="en" sz="1200" u="none" cap="none" strike="noStrike">
                  <a:solidFill>
                    <a:srgbClr val="475569"/>
                  </a:solidFill>
                  <a:latin typeface="Inter"/>
                  <a:ea typeface="Inter"/>
                  <a:cs typeface="Inter"/>
                  <a:sym typeface="Inter"/>
                </a:rPr>
                <a:t> </a:t>
              </a:r>
              <a:endParaRPr b="0" i="0" sz="1200" u="none" cap="none" strike="noStrike">
                <a:solidFill>
                  <a:srgbClr val="475569"/>
                </a:solidFill>
                <a:latin typeface="Inter"/>
                <a:ea typeface="Inter"/>
                <a:cs typeface="Inter"/>
                <a:sym typeface="Inter"/>
              </a:endParaRPr>
            </a:p>
            <a:p>
              <a:pPr indent="-304800" lvl="0" marL="457200" marR="0" rtl="0" algn="l">
                <a:lnSpc>
                  <a:spcPct val="100000"/>
                </a:lnSpc>
                <a:spcBef>
                  <a:spcPts val="0"/>
                </a:spcBef>
                <a:spcAft>
                  <a:spcPts val="0"/>
                </a:spcAft>
                <a:buClr>
                  <a:srgbClr val="475569"/>
                </a:buClr>
                <a:buSzPts val="1200"/>
                <a:buFont typeface="Inter"/>
                <a:buChar char="●"/>
              </a:pPr>
              <a:r>
                <a:rPr b="0" i="0" lang="en" sz="1200" u="none" cap="none" strike="noStrike">
                  <a:solidFill>
                    <a:srgbClr val="475569"/>
                  </a:solidFill>
                  <a:latin typeface="Inter"/>
                  <a:ea typeface="Inter"/>
                  <a:cs typeface="Inter"/>
                  <a:sym typeface="Inter"/>
                </a:rPr>
                <a:t>Provides overall project coordination and reporting. </a:t>
              </a:r>
              <a:endParaRPr b="0" i="0" sz="1200" u="none" cap="none" strike="noStrike">
                <a:solidFill>
                  <a:srgbClr val="475569"/>
                </a:solidFill>
                <a:latin typeface="Inter"/>
                <a:ea typeface="Inter"/>
                <a:cs typeface="Inter"/>
                <a:sym typeface="Inter"/>
              </a:endParaRPr>
            </a:p>
            <a:p>
              <a:pPr indent="-304800" lvl="0" marL="457200" marR="0" rtl="0" algn="l">
                <a:lnSpc>
                  <a:spcPct val="100000"/>
                </a:lnSpc>
                <a:spcBef>
                  <a:spcPts val="0"/>
                </a:spcBef>
                <a:spcAft>
                  <a:spcPts val="0"/>
                </a:spcAft>
                <a:buClr>
                  <a:srgbClr val="475569"/>
                </a:buClr>
                <a:buSzPts val="1200"/>
                <a:buFont typeface="Inter"/>
                <a:buChar char="●"/>
              </a:pPr>
              <a:r>
                <a:rPr b="0" i="0" lang="en" sz="1200" u="none" cap="none" strike="noStrike">
                  <a:solidFill>
                    <a:srgbClr val="475569"/>
                  </a:solidFill>
                  <a:latin typeface="Inter"/>
                  <a:ea typeface="Inter"/>
                  <a:cs typeface="Inter"/>
                  <a:sym typeface="Inter"/>
                </a:rPr>
                <a:t>Helps find solutions to roadblocks.</a:t>
              </a:r>
              <a:endParaRPr b="0" i="0" sz="1200" u="none" cap="none" strike="noStrike">
                <a:solidFill>
                  <a:srgbClr val="475569"/>
                </a:solidFill>
                <a:latin typeface="Inter"/>
                <a:ea typeface="Inter"/>
                <a:cs typeface="Inter"/>
                <a:sym typeface="Inter"/>
              </a:endParaRPr>
            </a:p>
            <a:p>
              <a:pPr indent="-304800" lvl="0" marL="457200" marR="0" rtl="0" algn="l">
                <a:lnSpc>
                  <a:spcPct val="100000"/>
                </a:lnSpc>
                <a:spcBef>
                  <a:spcPts val="0"/>
                </a:spcBef>
                <a:spcAft>
                  <a:spcPts val="0"/>
                </a:spcAft>
                <a:buClr>
                  <a:srgbClr val="475569"/>
                </a:buClr>
                <a:buSzPts val="1200"/>
                <a:buFont typeface="Inter"/>
                <a:buChar char="●"/>
              </a:pPr>
              <a:r>
                <a:rPr b="0" i="0" lang="en" sz="1200" u="none" cap="none" strike="noStrike">
                  <a:solidFill>
                    <a:srgbClr val="475569"/>
                  </a:solidFill>
                  <a:latin typeface="Inter"/>
                  <a:ea typeface="Inter"/>
                  <a:cs typeface="Inter"/>
                  <a:sym typeface="Inter"/>
                </a:rPr>
                <a:t>Tracks milestones. </a:t>
              </a:r>
              <a:endParaRPr b="0" i="0" sz="1200" u="none" cap="none" strike="noStrike">
                <a:solidFill>
                  <a:srgbClr val="475569"/>
                </a:solidFill>
                <a:latin typeface="Inter"/>
                <a:ea typeface="Inter"/>
                <a:cs typeface="Inter"/>
                <a:sym typeface="Inter"/>
              </a:endParaRPr>
            </a:p>
            <a:p>
              <a:pPr indent="-304800" lvl="0" marL="457200" marR="0" rtl="0" algn="l">
                <a:lnSpc>
                  <a:spcPct val="100000"/>
                </a:lnSpc>
                <a:spcBef>
                  <a:spcPts val="0"/>
                </a:spcBef>
                <a:spcAft>
                  <a:spcPts val="0"/>
                </a:spcAft>
                <a:buClr>
                  <a:srgbClr val="475569"/>
                </a:buClr>
                <a:buSzPts val="1200"/>
                <a:buFont typeface="Inter"/>
                <a:buChar char="●"/>
              </a:pPr>
              <a:r>
                <a:rPr b="0" i="0" lang="en" sz="1200" u="none" cap="none" strike="noStrike">
                  <a:solidFill>
                    <a:srgbClr val="475569"/>
                  </a:solidFill>
                  <a:latin typeface="Inter"/>
                  <a:ea typeface="Inter"/>
                  <a:cs typeface="Inter"/>
                  <a:sym typeface="Inter"/>
                </a:rPr>
                <a:t>Organizes Sprint meetings/Sprint Reviews.</a:t>
              </a:r>
              <a:endParaRPr b="0" i="0" sz="1200" u="none" cap="none" strike="noStrike">
                <a:solidFill>
                  <a:srgbClr val="475569"/>
                </a:solidFill>
                <a:latin typeface="Inter"/>
                <a:ea typeface="Inter"/>
                <a:cs typeface="Inter"/>
                <a:sym typeface="Inter"/>
              </a:endParaRPr>
            </a:p>
          </p:txBody>
        </p:sp>
      </p:grpSp>
      <p:grpSp>
        <p:nvGrpSpPr>
          <p:cNvPr id="221" name="Google Shape;221;p9"/>
          <p:cNvGrpSpPr/>
          <p:nvPr/>
        </p:nvGrpSpPr>
        <p:grpSpPr>
          <a:xfrm>
            <a:off x="4711730" y="1047750"/>
            <a:ext cx="3956152" cy="3619500"/>
            <a:chOff x="6381750" y="1047750"/>
            <a:chExt cx="2286000" cy="3619500"/>
          </a:xfrm>
        </p:grpSpPr>
        <p:sp>
          <p:nvSpPr>
            <p:cNvPr id="222" name="Google Shape;222;p9"/>
            <p:cNvSpPr/>
            <p:nvPr/>
          </p:nvSpPr>
          <p:spPr>
            <a:xfrm>
              <a:off x="6381750" y="1047750"/>
              <a:ext cx="2286000" cy="3619500"/>
            </a:xfrm>
            <a:prstGeom prst="roundRect">
              <a:avLst>
                <a:gd fmla="val 5000"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9"/>
            <p:cNvSpPr/>
            <p:nvPr/>
          </p:nvSpPr>
          <p:spPr>
            <a:xfrm>
              <a:off x="6381750" y="1047750"/>
              <a:ext cx="57300" cy="3619500"/>
            </a:xfrm>
            <a:prstGeom prst="roundRect">
              <a:avLst>
                <a:gd fmla="val 50000" name="adj"/>
              </a:avLst>
            </a:prstGeom>
            <a:solidFill>
              <a:srgbClr val="EF4444"/>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p9"/>
            <p:cNvSpPr txBox="1"/>
            <p:nvPr/>
          </p:nvSpPr>
          <p:spPr>
            <a:xfrm>
              <a:off x="6619875" y="1285875"/>
              <a:ext cx="1857300" cy="3143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500"/>
                <a:buFont typeface="Arial"/>
                <a:buNone/>
              </a:pPr>
              <a:r>
                <a:rPr b="1" i="0" lang="en" sz="1500" u="none" cap="none" strike="noStrike">
                  <a:solidFill>
                    <a:srgbClr val="EF4444"/>
                  </a:solidFill>
                  <a:latin typeface="Inter"/>
                  <a:ea typeface="Inter"/>
                  <a:cs typeface="Inter"/>
                  <a:sym typeface="Inter"/>
                </a:rPr>
                <a:t>Progress Tracking</a:t>
              </a:r>
              <a:endParaRPr b="1" i="0" sz="1500" u="none" cap="none" strike="noStrike">
                <a:solidFill>
                  <a:srgbClr val="EF4444"/>
                </a:solidFill>
                <a:latin typeface="Inter"/>
                <a:ea typeface="Inter"/>
                <a:cs typeface="Inter"/>
                <a:sym typeface="Inter"/>
              </a:endParaRPr>
            </a:p>
            <a:p>
              <a:pPr indent="0" lvl="0" marL="0" marR="0" rtl="0" algn="l">
                <a:lnSpc>
                  <a:spcPct val="100000"/>
                </a:lnSpc>
                <a:spcBef>
                  <a:spcPts val="1200"/>
                </a:spcBef>
                <a:spcAft>
                  <a:spcPts val="0"/>
                </a:spcAft>
                <a:buClr>
                  <a:srgbClr val="000000"/>
                </a:buClr>
                <a:buSzPts val="1200"/>
                <a:buFont typeface="Arial"/>
                <a:buNone/>
              </a:pPr>
              <a:r>
                <a:rPr b="1" i="0" lang="en" sz="1200" u="none" cap="none" strike="noStrike">
                  <a:solidFill>
                    <a:schemeClr val="dk1"/>
                  </a:solidFill>
                  <a:latin typeface="Inter"/>
                  <a:ea typeface="Inter"/>
                  <a:cs typeface="Inter"/>
                  <a:sym typeface="Inter"/>
                </a:rPr>
                <a:t>Meeting Cadence: </a:t>
              </a:r>
              <a:endParaRPr b="1" i="0" sz="1200" u="none" cap="none" strike="noStrike">
                <a:solidFill>
                  <a:schemeClr val="dk1"/>
                </a:solidFill>
                <a:latin typeface="Inter"/>
                <a:ea typeface="Inter"/>
                <a:cs typeface="Inter"/>
                <a:sym typeface="Inter"/>
              </a:endParaRPr>
            </a:p>
            <a:p>
              <a:pPr indent="-304800" lvl="0" marL="457200" marR="0" rtl="0" algn="l">
                <a:lnSpc>
                  <a:spcPct val="100000"/>
                </a:lnSpc>
                <a:spcBef>
                  <a:spcPts val="0"/>
                </a:spcBef>
                <a:spcAft>
                  <a:spcPts val="0"/>
                </a:spcAft>
                <a:buClr>
                  <a:schemeClr val="dk1"/>
                </a:buClr>
                <a:buSzPts val="1200"/>
                <a:buFont typeface="Inter"/>
                <a:buChar char="●"/>
              </a:pPr>
              <a:r>
                <a:rPr lang="en" sz="1200">
                  <a:solidFill>
                    <a:schemeClr val="dk1"/>
                  </a:solidFill>
                  <a:latin typeface="Inter"/>
                  <a:ea typeface="Inter"/>
                  <a:cs typeface="Inter"/>
                  <a:sym typeface="Inter"/>
                </a:rPr>
                <a:t>Once per month in </a:t>
              </a:r>
              <a:r>
                <a:rPr b="0" i="0" lang="en" sz="1200" u="none" cap="none" strike="noStrike">
                  <a:solidFill>
                    <a:schemeClr val="dk1"/>
                  </a:solidFill>
                  <a:latin typeface="Inter"/>
                  <a:ea typeface="Inter"/>
                  <a:cs typeface="Inter"/>
                  <a:sym typeface="Inter"/>
                </a:rPr>
                <a:t>Routine Sprints and Sprint Reviews</a:t>
              </a:r>
              <a:endParaRPr b="0" i="0" sz="1200" u="none" cap="none" strike="noStrike">
                <a:solidFill>
                  <a:schemeClr val="dk1"/>
                </a:solidFill>
                <a:latin typeface="Inter"/>
                <a:ea typeface="Inter"/>
                <a:cs typeface="Inter"/>
                <a:sym typeface="Inter"/>
              </a:endParaRPr>
            </a:p>
            <a:p>
              <a:pPr indent="-304800" lvl="0" marL="457200" marR="0" rtl="0" algn="l">
                <a:lnSpc>
                  <a:spcPct val="100000"/>
                </a:lnSpc>
                <a:spcBef>
                  <a:spcPts val="0"/>
                </a:spcBef>
                <a:spcAft>
                  <a:spcPts val="0"/>
                </a:spcAft>
                <a:buClr>
                  <a:schemeClr val="dk1"/>
                </a:buClr>
                <a:buSzPts val="1200"/>
                <a:buFont typeface="Inter"/>
                <a:buChar char="●"/>
              </a:pPr>
              <a:r>
                <a:rPr b="0" i="0" lang="en" sz="1200" u="none" cap="none" strike="noStrike">
                  <a:solidFill>
                    <a:schemeClr val="dk1"/>
                  </a:solidFill>
                  <a:latin typeface="Inter"/>
                  <a:ea typeface="Inter"/>
                  <a:cs typeface="Inter"/>
                  <a:sym typeface="Inter"/>
                </a:rPr>
                <a:t>Quarterly meeting with PjMs and PMs. </a:t>
              </a:r>
              <a:endParaRPr b="0" i="0" sz="1200" u="none" cap="none" strike="noStrike">
                <a:solidFill>
                  <a:schemeClr val="dk1"/>
                </a:solidFill>
                <a:latin typeface="Inter"/>
                <a:ea typeface="Inter"/>
                <a:cs typeface="Inter"/>
                <a:sym typeface="Inter"/>
              </a:endParaRPr>
            </a:p>
            <a:p>
              <a:pPr indent="-304800" lvl="0" marL="457200" marR="0" rtl="0" algn="l">
                <a:lnSpc>
                  <a:spcPct val="100000"/>
                </a:lnSpc>
                <a:spcBef>
                  <a:spcPts val="0"/>
                </a:spcBef>
                <a:spcAft>
                  <a:spcPts val="0"/>
                </a:spcAft>
                <a:buClr>
                  <a:schemeClr val="dk1"/>
                </a:buClr>
                <a:buSzPts val="1200"/>
                <a:buFont typeface="Inter"/>
                <a:buChar char="●"/>
              </a:pPr>
              <a:r>
                <a:rPr b="0" i="0" lang="en" sz="1200" u="none" cap="none" strike="noStrike">
                  <a:solidFill>
                    <a:schemeClr val="dk1"/>
                  </a:solidFill>
                  <a:latin typeface="Inter"/>
                  <a:ea typeface="Inter"/>
                  <a:cs typeface="Inter"/>
                  <a:sym typeface="Inter"/>
                </a:rPr>
                <a:t>Annual progress report to stakeholders.</a:t>
              </a:r>
              <a:endParaRPr b="0" i="0" sz="1200" u="none" cap="none" strike="noStrike">
                <a:solidFill>
                  <a:schemeClr val="dk1"/>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dk1"/>
                  </a:solidFill>
                  <a:latin typeface="Inter"/>
                  <a:ea typeface="Inter"/>
                  <a:cs typeface="Inter"/>
                  <a:sym typeface="Inter"/>
                </a:rPr>
                <a:t>Tools: </a:t>
              </a:r>
              <a:r>
                <a:rPr b="0" i="0" lang="en" sz="1200" u="none" cap="none" strike="noStrike">
                  <a:solidFill>
                    <a:schemeClr val="dk1"/>
                  </a:solidFill>
                  <a:latin typeface="Inter"/>
                  <a:ea typeface="Inter"/>
                  <a:cs typeface="Inter"/>
                  <a:sym typeface="Inter"/>
                </a:rPr>
                <a:t>Jira/Confluence/GitHub project boards</a:t>
              </a:r>
              <a:endParaRPr b="0" i="0" sz="1200" u="none" cap="none" strike="noStrike">
                <a:solidFill>
                  <a:schemeClr val="dk1"/>
                </a:solidFill>
                <a:latin typeface="Inter"/>
                <a:ea typeface="Inter"/>
                <a:cs typeface="Inter"/>
                <a:sym typeface="Inter"/>
              </a:endParaRPr>
            </a:p>
            <a:p>
              <a:pPr indent="0" lvl="0" marL="0" marR="0" rtl="0" algn="l">
                <a:lnSpc>
                  <a:spcPct val="100000"/>
                </a:lnSpc>
                <a:spcBef>
                  <a:spcPts val="1200"/>
                </a:spcBef>
                <a:spcAft>
                  <a:spcPts val="0"/>
                </a:spcAft>
                <a:buClr>
                  <a:srgbClr val="000000"/>
                </a:buClr>
                <a:buSzPts val="1500"/>
                <a:buFont typeface="Arial"/>
                <a:buNone/>
              </a:pPr>
              <a:r>
                <a:t/>
              </a:r>
              <a:endParaRPr b="1" i="0" sz="1500" u="none" cap="none" strike="noStrike">
                <a:solidFill>
                  <a:srgbClr val="EF4444"/>
                </a:solidFill>
                <a:latin typeface="Inter"/>
                <a:ea typeface="Inter"/>
                <a:cs typeface="Inter"/>
                <a:sym typeface="Inter"/>
              </a:endParaRPr>
            </a:p>
            <a:p>
              <a:pPr indent="0" lvl="0" marL="0" marR="0" rtl="0" algn="l">
                <a:lnSpc>
                  <a:spcPct val="100000"/>
                </a:lnSpc>
                <a:spcBef>
                  <a:spcPts val="1200"/>
                </a:spcBef>
                <a:spcAft>
                  <a:spcPts val="300"/>
                </a:spcAft>
                <a:buClr>
                  <a:srgbClr val="000000"/>
                </a:buClr>
                <a:buSzPts val="1000"/>
                <a:buFont typeface="Arial"/>
                <a:buNone/>
              </a:pPr>
              <a:r>
                <a:t/>
              </a:r>
              <a:endParaRPr b="0" i="0" sz="1000" u="none" cap="none" strike="noStrike">
                <a:solidFill>
                  <a:srgbClr val="475569"/>
                </a:solidFill>
                <a:latin typeface="Inter"/>
                <a:ea typeface="Inter"/>
                <a:cs typeface="Inter"/>
                <a:sym typeface="Inter"/>
              </a:endParaRPr>
            </a:p>
          </p:txBody>
        </p:sp>
      </p:grpSp>
      <p:pic>
        <p:nvPicPr>
          <p:cNvPr id="225" name="Google Shape;225;p9" title="uifcw26_logo.png"/>
          <p:cNvPicPr preferRelativeResize="0"/>
          <p:nvPr/>
        </p:nvPicPr>
        <p:blipFill rotWithShape="1">
          <a:blip r:embed="rId4">
            <a:alphaModFix/>
          </a:blip>
          <a:srcRect b="0" l="2281" r="2281" t="0"/>
          <a:stretch/>
        </p:blipFill>
        <p:spPr>
          <a:xfrm>
            <a:off x="7909225" y="4095744"/>
            <a:ext cx="758525" cy="571499"/>
          </a:xfrm>
          <a:prstGeom prst="rect">
            <a:avLst/>
          </a:prstGeom>
          <a:noFill/>
          <a:ln>
            <a:noFill/>
          </a:ln>
        </p:spPr>
      </p:pic>
      <p:pic>
        <p:nvPicPr>
          <p:cNvPr id="226" name="Google Shape;226;p9"/>
          <p:cNvPicPr preferRelativeResize="0"/>
          <p:nvPr/>
        </p:nvPicPr>
        <p:blipFill>
          <a:blip r:embed="rId5">
            <a:alphaModFix/>
          </a:blip>
          <a:stretch>
            <a:fillRect/>
          </a:stretch>
        </p:blipFill>
        <p:spPr>
          <a:xfrm>
            <a:off x="543472" y="4192925"/>
            <a:ext cx="474324" cy="47432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