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Nunito"/>
      <p:regular r:id="rId18"/>
      <p:bold r:id="rId19"/>
      <p:italic r:id="rId20"/>
      <p:boldItalic r:id="rId21"/>
    </p:embeddedFont>
    <p:embeddedFont>
      <p:font typeface="Maven Pro"/>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4" roundtripDataSignature="AMtx7mhxI5aN0kw1UjYHRQlLunZGMGYW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italic.fntdata"/><Relationship Id="rId11" Type="http://schemas.openxmlformats.org/officeDocument/2006/relationships/slide" Target="slides/slide6.xml"/><Relationship Id="rId22" Type="http://schemas.openxmlformats.org/officeDocument/2006/relationships/font" Target="fonts/MavenPro-regular.fntdata"/><Relationship Id="rId10" Type="http://schemas.openxmlformats.org/officeDocument/2006/relationships/slide" Target="slides/slide5.xml"/><Relationship Id="rId21" Type="http://schemas.openxmlformats.org/officeDocument/2006/relationships/font" Target="fonts/Nunito-boldItalic.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MavenPr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Nunito-bold.fntdata"/><Relationship Id="rId6" Type="http://schemas.openxmlformats.org/officeDocument/2006/relationships/slide" Target="slides/slide1.xml"/><Relationship Id="rId18" Type="http://schemas.openxmlformats.org/officeDocument/2006/relationships/font" Target="fonts/Nuni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232" name="Google Shape;232;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242" name="Google Shape;242;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69850" lvl="0" marL="0" marR="0" rtl="0" algn="l">
              <a:lnSpc>
                <a:spcPct val="100000"/>
              </a:lnSpc>
              <a:spcBef>
                <a:spcPts val="0"/>
              </a:spcBef>
              <a:spcAft>
                <a:spcPts val="0"/>
              </a:spcAft>
              <a:buSzPts val="1100"/>
              <a:buNone/>
            </a:pPr>
            <a:r>
              <a:t/>
            </a:r>
            <a:endParaRPr/>
          </a:p>
        </p:txBody>
      </p:sp>
      <p:sp>
        <p:nvSpPr>
          <p:cNvPr id="82" name="Google Shape;82;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69850" lvl="0" marL="0" marR="0" rtl="0" algn="l">
              <a:lnSpc>
                <a:spcPct val="100000"/>
              </a:lnSpc>
              <a:spcBef>
                <a:spcPts val="0"/>
              </a:spcBef>
              <a:spcAft>
                <a:spcPts val="0"/>
              </a:spcAft>
              <a:buSzPts val="1100"/>
              <a:buNone/>
            </a:pPr>
            <a:r>
              <a:t/>
            </a:r>
            <a:endParaRPr/>
          </a:p>
        </p:txBody>
      </p:sp>
      <p:sp>
        <p:nvSpPr>
          <p:cNvPr id="108" name="Google Shape;108;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39" name="Google Shape;139;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53" name="Google Shape;153;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61" name="Google Shape;161;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78" name="Google Shape;178;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97" name="Google Shape;197;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209" name="Google Shape;209;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14" title="4.png"/>
          <p:cNvPicPr preferRelativeResize="0"/>
          <p:nvPr/>
        </p:nvPicPr>
        <p:blipFill rotWithShape="1">
          <a:blip r:embed="rId2">
            <a:alphaModFix amt="50000"/>
          </a:blip>
          <a:srcRect b="0" l="0" r="0" t="0"/>
          <a:stretch/>
        </p:blipFill>
        <p:spPr>
          <a:xfrm>
            <a:off x="-7" y="8"/>
            <a:ext cx="9262536" cy="5210150"/>
          </a:xfrm>
          <a:prstGeom prst="rect">
            <a:avLst/>
          </a:prstGeom>
          <a:noFill/>
          <a:ln>
            <a:noFill/>
          </a:ln>
        </p:spPr>
      </p:pic>
      <p:sp>
        <p:nvSpPr>
          <p:cNvPr id="11" name="Google Shape;11;p14"/>
          <p:cNvSpPr txBox="1"/>
          <p:nvPr>
            <p:ph type="ctrTitle"/>
          </p:nvPr>
        </p:nvSpPr>
        <p:spPr>
          <a:xfrm>
            <a:off x="824000" y="1613813"/>
            <a:ext cx="42555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2" name="Google Shape;12;p14"/>
          <p:cNvSpPr txBox="1"/>
          <p:nvPr>
            <p:ph idx="1" type="subTitle"/>
          </p:nvPr>
        </p:nvSpPr>
        <p:spPr>
          <a:xfrm>
            <a:off x="824000" y="3596300"/>
            <a:ext cx="4255500" cy="695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14"/>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4" title="UIFCW2026_Logo_white.png"/>
          <p:cNvPicPr preferRelativeResize="0"/>
          <p:nvPr/>
        </p:nvPicPr>
        <p:blipFill rotWithShape="1">
          <a:blip r:embed="rId3">
            <a:alphaModFix/>
          </a:blip>
          <a:srcRect b="0" l="0" r="0" t="0"/>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 name="Shape 68"/>
        <p:cNvGrpSpPr/>
        <p:nvPr/>
      </p:nvGrpSpPr>
      <p:grpSpPr>
        <a:xfrm>
          <a:off x="0" y="0"/>
          <a:ext cx="0" cy="0"/>
          <a:chOff x="0" y="0"/>
          <a:chExt cx="0" cy="0"/>
        </a:xfrm>
      </p:grpSpPr>
      <p:sp>
        <p:nvSpPr>
          <p:cNvPr id="69" name="Google Shape;69;p2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8" name="Google Shape;18;p1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9" name="Google Shape;19;p1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0" name="Google Shape;20;p15"/>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21" name="Shape 21"/>
        <p:cNvGrpSpPr/>
        <p:nvPr/>
      </p:nvGrpSpPr>
      <p:grpSpPr>
        <a:xfrm>
          <a:off x="0" y="0"/>
          <a:ext cx="0" cy="0"/>
          <a:chOff x="0" y="0"/>
          <a:chExt cx="0" cy="0"/>
        </a:xfrm>
      </p:grpSpPr>
      <p:pic>
        <p:nvPicPr>
          <p:cNvPr id="22" name="Google Shape;22;p16" title="6.png"/>
          <p:cNvPicPr preferRelativeResize="0"/>
          <p:nvPr/>
        </p:nvPicPr>
        <p:blipFill rotWithShape="1">
          <a:blip r:embed="rId2">
            <a:alphaModFix amt="30000"/>
          </a:blip>
          <a:srcRect b="0" l="0" r="0" t="0"/>
          <a:stretch/>
        </p:blipFill>
        <p:spPr>
          <a:xfrm>
            <a:off x="0" y="-6"/>
            <a:ext cx="9270576" cy="5214699"/>
          </a:xfrm>
          <a:prstGeom prst="rect">
            <a:avLst/>
          </a:prstGeom>
          <a:noFill/>
          <a:ln>
            <a:noFill/>
          </a:ln>
        </p:spPr>
      </p:pic>
      <p:sp>
        <p:nvSpPr>
          <p:cNvPr id="23" name="Google Shape;23;p16"/>
          <p:cNvSpPr txBox="1"/>
          <p:nvPr>
            <p:ph type="title"/>
          </p:nvPr>
        </p:nvSpPr>
        <p:spPr>
          <a:xfrm>
            <a:off x="824000" y="1613825"/>
            <a:ext cx="78981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000000"/>
              </a:buClr>
              <a:buSzPts val="3600"/>
              <a:buNone/>
              <a:defRPr sz="3600">
                <a:solidFill>
                  <a:srgbClr val="000000"/>
                </a:solidFill>
              </a:defRPr>
            </a:lvl1pPr>
            <a:lvl2pPr lvl="1" algn="l">
              <a:lnSpc>
                <a:spcPct val="100000"/>
              </a:lnSpc>
              <a:spcBef>
                <a:spcPts val="0"/>
              </a:spcBef>
              <a:spcAft>
                <a:spcPts val="0"/>
              </a:spcAft>
              <a:buClr>
                <a:srgbClr val="000000"/>
              </a:buClr>
              <a:buSzPts val="3600"/>
              <a:buNone/>
              <a:defRPr sz="3600">
                <a:solidFill>
                  <a:srgbClr val="000000"/>
                </a:solidFill>
              </a:defRPr>
            </a:lvl2pPr>
            <a:lvl3pPr lvl="2" algn="l">
              <a:lnSpc>
                <a:spcPct val="100000"/>
              </a:lnSpc>
              <a:spcBef>
                <a:spcPts val="0"/>
              </a:spcBef>
              <a:spcAft>
                <a:spcPts val="0"/>
              </a:spcAft>
              <a:buClr>
                <a:srgbClr val="000000"/>
              </a:buClr>
              <a:buSzPts val="3600"/>
              <a:buNone/>
              <a:defRPr sz="3600">
                <a:solidFill>
                  <a:srgbClr val="000000"/>
                </a:solidFill>
              </a:defRPr>
            </a:lvl3pPr>
            <a:lvl4pPr lvl="3" algn="l">
              <a:lnSpc>
                <a:spcPct val="100000"/>
              </a:lnSpc>
              <a:spcBef>
                <a:spcPts val="0"/>
              </a:spcBef>
              <a:spcAft>
                <a:spcPts val="0"/>
              </a:spcAft>
              <a:buClr>
                <a:srgbClr val="000000"/>
              </a:buClr>
              <a:buSzPts val="3600"/>
              <a:buNone/>
              <a:defRPr sz="3600">
                <a:solidFill>
                  <a:srgbClr val="000000"/>
                </a:solidFill>
              </a:defRPr>
            </a:lvl4pPr>
            <a:lvl5pPr lvl="4" algn="l">
              <a:lnSpc>
                <a:spcPct val="100000"/>
              </a:lnSpc>
              <a:spcBef>
                <a:spcPts val="0"/>
              </a:spcBef>
              <a:spcAft>
                <a:spcPts val="0"/>
              </a:spcAft>
              <a:buClr>
                <a:srgbClr val="000000"/>
              </a:buClr>
              <a:buSzPts val="3600"/>
              <a:buNone/>
              <a:defRPr sz="3600">
                <a:solidFill>
                  <a:srgbClr val="000000"/>
                </a:solidFill>
              </a:defRPr>
            </a:lvl5pPr>
            <a:lvl6pPr lvl="5" algn="l">
              <a:lnSpc>
                <a:spcPct val="100000"/>
              </a:lnSpc>
              <a:spcBef>
                <a:spcPts val="0"/>
              </a:spcBef>
              <a:spcAft>
                <a:spcPts val="0"/>
              </a:spcAft>
              <a:buClr>
                <a:srgbClr val="000000"/>
              </a:buClr>
              <a:buSzPts val="3600"/>
              <a:buNone/>
              <a:defRPr sz="3600">
                <a:solidFill>
                  <a:srgbClr val="000000"/>
                </a:solidFill>
              </a:defRPr>
            </a:lvl6pPr>
            <a:lvl7pPr lvl="6" algn="l">
              <a:lnSpc>
                <a:spcPct val="100000"/>
              </a:lnSpc>
              <a:spcBef>
                <a:spcPts val="0"/>
              </a:spcBef>
              <a:spcAft>
                <a:spcPts val="0"/>
              </a:spcAft>
              <a:buClr>
                <a:srgbClr val="000000"/>
              </a:buClr>
              <a:buSzPts val="3600"/>
              <a:buNone/>
              <a:defRPr sz="3600">
                <a:solidFill>
                  <a:srgbClr val="000000"/>
                </a:solidFill>
              </a:defRPr>
            </a:lvl7pPr>
            <a:lvl8pPr lvl="7" algn="l">
              <a:lnSpc>
                <a:spcPct val="100000"/>
              </a:lnSpc>
              <a:spcBef>
                <a:spcPts val="0"/>
              </a:spcBef>
              <a:spcAft>
                <a:spcPts val="0"/>
              </a:spcAft>
              <a:buClr>
                <a:srgbClr val="000000"/>
              </a:buClr>
              <a:buSzPts val="3600"/>
              <a:buNone/>
              <a:defRPr sz="3600">
                <a:solidFill>
                  <a:srgbClr val="000000"/>
                </a:solidFill>
              </a:defRPr>
            </a:lvl8pPr>
            <a:lvl9pPr lvl="8" algn="l">
              <a:lnSpc>
                <a:spcPct val="100000"/>
              </a:lnSpc>
              <a:spcBef>
                <a:spcPts val="0"/>
              </a:spcBef>
              <a:spcAft>
                <a:spcPts val="0"/>
              </a:spcAft>
              <a:buClr>
                <a:srgbClr val="000000"/>
              </a:buClr>
              <a:buSzPts val="3600"/>
              <a:buNone/>
              <a:defRPr sz="3600">
                <a:solidFill>
                  <a:srgbClr val="000000"/>
                </a:solidFill>
              </a:defRPr>
            </a:lvl9pPr>
          </a:lstStyle>
          <a:p/>
        </p:txBody>
      </p:sp>
      <p:sp>
        <p:nvSpPr>
          <p:cNvPr id="24" name="Google Shape;24;p1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25" name="Google Shape;25;p16" title="UIFCW2026_Logo_white.png"/>
          <p:cNvPicPr preferRelativeResize="0"/>
          <p:nvPr/>
        </p:nvPicPr>
        <p:blipFill rotWithShape="1">
          <a:blip r:embed="rId3">
            <a:alphaModFix/>
          </a:blip>
          <a:srcRect b="0" l="0" r="0" t="0"/>
          <a:stretch/>
        </p:blipFill>
        <p:spPr>
          <a:xfrm>
            <a:off x="7240400" y="3679925"/>
            <a:ext cx="1481800" cy="11120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17"/>
          <p:cNvSpPr txBox="1"/>
          <p:nvPr>
            <p:ph idx="1" type="body"/>
          </p:nvPr>
        </p:nvSpPr>
        <p:spPr>
          <a:xfrm>
            <a:off x="130380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8" name="Google Shape;28;p17"/>
          <p:cNvSpPr txBox="1"/>
          <p:nvPr>
            <p:ph idx="2" type="body"/>
          </p:nvPr>
        </p:nvSpPr>
        <p:spPr>
          <a:xfrm>
            <a:off x="4903650" y="1990050"/>
            <a:ext cx="3430500" cy="25416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9" name="Google Shape;29;p17"/>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30" name="Google Shape;30;p1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1" name="Google Shape;31;p17"/>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32" name="Google Shape;32;p17"/>
          <p:cNvGrpSpPr/>
          <p:nvPr/>
        </p:nvGrpSpPr>
        <p:grpSpPr>
          <a:xfrm>
            <a:off x="951033" y="397889"/>
            <a:ext cx="1072800" cy="0"/>
            <a:chOff x="1376350" y="528325"/>
            <a:chExt cx="1072800" cy="0"/>
          </a:xfrm>
        </p:grpSpPr>
        <p:cxnSp>
          <p:nvCxnSpPr>
            <p:cNvPr id="33" name="Google Shape;33;p17"/>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34" name="Google Shape;34;p17"/>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35" name="Google Shape;35;p17"/>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18"/>
          <p:cNvSpPr txBox="1"/>
          <p:nvPr>
            <p:ph idx="1" type="body"/>
          </p:nvPr>
        </p:nvSpPr>
        <p:spPr>
          <a:xfrm>
            <a:off x="1303800" y="2309675"/>
            <a:ext cx="3312000" cy="22218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8" name="Google Shape;38;p18"/>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39" name="Google Shape;39;p18"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0" name="Google Shape;40;p18"/>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41" name="Google Shape;41;p18"/>
          <p:cNvGrpSpPr/>
          <p:nvPr/>
        </p:nvGrpSpPr>
        <p:grpSpPr>
          <a:xfrm>
            <a:off x="951033" y="397889"/>
            <a:ext cx="1072800" cy="0"/>
            <a:chOff x="1376350" y="528325"/>
            <a:chExt cx="1072800" cy="0"/>
          </a:xfrm>
        </p:grpSpPr>
        <p:cxnSp>
          <p:nvCxnSpPr>
            <p:cNvPr id="42" name="Google Shape;42;p18"/>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43" name="Google Shape;43;p18"/>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44" name="Google Shape;44;p18"/>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45" name="Shape 45"/>
        <p:cNvGrpSpPr/>
        <p:nvPr/>
      </p:nvGrpSpPr>
      <p:grpSpPr>
        <a:xfrm>
          <a:off x="0" y="0"/>
          <a:ext cx="0" cy="0"/>
          <a:chOff x="0" y="0"/>
          <a:chExt cx="0" cy="0"/>
        </a:xfrm>
      </p:grpSpPr>
      <p:pic>
        <p:nvPicPr>
          <p:cNvPr id="46" name="Google Shape;46;p19" title="Artificial Intelligence To Enhance Language Skills Presentation (10).png"/>
          <p:cNvPicPr preferRelativeResize="0"/>
          <p:nvPr/>
        </p:nvPicPr>
        <p:blipFill rotWithShape="1">
          <a:blip r:embed="rId2">
            <a:alphaModFix/>
          </a:blip>
          <a:srcRect b="0" l="0" r="0" t="0"/>
          <a:stretch/>
        </p:blipFill>
        <p:spPr>
          <a:xfrm>
            <a:off x="0" y="7433"/>
            <a:ext cx="9144000" cy="5143500"/>
          </a:xfrm>
          <a:prstGeom prst="rect">
            <a:avLst/>
          </a:prstGeom>
          <a:noFill/>
          <a:ln>
            <a:noFill/>
          </a:ln>
        </p:spPr>
      </p:pic>
      <p:sp>
        <p:nvSpPr>
          <p:cNvPr id="47" name="Google Shape;47;p19"/>
          <p:cNvSpPr txBox="1"/>
          <p:nvPr>
            <p:ph type="title"/>
          </p:nvPr>
        </p:nvSpPr>
        <p:spPr>
          <a:xfrm>
            <a:off x="824000" y="763600"/>
            <a:ext cx="5857800" cy="3573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000000"/>
              </a:buClr>
              <a:buSzPts val="3600"/>
              <a:buNone/>
              <a:defRPr sz="3600">
                <a:solidFill>
                  <a:srgbClr val="000000"/>
                </a:solidFill>
              </a:defRPr>
            </a:lvl1pPr>
            <a:lvl2pPr lvl="1" algn="l">
              <a:lnSpc>
                <a:spcPct val="100000"/>
              </a:lnSpc>
              <a:spcBef>
                <a:spcPts val="0"/>
              </a:spcBef>
              <a:spcAft>
                <a:spcPts val="0"/>
              </a:spcAft>
              <a:buClr>
                <a:srgbClr val="000000"/>
              </a:buClr>
              <a:buSzPts val="3600"/>
              <a:buNone/>
              <a:defRPr sz="3600">
                <a:solidFill>
                  <a:srgbClr val="000000"/>
                </a:solidFill>
              </a:defRPr>
            </a:lvl2pPr>
            <a:lvl3pPr lvl="2" algn="l">
              <a:lnSpc>
                <a:spcPct val="100000"/>
              </a:lnSpc>
              <a:spcBef>
                <a:spcPts val="0"/>
              </a:spcBef>
              <a:spcAft>
                <a:spcPts val="0"/>
              </a:spcAft>
              <a:buClr>
                <a:srgbClr val="000000"/>
              </a:buClr>
              <a:buSzPts val="3600"/>
              <a:buNone/>
              <a:defRPr sz="3600">
                <a:solidFill>
                  <a:srgbClr val="000000"/>
                </a:solidFill>
              </a:defRPr>
            </a:lvl3pPr>
            <a:lvl4pPr lvl="3" algn="l">
              <a:lnSpc>
                <a:spcPct val="100000"/>
              </a:lnSpc>
              <a:spcBef>
                <a:spcPts val="0"/>
              </a:spcBef>
              <a:spcAft>
                <a:spcPts val="0"/>
              </a:spcAft>
              <a:buClr>
                <a:srgbClr val="000000"/>
              </a:buClr>
              <a:buSzPts val="3600"/>
              <a:buNone/>
              <a:defRPr sz="3600">
                <a:solidFill>
                  <a:srgbClr val="000000"/>
                </a:solidFill>
              </a:defRPr>
            </a:lvl4pPr>
            <a:lvl5pPr lvl="4" algn="l">
              <a:lnSpc>
                <a:spcPct val="100000"/>
              </a:lnSpc>
              <a:spcBef>
                <a:spcPts val="0"/>
              </a:spcBef>
              <a:spcAft>
                <a:spcPts val="0"/>
              </a:spcAft>
              <a:buClr>
                <a:srgbClr val="000000"/>
              </a:buClr>
              <a:buSzPts val="3600"/>
              <a:buNone/>
              <a:defRPr sz="3600">
                <a:solidFill>
                  <a:srgbClr val="000000"/>
                </a:solidFill>
              </a:defRPr>
            </a:lvl5pPr>
            <a:lvl6pPr lvl="5" algn="l">
              <a:lnSpc>
                <a:spcPct val="100000"/>
              </a:lnSpc>
              <a:spcBef>
                <a:spcPts val="0"/>
              </a:spcBef>
              <a:spcAft>
                <a:spcPts val="0"/>
              </a:spcAft>
              <a:buClr>
                <a:srgbClr val="000000"/>
              </a:buClr>
              <a:buSzPts val="3600"/>
              <a:buNone/>
              <a:defRPr sz="3600">
                <a:solidFill>
                  <a:srgbClr val="000000"/>
                </a:solidFill>
              </a:defRPr>
            </a:lvl6pPr>
            <a:lvl7pPr lvl="6" algn="l">
              <a:lnSpc>
                <a:spcPct val="100000"/>
              </a:lnSpc>
              <a:spcBef>
                <a:spcPts val="0"/>
              </a:spcBef>
              <a:spcAft>
                <a:spcPts val="0"/>
              </a:spcAft>
              <a:buClr>
                <a:srgbClr val="000000"/>
              </a:buClr>
              <a:buSzPts val="3600"/>
              <a:buNone/>
              <a:defRPr sz="3600">
                <a:solidFill>
                  <a:srgbClr val="000000"/>
                </a:solidFill>
              </a:defRPr>
            </a:lvl7pPr>
            <a:lvl8pPr lvl="7" algn="l">
              <a:lnSpc>
                <a:spcPct val="100000"/>
              </a:lnSpc>
              <a:spcBef>
                <a:spcPts val="0"/>
              </a:spcBef>
              <a:spcAft>
                <a:spcPts val="0"/>
              </a:spcAft>
              <a:buClr>
                <a:srgbClr val="000000"/>
              </a:buClr>
              <a:buSzPts val="3600"/>
              <a:buNone/>
              <a:defRPr sz="3600">
                <a:solidFill>
                  <a:srgbClr val="000000"/>
                </a:solidFill>
              </a:defRPr>
            </a:lvl8pPr>
            <a:lvl9pPr lvl="8" algn="l">
              <a:lnSpc>
                <a:spcPct val="100000"/>
              </a:lnSpc>
              <a:spcBef>
                <a:spcPts val="0"/>
              </a:spcBef>
              <a:spcAft>
                <a:spcPts val="0"/>
              </a:spcAft>
              <a:buClr>
                <a:srgbClr val="000000"/>
              </a:buClr>
              <a:buSzPts val="3600"/>
              <a:buNone/>
              <a:defRPr sz="3600">
                <a:solidFill>
                  <a:srgbClr val="000000"/>
                </a:solidFill>
              </a:defRPr>
            </a:lvl9pPr>
          </a:lstStyle>
          <a:p/>
        </p:txBody>
      </p:sp>
      <p:sp>
        <p:nvSpPr>
          <p:cNvPr id="48" name="Google Shape;48;p19"/>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49" name="Google Shape;49;p19" title="UIFCW2026_Logo_white.png"/>
          <p:cNvPicPr preferRelativeResize="0"/>
          <p:nvPr/>
        </p:nvPicPr>
        <p:blipFill rotWithShape="1">
          <a:blip r:embed="rId3">
            <a:alphaModFix/>
          </a:blip>
          <a:srcRect b="0" l="0" r="0" t="0"/>
          <a:stretch/>
        </p:blipFill>
        <p:spPr>
          <a:xfrm>
            <a:off x="7240400" y="3679925"/>
            <a:ext cx="1481800" cy="111207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20"/>
          <p:cNvSpPr txBox="1"/>
          <p:nvPr>
            <p:ph idx="1" type="subTitle"/>
          </p:nvPr>
        </p:nvSpPr>
        <p:spPr>
          <a:xfrm>
            <a:off x="1303800" y="2743203"/>
            <a:ext cx="3430500" cy="726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52" name="Google Shape;52;p20"/>
          <p:cNvSpPr txBox="1"/>
          <p:nvPr>
            <p:ph idx="2" type="body"/>
          </p:nvPr>
        </p:nvSpPr>
        <p:spPr>
          <a:xfrm>
            <a:off x="4877425" y="1040075"/>
            <a:ext cx="3430500" cy="3870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3" name="Google Shape;53;p20"/>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54" name="Google Shape;54;p2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5" name="Google Shape;55;p20"/>
          <p:cNvSpPr txBox="1"/>
          <p:nvPr>
            <p:ph type="title"/>
          </p:nvPr>
        </p:nvSpPr>
        <p:spPr>
          <a:xfrm>
            <a:off x="835533" y="338424"/>
            <a:ext cx="7030500" cy="999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56" name="Google Shape;56;p20"/>
          <p:cNvGrpSpPr/>
          <p:nvPr/>
        </p:nvGrpSpPr>
        <p:grpSpPr>
          <a:xfrm>
            <a:off x="951033" y="397889"/>
            <a:ext cx="1072800" cy="0"/>
            <a:chOff x="1376350" y="528325"/>
            <a:chExt cx="1072800" cy="0"/>
          </a:xfrm>
        </p:grpSpPr>
        <p:cxnSp>
          <p:nvCxnSpPr>
            <p:cNvPr id="57" name="Google Shape;57;p20"/>
            <p:cNvCxnSpPr/>
            <p:nvPr/>
          </p:nvCxnSpPr>
          <p:spPr>
            <a:xfrm>
              <a:off x="1376350" y="528325"/>
              <a:ext cx="357600" cy="0"/>
            </a:xfrm>
            <a:prstGeom prst="straightConnector1">
              <a:avLst/>
            </a:prstGeom>
            <a:noFill/>
            <a:ln cap="flat" cmpd="sng" w="28575">
              <a:solidFill>
                <a:srgbClr val="145FA6"/>
              </a:solidFill>
              <a:prstDash val="solid"/>
              <a:round/>
              <a:headEnd len="sm" w="sm" type="none"/>
              <a:tailEnd len="sm" w="sm" type="none"/>
            </a:ln>
          </p:spPr>
        </p:cxnSp>
        <p:cxnSp>
          <p:nvCxnSpPr>
            <p:cNvPr id="58" name="Google Shape;58;p20"/>
            <p:cNvCxnSpPr/>
            <p:nvPr/>
          </p:nvCxnSpPr>
          <p:spPr>
            <a:xfrm>
              <a:off x="1733950" y="528325"/>
              <a:ext cx="357600" cy="0"/>
            </a:xfrm>
            <a:prstGeom prst="straightConnector1">
              <a:avLst/>
            </a:prstGeom>
            <a:noFill/>
            <a:ln cap="flat" cmpd="sng" w="28575">
              <a:solidFill>
                <a:srgbClr val="F1761A"/>
              </a:solidFill>
              <a:prstDash val="solid"/>
              <a:round/>
              <a:headEnd len="sm" w="sm" type="none"/>
              <a:tailEnd len="sm" w="sm" type="none"/>
            </a:ln>
          </p:spPr>
        </p:cxnSp>
        <p:cxnSp>
          <p:nvCxnSpPr>
            <p:cNvPr id="59" name="Google Shape;59;p20"/>
            <p:cNvCxnSpPr/>
            <p:nvPr/>
          </p:nvCxnSpPr>
          <p:spPr>
            <a:xfrm>
              <a:off x="2091550" y="528325"/>
              <a:ext cx="357600" cy="0"/>
            </a:xfrm>
            <a:prstGeom prst="straightConnector1">
              <a:avLst/>
            </a:prstGeom>
            <a:noFill/>
            <a:ln cap="flat" cmpd="sng" w="28575">
              <a:solidFill>
                <a:srgbClr val="00C9FF"/>
              </a:solidFill>
              <a:prstDash val="solid"/>
              <a:round/>
              <a:headEnd len="sm" w="sm" type="none"/>
              <a:tailEnd len="sm" w="sm" type="none"/>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21"/>
          <p:cNvSpPr txBox="1"/>
          <p:nvPr>
            <p:ph idx="1" type="body"/>
          </p:nvPr>
        </p:nvSpPr>
        <p:spPr>
          <a:xfrm>
            <a:off x="1303800" y="4138975"/>
            <a:ext cx="5843100" cy="534900"/>
          </a:xfrm>
          <a:prstGeom prst="rect">
            <a:avLst/>
          </a:prstGeom>
          <a:noFill/>
          <a:ln>
            <a:noFill/>
          </a:ln>
        </p:spPr>
        <p:txBody>
          <a:bodyPr anchorCtr="0" anchor="t"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62" name="Google Shape;62;p2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pic>
        <p:nvPicPr>
          <p:cNvPr id="63" name="Google Shape;63;p21"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64" name="Shape 64"/>
        <p:cNvGrpSpPr/>
        <p:nvPr/>
      </p:nvGrpSpPr>
      <p:grpSpPr>
        <a:xfrm>
          <a:off x="0" y="0"/>
          <a:ext cx="0" cy="0"/>
          <a:chOff x="0" y="0"/>
          <a:chExt cx="0" cy="0"/>
        </a:xfrm>
      </p:grpSpPr>
      <p:pic>
        <p:nvPicPr>
          <p:cNvPr id="65" name="Google Shape;65;p22" title="7.png"/>
          <p:cNvPicPr preferRelativeResize="0"/>
          <p:nvPr/>
        </p:nvPicPr>
        <p:blipFill rotWithShape="1">
          <a:blip r:embed="rId2">
            <a:alphaModFix/>
          </a:blip>
          <a:srcRect b="0" l="0" r="0" t="0"/>
          <a:stretch/>
        </p:blipFill>
        <p:spPr>
          <a:xfrm>
            <a:off x="0" y="2"/>
            <a:ext cx="9144000" cy="5143497"/>
          </a:xfrm>
          <a:prstGeom prst="rect">
            <a:avLst/>
          </a:prstGeom>
          <a:noFill/>
          <a:ln>
            <a:noFill/>
          </a:ln>
        </p:spPr>
      </p:pic>
      <p:sp>
        <p:nvSpPr>
          <p:cNvPr id="66" name="Google Shape;66;p22"/>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
        <p:nvSpPr>
          <p:cNvPr id="67" name="Google Shape;67;p22"/>
          <p:cNvSpPr txBox="1"/>
          <p:nvPr>
            <p:ph type="title"/>
          </p:nvPr>
        </p:nvSpPr>
        <p:spPr>
          <a:xfrm>
            <a:off x="824000" y="1613825"/>
            <a:ext cx="7898100" cy="18729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1pPr>
            <a:lvl2pPr lvl="1"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2pPr>
            <a:lvl3pPr lvl="2"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3pPr>
            <a:lvl4pPr lvl="3"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4pPr>
            <a:lvl5pPr lvl="4"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5pPr>
            <a:lvl6pPr lvl="5"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6pPr>
            <a:lvl7pPr lvl="6"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7pPr>
            <a:lvl8pPr lvl="7"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8pPr>
            <a:lvl9pPr lvl="8" marR="0" rtl="0" algn="l">
              <a:lnSpc>
                <a:spcPct val="100000"/>
              </a:lnSpc>
              <a:spcBef>
                <a:spcPts val="0"/>
              </a:spcBef>
              <a:spcAft>
                <a:spcPts val="0"/>
              </a:spcAft>
              <a:buClr>
                <a:schemeClr val="dk2"/>
              </a:buClr>
              <a:buSzPts val="2800"/>
              <a:buFont typeface="Maven Pro"/>
              <a:buNone/>
              <a:defRPr b="1" i="0" sz="2800" u="none" cap="none" strike="noStrike">
                <a:solidFill>
                  <a:schemeClr val="dk2"/>
                </a:solidFill>
                <a:latin typeface="Maven Pro"/>
                <a:ea typeface="Maven Pro"/>
                <a:cs typeface="Maven Pro"/>
                <a:sym typeface="Maven Pro"/>
              </a:defRPr>
            </a:lvl9pPr>
          </a:lstStyle>
          <a:p/>
        </p:txBody>
      </p:sp>
      <p:sp>
        <p:nvSpPr>
          <p:cNvPr id="7" name="Google Shape;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dk2"/>
              </a:buClr>
              <a:buSzPts val="1300"/>
              <a:buFont typeface="Nunito"/>
              <a:buChar char="●"/>
              <a:defRPr b="0" i="0" sz="1300" u="none" cap="none" strike="noStrike">
                <a:solidFill>
                  <a:schemeClr val="dk2"/>
                </a:solidFill>
                <a:latin typeface="Nunito"/>
                <a:ea typeface="Nunito"/>
                <a:cs typeface="Nunito"/>
                <a:sym typeface="Nunito"/>
              </a:defRPr>
            </a:lvl1pPr>
            <a:lvl2pPr indent="-298450" lvl="1" marL="9144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2pPr>
            <a:lvl3pPr indent="-298450" lvl="2" marL="13716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3pPr>
            <a:lvl4pPr indent="-298450" lvl="3" marL="18288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4pPr>
            <a:lvl5pPr indent="-298450" lvl="4" marL="22860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5pPr>
            <a:lvl6pPr indent="-298450" lvl="5" marL="27432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6pPr>
            <a:lvl7pPr indent="-298450" lvl="6" marL="32004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7pPr>
            <a:lvl8pPr indent="-298450" lvl="7" marL="36576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8pPr>
            <a:lvl9pPr indent="-298450" lvl="8" marL="4114800" marR="0" rtl="0" algn="l">
              <a:lnSpc>
                <a:spcPct val="115000"/>
              </a:lnSpc>
              <a:spcBef>
                <a:spcPts val="0"/>
              </a:spcBef>
              <a:spcAft>
                <a:spcPts val="0"/>
              </a:spcAft>
              <a:buClr>
                <a:schemeClr val="dk2"/>
              </a:buClr>
              <a:buSzPts val="1100"/>
              <a:buFont typeface="Nunito"/>
              <a:buChar char="■"/>
              <a:defRPr b="0" i="0" sz="1100" u="none" cap="none" strike="noStrike">
                <a:solidFill>
                  <a:schemeClr val="dk2"/>
                </a:solidFill>
                <a:latin typeface="Nunito"/>
                <a:ea typeface="Nunito"/>
                <a:cs typeface="Nunito"/>
                <a:sym typeface="Nunito"/>
              </a:defRPr>
            </a:lvl9pPr>
          </a:lstStyle>
          <a:p/>
        </p:txBody>
      </p:sp>
      <p:sp>
        <p:nvSpPr>
          <p:cNvPr id="8" name="Google Shape;8;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7.gif"/><Relationship Id="rId5" Type="http://schemas.openxmlformats.org/officeDocument/2006/relationships/image" Target="../media/image28.png"/><Relationship Id="rId6"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3.gif"/><Relationship Id="rId5" Type="http://schemas.openxmlformats.org/officeDocument/2006/relationships/image" Target="../media/image12.gif"/><Relationship Id="rId6" Type="http://schemas.openxmlformats.org/officeDocument/2006/relationships/image" Target="../media/image34.gif"/><Relationship Id="rId7" Type="http://schemas.openxmlformats.org/officeDocument/2006/relationships/image" Target="../media/image3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
          <p:cNvSpPr txBox="1"/>
          <p:nvPr>
            <p:ph type="ctrTitle"/>
          </p:nvPr>
        </p:nvSpPr>
        <p:spPr>
          <a:xfrm>
            <a:off x="130629" y="187454"/>
            <a:ext cx="9013371" cy="1496381"/>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US" sz="2600">
                <a:latin typeface="Arial"/>
                <a:ea typeface="Arial"/>
                <a:cs typeface="Arial"/>
                <a:sym typeface="Arial"/>
              </a:rPr>
              <a:t>Transitioning to an </a:t>
            </a:r>
            <a:br>
              <a:rPr lang="en-US" sz="2600">
                <a:latin typeface="Arial"/>
                <a:ea typeface="Arial"/>
                <a:cs typeface="Arial"/>
                <a:sym typeface="Arial"/>
              </a:rPr>
            </a:br>
            <a:r>
              <a:rPr lang="en-US" sz="2600">
                <a:latin typeface="Arial"/>
                <a:ea typeface="Arial"/>
                <a:cs typeface="Arial"/>
                <a:sym typeface="Arial"/>
              </a:rPr>
              <a:t>MPAS-JEDI based Warn-on-Forecast System (WoFSv2):</a:t>
            </a:r>
            <a:br>
              <a:rPr lang="en-US" sz="2600">
                <a:latin typeface="Arial"/>
                <a:ea typeface="Arial"/>
                <a:cs typeface="Arial"/>
                <a:sym typeface="Arial"/>
              </a:rPr>
            </a:br>
            <a:r>
              <a:rPr lang="en-US" sz="2600">
                <a:latin typeface="Arial"/>
                <a:ea typeface="Arial"/>
                <a:cs typeface="Arial"/>
                <a:sym typeface="Arial"/>
              </a:rPr>
              <a:t> Next-Generation Storm-Scale Probabilistic Guidance </a:t>
            </a:r>
            <a:endParaRPr/>
          </a:p>
        </p:txBody>
      </p:sp>
      <p:sp>
        <p:nvSpPr>
          <p:cNvPr id="75" name="Google Shape;75;p1"/>
          <p:cNvSpPr txBox="1"/>
          <p:nvPr>
            <p:ph idx="1" type="subTitle"/>
          </p:nvPr>
        </p:nvSpPr>
        <p:spPr>
          <a:xfrm>
            <a:off x="460985" y="3691255"/>
            <a:ext cx="5729134" cy="1207318"/>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600"/>
              <a:buNone/>
            </a:pPr>
            <a:r>
              <a:rPr b="1" lang="en-US" sz="1400">
                <a:latin typeface="Arial"/>
                <a:ea typeface="Arial"/>
                <a:cs typeface="Arial"/>
                <a:sym typeface="Arial"/>
              </a:rPr>
              <a:t>Nusrat Yussouf</a:t>
            </a:r>
            <a:r>
              <a:rPr lang="en-US" sz="1400">
                <a:latin typeface="Arial"/>
                <a:ea typeface="Arial"/>
                <a:cs typeface="Arial"/>
                <a:sym typeface="Arial"/>
              </a:rPr>
              <a:t>, Craig schwartz, Soyoung Ha, Yunheng Wang, Kent Knopfmeier, Thomas Jones, Joshua Martin, Brian Matilla, Louis Wicker, Patrick Skinner, Ted Mansell, Miranda Silcott, Holly Obermeier, Derek Stratman, Christopher Kerr, Chengsi Liu, Adam Clark, Corey Potvin, Patrick Burke, Israel Jirak, Jim Nelson</a:t>
            </a:r>
            <a:endParaRPr sz="1400">
              <a:latin typeface="Arial"/>
              <a:ea typeface="Arial"/>
              <a:cs typeface="Arial"/>
              <a:sym typeface="Arial"/>
            </a:endParaRPr>
          </a:p>
        </p:txBody>
      </p:sp>
      <p:pic>
        <p:nvPicPr>
          <p:cNvPr id="76" name="Google Shape;76;p1"/>
          <p:cNvPicPr preferRelativeResize="0"/>
          <p:nvPr/>
        </p:nvPicPr>
        <p:blipFill rotWithShape="1">
          <a:blip r:embed="rId3">
            <a:alphaModFix/>
          </a:blip>
          <a:srcRect b="0" l="0" r="0" t="0"/>
          <a:stretch/>
        </p:blipFill>
        <p:spPr>
          <a:xfrm>
            <a:off x="3048000" y="1885950"/>
            <a:ext cx="1371600" cy="1371600"/>
          </a:xfrm>
          <a:prstGeom prst="rect">
            <a:avLst/>
          </a:prstGeom>
          <a:noFill/>
          <a:ln>
            <a:noFill/>
          </a:ln>
        </p:spPr>
      </p:pic>
      <p:sp>
        <p:nvSpPr>
          <p:cNvPr descr="Media Resources: Logos" id="77" name="Google Shape;77;p1"/>
          <p:cNvSpPr/>
          <p:nvPr/>
        </p:nvSpPr>
        <p:spPr>
          <a:xfrm>
            <a:off x="4419600" y="241935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78" name="Google Shape;78;p1"/>
          <p:cNvPicPr preferRelativeResize="0"/>
          <p:nvPr/>
        </p:nvPicPr>
        <p:blipFill rotWithShape="1">
          <a:blip r:embed="rId4">
            <a:alphaModFix/>
          </a:blip>
          <a:srcRect b="0" l="0" r="0" t="0"/>
          <a:stretch/>
        </p:blipFill>
        <p:spPr>
          <a:xfrm>
            <a:off x="4637314" y="1964505"/>
            <a:ext cx="1371600" cy="1371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0"/>
          <p:cNvSpPr txBox="1"/>
          <p:nvPr>
            <p:ph type="title"/>
          </p:nvPr>
        </p:nvSpPr>
        <p:spPr>
          <a:xfrm>
            <a:off x="311700" y="606742"/>
            <a:ext cx="8520600" cy="106767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0" lang="en-US" sz="1600">
                <a:solidFill>
                  <a:schemeClr val="dk2"/>
                </a:solidFill>
                <a:highlight>
                  <a:srgbClr val="FFFFFF"/>
                </a:highlight>
                <a:latin typeface="Arial"/>
                <a:ea typeface="Arial"/>
                <a:cs typeface="Arial"/>
                <a:sym typeface="Arial"/>
              </a:rPr>
              <a:t>How would you rate the usefulness of the composite reflectivity paintball in informing your forecast for today's activity? (1 = Not useful at all; 5 = Extremely useful). Consider factors such as the number of storms, intensity, location and coverage, convective mode, evolution, and timing of convective initiation.</a:t>
            </a:r>
            <a:r>
              <a:rPr b="0" lang="en-US" sz="1600">
                <a:solidFill>
                  <a:schemeClr val="dk2"/>
                </a:solidFill>
                <a:latin typeface="Arial"/>
                <a:ea typeface="Arial"/>
                <a:cs typeface="Arial"/>
                <a:sym typeface="Arial"/>
              </a:rPr>
              <a:t> </a:t>
            </a:r>
            <a:endParaRPr b="0" sz="1600">
              <a:solidFill>
                <a:schemeClr val="dk2"/>
              </a:solidFill>
              <a:latin typeface="Arial"/>
              <a:ea typeface="Arial"/>
              <a:cs typeface="Arial"/>
              <a:sym typeface="Arial"/>
            </a:endParaRPr>
          </a:p>
        </p:txBody>
      </p:sp>
      <p:pic>
        <p:nvPicPr>
          <p:cNvPr id="224" name="Google Shape;224;p10" title="Q12_violin.png"/>
          <p:cNvPicPr preferRelativeResize="0"/>
          <p:nvPr/>
        </p:nvPicPr>
        <p:blipFill rotWithShape="1">
          <a:blip r:embed="rId3">
            <a:alphaModFix/>
          </a:blip>
          <a:srcRect b="0" l="0" r="37353" t="0"/>
          <a:stretch/>
        </p:blipFill>
        <p:spPr>
          <a:xfrm>
            <a:off x="84503" y="1752449"/>
            <a:ext cx="3771900" cy="3486689"/>
          </a:xfrm>
          <a:prstGeom prst="rect">
            <a:avLst/>
          </a:prstGeom>
          <a:noFill/>
          <a:ln>
            <a:noFill/>
          </a:ln>
        </p:spPr>
      </p:pic>
      <p:sp>
        <p:nvSpPr>
          <p:cNvPr id="225" name="Google Shape;225;p10"/>
          <p:cNvSpPr txBox="1"/>
          <p:nvPr/>
        </p:nvSpPr>
        <p:spPr>
          <a:xfrm>
            <a:off x="650174" y="97969"/>
            <a:ext cx="7597239" cy="526585"/>
          </a:xfrm>
          <a:prstGeom prst="rect">
            <a:avLst/>
          </a:prstGeom>
          <a:noFill/>
          <a:ln>
            <a:noFill/>
          </a:ln>
        </p:spPr>
        <p:txBody>
          <a:bodyPr anchorCtr="0" anchor="t" bIns="91425" lIns="91425" spcFirstLastPara="1" rIns="91425" wrap="square" tIns="91425">
            <a:normAutofit/>
          </a:bodyPr>
          <a:lstStyle/>
          <a:p>
            <a:pPr indent="0" lvl="0" marL="0" marR="0" rtl="0" algn="ctr">
              <a:lnSpc>
                <a:spcPct val="90000"/>
              </a:lnSpc>
              <a:spcBef>
                <a:spcPts val="0"/>
              </a:spcBef>
              <a:spcAft>
                <a:spcPts val="0"/>
              </a:spcAft>
              <a:buClr>
                <a:srgbClr val="000000"/>
              </a:buClr>
              <a:buSzPts val="2800"/>
              <a:buFont typeface="Arial"/>
              <a:buNone/>
            </a:pPr>
            <a:r>
              <a:rPr b="1" i="0" lang="en-US" sz="2400" u="none" cap="none" strike="noStrike">
                <a:solidFill>
                  <a:schemeClr val="dk2"/>
                </a:solidFill>
                <a:latin typeface="Arial"/>
                <a:ea typeface="Arial"/>
                <a:cs typeface="Arial"/>
                <a:sym typeface="Arial"/>
              </a:rPr>
              <a:t>WoFS Afternoon MD Activity: </a:t>
            </a:r>
            <a:r>
              <a:rPr b="1" i="0" lang="en-US" sz="2400" u="sng" cap="none" strike="noStrike">
                <a:solidFill>
                  <a:schemeClr val="dk2"/>
                </a:solidFill>
                <a:latin typeface="Arial"/>
                <a:ea typeface="Arial"/>
                <a:cs typeface="Arial"/>
                <a:sym typeface="Arial"/>
              </a:rPr>
              <a:t>Early</a:t>
            </a:r>
            <a:r>
              <a:rPr b="1" i="0" lang="en-US" sz="2400" u="none" cap="none" strike="noStrike">
                <a:solidFill>
                  <a:schemeClr val="dk2"/>
                </a:solidFill>
                <a:latin typeface="Arial"/>
                <a:ea typeface="Arial"/>
                <a:cs typeface="Arial"/>
                <a:sym typeface="Arial"/>
              </a:rPr>
              <a:t> Survey Results </a:t>
            </a:r>
            <a:endParaRPr/>
          </a:p>
        </p:txBody>
      </p:sp>
      <p:pic>
        <p:nvPicPr>
          <p:cNvPr id="226" name="Google Shape;226;p10" title="Q12_percent.png"/>
          <p:cNvPicPr preferRelativeResize="0"/>
          <p:nvPr/>
        </p:nvPicPr>
        <p:blipFill rotWithShape="1">
          <a:blip r:embed="rId4">
            <a:alphaModFix/>
          </a:blip>
          <a:srcRect b="0" l="0" r="42142" t="0"/>
          <a:stretch/>
        </p:blipFill>
        <p:spPr>
          <a:xfrm>
            <a:off x="4287359" y="1698480"/>
            <a:ext cx="3200400" cy="3319429"/>
          </a:xfrm>
          <a:prstGeom prst="rect">
            <a:avLst/>
          </a:prstGeom>
          <a:noFill/>
          <a:ln>
            <a:noFill/>
          </a:ln>
        </p:spPr>
      </p:pic>
      <p:pic>
        <p:nvPicPr>
          <p:cNvPr id="227" name="Google Shape;227;p10" title="Q12_percent.png"/>
          <p:cNvPicPr preferRelativeResize="0"/>
          <p:nvPr/>
        </p:nvPicPr>
        <p:blipFill rotWithShape="1">
          <a:blip r:embed="rId4">
            <a:alphaModFix/>
          </a:blip>
          <a:srcRect b="40312" l="79840" r="0" t="14555"/>
          <a:stretch/>
        </p:blipFill>
        <p:spPr>
          <a:xfrm>
            <a:off x="7695832" y="2025204"/>
            <a:ext cx="1371600" cy="1842646"/>
          </a:xfrm>
          <a:prstGeom prst="rect">
            <a:avLst/>
          </a:prstGeom>
          <a:noFill/>
          <a:ln>
            <a:noFill/>
          </a:ln>
        </p:spPr>
      </p:pic>
      <p:cxnSp>
        <p:nvCxnSpPr>
          <p:cNvPr id="228" name="Google Shape;228;p10"/>
          <p:cNvCxnSpPr/>
          <p:nvPr/>
        </p:nvCxnSpPr>
        <p:spPr>
          <a:xfrm>
            <a:off x="440697" y="559170"/>
            <a:ext cx="8023860" cy="0"/>
          </a:xfrm>
          <a:prstGeom prst="straightConnector1">
            <a:avLst/>
          </a:prstGeom>
          <a:noFill/>
          <a:ln cap="flat" cmpd="sng" w="16500">
            <a:solidFill>
              <a:srgbClr val="8C1515"/>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1"/>
          <p:cNvSpPr txBox="1"/>
          <p:nvPr/>
        </p:nvSpPr>
        <p:spPr>
          <a:xfrm>
            <a:off x="155276" y="2780274"/>
            <a:ext cx="4041489"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Benefits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Expands the modeled area by ~300% with only 36% more grid cells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Inner 1-km region: 453,329 cells covering ~385,000 km²</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Full domain: 617,113 cells covering ~1.54 million km²</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Reduces the influence of lateral boundary conditions within the high-resolution area of interest.</a:t>
            </a:r>
            <a:endParaRPr/>
          </a:p>
        </p:txBody>
      </p:sp>
      <p:sp>
        <p:nvSpPr>
          <p:cNvPr id="235" name="Google Shape;235;p11"/>
          <p:cNvSpPr txBox="1"/>
          <p:nvPr>
            <p:ph type="title"/>
          </p:nvPr>
        </p:nvSpPr>
        <p:spPr>
          <a:xfrm>
            <a:off x="498022" y="70769"/>
            <a:ext cx="8515350" cy="683515"/>
          </a:xfrm>
          <a:prstGeom prst="rect">
            <a:avLst/>
          </a:prstGeom>
          <a:noFill/>
          <a:ln>
            <a:noFill/>
          </a:ln>
        </p:spPr>
        <p:txBody>
          <a:bodyPr anchorCtr="0" anchor="ctr" bIns="34275" lIns="68550" spcFirstLastPara="1" rIns="68550" wrap="square" tIns="34275">
            <a:normAutofit/>
          </a:bodyPr>
          <a:lstStyle/>
          <a:p>
            <a:pPr indent="0" lvl="0" marL="0" rtl="0" algn="l">
              <a:lnSpc>
                <a:spcPct val="90000"/>
              </a:lnSpc>
              <a:spcBef>
                <a:spcPts val="0"/>
              </a:spcBef>
              <a:spcAft>
                <a:spcPts val="0"/>
              </a:spcAft>
              <a:buClr>
                <a:schemeClr val="dk1"/>
              </a:buClr>
              <a:buSzPts val="4400"/>
              <a:buNone/>
            </a:pPr>
            <a:r>
              <a:rPr lang="en-US" sz="2400">
                <a:latin typeface="Arial"/>
                <a:ea typeface="Arial"/>
                <a:cs typeface="Arial"/>
                <a:sym typeface="Arial"/>
              </a:rPr>
              <a:t>Variable-Resolution ~4 to ~1 km Mesh</a:t>
            </a:r>
            <a:endParaRPr sz="2400">
              <a:latin typeface="Arial"/>
              <a:ea typeface="Arial"/>
              <a:cs typeface="Arial"/>
              <a:sym typeface="Arial"/>
            </a:endParaRPr>
          </a:p>
        </p:txBody>
      </p:sp>
      <p:cxnSp>
        <p:nvCxnSpPr>
          <p:cNvPr id="236" name="Google Shape;236;p11"/>
          <p:cNvCxnSpPr/>
          <p:nvPr/>
        </p:nvCxnSpPr>
        <p:spPr>
          <a:xfrm>
            <a:off x="576903" y="627525"/>
            <a:ext cx="8023860" cy="0"/>
          </a:xfrm>
          <a:prstGeom prst="straightConnector1">
            <a:avLst/>
          </a:prstGeom>
          <a:noFill/>
          <a:ln cap="flat" cmpd="sng" w="16500">
            <a:solidFill>
              <a:srgbClr val="8C1515"/>
            </a:solidFill>
            <a:prstDash val="solid"/>
            <a:round/>
            <a:headEnd len="sm" w="sm" type="none"/>
            <a:tailEnd len="sm" w="sm" type="none"/>
          </a:ln>
        </p:spPr>
      </p:cxnSp>
      <p:sp>
        <p:nvSpPr>
          <p:cNvPr id="237" name="Google Shape;237;p11"/>
          <p:cNvSpPr txBox="1"/>
          <p:nvPr/>
        </p:nvSpPr>
        <p:spPr>
          <a:xfrm>
            <a:off x="177578" y="842682"/>
            <a:ext cx="4041489"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Experiment Design</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Case: 8 May 2024</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Cold start from the 12 UTC HRRR analysis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24-hour deterministic forecast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Full domain: approximately 1,400 km in diameter</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Inner 1-km region: approximately 700 km in diameter</a:t>
            </a:r>
            <a:endParaRPr/>
          </a:p>
        </p:txBody>
      </p:sp>
      <p:pic>
        <p:nvPicPr>
          <p:cNvPr id="238" name="Google Shape;238;p11"/>
          <p:cNvPicPr preferRelativeResize="0"/>
          <p:nvPr/>
        </p:nvPicPr>
        <p:blipFill>
          <a:blip r:embed="rId3">
            <a:alphaModFix/>
          </a:blip>
          <a:stretch>
            <a:fillRect/>
          </a:stretch>
        </p:blipFill>
        <p:spPr>
          <a:xfrm>
            <a:off x="4433667" y="754284"/>
            <a:ext cx="4350227" cy="408441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3" name="Shape 243"/>
        <p:cNvGrpSpPr/>
        <p:nvPr/>
      </p:nvGrpSpPr>
      <p:grpSpPr>
        <a:xfrm>
          <a:off x="0" y="0"/>
          <a:ext cx="0" cy="0"/>
          <a:chOff x="0" y="0"/>
          <a:chExt cx="0" cy="0"/>
        </a:xfrm>
      </p:grpSpPr>
      <p:sp>
        <p:nvSpPr>
          <p:cNvPr id="244" name="Google Shape;244;p12"/>
          <p:cNvSpPr txBox="1"/>
          <p:nvPr/>
        </p:nvSpPr>
        <p:spPr>
          <a:xfrm>
            <a:off x="0" y="4858165"/>
            <a:ext cx="8001000" cy="285335"/>
          </a:xfrm>
          <a:prstGeom prst="rect">
            <a:avLst/>
          </a:prstGeom>
          <a:noFill/>
          <a:ln>
            <a:noFill/>
          </a:ln>
        </p:spPr>
        <p:txBody>
          <a:bodyPr anchorCtr="0" anchor="t" bIns="34275" lIns="68575" spcFirstLastPara="1" rIns="68575" wrap="square" tIns="34275">
            <a:normAutofit fontScale="92500" lnSpcReduction="10000"/>
          </a:bodyPr>
          <a:lstStyle/>
          <a:p>
            <a:pPr indent="0" lvl="0" marL="0" marR="0" rtl="0" algn="l">
              <a:lnSpc>
                <a:spcPct val="90000"/>
              </a:lnSpc>
              <a:spcBef>
                <a:spcPts val="0"/>
              </a:spcBef>
              <a:spcAft>
                <a:spcPts val="0"/>
              </a:spcAft>
              <a:buClr>
                <a:srgbClr val="000000"/>
              </a:buClr>
              <a:buSzPct val="100000"/>
              <a:buFont typeface="Arial"/>
              <a:buNone/>
            </a:pPr>
            <a:r>
              <a:t/>
            </a:r>
            <a:endParaRPr b="0" i="0" sz="1800" u="none" cap="none" strike="noStrike">
              <a:solidFill>
                <a:schemeClr val="dk1"/>
              </a:solidFill>
              <a:latin typeface="Arial"/>
              <a:ea typeface="Arial"/>
              <a:cs typeface="Arial"/>
              <a:sym typeface="Arial"/>
            </a:endParaRPr>
          </a:p>
        </p:txBody>
      </p:sp>
      <p:sp>
        <p:nvSpPr>
          <p:cNvPr id="245" name="Google Shape;245;p12"/>
          <p:cNvSpPr txBox="1"/>
          <p:nvPr/>
        </p:nvSpPr>
        <p:spPr>
          <a:xfrm>
            <a:off x="420461" y="3348877"/>
            <a:ext cx="8303078" cy="852295"/>
          </a:xfrm>
          <a:prstGeom prst="rect">
            <a:avLst/>
          </a:prstGeom>
          <a:noFill/>
          <a:ln>
            <a:noFill/>
          </a:ln>
        </p:spPr>
        <p:txBody>
          <a:bodyPr anchorCtr="0" anchor="b" bIns="34275" lIns="68575" spcFirstLastPara="1" rIns="68575" wrap="square" tIns="34275">
            <a:noAutofit/>
          </a:bodyPr>
          <a:lstStyle/>
          <a:p>
            <a:pPr indent="0" lvl="0" marL="0" marR="0" rtl="0" algn="ctr">
              <a:lnSpc>
                <a:spcPct val="90000"/>
              </a:lnSpc>
              <a:spcBef>
                <a:spcPts val="0"/>
              </a:spcBef>
              <a:spcAft>
                <a:spcPts val="0"/>
              </a:spcAft>
              <a:buClr>
                <a:srgbClr val="000000"/>
              </a:buClr>
              <a:buSzPts val="4000"/>
              <a:buFont typeface="Arial"/>
              <a:buNone/>
            </a:pPr>
            <a:r>
              <a:t/>
            </a:r>
            <a:endParaRPr b="1" i="0" sz="4000" u="none" cap="none" strike="noStrike">
              <a:solidFill>
                <a:schemeClr val="dk2"/>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chemeClr val="dk2"/>
                </a:solidFill>
                <a:latin typeface="Arial"/>
                <a:ea typeface="Arial"/>
                <a:cs typeface="Arial"/>
                <a:sym typeface="Arial"/>
              </a:rPr>
              <a:t>Thank You</a:t>
            </a:r>
            <a:endParaRPr b="1" i="0" sz="4000" u="none" cap="none" strike="noStrike">
              <a:solidFill>
                <a:schemeClr val="dk2"/>
              </a:solidFill>
              <a:latin typeface="Arial"/>
              <a:ea typeface="Arial"/>
              <a:cs typeface="Arial"/>
              <a:sym typeface="Arial"/>
            </a:endParaRPr>
          </a:p>
        </p:txBody>
      </p:sp>
      <p:pic>
        <p:nvPicPr>
          <p:cNvPr id="246" name="Google Shape;246;p12"/>
          <p:cNvPicPr preferRelativeResize="0"/>
          <p:nvPr/>
        </p:nvPicPr>
        <p:blipFill rotWithShape="1">
          <a:blip r:embed="rId4">
            <a:alphaModFix/>
          </a:blip>
          <a:srcRect b="0" l="0" r="0" t="0"/>
          <a:stretch/>
        </p:blipFill>
        <p:spPr>
          <a:xfrm>
            <a:off x="2919312" y="826783"/>
            <a:ext cx="3657600" cy="2011680"/>
          </a:xfrm>
          <a:prstGeom prst="rect">
            <a:avLst/>
          </a:prstGeom>
          <a:noFill/>
          <a:ln>
            <a:noFill/>
          </a:ln>
        </p:spPr>
      </p:pic>
      <p:pic>
        <p:nvPicPr>
          <p:cNvPr id="247" name="Google Shape;247;p12"/>
          <p:cNvPicPr preferRelativeResize="0"/>
          <p:nvPr/>
        </p:nvPicPr>
        <p:blipFill rotWithShape="1">
          <a:blip r:embed="rId5">
            <a:alphaModFix/>
          </a:blip>
          <a:srcRect b="0" l="0" r="0" t="0"/>
          <a:stretch/>
        </p:blipFill>
        <p:spPr>
          <a:xfrm>
            <a:off x="429137" y="127670"/>
            <a:ext cx="1988820" cy="916850"/>
          </a:xfrm>
          <a:prstGeom prst="rect">
            <a:avLst/>
          </a:prstGeom>
          <a:noFill/>
          <a:ln cap="flat" cmpd="sng" w="9525">
            <a:solidFill>
              <a:srgbClr val="00B0F0"/>
            </a:solidFill>
            <a:prstDash val="solid"/>
            <a:round/>
            <a:headEnd len="sm" w="sm" type="none"/>
            <a:tailEnd len="sm" w="sm" type="none"/>
          </a:ln>
        </p:spPr>
      </p:pic>
      <p:pic>
        <p:nvPicPr>
          <p:cNvPr id="248" name="Google Shape;248;p12"/>
          <p:cNvPicPr preferRelativeResize="0"/>
          <p:nvPr/>
        </p:nvPicPr>
        <p:blipFill rotWithShape="1">
          <a:blip r:embed="rId6">
            <a:alphaModFix/>
          </a:blip>
          <a:srcRect b="0" l="0" r="0" t="0"/>
          <a:stretch/>
        </p:blipFill>
        <p:spPr>
          <a:xfrm>
            <a:off x="7601738" y="137629"/>
            <a:ext cx="1454090" cy="9068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2"/>
          <p:cNvSpPr/>
          <p:nvPr/>
        </p:nvSpPr>
        <p:spPr>
          <a:xfrm>
            <a:off x="645285" y="89731"/>
            <a:ext cx="3086100" cy="32399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1800" u="none" cap="none" strike="noStrike">
                <a:solidFill>
                  <a:srgbClr val="8C1515"/>
                </a:solidFill>
                <a:latin typeface="Arial"/>
                <a:ea typeface="Arial"/>
                <a:cs typeface="Arial"/>
                <a:sym typeface="Arial"/>
              </a:rPr>
              <a:t>CURRENT CAPABILITIES</a:t>
            </a:r>
            <a:endParaRPr b="0" i="0" sz="1800" u="none" cap="none" strike="noStrike">
              <a:solidFill>
                <a:srgbClr val="000000"/>
              </a:solidFill>
              <a:latin typeface="Arial"/>
              <a:ea typeface="Arial"/>
              <a:cs typeface="Arial"/>
              <a:sym typeface="Arial"/>
            </a:endParaRPr>
          </a:p>
        </p:txBody>
      </p:sp>
      <p:sp>
        <p:nvSpPr>
          <p:cNvPr id="85" name="Google Shape;85;p2"/>
          <p:cNvSpPr/>
          <p:nvPr/>
        </p:nvSpPr>
        <p:spPr>
          <a:xfrm>
            <a:off x="656064" y="434296"/>
            <a:ext cx="8092440" cy="755357"/>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rgbClr val="28323C"/>
                </a:solidFill>
                <a:latin typeface="Arial"/>
                <a:ea typeface="Arial"/>
                <a:cs typeface="Arial"/>
                <a:sym typeface="Arial"/>
              </a:rPr>
              <a:t>WoFSv1: Frequently cycled ensemble DA enables probabilistic prediction of individual storms</a:t>
            </a:r>
            <a:endParaRPr b="0" i="0" sz="2400" u="none" cap="none" strike="noStrike">
              <a:solidFill>
                <a:srgbClr val="000000"/>
              </a:solidFill>
              <a:latin typeface="Arial"/>
              <a:ea typeface="Arial"/>
              <a:cs typeface="Arial"/>
              <a:sym typeface="Arial"/>
            </a:endParaRPr>
          </a:p>
        </p:txBody>
      </p:sp>
      <p:cxnSp>
        <p:nvCxnSpPr>
          <p:cNvPr id="86" name="Google Shape;86;p2"/>
          <p:cNvCxnSpPr/>
          <p:nvPr/>
        </p:nvCxnSpPr>
        <p:spPr>
          <a:xfrm>
            <a:off x="565000" y="1200695"/>
            <a:ext cx="8023860" cy="0"/>
          </a:xfrm>
          <a:prstGeom prst="straightConnector1">
            <a:avLst/>
          </a:prstGeom>
          <a:noFill/>
          <a:ln cap="flat" cmpd="sng" w="16500">
            <a:solidFill>
              <a:srgbClr val="8C1515"/>
            </a:solidFill>
            <a:prstDash val="solid"/>
            <a:round/>
            <a:headEnd len="sm" w="sm" type="none"/>
            <a:tailEnd len="sm" w="sm" type="none"/>
          </a:ln>
        </p:spPr>
      </p:cxnSp>
      <p:sp>
        <p:nvSpPr>
          <p:cNvPr id="87" name="Google Shape;87;p2"/>
          <p:cNvSpPr/>
          <p:nvPr/>
        </p:nvSpPr>
        <p:spPr>
          <a:xfrm>
            <a:off x="539675" y="2978304"/>
            <a:ext cx="8436979" cy="535256"/>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chemeClr val="accent1"/>
                </a:solidFill>
                <a:latin typeface="Arial"/>
                <a:ea typeface="Arial"/>
                <a:cs typeface="Arial"/>
                <a:sym typeface="Arial"/>
              </a:rPr>
              <a:t>3 km horizonal grid spacing         36 analysis members        18 forecast members         6 h ensemble forecast</a:t>
            </a:r>
            <a:endParaRPr/>
          </a:p>
          <a:p>
            <a:pPr indent="0" lvl="0" marL="0" marR="0" rtl="0" algn="ctr">
              <a:lnSpc>
                <a:spcPct val="100000"/>
              </a:lnSpc>
              <a:spcBef>
                <a:spcPts val="0"/>
              </a:spcBef>
              <a:spcAft>
                <a:spcPts val="0"/>
              </a:spcAft>
              <a:buNone/>
            </a:pPr>
            <a:r>
              <a:t/>
            </a:r>
            <a:endParaRPr b="1" i="0" sz="600" u="none" cap="none" strike="noStrike">
              <a:solidFill>
                <a:schemeClr val="accent1"/>
              </a:solidFill>
              <a:latin typeface="Arial"/>
              <a:ea typeface="Arial"/>
              <a:cs typeface="Arial"/>
              <a:sym typeface="Arial"/>
            </a:endParaRPr>
          </a:p>
          <a:p>
            <a:pPr indent="0" lvl="0" marL="0" marR="0" rtl="0" algn="ctr">
              <a:lnSpc>
                <a:spcPct val="100000"/>
              </a:lnSpc>
              <a:spcBef>
                <a:spcPts val="0"/>
              </a:spcBef>
              <a:spcAft>
                <a:spcPts val="0"/>
              </a:spcAft>
              <a:buNone/>
            </a:pPr>
            <a:r>
              <a:rPr b="1" i="0" lang="en-US" sz="1050" u="none" cap="none" strike="noStrike">
                <a:solidFill>
                  <a:schemeClr val="accent1"/>
                </a:solidFill>
                <a:latin typeface="Arial"/>
                <a:ea typeface="Arial"/>
                <a:cs typeface="Arial"/>
                <a:sym typeface="Arial"/>
              </a:rPr>
              <a:t>WRF model and GSI-EnKF Data Assimilation System</a:t>
            </a:r>
            <a:endParaRPr/>
          </a:p>
          <a:p>
            <a:pPr indent="0" lvl="0" marL="0" marR="0" rtl="0" algn="ctr">
              <a:lnSpc>
                <a:spcPct val="100000"/>
              </a:lnSpc>
              <a:spcBef>
                <a:spcPts val="0"/>
              </a:spcBef>
              <a:spcAft>
                <a:spcPts val="0"/>
              </a:spcAft>
              <a:buNone/>
            </a:pPr>
            <a:r>
              <a:t/>
            </a:r>
            <a:endParaRPr b="1" i="0" sz="1050" u="none" cap="none" strike="noStrike">
              <a:solidFill>
                <a:schemeClr val="accent1"/>
              </a:solidFill>
              <a:latin typeface="Arial"/>
              <a:ea typeface="Arial"/>
              <a:cs typeface="Arial"/>
              <a:sym typeface="Arial"/>
            </a:endParaRPr>
          </a:p>
        </p:txBody>
      </p:sp>
      <p:sp>
        <p:nvSpPr>
          <p:cNvPr id="88" name="Google Shape;88;p2"/>
          <p:cNvSpPr/>
          <p:nvPr/>
        </p:nvSpPr>
        <p:spPr>
          <a:xfrm>
            <a:off x="453951" y="3322620"/>
            <a:ext cx="8364338" cy="1055261"/>
          </a:xfrm>
          <a:prstGeom prst="rect">
            <a:avLst/>
          </a:prstGeom>
          <a:noFill/>
          <a:ln>
            <a:noFill/>
          </a:ln>
        </p:spPr>
        <p:txBody>
          <a:bodyPr anchorCtr="0" anchor="ctr" bIns="275" lIns="275" spcFirstLastPara="1" rIns="275" wrap="square" tIns="275">
            <a:noAutofit/>
          </a:bodyPr>
          <a:lstStyle/>
          <a:p>
            <a:pPr indent="-257175" lvl="0" marL="257175"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28323C"/>
                </a:solidFill>
                <a:latin typeface="Arial"/>
                <a:ea typeface="Arial"/>
                <a:cs typeface="Arial"/>
                <a:sym typeface="Arial"/>
              </a:rPr>
              <a:t>Relocatable regional domain focused on active high-impact weather</a:t>
            </a:r>
            <a:endParaRPr/>
          </a:p>
          <a:p>
            <a:pPr indent="-257175" lvl="0" marL="257175"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28323C"/>
                </a:solidFill>
                <a:latin typeface="Arial"/>
                <a:ea typeface="Arial"/>
                <a:cs typeface="Arial"/>
                <a:sym typeface="Arial"/>
              </a:rPr>
              <a:t>Low-latency probabilistic output for local and national forecast operations</a:t>
            </a:r>
            <a:endParaRPr/>
          </a:p>
          <a:p>
            <a:pPr indent="-257175" lvl="0" marL="257175"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28323C"/>
                </a:solidFill>
                <a:latin typeface="Arial"/>
                <a:ea typeface="Arial"/>
                <a:cs typeface="Arial"/>
                <a:sym typeface="Arial"/>
              </a:rPr>
              <a:t>Analysis cycling is key: new observations continually correct storm position, intensity, and environment.</a:t>
            </a:r>
            <a:endParaRPr b="0" i="0" sz="1400" u="none" cap="none" strike="noStrike">
              <a:solidFill>
                <a:srgbClr val="000000"/>
              </a:solidFill>
              <a:latin typeface="Arial"/>
              <a:ea typeface="Arial"/>
              <a:cs typeface="Arial"/>
              <a:sym typeface="Arial"/>
            </a:endParaRPr>
          </a:p>
        </p:txBody>
      </p:sp>
      <p:pic>
        <p:nvPicPr>
          <p:cNvPr id="89" name="Google Shape;89;p2"/>
          <p:cNvPicPr preferRelativeResize="0"/>
          <p:nvPr/>
        </p:nvPicPr>
        <p:blipFill rotWithShape="1">
          <a:blip r:embed="rId4">
            <a:alphaModFix/>
          </a:blip>
          <a:srcRect b="8501" l="6444" r="36075" t="43498"/>
          <a:stretch/>
        </p:blipFill>
        <p:spPr>
          <a:xfrm>
            <a:off x="539675" y="1340109"/>
            <a:ext cx="1988820" cy="1476238"/>
          </a:xfrm>
          <a:prstGeom prst="rect">
            <a:avLst/>
          </a:prstGeom>
          <a:noFill/>
          <a:ln cap="flat" cmpd="sng" w="9525">
            <a:solidFill>
              <a:schemeClr val="dk1"/>
            </a:solidFill>
            <a:prstDash val="solid"/>
            <a:round/>
            <a:headEnd len="sm" w="sm" type="none"/>
            <a:tailEnd len="sm" w="sm" type="none"/>
          </a:ln>
        </p:spPr>
      </p:pic>
      <p:sp>
        <p:nvSpPr>
          <p:cNvPr id="90" name="Google Shape;90;p2"/>
          <p:cNvSpPr txBox="1"/>
          <p:nvPr/>
        </p:nvSpPr>
        <p:spPr>
          <a:xfrm>
            <a:off x="853109" y="2426292"/>
            <a:ext cx="1446359" cy="392385"/>
          </a:xfrm>
          <a:prstGeom prst="rect">
            <a:avLst/>
          </a:prstGeom>
          <a:noFill/>
          <a:ln cap="flat" cmpd="sng" w="9525">
            <a:solidFill>
              <a:schemeClr val="dk1"/>
            </a:solidFill>
            <a:prstDash val="solid"/>
            <a:round/>
            <a:headEnd len="sm" w="sm" type="none"/>
            <a:tailEnd len="sm" w="sm" type="none"/>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Tornado hot spots…</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1-4 hour lead time</a:t>
            </a:r>
            <a:endParaRPr b="0" i="0" sz="1050" u="none" cap="none" strike="noStrike">
              <a:solidFill>
                <a:srgbClr val="000000"/>
              </a:solidFill>
              <a:latin typeface="Arial"/>
              <a:ea typeface="Arial"/>
              <a:cs typeface="Arial"/>
              <a:sym typeface="Arial"/>
            </a:endParaRPr>
          </a:p>
        </p:txBody>
      </p:sp>
      <p:grpSp>
        <p:nvGrpSpPr>
          <p:cNvPr id="91" name="Google Shape;91;p2"/>
          <p:cNvGrpSpPr/>
          <p:nvPr/>
        </p:nvGrpSpPr>
        <p:grpSpPr>
          <a:xfrm>
            <a:off x="2670398" y="1340107"/>
            <a:ext cx="2057400" cy="1574688"/>
            <a:chOff x="4336557" y="1001957"/>
            <a:chExt cx="2743200" cy="2099584"/>
          </a:xfrm>
        </p:grpSpPr>
        <p:pic>
          <p:nvPicPr>
            <p:cNvPr id="92" name="Google Shape;92;p2"/>
            <p:cNvPicPr preferRelativeResize="0"/>
            <p:nvPr/>
          </p:nvPicPr>
          <p:blipFill rotWithShape="1">
            <a:blip r:embed="rId5">
              <a:alphaModFix/>
            </a:blip>
            <a:srcRect b="16670" l="16496" r="4271" t="25147"/>
            <a:stretch/>
          </p:blipFill>
          <p:spPr>
            <a:xfrm>
              <a:off x="4336557" y="1001957"/>
              <a:ext cx="2743200" cy="2099584"/>
            </a:xfrm>
            <a:prstGeom prst="rect">
              <a:avLst/>
            </a:prstGeom>
            <a:noFill/>
            <a:ln cap="flat" cmpd="sng" w="9525">
              <a:solidFill>
                <a:schemeClr val="dk1"/>
              </a:solidFill>
              <a:prstDash val="solid"/>
              <a:round/>
              <a:headEnd len="sm" w="sm" type="none"/>
              <a:tailEnd len="sm" w="sm" type="none"/>
            </a:ln>
          </p:spPr>
        </p:pic>
        <p:sp>
          <p:nvSpPr>
            <p:cNvPr id="93" name="Google Shape;93;p2"/>
            <p:cNvSpPr txBox="1"/>
            <p:nvPr/>
          </p:nvSpPr>
          <p:spPr>
            <a:xfrm>
              <a:off x="5153200" y="2762466"/>
              <a:ext cx="1470600" cy="307736"/>
            </a:xfrm>
            <a:prstGeom prst="rect">
              <a:avLst/>
            </a:prstGeom>
            <a:noFill/>
            <a:ln cap="flat" cmpd="sng" w="9525">
              <a:solidFill>
                <a:schemeClr val="dk1"/>
              </a:solidFill>
              <a:prstDash val="solid"/>
              <a:round/>
              <a:headEnd len="sm" w="sm" type="none"/>
              <a:tailEnd len="sm" w="sm" type="none"/>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Derecho Path</a:t>
              </a:r>
              <a:endParaRPr b="0" i="0" sz="1050" u="none" cap="none" strike="noStrike">
                <a:solidFill>
                  <a:srgbClr val="000000"/>
                </a:solidFill>
                <a:latin typeface="Arial"/>
                <a:ea typeface="Arial"/>
                <a:cs typeface="Arial"/>
                <a:sym typeface="Arial"/>
              </a:endParaRPr>
            </a:p>
          </p:txBody>
        </p:sp>
      </p:grpSp>
      <p:grpSp>
        <p:nvGrpSpPr>
          <p:cNvPr id="94" name="Google Shape;94;p2"/>
          <p:cNvGrpSpPr/>
          <p:nvPr/>
        </p:nvGrpSpPr>
        <p:grpSpPr>
          <a:xfrm>
            <a:off x="7103788" y="1365462"/>
            <a:ext cx="1714500" cy="1535638"/>
            <a:chOff x="4336627" y="3762668"/>
            <a:chExt cx="3233675" cy="2890870"/>
          </a:xfrm>
        </p:grpSpPr>
        <p:grpSp>
          <p:nvGrpSpPr>
            <p:cNvPr id="95" name="Google Shape;95;p2"/>
            <p:cNvGrpSpPr/>
            <p:nvPr/>
          </p:nvGrpSpPr>
          <p:grpSpPr>
            <a:xfrm>
              <a:off x="4336627" y="3762668"/>
              <a:ext cx="3233675" cy="2890870"/>
              <a:chOff x="4594927" y="1126769"/>
              <a:chExt cx="2647949" cy="2558065"/>
            </a:xfrm>
          </p:grpSpPr>
          <p:pic>
            <p:nvPicPr>
              <p:cNvPr id="96" name="Google Shape;96;p2"/>
              <p:cNvPicPr preferRelativeResize="0"/>
              <p:nvPr/>
            </p:nvPicPr>
            <p:blipFill rotWithShape="1">
              <a:blip r:embed="rId6">
                <a:alphaModFix/>
              </a:blip>
              <a:srcRect b="13166" l="7778" r="33339" t="28497"/>
              <a:stretch/>
            </p:blipFill>
            <p:spPr>
              <a:xfrm>
                <a:off x="4594927" y="1126769"/>
                <a:ext cx="2647949" cy="2331864"/>
              </a:xfrm>
              <a:prstGeom prst="rect">
                <a:avLst/>
              </a:prstGeom>
              <a:noFill/>
              <a:ln cap="flat" cmpd="sng" w="9525">
                <a:solidFill>
                  <a:schemeClr val="dk1"/>
                </a:solidFill>
                <a:prstDash val="solid"/>
                <a:round/>
                <a:headEnd len="sm" w="sm" type="none"/>
                <a:tailEnd len="sm" w="sm" type="none"/>
              </a:ln>
            </p:spPr>
          </p:pic>
          <p:sp>
            <p:nvSpPr>
              <p:cNvPr id="97" name="Google Shape;97;p2"/>
              <p:cNvSpPr/>
              <p:nvPr/>
            </p:nvSpPr>
            <p:spPr>
              <a:xfrm>
                <a:off x="6096000" y="1947333"/>
                <a:ext cx="839075" cy="406400"/>
              </a:xfrm>
              <a:custGeom>
                <a:rect b="b" l="l" r="r" t="t"/>
                <a:pathLst>
                  <a:path extrusionOk="0" h="406400" w="839075">
                    <a:moveTo>
                      <a:pt x="821266" y="347133"/>
                    </a:moveTo>
                    <a:cubicBezTo>
                      <a:pt x="811388" y="334433"/>
                      <a:pt x="781956" y="329715"/>
                      <a:pt x="762000" y="321733"/>
                    </a:cubicBezTo>
                    <a:cubicBezTo>
                      <a:pt x="753714" y="318418"/>
                      <a:pt x="744253" y="317858"/>
                      <a:pt x="736600" y="313266"/>
                    </a:cubicBezTo>
                    <a:cubicBezTo>
                      <a:pt x="729755" y="309159"/>
                      <a:pt x="726511" y="300440"/>
                      <a:pt x="719666" y="296333"/>
                    </a:cubicBezTo>
                    <a:cubicBezTo>
                      <a:pt x="712013" y="291741"/>
                      <a:pt x="702248" y="291857"/>
                      <a:pt x="694266" y="287866"/>
                    </a:cubicBezTo>
                    <a:cubicBezTo>
                      <a:pt x="685165" y="283315"/>
                      <a:pt x="677333" y="276577"/>
                      <a:pt x="668866" y="270933"/>
                    </a:cubicBezTo>
                    <a:cubicBezTo>
                      <a:pt x="620339" y="198141"/>
                      <a:pt x="684955" y="283804"/>
                      <a:pt x="626533" y="237066"/>
                    </a:cubicBezTo>
                    <a:cubicBezTo>
                      <a:pt x="618587" y="230709"/>
                      <a:pt x="616301" y="219324"/>
                      <a:pt x="609600" y="211666"/>
                    </a:cubicBezTo>
                    <a:cubicBezTo>
                      <a:pt x="535283" y="126733"/>
                      <a:pt x="597679" y="191873"/>
                      <a:pt x="541866" y="160866"/>
                    </a:cubicBezTo>
                    <a:cubicBezTo>
                      <a:pt x="524076" y="150983"/>
                      <a:pt x="510373" y="133436"/>
                      <a:pt x="491066" y="127000"/>
                    </a:cubicBezTo>
                    <a:cubicBezTo>
                      <a:pt x="398432" y="96121"/>
                      <a:pt x="538743" y="145368"/>
                      <a:pt x="440266" y="101600"/>
                    </a:cubicBezTo>
                    <a:cubicBezTo>
                      <a:pt x="423955" y="94351"/>
                      <a:pt x="406399" y="90310"/>
                      <a:pt x="389466" y="84666"/>
                    </a:cubicBezTo>
                    <a:lnTo>
                      <a:pt x="364066" y="76200"/>
                    </a:lnTo>
                    <a:cubicBezTo>
                      <a:pt x="355599" y="70555"/>
                      <a:pt x="347965" y="63399"/>
                      <a:pt x="338666" y="59266"/>
                    </a:cubicBezTo>
                    <a:cubicBezTo>
                      <a:pt x="322355" y="52017"/>
                      <a:pt x="304799" y="47977"/>
                      <a:pt x="287866" y="42333"/>
                    </a:cubicBezTo>
                    <a:lnTo>
                      <a:pt x="262466" y="33866"/>
                    </a:lnTo>
                    <a:lnTo>
                      <a:pt x="211666" y="16933"/>
                    </a:lnTo>
                    <a:cubicBezTo>
                      <a:pt x="203199" y="14111"/>
                      <a:pt x="195122" y="9573"/>
                      <a:pt x="186266" y="8466"/>
                    </a:cubicBezTo>
                    <a:lnTo>
                      <a:pt x="118533" y="0"/>
                    </a:lnTo>
                    <a:cubicBezTo>
                      <a:pt x="93133" y="2822"/>
                      <a:pt x="67542" y="4265"/>
                      <a:pt x="42333" y="8466"/>
                    </a:cubicBezTo>
                    <a:cubicBezTo>
                      <a:pt x="33530" y="9933"/>
                      <a:pt x="23244" y="10622"/>
                      <a:pt x="16933" y="16933"/>
                    </a:cubicBezTo>
                    <a:cubicBezTo>
                      <a:pt x="12883" y="20983"/>
                      <a:pt x="74" y="75905"/>
                      <a:pt x="0" y="76200"/>
                    </a:cubicBezTo>
                    <a:cubicBezTo>
                      <a:pt x="87" y="76723"/>
                      <a:pt x="8156" y="141429"/>
                      <a:pt x="16933" y="152400"/>
                    </a:cubicBezTo>
                    <a:cubicBezTo>
                      <a:pt x="34973" y="174950"/>
                      <a:pt x="45647" y="165530"/>
                      <a:pt x="67733" y="177800"/>
                    </a:cubicBezTo>
                    <a:cubicBezTo>
                      <a:pt x="85523" y="187683"/>
                      <a:pt x="104143" y="197275"/>
                      <a:pt x="118533" y="211666"/>
                    </a:cubicBezTo>
                    <a:cubicBezTo>
                      <a:pt x="159409" y="252545"/>
                      <a:pt x="107475" y="202821"/>
                      <a:pt x="160866" y="245533"/>
                    </a:cubicBezTo>
                    <a:cubicBezTo>
                      <a:pt x="167099" y="250520"/>
                      <a:pt x="170660" y="258896"/>
                      <a:pt x="177800" y="262466"/>
                    </a:cubicBezTo>
                    <a:cubicBezTo>
                      <a:pt x="193765" y="270448"/>
                      <a:pt x="211667" y="273756"/>
                      <a:pt x="228600" y="279400"/>
                    </a:cubicBezTo>
                    <a:lnTo>
                      <a:pt x="304800" y="304800"/>
                    </a:lnTo>
                    <a:lnTo>
                      <a:pt x="330200" y="313266"/>
                    </a:lnTo>
                    <a:cubicBezTo>
                      <a:pt x="338667" y="316088"/>
                      <a:pt x="346942" y="319568"/>
                      <a:pt x="355600" y="321733"/>
                    </a:cubicBezTo>
                    <a:cubicBezTo>
                      <a:pt x="366889" y="324555"/>
                      <a:pt x="378321" y="326856"/>
                      <a:pt x="389466" y="330200"/>
                    </a:cubicBezTo>
                    <a:cubicBezTo>
                      <a:pt x="406562" y="335329"/>
                      <a:pt x="423333" y="341489"/>
                      <a:pt x="440266" y="347133"/>
                    </a:cubicBezTo>
                    <a:lnTo>
                      <a:pt x="491066" y="364066"/>
                    </a:lnTo>
                    <a:cubicBezTo>
                      <a:pt x="499533" y="366888"/>
                      <a:pt x="507808" y="370368"/>
                      <a:pt x="516466" y="372533"/>
                    </a:cubicBezTo>
                    <a:cubicBezTo>
                      <a:pt x="554951" y="382155"/>
                      <a:pt x="596560" y="393128"/>
                      <a:pt x="635000" y="397933"/>
                    </a:cubicBezTo>
                    <a:lnTo>
                      <a:pt x="702733" y="406400"/>
                    </a:lnTo>
                    <a:cubicBezTo>
                      <a:pt x="742244" y="403578"/>
                      <a:pt x="781926" y="402561"/>
                      <a:pt x="821266" y="397933"/>
                    </a:cubicBezTo>
                    <a:cubicBezTo>
                      <a:pt x="855849" y="393864"/>
                      <a:pt x="831144" y="359833"/>
                      <a:pt x="821266" y="347133"/>
                    </a:cubicBezTo>
                    <a:close/>
                  </a:path>
                </a:pathLst>
              </a:custGeom>
              <a:noFill/>
              <a:ln cap="flat" cmpd="sng" w="19050">
                <a:solidFill>
                  <a:schemeClr val="dk1"/>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98" name="Google Shape;98;p2"/>
              <p:cNvSpPr txBox="1"/>
              <p:nvPr/>
            </p:nvSpPr>
            <p:spPr>
              <a:xfrm>
                <a:off x="4662535" y="2492871"/>
                <a:ext cx="2083200" cy="1191963"/>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1" lang="en-US" sz="1050" u="none" cap="none" strike="noStrike">
                    <a:solidFill>
                      <a:srgbClr val="000000"/>
                    </a:solidFill>
                    <a:latin typeface="Arial"/>
                    <a:ea typeface="Arial"/>
                    <a:cs typeface="Arial"/>
                    <a:sym typeface="Arial"/>
                  </a:rPr>
                  <a:t>Area where significant flash flooding occurred</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1" sz="1050" u="none" cap="none" strike="noStrike">
                  <a:solidFill>
                    <a:srgbClr val="000000"/>
                  </a:solidFill>
                  <a:latin typeface="Arial"/>
                  <a:ea typeface="Arial"/>
                  <a:cs typeface="Arial"/>
                  <a:sym typeface="Arial"/>
                </a:endParaRPr>
              </a:p>
            </p:txBody>
          </p:sp>
          <p:cxnSp>
            <p:nvCxnSpPr>
              <p:cNvPr id="99" name="Google Shape;99;p2"/>
              <p:cNvCxnSpPr/>
              <p:nvPr/>
            </p:nvCxnSpPr>
            <p:spPr>
              <a:xfrm flipH="1" rot="10800000">
                <a:off x="5788200" y="2283772"/>
                <a:ext cx="381900" cy="418200"/>
              </a:xfrm>
              <a:prstGeom prst="straightConnector1">
                <a:avLst/>
              </a:prstGeom>
              <a:noFill/>
              <a:ln cap="flat" cmpd="sng" w="9525">
                <a:solidFill>
                  <a:schemeClr val="dk1"/>
                </a:solidFill>
                <a:prstDash val="solid"/>
                <a:round/>
                <a:headEnd len="sm" w="sm" type="none"/>
                <a:tailEnd len="med" w="med" type="triangle"/>
              </a:ln>
            </p:spPr>
          </p:cxnSp>
        </p:grpSp>
        <p:sp>
          <p:nvSpPr>
            <p:cNvPr id="100" name="Google Shape;100;p2"/>
            <p:cNvSpPr txBox="1"/>
            <p:nvPr/>
          </p:nvSpPr>
          <p:spPr>
            <a:xfrm>
              <a:off x="5178961" y="3927142"/>
              <a:ext cx="1991787" cy="434489"/>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Flash Flooding</a:t>
              </a:r>
              <a:endParaRPr b="0" i="0" sz="1050" u="none" cap="none" strike="noStrike">
                <a:solidFill>
                  <a:srgbClr val="000000"/>
                </a:solidFill>
                <a:latin typeface="Arial"/>
                <a:ea typeface="Arial"/>
                <a:cs typeface="Arial"/>
                <a:sym typeface="Arial"/>
              </a:endParaRPr>
            </a:p>
          </p:txBody>
        </p:sp>
      </p:grpSp>
      <p:grpSp>
        <p:nvGrpSpPr>
          <p:cNvPr id="101" name="Google Shape;101;p2"/>
          <p:cNvGrpSpPr/>
          <p:nvPr/>
        </p:nvGrpSpPr>
        <p:grpSpPr>
          <a:xfrm>
            <a:off x="4954723" y="1370897"/>
            <a:ext cx="1714500" cy="1462256"/>
            <a:chOff x="15604580" y="1024190"/>
            <a:chExt cx="2987585" cy="2459382"/>
          </a:xfrm>
        </p:grpSpPr>
        <p:pic>
          <p:nvPicPr>
            <p:cNvPr id="102" name="Google Shape;102;p2"/>
            <p:cNvPicPr preferRelativeResize="0"/>
            <p:nvPr/>
          </p:nvPicPr>
          <p:blipFill rotWithShape="1">
            <a:blip r:embed="rId7">
              <a:alphaModFix/>
            </a:blip>
            <a:srcRect b="2102" l="12079" r="38354" t="51997"/>
            <a:stretch/>
          </p:blipFill>
          <p:spPr>
            <a:xfrm>
              <a:off x="15604580" y="1024190"/>
              <a:ext cx="2987585" cy="2459382"/>
            </a:xfrm>
            <a:prstGeom prst="rect">
              <a:avLst/>
            </a:prstGeom>
            <a:noFill/>
            <a:ln cap="flat" cmpd="sng" w="9525">
              <a:solidFill>
                <a:schemeClr val="dk1"/>
              </a:solidFill>
              <a:prstDash val="solid"/>
              <a:round/>
              <a:headEnd len="sm" w="sm" type="none"/>
              <a:tailEnd len="sm" w="sm" type="none"/>
            </a:ln>
          </p:spPr>
        </p:pic>
        <p:sp>
          <p:nvSpPr>
            <p:cNvPr id="103" name="Google Shape;103;p2"/>
            <p:cNvSpPr txBox="1"/>
            <p:nvPr/>
          </p:nvSpPr>
          <p:spPr>
            <a:xfrm>
              <a:off x="15604580" y="1039253"/>
              <a:ext cx="2794079" cy="931724"/>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Storm producing largest hail stone in Texas history</a:t>
              </a:r>
              <a:endParaRPr b="0" i="0" sz="1050" u="none" cap="none" strike="noStrike">
                <a:solidFill>
                  <a:srgbClr val="000000"/>
                </a:solidFill>
                <a:latin typeface="Arial"/>
                <a:ea typeface="Arial"/>
                <a:cs typeface="Arial"/>
                <a:sym typeface="Arial"/>
              </a:endParaRPr>
            </a:p>
          </p:txBody>
        </p:sp>
      </p:grpSp>
      <p:sp>
        <p:nvSpPr>
          <p:cNvPr id="104" name="Google Shape;104;p2"/>
          <p:cNvSpPr/>
          <p:nvPr/>
        </p:nvSpPr>
        <p:spPr>
          <a:xfrm>
            <a:off x="1216821" y="2301240"/>
            <a:ext cx="8092440" cy="32918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cxnSp>
        <p:nvCxnSpPr>
          <p:cNvPr id="110" name="Google Shape;110;p3"/>
          <p:cNvCxnSpPr/>
          <p:nvPr/>
        </p:nvCxnSpPr>
        <p:spPr>
          <a:xfrm>
            <a:off x="4608576" y="1800160"/>
            <a:ext cx="973836" cy="0"/>
          </a:xfrm>
          <a:prstGeom prst="straightConnector1">
            <a:avLst/>
          </a:prstGeom>
          <a:noFill/>
          <a:ln cap="flat" cmpd="sng" w="25400">
            <a:solidFill>
              <a:srgbClr val="8C1515"/>
            </a:solidFill>
            <a:prstDash val="solid"/>
            <a:round/>
            <a:headEnd len="sm" w="sm" type="none"/>
            <a:tailEnd len="med" w="med" type="triangle"/>
          </a:ln>
        </p:spPr>
      </p:cxnSp>
      <p:cxnSp>
        <p:nvCxnSpPr>
          <p:cNvPr id="111" name="Google Shape;111;p3"/>
          <p:cNvCxnSpPr/>
          <p:nvPr/>
        </p:nvCxnSpPr>
        <p:spPr>
          <a:xfrm>
            <a:off x="3031236" y="1800160"/>
            <a:ext cx="973836" cy="0"/>
          </a:xfrm>
          <a:prstGeom prst="straightConnector1">
            <a:avLst/>
          </a:prstGeom>
          <a:noFill/>
          <a:ln cap="flat" cmpd="sng" w="25400">
            <a:solidFill>
              <a:srgbClr val="8C1515"/>
            </a:solidFill>
            <a:prstDash val="solid"/>
            <a:round/>
            <a:headEnd len="sm" w="sm" type="none"/>
            <a:tailEnd len="med" w="med" type="triangle"/>
          </a:ln>
        </p:spPr>
      </p:cxnSp>
      <p:cxnSp>
        <p:nvCxnSpPr>
          <p:cNvPr id="112" name="Google Shape;112;p3"/>
          <p:cNvCxnSpPr/>
          <p:nvPr/>
        </p:nvCxnSpPr>
        <p:spPr>
          <a:xfrm>
            <a:off x="1453896" y="1800160"/>
            <a:ext cx="973836" cy="0"/>
          </a:xfrm>
          <a:prstGeom prst="straightConnector1">
            <a:avLst/>
          </a:prstGeom>
          <a:noFill/>
          <a:ln cap="flat" cmpd="sng" w="25400">
            <a:solidFill>
              <a:srgbClr val="8C1515"/>
            </a:solidFill>
            <a:prstDash val="solid"/>
            <a:round/>
            <a:headEnd len="sm" w="sm" type="none"/>
            <a:tailEnd len="med" w="med" type="triangle"/>
          </a:ln>
        </p:spPr>
      </p:cxnSp>
      <p:sp>
        <p:nvSpPr>
          <p:cNvPr id="113" name="Google Shape;113;p3"/>
          <p:cNvSpPr/>
          <p:nvPr/>
        </p:nvSpPr>
        <p:spPr>
          <a:xfrm>
            <a:off x="582930" y="1272094"/>
            <a:ext cx="1200150" cy="1062990"/>
          </a:xfrm>
          <a:prstGeom prst="roundRect">
            <a:avLst>
              <a:gd fmla="val 7097" name="adj"/>
            </a:avLst>
          </a:prstGeom>
          <a:solidFill>
            <a:srgbClr val="FDF6F6"/>
          </a:solidFill>
          <a:ln cap="flat" cmpd="sng" w="12700">
            <a:solidFill>
              <a:srgbClr val="E5B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
          <p:cNvSpPr/>
          <p:nvPr/>
        </p:nvSpPr>
        <p:spPr>
          <a:xfrm>
            <a:off x="507492" y="236122"/>
            <a:ext cx="6007608" cy="22960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1800" u="none" cap="none" strike="noStrike">
                <a:solidFill>
                  <a:srgbClr val="8C1515"/>
                </a:solidFill>
                <a:latin typeface="Arial"/>
                <a:ea typeface="Arial"/>
                <a:cs typeface="Arial"/>
                <a:sym typeface="Arial"/>
              </a:rPr>
              <a:t>FROM OBSERVATIONS TO PROBABILISTIC HAZARDS</a:t>
            </a:r>
            <a:endParaRPr b="0" i="0" sz="1800" u="none" cap="none" strike="noStrike">
              <a:solidFill>
                <a:srgbClr val="000000"/>
              </a:solidFill>
              <a:latin typeface="Arial"/>
              <a:ea typeface="Arial"/>
              <a:cs typeface="Arial"/>
              <a:sym typeface="Arial"/>
            </a:endParaRPr>
          </a:p>
        </p:txBody>
      </p:sp>
      <p:sp>
        <p:nvSpPr>
          <p:cNvPr id="115" name="Google Shape;115;p3"/>
          <p:cNvSpPr/>
          <p:nvPr/>
        </p:nvSpPr>
        <p:spPr>
          <a:xfrm>
            <a:off x="507491" y="504808"/>
            <a:ext cx="8092440" cy="32918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rgbClr val="28323C"/>
                </a:solidFill>
                <a:latin typeface="Arial"/>
                <a:ea typeface="Arial"/>
                <a:cs typeface="Arial"/>
                <a:sym typeface="Arial"/>
              </a:rPr>
              <a:t>Data assimilation workflow in WoFSv1</a:t>
            </a:r>
            <a:endParaRPr b="0" i="0" sz="2400" u="none" cap="none" strike="noStrike">
              <a:solidFill>
                <a:srgbClr val="000000"/>
              </a:solidFill>
              <a:latin typeface="Arial"/>
              <a:ea typeface="Arial"/>
              <a:cs typeface="Arial"/>
              <a:sym typeface="Arial"/>
            </a:endParaRPr>
          </a:p>
        </p:txBody>
      </p:sp>
      <p:cxnSp>
        <p:nvCxnSpPr>
          <p:cNvPr id="116" name="Google Shape;116;p3"/>
          <p:cNvCxnSpPr/>
          <p:nvPr/>
        </p:nvCxnSpPr>
        <p:spPr>
          <a:xfrm>
            <a:off x="493776" y="940149"/>
            <a:ext cx="8023860" cy="0"/>
          </a:xfrm>
          <a:prstGeom prst="straightConnector1">
            <a:avLst/>
          </a:prstGeom>
          <a:noFill/>
          <a:ln cap="flat" cmpd="sng" w="16500">
            <a:solidFill>
              <a:srgbClr val="8C1515"/>
            </a:solidFill>
            <a:prstDash val="solid"/>
            <a:round/>
            <a:headEnd len="sm" w="sm" type="none"/>
            <a:tailEnd len="sm" w="sm" type="none"/>
          </a:ln>
        </p:spPr>
      </p:cxnSp>
      <p:cxnSp>
        <p:nvCxnSpPr>
          <p:cNvPr id="117" name="Google Shape;117;p3"/>
          <p:cNvCxnSpPr/>
          <p:nvPr/>
        </p:nvCxnSpPr>
        <p:spPr>
          <a:xfrm>
            <a:off x="6185916" y="1800160"/>
            <a:ext cx="973836" cy="0"/>
          </a:xfrm>
          <a:prstGeom prst="straightConnector1">
            <a:avLst/>
          </a:prstGeom>
          <a:noFill/>
          <a:ln cap="flat" cmpd="sng" w="25400">
            <a:solidFill>
              <a:srgbClr val="8C1515"/>
            </a:solidFill>
            <a:prstDash val="solid"/>
            <a:round/>
            <a:headEnd len="sm" w="sm" type="none"/>
            <a:tailEnd len="med" w="med" type="triangle"/>
          </a:ln>
        </p:spPr>
      </p:cxnSp>
      <p:sp>
        <p:nvSpPr>
          <p:cNvPr id="118" name="Google Shape;118;p3"/>
          <p:cNvSpPr/>
          <p:nvPr/>
        </p:nvSpPr>
        <p:spPr>
          <a:xfrm>
            <a:off x="665226" y="1395538"/>
            <a:ext cx="1035558" cy="24688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rgbClr val="8C1515"/>
                </a:solidFill>
                <a:latin typeface="Arial"/>
                <a:ea typeface="Arial"/>
                <a:cs typeface="Arial"/>
                <a:sym typeface="Arial"/>
              </a:rPr>
              <a:t>Observations</a:t>
            </a:r>
            <a:endParaRPr b="0" i="0" sz="1200" u="none" cap="none" strike="noStrike">
              <a:solidFill>
                <a:srgbClr val="000000"/>
              </a:solidFill>
              <a:latin typeface="Arial"/>
              <a:ea typeface="Arial"/>
              <a:cs typeface="Arial"/>
              <a:sym typeface="Arial"/>
            </a:endParaRPr>
          </a:p>
        </p:txBody>
      </p:sp>
      <p:sp>
        <p:nvSpPr>
          <p:cNvPr id="119" name="Google Shape;119;p3"/>
          <p:cNvSpPr/>
          <p:nvPr/>
        </p:nvSpPr>
        <p:spPr>
          <a:xfrm>
            <a:off x="607789" y="1642426"/>
            <a:ext cx="1110996" cy="57579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i="0" lang="en-US" sz="1050" u="none" cap="none" strike="noStrike">
                <a:solidFill>
                  <a:srgbClr val="5A5A5A"/>
                </a:solidFill>
                <a:latin typeface="Arial"/>
                <a:ea typeface="Arial"/>
                <a:cs typeface="Arial"/>
                <a:sym typeface="Arial"/>
              </a:rPr>
              <a:t>Radar, satellite, surface, radiosonde, acars</a:t>
            </a:r>
            <a:endParaRPr b="0" i="0" sz="1050" u="none" cap="none" strike="noStrike">
              <a:solidFill>
                <a:srgbClr val="000000"/>
              </a:solidFill>
              <a:latin typeface="Arial"/>
              <a:ea typeface="Arial"/>
              <a:cs typeface="Arial"/>
              <a:sym typeface="Arial"/>
            </a:endParaRPr>
          </a:p>
        </p:txBody>
      </p:sp>
      <p:sp>
        <p:nvSpPr>
          <p:cNvPr id="120" name="Google Shape;120;p3"/>
          <p:cNvSpPr/>
          <p:nvPr/>
        </p:nvSpPr>
        <p:spPr>
          <a:xfrm>
            <a:off x="2160270" y="1272094"/>
            <a:ext cx="1200150" cy="1062990"/>
          </a:xfrm>
          <a:prstGeom prst="roundRect">
            <a:avLst>
              <a:gd fmla="val 7097" name="adj"/>
            </a:avLst>
          </a:prstGeom>
          <a:solidFill>
            <a:srgbClr val="F1F9FC"/>
          </a:solidFill>
          <a:ln cap="flat" cmpd="sng" w="12700">
            <a:solidFill>
              <a:srgbClr val="BCE1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
          <p:cNvSpPr/>
          <p:nvPr/>
        </p:nvSpPr>
        <p:spPr>
          <a:xfrm>
            <a:off x="2143710" y="1395538"/>
            <a:ext cx="1200150" cy="236263"/>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rgbClr val="008DBB"/>
                </a:solidFill>
                <a:latin typeface="Arial"/>
                <a:ea typeface="Arial"/>
                <a:cs typeface="Arial"/>
                <a:sym typeface="Arial"/>
              </a:rPr>
              <a:t>Quality control / preprocessing</a:t>
            </a:r>
            <a:endParaRPr b="0" i="0" sz="1200" u="none" cap="none" strike="noStrike">
              <a:solidFill>
                <a:srgbClr val="000000"/>
              </a:solidFill>
              <a:latin typeface="Arial"/>
              <a:ea typeface="Arial"/>
              <a:cs typeface="Arial"/>
              <a:sym typeface="Arial"/>
            </a:endParaRPr>
          </a:p>
        </p:txBody>
      </p:sp>
      <p:sp>
        <p:nvSpPr>
          <p:cNvPr id="122" name="Google Shape;122;p3"/>
          <p:cNvSpPr/>
          <p:nvPr/>
        </p:nvSpPr>
        <p:spPr>
          <a:xfrm>
            <a:off x="2249424" y="1839241"/>
            <a:ext cx="1014984" cy="3977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i="0" lang="en-US" sz="1050" u="none" cap="none" strike="noStrike">
                <a:solidFill>
                  <a:srgbClr val="5A5A5A"/>
                </a:solidFill>
                <a:latin typeface="Arial"/>
                <a:ea typeface="Arial"/>
                <a:cs typeface="Arial"/>
                <a:sym typeface="Arial"/>
              </a:rPr>
              <a:t>Observation thinning</a:t>
            </a:r>
            <a:endParaRPr b="0" i="0" sz="1050" u="none" cap="none" strike="noStrike">
              <a:solidFill>
                <a:srgbClr val="000000"/>
              </a:solidFill>
              <a:latin typeface="Arial"/>
              <a:ea typeface="Arial"/>
              <a:cs typeface="Arial"/>
              <a:sym typeface="Arial"/>
            </a:endParaRPr>
          </a:p>
        </p:txBody>
      </p:sp>
      <p:sp>
        <p:nvSpPr>
          <p:cNvPr id="123" name="Google Shape;123;p3"/>
          <p:cNvSpPr/>
          <p:nvPr/>
        </p:nvSpPr>
        <p:spPr>
          <a:xfrm>
            <a:off x="3737610" y="1272094"/>
            <a:ext cx="1200150" cy="1062990"/>
          </a:xfrm>
          <a:prstGeom prst="roundRect">
            <a:avLst>
              <a:gd fmla="val 7097" name="adj"/>
            </a:avLst>
          </a:prstGeom>
          <a:solidFill>
            <a:srgbClr val="FDF6F6"/>
          </a:solidFill>
          <a:ln cap="flat" cmpd="sng" w="12700">
            <a:solidFill>
              <a:srgbClr val="E5B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3"/>
          <p:cNvSpPr/>
          <p:nvPr/>
        </p:nvSpPr>
        <p:spPr>
          <a:xfrm>
            <a:off x="3819906" y="1395538"/>
            <a:ext cx="1035558" cy="24688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rgbClr val="8C1515"/>
                </a:solidFill>
                <a:latin typeface="Arial"/>
                <a:ea typeface="Arial"/>
                <a:cs typeface="Arial"/>
                <a:sym typeface="Arial"/>
              </a:rPr>
              <a:t>Ensemble DA analysis</a:t>
            </a:r>
            <a:endParaRPr b="0" i="0" sz="1200" u="none" cap="none" strike="noStrike">
              <a:solidFill>
                <a:srgbClr val="000000"/>
              </a:solidFill>
              <a:latin typeface="Arial"/>
              <a:ea typeface="Arial"/>
              <a:cs typeface="Arial"/>
              <a:sym typeface="Arial"/>
            </a:endParaRPr>
          </a:p>
        </p:txBody>
      </p:sp>
      <p:sp>
        <p:nvSpPr>
          <p:cNvPr id="125" name="Google Shape;125;p3"/>
          <p:cNvSpPr/>
          <p:nvPr/>
        </p:nvSpPr>
        <p:spPr>
          <a:xfrm>
            <a:off x="3826764" y="1848635"/>
            <a:ext cx="1014984" cy="3977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i="0" lang="en-US" sz="1050" u="none" cap="none" strike="noStrike">
                <a:solidFill>
                  <a:srgbClr val="5A5A5A"/>
                </a:solidFill>
                <a:latin typeface="Arial"/>
                <a:ea typeface="Arial"/>
                <a:cs typeface="Arial"/>
                <a:sym typeface="Arial"/>
              </a:rPr>
              <a:t>Update model state and uncertainty</a:t>
            </a:r>
            <a:endParaRPr b="0" i="0" sz="1050" u="none" cap="none" strike="noStrike">
              <a:solidFill>
                <a:srgbClr val="000000"/>
              </a:solidFill>
              <a:latin typeface="Arial"/>
              <a:ea typeface="Arial"/>
              <a:cs typeface="Arial"/>
              <a:sym typeface="Arial"/>
            </a:endParaRPr>
          </a:p>
        </p:txBody>
      </p:sp>
      <p:sp>
        <p:nvSpPr>
          <p:cNvPr id="126" name="Google Shape;126;p3"/>
          <p:cNvSpPr/>
          <p:nvPr/>
        </p:nvSpPr>
        <p:spPr>
          <a:xfrm>
            <a:off x="5314950" y="1272094"/>
            <a:ext cx="1200150" cy="1062990"/>
          </a:xfrm>
          <a:prstGeom prst="roundRect">
            <a:avLst>
              <a:gd fmla="val 7097" name="adj"/>
            </a:avLst>
          </a:prstGeom>
          <a:solidFill>
            <a:srgbClr val="F1F9FC"/>
          </a:solidFill>
          <a:ln cap="flat" cmpd="sng" w="12700">
            <a:solidFill>
              <a:srgbClr val="BCE1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5397246" y="1395538"/>
            <a:ext cx="1035558" cy="24688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rgbClr val="008DBB"/>
                </a:solidFill>
                <a:latin typeface="Arial"/>
                <a:ea typeface="Arial"/>
                <a:cs typeface="Arial"/>
                <a:sym typeface="Arial"/>
              </a:rPr>
              <a:t>Forecast ensemble</a:t>
            </a:r>
            <a:endParaRPr b="0" i="0" sz="1200" u="none" cap="none" strike="noStrike">
              <a:solidFill>
                <a:srgbClr val="000000"/>
              </a:solidFill>
              <a:latin typeface="Arial"/>
              <a:ea typeface="Arial"/>
              <a:cs typeface="Arial"/>
              <a:sym typeface="Arial"/>
            </a:endParaRPr>
          </a:p>
        </p:txBody>
      </p:sp>
      <p:sp>
        <p:nvSpPr>
          <p:cNvPr id="128" name="Google Shape;128;p3"/>
          <p:cNvSpPr/>
          <p:nvPr/>
        </p:nvSpPr>
        <p:spPr>
          <a:xfrm>
            <a:off x="5404104" y="1745296"/>
            <a:ext cx="1014984" cy="397764"/>
          </a:xfrm>
          <a:prstGeom prst="rect">
            <a:avLst/>
          </a:prstGeom>
          <a:noFill/>
          <a:ln>
            <a:noFill/>
          </a:ln>
        </p:spPr>
        <p:txBody>
          <a:bodyPr anchorCtr="0" anchor="ctr" bIns="0" lIns="0" spcFirstLastPara="1" rIns="0" wrap="square" tIns="0">
            <a:normAutofit/>
          </a:bodyPr>
          <a:lstStyle/>
          <a:p>
            <a:pPr indent="0" lvl="0" marL="0" marR="0" rtl="0" algn="ctr">
              <a:lnSpc>
                <a:spcPct val="80000"/>
              </a:lnSpc>
              <a:spcBef>
                <a:spcPts val="0"/>
              </a:spcBef>
              <a:spcAft>
                <a:spcPts val="0"/>
              </a:spcAft>
              <a:buNone/>
            </a:pPr>
            <a:r>
              <a:rPr b="0" i="0" lang="en-US" sz="971" u="none" cap="none" strike="noStrike">
                <a:solidFill>
                  <a:srgbClr val="5A5A5A"/>
                </a:solidFill>
                <a:latin typeface="Arial"/>
                <a:ea typeface="Arial"/>
                <a:cs typeface="Arial"/>
                <a:sym typeface="Arial"/>
              </a:rPr>
              <a:t>0–6 h prediction of individual storms</a:t>
            </a:r>
            <a:endParaRPr b="0" i="0" sz="971" u="none" cap="none" strike="noStrike">
              <a:solidFill>
                <a:srgbClr val="000000"/>
              </a:solidFill>
              <a:latin typeface="Arial"/>
              <a:ea typeface="Arial"/>
              <a:cs typeface="Arial"/>
              <a:sym typeface="Arial"/>
            </a:endParaRPr>
          </a:p>
        </p:txBody>
      </p:sp>
      <p:sp>
        <p:nvSpPr>
          <p:cNvPr id="129" name="Google Shape;129;p3"/>
          <p:cNvSpPr/>
          <p:nvPr/>
        </p:nvSpPr>
        <p:spPr>
          <a:xfrm>
            <a:off x="6892290" y="1272094"/>
            <a:ext cx="1200150" cy="1062990"/>
          </a:xfrm>
          <a:prstGeom prst="roundRect">
            <a:avLst>
              <a:gd fmla="val 7097" name="adj"/>
            </a:avLst>
          </a:prstGeom>
          <a:solidFill>
            <a:srgbClr val="FDF6F6"/>
          </a:solidFill>
          <a:ln cap="flat" cmpd="sng" w="12700">
            <a:solidFill>
              <a:srgbClr val="E5B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3"/>
          <p:cNvSpPr/>
          <p:nvPr/>
        </p:nvSpPr>
        <p:spPr>
          <a:xfrm>
            <a:off x="6974586" y="1395538"/>
            <a:ext cx="1035558" cy="24688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rgbClr val="8C1515"/>
                </a:solidFill>
                <a:latin typeface="Arial"/>
                <a:ea typeface="Arial"/>
                <a:cs typeface="Arial"/>
                <a:sym typeface="Arial"/>
              </a:rPr>
              <a:t>Hazard guidance</a:t>
            </a:r>
            <a:endParaRPr b="0" i="0" sz="1200" u="none" cap="none" strike="noStrike">
              <a:solidFill>
                <a:srgbClr val="000000"/>
              </a:solidFill>
              <a:latin typeface="Arial"/>
              <a:ea typeface="Arial"/>
              <a:cs typeface="Arial"/>
              <a:sym typeface="Arial"/>
            </a:endParaRPr>
          </a:p>
        </p:txBody>
      </p:sp>
      <p:sp>
        <p:nvSpPr>
          <p:cNvPr id="131" name="Google Shape;131;p3"/>
          <p:cNvSpPr/>
          <p:nvPr/>
        </p:nvSpPr>
        <p:spPr>
          <a:xfrm>
            <a:off x="6981444" y="1867424"/>
            <a:ext cx="1014984" cy="3977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i="0" lang="en-US" sz="1050" u="none" cap="none" strike="noStrike">
                <a:solidFill>
                  <a:srgbClr val="5A5A5A"/>
                </a:solidFill>
                <a:latin typeface="Arial"/>
                <a:ea typeface="Arial"/>
                <a:cs typeface="Arial"/>
                <a:sym typeface="Arial"/>
              </a:rPr>
              <a:t>Probabilities, percentiles, ML products</a:t>
            </a:r>
            <a:endParaRPr b="0" i="0" sz="1050" u="none" cap="none" strike="noStrike">
              <a:solidFill>
                <a:srgbClr val="000000"/>
              </a:solidFill>
              <a:latin typeface="Arial"/>
              <a:ea typeface="Arial"/>
              <a:cs typeface="Arial"/>
              <a:sym typeface="Arial"/>
            </a:endParaRPr>
          </a:p>
        </p:txBody>
      </p:sp>
      <p:sp>
        <p:nvSpPr>
          <p:cNvPr id="132" name="Google Shape;132;p3"/>
          <p:cNvSpPr/>
          <p:nvPr/>
        </p:nvSpPr>
        <p:spPr>
          <a:xfrm>
            <a:off x="1249471" y="2597973"/>
            <a:ext cx="2591009" cy="2331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1500" u="none" cap="none" strike="noStrike">
                <a:solidFill>
                  <a:srgbClr val="8C1515"/>
                </a:solidFill>
                <a:latin typeface="Arial"/>
                <a:ea typeface="Arial"/>
                <a:cs typeface="Arial"/>
                <a:sym typeface="Arial"/>
              </a:rPr>
              <a:t>Repeated every 15 minutes</a:t>
            </a:r>
            <a:endParaRPr b="0" i="0" sz="1500" u="none" cap="none" strike="noStrike">
              <a:solidFill>
                <a:srgbClr val="000000"/>
              </a:solidFill>
              <a:latin typeface="Arial"/>
              <a:ea typeface="Arial"/>
              <a:cs typeface="Arial"/>
              <a:sym typeface="Arial"/>
            </a:endParaRPr>
          </a:p>
        </p:txBody>
      </p:sp>
      <p:sp>
        <p:nvSpPr>
          <p:cNvPr id="133" name="Google Shape;133;p3"/>
          <p:cNvSpPr/>
          <p:nvPr/>
        </p:nvSpPr>
        <p:spPr>
          <a:xfrm>
            <a:off x="4572000" y="2597974"/>
            <a:ext cx="3438144" cy="233109"/>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1500" u="none" cap="none" strike="noStrike">
                <a:solidFill>
                  <a:srgbClr val="008DBB"/>
                </a:solidFill>
                <a:latin typeface="Arial"/>
                <a:ea typeface="Arial"/>
                <a:cs typeface="Arial"/>
                <a:sym typeface="Arial"/>
              </a:rPr>
              <a:t>New forecast run every 30 minutes</a:t>
            </a:r>
            <a:endParaRPr b="0" i="0" sz="1500" u="none" cap="none" strike="noStrike">
              <a:solidFill>
                <a:srgbClr val="000000"/>
              </a:solidFill>
              <a:latin typeface="Arial"/>
              <a:ea typeface="Arial"/>
              <a:cs typeface="Arial"/>
              <a:sym typeface="Arial"/>
            </a:endParaRPr>
          </a:p>
        </p:txBody>
      </p:sp>
      <p:sp>
        <p:nvSpPr>
          <p:cNvPr id="134" name="Google Shape;134;p3"/>
          <p:cNvSpPr/>
          <p:nvPr/>
        </p:nvSpPr>
        <p:spPr>
          <a:xfrm>
            <a:off x="507491" y="2865469"/>
            <a:ext cx="8431019" cy="1415345"/>
          </a:xfrm>
          <a:prstGeom prst="rect">
            <a:avLst/>
          </a:prstGeom>
          <a:noFill/>
          <a:ln>
            <a:noFill/>
          </a:ln>
        </p:spPr>
        <p:txBody>
          <a:bodyPr anchorCtr="0" anchor="ctr" bIns="275" lIns="275" spcFirstLastPara="1" rIns="275" wrap="square" tIns="275">
            <a:noAutofit/>
          </a:bodyPr>
          <a:lstStyle/>
          <a:p>
            <a:pPr indent="-257175" lvl="0" marL="257175"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28323C"/>
                </a:solidFill>
                <a:latin typeface="Arial"/>
                <a:ea typeface="Arial"/>
                <a:cs typeface="Arial"/>
                <a:sym typeface="Arial"/>
              </a:rPr>
              <a:t>When storms are continuously assimilated, WoFS can sharpen guidance toward storm-scale corridors.</a:t>
            </a:r>
            <a:endParaRPr/>
          </a:p>
          <a:p>
            <a:pPr indent="-257175" lvl="0" marL="257175"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28323C"/>
                </a:solidFill>
                <a:latin typeface="Arial"/>
                <a:ea typeface="Arial"/>
                <a:cs typeface="Arial"/>
                <a:sym typeface="Arial"/>
              </a:rPr>
              <a:t>The forecast ensemble must retain enough spread to represent multiple plausible storm evolutions.</a:t>
            </a:r>
            <a:endParaRPr/>
          </a:p>
        </p:txBody>
      </p:sp>
      <p:sp>
        <p:nvSpPr>
          <p:cNvPr id="135" name="Google Shape;135;p3"/>
          <p:cNvSpPr/>
          <p:nvPr/>
        </p:nvSpPr>
        <p:spPr>
          <a:xfrm>
            <a:off x="365291" y="4318279"/>
            <a:ext cx="8092440" cy="611959"/>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US" sz="1800" u="none" cap="none" strike="noStrike">
                <a:solidFill>
                  <a:srgbClr val="28323C"/>
                </a:solidFill>
                <a:latin typeface="Arial"/>
                <a:ea typeface="Arial"/>
                <a:cs typeface="Arial"/>
                <a:sym typeface="Arial"/>
              </a:rPr>
              <a:t>Goal: Accurately initialize storms and surrounding environment in the ensemble initial condition fast enough for watch-to-warning decisions.</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4"/>
          <p:cNvSpPr/>
          <p:nvPr/>
        </p:nvSpPr>
        <p:spPr>
          <a:xfrm>
            <a:off x="519753" y="333592"/>
            <a:ext cx="8092440" cy="32918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rgbClr val="000000"/>
                </a:solidFill>
                <a:latin typeface="Arial"/>
                <a:ea typeface="Arial"/>
                <a:cs typeface="Arial"/>
                <a:sym typeface="Arial"/>
              </a:rPr>
              <a:t>Move toward MPAS–JEDI for WoFSv2</a:t>
            </a:r>
            <a:endParaRPr b="0" i="0" sz="2400" u="none" cap="none" strike="noStrike">
              <a:solidFill>
                <a:srgbClr val="000000"/>
              </a:solidFill>
              <a:latin typeface="Arial"/>
              <a:ea typeface="Arial"/>
              <a:cs typeface="Arial"/>
              <a:sym typeface="Arial"/>
            </a:endParaRPr>
          </a:p>
        </p:txBody>
      </p:sp>
      <p:cxnSp>
        <p:nvCxnSpPr>
          <p:cNvPr id="142" name="Google Shape;142;p4"/>
          <p:cNvCxnSpPr/>
          <p:nvPr/>
        </p:nvCxnSpPr>
        <p:spPr>
          <a:xfrm>
            <a:off x="519753" y="740664"/>
            <a:ext cx="8023860" cy="0"/>
          </a:xfrm>
          <a:prstGeom prst="straightConnector1">
            <a:avLst/>
          </a:prstGeom>
          <a:noFill/>
          <a:ln cap="flat" cmpd="sng" w="16500">
            <a:solidFill>
              <a:srgbClr val="8C1515"/>
            </a:solidFill>
            <a:prstDash val="solid"/>
            <a:round/>
            <a:headEnd len="sm" w="sm" type="none"/>
            <a:tailEnd len="sm" w="sm" type="none"/>
          </a:ln>
        </p:spPr>
      </p:cxnSp>
      <p:sp>
        <p:nvSpPr>
          <p:cNvPr id="143" name="Google Shape;143;p4"/>
          <p:cNvSpPr/>
          <p:nvPr/>
        </p:nvSpPr>
        <p:spPr>
          <a:xfrm>
            <a:off x="519753" y="794237"/>
            <a:ext cx="7984735" cy="922952"/>
          </a:xfrm>
          <a:prstGeom prst="rect">
            <a:avLst/>
          </a:prstGeom>
          <a:noFill/>
          <a:ln>
            <a:noFill/>
          </a:ln>
        </p:spPr>
        <p:txBody>
          <a:bodyPr anchorCtr="0" anchor="ctr" bIns="275" lIns="275" spcFirstLastPara="1" rIns="275" wrap="square" tIns="275">
            <a:noAutofit/>
          </a:bodyPr>
          <a:lstStyle/>
          <a:p>
            <a:pPr indent="0" lvl="0" marL="0" marR="0" rtl="0" algn="l">
              <a:lnSpc>
                <a:spcPct val="100000"/>
              </a:lnSpc>
              <a:spcBef>
                <a:spcPts val="0"/>
              </a:spcBef>
              <a:spcAft>
                <a:spcPts val="0"/>
              </a:spcAft>
              <a:buNone/>
            </a:pPr>
            <a:r>
              <a:t/>
            </a:r>
            <a:endParaRPr b="0" i="0" sz="2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2100" u="none" cap="none" strike="noStrike">
                <a:solidFill>
                  <a:srgbClr val="000000"/>
                </a:solidFill>
                <a:latin typeface="Arial"/>
                <a:ea typeface="Arial"/>
                <a:cs typeface="Arial"/>
                <a:sym typeface="Arial"/>
              </a:rPr>
              <a:t>Full integration to NWS operations and meet NOAA’s Unified Forecast System (UFS) infrastructure</a:t>
            </a:r>
            <a:endParaRPr/>
          </a:p>
          <a:p>
            <a:pPr indent="0" lvl="0" marL="0" marR="0" rtl="0" algn="l">
              <a:lnSpc>
                <a:spcPct val="100000"/>
              </a:lnSpc>
              <a:spcBef>
                <a:spcPts val="0"/>
              </a:spcBef>
              <a:spcAft>
                <a:spcPts val="0"/>
              </a:spcAft>
              <a:buNone/>
            </a:pPr>
            <a:r>
              <a:t/>
            </a:r>
            <a:endParaRPr b="0" i="0" sz="2100" u="none" cap="none" strike="noStrike">
              <a:solidFill>
                <a:srgbClr val="000000"/>
              </a:solidFill>
              <a:latin typeface="Arial"/>
              <a:ea typeface="Arial"/>
              <a:cs typeface="Arial"/>
              <a:sym typeface="Arial"/>
            </a:endParaRPr>
          </a:p>
        </p:txBody>
      </p:sp>
      <p:sp>
        <p:nvSpPr>
          <p:cNvPr id="144" name="Google Shape;144;p4"/>
          <p:cNvSpPr/>
          <p:nvPr/>
        </p:nvSpPr>
        <p:spPr>
          <a:xfrm>
            <a:off x="541485" y="4201995"/>
            <a:ext cx="8220158" cy="54414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WoFSv2 objective: Improve WoFS operational value while modernizing and advancing the core system.</a:t>
            </a:r>
            <a:endParaRPr b="0" i="0" sz="1800" u="none" cap="none" strike="noStrike">
              <a:solidFill>
                <a:srgbClr val="000000"/>
              </a:solidFill>
              <a:latin typeface="Arial"/>
              <a:ea typeface="Arial"/>
              <a:cs typeface="Arial"/>
              <a:sym typeface="Arial"/>
            </a:endParaRPr>
          </a:p>
        </p:txBody>
      </p:sp>
      <p:pic>
        <p:nvPicPr>
          <p:cNvPr id="145" name="Google Shape;145;p4"/>
          <p:cNvPicPr preferRelativeResize="0"/>
          <p:nvPr/>
        </p:nvPicPr>
        <p:blipFill rotWithShape="1">
          <a:blip r:embed="rId3">
            <a:alphaModFix amt="52999"/>
          </a:blip>
          <a:srcRect b="0" l="0" r="0" t="0"/>
          <a:stretch/>
        </p:blipFill>
        <p:spPr>
          <a:xfrm>
            <a:off x="3509672" y="1613655"/>
            <a:ext cx="2400300" cy="2400806"/>
          </a:xfrm>
          <a:prstGeom prst="rect">
            <a:avLst/>
          </a:prstGeom>
          <a:noFill/>
          <a:ln>
            <a:noFill/>
          </a:ln>
        </p:spPr>
      </p:pic>
      <p:sp>
        <p:nvSpPr>
          <p:cNvPr id="146" name="Google Shape;146;p4"/>
          <p:cNvSpPr txBox="1"/>
          <p:nvPr/>
        </p:nvSpPr>
        <p:spPr>
          <a:xfrm>
            <a:off x="429219" y="1716794"/>
            <a:ext cx="2122274" cy="346218"/>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1" i="0" lang="en-US" sz="1800" u="none" cap="none" strike="noStrike">
                <a:solidFill>
                  <a:srgbClr val="C00000"/>
                </a:solidFill>
                <a:latin typeface="Arial"/>
                <a:ea typeface="Arial"/>
                <a:cs typeface="Arial"/>
                <a:sym typeface="Arial"/>
              </a:rPr>
              <a:t>Year: 2026-2028</a:t>
            </a:r>
            <a:endParaRPr b="0" i="0" sz="1800" u="none" cap="none" strike="noStrike">
              <a:solidFill>
                <a:srgbClr val="C00000"/>
              </a:solidFill>
              <a:latin typeface="Arial"/>
              <a:ea typeface="Arial"/>
              <a:cs typeface="Arial"/>
              <a:sym typeface="Arial"/>
            </a:endParaRPr>
          </a:p>
        </p:txBody>
      </p:sp>
      <p:sp>
        <p:nvSpPr>
          <p:cNvPr id="147" name="Google Shape;147;p4"/>
          <p:cNvSpPr txBox="1"/>
          <p:nvPr/>
        </p:nvSpPr>
        <p:spPr>
          <a:xfrm>
            <a:off x="369428" y="2104546"/>
            <a:ext cx="3140244" cy="1685046"/>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US" sz="1500" u="none" cap="none" strike="noStrike">
                <a:solidFill>
                  <a:srgbClr val="000000"/>
                </a:solidFill>
                <a:latin typeface="Arial"/>
                <a:ea typeface="Arial"/>
                <a:cs typeface="Arial"/>
                <a:sym typeface="Arial"/>
              </a:rPr>
              <a:t>NWS JTTI and Testbed Proposals</a:t>
            </a:r>
            <a:endParaRPr/>
          </a:p>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a:p>
            <a:pPr indent="-214313" lvl="0" marL="214313" marR="0" rtl="0" algn="l">
              <a:lnSpc>
                <a:spcPct val="100000"/>
              </a:lnSpc>
              <a:spcBef>
                <a:spcPts val="0"/>
              </a:spcBef>
              <a:spcAft>
                <a:spcPts val="0"/>
              </a:spcAft>
              <a:buClr>
                <a:schemeClr val="dk1"/>
              </a:buClr>
              <a:buSzPts val="1800"/>
              <a:buFont typeface="Arial"/>
              <a:buChar char="•"/>
            </a:pPr>
            <a:r>
              <a:rPr b="0" i="0" lang="en-US" sz="1500" u="none" cap="none" strike="noStrike">
                <a:solidFill>
                  <a:srgbClr val="000000"/>
                </a:solidFill>
                <a:latin typeface="Arial"/>
                <a:ea typeface="Arial"/>
                <a:cs typeface="Arial"/>
                <a:sym typeface="Arial"/>
              </a:rPr>
              <a:t>Advance </a:t>
            </a:r>
            <a:r>
              <a:rPr b="1" i="0" lang="en-US" sz="1500" u="none" cap="none" strike="noStrike">
                <a:solidFill>
                  <a:srgbClr val="000000"/>
                </a:solidFill>
                <a:latin typeface="Arial"/>
                <a:ea typeface="Arial"/>
                <a:cs typeface="Arial"/>
                <a:sym typeface="Arial"/>
              </a:rPr>
              <a:t>RL 8</a:t>
            </a:r>
            <a:r>
              <a:rPr b="0" i="0" lang="en-US" sz="1500" u="none" cap="none" strike="noStrike">
                <a:solidFill>
                  <a:srgbClr val="000000"/>
                </a:solidFill>
                <a:latin typeface="Arial"/>
                <a:ea typeface="Arial"/>
                <a:cs typeface="Arial"/>
                <a:sym typeface="Arial"/>
              </a:rPr>
              <a:t> WoFS within the MPAS-JEDI framework.</a:t>
            </a:r>
            <a:endParaRPr/>
          </a:p>
          <a:p>
            <a:pPr indent="-214313" lvl="0" marL="214313" marR="0" rtl="0" algn="l">
              <a:lnSpc>
                <a:spcPct val="100000"/>
              </a:lnSpc>
              <a:spcBef>
                <a:spcPts val="0"/>
              </a:spcBef>
              <a:spcAft>
                <a:spcPts val="0"/>
              </a:spcAft>
              <a:buClr>
                <a:schemeClr val="dk1"/>
              </a:buClr>
              <a:buSzPts val="1800"/>
              <a:buFont typeface="Arial"/>
              <a:buChar char="•"/>
            </a:pPr>
            <a:r>
              <a:rPr b="0" i="0" lang="en-US" sz="1500" u="none" cap="none" strike="noStrike">
                <a:solidFill>
                  <a:srgbClr val="000000"/>
                </a:solidFill>
                <a:latin typeface="Arial"/>
                <a:ea typeface="Arial"/>
                <a:cs typeface="Arial"/>
                <a:sym typeface="Arial"/>
              </a:rPr>
              <a:t>Vet MPAS-WoFS performance through 3 years of evaluation in two NOAA testbeds.</a:t>
            </a:r>
            <a:endParaRPr/>
          </a:p>
        </p:txBody>
      </p:sp>
      <p:pic>
        <p:nvPicPr>
          <p:cNvPr id="148" name="Google Shape;148;p4"/>
          <p:cNvPicPr preferRelativeResize="0"/>
          <p:nvPr/>
        </p:nvPicPr>
        <p:blipFill rotWithShape="1">
          <a:blip r:embed="rId4">
            <a:alphaModFix/>
          </a:blip>
          <a:srcRect b="49190" l="0" r="50947" t="0"/>
          <a:stretch/>
        </p:blipFill>
        <p:spPr>
          <a:xfrm>
            <a:off x="6142745" y="1674465"/>
            <a:ext cx="2392241" cy="2274644"/>
          </a:xfrm>
          <a:prstGeom prst="rect">
            <a:avLst/>
          </a:prstGeom>
          <a:noFill/>
          <a:ln cap="flat" cmpd="sng" w="9525">
            <a:solidFill>
              <a:schemeClr val="dk1"/>
            </a:solidFill>
            <a:prstDash val="solid"/>
            <a:round/>
            <a:headEnd len="sm" w="sm" type="none"/>
            <a:tailEnd len="sm" w="sm" type="none"/>
          </a:ln>
        </p:spPr>
      </p:pic>
      <p:cxnSp>
        <p:nvCxnSpPr>
          <p:cNvPr id="149" name="Google Shape;149;p4"/>
          <p:cNvCxnSpPr/>
          <p:nvPr/>
        </p:nvCxnSpPr>
        <p:spPr>
          <a:xfrm>
            <a:off x="4840071" y="2896095"/>
            <a:ext cx="1849582" cy="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8039"/>
              </a:srgbClr>
            </a:outerShdw>
          </a:effectLst>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p:nvPr/>
        </p:nvSpPr>
        <p:spPr>
          <a:xfrm>
            <a:off x="462589" y="270057"/>
            <a:ext cx="8092440" cy="32918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chemeClr val="dk2"/>
                </a:solidFill>
                <a:latin typeface="Arial"/>
                <a:ea typeface="Arial"/>
                <a:cs typeface="Arial"/>
                <a:sym typeface="Arial"/>
              </a:rPr>
              <a:t>Initial WoFSv2 configuration</a:t>
            </a:r>
            <a:endParaRPr b="0" i="0" sz="2400" u="none" cap="none" strike="noStrike">
              <a:solidFill>
                <a:schemeClr val="dk2"/>
              </a:solidFill>
              <a:latin typeface="Arial"/>
              <a:ea typeface="Arial"/>
              <a:cs typeface="Arial"/>
              <a:sym typeface="Arial"/>
            </a:endParaRPr>
          </a:p>
        </p:txBody>
      </p:sp>
      <p:cxnSp>
        <p:nvCxnSpPr>
          <p:cNvPr id="156" name="Google Shape;156;p5"/>
          <p:cNvCxnSpPr/>
          <p:nvPr/>
        </p:nvCxnSpPr>
        <p:spPr>
          <a:xfrm>
            <a:off x="445004" y="637271"/>
            <a:ext cx="8023860" cy="0"/>
          </a:xfrm>
          <a:prstGeom prst="straightConnector1">
            <a:avLst/>
          </a:prstGeom>
          <a:noFill/>
          <a:ln cap="flat" cmpd="sng" w="16500">
            <a:solidFill>
              <a:srgbClr val="8C1515"/>
            </a:solidFill>
            <a:prstDash val="solid"/>
            <a:round/>
            <a:headEnd len="sm" w="sm" type="none"/>
            <a:tailEnd len="sm" w="sm" type="none"/>
          </a:ln>
        </p:spPr>
      </p:cxnSp>
      <p:sp>
        <p:nvSpPr>
          <p:cNvPr id="157" name="Google Shape;157;p5"/>
          <p:cNvSpPr txBox="1"/>
          <p:nvPr/>
        </p:nvSpPr>
        <p:spPr>
          <a:xfrm>
            <a:off x="269732" y="772404"/>
            <a:ext cx="8604535" cy="4371094"/>
          </a:xfrm>
          <a:prstGeom prst="rect">
            <a:avLst/>
          </a:prstGeom>
          <a:noFill/>
          <a:ln>
            <a:noFill/>
          </a:ln>
        </p:spPr>
        <p:txBody>
          <a:bodyPr anchorCtr="0" anchor="t" bIns="34275" lIns="68550" spcFirstLastPara="1" rIns="68550" wrap="square" tIns="34275">
            <a:noAutofit/>
          </a:bodyPr>
          <a:lstStyle/>
          <a:p>
            <a:pPr indent="-228600" lvl="0" marL="2286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36-member single physics ensemble </a:t>
            </a:r>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2"/>
                </a:solidFill>
                <a:latin typeface="Arial"/>
                <a:ea typeface="Arial"/>
                <a:cs typeface="Arial"/>
                <a:sym typeface="Arial"/>
              </a:rPr>
              <a:t>	Microphysics: NSSL 2M microphysics, PBL: MYNN, LSM: RUC and </a:t>
            </a:r>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2"/>
                </a:solidFill>
                <a:latin typeface="Arial"/>
                <a:ea typeface="Arial"/>
                <a:cs typeface="Arial"/>
                <a:sym typeface="Arial"/>
              </a:rPr>
              <a:t>	LW and SW radiation: RRTMG</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228600" lvl="0" marL="2286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Horizontal cell spacing = 3km, 60 vertical levels in MPAS</a:t>
            </a:r>
            <a:endParaRPr/>
          </a:p>
          <a:p>
            <a:pPr indent="-114300" lvl="0" marL="22860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228600" lvl="0" marL="2286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LETKF Solver (LGETKF was evaluated but not adopted because WoFS require flexibility in vertical localization.)</a:t>
            </a:r>
            <a:endParaRPr/>
          </a:p>
          <a:p>
            <a:pPr indent="-114300" lvl="0" marL="22860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228600" lvl="0" marL="2286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What MPAS–JEDI WoFSv2 assimilates</a:t>
            </a:r>
            <a:endParaRPr/>
          </a:p>
          <a:p>
            <a:pPr indent="-228600" lvl="1" marL="6858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MRMS Reflectivity and WSR-88D Radial Velocity</a:t>
            </a:r>
            <a:endParaRPr/>
          </a:p>
          <a:p>
            <a:pPr indent="-228600" lvl="1" marL="6858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GOES Cloud Water Path</a:t>
            </a:r>
            <a:endParaRPr/>
          </a:p>
          <a:p>
            <a:pPr indent="-228600" lvl="1" marL="6858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Conventional Observations from Prepbufr</a:t>
            </a:r>
            <a:endParaRPr b="0" i="0" sz="1800" u="none" cap="none" strike="noStrike">
              <a:solidFill>
                <a:schemeClr val="dk2"/>
              </a:solidFill>
              <a:latin typeface="Arial"/>
              <a:ea typeface="Arial"/>
              <a:cs typeface="Arial"/>
              <a:sym typeface="Arial"/>
            </a:endParaRPr>
          </a:p>
          <a:p>
            <a:pPr indent="-114300" lvl="1" marL="68580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228600" lvl="0" marL="2286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2"/>
                </a:solidFill>
                <a:latin typeface="Arial"/>
                <a:ea typeface="Arial"/>
                <a:cs typeface="Arial"/>
                <a:sym typeface="Arial"/>
              </a:rPr>
              <a:t>6 Spring 2026 Cases ran on URSA</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a:p>
            <a:pPr indent="-48101" lvl="0" marL="228600" marR="0" rtl="0" algn="l">
              <a:lnSpc>
                <a:spcPct val="90000"/>
              </a:lnSpc>
              <a:spcBef>
                <a:spcPts val="1000"/>
              </a:spcBef>
              <a:spcAft>
                <a:spcPts val="0"/>
              </a:spcAft>
              <a:buClr>
                <a:schemeClr val="dk1"/>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6"/>
          <p:cNvSpPr txBox="1"/>
          <p:nvPr/>
        </p:nvSpPr>
        <p:spPr>
          <a:xfrm>
            <a:off x="5853376" y="1247212"/>
            <a:ext cx="3201075" cy="3707775"/>
          </a:xfrm>
          <a:prstGeom prst="rect">
            <a:avLst/>
          </a:prstGeom>
          <a:noFill/>
          <a:ln>
            <a:noFill/>
          </a:ln>
        </p:spPr>
        <p:txBody>
          <a:bodyPr anchorCtr="0" anchor="t" bIns="34275" lIns="68550" spcFirstLastPara="1" rIns="68550" wrap="square" tIns="34275">
            <a:noAutofit/>
          </a:bodyPr>
          <a:lstStyle/>
          <a:p>
            <a:pPr indent="-285750" lvl="0" marL="390763" marR="0" rtl="0" algn="l">
              <a:lnSpc>
                <a:spcPct val="90000"/>
              </a:lnSpc>
              <a:spcBef>
                <a:spcPts val="1000"/>
              </a:spcBef>
              <a:spcAft>
                <a:spcPts val="0"/>
              </a:spcAft>
              <a:buClr>
                <a:srgbClr val="000000"/>
              </a:buClr>
              <a:buSzPts val="1029"/>
              <a:buFont typeface="Arial"/>
              <a:buChar char="•"/>
            </a:pPr>
            <a:r>
              <a:rPr b="0" i="0" lang="en-US" sz="1600" u="none" cap="none" strike="noStrike">
                <a:solidFill>
                  <a:schemeClr val="dk2"/>
                </a:solidFill>
                <a:latin typeface="Arial"/>
                <a:ea typeface="Arial"/>
                <a:cs typeface="Arial"/>
                <a:sym typeface="Arial"/>
              </a:rPr>
              <a:t>Both systems capture the observed squall line structure, but MAPS-JEDI-WoFSv2 shows a faster eastward progression than the observations.</a:t>
            </a:r>
            <a:endParaRPr/>
          </a:p>
          <a:p>
            <a:pPr indent="-285750" lvl="0" marL="390763" marR="0" rtl="0" algn="l">
              <a:lnSpc>
                <a:spcPct val="90000"/>
              </a:lnSpc>
              <a:spcBef>
                <a:spcPts val="1000"/>
              </a:spcBef>
              <a:spcAft>
                <a:spcPts val="0"/>
              </a:spcAft>
              <a:buClr>
                <a:srgbClr val="000000"/>
              </a:buClr>
              <a:buSzPts val="1029"/>
              <a:buFont typeface="Arial"/>
              <a:buChar char="•"/>
            </a:pPr>
            <a:r>
              <a:rPr b="0" i="0" lang="en-US" sz="1600" u="none" cap="none" strike="noStrike">
                <a:solidFill>
                  <a:schemeClr val="dk2"/>
                </a:solidFill>
                <a:latin typeface="Arial"/>
                <a:ea typeface="Arial"/>
                <a:cs typeface="Arial"/>
                <a:sym typeface="Arial"/>
              </a:rPr>
              <a:t>After 3 hours of DA cycling, the 2300 UTC initialized forecast shows improved squall-line placement.</a:t>
            </a:r>
            <a:endParaRPr/>
          </a:p>
          <a:p>
            <a:pPr indent="-285750" lvl="0" marL="390763" marR="0" rtl="0" algn="l">
              <a:lnSpc>
                <a:spcPct val="90000"/>
              </a:lnSpc>
              <a:spcBef>
                <a:spcPts val="1000"/>
              </a:spcBef>
              <a:spcAft>
                <a:spcPts val="0"/>
              </a:spcAft>
              <a:buClr>
                <a:srgbClr val="000000"/>
              </a:buClr>
              <a:buSzPts val="1029"/>
              <a:buFont typeface="Arial"/>
              <a:buChar char="•"/>
            </a:pPr>
            <a:r>
              <a:rPr b="0" i="0" lang="en-US" sz="1600" u="none" cap="none" strike="noStrike">
                <a:solidFill>
                  <a:schemeClr val="dk2"/>
                </a:solidFill>
                <a:latin typeface="Arial"/>
                <a:ea typeface="Arial"/>
                <a:cs typeface="Arial"/>
                <a:sym typeface="Arial"/>
              </a:rPr>
              <a:t>MAPS-JEDI-WoFSv2 has more spurious echoes, especially east of the main convective line.</a:t>
            </a:r>
            <a:endParaRPr/>
          </a:p>
        </p:txBody>
      </p:sp>
      <p:sp>
        <p:nvSpPr>
          <p:cNvPr id="164" name="Google Shape;164;p6"/>
          <p:cNvSpPr txBox="1"/>
          <p:nvPr/>
        </p:nvSpPr>
        <p:spPr>
          <a:xfrm>
            <a:off x="1678096" y="1152911"/>
            <a:ext cx="4745006" cy="334575"/>
          </a:xfrm>
          <a:prstGeom prst="rect">
            <a:avLst/>
          </a:prstGeom>
          <a:noFill/>
          <a:ln>
            <a:noFill/>
          </a:ln>
        </p:spPr>
        <p:txBody>
          <a:bodyPr anchorCtr="0" anchor="t" bIns="34275" lIns="68550" spcFirstLastPara="1" rIns="68550" wrap="square" tIns="34275">
            <a:normAutofit fontScale="92500"/>
          </a:bodyPr>
          <a:lstStyle/>
          <a:p>
            <a:pPr indent="0" lvl="0" marL="0" marR="0" rtl="0" algn="l">
              <a:lnSpc>
                <a:spcPct val="90000"/>
              </a:lnSpc>
              <a:spcBef>
                <a:spcPts val="0"/>
              </a:spcBef>
              <a:spcAft>
                <a:spcPts val="0"/>
              </a:spcAft>
              <a:buNone/>
            </a:pPr>
            <a:r>
              <a:rPr b="1" i="0" lang="en-US" sz="1350" u="none" cap="none" strike="noStrike">
                <a:solidFill>
                  <a:schemeClr val="dk2"/>
                </a:solidFill>
                <a:latin typeface="Arial"/>
                <a:ea typeface="Arial"/>
                <a:cs typeface="Arial"/>
                <a:sym typeface="Arial"/>
              </a:rPr>
              <a:t>VLAB-WoFS (WoFSv1)                   MAPS-JEDI-WoFS (WoFSv2)</a:t>
            </a:r>
            <a:endParaRPr b="1" i="0" sz="1350" u="none" cap="none" strike="noStrike">
              <a:solidFill>
                <a:schemeClr val="dk2"/>
              </a:solidFill>
              <a:latin typeface="Arial"/>
              <a:ea typeface="Arial"/>
              <a:cs typeface="Arial"/>
              <a:sym typeface="Arial"/>
            </a:endParaRPr>
          </a:p>
        </p:txBody>
      </p:sp>
      <p:sp>
        <p:nvSpPr>
          <p:cNvPr id="165" name="Google Shape;165;p6"/>
          <p:cNvSpPr txBox="1"/>
          <p:nvPr/>
        </p:nvSpPr>
        <p:spPr>
          <a:xfrm>
            <a:off x="2209856" y="4851415"/>
            <a:ext cx="3760200" cy="23782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i="0" lang="en-US" sz="1050" u="none" cap="none" strike="noStrike">
                <a:solidFill>
                  <a:schemeClr val="dk2"/>
                </a:solidFill>
                <a:latin typeface="Arial"/>
                <a:ea typeface="Arial"/>
                <a:cs typeface="Arial"/>
                <a:sym typeface="Arial"/>
              </a:rPr>
              <a:t>Black shading: observed reflectivity &gt; 40 dBZ</a:t>
            </a:r>
            <a:endParaRPr b="1" i="0" sz="1050" u="none" cap="none" strike="noStrike">
              <a:solidFill>
                <a:schemeClr val="dk2"/>
              </a:solidFill>
              <a:latin typeface="Arial"/>
              <a:ea typeface="Arial"/>
              <a:cs typeface="Arial"/>
              <a:sym typeface="Arial"/>
            </a:endParaRPr>
          </a:p>
        </p:txBody>
      </p:sp>
      <p:sp>
        <p:nvSpPr>
          <p:cNvPr id="166" name="Google Shape;166;p6"/>
          <p:cNvSpPr txBox="1"/>
          <p:nvPr/>
        </p:nvSpPr>
        <p:spPr>
          <a:xfrm>
            <a:off x="489143" y="2059234"/>
            <a:ext cx="1222200" cy="42277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1125" u="none" cap="none" strike="noStrike">
                <a:solidFill>
                  <a:schemeClr val="dk2"/>
                </a:solidFill>
                <a:latin typeface="Arial"/>
                <a:ea typeface="Arial"/>
                <a:cs typeface="Arial"/>
                <a:sym typeface="Arial"/>
              </a:rPr>
              <a:t>Init. 2000 UTC</a:t>
            </a:r>
            <a:endParaRPr b="0" i="0" sz="1125"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None/>
            </a:pPr>
            <a:r>
              <a:rPr b="0" i="0" lang="en-US" sz="1125" u="none" cap="none" strike="noStrike">
                <a:solidFill>
                  <a:schemeClr val="dk2"/>
                </a:solidFill>
                <a:latin typeface="Arial"/>
                <a:ea typeface="Arial"/>
                <a:cs typeface="Arial"/>
                <a:sym typeface="Arial"/>
              </a:rPr>
              <a:t>（4 hour fcst.)</a:t>
            </a:r>
            <a:endParaRPr b="0" i="0" sz="1125" u="none" cap="none" strike="noStrike">
              <a:solidFill>
                <a:schemeClr val="dk2"/>
              </a:solidFill>
              <a:latin typeface="Arial"/>
              <a:ea typeface="Arial"/>
              <a:cs typeface="Arial"/>
              <a:sym typeface="Arial"/>
            </a:endParaRPr>
          </a:p>
        </p:txBody>
      </p:sp>
      <p:sp>
        <p:nvSpPr>
          <p:cNvPr id="167" name="Google Shape;167;p6"/>
          <p:cNvSpPr txBox="1"/>
          <p:nvPr/>
        </p:nvSpPr>
        <p:spPr>
          <a:xfrm>
            <a:off x="488225" y="3701213"/>
            <a:ext cx="1302075" cy="42277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1125" u="none" cap="none" strike="noStrike">
                <a:solidFill>
                  <a:schemeClr val="dk2"/>
                </a:solidFill>
                <a:latin typeface="Arial"/>
                <a:ea typeface="Arial"/>
                <a:cs typeface="Arial"/>
                <a:sym typeface="Arial"/>
              </a:rPr>
              <a:t>Init. 2300 UTC</a:t>
            </a:r>
            <a:endParaRPr b="0" i="0" sz="1125"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None/>
            </a:pPr>
            <a:r>
              <a:rPr b="0" i="0" lang="en-US" sz="1125" u="none" cap="none" strike="noStrike">
                <a:solidFill>
                  <a:schemeClr val="dk2"/>
                </a:solidFill>
                <a:latin typeface="Arial"/>
                <a:ea typeface="Arial"/>
                <a:cs typeface="Arial"/>
                <a:sym typeface="Arial"/>
              </a:rPr>
              <a:t>(1 hour fcst.)</a:t>
            </a:r>
            <a:endParaRPr b="0" i="0" sz="1125" u="none" cap="none" strike="noStrike">
              <a:solidFill>
                <a:schemeClr val="dk2"/>
              </a:solidFill>
              <a:latin typeface="Arial"/>
              <a:ea typeface="Arial"/>
              <a:cs typeface="Arial"/>
              <a:sym typeface="Arial"/>
            </a:endParaRPr>
          </a:p>
        </p:txBody>
      </p:sp>
      <p:pic>
        <p:nvPicPr>
          <p:cNvPr id="168" name="Google Shape;168;p6"/>
          <p:cNvPicPr preferRelativeResize="0"/>
          <p:nvPr/>
        </p:nvPicPr>
        <p:blipFill rotWithShape="1">
          <a:blip r:embed="rId3">
            <a:alphaModFix/>
          </a:blip>
          <a:srcRect b="0" l="0" r="0" t="0"/>
          <a:stretch/>
        </p:blipFill>
        <p:spPr>
          <a:xfrm>
            <a:off x="4154561" y="1460805"/>
            <a:ext cx="1714500" cy="1716775"/>
          </a:xfrm>
          <a:prstGeom prst="rect">
            <a:avLst/>
          </a:prstGeom>
          <a:noFill/>
          <a:ln>
            <a:noFill/>
          </a:ln>
        </p:spPr>
      </p:pic>
      <p:pic>
        <p:nvPicPr>
          <p:cNvPr id="169" name="Google Shape;169;p6"/>
          <p:cNvPicPr preferRelativeResize="0"/>
          <p:nvPr/>
        </p:nvPicPr>
        <p:blipFill rotWithShape="1">
          <a:blip r:embed="rId4">
            <a:alphaModFix/>
          </a:blip>
          <a:srcRect b="0" l="0" r="0" t="0"/>
          <a:stretch/>
        </p:blipFill>
        <p:spPr>
          <a:xfrm>
            <a:off x="1797176" y="1470155"/>
            <a:ext cx="1714500" cy="1714500"/>
          </a:xfrm>
          <a:prstGeom prst="rect">
            <a:avLst/>
          </a:prstGeom>
          <a:noFill/>
          <a:ln>
            <a:noFill/>
          </a:ln>
        </p:spPr>
      </p:pic>
      <p:pic>
        <p:nvPicPr>
          <p:cNvPr id="170" name="Google Shape;170;p6"/>
          <p:cNvPicPr preferRelativeResize="0"/>
          <p:nvPr/>
        </p:nvPicPr>
        <p:blipFill rotWithShape="1">
          <a:blip r:embed="rId5">
            <a:alphaModFix/>
          </a:blip>
          <a:srcRect b="0" l="0" r="0" t="0"/>
          <a:stretch/>
        </p:blipFill>
        <p:spPr>
          <a:xfrm>
            <a:off x="4137527" y="3202009"/>
            <a:ext cx="1714500" cy="1712234"/>
          </a:xfrm>
          <a:prstGeom prst="rect">
            <a:avLst/>
          </a:prstGeom>
          <a:noFill/>
          <a:ln>
            <a:noFill/>
          </a:ln>
        </p:spPr>
      </p:pic>
      <p:pic>
        <p:nvPicPr>
          <p:cNvPr id="171" name="Google Shape;171;p6"/>
          <p:cNvPicPr preferRelativeResize="0"/>
          <p:nvPr/>
        </p:nvPicPr>
        <p:blipFill rotWithShape="1">
          <a:blip r:embed="rId6">
            <a:alphaModFix/>
          </a:blip>
          <a:srcRect b="0" l="0" r="0" t="0"/>
          <a:stretch/>
        </p:blipFill>
        <p:spPr>
          <a:xfrm>
            <a:off x="1781937" y="3215698"/>
            <a:ext cx="1714500" cy="1714500"/>
          </a:xfrm>
          <a:prstGeom prst="rect">
            <a:avLst/>
          </a:prstGeom>
          <a:noFill/>
          <a:ln>
            <a:noFill/>
          </a:ln>
        </p:spPr>
      </p:pic>
      <p:cxnSp>
        <p:nvCxnSpPr>
          <p:cNvPr id="172" name="Google Shape;172;p6"/>
          <p:cNvCxnSpPr/>
          <p:nvPr/>
        </p:nvCxnSpPr>
        <p:spPr>
          <a:xfrm>
            <a:off x="171787" y="853257"/>
            <a:ext cx="8023860" cy="0"/>
          </a:xfrm>
          <a:prstGeom prst="straightConnector1">
            <a:avLst/>
          </a:prstGeom>
          <a:noFill/>
          <a:ln cap="flat" cmpd="sng" w="16500">
            <a:solidFill>
              <a:srgbClr val="8C1515"/>
            </a:solidFill>
            <a:prstDash val="solid"/>
            <a:round/>
            <a:headEnd len="sm" w="sm" type="none"/>
            <a:tailEnd len="sm" w="sm" type="none"/>
          </a:ln>
        </p:spPr>
      </p:cxnSp>
      <p:sp>
        <p:nvSpPr>
          <p:cNvPr id="173" name="Google Shape;173;p6"/>
          <p:cNvSpPr txBox="1"/>
          <p:nvPr/>
        </p:nvSpPr>
        <p:spPr>
          <a:xfrm>
            <a:off x="389098" y="498731"/>
            <a:ext cx="7127918" cy="37283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990"/>
              <a:buFont typeface="Play"/>
              <a:buNone/>
            </a:pPr>
            <a:r>
              <a:rPr b="1" i="0" lang="en-US" sz="1500" u="none" cap="none" strike="noStrike">
                <a:solidFill>
                  <a:schemeClr val="dk2"/>
                </a:solidFill>
                <a:latin typeface="Arial"/>
                <a:ea typeface="Arial"/>
                <a:cs typeface="Arial"/>
                <a:sym typeface="Arial"/>
              </a:rPr>
              <a:t>Composite Reflectivity Paintballs &gt; 40 dBZ   </a:t>
            </a:r>
            <a:r>
              <a:rPr b="0" i="0" lang="en-US" sz="1500" u="none" cap="none" strike="noStrike">
                <a:solidFill>
                  <a:schemeClr val="dk2"/>
                </a:solidFill>
                <a:latin typeface="Arial"/>
                <a:ea typeface="Arial"/>
                <a:cs typeface="Arial"/>
                <a:sym typeface="Arial"/>
              </a:rPr>
              <a:t>Valid: 24 April 2026 at 0000 UTC</a:t>
            </a:r>
            <a:endParaRPr/>
          </a:p>
        </p:txBody>
      </p:sp>
      <p:sp>
        <p:nvSpPr>
          <p:cNvPr id="174" name="Google Shape;174;p6"/>
          <p:cNvSpPr txBox="1"/>
          <p:nvPr/>
        </p:nvSpPr>
        <p:spPr>
          <a:xfrm>
            <a:off x="88016" y="146267"/>
            <a:ext cx="869779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dk2"/>
                </a:solidFill>
                <a:latin typeface="Arial"/>
                <a:ea typeface="Arial"/>
                <a:cs typeface="Arial"/>
                <a:sym typeface="Arial"/>
              </a:rPr>
              <a:t>Preliminary Results: WoFSv2 versus WoFSv1</a:t>
            </a:r>
            <a:endParaRPr b="0" i="0" sz="2400" u="none" cap="none" strike="noStrike">
              <a:solidFill>
                <a:schemeClr val="dk2"/>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7"/>
          <p:cNvSpPr txBox="1"/>
          <p:nvPr/>
        </p:nvSpPr>
        <p:spPr>
          <a:xfrm>
            <a:off x="5673902" y="1704412"/>
            <a:ext cx="3201116" cy="3242780"/>
          </a:xfrm>
          <a:prstGeom prst="rect">
            <a:avLst/>
          </a:prstGeom>
          <a:noFill/>
          <a:ln>
            <a:noFill/>
          </a:ln>
        </p:spPr>
        <p:txBody>
          <a:bodyPr anchorCtr="0" anchor="t" bIns="34275" lIns="68575" spcFirstLastPara="1" rIns="68575" wrap="square" tIns="34275">
            <a:normAutofit/>
          </a:bodyPr>
          <a:lstStyle/>
          <a:p>
            <a:pPr indent="-228600" lvl="0" marL="228600" marR="0" rtl="0" algn="l">
              <a:lnSpc>
                <a:spcPct val="90000"/>
              </a:lnSpc>
              <a:spcBef>
                <a:spcPts val="0"/>
              </a:spcBef>
              <a:spcAft>
                <a:spcPts val="0"/>
              </a:spcAft>
              <a:buClr>
                <a:srgbClr val="000000"/>
              </a:buClr>
              <a:buSzPts val="1800"/>
              <a:buFont typeface="Arial"/>
              <a:buChar char="•"/>
            </a:pPr>
            <a:r>
              <a:rPr b="0" i="0" lang="en-US" sz="1800" u="none" cap="none" strike="noStrike">
                <a:solidFill>
                  <a:schemeClr val="dk2"/>
                </a:solidFill>
                <a:latin typeface="Arial"/>
                <a:ea typeface="Arial"/>
                <a:cs typeface="Arial"/>
                <a:sym typeface="Arial"/>
              </a:rPr>
              <a:t>WoFSv1 fails to predict the southern observed convection in both the 1800 and 2000 UTC initialized forecasts.</a:t>
            </a:r>
            <a:endParaRPr/>
          </a:p>
          <a:p>
            <a:pPr indent="-114300" lvl="0" marL="228600" marR="0" rtl="0" algn="l">
              <a:lnSpc>
                <a:spcPct val="90000"/>
              </a:lnSpc>
              <a:spcBef>
                <a:spcPts val="100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228600" lvl="0" marL="228600" marR="0" rtl="0" algn="l">
              <a:lnSpc>
                <a:spcPct val="90000"/>
              </a:lnSpc>
              <a:spcBef>
                <a:spcPts val="1000"/>
              </a:spcBef>
              <a:spcAft>
                <a:spcPts val="0"/>
              </a:spcAft>
              <a:buClr>
                <a:srgbClr val="000000"/>
              </a:buClr>
              <a:buSzPts val="1800"/>
              <a:buFont typeface="Arial"/>
              <a:buChar char="•"/>
            </a:pPr>
            <a:r>
              <a:rPr b="0" i="0" lang="en-US" sz="1800" u="none" cap="none" strike="noStrike">
                <a:solidFill>
                  <a:schemeClr val="dk2"/>
                </a:solidFill>
                <a:latin typeface="Arial"/>
                <a:ea typeface="Arial"/>
                <a:cs typeface="Arial"/>
                <a:sym typeface="Arial"/>
              </a:rPr>
              <a:t>WoFSv2 provides a more focused and better-aligned probability forecast for the southern storm.</a:t>
            </a:r>
            <a:endParaRPr/>
          </a:p>
        </p:txBody>
      </p:sp>
      <p:grpSp>
        <p:nvGrpSpPr>
          <p:cNvPr id="181" name="Google Shape;181;p7"/>
          <p:cNvGrpSpPr/>
          <p:nvPr/>
        </p:nvGrpSpPr>
        <p:grpSpPr>
          <a:xfrm>
            <a:off x="1007597" y="1384427"/>
            <a:ext cx="3600576" cy="3429897"/>
            <a:chOff x="612876" y="1998303"/>
            <a:chExt cx="4800768" cy="4573196"/>
          </a:xfrm>
        </p:grpSpPr>
        <p:pic>
          <p:nvPicPr>
            <p:cNvPr descr="The image depicts a weather radar map showing a high probability (&gt;40 dBZ) of a severe weather event, with a timestamp of 2026-05-13, 2000 UTC, and validity time of 2026-05-13, 2145 UTC.&#10;&#10;AI-generated content may be incorrect." id="182" name="Google Shape;182;p7"/>
            <p:cNvPicPr preferRelativeResize="0"/>
            <p:nvPr/>
          </p:nvPicPr>
          <p:blipFill rotWithShape="1">
            <a:blip r:embed="rId3">
              <a:alphaModFix/>
            </a:blip>
            <a:srcRect b="3128" l="0" r="12691" t="4795"/>
            <a:stretch/>
          </p:blipFill>
          <p:spPr>
            <a:xfrm>
              <a:off x="3105632" y="4280135"/>
              <a:ext cx="2308012" cy="2291364"/>
            </a:xfrm>
            <a:prstGeom prst="rect">
              <a:avLst/>
            </a:prstGeom>
            <a:noFill/>
            <a:ln>
              <a:noFill/>
            </a:ln>
          </p:spPr>
        </p:pic>
        <p:pic>
          <p:nvPicPr>
            <p:cNvPr descr="The image depicts a map showing various points of interest, possibly weather stations, marked with circles, on a geographical region.&#10;&#10;AI-generated content may be incorrect." id="183" name="Google Shape;183;p7"/>
            <p:cNvPicPr preferRelativeResize="0"/>
            <p:nvPr/>
          </p:nvPicPr>
          <p:blipFill rotWithShape="1">
            <a:blip r:embed="rId4">
              <a:alphaModFix/>
            </a:blip>
            <a:srcRect b="0" l="0" r="0" t="0"/>
            <a:stretch/>
          </p:blipFill>
          <p:spPr>
            <a:xfrm>
              <a:off x="612876" y="1998303"/>
              <a:ext cx="2238597" cy="2238597"/>
            </a:xfrm>
            <a:prstGeom prst="rect">
              <a:avLst/>
            </a:prstGeom>
            <a:noFill/>
            <a:ln>
              <a:noFill/>
            </a:ln>
          </p:spPr>
        </p:pic>
        <p:pic>
          <p:nvPicPr>
            <p:cNvPr descr="The diagram depicts a weather map showing various cloud formations and precipitation levels across a geographic region.&#10;&#10;AI-generated content may be incorrect." id="184" name="Google Shape;184;p7"/>
            <p:cNvPicPr preferRelativeResize="0"/>
            <p:nvPr/>
          </p:nvPicPr>
          <p:blipFill rotWithShape="1">
            <a:blip r:embed="rId5">
              <a:alphaModFix/>
            </a:blip>
            <a:srcRect b="0" l="0" r="0" t="0"/>
            <a:stretch/>
          </p:blipFill>
          <p:spPr>
            <a:xfrm>
              <a:off x="612877" y="4254907"/>
              <a:ext cx="2226647" cy="2286000"/>
            </a:xfrm>
            <a:prstGeom prst="rect">
              <a:avLst/>
            </a:prstGeom>
            <a:noFill/>
            <a:ln>
              <a:noFill/>
            </a:ln>
          </p:spPr>
        </p:pic>
        <p:pic>
          <p:nvPicPr>
            <p:cNvPr id="185" name="Google Shape;185;p7"/>
            <p:cNvPicPr preferRelativeResize="0"/>
            <p:nvPr/>
          </p:nvPicPr>
          <p:blipFill rotWithShape="1">
            <a:blip r:embed="rId6">
              <a:alphaModFix/>
            </a:blip>
            <a:srcRect b="0" l="0" r="0" t="0"/>
            <a:stretch/>
          </p:blipFill>
          <p:spPr>
            <a:xfrm>
              <a:off x="3098977" y="2020369"/>
              <a:ext cx="2286000" cy="2286000"/>
            </a:xfrm>
            <a:prstGeom prst="rect">
              <a:avLst/>
            </a:prstGeom>
            <a:noFill/>
            <a:ln>
              <a:noFill/>
            </a:ln>
          </p:spPr>
        </p:pic>
      </p:grpSp>
      <p:sp>
        <p:nvSpPr>
          <p:cNvPr id="186" name="Google Shape;186;p7"/>
          <p:cNvSpPr txBox="1"/>
          <p:nvPr/>
        </p:nvSpPr>
        <p:spPr>
          <a:xfrm>
            <a:off x="791698" y="1144202"/>
            <a:ext cx="4650097" cy="354526"/>
          </a:xfrm>
          <a:prstGeom prst="rect">
            <a:avLst/>
          </a:prstGeom>
          <a:noFill/>
          <a:ln>
            <a:noFill/>
          </a:ln>
        </p:spPr>
        <p:txBody>
          <a:bodyPr anchorCtr="0" anchor="t" bIns="34275" lIns="68550" spcFirstLastPara="1" rIns="68550" wrap="square" tIns="34275">
            <a:noAutofit/>
          </a:bodyPr>
          <a:lstStyle/>
          <a:p>
            <a:pPr indent="0" lvl="0" marL="0" marR="0" rtl="0" algn="l">
              <a:lnSpc>
                <a:spcPct val="90000"/>
              </a:lnSpc>
              <a:spcBef>
                <a:spcPts val="0"/>
              </a:spcBef>
              <a:spcAft>
                <a:spcPts val="0"/>
              </a:spcAft>
              <a:buClr>
                <a:schemeClr val="dk1"/>
              </a:buClr>
              <a:buSzPts val="2800"/>
              <a:buFont typeface="Arial"/>
              <a:buNone/>
            </a:pPr>
            <a:r>
              <a:rPr b="1" i="0" lang="en-US" sz="1350" u="none" cap="none" strike="noStrike">
                <a:solidFill>
                  <a:schemeClr val="dk2"/>
                </a:solidFill>
                <a:latin typeface="Arial"/>
                <a:ea typeface="Arial"/>
                <a:cs typeface="Arial"/>
                <a:sym typeface="Arial"/>
              </a:rPr>
              <a:t>VLAB-WoFS (WoFSv1)     MAPS-JEDI-WoFS (WoFSv2)</a:t>
            </a:r>
            <a:endParaRPr/>
          </a:p>
        </p:txBody>
      </p:sp>
      <p:pic>
        <p:nvPicPr>
          <p:cNvPr id="187" name="Google Shape;187;p7"/>
          <p:cNvPicPr preferRelativeResize="0"/>
          <p:nvPr/>
        </p:nvPicPr>
        <p:blipFill rotWithShape="1">
          <a:blip r:embed="rId7">
            <a:alphaModFix/>
          </a:blip>
          <a:srcRect b="0" l="0" r="0" t="0"/>
          <a:stretch/>
        </p:blipFill>
        <p:spPr>
          <a:xfrm>
            <a:off x="4805896" y="1890251"/>
            <a:ext cx="384048" cy="2574849"/>
          </a:xfrm>
          <a:prstGeom prst="rect">
            <a:avLst/>
          </a:prstGeom>
          <a:noFill/>
          <a:ln>
            <a:noFill/>
          </a:ln>
        </p:spPr>
      </p:pic>
      <p:sp>
        <p:nvSpPr>
          <p:cNvPr id="188" name="Google Shape;188;p7"/>
          <p:cNvSpPr txBox="1"/>
          <p:nvPr/>
        </p:nvSpPr>
        <p:spPr>
          <a:xfrm>
            <a:off x="389098" y="552253"/>
            <a:ext cx="7588254" cy="368656"/>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990"/>
              <a:buFont typeface="Play"/>
              <a:buNone/>
            </a:pPr>
            <a:r>
              <a:rPr b="1" i="0" lang="en-US" sz="1500" u="none" cap="none" strike="noStrike">
                <a:solidFill>
                  <a:schemeClr val="dk2"/>
                </a:solidFill>
                <a:latin typeface="Arial"/>
                <a:ea typeface="Arial"/>
                <a:cs typeface="Arial"/>
                <a:sym typeface="Arial"/>
              </a:rPr>
              <a:t>Ens. Prob. Of Composite Reflectivity &gt; 40 dBZ </a:t>
            </a:r>
            <a:r>
              <a:rPr b="0" i="0" lang="en-US" sz="1500" u="none" cap="none" strike="noStrike">
                <a:solidFill>
                  <a:schemeClr val="dk2"/>
                </a:solidFill>
                <a:latin typeface="Arial"/>
                <a:ea typeface="Arial"/>
                <a:cs typeface="Arial"/>
                <a:sym typeface="Arial"/>
              </a:rPr>
              <a:t>Valid: 13 May 2026 at 2145 UTC</a:t>
            </a:r>
            <a:endParaRPr/>
          </a:p>
        </p:txBody>
      </p:sp>
      <p:sp>
        <p:nvSpPr>
          <p:cNvPr id="189" name="Google Shape;189;p7"/>
          <p:cNvSpPr txBox="1"/>
          <p:nvPr/>
        </p:nvSpPr>
        <p:spPr>
          <a:xfrm>
            <a:off x="1616606" y="4868646"/>
            <a:ext cx="2810430" cy="2137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i="0" lang="en-US" sz="900" u="none" cap="none" strike="noStrike">
                <a:solidFill>
                  <a:schemeClr val="dk2"/>
                </a:solidFill>
                <a:latin typeface="Arial"/>
                <a:ea typeface="Arial"/>
                <a:cs typeface="Arial"/>
                <a:sym typeface="Arial"/>
              </a:rPr>
              <a:t>Black shading: observed reflectivity &gt; 40 dBZ</a:t>
            </a:r>
            <a:endParaRPr b="1" i="0" sz="900" u="none" cap="none" strike="noStrike">
              <a:solidFill>
                <a:schemeClr val="dk2"/>
              </a:solidFill>
              <a:latin typeface="Arial"/>
              <a:ea typeface="Arial"/>
              <a:cs typeface="Arial"/>
              <a:sym typeface="Arial"/>
            </a:endParaRPr>
          </a:p>
        </p:txBody>
      </p:sp>
      <p:sp>
        <p:nvSpPr>
          <p:cNvPr id="190" name="Google Shape;190;p7"/>
          <p:cNvSpPr txBox="1"/>
          <p:nvPr/>
        </p:nvSpPr>
        <p:spPr>
          <a:xfrm>
            <a:off x="1986968" y="2804816"/>
            <a:ext cx="1678948" cy="29280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i="0" lang="en-US" sz="1125" u="none" cap="none" strike="noStrike">
                <a:solidFill>
                  <a:schemeClr val="dk2"/>
                </a:solidFill>
                <a:latin typeface="Arial"/>
                <a:ea typeface="Arial"/>
                <a:cs typeface="Arial"/>
                <a:sym typeface="Arial"/>
              </a:rPr>
              <a:t>Initialized at 1800 UTC</a:t>
            </a:r>
            <a:endParaRPr b="1" i="0" sz="1125" u="none" cap="none" strike="noStrike">
              <a:solidFill>
                <a:schemeClr val="dk2"/>
              </a:solidFill>
              <a:latin typeface="Arial"/>
              <a:ea typeface="Arial"/>
              <a:cs typeface="Arial"/>
              <a:sym typeface="Arial"/>
            </a:endParaRPr>
          </a:p>
        </p:txBody>
      </p:sp>
      <p:sp>
        <p:nvSpPr>
          <p:cNvPr id="191" name="Google Shape;191;p7"/>
          <p:cNvSpPr txBox="1"/>
          <p:nvPr/>
        </p:nvSpPr>
        <p:spPr>
          <a:xfrm>
            <a:off x="1945519" y="4489992"/>
            <a:ext cx="2009665" cy="287161"/>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i="0" lang="en-US" sz="1125" u="none" cap="none" strike="noStrike">
                <a:solidFill>
                  <a:schemeClr val="dk2"/>
                </a:solidFill>
                <a:latin typeface="Arial"/>
                <a:ea typeface="Arial"/>
                <a:cs typeface="Arial"/>
                <a:sym typeface="Arial"/>
              </a:rPr>
              <a:t>Initialized at 2000 UTC</a:t>
            </a:r>
            <a:endParaRPr b="1" i="0" sz="1125" u="none" cap="none" strike="noStrike">
              <a:solidFill>
                <a:schemeClr val="dk2"/>
              </a:solidFill>
              <a:latin typeface="Arial"/>
              <a:ea typeface="Arial"/>
              <a:cs typeface="Arial"/>
              <a:sym typeface="Arial"/>
            </a:endParaRPr>
          </a:p>
        </p:txBody>
      </p:sp>
      <p:cxnSp>
        <p:nvCxnSpPr>
          <p:cNvPr id="192" name="Google Shape;192;p7"/>
          <p:cNvCxnSpPr/>
          <p:nvPr/>
        </p:nvCxnSpPr>
        <p:spPr>
          <a:xfrm>
            <a:off x="506619" y="965168"/>
            <a:ext cx="8023860" cy="0"/>
          </a:xfrm>
          <a:prstGeom prst="straightConnector1">
            <a:avLst/>
          </a:prstGeom>
          <a:noFill/>
          <a:ln cap="flat" cmpd="sng" w="16500">
            <a:solidFill>
              <a:srgbClr val="8C1515"/>
            </a:solidFill>
            <a:prstDash val="solid"/>
            <a:round/>
            <a:headEnd len="sm" w="sm" type="none"/>
            <a:tailEnd len="sm" w="sm" type="none"/>
          </a:ln>
        </p:spPr>
      </p:cxnSp>
      <p:sp>
        <p:nvSpPr>
          <p:cNvPr id="193" name="Google Shape;193;p7"/>
          <p:cNvSpPr txBox="1"/>
          <p:nvPr/>
        </p:nvSpPr>
        <p:spPr>
          <a:xfrm>
            <a:off x="256181" y="168259"/>
            <a:ext cx="869779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dk2"/>
                </a:solidFill>
                <a:latin typeface="Arial"/>
                <a:ea typeface="Arial"/>
                <a:cs typeface="Arial"/>
                <a:sym typeface="Arial"/>
              </a:rPr>
              <a:t>Preliminary Results: WoFSv2 versus WoFSv1</a:t>
            </a:r>
            <a:endParaRPr b="0" i="0" sz="2400" u="none" cap="none" strike="noStrik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8"/>
          <p:cNvSpPr/>
          <p:nvPr/>
        </p:nvSpPr>
        <p:spPr>
          <a:xfrm>
            <a:off x="460715" y="1185996"/>
            <a:ext cx="7983824" cy="60106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rgbClr val="8C1515"/>
                </a:solidFill>
                <a:latin typeface="Arial"/>
                <a:ea typeface="Arial"/>
                <a:cs typeface="Arial"/>
                <a:sym typeface="Arial"/>
              </a:rPr>
              <a:t>2026 SFE Evaluation: WoFSv2 (DART based) vs. WoFSv1</a:t>
            </a:r>
            <a:endParaRPr b="0" i="0" sz="2400" u="none" cap="none" strike="noStrike">
              <a:solidFill>
                <a:srgbClr val="000000"/>
              </a:solidFill>
              <a:latin typeface="Arial"/>
              <a:ea typeface="Arial"/>
              <a:cs typeface="Arial"/>
              <a:sym typeface="Arial"/>
            </a:endParaRPr>
          </a:p>
        </p:txBody>
      </p:sp>
      <p:cxnSp>
        <p:nvCxnSpPr>
          <p:cNvPr id="200" name="Google Shape;200;p8"/>
          <p:cNvCxnSpPr/>
          <p:nvPr/>
        </p:nvCxnSpPr>
        <p:spPr>
          <a:xfrm>
            <a:off x="440697" y="1820409"/>
            <a:ext cx="8023860" cy="0"/>
          </a:xfrm>
          <a:prstGeom prst="straightConnector1">
            <a:avLst/>
          </a:prstGeom>
          <a:noFill/>
          <a:ln cap="flat" cmpd="sng" w="16500">
            <a:solidFill>
              <a:srgbClr val="8C1515"/>
            </a:solidFill>
            <a:prstDash val="solid"/>
            <a:round/>
            <a:headEnd len="sm" w="sm" type="none"/>
            <a:tailEnd len="sm" w="sm" type="none"/>
          </a:ln>
        </p:spPr>
      </p:cxnSp>
      <p:sp>
        <p:nvSpPr>
          <p:cNvPr id="201" name="Google Shape;201;p8"/>
          <p:cNvSpPr/>
          <p:nvPr/>
        </p:nvSpPr>
        <p:spPr>
          <a:xfrm>
            <a:off x="372117" y="1853762"/>
            <a:ext cx="8092440" cy="2799773"/>
          </a:xfrm>
          <a:prstGeom prst="rect">
            <a:avLst/>
          </a:prstGeom>
          <a:noFill/>
          <a:ln>
            <a:noFill/>
          </a:ln>
        </p:spPr>
        <p:txBody>
          <a:bodyPr anchorCtr="0" anchor="ctr" bIns="0" lIns="0" spcFirstLastPara="1" rIns="0" wrap="square" tIns="0">
            <a:noAutofit/>
          </a:bodyPr>
          <a:lstStyle/>
          <a:p>
            <a:pPr indent="-257175" lvl="0" marL="257175" marR="0" rtl="0" algn="l">
              <a:lnSpc>
                <a:spcPct val="100000"/>
              </a:lnSpc>
              <a:spcBef>
                <a:spcPts val="0"/>
              </a:spcBef>
              <a:spcAft>
                <a:spcPts val="0"/>
              </a:spcAft>
              <a:buClr>
                <a:srgbClr val="000000"/>
              </a:buClr>
              <a:buSzPts val="2100"/>
              <a:buFont typeface="Arial"/>
              <a:buChar char="•"/>
            </a:pPr>
            <a:r>
              <a:rPr b="0" i="0" lang="en-US" sz="2100" u="none" cap="none" strike="noStrike">
                <a:solidFill>
                  <a:srgbClr val="28323C"/>
                </a:solidFill>
                <a:latin typeface="Arial"/>
                <a:ea typeface="Arial"/>
                <a:cs typeface="Arial"/>
                <a:sym typeface="Arial"/>
              </a:rPr>
              <a:t>Thunderstorm object identification and matching is performed for composite reflectivity against MRMS using the methodology of Skinner et al.  (2025) </a:t>
            </a:r>
            <a:endParaRPr/>
          </a:p>
          <a:p>
            <a:pPr indent="-257175" lvl="0" marL="257175" marR="0" rtl="0" algn="l">
              <a:lnSpc>
                <a:spcPct val="100000"/>
              </a:lnSpc>
              <a:spcBef>
                <a:spcPts val="0"/>
              </a:spcBef>
              <a:spcAft>
                <a:spcPts val="0"/>
              </a:spcAft>
              <a:buClr>
                <a:srgbClr val="000000"/>
              </a:buClr>
              <a:buSzPts val="2100"/>
              <a:buFont typeface="Arial"/>
              <a:buChar char="•"/>
            </a:pPr>
            <a:r>
              <a:rPr b="0" i="0" lang="en-US" sz="2100" u="none" cap="none" strike="noStrike">
                <a:solidFill>
                  <a:srgbClr val="28323C"/>
                </a:solidFill>
                <a:latin typeface="Arial"/>
                <a:ea typeface="Arial"/>
                <a:cs typeface="Arial"/>
                <a:sym typeface="Arial"/>
              </a:rPr>
              <a:t>Only forecasts that were completed for each experiments are considered, results in 136 total forecasts.</a:t>
            </a:r>
            <a:endParaRPr b="0" i="0" sz="2100" u="none" cap="none" strike="noStrike">
              <a:solidFill>
                <a:srgbClr val="000000"/>
              </a:solidFill>
              <a:latin typeface="Arial"/>
              <a:ea typeface="Arial"/>
              <a:cs typeface="Arial"/>
              <a:sym typeface="Arial"/>
            </a:endParaRPr>
          </a:p>
        </p:txBody>
      </p:sp>
      <p:sp>
        <p:nvSpPr>
          <p:cNvPr id="202" name="Google Shape;202;p8"/>
          <p:cNvSpPr txBox="1"/>
          <p:nvPr>
            <p:ph type="title"/>
          </p:nvPr>
        </p:nvSpPr>
        <p:spPr>
          <a:xfrm>
            <a:off x="761449" y="381453"/>
            <a:ext cx="7910700" cy="402300"/>
          </a:xfrm>
          <a:prstGeom prst="rect">
            <a:avLst/>
          </a:prstGeom>
          <a:noFill/>
          <a:ln>
            <a:noFill/>
          </a:ln>
        </p:spPr>
        <p:txBody>
          <a:bodyPr anchorCtr="0" anchor="b" bIns="45700" lIns="91425" spcFirstLastPara="1" rIns="91425" wrap="square" tIns="45700">
            <a:noAutofit/>
          </a:bodyPr>
          <a:lstStyle/>
          <a:p>
            <a:pPr indent="0" lvl="0" marL="0" rtl="0" algn="ctr">
              <a:lnSpc>
                <a:spcPct val="85000"/>
              </a:lnSpc>
              <a:spcBef>
                <a:spcPts val="0"/>
              </a:spcBef>
              <a:spcAft>
                <a:spcPts val="0"/>
              </a:spcAft>
              <a:buClr>
                <a:schemeClr val="lt2"/>
              </a:buClr>
              <a:buSzPts val="2340"/>
              <a:buNone/>
            </a:pPr>
            <a:r>
              <a:rPr lang="en-US" sz="2630">
                <a:solidFill>
                  <a:srgbClr val="000000"/>
                </a:solidFill>
                <a:latin typeface="Calibri"/>
                <a:ea typeface="Calibri"/>
                <a:cs typeface="Calibri"/>
                <a:sym typeface="Calibri"/>
              </a:rPr>
              <a:t>2026 HWT Spring Forecasting Experiment </a:t>
            </a:r>
            <a:endParaRPr sz="2630">
              <a:solidFill>
                <a:srgbClr val="000000"/>
              </a:solidFill>
              <a:latin typeface="Calibri"/>
              <a:ea typeface="Calibri"/>
              <a:cs typeface="Calibri"/>
              <a:sym typeface="Calibri"/>
            </a:endParaRPr>
          </a:p>
        </p:txBody>
      </p:sp>
      <p:pic>
        <p:nvPicPr>
          <p:cNvPr descr="spclogo" id="203" name="Google Shape;203;p8"/>
          <p:cNvPicPr preferRelativeResize="0"/>
          <p:nvPr/>
        </p:nvPicPr>
        <p:blipFill rotWithShape="1">
          <a:blip r:embed="rId3">
            <a:alphaModFix/>
          </a:blip>
          <a:srcRect b="0" l="0" r="0" t="0"/>
          <a:stretch/>
        </p:blipFill>
        <p:spPr>
          <a:xfrm>
            <a:off x="76201" y="200353"/>
            <a:ext cx="1601999" cy="640150"/>
          </a:xfrm>
          <a:prstGeom prst="rect">
            <a:avLst/>
          </a:prstGeom>
          <a:noFill/>
          <a:ln>
            <a:noFill/>
          </a:ln>
        </p:spPr>
      </p:pic>
      <p:pic>
        <p:nvPicPr>
          <p:cNvPr descr="nssllogo" id="204" name="Google Shape;204;p8"/>
          <p:cNvPicPr preferRelativeResize="0"/>
          <p:nvPr/>
        </p:nvPicPr>
        <p:blipFill rotWithShape="1">
          <a:blip r:embed="rId4">
            <a:alphaModFix/>
          </a:blip>
          <a:srcRect b="0" l="0" r="0" t="0"/>
          <a:stretch/>
        </p:blipFill>
        <p:spPr>
          <a:xfrm>
            <a:off x="7855576" y="167954"/>
            <a:ext cx="887825" cy="886275"/>
          </a:xfrm>
          <a:prstGeom prst="rect">
            <a:avLst/>
          </a:prstGeom>
          <a:noFill/>
          <a:ln>
            <a:noFill/>
          </a:ln>
        </p:spPr>
      </p:pic>
      <p:pic>
        <p:nvPicPr>
          <p:cNvPr id="205" name="Google Shape;205;p8"/>
          <p:cNvPicPr preferRelativeResize="0"/>
          <p:nvPr/>
        </p:nvPicPr>
        <p:blipFill rotWithShape="1">
          <a:blip r:embed="rId5">
            <a:alphaModFix/>
          </a:blip>
          <a:srcRect b="0" l="0" r="0" t="0"/>
          <a:stretch/>
        </p:blipFill>
        <p:spPr>
          <a:xfrm>
            <a:off x="8214949" y="4166249"/>
            <a:ext cx="914400" cy="914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9"/>
          <p:cNvPicPr preferRelativeResize="0"/>
          <p:nvPr/>
        </p:nvPicPr>
        <p:blipFill rotWithShape="1">
          <a:blip r:embed="rId3">
            <a:alphaModFix/>
          </a:blip>
          <a:srcRect b="0" l="0" r="0" t="0"/>
          <a:stretch/>
        </p:blipFill>
        <p:spPr>
          <a:xfrm>
            <a:off x="67875" y="948308"/>
            <a:ext cx="4572000" cy="2286000"/>
          </a:xfrm>
          <a:prstGeom prst="rect">
            <a:avLst/>
          </a:prstGeom>
          <a:noFill/>
          <a:ln>
            <a:noFill/>
          </a:ln>
        </p:spPr>
      </p:pic>
      <p:pic>
        <p:nvPicPr>
          <p:cNvPr id="212" name="Google Shape;212;p9"/>
          <p:cNvPicPr preferRelativeResize="0"/>
          <p:nvPr/>
        </p:nvPicPr>
        <p:blipFill rotWithShape="1">
          <a:blip r:embed="rId4">
            <a:alphaModFix/>
          </a:blip>
          <a:srcRect b="0" l="0" r="0" t="0"/>
          <a:stretch/>
        </p:blipFill>
        <p:spPr>
          <a:xfrm>
            <a:off x="4494789" y="1802449"/>
            <a:ext cx="4572000" cy="2286000"/>
          </a:xfrm>
          <a:prstGeom prst="rect">
            <a:avLst/>
          </a:prstGeom>
          <a:noFill/>
          <a:ln>
            <a:noFill/>
          </a:ln>
        </p:spPr>
      </p:pic>
      <p:sp>
        <p:nvSpPr>
          <p:cNvPr id="213" name="Google Shape;213;p9"/>
          <p:cNvSpPr/>
          <p:nvPr/>
        </p:nvSpPr>
        <p:spPr>
          <a:xfrm>
            <a:off x="208553" y="342375"/>
            <a:ext cx="8636508" cy="31103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200" u="none" cap="none" strike="noStrike">
                <a:solidFill>
                  <a:srgbClr val="8C1515"/>
                </a:solidFill>
                <a:latin typeface="Arial"/>
                <a:ea typeface="Arial"/>
                <a:cs typeface="Arial"/>
                <a:sym typeface="Arial"/>
              </a:rPr>
              <a:t>Frequency Bias and Probability of Detection: Composite Reflectivity</a:t>
            </a:r>
            <a:endParaRPr b="0" i="0" sz="2200" u="none" cap="none" strike="noStrike">
              <a:solidFill>
                <a:srgbClr val="000000"/>
              </a:solidFill>
              <a:latin typeface="Arial"/>
              <a:ea typeface="Arial"/>
              <a:cs typeface="Arial"/>
              <a:sym typeface="Arial"/>
            </a:endParaRPr>
          </a:p>
        </p:txBody>
      </p:sp>
      <p:cxnSp>
        <p:nvCxnSpPr>
          <p:cNvPr id="214" name="Google Shape;214;p9"/>
          <p:cNvCxnSpPr/>
          <p:nvPr/>
        </p:nvCxnSpPr>
        <p:spPr>
          <a:xfrm>
            <a:off x="339326" y="737495"/>
            <a:ext cx="8023860" cy="0"/>
          </a:xfrm>
          <a:prstGeom prst="straightConnector1">
            <a:avLst/>
          </a:prstGeom>
          <a:noFill/>
          <a:ln cap="flat" cmpd="sng" w="16500">
            <a:solidFill>
              <a:srgbClr val="8C1515"/>
            </a:solidFill>
            <a:prstDash val="solid"/>
            <a:round/>
            <a:headEnd len="sm" w="sm" type="none"/>
            <a:tailEnd len="sm" w="sm" type="none"/>
          </a:ln>
        </p:spPr>
      </p:cxnSp>
      <p:sp>
        <p:nvSpPr>
          <p:cNvPr id="215" name="Google Shape;215;p9"/>
          <p:cNvSpPr txBox="1"/>
          <p:nvPr/>
        </p:nvSpPr>
        <p:spPr>
          <a:xfrm>
            <a:off x="736025" y="4217365"/>
            <a:ext cx="7497484" cy="769441"/>
          </a:xfrm>
          <a:prstGeom prst="rect">
            <a:avLst/>
          </a:prstGeom>
          <a:noFill/>
          <a:ln>
            <a:noFill/>
          </a:ln>
        </p:spPr>
        <p:txBody>
          <a:bodyPr anchorCtr="0" anchor="ctr" bIns="38100" lIns="38100" spcFirstLastPara="1" rIns="38100" wrap="square" tIns="38100">
            <a:spAutoFit/>
          </a:bodyPr>
          <a:lstStyle/>
          <a:p>
            <a:pPr indent="-285750" lvl="0" marL="285750" marR="0" rtl="0" algn="l">
              <a:lnSpc>
                <a:spcPct val="100000"/>
              </a:lnSpc>
              <a:spcBef>
                <a:spcPts val="0"/>
              </a:spcBef>
              <a:spcAft>
                <a:spcPts val="0"/>
              </a:spcAft>
              <a:buClr>
                <a:srgbClr val="000000"/>
              </a:buClr>
              <a:buSzPts val="1500"/>
              <a:buFont typeface="Arial"/>
              <a:buChar char="•"/>
            </a:pPr>
            <a:r>
              <a:rPr b="0" i="1" lang="en-US" sz="1500" u="none" cap="none" strike="noStrike">
                <a:solidFill>
                  <a:srgbClr val="000000"/>
                </a:solidFill>
                <a:latin typeface="Arial"/>
                <a:ea typeface="Arial"/>
                <a:cs typeface="Arial"/>
                <a:sym typeface="Arial"/>
              </a:rPr>
              <a:t> WoFSv2 maintains a higher POD throughout the forecast period.</a:t>
            </a:r>
            <a:endParaRPr/>
          </a:p>
          <a:p>
            <a:pPr indent="-285750" lvl="0" marL="285750" marR="0" rtl="0" algn="l">
              <a:lnSpc>
                <a:spcPct val="100000"/>
              </a:lnSpc>
              <a:spcBef>
                <a:spcPts val="0"/>
              </a:spcBef>
              <a:spcAft>
                <a:spcPts val="0"/>
              </a:spcAft>
              <a:buClr>
                <a:srgbClr val="000000"/>
              </a:buClr>
              <a:buSzPts val="1500"/>
              <a:buFont typeface="Arial"/>
              <a:buChar char="•"/>
            </a:pPr>
            <a:r>
              <a:rPr b="0" i="1" lang="en-US" sz="1500" u="none" cap="none" strike="noStrike">
                <a:solidFill>
                  <a:srgbClr val="000000"/>
                </a:solidFill>
                <a:latin typeface="Arial"/>
                <a:ea typeface="Arial"/>
                <a:cs typeface="Arial"/>
                <a:sym typeface="Arial"/>
              </a:rPr>
              <a:t>WoFSv1 has a lower frequency bias.</a:t>
            </a:r>
            <a:endParaRPr/>
          </a:p>
          <a:p>
            <a:pPr indent="-285750" lvl="0" marL="285750" marR="0" rtl="0" algn="l">
              <a:lnSpc>
                <a:spcPct val="100000"/>
              </a:lnSpc>
              <a:spcBef>
                <a:spcPts val="0"/>
              </a:spcBef>
              <a:spcAft>
                <a:spcPts val="0"/>
              </a:spcAft>
              <a:buClr>
                <a:srgbClr val="000000"/>
              </a:buClr>
              <a:buSzPts val="1500"/>
              <a:buFont typeface="Arial"/>
              <a:buChar char="•"/>
            </a:pPr>
            <a:r>
              <a:rPr b="0" i="1" lang="en-US" sz="1500" u="none" cap="none" strike="noStrike">
                <a:solidFill>
                  <a:srgbClr val="000000"/>
                </a:solidFill>
                <a:latin typeface="Arial"/>
                <a:ea typeface="Arial"/>
                <a:cs typeface="Arial"/>
                <a:sym typeface="Arial"/>
              </a:rPr>
              <a:t>The lower bias in WoFSv1 is associated with the lowest POD.</a:t>
            </a:r>
            <a:endParaRPr/>
          </a:p>
        </p:txBody>
      </p:sp>
      <p:sp>
        <p:nvSpPr>
          <p:cNvPr id="216" name="Google Shape;216;p9"/>
          <p:cNvSpPr txBox="1"/>
          <p:nvPr/>
        </p:nvSpPr>
        <p:spPr>
          <a:xfrm>
            <a:off x="3801003" y="1058579"/>
            <a:ext cx="579005"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WoFSv1</a:t>
            </a:r>
            <a:endParaRPr/>
          </a:p>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WoFSv2</a:t>
            </a:r>
            <a:endParaRPr/>
          </a:p>
        </p:txBody>
      </p:sp>
      <p:sp>
        <p:nvSpPr>
          <p:cNvPr id="217" name="Google Shape;217;p9"/>
          <p:cNvSpPr txBox="1"/>
          <p:nvPr/>
        </p:nvSpPr>
        <p:spPr>
          <a:xfrm>
            <a:off x="8279218" y="1648170"/>
            <a:ext cx="579005"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WoFSv1</a:t>
            </a:r>
            <a:endParaRPr/>
          </a:p>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WoFSv2</a:t>
            </a:r>
            <a:endParaRPr/>
          </a:p>
        </p:txBody>
      </p:sp>
      <p:sp>
        <p:nvSpPr>
          <p:cNvPr id="218" name="Google Shape;218;p9"/>
          <p:cNvSpPr/>
          <p:nvPr/>
        </p:nvSpPr>
        <p:spPr>
          <a:xfrm>
            <a:off x="593949" y="1089335"/>
            <a:ext cx="1023836" cy="1731024"/>
          </a:xfrm>
          <a:prstGeom prst="rect">
            <a:avLst/>
          </a:prstGeom>
          <a:solidFill>
            <a:srgbClr val="D5D5D5">
              <a:alpha val="14902"/>
            </a:srgbClr>
          </a:solidFill>
          <a:ln cap="flat" cmpd="sng" w="63500">
            <a:solidFill>
              <a:srgbClr val="000000">
                <a:alpha val="14902"/>
              </a:srgbClr>
            </a:solidFill>
            <a:prstDash val="dashDot"/>
            <a:miter lim="4000"/>
            <a:headEnd len="sm" w="sm" type="none"/>
            <a:tailEnd len="sm" w="sm" type="none"/>
          </a:ln>
        </p:spPr>
        <p:txBody>
          <a:bodyPr anchorCtr="0" anchor="ctr" bIns="38100" lIns="38100" spcFirstLastPara="1" rIns="38100" wrap="square" tIns="38100">
            <a:noAutofit/>
          </a:bodyPr>
          <a:lstStyle/>
          <a:p>
            <a:pPr indent="0" lvl="0" marL="0" marR="0" rtl="0" algn="ctr">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