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2" r:id="rId1"/>
    <p:sldMasterId id="2147483676" r:id="rId2"/>
    <p:sldMasterId id="2147483688" r:id="rId3"/>
  </p:sldMasterIdLst>
  <p:notesMasterIdLst>
    <p:notesMasterId r:id="rId19"/>
  </p:notesMasterIdLst>
  <p:sldIdLst>
    <p:sldId id="256" r:id="rId4"/>
    <p:sldId id="258" r:id="rId5"/>
    <p:sldId id="406" r:id="rId6"/>
    <p:sldId id="407" r:id="rId7"/>
    <p:sldId id="408" r:id="rId8"/>
    <p:sldId id="409" r:id="rId9"/>
    <p:sldId id="410" r:id="rId10"/>
    <p:sldId id="412" r:id="rId11"/>
    <p:sldId id="413" r:id="rId12"/>
    <p:sldId id="414" r:id="rId13"/>
    <p:sldId id="415" r:id="rId14"/>
    <p:sldId id="416" r:id="rId15"/>
    <p:sldId id="417" r:id="rId16"/>
    <p:sldId id="418" r:id="rId17"/>
    <p:sldId id="394" r:id="rId18"/>
  </p:sldIdLst>
  <p:sldSz cx="9144000" cy="5143500" type="screen16x9"/>
  <p:notesSz cx="6858000" cy="9144000"/>
  <p:defaultTex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D20F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0781"/>
    <p:restoredTop sz="92324"/>
  </p:normalViewPr>
  <p:slideViewPr>
    <p:cSldViewPr snapToGrid="0" snapToObjects="1">
      <p:cViewPr varScale="1">
        <p:scale>
          <a:sx n="133" d="100"/>
          <a:sy n="133" d="100"/>
        </p:scale>
        <p:origin x="216" y="48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3" Type="http://schemas.openxmlformats.org/officeDocument/2006/relationships/slideMaster" Target="slideMasters/slideMaster3.xml"/><Relationship Id="rId21" Type="http://schemas.openxmlformats.org/officeDocument/2006/relationships/viewProps" Target="viewProp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tableStyles" Target="tableStyles.xml"/><Relationship Id="rId10" Type="http://schemas.openxmlformats.org/officeDocument/2006/relationships/slide" Target="slides/slide7.xml"/><Relationship Id="rId19" Type="http://schemas.openxmlformats.org/officeDocument/2006/relationships/notesMaster" Target="notesMasters/notesMaster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E906028-3B96-9B43-806F-EB17FD762D7D}" type="datetimeFigureOut">
              <a:rPr lang="en-US" smtClean="0"/>
              <a:t>7/14/26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7729432-5FC7-A846-928D-B96B9DFF103E}" type="slidenum">
              <a:rPr lang="en-US" smtClean="0"/>
              <a:t>‹#›</a:t>
            </a:fld>
            <a:endParaRPr lang="en-US"/>
          </a:p>
        </p:txBody>
      </p:sp>
    </p:spTree>
    <p:extLst>
      <p:ext uri="{BB962C8B-B14F-4D97-AF65-F5344CB8AC3E}">
        <p14:creationId xmlns:p14="http://schemas.microsoft.com/office/powerpoint/2010/main" val="4216853166"/>
      </p:ext>
    </p:extLst>
  </p:cSld>
  <p:clrMap bg1="lt1" tx1="dk1" bg2="lt2" tx2="dk2" accent1="accent1" accent2="accent2" accent3="accent3" accent4="accent4" accent5="accent5" accent6="accent6" hlink="hlink" folHlink="folHlink"/>
  <p:notesStyle>
    <a:lvl1pPr marL="0" algn="l" defTabSz="685800" rtl="0" eaLnBrk="1" latinLnBrk="0" hangingPunct="1">
      <a:defRPr sz="900" kern="1200">
        <a:solidFill>
          <a:schemeClr val="tx1"/>
        </a:solidFill>
        <a:latin typeface="+mn-lt"/>
        <a:ea typeface="+mn-ea"/>
        <a:cs typeface="+mn-cs"/>
      </a:defRPr>
    </a:lvl1pPr>
    <a:lvl2pPr marL="342900" algn="l" defTabSz="685800" rtl="0" eaLnBrk="1" latinLnBrk="0" hangingPunct="1">
      <a:defRPr sz="900" kern="1200">
        <a:solidFill>
          <a:schemeClr val="tx1"/>
        </a:solidFill>
        <a:latin typeface="+mn-lt"/>
        <a:ea typeface="+mn-ea"/>
        <a:cs typeface="+mn-cs"/>
      </a:defRPr>
    </a:lvl2pPr>
    <a:lvl3pPr marL="685800" algn="l" defTabSz="685800" rtl="0" eaLnBrk="1" latinLnBrk="0" hangingPunct="1">
      <a:defRPr sz="900" kern="1200">
        <a:solidFill>
          <a:schemeClr val="tx1"/>
        </a:solidFill>
        <a:latin typeface="+mn-lt"/>
        <a:ea typeface="+mn-ea"/>
        <a:cs typeface="+mn-cs"/>
      </a:defRPr>
    </a:lvl3pPr>
    <a:lvl4pPr marL="1028700" algn="l" defTabSz="685800" rtl="0" eaLnBrk="1" latinLnBrk="0" hangingPunct="1">
      <a:defRPr sz="900" kern="1200">
        <a:solidFill>
          <a:schemeClr val="tx1"/>
        </a:solidFill>
        <a:latin typeface="+mn-lt"/>
        <a:ea typeface="+mn-ea"/>
        <a:cs typeface="+mn-cs"/>
      </a:defRPr>
    </a:lvl4pPr>
    <a:lvl5pPr marL="1371600" algn="l" defTabSz="685800" rtl="0" eaLnBrk="1" latinLnBrk="0" hangingPunct="1">
      <a:defRPr sz="900" kern="1200">
        <a:solidFill>
          <a:schemeClr val="tx1"/>
        </a:solidFill>
        <a:latin typeface="+mn-lt"/>
        <a:ea typeface="+mn-ea"/>
        <a:cs typeface="+mn-cs"/>
      </a:defRPr>
    </a:lvl5pPr>
    <a:lvl6pPr marL="1714500" algn="l" defTabSz="685800" rtl="0" eaLnBrk="1" latinLnBrk="0" hangingPunct="1">
      <a:defRPr sz="900" kern="1200">
        <a:solidFill>
          <a:schemeClr val="tx1"/>
        </a:solidFill>
        <a:latin typeface="+mn-lt"/>
        <a:ea typeface="+mn-ea"/>
        <a:cs typeface="+mn-cs"/>
      </a:defRPr>
    </a:lvl6pPr>
    <a:lvl7pPr marL="2057400" algn="l" defTabSz="685800" rtl="0" eaLnBrk="1" latinLnBrk="0" hangingPunct="1">
      <a:defRPr sz="900" kern="1200">
        <a:solidFill>
          <a:schemeClr val="tx1"/>
        </a:solidFill>
        <a:latin typeface="+mn-lt"/>
        <a:ea typeface="+mn-ea"/>
        <a:cs typeface="+mn-cs"/>
      </a:defRPr>
    </a:lvl7pPr>
    <a:lvl8pPr marL="2400300" algn="l" defTabSz="685800" rtl="0" eaLnBrk="1" latinLnBrk="0" hangingPunct="1">
      <a:defRPr sz="900" kern="1200">
        <a:solidFill>
          <a:schemeClr val="tx1"/>
        </a:solidFill>
        <a:latin typeface="+mn-lt"/>
        <a:ea typeface="+mn-ea"/>
        <a:cs typeface="+mn-cs"/>
      </a:defRPr>
    </a:lvl8pPr>
    <a:lvl9pPr marL="2743200" algn="l" defTabSz="685800" rtl="0" eaLnBrk="1" latinLnBrk="0" hangingPunct="1">
      <a:defRPr sz="9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
        <p:cNvGrpSpPr/>
        <p:nvPr/>
      </p:nvGrpSpPr>
      <p:grpSpPr>
        <a:xfrm>
          <a:off x="0" y="0"/>
          <a:ext cx="0" cy="0"/>
          <a:chOff x="0" y="0"/>
          <a:chExt cx="0" cy="0"/>
        </a:xfrm>
      </p:grpSpPr>
      <p:sp>
        <p:nvSpPr>
          <p:cNvPr id="82" name="Google Shape;82;g3f01349756c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83" name="Google Shape;83;g3f01349756c_0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
          <a:extLst>
            <a:ext uri="{FF2B5EF4-FFF2-40B4-BE49-F238E27FC236}">
              <a16:creationId xmlns:a16="http://schemas.microsoft.com/office/drawing/2014/main" id="{B522F99A-6994-D829-09F2-6F336CF0E831}"/>
            </a:ext>
          </a:extLst>
        </p:cNvPr>
        <p:cNvGrpSpPr/>
        <p:nvPr/>
      </p:nvGrpSpPr>
      <p:grpSpPr>
        <a:xfrm>
          <a:off x="0" y="0"/>
          <a:ext cx="0" cy="0"/>
          <a:chOff x="0" y="0"/>
          <a:chExt cx="0" cy="0"/>
        </a:xfrm>
      </p:grpSpPr>
      <p:sp>
        <p:nvSpPr>
          <p:cNvPr id="100" name="Google Shape;100;g99b3ddde31_3_1:notes">
            <a:extLst>
              <a:ext uri="{FF2B5EF4-FFF2-40B4-BE49-F238E27FC236}">
                <a16:creationId xmlns:a16="http://schemas.microsoft.com/office/drawing/2014/main" id="{4A2BC069-31E9-EFBE-1FD8-F07D4680A687}"/>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
        <p:nvSpPr>
          <p:cNvPr id="101" name="Google Shape;101;g99b3ddde31_3_1:notes">
            <a:extLst>
              <a:ext uri="{FF2B5EF4-FFF2-40B4-BE49-F238E27FC236}">
                <a16:creationId xmlns:a16="http://schemas.microsoft.com/office/drawing/2014/main" id="{B98A8C87-D028-8BAB-A444-2CACAA9F3D75}"/>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Environment fields in GSL MPAS RT also rated highest. </a:t>
            </a:r>
            <a:endParaRPr dirty="0"/>
          </a:p>
        </p:txBody>
      </p:sp>
    </p:spTree>
    <p:extLst>
      <p:ext uri="{BB962C8B-B14F-4D97-AF65-F5344CB8AC3E}">
        <p14:creationId xmlns:p14="http://schemas.microsoft.com/office/powerpoint/2010/main" val="240945573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
          <a:extLst>
            <a:ext uri="{FF2B5EF4-FFF2-40B4-BE49-F238E27FC236}">
              <a16:creationId xmlns:a16="http://schemas.microsoft.com/office/drawing/2014/main" id="{61671EEB-CFD9-E37E-861A-44E717F1C165}"/>
            </a:ext>
          </a:extLst>
        </p:cNvPr>
        <p:cNvGrpSpPr/>
        <p:nvPr/>
      </p:nvGrpSpPr>
      <p:grpSpPr>
        <a:xfrm>
          <a:off x="0" y="0"/>
          <a:ext cx="0" cy="0"/>
          <a:chOff x="0" y="0"/>
          <a:chExt cx="0" cy="0"/>
        </a:xfrm>
      </p:grpSpPr>
      <p:sp>
        <p:nvSpPr>
          <p:cNvPr id="100" name="Google Shape;100;g99b3ddde31_3_1:notes">
            <a:extLst>
              <a:ext uri="{FF2B5EF4-FFF2-40B4-BE49-F238E27FC236}">
                <a16:creationId xmlns:a16="http://schemas.microsoft.com/office/drawing/2014/main" id="{C2AA834D-A985-244C-AC28-091574D19BCD}"/>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
        <p:nvSpPr>
          <p:cNvPr id="101" name="Google Shape;101;g99b3ddde31_3_1:notes">
            <a:extLst>
              <a:ext uri="{FF2B5EF4-FFF2-40B4-BE49-F238E27FC236}">
                <a16:creationId xmlns:a16="http://schemas.microsoft.com/office/drawing/2014/main" id="{84DFA3DA-FCAE-E095-5580-AF939C586614}"/>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Hourly cycled, JEDI-base DA improves performance at 12-36 h lead times relative to RRFS-initialized MPAS. Great result because the RRFS-initialized MPAS runs were already rated the best performing! </a:t>
            </a:r>
            <a:endParaRPr dirty="0"/>
          </a:p>
        </p:txBody>
      </p:sp>
    </p:spTree>
    <p:extLst>
      <p:ext uri="{BB962C8B-B14F-4D97-AF65-F5344CB8AC3E}">
        <p14:creationId xmlns:p14="http://schemas.microsoft.com/office/powerpoint/2010/main" val="44447280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
          <a:extLst>
            <a:ext uri="{FF2B5EF4-FFF2-40B4-BE49-F238E27FC236}">
              <a16:creationId xmlns:a16="http://schemas.microsoft.com/office/drawing/2014/main" id="{21E15DD6-4D51-2044-5716-B0D7D8FF408E}"/>
            </a:ext>
          </a:extLst>
        </p:cNvPr>
        <p:cNvGrpSpPr/>
        <p:nvPr/>
      </p:nvGrpSpPr>
      <p:grpSpPr>
        <a:xfrm>
          <a:off x="0" y="0"/>
          <a:ext cx="0" cy="0"/>
          <a:chOff x="0" y="0"/>
          <a:chExt cx="0" cy="0"/>
        </a:xfrm>
      </p:grpSpPr>
      <p:sp>
        <p:nvSpPr>
          <p:cNvPr id="100" name="Google Shape;100;g99b3ddde31_3_1:notes">
            <a:extLst>
              <a:ext uri="{FF2B5EF4-FFF2-40B4-BE49-F238E27FC236}">
                <a16:creationId xmlns:a16="http://schemas.microsoft.com/office/drawing/2014/main" id="{1A3EFC30-43B5-C21B-5405-3B2E5905CC9D}"/>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
        <p:nvSpPr>
          <p:cNvPr id="101" name="Google Shape;101;g99b3ddde31_3_1:notes">
            <a:extLst>
              <a:ext uri="{FF2B5EF4-FFF2-40B4-BE49-F238E27FC236}">
                <a16:creationId xmlns:a16="http://schemas.microsoft.com/office/drawing/2014/main" id="{B5143027-68BF-D8AF-E2A1-04BE21DEED2B}"/>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Even more dramatic improvement for JEDI runs when assessing 0-6 h lead times!  Another VERY encouraging result from RRFSv2 prototype. </a:t>
            </a:r>
            <a:endParaRPr dirty="0"/>
          </a:p>
        </p:txBody>
      </p:sp>
    </p:spTree>
    <p:extLst>
      <p:ext uri="{BB962C8B-B14F-4D97-AF65-F5344CB8AC3E}">
        <p14:creationId xmlns:p14="http://schemas.microsoft.com/office/powerpoint/2010/main" val="14517003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
          <a:extLst>
            <a:ext uri="{FF2B5EF4-FFF2-40B4-BE49-F238E27FC236}">
              <a16:creationId xmlns:a16="http://schemas.microsoft.com/office/drawing/2014/main" id="{E8A50CB6-D5B2-D551-5243-2831CDF9D505}"/>
            </a:ext>
          </a:extLst>
        </p:cNvPr>
        <p:cNvGrpSpPr/>
        <p:nvPr/>
      </p:nvGrpSpPr>
      <p:grpSpPr>
        <a:xfrm>
          <a:off x="0" y="0"/>
          <a:ext cx="0" cy="0"/>
          <a:chOff x="0" y="0"/>
          <a:chExt cx="0" cy="0"/>
        </a:xfrm>
      </p:grpSpPr>
      <p:sp>
        <p:nvSpPr>
          <p:cNvPr id="100" name="Google Shape;100;g99b3ddde31_3_1:notes">
            <a:extLst>
              <a:ext uri="{FF2B5EF4-FFF2-40B4-BE49-F238E27FC236}">
                <a16:creationId xmlns:a16="http://schemas.microsoft.com/office/drawing/2014/main" id="{5E6BF109-58A6-965A-9366-7919608ECD0C}"/>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
        <p:nvSpPr>
          <p:cNvPr id="101" name="Google Shape;101;g99b3ddde31_3_1:notes">
            <a:extLst>
              <a:ext uri="{FF2B5EF4-FFF2-40B4-BE49-F238E27FC236}">
                <a16:creationId xmlns:a16="http://schemas.microsoft.com/office/drawing/2014/main" id="{A830CAE6-57C9-508E-98BA-813DECD67A12}"/>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MPAS WoFS also performed very well. Highlight that we’re still dealing with the spurious storms issue. </a:t>
            </a:r>
            <a:endParaRPr dirty="0"/>
          </a:p>
        </p:txBody>
      </p:sp>
    </p:spTree>
    <p:extLst>
      <p:ext uri="{BB962C8B-B14F-4D97-AF65-F5344CB8AC3E}">
        <p14:creationId xmlns:p14="http://schemas.microsoft.com/office/powerpoint/2010/main" val="182959896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
          <a:extLst>
            <a:ext uri="{FF2B5EF4-FFF2-40B4-BE49-F238E27FC236}">
              <a16:creationId xmlns:a16="http://schemas.microsoft.com/office/drawing/2014/main" id="{BD2E3DCB-0F40-0B2A-7B79-A4A645AA9655}"/>
            </a:ext>
          </a:extLst>
        </p:cNvPr>
        <p:cNvGrpSpPr/>
        <p:nvPr/>
      </p:nvGrpSpPr>
      <p:grpSpPr>
        <a:xfrm>
          <a:off x="0" y="0"/>
          <a:ext cx="0" cy="0"/>
          <a:chOff x="0" y="0"/>
          <a:chExt cx="0" cy="0"/>
        </a:xfrm>
      </p:grpSpPr>
      <p:sp>
        <p:nvSpPr>
          <p:cNvPr id="100" name="Google Shape;100;g99b3ddde31_3_1:notes">
            <a:extLst>
              <a:ext uri="{FF2B5EF4-FFF2-40B4-BE49-F238E27FC236}">
                <a16:creationId xmlns:a16="http://schemas.microsoft.com/office/drawing/2014/main" id="{E99DE83D-E665-A559-B2C4-B475D18D0E03}"/>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
        <p:nvSpPr>
          <p:cNvPr id="101" name="Google Shape;101;g99b3ddde31_3_1:notes">
            <a:extLst>
              <a:ext uri="{FF2B5EF4-FFF2-40B4-BE49-F238E27FC236}">
                <a16:creationId xmlns:a16="http://schemas.microsoft.com/office/drawing/2014/main" id="{EF83F21C-89F8-2EBB-EBF9-0CB26BC8420F}"/>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Ensemble WoFS MPAS results also very good. </a:t>
            </a:r>
            <a:endParaRPr dirty="0"/>
          </a:p>
        </p:txBody>
      </p:sp>
    </p:spTree>
    <p:extLst>
      <p:ext uri="{BB962C8B-B14F-4D97-AF65-F5344CB8AC3E}">
        <p14:creationId xmlns:p14="http://schemas.microsoft.com/office/powerpoint/2010/main" val="289344599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
        <p:cNvGrpSpPr/>
        <p:nvPr/>
      </p:nvGrpSpPr>
      <p:grpSpPr>
        <a:xfrm>
          <a:off x="0" y="0"/>
          <a:ext cx="0" cy="0"/>
          <a:chOff x="0" y="0"/>
          <a:chExt cx="0" cy="0"/>
        </a:xfrm>
      </p:grpSpPr>
      <p:sp>
        <p:nvSpPr>
          <p:cNvPr id="100" name="Google Shape;100;g99b3ddde31_3_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
        <p:nvSpPr>
          <p:cNvPr id="101" name="Google Shape;101;g99b3ddde31_3_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5490581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
        <p:cNvGrpSpPr/>
        <p:nvPr/>
      </p:nvGrpSpPr>
      <p:grpSpPr>
        <a:xfrm>
          <a:off x="0" y="0"/>
          <a:ext cx="0" cy="0"/>
          <a:chOff x="0" y="0"/>
          <a:chExt cx="0" cy="0"/>
        </a:xfrm>
      </p:grpSpPr>
      <p:sp>
        <p:nvSpPr>
          <p:cNvPr id="87" name="Google Shape;87;g9990faa38f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
        <p:nvSpPr>
          <p:cNvPr id="88" name="Google Shape;88;g9990faa38f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This slide is pretty self explanatory. Focus for this talk is on </a:t>
            </a:r>
            <a:r>
              <a:rPr lang="en-US" sz="1400" b="1" dirty="0"/>
              <a:t>evaluations to inform UFS development (highlighted in red).</a:t>
            </a:r>
            <a:endParaRPr sz="1400" b="1"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
          <a:extLst>
            <a:ext uri="{FF2B5EF4-FFF2-40B4-BE49-F238E27FC236}">
              <a16:creationId xmlns:a16="http://schemas.microsoft.com/office/drawing/2014/main" id="{9A222F79-14F1-2F7F-D225-1D29D3265639}"/>
            </a:ext>
          </a:extLst>
        </p:cNvPr>
        <p:cNvGrpSpPr/>
        <p:nvPr/>
      </p:nvGrpSpPr>
      <p:grpSpPr>
        <a:xfrm>
          <a:off x="0" y="0"/>
          <a:ext cx="0" cy="0"/>
          <a:chOff x="0" y="0"/>
          <a:chExt cx="0" cy="0"/>
        </a:xfrm>
      </p:grpSpPr>
      <p:sp>
        <p:nvSpPr>
          <p:cNvPr id="87" name="Google Shape;87;g9990faa38f_0_0:notes">
            <a:extLst>
              <a:ext uri="{FF2B5EF4-FFF2-40B4-BE49-F238E27FC236}">
                <a16:creationId xmlns:a16="http://schemas.microsoft.com/office/drawing/2014/main" id="{4DE89FC3-B4BA-D39E-1E62-9D12FC34A499}"/>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
        <p:nvSpPr>
          <p:cNvPr id="88" name="Google Shape;88;g9990faa38f_0_0:notes">
            <a:extLst>
              <a:ext uri="{FF2B5EF4-FFF2-40B4-BE49-F238E27FC236}">
                <a16:creationId xmlns:a16="http://schemas.microsoft.com/office/drawing/2014/main" id="{493BBD93-D55F-A531-53C1-8C3D51B429EF}"/>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SFE 2026 featured slightly below normal severe weather activity.</a:t>
            </a:r>
            <a:endParaRPr dirty="0"/>
          </a:p>
        </p:txBody>
      </p:sp>
    </p:spTree>
    <p:extLst>
      <p:ext uri="{BB962C8B-B14F-4D97-AF65-F5344CB8AC3E}">
        <p14:creationId xmlns:p14="http://schemas.microsoft.com/office/powerpoint/2010/main" val="234899819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
          <a:extLst>
            <a:ext uri="{FF2B5EF4-FFF2-40B4-BE49-F238E27FC236}">
              <a16:creationId xmlns:a16="http://schemas.microsoft.com/office/drawing/2014/main" id="{A0B45902-34B6-4D09-0177-6EEAAA88F5B2}"/>
            </a:ext>
          </a:extLst>
        </p:cNvPr>
        <p:cNvGrpSpPr/>
        <p:nvPr/>
      </p:nvGrpSpPr>
      <p:grpSpPr>
        <a:xfrm>
          <a:off x="0" y="0"/>
          <a:ext cx="0" cy="0"/>
          <a:chOff x="0" y="0"/>
          <a:chExt cx="0" cy="0"/>
        </a:xfrm>
      </p:grpSpPr>
      <p:sp>
        <p:nvSpPr>
          <p:cNvPr id="87" name="Google Shape;87;g9990faa38f_0_0:notes">
            <a:extLst>
              <a:ext uri="{FF2B5EF4-FFF2-40B4-BE49-F238E27FC236}">
                <a16:creationId xmlns:a16="http://schemas.microsoft.com/office/drawing/2014/main" id="{AAB92C80-A833-7C50-8814-2A7203B9E45C}"/>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
        <p:nvSpPr>
          <p:cNvPr id="88" name="Google Shape;88;g9990faa38f_0_0:notes">
            <a:extLst>
              <a:ext uri="{FF2B5EF4-FFF2-40B4-BE49-F238E27FC236}">
                <a16:creationId xmlns:a16="http://schemas.microsoft.com/office/drawing/2014/main" id="{4611D0FB-91D0-4589-03DD-C3AB3AE9482F}"/>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Summary of MPAS configurations in SFE 2026. The table shows ALL the CONUS scale models examined and yellow highlighted ones denote MPAS configurations. NSSL had the two CONUS runs plus the WoFS MPAS configurations. GSL had the RRFS-initialized run, as well as the MPAS JEDI, which is the RRFSv2 prototype with hourly cycled, JEDI-based convective scale DA. </a:t>
            </a:r>
            <a:endParaRPr dirty="0"/>
          </a:p>
        </p:txBody>
      </p:sp>
    </p:spTree>
    <p:extLst>
      <p:ext uri="{BB962C8B-B14F-4D97-AF65-F5344CB8AC3E}">
        <p14:creationId xmlns:p14="http://schemas.microsoft.com/office/powerpoint/2010/main" val="160375974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
          <a:extLst>
            <a:ext uri="{FF2B5EF4-FFF2-40B4-BE49-F238E27FC236}">
              <a16:creationId xmlns:a16="http://schemas.microsoft.com/office/drawing/2014/main" id="{BD6403CC-E3B6-147D-A280-412545E44F47}"/>
            </a:ext>
          </a:extLst>
        </p:cNvPr>
        <p:cNvGrpSpPr/>
        <p:nvPr/>
      </p:nvGrpSpPr>
      <p:grpSpPr>
        <a:xfrm>
          <a:off x="0" y="0"/>
          <a:ext cx="0" cy="0"/>
          <a:chOff x="0" y="0"/>
          <a:chExt cx="0" cy="0"/>
        </a:xfrm>
      </p:grpSpPr>
      <p:sp>
        <p:nvSpPr>
          <p:cNvPr id="87" name="Google Shape;87;g9990faa38f_0_0:notes">
            <a:extLst>
              <a:ext uri="{FF2B5EF4-FFF2-40B4-BE49-F238E27FC236}">
                <a16:creationId xmlns:a16="http://schemas.microsoft.com/office/drawing/2014/main" id="{223C826A-65BE-1950-50AD-0DD3B99C9CA2}"/>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
        <p:nvSpPr>
          <p:cNvPr id="88" name="Google Shape;88;g9990faa38f_0_0:notes">
            <a:extLst>
              <a:ext uri="{FF2B5EF4-FFF2-40B4-BE49-F238E27FC236}">
                <a16:creationId xmlns:a16="http://schemas.microsoft.com/office/drawing/2014/main" id="{3302B17A-35D4-658A-FFA3-FEBB56EA14A2}"/>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Table shows ALL of the SFE evaluations. Red outlines are all the MPAS-related ones and yellow highlighted indicates the ones presented herein. MPAS is one of several major themes in the SFE. </a:t>
            </a:r>
            <a:endParaRPr dirty="0"/>
          </a:p>
        </p:txBody>
      </p:sp>
    </p:spTree>
    <p:extLst>
      <p:ext uri="{BB962C8B-B14F-4D97-AF65-F5344CB8AC3E}">
        <p14:creationId xmlns:p14="http://schemas.microsoft.com/office/powerpoint/2010/main" val="421264106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
          <a:extLst>
            <a:ext uri="{FF2B5EF4-FFF2-40B4-BE49-F238E27FC236}">
              <a16:creationId xmlns:a16="http://schemas.microsoft.com/office/drawing/2014/main" id="{DACE1573-F58B-C7AA-45B5-68A5D7F4CD0D}"/>
            </a:ext>
          </a:extLst>
        </p:cNvPr>
        <p:cNvGrpSpPr/>
        <p:nvPr/>
      </p:nvGrpSpPr>
      <p:grpSpPr>
        <a:xfrm>
          <a:off x="0" y="0"/>
          <a:ext cx="0" cy="0"/>
          <a:chOff x="0" y="0"/>
          <a:chExt cx="0" cy="0"/>
        </a:xfrm>
      </p:grpSpPr>
      <p:sp>
        <p:nvSpPr>
          <p:cNvPr id="100" name="Google Shape;100;g99b3ddde31_3_1:notes">
            <a:extLst>
              <a:ext uri="{FF2B5EF4-FFF2-40B4-BE49-F238E27FC236}">
                <a16:creationId xmlns:a16="http://schemas.microsoft.com/office/drawing/2014/main" id="{B62A641D-7792-0C13-DCE4-50F16EAC81D1}"/>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
        <p:nvSpPr>
          <p:cNvPr id="101" name="Google Shape;101;g99b3ddde31_3_1:notes">
            <a:extLst>
              <a:ext uri="{FF2B5EF4-FFF2-40B4-BE49-F238E27FC236}">
                <a16:creationId xmlns:a16="http://schemas.microsoft.com/office/drawing/2014/main" id="{05FDFBFF-2861-754A-1C81-F70C7B0AC8BD}"/>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Day 1 &amp; 2 Deterministic Flagships evaluation. Graphic shows an example forecast (mention new interactive viewer!). Issues noted by participants for this case are noted in each panel. Just an example of how things get evaluated. Make sure to hit all the bullet points on the right.</a:t>
            </a:r>
            <a:endParaRPr dirty="0"/>
          </a:p>
        </p:txBody>
      </p:sp>
    </p:spTree>
    <p:extLst>
      <p:ext uri="{BB962C8B-B14F-4D97-AF65-F5344CB8AC3E}">
        <p14:creationId xmlns:p14="http://schemas.microsoft.com/office/powerpoint/2010/main" val="176359892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
          <a:extLst>
            <a:ext uri="{FF2B5EF4-FFF2-40B4-BE49-F238E27FC236}">
              <a16:creationId xmlns:a16="http://schemas.microsoft.com/office/drawing/2014/main" id="{6C7417A3-DEB8-8C6E-E42A-B3FA8A1FD132}"/>
            </a:ext>
          </a:extLst>
        </p:cNvPr>
        <p:cNvGrpSpPr/>
        <p:nvPr/>
      </p:nvGrpSpPr>
      <p:grpSpPr>
        <a:xfrm>
          <a:off x="0" y="0"/>
          <a:ext cx="0" cy="0"/>
          <a:chOff x="0" y="0"/>
          <a:chExt cx="0" cy="0"/>
        </a:xfrm>
      </p:grpSpPr>
      <p:sp>
        <p:nvSpPr>
          <p:cNvPr id="100" name="Google Shape;100;g99b3ddde31_3_1:notes">
            <a:extLst>
              <a:ext uri="{FF2B5EF4-FFF2-40B4-BE49-F238E27FC236}">
                <a16:creationId xmlns:a16="http://schemas.microsoft.com/office/drawing/2014/main" id="{94966438-428F-E4AA-7044-D126BF9A3602}"/>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
        <p:nvSpPr>
          <p:cNvPr id="101" name="Google Shape;101;g99b3ddde31_3_1:notes">
            <a:extLst>
              <a:ext uri="{FF2B5EF4-FFF2-40B4-BE49-F238E27FC236}">
                <a16:creationId xmlns:a16="http://schemas.microsoft.com/office/drawing/2014/main" id="{FB0BAE19-675E-3AF6-3240-E43AE395B965}"/>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These are the main results for Days 1 &amp; 2. I always explain that these are violins plots which visualize the distributions of subjective ratings (y-axis). Models are ordered (left to right) from best to worst. Main result: GSL MPAS RT (RRFS-initialized) had best results. *Note, the comparison did not include the MPAS JEDI results (those are shown in a separate evaluation on one of next slides). Feel free to repeat the other bullet points on the right. </a:t>
            </a:r>
            <a:endParaRPr dirty="0"/>
          </a:p>
        </p:txBody>
      </p:sp>
    </p:spTree>
    <p:extLst>
      <p:ext uri="{BB962C8B-B14F-4D97-AF65-F5344CB8AC3E}">
        <p14:creationId xmlns:p14="http://schemas.microsoft.com/office/powerpoint/2010/main" val="17381254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
          <a:extLst>
            <a:ext uri="{FF2B5EF4-FFF2-40B4-BE49-F238E27FC236}">
              <a16:creationId xmlns:a16="http://schemas.microsoft.com/office/drawing/2014/main" id="{40331580-84F3-A25E-B607-3CF5E603D4C0}"/>
            </a:ext>
          </a:extLst>
        </p:cNvPr>
        <p:cNvGrpSpPr/>
        <p:nvPr/>
      </p:nvGrpSpPr>
      <p:grpSpPr>
        <a:xfrm>
          <a:off x="0" y="0"/>
          <a:ext cx="0" cy="0"/>
          <a:chOff x="0" y="0"/>
          <a:chExt cx="0" cy="0"/>
        </a:xfrm>
      </p:grpSpPr>
      <p:sp>
        <p:nvSpPr>
          <p:cNvPr id="100" name="Google Shape;100;g99b3ddde31_3_1:notes">
            <a:extLst>
              <a:ext uri="{FF2B5EF4-FFF2-40B4-BE49-F238E27FC236}">
                <a16:creationId xmlns:a16="http://schemas.microsoft.com/office/drawing/2014/main" id="{AB48936F-007E-4470-92B3-0C4D70FE95B9}"/>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
        <p:nvSpPr>
          <p:cNvPr id="101" name="Google Shape;101;g99b3ddde31_3_1:notes">
            <a:extLst>
              <a:ext uri="{FF2B5EF4-FFF2-40B4-BE49-F238E27FC236}">
                <a16:creationId xmlns:a16="http://schemas.microsoft.com/office/drawing/2014/main" id="{1063C3BE-CAB3-C9A2-98DB-31403CEF47E3}"/>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Objective results show HRRR performing best, with MPAS runs clustered behind and FV3 runs worst. High bias in HRRR likely inflating metrics. The example case illustrates more intense cores in HRRR and more intense stratiform region. </a:t>
            </a:r>
            <a:endParaRPr dirty="0"/>
          </a:p>
        </p:txBody>
      </p:sp>
    </p:spTree>
    <p:extLst>
      <p:ext uri="{BB962C8B-B14F-4D97-AF65-F5344CB8AC3E}">
        <p14:creationId xmlns:p14="http://schemas.microsoft.com/office/powerpoint/2010/main" val="53386153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
          <a:extLst>
            <a:ext uri="{FF2B5EF4-FFF2-40B4-BE49-F238E27FC236}">
              <a16:creationId xmlns:a16="http://schemas.microsoft.com/office/drawing/2014/main" id="{DC8CDC23-4EA6-3F40-9AE9-993977A861F1}"/>
            </a:ext>
          </a:extLst>
        </p:cNvPr>
        <p:cNvGrpSpPr/>
        <p:nvPr/>
      </p:nvGrpSpPr>
      <p:grpSpPr>
        <a:xfrm>
          <a:off x="0" y="0"/>
          <a:ext cx="0" cy="0"/>
          <a:chOff x="0" y="0"/>
          <a:chExt cx="0" cy="0"/>
        </a:xfrm>
      </p:grpSpPr>
      <p:sp>
        <p:nvSpPr>
          <p:cNvPr id="100" name="Google Shape;100;g99b3ddde31_3_1:notes">
            <a:extLst>
              <a:ext uri="{FF2B5EF4-FFF2-40B4-BE49-F238E27FC236}">
                <a16:creationId xmlns:a16="http://schemas.microsoft.com/office/drawing/2014/main" id="{0C7650AB-FF5A-D220-8349-DC6A627835EA}"/>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
        <p:nvSpPr>
          <p:cNvPr id="101" name="Google Shape;101;g99b3ddde31_3_1:notes">
            <a:extLst>
              <a:ext uri="{FF2B5EF4-FFF2-40B4-BE49-F238E27FC236}">
                <a16:creationId xmlns:a16="http://schemas.microsoft.com/office/drawing/2014/main" id="{174DBF1C-D825-67B0-E4ED-B0384BF8AAA5}"/>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Frequency bias as a function of reflectivity threshold. Notice that the MPAS runs (orange, brown, and purple lines) are best calibrated across the range of reflectivity values. </a:t>
            </a:r>
            <a:endParaRPr dirty="0"/>
          </a:p>
        </p:txBody>
      </p:sp>
    </p:spTree>
    <p:extLst>
      <p:ext uri="{BB962C8B-B14F-4D97-AF65-F5344CB8AC3E}">
        <p14:creationId xmlns:p14="http://schemas.microsoft.com/office/powerpoint/2010/main" val="15552088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jpg"/><Relationship Id="rId7" Type="http://schemas.openxmlformats.org/officeDocument/2006/relationships/image" Target="../media/image6.png"/><Relationship Id="rId2" Type="http://schemas.openxmlformats.org/officeDocument/2006/relationships/image" Target="../media/image1.jp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jp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31576277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23764557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Slide Three Pictures">
  <p:cSld name="Title Slide Three Pictures">
    <p:bg>
      <p:bgPr>
        <a:solidFill>
          <a:schemeClr val="dk2"/>
        </a:solidFill>
        <a:effectLst/>
      </p:bgPr>
    </p:bg>
    <p:spTree>
      <p:nvGrpSpPr>
        <p:cNvPr id="1" name="Shape 50"/>
        <p:cNvGrpSpPr/>
        <p:nvPr/>
      </p:nvGrpSpPr>
      <p:grpSpPr>
        <a:xfrm>
          <a:off x="0" y="0"/>
          <a:ext cx="0" cy="0"/>
          <a:chOff x="0" y="0"/>
          <a:chExt cx="0" cy="0"/>
        </a:xfrm>
      </p:grpSpPr>
      <p:pic>
        <p:nvPicPr>
          <p:cNvPr id="51" name="Google Shape;51;p13" descr="BlueDome_w_scud.psd"/>
          <p:cNvPicPr preferRelativeResize="0"/>
          <p:nvPr/>
        </p:nvPicPr>
        <p:blipFill rotWithShape="1">
          <a:blip r:embed="rId2">
            <a:alphaModFix/>
          </a:blip>
          <a:srcRect t="-310"/>
          <a:stretch/>
        </p:blipFill>
        <p:spPr>
          <a:xfrm>
            <a:off x="2" y="-7003"/>
            <a:ext cx="2234145" cy="3211285"/>
          </a:xfrm>
          <a:prstGeom prst="rect">
            <a:avLst/>
          </a:prstGeom>
          <a:noFill/>
          <a:ln>
            <a:noFill/>
          </a:ln>
        </p:spPr>
      </p:pic>
      <p:pic>
        <p:nvPicPr>
          <p:cNvPr id="52" name="Google Shape;52;p13" descr="090605_Wyoming6_Coniglio.psd"/>
          <p:cNvPicPr preferRelativeResize="0"/>
          <p:nvPr/>
        </p:nvPicPr>
        <p:blipFill rotWithShape="1">
          <a:blip r:embed="rId3">
            <a:alphaModFix/>
          </a:blip>
          <a:srcRect t="-310"/>
          <a:stretch/>
        </p:blipFill>
        <p:spPr>
          <a:xfrm>
            <a:off x="2319005" y="-7004"/>
            <a:ext cx="4505991" cy="3211284"/>
          </a:xfrm>
          <a:prstGeom prst="rect">
            <a:avLst/>
          </a:prstGeom>
          <a:noFill/>
          <a:ln>
            <a:noFill/>
          </a:ln>
        </p:spPr>
      </p:pic>
      <p:pic>
        <p:nvPicPr>
          <p:cNvPr id="53" name="Google Shape;53;p13" descr="15764.psd"/>
          <p:cNvPicPr preferRelativeResize="0"/>
          <p:nvPr/>
        </p:nvPicPr>
        <p:blipFill rotWithShape="1">
          <a:blip r:embed="rId4">
            <a:alphaModFix/>
          </a:blip>
          <a:srcRect/>
          <a:stretch/>
        </p:blipFill>
        <p:spPr>
          <a:xfrm>
            <a:off x="6909856" y="2196"/>
            <a:ext cx="2234144" cy="3204281"/>
          </a:xfrm>
          <a:prstGeom prst="rect">
            <a:avLst/>
          </a:prstGeom>
          <a:noFill/>
          <a:ln>
            <a:noFill/>
          </a:ln>
        </p:spPr>
      </p:pic>
      <p:sp>
        <p:nvSpPr>
          <p:cNvPr id="54" name="Google Shape;54;p13"/>
          <p:cNvSpPr txBox="1">
            <a:spLocks noGrp="1"/>
          </p:cNvSpPr>
          <p:nvPr>
            <p:ph type="ctrTitle"/>
          </p:nvPr>
        </p:nvSpPr>
        <p:spPr>
          <a:xfrm>
            <a:off x="1" y="3221358"/>
            <a:ext cx="9144000" cy="871500"/>
          </a:xfrm>
          <a:prstGeom prst="rect">
            <a:avLst/>
          </a:prstGeom>
          <a:noFill/>
          <a:ln>
            <a:noFill/>
          </a:ln>
        </p:spPr>
        <p:txBody>
          <a:bodyPr spcFirstLastPara="1" wrap="square" lIns="68575" tIns="34275" rIns="68575" bIns="34275" anchor="ctr" anchorCtr="0">
            <a:noAutofit/>
          </a:bodyPr>
          <a:lstStyle>
            <a:lvl1pPr lvl="0" algn="r" rtl="0">
              <a:lnSpc>
                <a:spcPct val="90000"/>
              </a:lnSpc>
              <a:spcBef>
                <a:spcPts val="0"/>
              </a:spcBef>
              <a:spcAft>
                <a:spcPts val="0"/>
              </a:spcAft>
              <a:buClr>
                <a:schemeClr val="lt1"/>
              </a:buClr>
              <a:buSzPts val="2400"/>
              <a:buFont typeface="Calibri"/>
              <a:buNone/>
              <a:defRPr sz="2400">
                <a:solidFill>
                  <a:schemeClr val="lt1"/>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55" name="Google Shape;55;p13"/>
          <p:cNvSpPr txBox="1">
            <a:spLocks noGrp="1"/>
          </p:cNvSpPr>
          <p:nvPr>
            <p:ph type="subTitle" idx="1"/>
          </p:nvPr>
        </p:nvSpPr>
        <p:spPr>
          <a:xfrm>
            <a:off x="3552484" y="4092920"/>
            <a:ext cx="5591400" cy="1049400"/>
          </a:xfrm>
          <a:prstGeom prst="rect">
            <a:avLst/>
          </a:prstGeom>
          <a:noFill/>
          <a:ln>
            <a:noFill/>
          </a:ln>
        </p:spPr>
        <p:txBody>
          <a:bodyPr spcFirstLastPara="1" wrap="square" lIns="68575" tIns="34275" rIns="68575" bIns="34275" anchor="t" anchorCtr="0">
            <a:noAutofit/>
          </a:bodyPr>
          <a:lstStyle>
            <a:lvl1pPr lvl="0" algn="r" rtl="0">
              <a:lnSpc>
                <a:spcPct val="90000"/>
              </a:lnSpc>
              <a:spcBef>
                <a:spcPts val="0"/>
              </a:spcBef>
              <a:spcAft>
                <a:spcPts val="0"/>
              </a:spcAft>
              <a:buClr>
                <a:schemeClr val="lt1"/>
              </a:buClr>
              <a:buSzPts val="1400"/>
              <a:buNone/>
              <a:defRPr sz="1400">
                <a:solidFill>
                  <a:schemeClr val="lt1"/>
                </a:solidFill>
              </a:defRPr>
            </a:lvl1pPr>
            <a:lvl2pPr lvl="1" algn="ctr" rtl="0">
              <a:lnSpc>
                <a:spcPct val="90000"/>
              </a:lnSpc>
              <a:spcBef>
                <a:spcPts val="1600"/>
              </a:spcBef>
              <a:spcAft>
                <a:spcPts val="0"/>
              </a:spcAft>
              <a:buClr>
                <a:schemeClr val="lt1"/>
              </a:buClr>
              <a:buSzPts val="1800"/>
              <a:buNone/>
              <a:defRPr>
                <a:solidFill>
                  <a:schemeClr val="lt1"/>
                </a:solidFill>
              </a:defRPr>
            </a:lvl2pPr>
            <a:lvl3pPr lvl="2" algn="ctr" rtl="0">
              <a:lnSpc>
                <a:spcPct val="90000"/>
              </a:lnSpc>
              <a:spcBef>
                <a:spcPts val="1600"/>
              </a:spcBef>
              <a:spcAft>
                <a:spcPts val="0"/>
              </a:spcAft>
              <a:buClr>
                <a:schemeClr val="lt1"/>
              </a:buClr>
              <a:buSzPts val="1500"/>
              <a:buNone/>
              <a:defRPr>
                <a:solidFill>
                  <a:schemeClr val="lt1"/>
                </a:solidFill>
              </a:defRPr>
            </a:lvl3pPr>
            <a:lvl4pPr lvl="3" algn="ctr" rtl="0">
              <a:lnSpc>
                <a:spcPct val="90000"/>
              </a:lnSpc>
              <a:spcBef>
                <a:spcPts val="1600"/>
              </a:spcBef>
              <a:spcAft>
                <a:spcPts val="0"/>
              </a:spcAft>
              <a:buClr>
                <a:schemeClr val="lt1"/>
              </a:buClr>
              <a:buSzPts val="1400"/>
              <a:buNone/>
              <a:defRPr>
                <a:solidFill>
                  <a:schemeClr val="lt1"/>
                </a:solidFill>
              </a:defRPr>
            </a:lvl4pPr>
            <a:lvl5pPr lvl="4" algn="ctr" rtl="0">
              <a:lnSpc>
                <a:spcPct val="90000"/>
              </a:lnSpc>
              <a:spcBef>
                <a:spcPts val="1600"/>
              </a:spcBef>
              <a:spcAft>
                <a:spcPts val="0"/>
              </a:spcAft>
              <a:buClr>
                <a:schemeClr val="lt1"/>
              </a:buClr>
              <a:buSzPts val="1400"/>
              <a:buNone/>
              <a:defRPr>
                <a:solidFill>
                  <a:schemeClr val="lt1"/>
                </a:solidFill>
              </a:defRPr>
            </a:lvl5pPr>
            <a:lvl6pPr lvl="5" algn="ctr" rtl="0">
              <a:lnSpc>
                <a:spcPct val="90000"/>
              </a:lnSpc>
              <a:spcBef>
                <a:spcPts val="1600"/>
              </a:spcBef>
              <a:spcAft>
                <a:spcPts val="0"/>
              </a:spcAft>
              <a:buClr>
                <a:schemeClr val="lt1"/>
              </a:buClr>
              <a:buSzPts val="1400"/>
              <a:buNone/>
              <a:defRPr>
                <a:solidFill>
                  <a:schemeClr val="lt1"/>
                </a:solidFill>
              </a:defRPr>
            </a:lvl6pPr>
            <a:lvl7pPr lvl="6" algn="ctr" rtl="0">
              <a:lnSpc>
                <a:spcPct val="90000"/>
              </a:lnSpc>
              <a:spcBef>
                <a:spcPts val="1600"/>
              </a:spcBef>
              <a:spcAft>
                <a:spcPts val="0"/>
              </a:spcAft>
              <a:buClr>
                <a:schemeClr val="lt1"/>
              </a:buClr>
              <a:buSzPts val="1400"/>
              <a:buNone/>
              <a:defRPr>
                <a:solidFill>
                  <a:schemeClr val="lt1"/>
                </a:solidFill>
              </a:defRPr>
            </a:lvl7pPr>
            <a:lvl8pPr lvl="7" algn="ctr" rtl="0">
              <a:lnSpc>
                <a:spcPct val="90000"/>
              </a:lnSpc>
              <a:spcBef>
                <a:spcPts val="1600"/>
              </a:spcBef>
              <a:spcAft>
                <a:spcPts val="0"/>
              </a:spcAft>
              <a:buClr>
                <a:schemeClr val="lt1"/>
              </a:buClr>
              <a:buSzPts val="1400"/>
              <a:buNone/>
              <a:defRPr>
                <a:solidFill>
                  <a:schemeClr val="lt1"/>
                </a:solidFill>
              </a:defRPr>
            </a:lvl8pPr>
            <a:lvl9pPr lvl="8" algn="ctr" rtl="0">
              <a:lnSpc>
                <a:spcPct val="90000"/>
              </a:lnSpc>
              <a:spcBef>
                <a:spcPts val="1600"/>
              </a:spcBef>
              <a:spcAft>
                <a:spcPts val="1600"/>
              </a:spcAft>
              <a:buClr>
                <a:schemeClr val="lt1"/>
              </a:buClr>
              <a:buSzPts val="1400"/>
              <a:buNone/>
              <a:defRPr>
                <a:solidFill>
                  <a:schemeClr val="lt1"/>
                </a:solidFill>
              </a:defRPr>
            </a:lvl9pPr>
          </a:lstStyle>
          <a:p>
            <a:endParaRPr/>
          </a:p>
        </p:txBody>
      </p:sp>
      <p:grpSp>
        <p:nvGrpSpPr>
          <p:cNvPr id="56" name="Google Shape;56;p13"/>
          <p:cNvGrpSpPr/>
          <p:nvPr/>
        </p:nvGrpSpPr>
        <p:grpSpPr>
          <a:xfrm>
            <a:off x="214655" y="4524377"/>
            <a:ext cx="2476501" cy="523875"/>
            <a:chOff x="1823332" y="6023429"/>
            <a:chExt cx="2476501" cy="698500"/>
          </a:xfrm>
        </p:grpSpPr>
        <p:pic>
          <p:nvPicPr>
            <p:cNvPr id="57" name="Google Shape;57;p13" descr="noaa_wt.png"/>
            <p:cNvPicPr preferRelativeResize="0"/>
            <p:nvPr/>
          </p:nvPicPr>
          <p:blipFill rotWithShape="1">
            <a:blip r:embed="rId5">
              <a:alphaModFix/>
            </a:blip>
            <a:srcRect/>
            <a:stretch/>
          </p:blipFill>
          <p:spPr>
            <a:xfrm>
              <a:off x="2713204" y="6023429"/>
              <a:ext cx="696758" cy="698500"/>
            </a:xfrm>
            <a:prstGeom prst="rect">
              <a:avLst/>
            </a:prstGeom>
            <a:noFill/>
            <a:ln>
              <a:noFill/>
            </a:ln>
          </p:spPr>
        </p:pic>
        <p:pic>
          <p:nvPicPr>
            <p:cNvPr id="58" name="Google Shape;58;p13" descr="US-DeptOfCommerce-Seal.png"/>
            <p:cNvPicPr preferRelativeResize="0"/>
            <p:nvPr/>
          </p:nvPicPr>
          <p:blipFill rotWithShape="1">
            <a:blip r:embed="rId6">
              <a:alphaModFix/>
            </a:blip>
            <a:srcRect/>
            <a:stretch/>
          </p:blipFill>
          <p:spPr>
            <a:xfrm>
              <a:off x="1823332" y="6032501"/>
              <a:ext cx="680357" cy="680357"/>
            </a:xfrm>
            <a:prstGeom prst="rect">
              <a:avLst/>
            </a:prstGeom>
            <a:noFill/>
            <a:ln>
              <a:noFill/>
            </a:ln>
          </p:spPr>
        </p:pic>
        <p:pic>
          <p:nvPicPr>
            <p:cNvPr id="59" name="Google Shape;59;p13" descr="universal_gold_b.png"/>
            <p:cNvPicPr preferRelativeResize="0"/>
            <p:nvPr/>
          </p:nvPicPr>
          <p:blipFill rotWithShape="1">
            <a:blip r:embed="rId7">
              <a:alphaModFix/>
            </a:blip>
            <a:srcRect/>
            <a:stretch/>
          </p:blipFill>
          <p:spPr>
            <a:xfrm>
              <a:off x="3619476" y="6032501"/>
              <a:ext cx="680357" cy="680357"/>
            </a:xfrm>
            <a:prstGeom prst="rect">
              <a:avLst/>
            </a:prstGeom>
            <a:noFill/>
            <a:ln>
              <a:noFill/>
            </a:ln>
          </p:spPr>
        </p:pic>
      </p:grpSp>
    </p:spTree>
    <p:extLst>
      <p:ext uri="{BB962C8B-B14F-4D97-AF65-F5344CB8AC3E}">
        <p14:creationId xmlns:p14="http://schemas.microsoft.com/office/powerpoint/2010/main" val="230051853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60"/>
        <p:cNvGrpSpPr/>
        <p:nvPr/>
      </p:nvGrpSpPr>
      <p:grpSpPr>
        <a:xfrm>
          <a:off x="0" y="0"/>
          <a:ext cx="0" cy="0"/>
          <a:chOff x="0" y="0"/>
          <a:chExt cx="0" cy="0"/>
        </a:xfrm>
      </p:grpSpPr>
      <p:sp>
        <p:nvSpPr>
          <p:cNvPr id="61" name="Google Shape;61;p14"/>
          <p:cNvSpPr txBox="1">
            <a:spLocks noGrp="1"/>
          </p:cNvSpPr>
          <p:nvPr>
            <p:ph type="title"/>
          </p:nvPr>
        </p:nvSpPr>
        <p:spPr>
          <a:xfrm>
            <a:off x="822960" y="214954"/>
            <a:ext cx="7543800" cy="1088100"/>
          </a:xfrm>
          <a:prstGeom prst="rect">
            <a:avLst/>
          </a:prstGeom>
          <a:noFill/>
          <a:ln>
            <a:noFill/>
          </a:ln>
        </p:spPr>
        <p:txBody>
          <a:bodyPr spcFirstLastPara="1" wrap="square" lIns="68575" tIns="34275" rIns="68575" bIns="34275" anchor="b" anchorCtr="0">
            <a:noAutofit/>
          </a:bodyPr>
          <a:lstStyle>
            <a:lvl1pPr lvl="0" algn="l" rtl="0">
              <a:lnSpc>
                <a:spcPct val="85000"/>
              </a:lnSpc>
              <a:spcBef>
                <a:spcPts val="0"/>
              </a:spcBef>
              <a:spcAft>
                <a:spcPts val="0"/>
              </a:spcAft>
              <a:buClr>
                <a:srgbClr val="3F3F3F"/>
              </a:buClr>
              <a:buSzPts val="1400"/>
              <a:buNone/>
              <a:defRPr/>
            </a:lvl1pPr>
            <a:lvl2pPr lvl="1" algn="l" rtl="0">
              <a:lnSpc>
                <a:spcPct val="100000"/>
              </a:lnSpc>
              <a:spcBef>
                <a:spcPts val="0"/>
              </a:spcBef>
              <a:spcAft>
                <a:spcPts val="0"/>
              </a:spcAft>
              <a:buSzPts val="2800"/>
              <a:buNone/>
              <a:defRPr/>
            </a:lvl2pPr>
            <a:lvl3pPr lvl="2" algn="l" rtl="0">
              <a:lnSpc>
                <a:spcPct val="100000"/>
              </a:lnSpc>
              <a:spcBef>
                <a:spcPts val="0"/>
              </a:spcBef>
              <a:spcAft>
                <a:spcPts val="0"/>
              </a:spcAft>
              <a:buSzPts val="2800"/>
              <a:buNone/>
              <a:defRPr/>
            </a:lvl3pPr>
            <a:lvl4pPr lvl="3" algn="l" rtl="0">
              <a:lnSpc>
                <a:spcPct val="100000"/>
              </a:lnSpc>
              <a:spcBef>
                <a:spcPts val="0"/>
              </a:spcBef>
              <a:spcAft>
                <a:spcPts val="0"/>
              </a:spcAft>
              <a:buSzPts val="2800"/>
              <a:buNone/>
              <a:defRPr/>
            </a:lvl4pPr>
            <a:lvl5pPr lvl="4" algn="l" rtl="0">
              <a:lnSpc>
                <a:spcPct val="100000"/>
              </a:lnSpc>
              <a:spcBef>
                <a:spcPts val="0"/>
              </a:spcBef>
              <a:spcAft>
                <a:spcPts val="0"/>
              </a:spcAft>
              <a:buSzPts val="2800"/>
              <a:buNone/>
              <a:defRPr/>
            </a:lvl5pPr>
            <a:lvl6pPr lvl="5" algn="l" rtl="0">
              <a:lnSpc>
                <a:spcPct val="100000"/>
              </a:lnSpc>
              <a:spcBef>
                <a:spcPts val="0"/>
              </a:spcBef>
              <a:spcAft>
                <a:spcPts val="0"/>
              </a:spcAft>
              <a:buSzPts val="2800"/>
              <a:buNone/>
              <a:defRPr/>
            </a:lvl6pPr>
            <a:lvl7pPr lvl="6" algn="l" rtl="0">
              <a:lnSpc>
                <a:spcPct val="100000"/>
              </a:lnSpc>
              <a:spcBef>
                <a:spcPts val="0"/>
              </a:spcBef>
              <a:spcAft>
                <a:spcPts val="0"/>
              </a:spcAft>
              <a:buSzPts val="2800"/>
              <a:buNone/>
              <a:defRPr/>
            </a:lvl7pPr>
            <a:lvl8pPr lvl="7" algn="l" rtl="0">
              <a:lnSpc>
                <a:spcPct val="100000"/>
              </a:lnSpc>
              <a:spcBef>
                <a:spcPts val="0"/>
              </a:spcBef>
              <a:spcAft>
                <a:spcPts val="0"/>
              </a:spcAft>
              <a:buSzPts val="2800"/>
              <a:buNone/>
              <a:defRPr/>
            </a:lvl8pPr>
            <a:lvl9pPr lvl="8" algn="l" rtl="0">
              <a:lnSpc>
                <a:spcPct val="100000"/>
              </a:lnSpc>
              <a:spcBef>
                <a:spcPts val="0"/>
              </a:spcBef>
              <a:spcAft>
                <a:spcPts val="0"/>
              </a:spcAft>
              <a:buSzPts val="2800"/>
              <a:buNone/>
              <a:defRPr/>
            </a:lvl9pPr>
          </a:lstStyle>
          <a:p>
            <a:endParaRPr/>
          </a:p>
        </p:txBody>
      </p:sp>
      <p:sp>
        <p:nvSpPr>
          <p:cNvPr id="62" name="Google Shape;62;p14"/>
          <p:cNvSpPr txBox="1">
            <a:spLocks noGrp="1"/>
          </p:cNvSpPr>
          <p:nvPr>
            <p:ph type="body" idx="1"/>
          </p:nvPr>
        </p:nvSpPr>
        <p:spPr>
          <a:xfrm>
            <a:off x="822959" y="1384300"/>
            <a:ext cx="7543800" cy="3017400"/>
          </a:xfrm>
          <a:prstGeom prst="rect">
            <a:avLst/>
          </a:prstGeom>
          <a:noFill/>
          <a:ln>
            <a:noFill/>
          </a:ln>
        </p:spPr>
        <p:txBody>
          <a:bodyPr spcFirstLastPara="1" wrap="square" lIns="0" tIns="34275" rIns="0" bIns="34275" anchor="t" anchorCtr="0">
            <a:noAutofit/>
          </a:bodyPr>
          <a:lstStyle>
            <a:lvl1pPr marL="457189" lvl="0" indent="-317492" algn="l" rtl="0">
              <a:lnSpc>
                <a:spcPct val="90000"/>
              </a:lnSpc>
              <a:spcBef>
                <a:spcPts val="900"/>
              </a:spcBef>
              <a:spcAft>
                <a:spcPts val="0"/>
              </a:spcAft>
              <a:buSzPts val="1400"/>
              <a:buChar char="●"/>
              <a:defRPr/>
            </a:lvl1pPr>
            <a:lvl2pPr marL="914378" lvl="1" indent="-317492" algn="l" rtl="0">
              <a:lnSpc>
                <a:spcPct val="90000"/>
              </a:lnSpc>
              <a:spcBef>
                <a:spcPts val="200"/>
              </a:spcBef>
              <a:spcAft>
                <a:spcPts val="0"/>
              </a:spcAft>
              <a:buSzPts val="1400"/>
              <a:buChar char="○"/>
              <a:defRPr/>
            </a:lvl2pPr>
            <a:lvl3pPr marL="1371566" lvl="2" indent="-317492" algn="l" rtl="0">
              <a:lnSpc>
                <a:spcPct val="90000"/>
              </a:lnSpc>
              <a:spcBef>
                <a:spcPts val="300"/>
              </a:spcBef>
              <a:spcAft>
                <a:spcPts val="0"/>
              </a:spcAft>
              <a:buSzPts val="1400"/>
              <a:buChar char="■"/>
              <a:defRPr/>
            </a:lvl3pPr>
            <a:lvl4pPr marL="1828754" lvl="3" indent="-317492" algn="l" rtl="0">
              <a:lnSpc>
                <a:spcPct val="90000"/>
              </a:lnSpc>
              <a:spcBef>
                <a:spcPts val="300"/>
              </a:spcBef>
              <a:spcAft>
                <a:spcPts val="0"/>
              </a:spcAft>
              <a:buSzPts val="1400"/>
              <a:buChar char="●"/>
              <a:defRPr/>
            </a:lvl4pPr>
            <a:lvl5pPr marL="2285943" lvl="4" indent="-317492" algn="l" rtl="0">
              <a:lnSpc>
                <a:spcPct val="90000"/>
              </a:lnSpc>
              <a:spcBef>
                <a:spcPts val="300"/>
              </a:spcBef>
              <a:spcAft>
                <a:spcPts val="0"/>
              </a:spcAft>
              <a:buSzPts val="1400"/>
              <a:buChar char="○"/>
              <a:defRPr/>
            </a:lvl5pPr>
            <a:lvl6pPr marL="2743132" lvl="5" indent="-317492" algn="l" rtl="0">
              <a:lnSpc>
                <a:spcPct val="90000"/>
              </a:lnSpc>
              <a:spcBef>
                <a:spcPts val="300"/>
              </a:spcBef>
              <a:spcAft>
                <a:spcPts val="0"/>
              </a:spcAft>
              <a:buSzPts val="1400"/>
              <a:buChar char="■"/>
              <a:defRPr/>
            </a:lvl6pPr>
            <a:lvl7pPr marL="3200320" lvl="6" indent="-317492" algn="l" rtl="0">
              <a:lnSpc>
                <a:spcPct val="90000"/>
              </a:lnSpc>
              <a:spcBef>
                <a:spcPts val="300"/>
              </a:spcBef>
              <a:spcAft>
                <a:spcPts val="0"/>
              </a:spcAft>
              <a:buSzPts val="1400"/>
              <a:buChar char="●"/>
              <a:defRPr/>
            </a:lvl7pPr>
            <a:lvl8pPr marL="3657509" lvl="7" indent="-317492" algn="l" rtl="0">
              <a:lnSpc>
                <a:spcPct val="90000"/>
              </a:lnSpc>
              <a:spcBef>
                <a:spcPts val="300"/>
              </a:spcBef>
              <a:spcAft>
                <a:spcPts val="0"/>
              </a:spcAft>
              <a:buSzPts val="1400"/>
              <a:buChar char="○"/>
              <a:defRPr/>
            </a:lvl8pPr>
            <a:lvl9pPr marL="4114697" lvl="8" indent="-317492" algn="l" rtl="0">
              <a:lnSpc>
                <a:spcPct val="90000"/>
              </a:lnSpc>
              <a:spcBef>
                <a:spcPts val="300"/>
              </a:spcBef>
              <a:spcAft>
                <a:spcPts val="300"/>
              </a:spcAft>
              <a:buSzPts val="1400"/>
              <a:buChar char="■"/>
              <a:defRPr/>
            </a:lvl9pPr>
          </a:lstStyle>
          <a:p>
            <a:endParaRPr/>
          </a:p>
        </p:txBody>
      </p:sp>
      <p:sp>
        <p:nvSpPr>
          <p:cNvPr id="63" name="Google Shape;63;p14"/>
          <p:cNvSpPr txBox="1">
            <a:spLocks noGrp="1"/>
          </p:cNvSpPr>
          <p:nvPr>
            <p:ph type="dt" idx="10"/>
          </p:nvPr>
        </p:nvSpPr>
        <p:spPr>
          <a:xfrm>
            <a:off x="822962" y="4844840"/>
            <a:ext cx="1854300" cy="273900"/>
          </a:xfrm>
          <a:prstGeom prst="rect">
            <a:avLst/>
          </a:prstGeom>
          <a:noFill/>
          <a:ln>
            <a:noFill/>
          </a:ln>
        </p:spPr>
        <p:txBody>
          <a:bodyPr spcFirstLastPara="1" wrap="square" lIns="68575" tIns="34275" rIns="68575" bIns="34275" anchor="ctr" anchorCtr="0">
            <a:noAutofit/>
          </a:bodyPr>
          <a:lstStyle>
            <a:lvl1pPr marR="0" lvl="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64" name="Google Shape;64;p14"/>
          <p:cNvSpPr txBox="1">
            <a:spLocks noGrp="1"/>
          </p:cNvSpPr>
          <p:nvPr>
            <p:ph type="ftr" idx="11"/>
          </p:nvPr>
        </p:nvSpPr>
        <p:spPr>
          <a:xfrm>
            <a:off x="2764639" y="4844840"/>
            <a:ext cx="3617100" cy="273900"/>
          </a:xfrm>
          <a:prstGeom prst="rect">
            <a:avLst/>
          </a:prstGeom>
          <a:noFill/>
          <a:ln>
            <a:noFill/>
          </a:ln>
        </p:spPr>
        <p:txBody>
          <a:bodyPr spcFirstLastPara="1" wrap="square" lIns="68575" tIns="34275" rIns="68575" bIns="34275" anchor="ctr" anchorCtr="0">
            <a:noAutofit/>
          </a:bodyPr>
          <a:lstStyle>
            <a:lvl1pPr marR="0" lvl="0" algn="ctr"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65" name="Google Shape;65;p14"/>
          <p:cNvSpPr txBox="1">
            <a:spLocks noGrp="1"/>
          </p:cNvSpPr>
          <p:nvPr>
            <p:ph type="sldNum" idx="12"/>
          </p:nvPr>
        </p:nvSpPr>
        <p:spPr>
          <a:xfrm>
            <a:off x="7425345" y="4844840"/>
            <a:ext cx="984000" cy="273900"/>
          </a:xfrm>
          <a:prstGeom prst="rect">
            <a:avLst/>
          </a:prstGeom>
          <a:noFill/>
          <a:ln>
            <a:noFill/>
          </a:ln>
        </p:spPr>
        <p:txBody>
          <a:bodyPr spcFirstLastPara="1" wrap="square" lIns="68575" tIns="34275" rIns="68575" bIns="3427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26491309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slide" type="title">
  <p:cSld name="Title slide">
    <p:bg>
      <p:bgPr>
        <a:solidFill>
          <a:srgbClr val="094D70"/>
        </a:solidFill>
        <a:effectLst/>
      </p:bgPr>
    </p:bg>
    <p:spTree>
      <p:nvGrpSpPr>
        <p:cNvPr id="1" name="Shape 9"/>
        <p:cNvGrpSpPr/>
        <p:nvPr/>
      </p:nvGrpSpPr>
      <p:grpSpPr>
        <a:xfrm>
          <a:off x="0" y="0"/>
          <a:ext cx="0" cy="0"/>
          <a:chOff x="0" y="0"/>
          <a:chExt cx="0" cy="0"/>
        </a:xfrm>
      </p:grpSpPr>
      <p:pic>
        <p:nvPicPr>
          <p:cNvPr id="10" name="Google Shape;10;p2" title="4.png"/>
          <p:cNvPicPr preferRelativeResize="0"/>
          <p:nvPr/>
        </p:nvPicPr>
        <p:blipFill>
          <a:blip r:embed="rId2">
            <a:alphaModFix amt="50000"/>
          </a:blip>
          <a:stretch>
            <a:fillRect/>
          </a:stretch>
        </p:blipFill>
        <p:spPr>
          <a:xfrm>
            <a:off x="-7" y="9"/>
            <a:ext cx="9262536" cy="5210150"/>
          </a:xfrm>
          <a:prstGeom prst="rect">
            <a:avLst/>
          </a:prstGeom>
          <a:noFill/>
          <a:ln>
            <a:noFill/>
          </a:ln>
        </p:spPr>
      </p:pic>
      <p:sp>
        <p:nvSpPr>
          <p:cNvPr id="11" name="Google Shape;11;p2"/>
          <p:cNvSpPr txBox="1">
            <a:spLocks noGrp="1"/>
          </p:cNvSpPr>
          <p:nvPr>
            <p:ph type="ctrTitle"/>
          </p:nvPr>
        </p:nvSpPr>
        <p:spPr>
          <a:xfrm>
            <a:off x="824000" y="1613813"/>
            <a:ext cx="4255500" cy="1872900"/>
          </a:xfrm>
          <a:prstGeom prst="rect">
            <a:avLst/>
          </a:prstGeom>
        </p:spPr>
        <p:txBody>
          <a:bodyPr spcFirstLastPara="1" wrap="square" lIns="91425" tIns="91425" rIns="91425" bIns="91425" anchor="ctr" anchorCtr="0">
            <a:normAutofit/>
          </a:bodyPr>
          <a:lstStyle>
            <a:lvl1pPr lvl="0">
              <a:spcBef>
                <a:spcPts val="0"/>
              </a:spcBef>
              <a:spcAft>
                <a:spcPts val="0"/>
              </a:spcAft>
              <a:buClr>
                <a:schemeClr val="lt1"/>
              </a:buClr>
              <a:buSzPts val="3600"/>
              <a:buNone/>
              <a:defRPr sz="3600">
                <a:solidFill>
                  <a:schemeClr val="lt1"/>
                </a:solidFill>
              </a:defRPr>
            </a:lvl1pPr>
            <a:lvl2pPr lvl="1">
              <a:spcBef>
                <a:spcPts val="0"/>
              </a:spcBef>
              <a:spcAft>
                <a:spcPts val="0"/>
              </a:spcAft>
              <a:buClr>
                <a:schemeClr val="lt1"/>
              </a:buClr>
              <a:buSzPts val="3600"/>
              <a:buNone/>
              <a:defRPr sz="3600">
                <a:solidFill>
                  <a:schemeClr val="lt1"/>
                </a:solidFill>
              </a:defRPr>
            </a:lvl2pPr>
            <a:lvl3pPr lvl="2">
              <a:spcBef>
                <a:spcPts val="0"/>
              </a:spcBef>
              <a:spcAft>
                <a:spcPts val="0"/>
              </a:spcAft>
              <a:buClr>
                <a:schemeClr val="lt1"/>
              </a:buClr>
              <a:buSzPts val="3600"/>
              <a:buNone/>
              <a:defRPr sz="3600">
                <a:solidFill>
                  <a:schemeClr val="lt1"/>
                </a:solidFill>
              </a:defRPr>
            </a:lvl3pPr>
            <a:lvl4pPr lvl="3">
              <a:spcBef>
                <a:spcPts val="0"/>
              </a:spcBef>
              <a:spcAft>
                <a:spcPts val="0"/>
              </a:spcAft>
              <a:buClr>
                <a:schemeClr val="lt1"/>
              </a:buClr>
              <a:buSzPts val="3600"/>
              <a:buNone/>
              <a:defRPr sz="3600">
                <a:solidFill>
                  <a:schemeClr val="lt1"/>
                </a:solidFill>
              </a:defRPr>
            </a:lvl4pPr>
            <a:lvl5pPr lvl="4">
              <a:spcBef>
                <a:spcPts val="0"/>
              </a:spcBef>
              <a:spcAft>
                <a:spcPts val="0"/>
              </a:spcAft>
              <a:buClr>
                <a:schemeClr val="lt1"/>
              </a:buClr>
              <a:buSzPts val="3600"/>
              <a:buNone/>
              <a:defRPr sz="3600">
                <a:solidFill>
                  <a:schemeClr val="lt1"/>
                </a:solidFill>
              </a:defRPr>
            </a:lvl5pPr>
            <a:lvl6pPr lvl="5">
              <a:spcBef>
                <a:spcPts val="0"/>
              </a:spcBef>
              <a:spcAft>
                <a:spcPts val="0"/>
              </a:spcAft>
              <a:buClr>
                <a:schemeClr val="lt1"/>
              </a:buClr>
              <a:buSzPts val="3600"/>
              <a:buNone/>
              <a:defRPr sz="3600">
                <a:solidFill>
                  <a:schemeClr val="lt1"/>
                </a:solidFill>
              </a:defRPr>
            </a:lvl6pPr>
            <a:lvl7pPr lvl="6">
              <a:spcBef>
                <a:spcPts val="0"/>
              </a:spcBef>
              <a:spcAft>
                <a:spcPts val="0"/>
              </a:spcAft>
              <a:buClr>
                <a:schemeClr val="lt1"/>
              </a:buClr>
              <a:buSzPts val="3600"/>
              <a:buNone/>
              <a:defRPr sz="3600">
                <a:solidFill>
                  <a:schemeClr val="lt1"/>
                </a:solidFill>
              </a:defRPr>
            </a:lvl7pPr>
            <a:lvl8pPr lvl="7">
              <a:spcBef>
                <a:spcPts val="0"/>
              </a:spcBef>
              <a:spcAft>
                <a:spcPts val="0"/>
              </a:spcAft>
              <a:buClr>
                <a:schemeClr val="lt1"/>
              </a:buClr>
              <a:buSzPts val="3600"/>
              <a:buNone/>
              <a:defRPr sz="3600">
                <a:solidFill>
                  <a:schemeClr val="lt1"/>
                </a:solidFill>
              </a:defRPr>
            </a:lvl8pPr>
            <a:lvl9pPr lvl="8">
              <a:spcBef>
                <a:spcPts val="0"/>
              </a:spcBef>
              <a:spcAft>
                <a:spcPts val="0"/>
              </a:spcAft>
              <a:buClr>
                <a:schemeClr val="lt1"/>
              </a:buClr>
              <a:buSzPts val="3600"/>
              <a:buNone/>
              <a:defRPr sz="3600">
                <a:solidFill>
                  <a:schemeClr val="lt1"/>
                </a:solidFill>
              </a:defRPr>
            </a:lvl9pPr>
          </a:lstStyle>
          <a:p>
            <a:endParaRPr/>
          </a:p>
        </p:txBody>
      </p:sp>
      <p:sp>
        <p:nvSpPr>
          <p:cNvPr id="12" name="Google Shape;12;p2"/>
          <p:cNvSpPr txBox="1">
            <a:spLocks noGrp="1"/>
          </p:cNvSpPr>
          <p:nvPr>
            <p:ph type="subTitle" idx="1"/>
          </p:nvPr>
        </p:nvSpPr>
        <p:spPr>
          <a:xfrm>
            <a:off x="824000" y="3596300"/>
            <a:ext cx="4255500" cy="695400"/>
          </a:xfrm>
          <a:prstGeom prst="rect">
            <a:avLst/>
          </a:prstGeom>
        </p:spPr>
        <p:txBody>
          <a:bodyPr spcFirstLastPara="1" wrap="square" lIns="91425" tIns="91425" rIns="91425" bIns="91425" anchor="t" anchorCtr="0">
            <a:normAutofit/>
          </a:bodyPr>
          <a:lstStyle>
            <a:lvl1pPr lvl="0">
              <a:lnSpc>
                <a:spcPct val="100000"/>
              </a:lnSpc>
              <a:spcBef>
                <a:spcPts val="0"/>
              </a:spcBef>
              <a:spcAft>
                <a:spcPts val="0"/>
              </a:spcAft>
              <a:buClr>
                <a:schemeClr val="lt1"/>
              </a:buClr>
              <a:buSzPts val="1600"/>
              <a:buNone/>
              <a:defRPr sz="1600">
                <a:solidFill>
                  <a:schemeClr val="lt1"/>
                </a:solidFill>
              </a:defRPr>
            </a:lvl1pPr>
            <a:lvl2pPr lvl="1">
              <a:lnSpc>
                <a:spcPct val="100000"/>
              </a:lnSpc>
              <a:spcBef>
                <a:spcPts val="0"/>
              </a:spcBef>
              <a:spcAft>
                <a:spcPts val="0"/>
              </a:spcAft>
              <a:buClr>
                <a:schemeClr val="lt1"/>
              </a:buClr>
              <a:buSzPts val="1600"/>
              <a:buNone/>
              <a:defRPr sz="1600">
                <a:solidFill>
                  <a:schemeClr val="lt1"/>
                </a:solidFill>
              </a:defRPr>
            </a:lvl2pPr>
            <a:lvl3pPr lvl="2">
              <a:lnSpc>
                <a:spcPct val="100000"/>
              </a:lnSpc>
              <a:spcBef>
                <a:spcPts val="0"/>
              </a:spcBef>
              <a:spcAft>
                <a:spcPts val="0"/>
              </a:spcAft>
              <a:buClr>
                <a:schemeClr val="lt1"/>
              </a:buClr>
              <a:buSzPts val="1600"/>
              <a:buNone/>
              <a:defRPr sz="1600">
                <a:solidFill>
                  <a:schemeClr val="lt1"/>
                </a:solidFill>
              </a:defRPr>
            </a:lvl3pPr>
            <a:lvl4pPr lvl="3">
              <a:lnSpc>
                <a:spcPct val="100000"/>
              </a:lnSpc>
              <a:spcBef>
                <a:spcPts val="0"/>
              </a:spcBef>
              <a:spcAft>
                <a:spcPts val="0"/>
              </a:spcAft>
              <a:buClr>
                <a:schemeClr val="lt1"/>
              </a:buClr>
              <a:buSzPts val="1600"/>
              <a:buNone/>
              <a:defRPr sz="1600">
                <a:solidFill>
                  <a:schemeClr val="lt1"/>
                </a:solidFill>
              </a:defRPr>
            </a:lvl4pPr>
            <a:lvl5pPr lvl="4">
              <a:lnSpc>
                <a:spcPct val="100000"/>
              </a:lnSpc>
              <a:spcBef>
                <a:spcPts val="0"/>
              </a:spcBef>
              <a:spcAft>
                <a:spcPts val="0"/>
              </a:spcAft>
              <a:buClr>
                <a:schemeClr val="lt1"/>
              </a:buClr>
              <a:buSzPts val="1600"/>
              <a:buNone/>
              <a:defRPr sz="1600">
                <a:solidFill>
                  <a:schemeClr val="lt1"/>
                </a:solidFill>
              </a:defRPr>
            </a:lvl5pPr>
            <a:lvl6pPr lvl="5">
              <a:lnSpc>
                <a:spcPct val="100000"/>
              </a:lnSpc>
              <a:spcBef>
                <a:spcPts val="0"/>
              </a:spcBef>
              <a:spcAft>
                <a:spcPts val="0"/>
              </a:spcAft>
              <a:buClr>
                <a:schemeClr val="lt1"/>
              </a:buClr>
              <a:buSzPts val="1600"/>
              <a:buNone/>
              <a:defRPr sz="1600">
                <a:solidFill>
                  <a:schemeClr val="lt1"/>
                </a:solidFill>
              </a:defRPr>
            </a:lvl6pPr>
            <a:lvl7pPr lvl="6">
              <a:lnSpc>
                <a:spcPct val="100000"/>
              </a:lnSpc>
              <a:spcBef>
                <a:spcPts val="0"/>
              </a:spcBef>
              <a:spcAft>
                <a:spcPts val="0"/>
              </a:spcAft>
              <a:buClr>
                <a:schemeClr val="lt1"/>
              </a:buClr>
              <a:buSzPts val="1600"/>
              <a:buNone/>
              <a:defRPr sz="1600">
                <a:solidFill>
                  <a:schemeClr val="lt1"/>
                </a:solidFill>
              </a:defRPr>
            </a:lvl7pPr>
            <a:lvl8pPr lvl="7">
              <a:lnSpc>
                <a:spcPct val="100000"/>
              </a:lnSpc>
              <a:spcBef>
                <a:spcPts val="0"/>
              </a:spcBef>
              <a:spcAft>
                <a:spcPts val="0"/>
              </a:spcAft>
              <a:buClr>
                <a:schemeClr val="lt1"/>
              </a:buClr>
              <a:buSzPts val="1600"/>
              <a:buNone/>
              <a:defRPr sz="1600">
                <a:solidFill>
                  <a:schemeClr val="lt1"/>
                </a:solidFill>
              </a:defRPr>
            </a:lvl8pPr>
            <a:lvl9pPr lvl="8">
              <a:lnSpc>
                <a:spcPct val="100000"/>
              </a:lnSpc>
              <a:spcBef>
                <a:spcPts val="0"/>
              </a:spcBef>
              <a:spcAft>
                <a:spcPts val="0"/>
              </a:spcAft>
              <a:buClr>
                <a:schemeClr val="lt1"/>
              </a:buClr>
              <a:buSzPts val="1600"/>
              <a:buNone/>
              <a:defRPr sz="1600">
                <a:solidFill>
                  <a:schemeClr val="lt1"/>
                </a:solidFill>
              </a:defRPr>
            </a:lvl9pPr>
          </a:lstStyle>
          <a:p>
            <a:endParaRPr/>
          </a:p>
        </p:txBody>
      </p:sp>
      <p:sp>
        <p:nvSpPr>
          <p:cNvPr id="13" name="Google Shape;13;p2"/>
          <p:cNvSpPr txBox="1">
            <a:spLocks noGrp="1"/>
          </p:cNvSpPr>
          <p:nvPr>
            <p:ph type="sldNum" idx="12"/>
          </p:nvPr>
        </p:nvSpPr>
        <p:spPr>
          <a:xfrm>
            <a:off x="8451046" y="4736976"/>
            <a:ext cx="548700" cy="393600"/>
          </a:xfrm>
          <a:prstGeom prst="rect">
            <a:avLst/>
          </a:prstGeom>
        </p:spPr>
        <p:txBody>
          <a:bodyPr spcFirstLastPara="1" wrap="square" lIns="91425" tIns="91425" rIns="91425" bIns="91425" anchor="ctr" anchorCtr="0">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fld id="{00000000-1234-1234-1234-123412341234}" type="slidenum">
              <a:rPr lang="en" smtClean="0"/>
              <a:pPr/>
              <a:t>‹#›</a:t>
            </a:fld>
            <a:endParaRPr lang="en"/>
          </a:p>
        </p:txBody>
      </p:sp>
      <p:pic>
        <p:nvPicPr>
          <p:cNvPr id="14" name="Google Shape;14;p2" title="UIFCW2026_Logo_white.png"/>
          <p:cNvPicPr preferRelativeResize="0"/>
          <p:nvPr/>
        </p:nvPicPr>
        <p:blipFill>
          <a:blip r:embed="rId3">
            <a:alphaModFix/>
          </a:blip>
          <a:stretch>
            <a:fillRect/>
          </a:stretch>
        </p:blipFill>
        <p:spPr>
          <a:xfrm>
            <a:off x="6796351" y="3291651"/>
            <a:ext cx="1925852" cy="1445326"/>
          </a:xfrm>
          <a:prstGeom prst="rect">
            <a:avLst/>
          </a:prstGeom>
          <a:noFill/>
          <a:ln>
            <a:noFill/>
          </a:ln>
        </p:spPr>
      </p:pic>
    </p:spTree>
    <p:extLst>
      <p:ext uri="{BB962C8B-B14F-4D97-AF65-F5344CB8AC3E}">
        <p14:creationId xmlns:p14="http://schemas.microsoft.com/office/powerpoint/2010/main" val="174365936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bg>
      <p:bgPr>
        <a:solidFill>
          <a:srgbClr val="F9CB9C"/>
        </a:solidFill>
        <a:effectLst/>
      </p:bgPr>
    </p:bg>
    <p:spTree>
      <p:nvGrpSpPr>
        <p:cNvPr id="1" name="Shape 15"/>
        <p:cNvGrpSpPr/>
        <p:nvPr/>
      </p:nvGrpSpPr>
      <p:grpSpPr>
        <a:xfrm>
          <a:off x="0" y="0"/>
          <a:ext cx="0" cy="0"/>
          <a:chOff x="0" y="0"/>
          <a:chExt cx="0" cy="0"/>
        </a:xfrm>
      </p:grpSpPr>
      <p:pic>
        <p:nvPicPr>
          <p:cNvPr id="16" name="Google Shape;16;p3" title="6.png"/>
          <p:cNvPicPr preferRelativeResize="0"/>
          <p:nvPr/>
        </p:nvPicPr>
        <p:blipFill>
          <a:blip r:embed="rId2">
            <a:alphaModFix amt="30000"/>
          </a:blip>
          <a:stretch>
            <a:fillRect/>
          </a:stretch>
        </p:blipFill>
        <p:spPr>
          <a:xfrm>
            <a:off x="0" y="-5"/>
            <a:ext cx="9270576" cy="5214699"/>
          </a:xfrm>
          <a:prstGeom prst="rect">
            <a:avLst/>
          </a:prstGeom>
          <a:noFill/>
          <a:ln>
            <a:noFill/>
          </a:ln>
        </p:spPr>
      </p:pic>
      <p:sp>
        <p:nvSpPr>
          <p:cNvPr id="17" name="Google Shape;17;p3"/>
          <p:cNvSpPr txBox="1">
            <a:spLocks noGrp="1"/>
          </p:cNvSpPr>
          <p:nvPr>
            <p:ph type="title"/>
          </p:nvPr>
        </p:nvSpPr>
        <p:spPr>
          <a:xfrm>
            <a:off x="824000" y="1613825"/>
            <a:ext cx="7898100" cy="1872900"/>
          </a:xfrm>
          <a:prstGeom prst="rect">
            <a:avLst/>
          </a:prstGeom>
        </p:spPr>
        <p:txBody>
          <a:bodyPr spcFirstLastPara="1" wrap="square" lIns="91425" tIns="91425" rIns="91425" bIns="91425" anchor="ctr" anchorCtr="0">
            <a:normAutofit/>
          </a:bodyPr>
          <a:lstStyle>
            <a:lvl1pPr lvl="0">
              <a:spcBef>
                <a:spcPts val="0"/>
              </a:spcBef>
              <a:spcAft>
                <a:spcPts val="0"/>
              </a:spcAft>
              <a:buClr>
                <a:srgbClr val="000000"/>
              </a:buClr>
              <a:buSzPts val="3600"/>
              <a:buNone/>
              <a:defRPr sz="3600">
                <a:solidFill>
                  <a:srgbClr val="000000"/>
                </a:solidFill>
              </a:defRPr>
            </a:lvl1pPr>
            <a:lvl2pPr lvl="1">
              <a:spcBef>
                <a:spcPts val="0"/>
              </a:spcBef>
              <a:spcAft>
                <a:spcPts val="0"/>
              </a:spcAft>
              <a:buClr>
                <a:srgbClr val="000000"/>
              </a:buClr>
              <a:buSzPts val="3600"/>
              <a:buNone/>
              <a:defRPr sz="3600">
                <a:solidFill>
                  <a:srgbClr val="000000"/>
                </a:solidFill>
              </a:defRPr>
            </a:lvl2pPr>
            <a:lvl3pPr lvl="2">
              <a:spcBef>
                <a:spcPts val="0"/>
              </a:spcBef>
              <a:spcAft>
                <a:spcPts val="0"/>
              </a:spcAft>
              <a:buClr>
                <a:srgbClr val="000000"/>
              </a:buClr>
              <a:buSzPts val="3600"/>
              <a:buNone/>
              <a:defRPr sz="3600">
                <a:solidFill>
                  <a:srgbClr val="000000"/>
                </a:solidFill>
              </a:defRPr>
            </a:lvl3pPr>
            <a:lvl4pPr lvl="3">
              <a:spcBef>
                <a:spcPts val="0"/>
              </a:spcBef>
              <a:spcAft>
                <a:spcPts val="0"/>
              </a:spcAft>
              <a:buClr>
                <a:srgbClr val="000000"/>
              </a:buClr>
              <a:buSzPts val="3600"/>
              <a:buNone/>
              <a:defRPr sz="3600">
                <a:solidFill>
                  <a:srgbClr val="000000"/>
                </a:solidFill>
              </a:defRPr>
            </a:lvl4pPr>
            <a:lvl5pPr lvl="4">
              <a:spcBef>
                <a:spcPts val="0"/>
              </a:spcBef>
              <a:spcAft>
                <a:spcPts val="0"/>
              </a:spcAft>
              <a:buClr>
                <a:srgbClr val="000000"/>
              </a:buClr>
              <a:buSzPts val="3600"/>
              <a:buNone/>
              <a:defRPr sz="3600">
                <a:solidFill>
                  <a:srgbClr val="000000"/>
                </a:solidFill>
              </a:defRPr>
            </a:lvl5pPr>
            <a:lvl6pPr lvl="5">
              <a:spcBef>
                <a:spcPts val="0"/>
              </a:spcBef>
              <a:spcAft>
                <a:spcPts val="0"/>
              </a:spcAft>
              <a:buClr>
                <a:srgbClr val="000000"/>
              </a:buClr>
              <a:buSzPts val="3600"/>
              <a:buNone/>
              <a:defRPr sz="3600">
                <a:solidFill>
                  <a:srgbClr val="000000"/>
                </a:solidFill>
              </a:defRPr>
            </a:lvl6pPr>
            <a:lvl7pPr lvl="6">
              <a:spcBef>
                <a:spcPts val="0"/>
              </a:spcBef>
              <a:spcAft>
                <a:spcPts val="0"/>
              </a:spcAft>
              <a:buClr>
                <a:srgbClr val="000000"/>
              </a:buClr>
              <a:buSzPts val="3600"/>
              <a:buNone/>
              <a:defRPr sz="3600">
                <a:solidFill>
                  <a:srgbClr val="000000"/>
                </a:solidFill>
              </a:defRPr>
            </a:lvl7pPr>
            <a:lvl8pPr lvl="7">
              <a:spcBef>
                <a:spcPts val="0"/>
              </a:spcBef>
              <a:spcAft>
                <a:spcPts val="0"/>
              </a:spcAft>
              <a:buClr>
                <a:srgbClr val="000000"/>
              </a:buClr>
              <a:buSzPts val="3600"/>
              <a:buNone/>
              <a:defRPr sz="3600">
                <a:solidFill>
                  <a:srgbClr val="000000"/>
                </a:solidFill>
              </a:defRPr>
            </a:lvl8pPr>
            <a:lvl9pPr lvl="8">
              <a:spcBef>
                <a:spcPts val="0"/>
              </a:spcBef>
              <a:spcAft>
                <a:spcPts val="0"/>
              </a:spcAft>
              <a:buClr>
                <a:srgbClr val="000000"/>
              </a:buClr>
              <a:buSzPts val="3600"/>
              <a:buNone/>
              <a:defRPr sz="3600">
                <a:solidFill>
                  <a:srgbClr val="000000"/>
                </a:solidFill>
              </a:defRPr>
            </a:lvl9pPr>
          </a:lstStyle>
          <a:p>
            <a:endParaRPr/>
          </a:p>
        </p:txBody>
      </p:sp>
      <p:sp>
        <p:nvSpPr>
          <p:cNvPr id="18" name="Google Shape;18;p3"/>
          <p:cNvSpPr txBox="1">
            <a:spLocks noGrp="1"/>
          </p:cNvSpPr>
          <p:nvPr>
            <p:ph type="sldNum" idx="12"/>
          </p:nvPr>
        </p:nvSpPr>
        <p:spPr>
          <a:xfrm>
            <a:off x="8451046" y="4736976"/>
            <a:ext cx="548700" cy="393600"/>
          </a:xfrm>
          <a:prstGeom prst="rect">
            <a:avLst/>
          </a:prstGeom>
        </p:spPr>
        <p:txBody>
          <a:bodyPr spcFirstLastPara="1" wrap="square" lIns="91425" tIns="91425" rIns="91425" bIns="91425" anchor="ctr" anchorCtr="0">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fld id="{00000000-1234-1234-1234-123412341234}" type="slidenum">
              <a:rPr lang="en" smtClean="0"/>
              <a:pPr/>
              <a:t>‹#›</a:t>
            </a:fld>
            <a:endParaRPr lang="en"/>
          </a:p>
        </p:txBody>
      </p:sp>
      <p:pic>
        <p:nvPicPr>
          <p:cNvPr id="19" name="Google Shape;19;p3" title="UIFCW2026_Logo_white.png"/>
          <p:cNvPicPr preferRelativeResize="0"/>
          <p:nvPr/>
        </p:nvPicPr>
        <p:blipFill>
          <a:blip r:embed="rId3">
            <a:alphaModFix/>
          </a:blip>
          <a:stretch>
            <a:fillRect/>
          </a:stretch>
        </p:blipFill>
        <p:spPr>
          <a:xfrm>
            <a:off x="7240401" y="3679925"/>
            <a:ext cx="1481800" cy="1112073"/>
          </a:xfrm>
          <a:prstGeom prst="rect">
            <a:avLst/>
          </a:prstGeom>
          <a:noFill/>
          <a:ln>
            <a:noFill/>
          </a:ln>
        </p:spPr>
      </p:pic>
    </p:spTree>
    <p:extLst>
      <p:ext uri="{BB962C8B-B14F-4D97-AF65-F5344CB8AC3E}">
        <p14:creationId xmlns:p14="http://schemas.microsoft.com/office/powerpoint/2010/main" val="255092551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20"/>
        <p:cNvGrpSpPr/>
        <p:nvPr/>
      </p:nvGrpSpPr>
      <p:grpSpPr>
        <a:xfrm>
          <a:off x="0" y="0"/>
          <a:ext cx="0" cy="0"/>
          <a:chOff x="0" y="0"/>
          <a:chExt cx="0" cy="0"/>
        </a:xfrm>
      </p:grpSpPr>
      <p:sp>
        <p:nvSpPr>
          <p:cNvPr id="21" name="Google Shape;21;p4"/>
          <p:cNvSpPr txBox="1">
            <a:spLocks noGrp="1"/>
          </p:cNvSpPr>
          <p:nvPr>
            <p:ph type="title"/>
          </p:nvPr>
        </p:nvSpPr>
        <p:spPr>
          <a:xfrm>
            <a:off x="835533" y="338424"/>
            <a:ext cx="7030500" cy="9993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4"/>
          <p:cNvSpPr txBox="1">
            <a:spLocks noGrp="1"/>
          </p:cNvSpPr>
          <p:nvPr>
            <p:ph type="body" idx="1"/>
          </p:nvPr>
        </p:nvSpPr>
        <p:spPr>
          <a:xfrm>
            <a:off x="1303800" y="1990050"/>
            <a:ext cx="7030500" cy="2541600"/>
          </a:xfrm>
          <a:prstGeom prst="rect">
            <a:avLst/>
          </a:prstGeom>
        </p:spPr>
        <p:txBody>
          <a:bodyPr spcFirstLastPara="1" wrap="square" lIns="91425" tIns="91425" rIns="91425" bIns="91425" anchor="t" anchorCtr="0">
            <a:normAutofit/>
          </a:bodyPr>
          <a:lstStyle>
            <a:lvl1pPr marL="457189" lvl="0" indent="-311142">
              <a:spcBef>
                <a:spcPts val="0"/>
              </a:spcBef>
              <a:spcAft>
                <a:spcPts val="0"/>
              </a:spcAft>
              <a:buSzPts val="1300"/>
              <a:buChar char="●"/>
              <a:defRPr/>
            </a:lvl1pPr>
            <a:lvl2pPr marL="914378" lvl="1" indent="-298442">
              <a:spcBef>
                <a:spcPts val="0"/>
              </a:spcBef>
              <a:spcAft>
                <a:spcPts val="0"/>
              </a:spcAft>
              <a:buSzPts val="1100"/>
              <a:buChar char="○"/>
              <a:defRPr/>
            </a:lvl2pPr>
            <a:lvl3pPr marL="1371566" lvl="2" indent="-298442">
              <a:spcBef>
                <a:spcPts val="0"/>
              </a:spcBef>
              <a:spcAft>
                <a:spcPts val="0"/>
              </a:spcAft>
              <a:buSzPts val="1100"/>
              <a:buChar char="■"/>
              <a:defRPr/>
            </a:lvl3pPr>
            <a:lvl4pPr marL="1828754" lvl="3" indent="-298442">
              <a:spcBef>
                <a:spcPts val="0"/>
              </a:spcBef>
              <a:spcAft>
                <a:spcPts val="0"/>
              </a:spcAft>
              <a:buSzPts val="1100"/>
              <a:buChar char="●"/>
              <a:defRPr/>
            </a:lvl4pPr>
            <a:lvl5pPr marL="2285943" lvl="4" indent="-298442">
              <a:spcBef>
                <a:spcPts val="0"/>
              </a:spcBef>
              <a:spcAft>
                <a:spcPts val="0"/>
              </a:spcAft>
              <a:buSzPts val="1100"/>
              <a:buChar char="○"/>
              <a:defRPr/>
            </a:lvl5pPr>
            <a:lvl6pPr marL="2743132" lvl="5" indent="-298442">
              <a:spcBef>
                <a:spcPts val="0"/>
              </a:spcBef>
              <a:spcAft>
                <a:spcPts val="0"/>
              </a:spcAft>
              <a:buSzPts val="1100"/>
              <a:buChar char="■"/>
              <a:defRPr/>
            </a:lvl6pPr>
            <a:lvl7pPr marL="3200320" lvl="6" indent="-298442">
              <a:spcBef>
                <a:spcPts val="0"/>
              </a:spcBef>
              <a:spcAft>
                <a:spcPts val="0"/>
              </a:spcAft>
              <a:buSzPts val="1100"/>
              <a:buChar char="●"/>
              <a:defRPr/>
            </a:lvl7pPr>
            <a:lvl8pPr marL="3657509" lvl="7" indent="-298442">
              <a:spcBef>
                <a:spcPts val="0"/>
              </a:spcBef>
              <a:spcAft>
                <a:spcPts val="0"/>
              </a:spcAft>
              <a:buSzPts val="1100"/>
              <a:buChar char="○"/>
              <a:defRPr/>
            </a:lvl8pPr>
            <a:lvl9pPr marL="4114697" lvl="8" indent="-298442">
              <a:spcBef>
                <a:spcPts val="0"/>
              </a:spcBef>
              <a:spcAft>
                <a:spcPts val="0"/>
              </a:spcAft>
              <a:buSzPts val="1100"/>
              <a:buChar char="■"/>
              <a:defRPr/>
            </a:lvl9pPr>
          </a:lstStyle>
          <a:p>
            <a:endParaRPr/>
          </a:p>
        </p:txBody>
      </p:sp>
      <p:sp>
        <p:nvSpPr>
          <p:cNvPr id="23" name="Google Shape;23;p4"/>
          <p:cNvSpPr txBox="1">
            <a:spLocks noGrp="1"/>
          </p:cNvSpPr>
          <p:nvPr>
            <p:ph type="sldNum" idx="12"/>
          </p:nvPr>
        </p:nvSpPr>
        <p:spPr>
          <a:xfrm>
            <a:off x="8451046" y="4736976"/>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pic>
        <p:nvPicPr>
          <p:cNvPr id="24" name="Google Shape;24;p4" title="uifcw26_logo.png"/>
          <p:cNvPicPr preferRelativeResize="0"/>
          <p:nvPr/>
        </p:nvPicPr>
        <p:blipFill rotWithShape="1">
          <a:blip r:embed="rId2">
            <a:alphaModFix/>
          </a:blip>
          <a:srcRect l="2281" r="2281"/>
          <a:stretch/>
        </p:blipFill>
        <p:spPr>
          <a:xfrm>
            <a:off x="7585576" y="3869551"/>
            <a:ext cx="1154999" cy="870201"/>
          </a:xfrm>
          <a:prstGeom prst="rect">
            <a:avLst/>
          </a:prstGeom>
          <a:noFill/>
          <a:ln>
            <a:noFill/>
          </a:ln>
        </p:spPr>
      </p:pic>
      <p:grpSp>
        <p:nvGrpSpPr>
          <p:cNvPr id="25" name="Google Shape;25;p4"/>
          <p:cNvGrpSpPr/>
          <p:nvPr/>
        </p:nvGrpSpPr>
        <p:grpSpPr>
          <a:xfrm>
            <a:off x="951033" y="397889"/>
            <a:ext cx="1072800" cy="0"/>
            <a:chOff x="1376350" y="528325"/>
            <a:chExt cx="1072800" cy="0"/>
          </a:xfrm>
        </p:grpSpPr>
        <p:cxnSp>
          <p:nvCxnSpPr>
            <p:cNvPr id="26" name="Google Shape;26;p4"/>
            <p:cNvCxnSpPr/>
            <p:nvPr/>
          </p:nvCxnSpPr>
          <p:spPr>
            <a:xfrm>
              <a:off x="1376350" y="528325"/>
              <a:ext cx="357600" cy="0"/>
            </a:xfrm>
            <a:prstGeom prst="straightConnector1">
              <a:avLst/>
            </a:prstGeom>
            <a:noFill/>
            <a:ln w="28575" cap="flat" cmpd="sng">
              <a:solidFill>
                <a:srgbClr val="145FA6"/>
              </a:solidFill>
              <a:prstDash val="solid"/>
              <a:round/>
              <a:headEnd type="none" w="med" len="med"/>
              <a:tailEnd type="none" w="med" len="med"/>
            </a:ln>
          </p:spPr>
        </p:cxnSp>
        <p:cxnSp>
          <p:nvCxnSpPr>
            <p:cNvPr id="27" name="Google Shape;27;p4"/>
            <p:cNvCxnSpPr/>
            <p:nvPr/>
          </p:nvCxnSpPr>
          <p:spPr>
            <a:xfrm>
              <a:off x="1733950" y="528325"/>
              <a:ext cx="357600" cy="0"/>
            </a:xfrm>
            <a:prstGeom prst="straightConnector1">
              <a:avLst/>
            </a:prstGeom>
            <a:noFill/>
            <a:ln w="28575" cap="flat" cmpd="sng">
              <a:solidFill>
                <a:srgbClr val="F1761A"/>
              </a:solidFill>
              <a:prstDash val="solid"/>
              <a:round/>
              <a:headEnd type="none" w="med" len="med"/>
              <a:tailEnd type="none" w="med" len="med"/>
            </a:ln>
          </p:spPr>
        </p:cxnSp>
        <p:cxnSp>
          <p:nvCxnSpPr>
            <p:cNvPr id="28" name="Google Shape;28;p4"/>
            <p:cNvCxnSpPr/>
            <p:nvPr/>
          </p:nvCxnSpPr>
          <p:spPr>
            <a:xfrm>
              <a:off x="2091550" y="528325"/>
              <a:ext cx="357600" cy="0"/>
            </a:xfrm>
            <a:prstGeom prst="straightConnector1">
              <a:avLst/>
            </a:prstGeom>
            <a:noFill/>
            <a:ln w="28575" cap="flat" cmpd="sng">
              <a:solidFill>
                <a:srgbClr val="00C9FF"/>
              </a:solidFill>
              <a:prstDash val="solid"/>
              <a:round/>
              <a:headEnd type="none" w="med" len="med"/>
              <a:tailEnd type="none" w="med" len="med"/>
            </a:ln>
          </p:spPr>
        </p:cxnSp>
      </p:grpSp>
    </p:spTree>
    <p:extLst>
      <p:ext uri="{BB962C8B-B14F-4D97-AF65-F5344CB8AC3E}">
        <p14:creationId xmlns:p14="http://schemas.microsoft.com/office/powerpoint/2010/main" val="369766972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29"/>
        <p:cNvGrpSpPr/>
        <p:nvPr/>
      </p:nvGrpSpPr>
      <p:grpSpPr>
        <a:xfrm>
          <a:off x="0" y="0"/>
          <a:ext cx="0" cy="0"/>
          <a:chOff x="0" y="0"/>
          <a:chExt cx="0" cy="0"/>
        </a:xfrm>
      </p:grpSpPr>
      <p:sp>
        <p:nvSpPr>
          <p:cNvPr id="30" name="Google Shape;30;p5"/>
          <p:cNvSpPr txBox="1">
            <a:spLocks noGrp="1"/>
          </p:cNvSpPr>
          <p:nvPr>
            <p:ph type="body" idx="1"/>
          </p:nvPr>
        </p:nvSpPr>
        <p:spPr>
          <a:xfrm>
            <a:off x="1303800" y="1990050"/>
            <a:ext cx="3430500" cy="2541600"/>
          </a:xfrm>
          <a:prstGeom prst="rect">
            <a:avLst/>
          </a:prstGeom>
        </p:spPr>
        <p:txBody>
          <a:bodyPr spcFirstLastPara="1" wrap="square" lIns="91425" tIns="91425" rIns="91425" bIns="91425" anchor="t" anchorCtr="0">
            <a:normAutofit/>
          </a:bodyPr>
          <a:lstStyle>
            <a:lvl1pPr marL="457189" lvl="0" indent="-311142">
              <a:spcBef>
                <a:spcPts val="0"/>
              </a:spcBef>
              <a:spcAft>
                <a:spcPts val="0"/>
              </a:spcAft>
              <a:buSzPts val="1300"/>
              <a:buChar char="●"/>
              <a:defRPr/>
            </a:lvl1pPr>
            <a:lvl2pPr marL="914378" lvl="1" indent="-298442">
              <a:spcBef>
                <a:spcPts val="0"/>
              </a:spcBef>
              <a:spcAft>
                <a:spcPts val="0"/>
              </a:spcAft>
              <a:buSzPts val="1100"/>
              <a:buChar char="○"/>
              <a:defRPr/>
            </a:lvl2pPr>
            <a:lvl3pPr marL="1371566" lvl="2" indent="-298442">
              <a:spcBef>
                <a:spcPts val="0"/>
              </a:spcBef>
              <a:spcAft>
                <a:spcPts val="0"/>
              </a:spcAft>
              <a:buSzPts val="1100"/>
              <a:buChar char="■"/>
              <a:defRPr/>
            </a:lvl3pPr>
            <a:lvl4pPr marL="1828754" lvl="3" indent="-298442">
              <a:spcBef>
                <a:spcPts val="0"/>
              </a:spcBef>
              <a:spcAft>
                <a:spcPts val="0"/>
              </a:spcAft>
              <a:buSzPts val="1100"/>
              <a:buChar char="●"/>
              <a:defRPr/>
            </a:lvl4pPr>
            <a:lvl5pPr marL="2285943" lvl="4" indent="-298442">
              <a:spcBef>
                <a:spcPts val="0"/>
              </a:spcBef>
              <a:spcAft>
                <a:spcPts val="0"/>
              </a:spcAft>
              <a:buSzPts val="1100"/>
              <a:buChar char="○"/>
              <a:defRPr/>
            </a:lvl5pPr>
            <a:lvl6pPr marL="2743132" lvl="5" indent="-298442">
              <a:spcBef>
                <a:spcPts val="0"/>
              </a:spcBef>
              <a:spcAft>
                <a:spcPts val="0"/>
              </a:spcAft>
              <a:buSzPts val="1100"/>
              <a:buChar char="■"/>
              <a:defRPr/>
            </a:lvl6pPr>
            <a:lvl7pPr marL="3200320" lvl="6" indent="-298442">
              <a:spcBef>
                <a:spcPts val="0"/>
              </a:spcBef>
              <a:spcAft>
                <a:spcPts val="0"/>
              </a:spcAft>
              <a:buSzPts val="1100"/>
              <a:buChar char="●"/>
              <a:defRPr/>
            </a:lvl7pPr>
            <a:lvl8pPr marL="3657509" lvl="7" indent="-298442">
              <a:spcBef>
                <a:spcPts val="0"/>
              </a:spcBef>
              <a:spcAft>
                <a:spcPts val="0"/>
              </a:spcAft>
              <a:buSzPts val="1100"/>
              <a:buChar char="○"/>
              <a:defRPr/>
            </a:lvl8pPr>
            <a:lvl9pPr marL="4114697" lvl="8" indent="-298442">
              <a:spcBef>
                <a:spcPts val="0"/>
              </a:spcBef>
              <a:spcAft>
                <a:spcPts val="0"/>
              </a:spcAft>
              <a:buSzPts val="1100"/>
              <a:buChar char="■"/>
              <a:defRPr/>
            </a:lvl9pPr>
          </a:lstStyle>
          <a:p>
            <a:endParaRPr/>
          </a:p>
        </p:txBody>
      </p:sp>
      <p:sp>
        <p:nvSpPr>
          <p:cNvPr id="31" name="Google Shape;31;p5"/>
          <p:cNvSpPr txBox="1">
            <a:spLocks noGrp="1"/>
          </p:cNvSpPr>
          <p:nvPr>
            <p:ph type="body" idx="2"/>
          </p:nvPr>
        </p:nvSpPr>
        <p:spPr>
          <a:xfrm>
            <a:off x="4903650" y="1990050"/>
            <a:ext cx="3430500" cy="2541600"/>
          </a:xfrm>
          <a:prstGeom prst="rect">
            <a:avLst/>
          </a:prstGeom>
        </p:spPr>
        <p:txBody>
          <a:bodyPr spcFirstLastPara="1" wrap="square" lIns="91425" tIns="91425" rIns="91425" bIns="91425" anchor="t" anchorCtr="0">
            <a:normAutofit/>
          </a:bodyPr>
          <a:lstStyle>
            <a:lvl1pPr marL="457189" lvl="0" indent="-311142">
              <a:spcBef>
                <a:spcPts val="0"/>
              </a:spcBef>
              <a:spcAft>
                <a:spcPts val="0"/>
              </a:spcAft>
              <a:buSzPts val="1300"/>
              <a:buChar char="●"/>
              <a:defRPr/>
            </a:lvl1pPr>
            <a:lvl2pPr marL="914378" lvl="1" indent="-298442">
              <a:spcBef>
                <a:spcPts val="0"/>
              </a:spcBef>
              <a:spcAft>
                <a:spcPts val="0"/>
              </a:spcAft>
              <a:buSzPts val="1100"/>
              <a:buChar char="○"/>
              <a:defRPr/>
            </a:lvl2pPr>
            <a:lvl3pPr marL="1371566" lvl="2" indent="-298442">
              <a:spcBef>
                <a:spcPts val="0"/>
              </a:spcBef>
              <a:spcAft>
                <a:spcPts val="0"/>
              </a:spcAft>
              <a:buSzPts val="1100"/>
              <a:buChar char="■"/>
              <a:defRPr/>
            </a:lvl3pPr>
            <a:lvl4pPr marL="1828754" lvl="3" indent="-298442">
              <a:spcBef>
                <a:spcPts val="0"/>
              </a:spcBef>
              <a:spcAft>
                <a:spcPts val="0"/>
              </a:spcAft>
              <a:buSzPts val="1100"/>
              <a:buChar char="●"/>
              <a:defRPr/>
            </a:lvl4pPr>
            <a:lvl5pPr marL="2285943" lvl="4" indent="-298442">
              <a:spcBef>
                <a:spcPts val="0"/>
              </a:spcBef>
              <a:spcAft>
                <a:spcPts val="0"/>
              </a:spcAft>
              <a:buSzPts val="1100"/>
              <a:buChar char="○"/>
              <a:defRPr/>
            </a:lvl5pPr>
            <a:lvl6pPr marL="2743132" lvl="5" indent="-298442">
              <a:spcBef>
                <a:spcPts val="0"/>
              </a:spcBef>
              <a:spcAft>
                <a:spcPts val="0"/>
              </a:spcAft>
              <a:buSzPts val="1100"/>
              <a:buChar char="■"/>
              <a:defRPr/>
            </a:lvl6pPr>
            <a:lvl7pPr marL="3200320" lvl="6" indent="-298442">
              <a:spcBef>
                <a:spcPts val="0"/>
              </a:spcBef>
              <a:spcAft>
                <a:spcPts val="0"/>
              </a:spcAft>
              <a:buSzPts val="1100"/>
              <a:buChar char="●"/>
              <a:defRPr/>
            </a:lvl7pPr>
            <a:lvl8pPr marL="3657509" lvl="7" indent="-298442">
              <a:spcBef>
                <a:spcPts val="0"/>
              </a:spcBef>
              <a:spcAft>
                <a:spcPts val="0"/>
              </a:spcAft>
              <a:buSzPts val="1100"/>
              <a:buChar char="○"/>
              <a:defRPr/>
            </a:lvl8pPr>
            <a:lvl9pPr marL="4114697" lvl="8" indent="-298442">
              <a:spcBef>
                <a:spcPts val="0"/>
              </a:spcBef>
              <a:spcAft>
                <a:spcPts val="0"/>
              </a:spcAft>
              <a:buSzPts val="1100"/>
              <a:buChar char="■"/>
              <a:defRPr/>
            </a:lvl9pPr>
          </a:lstStyle>
          <a:p>
            <a:endParaRPr/>
          </a:p>
        </p:txBody>
      </p:sp>
      <p:sp>
        <p:nvSpPr>
          <p:cNvPr id="32" name="Google Shape;32;p5"/>
          <p:cNvSpPr txBox="1">
            <a:spLocks noGrp="1"/>
          </p:cNvSpPr>
          <p:nvPr>
            <p:ph type="sldNum" idx="12"/>
          </p:nvPr>
        </p:nvSpPr>
        <p:spPr>
          <a:xfrm>
            <a:off x="8451046" y="4736976"/>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pic>
        <p:nvPicPr>
          <p:cNvPr id="33" name="Google Shape;33;p5" title="uifcw26_logo.png"/>
          <p:cNvPicPr preferRelativeResize="0"/>
          <p:nvPr/>
        </p:nvPicPr>
        <p:blipFill rotWithShape="1">
          <a:blip r:embed="rId2">
            <a:alphaModFix/>
          </a:blip>
          <a:srcRect l="2281" r="2281"/>
          <a:stretch/>
        </p:blipFill>
        <p:spPr>
          <a:xfrm>
            <a:off x="7585576" y="3869551"/>
            <a:ext cx="1154999" cy="870201"/>
          </a:xfrm>
          <a:prstGeom prst="rect">
            <a:avLst/>
          </a:prstGeom>
          <a:noFill/>
          <a:ln>
            <a:noFill/>
          </a:ln>
        </p:spPr>
      </p:pic>
      <p:sp>
        <p:nvSpPr>
          <p:cNvPr id="34" name="Google Shape;34;p5"/>
          <p:cNvSpPr txBox="1">
            <a:spLocks noGrp="1"/>
          </p:cNvSpPr>
          <p:nvPr>
            <p:ph type="title"/>
          </p:nvPr>
        </p:nvSpPr>
        <p:spPr>
          <a:xfrm>
            <a:off x="835533" y="338424"/>
            <a:ext cx="7030500" cy="9993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grpSp>
        <p:nvGrpSpPr>
          <p:cNvPr id="35" name="Google Shape;35;p5"/>
          <p:cNvGrpSpPr/>
          <p:nvPr/>
        </p:nvGrpSpPr>
        <p:grpSpPr>
          <a:xfrm>
            <a:off x="951033" y="397889"/>
            <a:ext cx="1072800" cy="0"/>
            <a:chOff x="1376350" y="528325"/>
            <a:chExt cx="1072800" cy="0"/>
          </a:xfrm>
        </p:grpSpPr>
        <p:cxnSp>
          <p:nvCxnSpPr>
            <p:cNvPr id="36" name="Google Shape;36;p5"/>
            <p:cNvCxnSpPr/>
            <p:nvPr/>
          </p:nvCxnSpPr>
          <p:spPr>
            <a:xfrm>
              <a:off x="1376350" y="528325"/>
              <a:ext cx="357600" cy="0"/>
            </a:xfrm>
            <a:prstGeom prst="straightConnector1">
              <a:avLst/>
            </a:prstGeom>
            <a:noFill/>
            <a:ln w="28575" cap="flat" cmpd="sng">
              <a:solidFill>
                <a:srgbClr val="145FA6"/>
              </a:solidFill>
              <a:prstDash val="solid"/>
              <a:round/>
              <a:headEnd type="none" w="med" len="med"/>
              <a:tailEnd type="none" w="med" len="med"/>
            </a:ln>
          </p:spPr>
        </p:cxnSp>
        <p:cxnSp>
          <p:nvCxnSpPr>
            <p:cNvPr id="37" name="Google Shape;37;p5"/>
            <p:cNvCxnSpPr/>
            <p:nvPr/>
          </p:nvCxnSpPr>
          <p:spPr>
            <a:xfrm>
              <a:off x="1733950" y="528325"/>
              <a:ext cx="357600" cy="0"/>
            </a:xfrm>
            <a:prstGeom prst="straightConnector1">
              <a:avLst/>
            </a:prstGeom>
            <a:noFill/>
            <a:ln w="28575" cap="flat" cmpd="sng">
              <a:solidFill>
                <a:srgbClr val="F1761A"/>
              </a:solidFill>
              <a:prstDash val="solid"/>
              <a:round/>
              <a:headEnd type="none" w="med" len="med"/>
              <a:tailEnd type="none" w="med" len="med"/>
            </a:ln>
          </p:spPr>
        </p:cxnSp>
        <p:cxnSp>
          <p:nvCxnSpPr>
            <p:cNvPr id="38" name="Google Shape;38;p5"/>
            <p:cNvCxnSpPr/>
            <p:nvPr/>
          </p:nvCxnSpPr>
          <p:spPr>
            <a:xfrm>
              <a:off x="2091550" y="528325"/>
              <a:ext cx="357600" cy="0"/>
            </a:xfrm>
            <a:prstGeom prst="straightConnector1">
              <a:avLst/>
            </a:prstGeom>
            <a:noFill/>
            <a:ln w="28575" cap="flat" cmpd="sng">
              <a:solidFill>
                <a:srgbClr val="00C9FF"/>
              </a:solidFill>
              <a:prstDash val="solid"/>
              <a:round/>
              <a:headEnd type="none" w="med" len="med"/>
              <a:tailEnd type="none" w="med" len="med"/>
            </a:ln>
          </p:spPr>
        </p:cxnSp>
      </p:grpSp>
    </p:spTree>
    <p:extLst>
      <p:ext uri="{BB962C8B-B14F-4D97-AF65-F5344CB8AC3E}">
        <p14:creationId xmlns:p14="http://schemas.microsoft.com/office/powerpoint/2010/main" val="387976876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39"/>
        <p:cNvGrpSpPr/>
        <p:nvPr/>
      </p:nvGrpSpPr>
      <p:grpSpPr>
        <a:xfrm>
          <a:off x="0" y="0"/>
          <a:ext cx="0" cy="0"/>
          <a:chOff x="0" y="0"/>
          <a:chExt cx="0" cy="0"/>
        </a:xfrm>
      </p:grpSpPr>
      <p:sp>
        <p:nvSpPr>
          <p:cNvPr id="40" name="Google Shape;40;p6"/>
          <p:cNvSpPr txBox="1">
            <a:spLocks noGrp="1"/>
          </p:cNvSpPr>
          <p:nvPr>
            <p:ph type="sldNum" idx="12"/>
          </p:nvPr>
        </p:nvSpPr>
        <p:spPr>
          <a:xfrm>
            <a:off x="8451046" y="4736976"/>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pic>
        <p:nvPicPr>
          <p:cNvPr id="41" name="Google Shape;41;p6" title="uifcw26_logo.png"/>
          <p:cNvPicPr preferRelativeResize="0"/>
          <p:nvPr/>
        </p:nvPicPr>
        <p:blipFill rotWithShape="1">
          <a:blip r:embed="rId2">
            <a:alphaModFix/>
          </a:blip>
          <a:srcRect l="2281" r="2281"/>
          <a:stretch/>
        </p:blipFill>
        <p:spPr>
          <a:xfrm>
            <a:off x="7585576" y="3869551"/>
            <a:ext cx="1154999" cy="870201"/>
          </a:xfrm>
          <a:prstGeom prst="rect">
            <a:avLst/>
          </a:prstGeom>
          <a:noFill/>
          <a:ln>
            <a:noFill/>
          </a:ln>
        </p:spPr>
      </p:pic>
      <p:sp>
        <p:nvSpPr>
          <p:cNvPr id="42" name="Google Shape;42;p6"/>
          <p:cNvSpPr txBox="1">
            <a:spLocks noGrp="1"/>
          </p:cNvSpPr>
          <p:nvPr>
            <p:ph type="title"/>
          </p:nvPr>
        </p:nvSpPr>
        <p:spPr>
          <a:xfrm>
            <a:off x="835533" y="338424"/>
            <a:ext cx="7030500" cy="9993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grpSp>
        <p:nvGrpSpPr>
          <p:cNvPr id="43" name="Google Shape;43;p6"/>
          <p:cNvGrpSpPr/>
          <p:nvPr/>
        </p:nvGrpSpPr>
        <p:grpSpPr>
          <a:xfrm>
            <a:off x="951033" y="397889"/>
            <a:ext cx="1072800" cy="0"/>
            <a:chOff x="1376350" y="528325"/>
            <a:chExt cx="1072800" cy="0"/>
          </a:xfrm>
        </p:grpSpPr>
        <p:cxnSp>
          <p:nvCxnSpPr>
            <p:cNvPr id="44" name="Google Shape;44;p6"/>
            <p:cNvCxnSpPr/>
            <p:nvPr/>
          </p:nvCxnSpPr>
          <p:spPr>
            <a:xfrm>
              <a:off x="1376350" y="528325"/>
              <a:ext cx="357600" cy="0"/>
            </a:xfrm>
            <a:prstGeom prst="straightConnector1">
              <a:avLst/>
            </a:prstGeom>
            <a:noFill/>
            <a:ln w="28575" cap="flat" cmpd="sng">
              <a:solidFill>
                <a:srgbClr val="145FA6"/>
              </a:solidFill>
              <a:prstDash val="solid"/>
              <a:round/>
              <a:headEnd type="none" w="med" len="med"/>
              <a:tailEnd type="none" w="med" len="med"/>
            </a:ln>
          </p:spPr>
        </p:cxnSp>
        <p:cxnSp>
          <p:nvCxnSpPr>
            <p:cNvPr id="45" name="Google Shape;45;p6"/>
            <p:cNvCxnSpPr/>
            <p:nvPr/>
          </p:nvCxnSpPr>
          <p:spPr>
            <a:xfrm>
              <a:off x="1733950" y="528325"/>
              <a:ext cx="357600" cy="0"/>
            </a:xfrm>
            <a:prstGeom prst="straightConnector1">
              <a:avLst/>
            </a:prstGeom>
            <a:noFill/>
            <a:ln w="28575" cap="flat" cmpd="sng">
              <a:solidFill>
                <a:srgbClr val="F1761A"/>
              </a:solidFill>
              <a:prstDash val="solid"/>
              <a:round/>
              <a:headEnd type="none" w="med" len="med"/>
              <a:tailEnd type="none" w="med" len="med"/>
            </a:ln>
          </p:spPr>
        </p:cxnSp>
        <p:cxnSp>
          <p:nvCxnSpPr>
            <p:cNvPr id="46" name="Google Shape;46;p6"/>
            <p:cNvCxnSpPr/>
            <p:nvPr/>
          </p:nvCxnSpPr>
          <p:spPr>
            <a:xfrm>
              <a:off x="2091550" y="528325"/>
              <a:ext cx="357600" cy="0"/>
            </a:xfrm>
            <a:prstGeom prst="straightConnector1">
              <a:avLst/>
            </a:prstGeom>
            <a:noFill/>
            <a:ln w="28575" cap="flat" cmpd="sng">
              <a:solidFill>
                <a:srgbClr val="00C9FF"/>
              </a:solidFill>
              <a:prstDash val="solid"/>
              <a:round/>
              <a:headEnd type="none" w="med" len="med"/>
              <a:tailEnd type="none" w="med" len="med"/>
            </a:ln>
          </p:spPr>
        </p:cxnSp>
      </p:grpSp>
    </p:spTree>
    <p:extLst>
      <p:ext uri="{BB962C8B-B14F-4D97-AF65-F5344CB8AC3E}">
        <p14:creationId xmlns:p14="http://schemas.microsoft.com/office/powerpoint/2010/main" val="421592765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47"/>
        <p:cNvGrpSpPr/>
        <p:nvPr/>
      </p:nvGrpSpPr>
      <p:grpSpPr>
        <a:xfrm>
          <a:off x="0" y="0"/>
          <a:ext cx="0" cy="0"/>
          <a:chOff x="0" y="0"/>
          <a:chExt cx="0" cy="0"/>
        </a:xfrm>
      </p:grpSpPr>
      <p:sp>
        <p:nvSpPr>
          <p:cNvPr id="48" name="Google Shape;48;p7"/>
          <p:cNvSpPr txBox="1">
            <a:spLocks noGrp="1"/>
          </p:cNvSpPr>
          <p:nvPr>
            <p:ph type="body" idx="1"/>
          </p:nvPr>
        </p:nvSpPr>
        <p:spPr>
          <a:xfrm>
            <a:off x="1303800" y="2309675"/>
            <a:ext cx="3312000" cy="2221800"/>
          </a:xfrm>
          <a:prstGeom prst="rect">
            <a:avLst/>
          </a:prstGeom>
        </p:spPr>
        <p:txBody>
          <a:bodyPr spcFirstLastPara="1" wrap="square" lIns="91425" tIns="91425" rIns="91425" bIns="91425" anchor="t" anchorCtr="0">
            <a:normAutofit/>
          </a:bodyPr>
          <a:lstStyle>
            <a:lvl1pPr marL="457189" lvl="0" indent="-311142">
              <a:spcBef>
                <a:spcPts val="0"/>
              </a:spcBef>
              <a:spcAft>
                <a:spcPts val="0"/>
              </a:spcAft>
              <a:buSzPts val="1300"/>
              <a:buChar char="●"/>
              <a:defRPr/>
            </a:lvl1pPr>
            <a:lvl2pPr marL="914378" lvl="1" indent="-298442">
              <a:spcBef>
                <a:spcPts val="0"/>
              </a:spcBef>
              <a:spcAft>
                <a:spcPts val="0"/>
              </a:spcAft>
              <a:buSzPts val="1100"/>
              <a:buChar char="○"/>
              <a:defRPr/>
            </a:lvl2pPr>
            <a:lvl3pPr marL="1371566" lvl="2" indent="-298442">
              <a:spcBef>
                <a:spcPts val="0"/>
              </a:spcBef>
              <a:spcAft>
                <a:spcPts val="0"/>
              </a:spcAft>
              <a:buSzPts val="1100"/>
              <a:buChar char="■"/>
              <a:defRPr/>
            </a:lvl3pPr>
            <a:lvl4pPr marL="1828754" lvl="3" indent="-298442">
              <a:spcBef>
                <a:spcPts val="0"/>
              </a:spcBef>
              <a:spcAft>
                <a:spcPts val="0"/>
              </a:spcAft>
              <a:buSzPts val="1100"/>
              <a:buChar char="●"/>
              <a:defRPr/>
            </a:lvl4pPr>
            <a:lvl5pPr marL="2285943" lvl="4" indent="-298442">
              <a:spcBef>
                <a:spcPts val="0"/>
              </a:spcBef>
              <a:spcAft>
                <a:spcPts val="0"/>
              </a:spcAft>
              <a:buSzPts val="1100"/>
              <a:buChar char="○"/>
              <a:defRPr/>
            </a:lvl5pPr>
            <a:lvl6pPr marL="2743132" lvl="5" indent="-298442">
              <a:spcBef>
                <a:spcPts val="0"/>
              </a:spcBef>
              <a:spcAft>
                <a:spcPts val="0"/>
              </a:spcAft>
              <a:buSzPts val="1100"/>
              <a:buChar char="■"/>
              <a:defRPr/>
            </a:lvl6pPr>
            <a:lvl7pPr marL="3200320" lvl="6" indent="-298442">
              <a:spcBef>
                <a:spcPts val="0"/>
              </a:spcBef>
              <a:spcAft>
                <a:spcPts val="0"/>
              </a:spcAft>
              <a:buSzPts val="1100"/>
              <a:buChar char="●"/>
              <a:defRPr/>
            </a:lvl7pPr>
            <a:lvl8pPr marL="3657509" lvl="7" indent="-298442">
              <a:spcBef>
                <a:spcPts val="0"/>
              </a:spcBef>
              <a:spcAft>
                <a:spcPts val="0"/>
              </a:spcAft>
              <a:buSzPts val="1100"/>
              <a:buChar char="○"/>
              <a:defRPr/>
            </a:lvl8pPr>
            <a:lvl9pPr marL="4114697" lvl="8" indent="-298442">
              <a:spcBef>
                <a:spcPts val="0"/>
              </a:spcBef>
              <a:spcAft>
                <a:spcPts val="0"/>
              </a:spcAft>
              <a:buSzPts val="1100"/>
              <a:buChar char="■"/>
              <a:defRPr/>
            </a:lvl9pPr>
          </a:lstStyle>
          <a:p>
            <a:endParaRPr/>
          </a:p>
        </p:txBody>
      </p:sp>
      <p:sp>
        <p:nvSpPr>
          <p:cNvPr id="49" name="Google Shape;49;p7"/>
          <p:cNvSpPr txBox="1">
            <a:spLocks noGrp="1"/>
          </p:cNvSpPr>
          <p:nvPr>
            <p:ph type="sldNum" idx="12"/>
          </p:nvPr>
        </p:nvSpPr>
        <p:spPr>
          <a:xfrm>
            <a:off x="8451046" y="4736976"/>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pic>
        <p:nvPicPr>
          <p:cNvPr id="50" name="Google Shape;50;p7" title="uifcw26_logo.png"/>
          <p:cNvPicPr preferRelativeResize="0"/>
          <p:nvPr/>
        </p:nvPicPr>
        <p:blipFill rotWithShape="1">
          <a:blip r:embed="rId2">
            <a:alphaModFix/>
          </a:blip>
          <a:srcRect l="2281" r="2281"/>
          <a:stretch/>
        </p:blipFill>
        <p:spPr>
          <a:xfrm>
            <a:off x="7585576" y="3869551"/>
            <a:ext cx="1154999" cy="870201"/>
          </a:xfrm>
          <a:prstGeom prst="rect">
            <a:avLst/>
          </a:prstGeom>
          <a:noFill/>
          <a:ln>
            <a:noFill/>
          </a:ln>
        </p:spPr>
      </p:pic>
      <p:sp>
        <p:nvSpPr>
          <p:cNvPr id="51" name="Google Shape;51;p7"/>
          <p:cNvSpPr txBox="1">
            <a:spLocks noGrp="1"/>
          </p:cNvSpPr>
          <p:nvPr>
            <p:ph type="title"/>
          </p:nvPr>
        </p:nvSpPr>
        <p:spPr>
          <a:xfrm>
            <a:off x="835533" y="338424"/>
            <a:ext cx="7030500" cy="9993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grpSp>
        <p:nvGrpSpPr>
          <p:cNvPr id="52" name="Google Shape;52;p7"/>
          <p:cNvGrpSpPr/>
          <p:nvPr/>
        </p:nvGrpSpPr>
        <p:grpSpPr>
          <a:xfrm>
            <a:off x="951033" y="397889"/>
            <a:ext cx="1072800" cy="0"/>
            <a:chOff x="1376350" y="528325"/>
            <a:chExt cx="1072800" cy="0"/>
          </a:xfrm>
        </p:grpSpPr>
        <p:cxnSp>
          <p:nvCxnSpPr>
            <p:cNvPr id="53" name="Google Shape;53;p7"/>
            <p:cNvCxnSpPr/>
            <p:nvPr/>
          </p:nvCxnSpPr>
          <p:spPr>
            <a:xfrm>
              <a:off x="1376350" y="528325"/>
              <a:ext cx="357600" cy="0"/>
            </a:xfrm>
            <a:prstGeom prst="straightConnector1">
              <a:avLst/>
            </a:prstGeom>
            <a:noFill/>
            <a:ln w="28575" cap="flat" cmpd="sng">
              <a:solidFill>
                <a:srgbClr val="145FA6"/>
              </a:solidFill>
              <a:prstDash val="solid"/>
              <a:round/>
              <a:headEnd type="none" w="med" len="med"/>
              <a:tailEnd type="none" w="med" len="med"/>
            </a:ln>
          </p:spPr>
        </p:cxnSp>
        <p:cxnSp>
          <p:nvCxnSpPr>
            <p:cNvPr id="54" name="Google Shape;54;p7"/>
            <p:cNvCxnSpPr/>
            <p:nvPr/>
          </p:nvCxnSpPr>
          <p:spPr>
            <a:xfrm>
              <a:off x="1733950" y="528325"/>
              <a:ext cx="357600" cy="0"/>
            </a:xfrm>
            <a:prstGeom prst="straightConnector1">
              <a:avLst/>
            </a:prstGeom>
            <a:noFill/>
            <a:ln w="28575" cap="flat" cmpd="sng">
              <a:solidFill>
                <a:srgbClr val="F1761A"/>
              </a:solidFill>
              <a:prstDash val="solid"/>
              <a:round/>
              <a:headEnd type="none" w="med" len="med"/>
              <a:tailEnd type="none" w="med" len="med"/>
            </a:ln>
          </p:spPr>
        </p:cxnSp>
        <p:cxnSp>
          <p:nvCxnSpPr>
            <p:cNvPr id="55" name="Google Shape;55;p7"/>
            <p:cNvCxnSpPr/>
            <p:nvPr/>
          </p:nvCxnSpPr>
          <p:spPr>
            <a:xfrm>
              <a:off x="2091550" y="528325"/>
              <a:ext cx="357600" cy="0"/>
            </a:xfrm>
            <a:prstGeom prst="straightConnector1">
              <a:avLst/>
            </a:prstGeom>
            <a:noFill/>
            <a:ln w="28575" cap="flat" cmpd="sng">
              <a:solidFill>
                <a:srgbClr val="00C9FF"/>
              </a:solidFill>
              <a:prstDash val="solid"/>
              <a:round/>
              <a:headEnd type="none" w="med" len="med"/>
              <a:tailEnd type="none" w="med" len="med"/>
            </a:ln>
          </p:spPr>
        </p:cxnSp>
      </p:grpSp>
    </p:spTree>
    <p:extLst>
      <p:ext uri="{BB962C8B-B14F-4D97-AF65-F5344CB8AC3E}">
        <p14:creationId xmlns:p14="http://schemas.microsoft.com/office/powerpoint/2010/main" val="18618951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Main point">
  <p:cSld name="Main point">
    <p:bg>
      <p:bgPr>
        <a:solidFill>
          <a:srgbClr val="F9CB9C"/>
        </a:solidFill>
        <a:effectLst/>
      </p:bgPr>
    </p:bg>
    <p:spTree>
      <p:nvGrpSpPr>
        <p:cNvPr id="1" name="Shape 56"/>
        <p:cNvGrpSpPr/>
        <p:nvPr/>
      </p:nvGrpSpPr>
      <p:grpSpPr>
        <a:xfrm>
          <a:off x="0" y="0"/>
          <a:ext cx="0" cy="0"/>
          <a:chOff x="0" y="0"/>
          <a:chExt cx="0" cy="0"/>
        </a:xfrm>
      </p:grpSpPr>
      <p:pic>
        <p:nvPicPr>
          <p:cNvPr id="57" name="Google Shape;57;p8" title="Artificial Intelligence To Enhance Language Skills Presentation (10).png"/>
          <p:cNvPicPr preferRelativeResize="0"/>
          <p:nvPr/>
        </p:nvPicPr>
        <p:blipFill>
          <a:blip r:embed="rId2">
            <a:alphaModFix/>
          </a:blip>
          <a:stretch>
            <a:fillRect/>
          </a:stretch>
        </p:blipFill>
        <p:spPr>
          <a:xfrm>
            <a:off x="0" y="7433"/>
            <a:ext cx="9144000" cy="5143500"/>
          </a:xfrm>
          <a:prstGeom prst="rect">
            <a:avLst/>
          </a:prstGeom>
          <a:noFill/>
          <a:ln>
            <a:noFill/>
          </a:ln>
        </p:spPr>
      </p:pic>
      <p:sp>
        <p:nvSpPr>
          <p:cNvPr id="58" name="Google Shape;58;p8"/>
          <p:cNvSpPr txBox="1">
            <a:spLocks noGrp="1"/>
          </p:cNvSpPr>
          <p:nvPr>
            <p:ph type="title"/>
          </p:nvPr>
        </p:nvSpPr>
        <p:spPr>
          <a:xfrm>
            <a:off x="824000" y="763600"/>
            <a:ext cx="5857800" cy="3573300"/>
          </a:xfrm>
          <a:prstGeom prst="rect">
            <a:avLst/>
          </a:prstGeom>
        </p:spPr>
        <p:txBody>
          <a:bodyPr spcFirstLastPara="1" wrap="square" lIns="91425" tIns="91425" rIns="91425" bIns="91425" anchor="ctr" anchorCtr="0">
            <a:normAutofit/>
          </a:bodyPr>
          <a:lstStyle>
            <a:lvl1pPr lvl="0">
              <a:spcBef>
                <a:spcPts val="0"/>
              </a:spcBef>
              <a:spcAft>
                <a:spcPts val="0"/>
              </a:spcAft>
              <a:buClr>
                <a:srgbClr val="000000"/>
              </a:buClr>
              <a:buSzPts val="3600"/>
              <a:buNone/>
              <a:defRPr sz="3600">
                <a:solidFill>
                  <a:srgbClr val="000000"/>
                </a:solidFill>
              </a:defRPr>
            </a:lvl1pPr>
            <a:lvl2pPr lvl="1">
              <a:spcBef>
                <a:spcPts val="0"/>
              </a:spcBef>
              <a:spcAft>
                <a:spcPts val="0"/>
              </a:spcAft>
              <a:buClr>
                <a:srgbClr val="000000"/>
              </a:buClr>
              <a:buSzPts val="3600"/>
              <a:buNone/>
              <a:defRPr sz="3600">
                <a:solidFill>
                  <a:srgbClr val="000000"/>
                </a:solidFill>
              </a:defRPr>
            </a:lvl2pPr>
            <a:lvl3pPr lvl="2">
              <a:spcBef>
                <a:spcPts val="0"/>
              </a:spcBef>
              <a:spcAft>
                <a:spcPts val="0"/>
              </a:spcAft>
              <a:buClr>
                <a:srgbClr val="000000"/>
              </a:buClr>
              <a:buSzPts val="3600"/>
              <a:buNone/>
              <a:defRPr sz="3600">
                <a:solidFill>
                  <a:srgbClr val="000000"/>
                </a:solidFill>
              </a:defRPr>
            </a:lvl3pPr>
            <a:lvl4pPr lvl="3">
              <a:spcBef>
                <a:spcPts val="0"/>
              </a:spcBef>
              <a:spcAft>
                <a:spcPts val="0"/>
              </a:spcAft>
              <a:buClr>
                <a:srgbClr val="000000"/>
              </a:buClr>
              <a:buSzPts val="3600"/>
              <a:buNone/>
              <a:defRPr sz="3600">
                <a:solidFill>
                  <a:srgbClr val="000000"/>
                </a:solidFill>
              </a:defRPr>
            </a:lvl4pPr>
            <a:lvl5pPr lvl="4">
              <a:spcBef>
                <a:spcPts val="0"/>
              </a:spcBef>
              <a:spcAft>
                <a:spcPts val="0"/>
              </a:spcAft>
              <a:buClr>
                <a:srgbClr val="000000"/>
              </a:buClr>
              <a:buSzPts val="3600"/>
              <a:buNone/>
              <a:defRPr sz="3600">
                <a:solidFill>
                  <a:srgbClr val="000000"/>
                </a:solidFill>
              </a:defRPr>
            </a:lvl5pPr>
            <a:lvl6pPr lvl="5">
              <a:spcBef>
                <a:spcPts val="0"/>
              </a:spcBef>
              <a:spcAft>
                <a:spcPts val="0"/>
              </a:spcAft>
              <a:buClr>
                <a:srgbClr val="000000"/>
              </a:buClr>
              <a:buSzPts val="3600"/>
              <a:buNone/>
              <a:defRPr sz="3600">
                <a:solidFill>
                  <a:srgbClr val="000000"/>
                </a:solidFill>
              </a:defRPr>
            </a:lvl6pPr>
            <a:lvl7pPr lvl="6">
              <a:spcBef>
                <a:spcPts val="0"/>
              </a:spcBef>
              <a:spcAft>
                <a:spcPts val="0"/>
              </a:spcAft>
              <a:buClr>
                <a:srgbClr val="000000"/>
              </a:buClr>
              <a:buSzPts val="3600"/>
              <a:buNone/>
              <a:defRPr sz="3600">
                <a:solidFill>
                  <a:srgbClr val="000000"/>
                </a:solidFill>
              </a:defRPr>
            </a:lvl7pPr>
            <a:lvl8pPr lvl="7">
              <a:spcBef>
                <a:spcPts val="0"/>
              </a:spcBef>
              <a:spcAft>
                <a:spcPts val="0"/>
              </a:spcAft>
              <a:buClr>
                <a:srgbClr val="000000"/>
              </a:buClr>
              <a:buSzPts val="3600"/>
              <a:buNone/>
              <a:defRPr sz="3600">
                <a:solidFill>
                  <a:srgbClr val="000000"/>
                </a:solidFill>
              </a:defRPr>
            </a:lvl8pPr>
            <a:lvl9pPr lvl="8">
              <a:spcBef>
                <a:spcPts val="0"/>
              </a:spcBef>
              <a:spcAft>
                <a:spcPts val="0"/>
              </a:spcAft>
              <a:buClr>
                <a:srgbClr val="000000"/>
              </a:buClr>
              <a:buSzPts val="3600"/>
              <a:buNone/>
              <a:defRPr sz="3600">
                <a:solidFill>
                  <a:srgbClr val="000000"/>
                </a:solidFill>
              </a:defRPr>
            </a:lvl9pPr>
          </a:lstStyle>
          <a:p>
            <a:endParaRPr/>
          </a:p>
        </p:txBody>
      </p:sp>
      <p:sp>
        <p:nvSpPr>
          <p:cNvPr id="59" name="Google Shape;59;p8"/>
          <p:cNvSpPr txBox="1">
            <a:spLocks noGrp="1"/>
          </p:cNvSpPr>
          <p:nvPr>
            <p:ph type="sldNum" idx="12"/>
          </p:nvPr>
        </p:nvSpPr>
        <p:spPr>
          <a:xfrm>
            <a:off x="8451046" y="4736976"/>
            <a:ext cx="548700" cy="393600"/>
          </a:xfrm>
          <a:prstGeom prst="rect">
            <a:avLst/>
          </a:prstGeom>
        </p:spPr>
        <p:txBody>
          <a:bodyPr spcFirstLastPara="1" wrap="square" lIns="91425" tIns="91425" rIns="91425" bIns="91425" anchor="ctr" anchorCtr="0">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fld id="{00000000-1234-1234-1234-123412341234}" type="slidenum">
              <a:rPr lang="en" smtClean="0"/>
              <a:pPr/>
              <a:t>‹#›</a:t>
            </a:fld>
            <a:endParaRPr lang="en"/>
          </a:p>
        </p:txBody>
      </p:sp>
      <p:pic>
        <p:nvPicPr>
          <p:cNvPr id="60" name="Google Shape;60;p8" title="UIFCW2026_Logo_white.png"/>
          <p:cNvPicPr preferRelativeResize="0"/>
          <p:nvPr/>
        </p:nvPicPr>
        <p:blipFill>
          <a:blip r:embed="rId3">
            <a:alphaModFix/>
          </a:blip>
          <a:stretch>
            <a:fillRect/>
          </a:stretch>
        </p:blipFill>
        <p:spPr>
          <a:xfrm>
            <a:off x="7240401" y="3679925"/>
            <a:ext cx="1481800" cy="1112073"/>
          </a:xfrm>
          <a:prstGeom prst="rect">
            <a:avLst/>
          </a:prstGeom>
          <a:noFill/>
          <a:ln>
            <a:noFill/>
          </a:ln>
        </p:spPr>
      </p:pic>
    </p:spTree>
    <p:extLst>
      <p:ext uri="{BB962C8B-B14F-4D97-AF65-F5344CB8AC3E}">
        <p14:creationId xmlns:p14="http://schemas.microsoft.com/office/powerpoint/2010/main" val="13193558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372818489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61"/>
        <p:cNvGrpSpPr/>
        <p:nvPr/>
      </p:nvGrpSpPr>
      <p:grpSpPr>
        <a:xfrm>
          <a:off x="0" y="0"/>
          <a:ext cx="0" cy="0"/>
          <a:chOff x="0" y="0"/>
          <a:chExt cx="0" cy="0"/>
        </a:xfrm>
      </p:grpSpPr>
      <p:sp>
        <p:nvSpPr>
          <p:cNvPr id="62" name="Google Shape;62;p9"/>
          <p:cNvSpPr txBox="1">
            <a:spLocks noGrp="1"/>
          </p:cNvSpPr>
          <p:nvPr>
            <p:ph type="subTitle" idx="1"/>
          </p:nvPr>
        </p:nvSpPr>
        <p:spPr>
          <a:xfrm>
            <a:off x="1303800" y="2743203"/>
            <a:ext cx="3430500" cy="726000"/>
          </a:xfrm>
          <a:prstGeom prst="rect">
            <a:avLst/>
          </a:prstGeom>
          <a:ln w="9525" cap="flat" cmpd="sng">
            <a:solidFill>
              <a:schemeClr val="lt1"/>
            </a:solidFill>
            <a:prstDash val="solid"/>
            <a:round/>
            <a:headEnd type="none" w="sm" len="sm"/>
            <a:tailEnd type="none" w="sm" len="sm"/>
          </a:ln>
        </p:spPr>
        <p:txBody>
          <a:bodyPr spcFirstLastPara="1" wrap="square" lIns="91425" tIns="91425" rIns="91425" bIns="91425" anchor="t" anchorCtr="0">
            <a:normAutofit/>
          </a:bodyPr>
          <a:lstStyle>
            <a:lvl1pPr lvl="0">
              <a:lnSpc>
                <a:spcPct val="100000"/>
              </a:lnSpc>
              <a:spcBef>
                <a:spcPts val="0"/>
              </a:spcBef>
              <a:spcAft>
                <a:spcPts val="0"/>
              </a:spcAft>
              <a:buSzPts val="1600"/>
              <a:buNone/>
              <a:defRPr sz="1600"/>
            </a:lvl1pPr>
            <a:lvl2pPr lvl="1">
              <a:lnSpc>
                <a:spcPct val="100000"/>
              </a:lnSpc>
              <a:spcBef>
                <a:spcPts val="0"/>
              </a:spcBef>
              <a:spcAft>
                <a:spcPts val="0"/>
              </a:spcAft>
              <a:buSzPts val="1600"/>
              <a:buNone/>
              <a:defRPr sz="1600"/>
            </a:lvl2pPr>
            <a:lvl3pPr lvl="2">
              <a:lnSpc>
                <a:spcPct val="100000"/>
              </a:lnSpc>
              <a:spcBef>
                <a:spcPts val="0"/>
              </a:spcBef>
              <a:spcAft>
                <a:spcPts val="0"/>
              </a:spcAft>
              <a:buSzPts val="1600"/>
              <a:buNone/>
              <a:defRPr sz="1600"/>
            </a:lvl3pPr>
            <a:lvl4pPr lvl="3">
              <a:lnSpc>
                <a:spcPct val="100000"/>
              </a:lnSpc>
              <a:spcBef>
                <a:spcPts val="0"/>
              </a:spcBef>
              <a:spcAft>
                <a:spcPts val="0"/>
              </a:spcAft>
              <a:buSzPts val="1600"/>
              <a:buNone/>
              <a:defRPr sz="1600"/>
            </a:lvl4pPr>
            <a:lvl5pPr lvl="4">
              <a:lnSpc>
                <a:spcPct val="100000"/>
              </a:lnSpc>
              <a:spcBef>
                <a:spcPts val="0"/>
              </a:spcBef>
              <a:spcAft>
                <a:spcPts val="0"/>
              </a:spcAft>
              <a:buSzPts val="1600"/>
              <a:buNone/>
              <a:defRPr sz="1600"/>
            </a:lvl5pPr>
            <a:lvl6pPr lvl="5">
              <a:lnSpc>
                <a:spcPct val="100000"/>
              </a:lnSpc>
              <a:spcBef>
                <a:spcPts val="0"/>
              </a:spcBef>
              <a:spcAft>
                <a:spcPts val="0"/>
              </a:spcAft>
              <a:buSzPts val="1600"/>
              <a:buNone/>
              <a:defRPr sz="1600"/>
            </a:lvl6pPr>
            <a:lvl7pPr lvl="6">
              <a:lnSpc>
                <a:spcPct val="100000"/>
              </a:lnSpc>
              <a:spcBef>
                <a:spcPts val="0"/>
              </a:spcBef>
              <a:spcAft>
                <a:spcPts val="0"/>
              </a:spcAft>
              <a:buSzPts val="1600"/>
              <a:buNone/>
              <a:defRPr sz="1600"/>
            </a:lvl7pPr>
            <a:lvl8pPr lvl="7">
              <a:lnSpc>
                <a:spcPct val="100000"/>
              </a:lnSpc>
              <a:spcBef>
                <a:spcPts val="0"/>
              </a:spcBef>
              <a:spcAft>
                <a:spcPts val="0"/>
              </a:spcAft>
              <a:buSzPts val="1600"/>
              <a:buNone/>
              <a:defRPr sz="1600"/>
            </a:lvl8pPr>
            <a:lvl9pPr lvl="8">
              <a:lnSpc>
                <a:spcPct val="100000"/>
              </a:lnSpc>
              <a:spcBef>
                <a:spcPts val="0"/>
              </a:spcBef>
              <a:spcAft>
                <a:spcPts val="0"/>
              </a:spcAft>
              <a:buSzPts val="1600"/>
              <a:buNone/>
              <a:defRPr sz="1600"/>
            </a:lvl9pPr>
          </a:lstStyle>
          <a:p>
            <a:endParaRPr/>
          </a:p>
        </p:txBody>
      </p:sp>
      <p:sp>
        <p:nvSpPr>
          <p:cNvPr id="63" name="Google Shape;63;p9"/>
          <p:cNvSpPr txBox="1">
            <a:spLocks noGrp="1"/>
          </p:cNvSpPr>
          <p:nvPr>
            <p:ph type="body" idx="2"/>
          </p:nvPr>
        </p:nvSpPr>
        <p:spPr>
          <a:xfrm>
            <a:off x="4877425" y="1040075"/>
            <a:ext cx="3430500" cy="3870600"/>
          </a:xfrm>
          <a:prstGeom prst="rect">
            <a:avLst/>
          </a:prstGeom>
          <a:ln w="9525" cap="flat" cmpd="sng">
            <a:solidFill>
              <a:schemeClr val="lt1"/>
            </a:solidFill>
            <a:prstDash val="solid"/>
            <a:round/>
            <a:headEnd type="none" w="sm" len="sm"/>
            <a:tailEnd type="none" w="sm" len="sm"/>
          </a:ln>
        </p:spPr>
        <p:txBody>
          <a:bodyPr spcFirstLastPara="1" wrap="square" lIns="91425" tIns="91425" rIns="91425" bIns="91425" anchor="t" anchorCtr="0">
            <a:normAutofit/>
          </a:bodyPr>
          <a:lstStyle>
            <a:lvl1pPr marL="457189" lvl="0" indent="-311142">
              <a:spcBef>
                <a:spcPts val="0"/>
              </a:spcBef>
              <a:spcAft>
                <a:spcPts val="0"/>
              </a:spcAft>
              <a:buSzPts val="1300"/>
              <a:buChar char="●"/>
              <a:defRPr/>
            </a:lvl1pPr>
            <a:lvl2pPr marL="914378" lvl="1" indent="-298442">
              <a:spcBef>
                <a:spcPts val="0"/>
              </a:spcBef>
              <a:spcAft>
                <a:spcPts val="0"/>
              </a:spcAft>
              <a:buSzPts val="1100"/>
              <a:buChar char="○"/>
              <a:defRPr/>
            </a:lvl2pPr>
            <a:lvl3pPr marL="1371566" lvl="2" indent="-298442">
              <a:spcBef>
                <a:spcPts val="0"/>
              </a:spcBef>
              <a:spcAft>
                <a:spcPts val="0"/>
              </a:spcAft>
              <a:buSzPts val="1100"/>
              <a:buChar char="■"/>
              <a:defRPr/>
            </a:lvl3pPr>
            <a:lvl4pPr marL="1828754" lvl="3" indent="-298442">
              <a:spcBef>
                <a:spcPts val="0"/>
              </a:spcBef>
              <a:spcAft>
                <a:spcPts val="0"/>
              </a:spcAft>
              <a:buSzPts val="1100"/>
              <a:buChar char="●"/>
              <a:defRPr/>
            </a:lvl4pPr>
            <a:lvl5pPr marL="2285943" lvl="4" indent="-298442">
              <a:spcBef>
                <a:spcPts val="0"/>
              </a:spcBef>
              <a:spcAft>
                <a:spcPts val="0"/>
              </a:spcAft>
              <a:buSzPts val="1100"/>
              <a:buChar char="○"/>
              <a:defRPr/>
            </a:lvl5pPr>
            <a:lvl6pPr marL="2743132" lvl="5" indent="-298442">
              <a:spcBef>
                <a:spcPts val="0"/>
              </a:spcBef>
              <a:spcAft>
                <a:spcPts val="0"/>
              </a:spcAft>
              <a:buSzPts val="1100"/>
              <a:buChar char="■"/>
              <a:defRPr/>
            </a:lvl6pPr>
            <a:lvl7pPr marL="3200320" lvl="6" indent="-298442">
              <a:spcBef>
                <a:spcPts val="0"/>
              </a:spcBef>
              <a:spcAft>
                <a:spcPts val="0"/>
              </a:spcAft>
              <a:buSzPts val="1100"/>
              <a:buChar char="●"/>
              <a:defRPr/>
            </a:lvl7pPr>
            <a:lvl8pPr marL="3657509" lvl="7" indent="-298442">
              <a:spcBef>
                <a:spcPts val="0"/>
              </a:spcBef>
              <a:spcAft>
                <a:spcPts val="0"/>
              </a:spcAft>
              <a:buSzPts val="1100"/>
              <a:buChar char="○"/>
              <a:defRPr/>
            </a:lvl8pPr>
            <a:lvl9pPr marL="4114697" lvl="8" indent="-298442">
              <a:spcBef>
                <a:spcPts val="0"/>
              </a:spcBef>
              <a:spcAft>
                <a:spcPts val="0"/>
              </a:spcAft>
              <a:buSzPts val="1100"/>
              <a:buChar char="■"/>
              <a:defRPr/>
            </a:lvl9pPr>
          </a:lstStyle>
          <a:p>
            <a:endParaRPr/>
          </a:p>
        </p:txBody>
      </p:sp>
      <p:sp>
        <p:nvSpPr>
          <p:cNvPr id="64" name="Google Shape;64;p9"/>
          <p:cNvSpPr txBox="1">
            <a:spLocks noGrp="1"/>
          </p:cNvSpPr>
          <p:nvPr>
            <p:ph type="sldNum" idx="12"/>
          </p:nvPr>
        </p:nvSpPr>
        <p:spPr>
          <a:xfrm>
            <a:off x="8451046" y="4736976"/>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pic>
        <p:nvPicPr>
          <p:cNvPr id="65" name="Google Shape;65;p9" title="uifcw26_logo.png"/>
          <p:cNvPicPr preferRelativeResize="0"/>
          <p:nvPr/>
        </p:nvPicPr>
        <p:blipFill rotWithShape="1">
          <a:blip r:embed="rId2">
            <a:alphaModFix/>
          </a:blip>
          <a:srcRect l="2281" r="2281"/>
          <a:stretch/>
        </p:blipFill>
        <p:spPr>
          <a:xfrm>
            <a:off x="7585576" y="3869551"/>
            <a:ext cx="1154999" cy="870201"/>
          </a:xfrm>
          <a:prstGeom prst="rect">
            <a:avLst/>
          </a:prstGeom>
          <a:noFill/>
          <a:ln>
            <a:noFill/>
          </a:ln>
        </p:spPr>
      </p:pic>
      <p:sp>
        <p:nvSpPr>
          <p:cNvPr id="66" name="Google Shape;66;p9"/>
          <p:cNvSpPr txBox="1">
            <a:spLocks noGrp="1"/>
          </p:cNvSpPr>
          <p:nvPr>
            <p:ph type="title"/>
          </p:nvPr>
        </p:nvSpPr>
        <p:spPr>
          <a:xfrm>
            <a:off x="835533" y="338424"/>
            <a:ext cx="7030500" cy="9993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grpSp>
        <p:nvGrpSpPr>
          <p:cNvPr id="67" name="Google Shape;67;p9"/>
          <p:cNvGrpSpPr/>
          <p:nvPr/>
        </p:nvGrpSpPr>
        <p:grpSpPr>
          <a:xfrm>
            <a:off x="951033" y="397889"/>
            <a:ext cx="1072800" cy="0"/>
            <a:chOff x="1376350" y="528325"/>
            <a:chExt cx="1072800" cy="0"/>
          </a:xfrm>
        </p:grpSpPr>
        <p:cxnSp>
          <p:nvCxnSpPr>
            <p:cNvPr id="68" name="Google Shape;68;p9"/>
            <p:cNvCxnSpPr/>
            <p:nvPr/>
          </p:nvCxnSpPr>
          <p:spPr>
            <a:xfrm>
              <a:off x="1376350" y="528325"/>
              <a:ext cx="357600" cy="0"/>
            </a:xfrm>
            <a:prstGeom prst="straightConnector1">
              <a:avLst/>
            </a:prstGeom>
            <a:noFill/>
            <a:ln w="28575" cap="flat" cmpd="sng">
              <a:solidFill>
                <a:srgbClr val="145FA6"/>
              </a:solidFill>
              <a:prstDash val="solid"/>
              <a:round/>
              <a:headEnd type="none" w="med" len="med"/>
              <a:tailEnd type="none" w="med" len="med"/>
            </a:ln>
          </p:spPr>
        </p:cxnSp>
        <p:cxnSp>
          <p:nvCxnSpPr>
            <p:cNvPr id="69" name="Google Shape;69;p9"/>
            <p:cNvCxnSpPr/>
            <p:nvPr/>
          </p:nvCxnSpPr>
          <p:spPr>
            <a:xfrm>
              <a:off x="1733950" y="528325"/>
              <a:ext cx="357600" cy="0"/>
            </a:xfrm>
            <a:prstGeom prst="straightConnector1">
              <a:avLst/>
            </a:prstGeom>
            <a:noFill/>
            <a:ln w="28575" cap="flat" cmpd="sng">
              <a:solidFill>
                <a:srgbClr val="F1761A"/>
              </a:solidFill>
              <a:prstDash val="solid"/>
              <a:round/>
              <a:headEnd type="none" w="med" len="med"/>
              <a:tailEnd type="none" w="med" len="med"/>
            </a:ln>
          </p:spPr>
        </p:cxnSp>
        <p:cxnSp>
          <p:nvCxnSpPr>
            <p:cNvPr id="70" name="Google Shape;70;p9"/>
            <p:cNvCxnSpPr/>
            <p:nvPr/>
          </p:nvCxnSpPr>
          <p:spPr>
            <a:xfrm>
              <a:off x="2091550" y="528325"/>
              <a:ext cx="357600" cy="0"/>
            </a:xfrm>
            <a:prstGeom prst="straightConnector1">
              <a:avLst/>
            </a:prstGeom>
            <a:noFill/>
            <a:ln w="28575" cap="flat" cmpd="sng">
              <a:solidFill>
                <a:srgbClr val="00C9FF"/>
              </a:solidFill>
              <a:prstDash val="solid"/>
              <a:round/>
              <a:headEnd type="none" w="med" len="med"/>
              <a:tailEnd type="none" w="med" len="med"/>
            </a:ln>
          </p:spPr>
        </p:cxnSp>
      </p:grpSp>
    </p:spTree>
    <p:extLst>
      <p:ext uri="{BB962C8B-B14F-4D97-AF65-F5344CB8AC3E}">
        <p14:creationId xmlns:p14="http://schemas.microsoft.com/office/powerpoint/2010/main" val="326193595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71"/>
        <p:cNvGrpSpPr/>
        <p:nvPr/>
      </p:nvGrpSpPr>
      <p:grpSpPr>
        <a:xfrm>
          <a:off x="0" y="0"/>
          <a:ext cx="0" cy="0"/>
          <a:chOff x="0" y="0"/>
          <a:chExt cx="0" cy="0"/>
        </a:xfrm>
      </p:grpSpPr>
      <p:sp>
        <p:nvSpPr>
          <p:cNvPr id="72" name="Google Shape;72;p10"/>
          <p:cNvSpPr txBox="1">
            <a:spLocks noGrp="1"/>
          </p:cNvSpPr>
          <p:nvPr>
            <p:ph type="body" idx="1"/>
          </p:nvPr>
        </p:nvSpPr>
        <p:spPr>
          <a:xfrm>
            <a:off x="1303800" y="4138975"/>
            <a:ext cx="5843100" cy="534900"/>
          </a:xfrm>
          <a:prstGeom prst="rect">
            <a:avLst/>
          </a:prstGeom>
        </p:spPr>
        <p:txBody>
          <a:bodyPr spcFirstLastPara="1" wrap="square" lIns="91425" tIns="91425" rIns="91425" bIns="91425" anchor="t" anchorCtr="0">
            <a:normAutofit/>
          </a:bodyPr>
          <a:lstStyle>
            <a:lvl1pPr marL="457189" lvl="0" indent="-228594">
              <a:lnSpc>
                <a:spcPct val="100000"/>
              </a:lnSpc>
              <a:spcBef>
                <a:spcPts val="0"/>
              </a:spcBef>
              <a:spcAft>
                <a:spcPts val="0"/>
              </a:spcAft>
              <a:buSzPts val="1300"/>
              <a:buNone/>
              <a:defRPr/>
            </a:lvl1pPr>
          </a:lstStyle>
          <a:p>
            <a:endParaRPr/>
          </a:p>
        </p:txBody>
      </p:sp>
      <p:sp>
        <p:nvSpPr>
          <p:cNvPr id="73" name="Google Shape;73;p10"/>
          <p:cNvSpPr txBox="1">
            <a:spLocks noGrp="1"/>
          </p:cNvSpPr>
          <p:nvPr>
            <p:ph type="sldNum" idx="12"/>
          </p:nvPr>
        </p:nvSpPr>
        <p:spPr>
          <a:xfrm>
            <a:off x="8451046" y="4736976"/>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pic>
        <p:nvPicPr>
          <p:cNvPr id="74" name="Google Shape;74;p10" title="uifcw26_logo.png"/>
          <p:cNvPicPr preferRelativeResize="0"/>
          <p:nvPr/>
        </p:nvPicPr>
        <p:blipFill rotWithShape="1">
          <a:blip r:embed="rId2">
            <a:alphaModFix/>
          </a:blip>
          <a:srcRect l="2281" r="2281"/>
          <a:stretch/>
        </p:blipFill>
        <p:spPr>
          <a:xfrm>
            <a:off x="7585576" y="3869551"/>
            <a:ext cx="1154999" cy="870201"/>
          </a:xfrm>
          <a:prstGeom prst="rect">
            <a:avLst/>
          </a:prstGeom>
          <a:noFill/>
          <a:ln>
            <a:noFill/>
          </a:ln>
        </p:spPr>
      </p:pic>
    </p:spTree>
    <p:extLst>
      <p:ext uri="{BB962C8B-B14F-4D97-AF65-F5344CB8AC3E}">
        <p14:creationId xmlns:p14="http://schemas.microsoft.com/office/powerpoint/2010/main" val="344872832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Big number">
  <p:cSld name="Big number">
    <p:bg>
      <p:bgPr>
        <a:solidFill>
          <a:srgbClr val="094D70"/>
        </a:solidFill>
        <a:effectLst/>
      </p:bgPr>
    </p:bg>
    <p:spTree>
      <p:nvGrpSpPr>
        <p:cNvPr id="1" name="Shape 75"/>
        <p:cNvGrpSpPr/>
        <p:nvPr/>
      </p:nvGrpSpPr>
      <p:grpSpPr>
        <a:xfrm>
          <a:off x="0" y="0"/>
          <a:ext cx="0" cy="0"/>
          <a:chOff x="0" y="0"/>
          <a:chExt cx="0" cy="0"/>
        </a:xfrm>
      </p:grpSpPr>
      <p:pic>
        <p:nvPicPr>
          <p:cNvPr id="76" name="Google Shape;76;p11" title="7.png"/>
          <p:cNvPicPr preferRelativeResize="0"/>
          <p:nvPr/>
        </p:nvPicPr>
        <p:blipFill>
          <a:blip r:embed="rId2">
            <a:alphaModFix/>
          </a:blip>
          <a:stretch>
            <a:fillRect/>
          </a:stretch>
        </p:blipFill>
        <p:spPr>
          <a:xfrm>
            <a:off x="0" y="2"/>
            <a:ext cx="9144000" cy="5143497"/>
          </a:xfrm>
          <a:prstGeom prst="rect">
            <a:avLst/>
          </a:prstGeom>
          <a:noFill/>
          <a:ln>
            <a:noFill/>
          </a:ln>
        </p:spPr>
      </p:pic>
      <p:sp>
        <p:nvSpPr>
          <p:cNvPr id="77" name="Google Shape;77;p11"/>
          <p:cNvSpPr txBox="1">
            <a:spLocks noGrp="1"/>
          </p:cNvSpPr>
          <p:nvPr>
            <p:ph type="sldNum" idx="12"/>
          </p:nvPr>
        </p:nvSpPr>
        <p:spPr>
          <a:xfrm>
            <a:off x="8451046" y="4736976"/>
            <a:ext cx="548700" cy="393600"/>
          </a:xfrm>
          <a:prstGeom prst="rect">
            <a:avLst/>
          </a:prstGeom>
        </p:spPr>
        <p:txBody>
          <a:bodyPr spcFirstLastPara="1" wrap="square" lIns="91425" tIns="91425" rIns="91425" bIns="91425" anchor="ctr" anchorCtr="0">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fld id="{00000000-1234-1234-1234-123412341234}" type="slidenum">
              <a:rPr lang="en" smtClean="0"/>
              <a:pPr/>
              <a:t>‹#›</a:t>
            </a:fld>
            <a:endParaRPr lang="en"/>
          </a:p>
        </p:txBody>
      </p:sp>
      <p:sp>
        <p:nvSpPr>
          <p:cNvPr id="78" name="Google Shape;78;p11"/>
          <p:cNvSpPr txBox="1">
            <a:spLocks noGrp="1"/>
          </p:cNvSpPr>
          <p:nvPr>
            <p:ph type="title"/>
          </p:nvPr>
        </p:nvSpPr>
        <p:spPr>
          <a:xfrm>
            <a:off x="824000" y="1613825"/>
            <a:ext cx="7898100" cy="1872900"/>
          </a:xfrm>
          <a:prstGeom prst="rect">
            <a:avLst/>
          </a:prstGeom>
        </p:spPr>
        <p:txBody>
          <a:bodyPr spcFirstLastPara="1" wrap="square" lIns="91425" tIns="91425" rIns="91425" bIns="91425" anchor="ctr" anchorCtr="0">
            <a:normAutofit/>
          </a:bodyPr>
          <a:lstStyle>
            <a:lvl1pPr lvl="0">
              <a:spcBef>
                <a:spcPts val="0"/>
              </a:spcBef>
              <a:spcAft>
                <a:spcPts val="0"/>
              </a:spcAft>
              <a:buClr>
                <a:schemeClr val="lt1"/>
              </a:buClr>
              <a:buSzPts val="3600"/>
              <a:buNone/>
              <a:defRPr sz="3600">
                <a:solidFill>
                  <a:schemeClr val="lt1"/>
                </a:solidFill>
              </a:defRPr>
            </a:lvl1pPr>
            <a:lvl2pPr lvl="1">
              <a:spcBef>
                <a:spcPts val="0"/>
              </a:spcBef>
              <a:spcAft>
                <a:spcPts val="0"/>
              </a:spcAft>
              <a:buClr>
                <a:schemeClr val="lt1"/>
              </a:buClr>
              <a:buSzPts val="3600"/>
              <a:buNone/>
              <a:defRPr sz="3600">
                <a:solidFill>
                  <a:schemeClr val="lt1"/>
                </a:solidFill>
              </a:defRPr>
            </a:lvl2pPr>
            <a:lvl3pPr lvl="2">
              <a:spcBef>
                <a:spcPts val="0"/>
              </a:spcBef>
              <a:spcAft>
                <a:spcPts val="0"/>
              </a:spcAft>
              <a:buClr>
                <a:schemeClr val="lt1"/>
              </a:buClr>
              <a:buSzPts val="3600"/>
              <a:buNone/>
              <a:defRPr sz="3600">
                <a:solidFill>
                  <a:schemeClr val="lt1"/>
                </a:solidFill>
              </a:defRPr>
            </a:lvl3pPr>
            <a:lvl4pPr lvl="3">
              <a:spcBef>
                <a:spcPts val="0"/>
              </a:spcBef>
              <a:spcAft>
                <a:spcPts val="0"/>
              </a:spcAft>
              <a:buClr>
                <a:schemeClr val="lt1"/>
              </a:buClr>
              <a:buSzPts val="3600"/>
              <a:buNone/>
              <a:defRPr sz="3600">
                <a:solidFill>
                  <a:schemeClr val="lt1"/>
                </a:solidFill>
              </a:defRPr>
            </a:lvl4pPr>
            <a:lvl5pPr lvl="4">
              <a:spcBef>
                <a:spcPts val="0"/>
              </a:spcBef>
              <a:spcAft>
                <a:spcPts val="0"/>
              </a:spcAft>
              <a:buClr>
                <a:schemeClr val="lt1"/>
              </a:buClr>
              <a:buSzPts val="3600"/>
              <a:buNone/>
              <a:defRPr sz="3600">
                <a:solidFill>
                  <a:schemeClr val="lt1"/>
                </a:solidFill>
              </a:defRPr>
            </a:lvl5pPr>
            <a:lvl6pPr lvl="5">
              <a:spcBef>
                <a:spcPts val="0"/>
              </a:spcBef>
              <a:spcAft>
                <a:spcPts val="0"/>
              </a:spcAft>
              <a:buClr>
                <a:schemeClr val="lt1"/>
              </a:buClr>
              <a:buSzPts val="3600"/>
              <a:buNone/>
              <a:defRPr sz="3600">
                <a:solidFill>
                  <a:schemeClr val="lt1"/>
                </a:solidFill>
              </a:defRPr>
            </a:lvl6pPr>
            <a:lvl7pPr lvl="6">
              <a:spcBef>
                <a:spcPts val="0"/>
              </a:spcBef>
              <a:spcAft>
                <a:spcPts val="0"/>
              </a:spcAft>
              <a:buClr>
                <a:schemeClr val="lt1"/>
              </a:buClr>
              <a:buSzPts val="3600"/>
              <a:buNone/>
              <a:defRPr sz="3600">
                <a:solidFill>
                  <a:schemeClr val="lt1"/>
                </a:solidFill>
              </a:defRPr>
            </a:lvl7pPr>
            <a:lvl8pPr lvl="7">
              <a:spcBef>
                <a:spcPts val="0"/>
              </a:spcBef>
              <a:spcAft>
                <a:spcPts val="0"/>
              </a:spcAft>
              <a:buClr>
                <a:schemeClr val="lt1"/>
              </a:buClr>
              <a:buSzPts val="3600"/>
              <a:buNone/>
              <a:defRPr sz="3600">
                <a:solidFill>
                  <a:schemeClr val="lt1"/>
                </a:solidFill>
              </a:defRPr>
            </a:lvl8pPr>
            <a:lvl9pPr lvl="8">
              <a:spcBef>
                <a:spcPts val="0"/>
              </a:spcBef>
              <a:spcAft>
                <a:spcPts val="0"/>
              </a:spcAft>
              <a:buClr>
                <a:schemeClr val="lt1"/>
              </a:buClr>
              <a:buSzPts val="3600"/>
              <a:buNone/>
              <a:defRPr sz="3600">
                <a:solidFill>
                  <a:schemeClr val="lt1"/>
                </a:solidFill>
              </a:defRPr>
            </a:lvl9pPr>
          </a:lstStyle>
          <a:p>
            <a:endParaRPr/>
          </a:p>
        </p:txBody>
      </p:sp>
    </p:spTree>
    <p:extLst>
      <p:ext uri="{BB962C8B-B14F-4D97-AF65-F5344CB8AC3E}">
        <p14:creationId xmlns:p14="http://schemas.microsoft.com/office/powerpoint/2010/main" val="336542855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79"/>
        <p:cNvGrpSpPr/>
        <p:nvPr/>
      </p:nvGrpSpPr>
      <p:grpSpPr>
        <a:xfrm>
          <a:off x="0" y="0"/>
          <a:ext cx="0" cy="0"/>
          <a:chOff x="0" y="0"/>
          <a:chExt cx="0" cy="0"/>
        </a:xfrm>
      </p:grpSpPr>
      <p:sp>
        <p:nvSpPr>
          <p:cNvPr id="80" name="Google Shape;80;p12"/>
          <p:cNvSpPr txBox="1">
            <a:spLocks noGrp="1"/>
          </p:cNvSpPr>
          <p:nvPr>
            <p:ph type="sldNum" idx="12"/>
          </p:nvPr>
        </p:nvSpPr>
        <p:spPr>
          <a:xfrm>
            <a:off x="8451046" y="4736976"/>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323773321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841772"/>
            <a:ext cx="6858000" cy="1790700"/>
          </a:xfrm>
        </p:spPr>
        <p:txBody>
          <a:bodyPr anchor="b"/>
          <a:lstStyle>
            <a:lvl1pPr algn="ctr">
              <a:defRPr sz="4500"/>
            </a:lvl1pPr>
          </a:lstStyle>
          <a:p>
            <a:r>
              <a:rPr lang="en-US"/>
              <a:t>Click to edit Master title style</a:t>
            </a:r>
            <a:endParaRPr lang="en-US" dirty="0"/>
          </a:p>
        </p:txBody>
      </p:sp>
      <p:sp>
        <p:nvSpPr>
          <p:cNvPr id="3" name="Subtitle 2"/>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C56F7325-55F0-E540-83B5-7CCE22792E5A}" type="datetimeFigureOut">
              <a:rPr lang="en-US" smtClean="0"/>
              <a:t>7/14/26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D6CC40-8C40-6340-8AAF-4B543FEFB9D3}" type="slidenum">
              <a:rPr lang="en-US" smtClean="0"/>
              <a:t>‹#›</a:t>
            </a:fld>
            <a:endParaRPr lang="en-US"/>
          </a:p>
        </p:txBody>
      </p:sp>
    </p:spTree>
    <p:extLst>
      <p:ext uri="{BB962C8B-B14F-4D97-AF65-F5344CB8AC3E}">
        <p14:creationId xmlns:p14="http://schemas.microsoft.com/office/powerpoint/2010/main" val="15009175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56F7325-55F0-E540-83B5-7CCE22792E5A}" type="datetimeFigureOut">
              <a:rPr lang="en-US" smtClean="0"/>
              <a:t>7/14/26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D6CC40-8C40-6340-8AAF-4B543FEFB9D3}" type="slidenum">
              <a:rPr lang="en-US" smtClean="0"/>
              <a:t>‹#›</a:t>
            </a:fld>
            <a:endParaRPr lang="en-US"/>
          </a:p>
        </p:txBody>
      </p:sp>
    </p:spTree>
    <p:extLst>
      <p:ext uri="{BB962C8B-B14F-4D97-AF65-F5344CB8AC3E}">
        <p14:creationId xmlns:p14="http://schemas.microsoft.com/office/powerpoint/2010/main" val="333981265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7" y="1282304"/>
            <a:ext cx="7886700" cy="2139553"/>
          </a:xfrm>
        </p:spPr>
        <p:txBody>
          <a:bodyPr anchor="b"/>
          <a:lstStyle>
            <a:lvl1pPr>
              <a:defRPr sz="4500"/>
            </a:lvl1pPr>
          </a:lstStyle>
          <a:p>
            <a:r>
              <a:rPr lang="en-US"/>
              <a:t>Click to edit Master title style</a:t>
            </a:r>
            <a:endParaRPr lang="en-US" dirty="0"/>
          </a:p>
        </p:txBody>
      </p:sp>
      <p:sp>
        <p:nvSpPr>
          <p:cNvPr id="3" name="Text Placeholder 2"/>
          <p:cNvSpPr>
            <a:spLocks noGrp="1"/>
          </p:cNvSpPr>
          <p:nvPr>
            <p:ph type="body" idx="1"/>
          </p:nvPr>
        </p:nvSpPr>
        <p:spPr>
          <a:xfrm>
            <a:off x="623887" y="3442098"/>
            <a:ext cx="7886700" cy="1125140"/>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56F7325-55F0-E540-83B5-7CCE22792E5A}" type="datetimeFigureOut">
              <a:rPr lang="en-US" smtClean="0"/>
              <a:t>7/14/26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D6CC40-8C40-6340-8AAF-4B543FEFB9D3}" type="slidenum">
              <a:rPr lang="en-US" smtClean="0"/>
              <a:t>‹#›</a:t>
            </a:fld>
            <a:endParaRPr lang="en-US"/>
          </a:p>
        </p:txBody>
      </p:sp>
    </p:spTree>
    <p:extLst>
      <p:ext uri="{BB962C8B-B14F-4D97-AF65-F5344CB8AC3E}">
        <p14:creationId xmlns:p14="http://schemas.microsoft.com/office/powerpoint/2010/main" val="93731812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369218"/>
            <a:ext cx="3886200"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369218"/>
            <a:ext cx="3886200"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C56F7325-55F0-E540-83B5-7CCE22792E5A}" type="datetimeFigureOut">
              <a:rPr lang="en-US" smtClean="0"/>
              <a:t>7/14/26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5D6CC40-8C40-6340-8AAF-4B543FEFB9D3}" type="slidenum">
              <a:rPr lang="en-US" smtClean="0"/>
              <a:t>‹#›</a:t>
            </a:fld>
            <a:endParaRPr lang="en-US"/>
          </a:p>
        </p:txBody>
      </p:sp>
    </p:spTree>
    <p:extLst>
      <p:ext uri="{BB962C8B-B14F-4D97-AF65-F5344CB8AC3E}">
        <p14:creationId xmlns:p14="http://schemas.microsoft.com/office/powerpoint/2010/main" val="3121385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273844"/>
            <a:ext cx="7886700" cy="994172"/>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629842" y="1878806"/>
            <a:ext cx="3868340"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260872"/>
            <a:ext cx="3887391"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29150" y="1878806"/>
            <a:ext cx="3887391"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C56F7325-55F0-E540-83B5-7CCE22792E5A}" type="datetimeFigureOut">
              <a:rPr lang="en-US" smtClean="0"/>
              <a:t>7/14/26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5D6CC40-8C40-6340-8AAF-4B543FEFB9D3}" type="slidenum">
              <a:rPr lang="en-US" smtClean="0"/>
              <a:t>‹#›</a:t>
            </a:fld>
            <a:endParaRPr lang="en-US"/>
          </a:p>
        </p:txBody>
      </p:sp>
    </p:spTree>
    <p:extLst>
      <p:ext uri="{BB962C8B-B14F-4D97-AF65-F5344CB8AC3E}">
        <p14:creationId xmlns:p14="http://schemas.microsoft.com/office/powerpoint/2010/main" val="18305775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56F7325-55F0-E540-83B5-7CCE22792E5A}" type="datetimeFigureOut">
              <a:rPr lang="en-US" smtClean="0"/>
              <a:t>7/14/26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5D6CC40-8C40-6340-8AAF-4B543FEFB9D3}" type="slidenum">
              <a:rPr lang="en-US" smtClean="0"/>
              <a:t>‹#›</a:t>
            </a:fld>
            <a:endParaRPr lang="en-US"/>
          </a:p>
        </p:txBody>
      </p:sp>
    </p:spTree>
    <p:extLst>
      <p:ext uri="{BB962C8B-B14F-4D97-AF65-F5344CB8AC3E}">
        <p14:creationId xmlns:p14="http://schemas.microsoft.com/office/powerpoint/2010/main" val="1056548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Autofit/>
          </a:bodyPr>
          <a:lstStyle>
            <a:lvl1pPr marL="457189" lvl="0" indent="-317492">
              <a:spcBef>
                <a:spcPts val="0"/>
              </a:spcBef>
              <a:spcAft>
                <a:spcPts val="0"/>
              </a:spcAft>
              <a:buSzPts val="1400"/>
              <a:buChar char="●"/>
              <a:defRPr sz="1400"/>
            </a:lvl1pPr>
            <a:lvl2pPr marL="914378" lvl="1" indent="-304793">
              <a:spcBef>
                <a:spcPts val="1600"/>
              </a:spcBef>
              <a:spcAft>
                <a:spcPts val="0"/>
              </a:spcAft>
              <a:buSzPts val="1200"/>
              <a:buChar char="○"/>
              <a:defRPr sz="1200"/>
            </a:lvl2pPr>
            <a:lvl3pPr marL="1371566" lvl="2" indent="-304793">
              <a:spcBef>
                <a:spcPts val="1600"/>
              </a:spcBef>
              <a:spcAft>
                <a:spcPts val="0"/>
              </a:spcAft>
              <a:buSzPts val="1200"/>
              <a:buChar char="■"/>
              <a:defRPr sz="1200"/>
            </a:lvl3pPr>
            <a:lvl4pPr marL="1828754" lvl="3" indent="-304793">
              <a:spcBef>
                <a:spcPts val="1600"/>
              </a:spcBef>
              <a:spcAft>
                <a:spcPts val="0"/>
              </a:spcAft>
              <a:buSzPts val="1200"/>
              <a:buChar char="●"/>
              <a:defRPr sz="1200"/>
            </a:lvl4pPr>
            <a:lvl5pPr marL="2285943" lvl="4" indent="-304793">
              <a:spcBef>
                <a:spcPts val="1600"/>
              </a:spcBef>
              <a:spcAft>
                <a:spcPts val="0"/>
              </a:spcAft>
              <a:buSzPts val="1200"/>
              <a:buChar char="○"/>
              <a:defRPr sz="1200"/>
            </a:lvl5pPr>
            <a:lvl6pPr marL="2743132" lvl="5" indent="-304793">
              <a:spcBef>
                <a:spcPts val="1600"/>
              </a:spcBef>
              <a:spcAft>
                <a:spcPts val="0"/>
              </a:spcAft>
              <a:buSzPts val="1200"/>
              <a:buChar char="■"/>
              <a:defRPr sz="1200"/>
            </a:lvl6pPr>
            <a:lvl7pPr marL="3200320" lvl="6" indent="-304793">
              <a:spcBef>
                <a:spcPts val="1600"/>
              </a:spcBef>
              <a:spcAft>
                <a:spcPts val="0"/>
              </a:spcAft>
              <a:buSzPts val="1200"/>
              <a:buChar char="●"/>
              <a:defRPr sz="1200"/>
            </a:lvl7pPr>
            <a:lvl8pPr marL="3657509" lvl="7" indent="-304793">
              <a:spcBef>
                <a:spcPts val="1600"/>
              </a:spcBef>
              <a:spcAft>
                <a:spcPts val="0"/>
              </a:spcAft>
              <a:buSzPts val="1200"/>
              <a:buChar char="○"/>
              <a:defRPr sz="1200"/>
            </a:lvl8pPr>
            <a:lvl9pPr marL="4114697" lvl="8" indent="-304793">
              <a:spcBef>
                <a:spcPts val="1600"/>
              </a:spcBef>
              <a:spcAft>
                <a:spcPts val="160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Autofit/>
          </a:bodyPr>
          <a:lstStyle>
            <a:lvl1pPr marL="457189" lvl="0" indent="-317492">
              <a:spcBef>
                <a:spcPts val="0"/>
              </a:spcBef>
              <a:spcAft>
                <a:spcPts val="0"/>
              </a:spcAft>
              <a:buSzPts val="1400"/>
              <a:buChar char="●"/>
              <a:defRPr sz="1400"/>
            </a:lvl1pPr>
            <a:lvl2pPr marL="914378" lvl="1" indent="-304793">
              <a:spcBef>
                <a:spcPts val="1600"/>
              </a:spcBef>
              <a:spcAft>
                <a:spcPts val="0"/>
              </a:spcAft>
              <a:buSzPts val="1200"/>
              <a:buChar char="○"/>
              <a:defRPr sz="1200"/>
            </a:lvl2pPr>
            <a:lvl3pPr marL="1371566" lvl="2" indent="-304793">
              <a:spcBef>
                <a:spcPts val="1600"/>
              </a:spcBef>
              <a:spcAft>
                <a:spcPts val="0"/>
              </a:spcAft>
              <a:buSzPts val="1200"/>
              <a:buChar char="■"/>
              <a:defRPr sz="1200"/>
            </a:lvl3pPr>
            <a:lvl4pPr marL="1828754" lvl="3" indent="-304793">
              <a:spcBef>
                <a:spcPts val="1600"/>
              </a:spcBef>
              <a:spcAft>
                <a:spcPts val="0"/>
              </a:spcAft>
              <a:buSzPts val="1200"/>
              <a:buChar char="●"/>
              <a:defRPr sz="1200"/>
            </a:lvl4pPr>
            <a:lvl5pPr marL="2285943" lvl="4" indent="-304793">
              <a:spcBef>
                <a:spcPts val="1600"/>
              </a:spcBef>
              <a:spcAft>
                <a:spcPts val="0"/>
              </a:spcAft>
              <a:buSzPts val="1200"/>
              <a:buChar char="○"/>
              <a:defRPr sz="1200"/>
            </a:lvl5pPr>
            <a:lvl6pPr marL="2743132" lvl="5" indent="-304793">
              <a:spcBef>
                <a:spcPts val="1600"/>
              </a:spcBef>
              <a:spcAft>
                <a:spcPts val="0"/>
              </a:spcAft>
              <a:buSzPts val="1200"/>
              <a:buChar char="■"/>
              <a:defRPr sz="1200"/>
            </a:lvl6pPr>
            <a:lvl7pPr marL="3200320" lvl="6" indent="-304793">
              <a:spcBef>
                <a:spcPts val="1600"/>
              </a:spcBef>
              <a:spcAft>
                <a:spcPts val="0"/>
              </a:spcAft>
              <a:buSzPts val="1200"/>
              <a:buChar char="●"/>
              <a:defRPr sz="1200"/>
            </a:lvl7pPr>
            <a:lvl8pPr marL="3657509" lvl="7" indent="-304793">
              <a:spcBef>
                <a:spcPts val="1600"/>
              </a:spcBef>
              <a:spcAft>
                <a:spcPts val="0"/>
              </a:spcAft>
              <a:buSzPts val="1200"/>
              <a:buChar char="○"/>
              <a:defRPr sz="1200"/>
            </a:lvl8pPr>
            <a:lvl9pPr marL="4114697" lvl="8" indent="-304793">
              <a:spcBef>
                <a:spcPts val="1600"/>
              </a:spcBef>
              <a:spcAft>
                <a:spcPts val="160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311085035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56F7325-55F0-E540-83B5-7CCE22792E5A}" type="datetimeFigureOut">
              <a:rPr lang="en-US" smtClean="0"/>
              <a:t>7/14/26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5D6CC40-8C40-6340-8AAF-4B543FEFB9D3}" type="slidenum">
              <a:rPr lang="en-US" smtClean="0"/>
              <a:t>‹#›</a:t>
            </a:fld>
            <a:endParaRPr lang="en-US"/>
          </a:p>
        </p:txBody>
      </p:sp>
    </p:spTree>
    <p:extLst>
      <p:ext uri="{BB962C8B-B14F-4D97-AF65-F5344CB8AC3E}">
        <p14:creationId xmlns:p14="http://schemas.microsoft.com/office/powerpoint/2010/main" val="99618015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en-US"/>
              <a:t>Click to edit Master title style</a:t>
            </a:r>
            <a:endParaRPr lang="en-US" dirty="0"/>
          </a:p>
        </p:txBody>
      </p:sp>
      <p:sp>
        <p:nvSpPr>
          <p:cNvPr id="3" name="Content Placeholder 2"/>
          <p:cNvSpPr>
            <a:spLocks noGrp="1"/>
          </p:cNvSpPr>
          <p:nvPr>
            <p:ph idx="1"/>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C56F7325-55F0-E540-83B5-7CCE22792E5A}" type="datetimeFigureOut">
              <a:rPr lang="en-US" smtClean="0"/>
              <a:t>7/14/26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5D6CC40-8C40-6340-8AAF-4B543FEFB9D3}" type="slidenum">
              <a:rPr lang="en-US" smtClean="0"/>
              <a:t>‹#›</a:t>
            </a:fld>
            <a:endParaRPr lang="en-US"/>
          </a:p>
        </p:txBody>
      </p:sp>
    </p:spTree>
    <p:extLst>
      <p:ext uri="{BB962C8B-B14F-4D97-AF65-F5344CB8AC3E}">
        <p14:creationId xmlns:p14="http://schemas.microsoft.com/office/powerpoint/2010/main" val="141059734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740569"/>
            <a:ext cx="4629150" cy="3655219"/>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C56F7325-55F0-E540-83B5-7CCE22792E5A}" type="datetimeFigureOut">
              <a:rPr lang="en-US" smtClean="0"/>
              <a:t>7/14/26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5D6CC40-8C40-6340-8AAF-4B543FEFB9D3}" type="slidenum">
              <a:rPr lang="en-US" smtClean="0"/>
              <a:t>‹#›</a:t>
            </a:fld>
            <a:endParaRPr lang="en-US"/>
          </a:p>
        </p:txBody>
      </p:sp>
    </p:spTree>
    <p:extLst>
      <p:ext uri="{BB962C8B-B14F-4D97-AF65-F5344CB8AC3E}">
        <p14:creationId xmlns:p14="http://schemas.microsoft.com/office/powerpoint/2010/main" val="349930682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56F7325-55F0-E540-83B5-7CCE22792E5A}" type="datetimeFigureOut">
              <a:rPr lang="en-US" smtClean="0"/>
              <a:t>7/14/26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D6CC40-8C40-6340-8AAF-4B543FEFB9D3}" type="slidenum">
              <a:rPr lang="en-US" smtClean="0"/>
              <a:t>‹#›</a:t>
            </a:fld>
            <a:endParaRPr lang="en-US"/>
          </a:p>
        </p:txBody>
      </p:sp>
    </p:spTree>
    <p:extLst>
      <p:ext uri="{BB962C8B-B14F-4D97-AF65-F5344CB8AC3E}">
        <p14:creationId xmlns:p14="http://schemas.microsoft.com/office/powerpoint/2010/main" val="103990350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273843"/>
            <a:ext cx="1971675" cy="4358879"/>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273843"/>
            <a:ext cx="5800725" cy="435887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56F7325-55F0-E540-83B5-7CCE22792E5A}" type="datetimeFigureOut">
              <a:rPr lang="en-US" smtClean="0"/>
              <a:t>7/14/26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D6CC40-8C40-6340-8AAF-4B543FEFB9D3}" type="slidenum">
              <a:rPr lang="en-US" smtClean="0"/>
              <a:t>‹#›</a:t>
            </a:fld>
            <a:endParaRPr lang="en-US"/>
          </a:p>
        </p:txBody>
      </p:sp>
    </p:spTree>
    <p:extLst>
      <p:ext uri="{BB962C8B-B14F-4D97-AF65-F5344CB8AC3E}">
        <p14:creationId xmlns:p14="http://schemas.microsoft.com/office/powerpoint/2010/main" val="153717319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lvl1pPr marL="457189" lvl="0" indent="-342892">
              <a:spcBef>
                <a:spcPts val="0"/>
              </a:spcBef>
              <a:spcAft>
                <a:spcPts val="0"/>
              </a:spcAft>
              <a:buSzPts val="1800"/>
              <a:buChar char="●"/>
              <a:defRPr/>
            </a:lvl1pPr>
            <a:lvl2pPr marL="914378" lvl="1" indent="-317492">
              <a:spcBef>
                <a:spcPts val="1600"/>
              </a:spcBef>
              <a:spcAft>
                <a:spcPts val="0"/>
              </a:spcAft>
              <a:buSzPts val="1400"/>
              <a:buChar char="○"/>
              <a:defRPr/>
            </a:lvl2pPr>
            <a:lvl3pPr marL="1371566" lvl="2" indent="-317492">
              <a:spcBef>
                <a:spcPts val="1600"/>
              </a:spcBef>
              <a:spcAft>
                <a:spcPts val="0"/>
              </a:spcAft>
              <a:buSzPts val="1400"/>
              <a:buChar char="■"/>
              <a:defRPr/>
            </a:lvl3pPr>
            <a:lvl4pPr marL="1828754" lvl="3" indent="-317492">
              <a:spcBef>
                <a:spcPts val="1600"/>
              </a:spcBef>
              <a:spcAft>
                <a:spcPts val="0"/>
              </a:spcAft>
              <a:buSzPts val="1400"/>
              <a:buChar char="●"/>
              <a:defRPr/>
            </a:lvl4pPr>
            <a:lvl5pPr marL="2285943" lvl="4" indent="-317492">
              <a:spcBef>
                <a:spcPts val="1600"/>
              </a:spcBef>
              <a:spcAft>
                <a:spcPts val="0"/>
              </a:spcAft>
              <a:buSzPts val="1400"/>
              <a:buChar char="○"/>
              <a:defRPr/>
            </a:lvl5pPr>
            <a:lvl6pPr marL="2743132" lvl="5" indent="-317492">
              <a:spcBef>
                <a:spcPts val="1600"/>
              </a:spcBef>
              <a:spcAft>
                <a:spcPts val="0"/>
              </a:spcAft>
              <a:buSzPts val="1400"/>
              <a:buChar char="■"/>
              <a:defRPr/>
            </a:lvl6pPr>
            <a:lvl7pPr marL="3200320" lvl="6" indent="-317492">
              <a:spcBef>
                <a:spcPts val="1600"/>
              </a:spcBef>
              <a:spcAft>
                <a:spcPts val="0"/>
              </a:spcAft>
              <a:buSzPts val="1400"/>
              <a:buChar char="●"/>
              <a:defRPr/>
            </a:lvl7pPr>
            <a:lvl8pPr marL="3657509" lvl="7" indent="-317492">
              <a:spcBef>
                <a:spcPts val="1600"/>
              </a:spcBef>
              <a:spcAft>
                <a:spcPts val="0"/>
              </a:spcAft>
              <a:buSzPts val="1400"/>
              <a:buChar char="○"/>
              <a:defRPr/>
            </a:lvl8pPr>
            <a:lvl9pPr marL="4114697" lvl="8" indent="-317492">
              <a:spcBef>
                <a:spcPts val="1600"/>
              </a:spcBef>
              <a:spcAft>
                <a:spcPts val="160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6130504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4685952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Autofit/>
          </a:bodyPr>
          <a:lstStyle>
            <a:lvl1pPr marL="457189" lvl="0" indent="-304793">
              <a:spcBef>
                <a:spcPts val="0"/>
              </a:spcBef>
              <a:spcAft>
                <a:spcPts val="0"/>
              </a:spcAft>
              <a:buSzPts val="1200"/>
              <a:buChar char="●"/>
              <a:defRPr sz="1200"/>
            </a:lvl1pPr>
            <a:lvl2pPr marL="914378" lvl="1" indent="-304793">
              <a:spcBef>
                <a:spcPts val="1600"/>
              </a:spcBef>
              <a:spcAft>
                <a:spcPts val="0"/>
              </a:spcAft>
              <a:buSzPts val="1200"/>
              <a:buChar char="○"/>
              <a:defRPr sz="1200"/>
            </a:lvl2pPr>
            <a:lvl3pPr marL="1371566" lvl="2" indent="-304793">
              <a:spcBef>
                <a:spcPts val="1600"/>
              </a:spcBef>
              <a:spcAft>
                <a:spcPts val="0"/>
              </a:spcAft>
              <a:buSzPts val="1200"/>
              <a:buChar char="■"/>
              <a:defRPr sz="1200"/>
            </a:lvl3pPr>
            <a:lvl4pPr marL="1828754" lvl="3" indent="-304793">
              <a:spcBef>
                <a:spcPts val="1600"/>
              </a:spcBef>
              <a:spcAft>
                <a:spcPts val="0"/>
              </a:spcAft>
              <a:buSzPts val="1200"/>
              <a:buChar char="●"/>
              <a:defRPr sz="1200"/>
            </a:lvl4pPr>
            <a:lvl5pPr marL="2285943" lvl="4" indent="-304793">
              <a:spcBef>
                <a:spcPts val="1600"/>
              </a:spcBef>
              <a:spcAft>
                <a:spcPts val="0"/>
              </a:spcAft>
              <a:buSzPts val="1200"/>
              <a:buChar char="○"/>
              <a:defRPr sz="1200"/>
            </a:lvl5pPr>
            <a:lvl6pPr marL="2743132" lvl="5" indent="-304793">
              <a:spcBef>
                <a:spcPts val="1600"/>
              </a:spcBef>
              <a:spcAft>
                <a:spcPts val="0"/>
              </a:spcAft>
              <a:buSzPts val="1200"/>
              <a:buChar char="■"/>
              <a:defRPr sz="1200"/>
            </a:lvl6pPr>
            <a:lvl7pPr marL="3200320" lvl="6" indent="-304793">
              <a:spcBef>
                <a:spcPts val="1600"/>
              </a:spcBef>
              <a:spcAft>
                <a:spcPts val="0"/>
              </a:spcAft>
              <a:buSzPts val="1200"/>
              <a:buChar char="●"/>
              <a:defRPr sz="1200"/>
            </a:lvl7pPr>
            <a:lvl8pPr marL="3657509" lvl="7" indent="-304793">
              <a:spcBef>
                <a:spcPts val="1600"/>
              </a:spcBef>
              <a:spcAft>
                <a:spcPts val="0"/>
              </a:spcAft>
              <a:buSzPts val="1200"/>
              <a:buChar char="○"/>
              <a:defRPr sz="1200"/>
            </a:lvl8pPr>
            <a:lvl9pPr marL="4114697" lvl="8" indent="-304793">
              <a:spcBef>
                <a:spcPts val="1600"/>
              </a:spcBef>
              <a:spcAft>
                <a:spcPts val="160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4495569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41111849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Autofit/>
          </a:bodyPr>
          <a:lstStyle>
            <a:lvl1pPr marL="457189" lvl="0" indent="-342892">
              <a:spcBef>
                <a:spcPts val="0"/>
              </a:spcBef>
              <a:spcAft>
                <a:spcPts val="0"/>
              </a:spcAft>
              <a:buSzPts val="1800"/>
              <a:buChar char="●"/>
              <a:defRPr/>
            </a:lvl1pPr>
            <a:lvl2pPr marL="914378" lvl="1" indent="-317492">
              <a:spcBef>
                <a:spcPts val="1600"/>
              </a:spcBef>
              <a:spcAft>
                <a:spcPts val="0"/>
              </a:spcAft>
              <a:buSzPts val="1400"/>
              <a:buChar char="○"/>
              <a:defRPr/>
            </a:lvl2pPr>
            <a:lvl3pPr marL="1371566" lvl="2" indent="-317492">
              <a:spcBef>
                <a:spcPts val="1600"/>
              </a:spcBef>
              <a:spcAft>
                <a:spcPts val="0"/>
              </a:spcAft>
              <a:buSzPts val="1400"/>
              <a:buChar char="■"/>
              <a:defRPr/>
            </a:lvl3pPr>
            <a:lvl4pPr marL="1828754" lvl="3" indent="-317492">
              <a:spcBef>
                <a:spcPts val="1600"/>
              </a:spcBef>
              <a:spcAft>
                <a:spcPts val="0"/>
              </a:spcAft>
              <a:buSzPts val="1400"/>
              <a:buChar char="●"/>
              <a:defRPr/>
            </a:lvl4pPr>
            <a:lvl5pPr marL="2285943" lvl="4" indent="-317492">
              <a:spcBef>
                <a:spcPts val="1600"/>
              </a:spcBef>
              <a:spcAft>
                <a:spcPts val="0"/>
              </a:spcAft>
              <a:buSzPts val="1400"/>
              <a:buChar char="○"/>
              <a:defRPr/>
            </a:lvl5pPr>
            <a:lvl6pPr marL="2743132" lvl="5" indent="-317492">
              <a:spcBef>
                <a:spcPts val="1600"/>
              </a:spcBef>
              <a:spcAft>
                <a:spcPts val="0"/>
              </a:spcAft>
              <a:buSzPts val="1400"/>
              <a:buChar char="■"/>
              <a:defRPr/>
            </a:lvl6pPr>
            <a:lvl7pPr marL="3200320" lvl="6" indent="-317492">
              <a:spcBef>
                <a:spcPts val="1600"/>
              </a:spcBef>
              <a:spcAft>
                <a:spcPts val="0"/>
              </a:spcAft>
              <a:buSzPts val="1400"/>
              <a:buChar char="●"/>
              <a:defRPr/>
            </a:lvl7pPr>
            <a:lvl8pPr marL="3657509" lvl="7" indent="-317492">
              <a:spcBef>
                <a:spcPts val="1600"/>
              </a:spcBef>
              <a:spcAft>
                <a:spcPts val="0"/>
              </a:spcAft>
              <a:buSzPts val="1400"/>
              <a:buChar char="○"/>
              <a:defRPr/>
            </a:lvl8pPr>
            <a:lvl9pPr marL="4114697" lvl="8" indent="-317492">
              <a:spcBef>
                <a:spcPts val="1600"/>
              </a:spcBef>
              <a:spcAft>
                <a:spcPts val="160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19578597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Autofit/>
          </a:bodyPr>
          <a:lstStyle>
            <a:lvl1pPr marL="457189" lvl="0" indent="-228594">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40435438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ig number">
  <p:cSld name="Big 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Autofit/>
          </a:bodyPr>
          <a:lstStyle>
            <a:lvl1pPr marL="457189" lvl="0" indent="-342892" algn="ctr">
              <a:spcBef>
                <a:spcPts val="0"/>
              </a:spcBef>
              <a:spcAft>
                <a:spcPts val="0"/>
              </a:spcAft>
              <a:buSzPts val="1800"/>
              <a:buChar char="●"/>
              <a:defRPr/>
            </a:lvl1pPr>
            <a:lvl2pPr marL="914378" lvl="1" indent="-317492" algn="ctr">
              <a:spcBef>
                <a:spcPts val="1600"/>
              </a:spcBef>
              <a:spcAft>
                <a:spcPts val="0"/>
              </a:spcAft>
              <a:buSzPts val="1400"/>
              <a:buChar char="○"/>
              <a:defRPr/>
            </a:lvl2pPr>
            <a:lvl3pPr marL="1371566" lvl="2" indent="-317492" algn="ctr">
              <a:spcBef>
                <a:spcPts val="1600"/>
              </a:spcBef>
              <a:spcAft>
                <a:spcPts val="0"/>
              </a:spcAft>
              <a:buSzPts val="1400"/>
              <a:buChar char="■"/>
              <a:defRPr/>
            </a:lvl3pPr>
            <a:lvl4pPr marL="1828754" lvl="3" indent="-317492" algn="ctr">
              <a:spcBef>
                <a:spcPts val="1600"/>
              </a:spcBef>
              <a:spcAft>
                <a:spcPts val="0"/>
              </a:spcAft>
              <a:buSzPts val="1400"/>
              <a:buChar char="●"/>
              <a:defRPr/>
            </a:lvl4pPr>
            <a:lvl5pPr marL="2285943" lvl="4" indent="-317492" algn="ctr">
              <a:spcBef>
                <a:spcPts val="1600"/>
              </a:spcBef>
              <a:spcAft>
                <a:spcPts val="0"/>
              </a:spcAft>
              <a:buSzPts val="1400"/>
              <a:buChar char="○"/>
              <a:defRPr/>
            </a:lvl5pPr>
            <a:lvl6pPr marL="2743132" lvl="5" indent="-317492" algn="ctr">
              <a:spcBef>
                <a:spcPts val="1600"/>
              </a:spcBef>
              <a:spcAft>
                <a:spcPts val="0"/>
              </a:spcAft>
              <a:buSzPts val="1400"/>
              <a:buChar char="■"/>
              <a:defRPr/>
            </a:lvl6pPr>
            <a:lvl7pPr marL="3200320" lvl="6" indent="-317492" algn="ctr">
              <a:spcBef>
                <a:spcPts val="1600"/>
              </a:spcBef>
              <a:spcAft>
                <a:spcPts val="0"/>
              </a:spcAft>
              <a:buSzPts val="1400"/>
              <a:buChar char="●"/>
              <a:defRPr/>
            </a:lvl7pPr>
            <a:lvl8pPr marL="3657509" lvl="7" indent="-317492" algn="ctr">
              <a:spcBef>
                <a:spcPts val="1600"/>
              </a:spcBef>
              <a:spcAft>
                <a:spcPts val="0"/>
              </a:spcAft>
              <a:buSzPts val="1400"/>
              <a:buChar char="○"/>
              <a:defRPr/>
            </a:lvl8pPr>
            <a:lvl9pPr marL="4114697" lvl="8" indent="-317492" algn="ctr">
              <a:spcBef>
                <a:spcPts val="1600"/>
              </a:spcBef>
              <a:spcAft>
                <a:spcPts val="160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22048345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theme" Target="../theme/theme3.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slideLayout" Target="../slideLayouts/slideLayout35.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1600"/>
              </a:spcBef>
              <a:spcAft>
                <a:spcPts val="0"/>
              </a:spcAft>
              <a:buClr>
                <a:schemeClr val="dk2"/>
              </a:buClr>
              <a:buSzPts val="1400"/>
              <a:buChar char="○"/>
              <a:defRPr>
                <a:solidFill>
                  <a:schemeClr val="dk2"/>
                </a:solidFill>
              </a:defRPr>
            </a:lvl2pPr>
            <a:lvl3pPr marL="1371600" lvl="2" indent="-317500">
              <a:lnSpc>
                <a:spcPct val="115000"/>
              </a:lnSpc>
              <a:spcBef>
                <a:spcPts val="1600"/>
              </a:spcBef>
              <a:spcAft>
                <a:spcPts val="0"/>
              </a:spcAft>
              <a:buClr>
                <a:schemeClr val="dk2"/>
              </a:buClr>
              <a:buSzPts val="1400"/>
              <a:buChar char="■"/>
              <a:defRPr>
                <a:solidFill>
                  <a:schemeClr val="dk2"/>
                </a:solidFill>
              </a:defRPr>
            </a:lvl3pPr>
            <a:lvl4pPr marL="1828800" lvl="3" indent="-317500">
              <a:lnSpc>
                <a:spcPct val="115000"/>
              </a:lnSpc>
              <a:spcBef>
                <a:spcPts val="1600"/>
              </a:spcBef>
              <a:spcAft>
                <a:spcPts val="0"/>
              </a:spcAft>
              <a:buClr>
                <a:schemeClr val="dk2"/>
              </a:buClr>
              <a:buSzPts val="1400"/>
              <a:buChar char="●"/>
              <a:defRPr>
                <a:solidFill>
                  <a:schemeClr val="dk2"/>
                </a:solidFill>
              </a:defRPr>
            </a:lvl4pPr>
            <a:lvl5pPr marL="2286000" lvl="4" indent="-317500">
              <a:lnSpc>
                <a:spcPct val="115000"/>
              </a:lnSpc>
              <a:spcBef>
                <a:spcPts val="1600"/>
              </a:spcBef>
              <a:spcAft>
                <a:spcPts val="0"/>
              </a:spcAft>
              <a:buClr>
                <a:schemeClr val="dk2"/>
              </a:buClr>
              <a:buSzPts val="1400"/>
              <a:buChar char="○"/>
              <a:defRPr>
                <a:solidFill>
                  <a:schemeClr val="dk2"/>
                </a:solidFill>
              </a:defRPr>
            </a:lvl5pPr>
            <a:lvl6pPr marL="2743200" lvl="5" indent="-317500">
              <a:lnSpc>
                <a:spcPct val="115000"/>
              </a:lnSpc>
              <a:spcBef>
                <a:spcPts val="1600"/>
              </a:spcBef>
              <a:spcAft>
                <a:spcPts val="0"/>
              </a:spcAft>
              <a:buClr>
                <a:schemeClr val="dk2"/>
              </a:buClr>
              <a:buSzPts val="1400"/>
              <a:buChar char="■"/>
              <a:defRPr>
                <a:solidFill>
                  <a:schemeClr val="dk2"/>
                </a:solidFill>
              </a:defRPr>
            </a:lvl6pPr>
            <a:lvl7pPr marL="3200400" lvl="6" indent="-317500">
              <a:lnSpc>
                <a:spcPct val="115000"/>
              </a:lnSpc>
              <a:spcBef>
                <a:spcPts val="1600"/>
              </a:spcBef>
              <a:spcAft>
                <a:spcPts val="0"/>
              </a:spcAft>
              <a:buClr>
                <a:schemeClr val="dk2"/>
              </a:buClr>
              <a:buSzPts val="1400"/>
              <a:buChar char="●"/>
              <a:defRPr>
                <a:solidFill>
                  <a:schemeClr val="dk2"/>
                </a:solidFill>
              </a:defRPr>
            </a:lvl7pPr>
            <a:lvl8pPr marL="3657600" lvl="7" indent="-317500">
              <a:lnSpc>
                <a:spcPct val="115000"/>
              </a:lnSpc>
              <a:spcBef>
                <a:spcPts val="1600"/>
              </a:spcBef>
              <a:spcAft>
                <a:spcPts val="0"/>
              </a:spcAft>
              <a:buClr>
                <a:schemeClr val="dk2"/>
              </a:buClr>
              <a:buSzPts val="1400"/>
              <a:buChar char="○"/>
              <a:defRPr>
                <a:solidFill>
                  <a:schemeClr val="dk2"/>
                </a:solidFill>
              </a:defRPr>
            </a:lvl8pPr>
            <a:lvl9pPr marL="4114800" lvl="8" indent="-31750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3357047091"/>
      </p:ext>
    </p:extLst>
  </p:cSld>
  <p:clrMap bg1="lt1" tx1="dk1" bg2="dk2" tx2="lt2" accent1="accent1" accent2="accent2" accent3="accent3" accent4="accent4" accent5="accent5" accent6="accent6" hlink="hlink" folHlink="folHlink"/>
  <p:sldLayoutIdLst>
    <p:sldLayoutId id="2147483663" r:id="rId1"/>
    <p:sldLayoutId id="2147483664" r:id="rId2"/>
    <p:sldLayoutId id="2147483666" r:id="rId3"/>
    <p:sldLayoutId id="2147483667" r:id="rId4"/>
    <p:sldLayoutId id="2147483668" r:id="rId5"/>
    <p:sldLayoutId id="2147483669" r:id="rId6"/>
    <p:sldLayoutId id="2147483670" r:id="rId7"/>
    <p:sldLayoutId id="2147483671" r:id="rId8"/>
    <p:sldLayoutId id="2147483672" r:id="rId9"/>
    <p:sldLayoutId id="2147483673" r:id="rId10"/>
    <p:sldLayoutId id="2147483674" r:id="rId11"/>
    <p:sldLayoutId id="2147483675"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2"/>
              </a:buClr>
              <a:buSzPts val="2800"/>
              <a:buFont typeface="Maven Pro"/>
              <a:buNone/>
              <a:defRPr sz="2800" b="1">
                <a:solidFill>
                  <a:schemeClr val="dk2"/>
                </a:solidFill>
                <a:latin typeface="Maven Pro"/>
                <a:ea typeface="Maven Pro"/>
                <a:cs typeface="Maven Pro"/>
                <a:sym typeface="Maven Pro"/>
              </a:defRPr>
            </a:lvl1pPr>
            <a:lvl2pPr lvl="1">
              <a:spcBef>
                <a:spcPts val="0"/>
              </a:spcBef>
              <a:spcAft>
                <a:spcPts val="0"/>
              </a:spcAft>
              <a:buClr>
                <a:schemeClr val="dk2"/>
              </a:buClr>
              <a:buSzPts val="2800"/>
              <a:buFont typeface="Maven Pro"/>
              <a:buNone/>
              <a:defRPr sz="2800" b="1">
                <a:solidFill>
                  <a:schemeClr val="dk2"/>
                </a:solidFill>
                <a:latin typeface="Maven Pro"/>
                <a:ea typeface="Maven Pro"/>
                <a:cs typeface="Maven Pro"/>
                <a:sym typeface="Maven Pro"/>
              </a:defRPr>
            </a:lvl2pPr>
            <a:lvl3pPr lvl="2">
              <a:spcBef>
                <a:spcPts val="0"/>
              </a:spcBef>
              <a:spcAft>
                <a:spcPts val="0"/>
              </a:spcAft>
              <a:buClr>
                <a:schemeClr val="dk2"/>
              </a:buClr>
              <a:buSzPts val="2800"/>
              <a:buFont typeface="Maven Pro"/>
              <a:buNone/>
              <a:defRPr sz="2800" b="1">
                <a:solidFill>
                  <a:schemeClr val="dk2"/>
                </a:solidFill>
                <a:latin typeface="Maven Pro"/>
                <a:ea typeface="Maven Pro"/>
                <a:cs typeface="Maven Pro"/>
                <a:sym typeface="Maven Pro"/>
              </a:defRPr>
            </a:lvl3pPr>
            <a:lvl4pPr lvl="3">
              <a:spcBef>
                <a:spcPts val="0"/>
              </a:spcBef>
              <a:spcAft>
                <a:spcPts val="0"/>
              </a:spcAft>
              <a:buClr>
                <a:schemeClr val="dk2"/>
              </a:buClr>
              <a:buSzPts val="2800"/>
              <a:buFont typeface="Maven Pro"/>
              <a:buNone/>
              <a:defRPr sz="2800" b="1">
                <a:solidFill>
                  <a:schemeClr val="dk2"/>
                </a:solidFill>
                <a:latin typeface="Maven Pro"/>
                <a:ea typeface="Maven Pro"/>
                <a:cs typeface="Maven Pro"/>
                <a:sym typeface="Maven Pro"/>
              </a:defRPr>
            </a:lvl4pPr>
            <a:lvl5pPr lvl="4">
              <a:spcBef>
                <a:spcPts val="0"/>
              </a:spcBef>
              <a:spcAft>
                <a:spcPts val="0"/>
              </a:spcAft>
              <a:buClr>
                <a:schemeClr val="dk2"/>
              </a:buClr>
              <a:buSzPts val="2800"/>
              <a:buFont typeface="Maven Pro"/>
              <a:buNone/>
              <a:defRPr sz="2800" b="1">
                <a:solidFill>
                  <a:schemeClr val="dk2"/>
                </a:solidFill>
                <a:latin typeface="Maven Pro"/>
                <a:ea typeface="Maven Pro"/>
                <a:cs typeface="Maven Pro"/>
                <a:sym typeface="Maven Pro"/>
              </a:defRPr>
            </a:lvl5pPr>
            <a:lvl6pPr lvl="5">
              <a:spcBef>
                <a:spcPts val="0"/>
              </a:spcBef>
              <a:spcAft>
                <a:spcPts val="0"/>
              </a:spcAft>
              <a:buClr>
                <a:schemeClr val="dk2"/>
              </a:buClr>
              <a:buSzPts val="2800"/>
              <a:buFont typeface="Maven Pro"/>
              <a:buNone/>
              <a:defRPr sz="2800" b="1">
                <a:solidFill>
                  <a:schemeClr val="dk2"/>
                </a:solidFill>
                <a:latin typeface="Maven Pro"/>
                <a:ea typeface="Maven Pro"/>
                <a:cs typeface="Maven Pro"/>
                <a:sym typeface="Maven Pro"/>
              </a:defRPr>
            </a:lvl6pPr>
            <a:lvl7pPr lvl="6">
              <a:spcBef>
                <a:spcPts val="0"/>
              </a:spcBef>
              <a:spcAft>
                <a:spcPts val="0"/>
              </a:spcAft>
              <a:buClr>
                <a:schemeClr val="dk2"/>
              </a:buClr>
              <a:buSzPts val="2800"/>
              <a:buFont typeface="Maven Pro"/>
              <a:buNone/>
              <a:defRPr sz="2800" b="1">
                <a:solidFill>
                  <a:schemeClr val="dk2"/>
                </a:solidFill>
                <a:latin typeface="Maven Pro"/>
                <a:ea typeface="Maven Pro"/>
                <a:cs typeface="Maven Pro"/>
                <a:sym typeface="Maven Pro"/>
              </a:defRPr>
            </a:lvl7pPr>
            <a:lvl8pPr lvl="7">
              <a:spcBef>
                <a:spcPts val="0"/>
              </a:spcBef>
              <a:spcAft>
                <a:spcPts val="0"/>
              </a:spcAft>
              <a:buClr>
                <a:schemeClr val="dk2"/>
              </a:buClr>
              <a:buSzPts val="2800"/>
              <a:buFont typeface="Maven Pro"/>
              <a:buNone/>
              <a:defRPr sz="2800" b="1">
                <a:solidFill>
                  <a:schemeClr val="dk2"/>
                </a:solidFill>
                <a:latin typeface="Maven Pro"/>
                <a:ea typeface="Maven Pro"/>
                <a:cs typeface="Maven Pro"/>
                <a:sym typeface="Maven Pro"/>
              </a:defRPr>
            </a:lvl8pPr>
            <a:lvl9pPr lvl="8">
              <a:spcBef>
                <a:spcPts val="0"/>
              </a:spcBef>
              <a:spcAft>
                <a:spcPts val="0"/>
              </a:spcAft>
              <a:buClr>
                <a:schemeClr val="dk2"/>
              </a:buClr>
              <a:buSzPts val="2800"/>
              <a:buFont typeface="Maven Pro"/>
              <a:buNone/>
              <a:defRPr sz="2800" b="1">
                <a:solidFill>
                  <a:schemeClr val="dk2"/>
                </a:solidFill>
                <a:latin typeface="Maven Pro"/>
                <a:ea typeface="Maven Pro"/>
                <a:cs typeface="Maven Pro"/>
                <a:sym typeface="Maven Pro"/>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11150">
              <a:lnSpc>
                <a:spcPct val="115000"/>
              </a:lnSpc>
              <a:spcBef>
                <a:spcPts val="0"/>
              </a:spcBef>
              <a:spcAft>
                <a:spcPts val="0"/>
              </a:spcAft>
              <a:buClr>
                <a:schemeClr val="dk2"/>
              </a:buClr>
              <a:buSzPts val="1300"/>
              <a:buFont typeface="Nunito"/>
              <a:buChar char="●"/>
              <a:defRPr sz="1300">
                <a:solidFill>
                  <a:schemeClr val="dk2"/>
                </a:solidFill>
                <a:latin typeface="Nunito"/>
                <a:ea typeface="Nunito"/>
                <a:cs typeface="Nunito"/>
                <a:sym typeface="Nunito"/>
              </a:defRPr>
            </a:lvl1pPr>
            <a:lvl2pPr marL="914400" lvl="1" indent="-298450">
              <a:lnSpc>
                <a:spcPct val="115000"/>
              </a:lnSpc>
              <a:spcBef>
                <a:spcPts val="0"/>
              </a:spcBef>
              <a:spcAft>
                <a:spcPts val="0"/>
              </a:spcAft>
              <a:buClr>
                <a:schemeClr val="dk2"/>
              </a:buClr>
              <a:buSzPts val="1100"/>
              <a:buFont typeface="Nunito"/>
              <a:buChar char="○"/>
              <a:defRPr sz="1100">
                <a:solidFill>
                  <a:schemeClr val="dk2"/>
                </a:solidFill>
                <a:latin typeface="Nunito"/>
                <a:ea typeface="Nunito"/>
                <a:cs typeface="Nunito"/>
                <a:sym typeface="Nunito"/>
              </a:defRPr>
            </a:lvl2pPr>
            <a:lvl3pPr marL="1371600" lvl="2" indent="-298450">
              <a:lnSpc>
                <a:spcPct val="115000"/>
              </a:lnSpc>
              <a:spcBef>
                <a:spcPts val="0"/>
              </a:spcBef>
              <a:spcAft>
                <a:spcPts val="0"/>
              </a:spcAft>
              <a:buClr>
                <a:schemeClr val="dk2"/>
              </a:buClr>
              <a:buSzPts val="1100"/>
              <a:buFont typeface="Nunito"/>
              <a:buChar char="■"/>
              <a:defRPr sz="1100">
                <a:solidFill>
                  <a:schemeClr val="dk2"/>
                </a:solidFill>
                <a:latin typeface="Nunito"/>
                <a:ea typeface="Nunito"/>
                <a:cs typeface="Nunito"/>
                <a:sym typeface="Nunito"/>
              </a:defRPr>
            </a:lvl3pPr>
            <a:lvl4pPr marL="1828800" lvl="3" indent="-298450">
              <a:lnSpc>
                <a:spcPct val="115000"/>
              </a:lnSpc>
              <a:spcBef>
                <a:spcPts val="0"/>
              </a:spcBef>
              <a:spcAft>
                <a:spcPts val="0"/>
              </a:spcAft>
              <a:buClr>
                <a:schemeClr val="dk2"/>
              </a:buClr>
              <a:buSzPts val="1100"/>
              <a:buFont typeface="Nunito"/>
              <a:buChar char="●"/>
              <a:defRPr sz="1100">
                <a:solidFill>
                  <a:schemeClr val="dk2"/>
                </a:solidFill>
                <a:latin typeface="Nunito"/>
                <a:ea typeface="Nunito"/>
                <a:cs typeface="Nunito"/>
                <a:sym typeface="Nunito"/>
              </a:defRPr>
            </a:lvl4pPr>
            <a:lvl5pPr marL="2286000" lvl="4" indent="-298450">
              <a:lnSpc>
                <a:spcPct val="115000"/>
              </a:lnSpc>
              <a:spcBef>
                <a:spcPts val="0"/>
              </a:spcBef>
              <a:spcAft>
                <a:spcPts val="0"/>
              </a:spcAft>
              <a:buClr>
                <a:schemeClr val="dk2"/>
              </a:buClr>
              <a:buSzPts val="1100"/>
              <a:buFont typeface="Nunito"/>
              <a:buChar char="○"/>
              <a:defRPr sz="1100">
                <a:solidFill>
                  <a:schemeClr val="dk2"/>
                </a:solidFill>
                <a:latin typeface="Nunito"/>
                <a:ea typeface="Nunito"/>
                <a:cs typeface="Nunito"/>
                <a:sym typeface="Nunito"/>
              </a:defRPr>
            </a:lvl5pPr>
            <a:lvl6pPr marL="2743200" lvl="5" indent="-298450">
              <a:lnSpc>
                <a:spcPct val="115000"/>
              </a:lnSpc>
              <a:spcBef>
                <a:spcPts val="0"/>
              </a:spcBef>
              <a:spcAft>
                <a:spcPts val="0"/>
              </a:spcAft>
              <a:buClr>
                <a:schemeClr val="dk2"/>
              </a:buClr>
              <a:buSzPts val="1100"/>
              <a:buFont typeface="Nunito"/>
              <a:buChar char="■"/>
              <a:defRPr sz="1100">
                <a:solidFill>
                  <a:schemeClr val="dk2"/>
                </a:solidFill>
                <a:latin typeface="Nunito"/>
                <a:ea typeface="Nunito"/>
                <a:cs typeface="Nunito"/>
                <a:sym typeface="Nunito"/>
              </a:defRPr>
            </a:lvl6pPr>
            <a:lvl7pPr marL="3200400" lvl="6" indent="-298450">
              <a:lnSpc>
                <a:spcPct val="115000"/>
              </a:lnSpc>
              <a:spcBef>
                <a:spcPts val="0"/>
              </a:spcBef>
              <a:spcAft>
                <a:spcPts val="0"/>
              </a:spcAft>
              <a:buClr>
                <a:schemeClr val="dk2"/>
              </a:buClr>
              <a:buSzPts val="1100"/>
              <a:buFont typeface="Nunito"/>
              <a:buChar char="●"/>
              <a:defRPr sz="1100">
                <a:solidFill>
                  <a:schemeClr val="dk2"/>
                </a:solidFill>
                <a:latin typeface="Nunito"/>
                <a:ea typeface="Nunito"/>
                <a:cs typeface="Nunito"/>
                <a:sym typeface="Nunito"/>
              </a:defRPr>
            </a:lvl7pPr>
            <a:lvl8pPr marL="3657600" lvl="7" indent="-298450">
              <a:lnSpc>
                <a:spcPct val="115000"/>
              </a:lnSpc>
              <a:spcBef>
                <a:spcPts val="0"/>
              </a:spcBef>
              <a:spcAft>
                <a:spcPts val="0"/>
              </a:spcAft>
              <a:buClr>
                <a:schemeClr val="dk2"/>
              </a:buClr>
              <a:buSzPts val="1100"/>
              <a:buFont typeface="Nunito"/>
              <a:buChar char="○"/>
              <a:defRPr sz="1100">
                <a:solidFill>
                  <a:schemeClr val="dk2"/>
                </a:solidFill>
                <a:latin typeface="Nunito"/>
                <a:ea typeface="Nunito"/>
                <a:cs typeface="Nunito"/>
                <a:sym typeface="Nunito"/>
              </a:defRPr>
            </a:lvl8pPr>
            <a:lvl9pPr marL="4114800" lvl="8" indent="-298450">
              <a:lnSpc>
                <a:spcPct val="115000"/>
              </a:lnSpc>
              <a:spcBef>
                <a:spcPts val="0"/>
              </a:spcBef>
              <a:spcAft>
                <a:spcPts val="0"/>
              </a:spcAft>
              <a:buClr>
                <a:schemeClr val="dk2"/>
              </a:buClr>
              <a:buSzPts val="1100"/>
              <a:buFont typeface="Nunito"/>
              <a:buChar char="■"/>
              <a:defRPr sz="1100">
                <a:solidFill>
                  <a:schemeClr val="dk2"/>
                </a:solidFill>
                <a:latin typeface="Nunito"/>
                <a:ea typeface="Nunito"/>
                <a:cs typeface="Nunito"/>
                <a:sym typeface="Nunito"/>
              </a:defRPr>
            </a:lvl9pPr>
          </a:lstStyle>
          <a:p>
            <a:endParaRPr/>
          </a:p>
        </p:txBody>
      </p:sp>
      <p:sp>
        <p:nvSpPr>
          <p:cNvPr id="8" name="Google Shape;8;p1"/>
          <p:cNvSpPr txBox="1">
            <a:spLocks noGrp="1"/>
          </p:cNvSpPr>
          <p:nvPr>
            <p:ph type="sldNum" idx="12"/>
          </p:nvPr>
        </p:nvSpPr>
        <p:spPr>
          <a:xfrm>
            <a:off x="8451046" y="4736976"/>
            <a:ext cx="548700" cy="393600"/>
          </a:xfrm>
          <a:prstGeom prst="rect">
            <a:avLst/>
          </a:prstGeom>
          <a:noFill/>
          <a:ln>
            <a:noFill/>
          </a:ln>
        </p:spPr>
        <p:txBody>
          <a:bodyPr spcFirstLastPara="1" wrap="square" lIns="91425" tIns="91425" rIns="91425" bIns="91425" anchor="ctr" anchorCtr="0">
            <a:normAutofit/>
          </a:bodyPr>
          <a:lstStyle>
            <a:lvl1pPr lvl="0" algn="r">
              <a:buNone/>
              <a:defRPr sz="900">
                <a:solidFill>
                  <a:schemeClr val="dk2"/>
                </a:solidFill>
                <a:latin typeface="Nunito"/>
                <a:ea typeface="Nunito"/>
                <a:cs typeface="Nunito"/>
                <a:sym typeface="Nunito"/>
              </a:defRPr>
            </a:lvl1pPr>
            <a:lvl2pPr lvl="1" algn="r">
              <a:buNone/>
              <a:defRPr sz="900">
                <a:solidFill>
                  <a:schemeClr val="dk2"/>
                </a:solidFill>
                <a:latin typeface="Nunito"/>
                <a:ea typeface="Nunito"/>
                <a:cs typeface="Nunito"/>
                <a:sym typeface="Nunito"/>
              </a:defRPr>
            </a:lvl2pPr>
            <a:lvl3pPr lvl="2" algn="r">
              <a:buNone/>
              <a:defRPr sz="900">
                <a:solidFill>
                  <a:schemeClr val="dk2"/>
                </a:solidFill>
                <a:latin typeface="Nunito"/>
                <a:ea typeface="Nunito"/>
                <a:cs typeface="Nunito"/>
                <a:sym typeface="Nunito"/>
              </a:defRPr>
            </a:lvl3pPr>
            <a:lvl4pPr lvl="3" algn="r">
              <a:buNone/>
              <a:defRPr sz="900">
                <a:solidFill>
                  <a:schemeClr val="dk2"/>
                </a:solidFill>
                <a:latin typeface="Nunito"/>
                <a:ea typeface="Nunito"/>
                <a:cs typeface="Nunito"/>
                <a:sym typeface="Nunito"/>
              </a:defRPr>
            </a:lvl4pPr>
            <a:lvl5pPr lvl="4" algn="r">
              <a:buNone/>
              <a:defRPr sz="900">
                <a:solidFill>
                  <a:schemeClr val="dk2"/>
                </a:solidFill>
                <a:latin typeface="Nunito"/>
                <a:ea typeface="Nunito"/>
                <a:cs typeface="Nunito"/>
                <a:sym typeface="Nunito"/>
              </a:defRPr>
            </a:lvl5pPr>
            <a:lvl6pPr lvl="5" algn="r">
              <a:buNone/>
              <a:defRPr sz="900">
                <a:solidFill>
                  <a:schemeClr val="dk2"/>
                </a:solidFill>
                <a:latin typeface="Nunito"/>
                <a:ea typeface="Nunito"/>
                <a:cs typeface="Nunito"/>
                <a:sym typeface="Nunito"/>
              </a:defRPr>
            </a:lvl6pPr>
            <a:lvl7pPr lvl="6" algn="r">
              <a:buNone/>
              <a:defRPr sz="900">
                <a:solidFill>
                  <a:schemeClr val="dk2"/>
                </a:solidFill>
                <a:latin typeface="Nunito"/>
                <a:ea typeface="Nunito"/>
                <a:cs typeface="Nunito"/>
                <a:sym typeface="Nunito"/>
              </a:defRPr>
            </a:lvl7pPr>
            <a:lvl8pPr lvl="7" algn="r">
              <a:buNone/>
              <a:defRPr sz="900">
                <a:solidFill>
                  <a:schemeClr val="dk2"/>
                </a:solidFill>
                <a:latin typeface="Nunito"/>
                <a:ea typeface="Nunito"/>
                <a:cs typeface="Nunito"/>
                <a:sym typeface="Nunito"/>
              </a:defRPr>
            </a:lvl8pPr>
            <a:lvl9pPr lvl="8" algn="r">
              <a:buNone/>
              <a:defRPr sz="900">
                <a:solidFill>
                  <a:schemeClr val="dk2"/>
                </a:solidFill>
                <a:latin typeface="Nunito"/>
                <a:ea typeface="Nunito"/>
                <a:cs typeface="Nunito"/>
                <a:sym typeface="Nunito"/>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2419084368"/>
      </p:ext>
    </p:extLst>
  </p:cSld>
  <p:clrMap bg1="lt1" tx1="dk1" bg2="dk2" tx2="lt2" accent1="accent1" accent2="accent2" accent3="accent3" accent4="accent4" accent5="accent5" accent6="accent6" hlink="hlink" folHlink="folHlink"/>
  <p:sldLayoutIdLst>
    <p:sldLayoutId id="2147483677" r:id="rId1"/>
    <p:sldLayoutId id="2147483678" r:id="rId2"/>
    <p:sldLayoutId id="2147483679" r:id="rId3"/>
    <p:sldLayoutId id="2147483680" r:id="rId4"/>
    <p:sldLayoutId id="2147483681" r:id="rId5"/>
    <p:sldLayoutId id="2147483682" r:id="rId6"/>
    <p:sldLayoutId id="2147483683" r:id="rId7"/>
    <p:sldLayoutId id="2147483684" r:id="rId8"/>
    <p:sldLayoutId id="2147483685" r:id="rId9"/>
    <p:sldLayoutId id="2147483686" r:id="rId10"/>
    <p:sldLayoutId id="2147483687"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369218"/>
            <a:ext cx="7886700" cy="326350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defRPr>
            </a:lvl1pPr>
          </a:lstStyle>
          <a:p>
            <a:fld id="{C56F7325-55F0-E540-83B5-7CCE22792E5A}" type="datetimeFigureOut">
              <a:rPr lang="en-US" smtClean="0"/>
              <a:t>7/14/26</a:t>
            </a:fld>
            <a:endParaRPr lang="en-US"/>
          </a:p>
        </p:txBody>
      </p:sp>
      <p:sp>
        <p:nvSpPr>
          <p:cNvPr id="5" name="Footer Placeholder 4"/>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C5D6CC40-8C40-6340-8AAF-4B543FEFB9D3}" type="slidenum">
              <a:rPr lang="en-US" smtClean="0"/>
              <a:t>‹#›</a:t>
            </a:fld>
            <a:endParaRPr lang="en-US"/>
          </a:p>
        </p:txBody>
      </p:sp>
    </p:spTree>
    <p:extLst>
      <p:ext uri="{BB962C8B-B14F-4D97-AF65-F5344CB8AC3E}">
        <p14:creationId xmlns:p14="http://schemas.microsoft.com/office/powerpoint/2010/main" val="1598461318"/>
      </p:ext>
    </p:extLst>
  </p:cSld>
  <p:clrMap bg1="lt1" tx1="dk1" bg2="lt2" tx2="dk2" accent1="accent1" accent2="accent2" accent3="accent3" accent4="accent4" accent5="accent5" accent6="accent6" hlink="hlink" folHlink="folHlink"/>
  <p:sldLayoutIdLst>
    <p:sldLayoutId id="2147483689" r:id="rId1"/>
    <p:sldLayoutId id="2147483690" r:id="rId2"/>
    <p:sldLayoutId id="2147483691" r:id="rId3"/>
    <p:sldLayoutId id="2147483692" r:id="rId4"/>
    <p:sldLayoutId id="2147483693" r:id="rId5"/>
    <p:sldLayoutId id="2147483694" r:id="rId6"/>
    <p:sldLayoutId id="2147483695" r:id="rId7"/>
    <p:sldLayoutId id="2147483696" r:id="rId8"/>
    <p:sldLayoutId id="2147483697" r:id="rId9"/>
    <p:sldLayoutId id="2147483698" r:id="rId10"/>
    <p:sldLayoutId id="2147483699" r:id="rId11"/>
    <p:sldLayoutId id="2147483700" r:id="rId12"/>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xml"/><Relationship Id="rId1" Type="http://schemas.openxmlformats.org/officeDocument/2006/relationships/slideLayout" Target="../slideLayouts/slideLayout13.xml"/><Relationship Id="rId5" Type="http://schemas.openxmlformats.org/officeDocument/2006/relationships/image" Target="../media/image15.jpg"/><Relationship Id="rId4" Type="http://schemas.openxmlformats.org/officeDocument/2006/relationships/image" Target="../media/image14.png"/></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0.xml"/><Relationship Id="rId1" Type="http://schemas.openxmlformats.org/officeDocument/2006/relationships/slideLayout" Target="../slideLayouts/slideLayout10.xml"/><Relationship Id="rId5" Type="http://schemas.openxmlformats.org/officeDocument/2006/relationships/image" Target="../media/image33.png"/><Relationship Id="rId4" Type="http://schemas.openxmlformats.org/officeDocument/2006/relationships/image" Target="../media/image17.png"/></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1.xml"/><Relationship Id="rId1" Type="http://schemas.openxmlformats.org/officeDocument/2006/relationships/slideLayout" Target="../slideLayouts/slideLayout10.x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image" Target="../media/image17.png"/></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7" Type="http://schemas.openxmlformats.org/officeDocument/2006/relationships/image" Target="../media/image38.png"/><Relationship Id="rId2" Type="http://schemas.openxmlformats.org/officeDocument/2006/relationships/notesSlide" Target="../notesSlides/notesSlide12.xml"/><Relationship Id="rId1" Type="http://schemas.openxmlformats.org/officeDocument/2006/relationships/slideLayout" Target="../slideLayouts/slideLayout10.xml"/><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image" Target="../media/image17.png"/></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7" Type="http://schemas.openxmlformats.org/officeDocument/2006/relationships/image" Target="../media/image41.png"/><Relationship Id="rId2" Type="http://schemas.openxmlformats.org/officeDocument/2006/relationships/notesSlide" Target="../notesSlides/notesSlide13.xml"/><Relationship Id="rId1" Type="http://schemas.openxmlformats.org/officeDocument/2006/relationships/slideLayout" Target="../slideLayouts/slideLayout10.xml"/><Relationship Id="rId6" Type="http://schemas.openxmlformats.org/officeDocument/2006/relationships/image" Target="../media/image40.png"/><Relationship Id="rId5" Type="http://schemas.openxmlformats.org/officeDocument/2006/relationships/image" Target="../media/image39.png"/><Relationship Id="rId4" Type="http://schemas.openxmlformats.org/officeDocument/2006/relationships/image" Target="../media/image17.png"/></Relationships>
</file>

<file path=ppt/slides/_rels/slide14.xml.rels><?xml version="1.0" encoding="UTF-8" standalone="yes"?>
<Relationships xmlns="http://schemas.openxmlformats.org/package/2006/relationships"><Relationship Id="rId3" Type="http://schemas.openxmlformats.org/officeDocument/2006/relationships/image" Target="../media/image16.png"/><Relationship Id="rId7" Type="http://schemas.openxmlformats.org/officeDocument/2006/relationships/image" Target="../media/image44.png"/><Relationship Id="rId2" Type="http://schemas.openxmlformats.org/officeDocument/2006/relationships/notesSlide" Target="../notesSlides/notesSlide14.xml"/><Relationship Id="rId1" Type="http://schemas.openxmlformats.org/officeDocument/2006/relationships/slideLayout" Target="../slideLayouts/slideLayout10.xml"/><Relationship Id="rId6" Type="http://schemas.openxmlformats.org/officeDocument/2006/relationships/image" Target="../media/image43.png"/><Relationship Id="rId5" Type="http://schemas.openxmlformats.org/officeDocument/2006/relationships/image" Target="../media/image42.png"/><Relationship Id="rId4" Type="http://schemas.openxmlformats.org/officeDocument/2006/relationships/image" Target="../media/image17.png"/></Relationships>
</file>

<file path=ppt/slides/_rels/slide15.xml.rels><?xml version="1.0" encoding="UTF-8" standalone="yes"?>
<Relationships xmlns="http://schemas.openxmlformats.org/package/2006/relationships"><Relationship Id="rId8" Type="http://schemas.openxmlformats.org/officeDocument/2006/relationships/image" Target="../media/image13.jpg"/><Relationship Id="rId3" Type="http://schemas.openxmlformats.org/officeDocument/2006/relationships/image" Target="../media/image16.png"/><Relationship Id="rId7" Type="http://schemas.openxmlformats.org/officeDocument/2006/relationships/image" Target="../media/image47.png"/><Relationship Id="rId2" Type="http://schemas.openxmlformats.org/officeDocument/2006/relationships/notesSlide" Target="../notesSlides/notesSlide15.xml"/><Relationship Id="rId1" Type="http://schemas.openxmlformats.org/officeDocument/2006/relationships/slideLayout" Target="../slideLayouts/slideLayout10.xml"/><Relationship Id="rId6" Type="http://schemas.openxmlformats.org/officeDocument/2006/relationships/image" Target="../media/image46.png"/><Relationship Id="rId5" Type="http://schemas.openxmlformats.org/officeDocument/2006/relationships/image" Target="../media/image45.png"/><Relationship Id="rId4" Type="http://schemas.openxmlformats.org/officeDocument/2006/relationships/image" Target="../media/image17.png"/></Relationships>
</file>

<file path=ppt/slides/_rels/slide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xml"/><Relationship Id="rId1" Type="http://schemas.openxmlformats.org/officeDocument/2006/relationships/slideLayout" Target="../slideLayouts/slideLayout35.xml"/><Relationship Id="rId5" Type="http://schemas.openxmlformats.org/officeDocument/2006/relationships/image" Target="../media/image18.png"/><Relationship Id="rId4" Type="http://schemas.openxmlformats.org/officeDocument/2006/relationships/image" Target="../media/image17.png"/></Relationships>
</file>

<file path=ppt/slides/_rels/slide3.xml.rels><?xml version="1.0" encoding="UTF-8" standalone="yes"?>
<Relationships xmlns="http://schemas.openxmlformats.org/package/2006/relationships"><Relationship Id="rId3" Type="http://schemas.openxmlformats.org/officeDocument/2006/relationships/image" Target="../media/image16.png"/><Relationship Id="rId7" Type="http://schemas.openxmlformats.org/officeDocument/2006/relationships/image" Target="../media/image21.png"/><Relationship Id="rId2" Type="http://schemas.openxmlformats.org/officeDocument/2006/relationships/notesSlide" Target="../notesSlides/notesSlide3.xml"/><Relationship Id="rId1" Type="http://schemas.openxmlformats.org/officeDocument/2006/relationships/slideLayout" Target="../slideLayouts/slideLayout35.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7.png"/></Relationships>
</file>

<file path=ppt/slides/_rels/slide4.xml.rels><?xml version="1.0" encoding="UTF-8" standalone="yes"?>
<Relationships xmlns="http://schemas.openxmlformats.org/package/2006/relationships"><Relationship Id="rId3" Type="http://schemas.openxmlformats.org/officeDocument/2006/relationships/image" Target="../media/image22.png"/><Relationship Id="rId7" Type="http://schemas.openxmlformats.org/officeDocument/2006/relationships/image" Target="../media/image24.png"/><Relationship Id="rId2" Type="http://schemas.openxmlformats.org/officeDocument/2006/relationships/notesSlide" Target="../notesSlides/notesSlide4.xml"/><Relationship Id="rId1" Type="http://schemas.openxmlformats.org/officeDocument/2006/relationships/slideLayout" Target="../slideLayouts/slideLayout35.xml"/><Relationship Id="rId6" Type="http://schemas.openxmlformats.org/officeDocument/2006/relationships/image" Target="../media/image23.png"/><Relationship Id="rId5" Type="http://schemas.openxmlformats.org/officeDocument/2006/relationships/image" Target="../media/image17.png"/><Relationship Id="rId4" Type="http://schemas.openxmlformats.org/officeDocument/2006/relationships/image" Target="../media/image16.png"/></Relationships>
</file>

<file path=ppt/slides/_rels/slide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5.xml"/><Relationship Id="rId1" Type="http://schemas.openxmlformats.org/officeDocument/2006/relationships/slideLayout" Target="../slideLayouts/slideLayout35.xml"/><Relationship Id="rId4" Type="http://schemas.openxmlformats.org/officeDocument/2006/relationships/image" Target="../media/image17.png"/></Relationships>
</file>

<file path=ppt/slides/_rels/slide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6.xml"/><Relationship Id="rId1" Type="http://schemas.openxmlformats.org/officeDocument/2006/relationships/slideLayout" Target="../slideLayouts/slideLayout10.xml"/><Relationship Id="rId5" Type="http://schemas.openxmlformats.org/officeDocument/2006/relationships/image" Target="../media/image17.png"/><Relationship Id="rId4" Type="http://schemas.openxmlformats.org/officeDocument/2006/relationships/image" Target="../media/image16.png"/></Relationships>
</file>

<file path=ppt/slides/_rels/slide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7.xml"/><Relationship Id="rId1" Type="http://schemas.openxmlformats.org/officeDocument/2006/relationships/slideLayout" Target="../slideLayouts/slideLayout10.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17.png"/></Relationships>
</file>

<file path=ppt/slides/_rels/slide8.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image" Target="../media/image28.png"/><Relationship Id="rId7" Type="http://schemas.openxmlformats.org/officeDocument/2006/relationships/image" Target="../media/image17.png"/><Relationship Id="rId2" Type="http://schemas.openxmlformats.org/officeDocument/2006/relationships/notesSlide" Target="../notesSlides/notesSlide8.xml"/><Relationship Id="rId1" Type="http://schemas.openxmlformats.org/officeDocument/2006/relationships/slideLayout" Target="../slideLayouts/slideLayout10.xml"/><Relationship Id="rId6" Type="http://schemas.openxmlformats.org/officeDocument/2006/relationships/image" Target="../media/image16.png"/><Relationship Id="rId5" Type="http://schemas.openxmlformats.org/officeDocument/2006/relationships/image" Target="../media/image30.png"/><Relationship Id="rId4" Type="http://schemas.openxmlformats.org/officeDocument/2006/relationships/image" Target="../media/image29.png"/></Relationships>
</file>

<file path=ppt/slides/_rels/slide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9.xml"/><Relationship Id="rId1" Type="http://schemas.openxmlformats.org/officeDocument/2006/relationships/slideLayout" Target="../slideLayouts/slideLayout10.xml"/><Relationship Id="rId5" Type="http://schemas.openxmlformats.org/officeDocument/2006/relationships/image" Target="../media/image32.png"/><Relationship Id="rId4" Type="http://schemas.openxmlformats.org/officeDocument/2006/relationships/image" Target="../media/image1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4"/>
        <p:cNvGrpSpPr/>
        <p:nvPr/>
      </p:nvGrpSpPr>
      <p:grpSpPr>
        <a:xfrm>
          <a:off x="0" y="0"/>
          <a:ext cx="0" cy="0"/>
          <a:chOff x="0" y="0"/>
          <a:chExt cx="0" cy="0"/>
        </a:xfrm>
      </p:grpSpPr>
      <p:sp>
        <p:nvSpPr>
          <p:cNvPr id="2" name="Google Shape;71;p15">
            <a:extLst>
              <a:ext uri="{FF2B5EF4-FFF2-40B4-BE49-F238E27FC236}">
                <a16:creationId xmlns:a16="http://schemas.microsoft.com/office/drawing/2014/main" id="{71FC3B4C-BB60-A909-BF71-D97D099C3AC8}"/>
              </a:ext>
            </a:extLst>
          </p:cNvPr>
          <p:cNvSpPr txBox="1">
            <a:spLocks/>
          </p:cNvSpPr>
          <p:nvPr/>
        </p:nvSpPr>
        <p:spPr>
          <a:xfrm>
            <a:off x="139814" y="2204383"/>
            <a:ext cx="8864370" cy="726030"/>
          </a:xfrm>
          <a:prstGeom prst="rect">
            <a:avLst/>
          </a:prstGeom>
          <a:noFill/>
          <a:ln>
            <a:noFill/>
          </a:ln>
        </p:spPr>
        <p:txBody>
          <a:bodyPr spcFirstLastPara="1" vert="horz" wrap="square" lIns="68575" tIns="34275" rIns="68575" bIns="34275" rtlCol="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lt1"/>
              </a:buClr>
              <a:buSzPts val="3600"/>
              <a:buFont typeface="Maven Pro"/>
              <a:buNone/>
              <a:defRPr sz="4800" b="1" i="0" u="none" strike="noStrike" cap="none">
                <a:solidFill>
                  <a:schemeClr val="lt1"/>
                </a:solidFill>
                <a:latin typeface="Maven Pro"/>
                <a:ea typeface="Maven Pro"/>
                <a:cs typeface="Maven Pro"/>
                <a:sym typeface="Maven Pro"/>
              </a:defRPr>
            </a:lvl1pPr>
            <a:lvl2pPr marR="0" lvl="1" algn="l" rtl="0">
              <a:lnSpc>
                <a:spcPct val="100000"/>
              </a:lnSpc>
              <a:spcBef>
                <a:spcPts val="0"/>
              </a:spcBef>
              <a:spcAft>
                <a:spcPts val="0"/>
              </a:spcAft>
              <a:buClr>
                <a:schemeClr val="lt1"/>
              </a:buClr>
              <a:buSzPts val="3600"/>
              <a:buFont typeface="Maven Pro"/>
              <a:buNone/>
              <a:defRPr sz="4800" b="1" i="0" u="none" strike="noStrike" cap="none">
                <a:solidFill>
                  <a:schemeClr val="lt1"/>
                </a:solidFill>
                <a:latin typeface="Maven Pro"/>
                <a:ea typeface="Maven Pro"/>
                <a:cs typeface="Maven Pro"/>
                <a:sym typeface="Maven Pro"/>
              </a:defRPr>
            </a:lvl2pPr>
            <a:lvl3pPr marR="0" lvl="2" algn="l" rtl="0">
              <a:lnSpc>
                <a:spcPct val="100000"/>
              </a:lnSpc>
              <a:spcBef>
                <a:spcPts val="0"/>
              </a:spcBef>
              <a:spcAft>
                <a:spcPts val="0"/>
              </a:spcAft>
              <a:buClr>
                <a:schemeClr val="lt1"/>
              </a:buClr>
              <a:buSzPts val="3600"/>
              <a:buFont typeface="Maven Pro"/>
              <a:buNone/>
              <a:defRPr sz="4800" b="1" i="0" u="none" strike="noStrike" cap="none">
                <a:solidFill>
                  <a:schemeClr val="lt1"/>
                </a:solidFill>
                <a:latin typeface="Maven Pro"/>
                <a:ea typeface="Maven Pro"/>
                <a:cs typeface="Maven Pro"/>
                <a:sym typeface="Maven Pro"/>
              </a:defRPr>
            </a:lvl3pPr>
            <a:lvl4pPr marR="0" lvl="3" algn="l" rtl="0">
              <a:lnSpc>
                <a:spcPct val="100000"/>
              </a:lnSpc>
              <a:spcBef>
                <a:spcPts val="0"/>
              </a:spcBef>
              <a:spcAft>
                <a:spcPts val="0"/>
              </a:spcAft>
              <a:buClr>
                <a:schemeClr val="lt1"/>
              </a:buClr>
              <a:buSzPts val="3600"/>
              <a:buFont typeface="Maven Pro"/>
              <a:buNone/>
              <a:defRPr sz="4800" b="1" i="0" u="none" strike="noStrike" cap="none">
                <a:solidFill>
                  <a:schemeClr val="lt1"/>
                </a:solidFill>
                <a:latin typeface="Maven Pro"/>
                <a:ea typeface="Maven Pro"/>
                <a:cs typeface="Maven Pro"/>
                <a:sym typeface="Maven Pro"/>
              </a:defRPr>
            </a:lvl4pPr>
            <a:lvl5pPr marR="0" lvl="4" algn="l" rtl="0">
              <a:lnSpc>
                <a:spcPct val="100000"/>
              </a:lnSpc>
              <a:spcBef>
                <a:spcPts val="0"/>
              </a:spcBef>
              <a:spcAft>
                <a:spcPts val="0"/>
              </a:spcAft>
              <a:buClr>
                <a:schemeClr val="lt1"/>
              </a:buClr>
              <a:buSzPts val="3600"/>
              <a:buFont typeface="Maven Pro"/>
              <a:buNone/>
              <a:defRPr sz="4800" b="1" i="0" u="none" strike="noStrike" cap="none">
                <a:solidFill>
                  <a:schemeClr val="lt1"/>
                </a:solidFill>
                <a:latin typeface="Maven Pro"/>
                <a:ea typeface="Maven Pro"/>
                <a:cs typeface="Maven Pro"/>
                <a:sym typeface="Maven Pro"/>
              </a:defRPr>
            </a:lvl5pPr>
            <a:lvl6pPr marR="0" lvl="5" algn="l" rtl="0">
              <a:lnSpc>
                <a:spcPct val="100000"/>
              </a:lnSpc>
              <a:spcBef>
                <a:spcPts val="0"/>
              </a:spcBef>
              <a:spcAft>
                <a:spcPts val="0"/>
              </a:spcAft>
              <a:buClr>
                <a:schemeClr val="lt1"/>
              </a:buClr>
              <a:buSzPts val="3600"/>
              <a:buFont typeface="Maven Pro"/>
              <a:buNone/>
              <a:defRPr sz="4800" b="1" i="0" u="none" strike="noStrike" cap="none">
                <a:solidFill>
                  <a:schemeClr val="lt1"/>
                </a:solidFill>
                <a:latin typeface="Maven Pro"/>
                <a:ea typeface="Maven Pro"/>
                <a:cs typeface="Maven Pro"/>
                <a:sym typeface="Maven Pro"/>
              </a:defRPr>
            </a:lvl6pPr>
            <a:lvl7pPr marR="0" lvl="6" algn="l" rtl="0">
              <a:lnSpc>
                <a:spcPct val="100000"/>
              </a:lnSpc>
              <a:spcBef>
                <a:spcPts val="0"/>
              </a:spcBef>
              <a:spcAft>
                <a:spcPts val="0"/>
              </a:spcAft>
              <a:buClr>
                <a:schemeClr val="lt1"/>
              </a:buClr>
              <a:buSzPts val="3600"/>
              <a:buFont typeface="Maven Pro"/>
              <a:buNone/>
              <a:defRPr sz="4800" b="1" i="0" u="none" strike="noStrike" cap="none">
                <a:solidFill>
                  <a:schemeClr val="lt1"/>
                </a:solidFill>
                <a:latin typeface="Maven Pro"/>
                <a:ea typeface="Maven Pro"/>
                <a:cs typeface="Maven Pro"/>
                <a:sym typeface="Maven Pro"/>
              </a:defRPr>
            </a:lvl7pPr>
            <a:lvl8pPr marR="0" lvl="7" algn="l" rtl="0">
              <a:lnSpc>
                <a:spcPct val="100000"/>
              </a:lnSpc>
              <a:spcBef>
                <a:spcPts val="0"/>
              </a:spcBef>
              <a:spcAft>
                <a:spcPts val="0"/>
              </a:spcAft>
              <a:buClr>
                <a:schemeClr val="lt1"/>
              </a:buClr>
              <a:buSzPts val="3600"/>
              <a:buFont typeface="Maven Pro"/>
              <a:buNone/>
              <a:defRPr sz="4800" b="1" i="0" u="none" strike="noStrike" cap="none">
                <a:solidFill>
                  <a:schemeClr val="lt1"/>
                </a:solidFill>
                <a:latin typeface="Maven Pro"/>
                <a:ea typeface="Maven Pro"/>
                <a:cs typeface="Maven Pro"/>
                <a:sym typeface="Maven Pro"/>
              </a:defRPr>
            </a:lvl8pPr>
            <a:lvl9pPr marR="0" lvl="8" algn="l" rtl="0">
              <a:lnSpc>
                <a:spcPct val="100000"/>
              </a:lnSpc>
              <a:spcBef>
                <a:spcPts val="0"/>
              </a:spcBef>
              <a:spcAft>
                <a:spcPts val="0"/>
              </a:spcAft>
              <a:buClr>
                <a:schemeClr val="lt1"/>
              </a:buClr>
              <a:buSzPts val="3600"/>
              <a:buFont typeface="Maven Pro"/>
              <a:buNone/>
              <a:defRPr sz="4800" b="1" i="0" u="none" strike="noStrike" cap="none">
                <a:solidFill>
                  <a:schemeClr val="lt1"/>
                </a:solidFill>
                <a:latin typeface="Maven Pro"/>
                <a:ea typeface="Maven Pro"/>
                <a:cs typeface="Maven Pro"/>
                <a:sym typeface="Maven Pro"/>
              </a:defRPr>
            </a:lvl9pPr>
          </a:lstStyle>
          <a:p>
            <a:pPr>
              <a:buSzPts val="2700"/>
            </a:pPr>
            <a:r>
              <a:rPr lang="en-US" sz="3000" kern="0" dirty="0"/>
              <a:t>MPAS Evaluations During the 2026 NOAA/Hazardous Weather Testbed Spring Forecasting Experiment</a:t>
            </a:r>
            <a:endParaRPr lang="en-US" sz="3000" i="1" kern="0" dirty="0">
              <a:latin typeface="Calibri"/>
              <a:ea typeface="Calibri"/>
              <a:cs typeface="Calibri"/>
              <a:sym typeface="Calibri"/>
            </a:endParaRPr>
          </a:p>
        </p:txBody>
      </p:sp>
      <p:sp>
        <p:nvSpPr>
          <p:cNvPr id="5" name="TextBox 4">
            <a:extLst>
              <a:ext uri="{FF2B5EF4-FFF2-40B4-BE49-F238E27FC236}">
                <a16:creationId xmlns:a16="http://schemas.microsoft.com/office/drawing/2014/main" id="{B9535637-8BC3-DDF2-04A9-E7E07C83A6DD}"/>
              </a:ext>
            </a:extLst>
          </p:cNvPr>
          <p:cNvSpPr txBox="1"/>
          <p:nvPr/>
        </p:nvSpPr>
        <p:spPr>
          <a:xfrm>
            <a:off x="139814" y="3160049"/>
            <a:ext cx="6003810" cy="404085"/>
          </a:xfrm>
          <a:prstGeom prst="rect">
            <a:avLst/>
          </a:prstGeom>
          <a:noFill/>
        </p:spPr>
        <p:txBody>
          <a:bodyPr wrap="square" rtlCol="0">
            <a:spAutoFit/>
          </a:bodyPr>
          <a:lstStyle/>
          <a:p>
            <a:r>
              <a:rPr lang="en-US" sz="1013" i="1" dirty="0">
                <a:solidFill>
                  <a:schemeClr val="bg1"/>
                </a:solidFill>
              </a:rPr>
              <a:t>Adam J. Clark</a:t>
            </a:r>
            <a:r>
              <a:rPr lang="en-US" sz="1013" i="1" baseline="30000" dirty="0">
                <a:solidFill>
                  <a:schemeClr val="bg1"/>
                </a:solidFill>
              </a:rPr>
              <a:t>2,4</a:t>
            </a:r>
            <a:r>
              <a:rPr lang="en-US" sz="1013" i="1" dirty="0">
                <a:solidFill>
                  <a:schemeClr val="bg1"/>
                </a:solidFill>
              </a:rPr>
              <a:t>, Kent Knopfmeier</a:t>
            </a:r>
            <a:r>
              <a:rPr lang="en-US" sz="1013" i="1" baseline="30000" dirty="0">
                <a:solidFill>
                  <a:schemeClr val="bg1"/>
                </a:solidFill>
              </a:rPr>
              <a:t>2,3</a:t>
            </a:r>
            <a:r>
              <a:rPr lang="en-US" sz="1013" i="1" dirty="0">
                <a:solidFill>
                  <a:schemeClr val="bg1"/>
                </a:solidFill>
              </a:rPr>
              <a:t>, </a:t>
            </a:r>
            <a:r>
              <a:rPr lang="en-US" sz="1013" i="1" dirty="0" err="1">
                <a:solidFill>
                  <a:schemeClr val="bg1"/>
                </a:solidFill>
              </a:rPr>
              <a:t>Yunheng</a:t>
            </a:r>
            <a:r>
              <a:rPr lang="en-US" sz="1013" i="1" dirty="0">
                <a:solidFill>
                  <a:schemeClr val="bg1"/>
                </a:solidFill>
              </a:rPr>
              <a:t> Wang</a:t>
            </a:r>
            <a:r>
              <a:rPr lang="en-US" sz="1013" i="1" baseline="30000" dirty="0">
                <a:solidFill>
                  <a:schemeClr val="bg1"/>
                </a:solidFill>
              </a:rPr>
              <a:t>2,3</a:t>
            </a:r>
            <a:r>
              <a:rPr lang="en-US" sz="1013" i="1" dirty="0">
                <a:solidFill>
                  <a:schemeClr val="bg1"/>
                </a:solidFill>
              </a:rPr>
              <a:t>, Nusrat Yussouf</a:t>
            </a:r>
            <a:r>
              <a:rPr lang="en-US" sz="1013" i="1" baseline="30000" dirty="0">
                <a:solidFill>
                  <a:schemeClr val="bg1"/>
                </a:solidFill>
              </a:rPr>
              <a:t>2,3</a:t>
            </a:r>
            <a:r>
              <a:rPr lang="en-US" sz="1013" i="1" dirty="0">
                <a:solidFill>
                  <a:schemeClr val="bg1"/>
                </a:solidFill>
              </a:rPr>
              <a:t>, Israel Jirak</a:t>
            </a:r>
            <a:r>
              <a:rPr lang="en-US" sz="1013" i="1" baseline="30000" dirty="0">
                <a:solidFill>
                  <a:schemeClr val="bg1"/>
                </a:solidFill>
              </a:rPr>
              <a:t>1</a:t>
            </a:r>
            <a:r>
              <a:rPr lang="en-US" sz="1013" i="1" dirty="0">
                <a:solidFill>
                  <a:schemeClr val="bg1"/>
                </a:solidFill>
              </a:rPr>
              <a:t>, Louis Wicker</a:t>
            </a:r>
            <a:r>
              <a:rPr lang="en-US" sz="1013" i="1" baseline="30000" dirty="0">
                <a:solidFill>
                  <a:schemeClr val="bg1"/>
                </a:solidFill>
              </a:rPr>
              <a:t>2,4</a:t>
            </a:r>
            <a:r>
              <a:rPr lang="en-US" sz="1013" i="1" dirty="0">
                <a:solidFill>
                  <a:schemeClr val="bg1"/>
                </a:solidFill>
              </a:rPr>
              <a:t>, Clark Evans</a:t>
            </a:r>
            <a:r>
              <a:rPr lang="en-US" sz="1013" i="1" baseline="30000" dirty="0">
                <a:solidFill>
                  <a:schemeClr val="bg1"/>
                </a:solidFill>
              </a:rPr>
              <a:t>5</a:t>
            </a:r>
            <a:r>
              <a:rPr lang="en-US" sz="1013" i="1" dirty="0">
                <a:solidFill>
                  <a:schemeClr val="bg1"/>
                </a:solidFill>
              </a:rPr>
              <a:t>, Terra Ladwig</a:t>
            </a:r>
            <a:r>
              <a:rPr lang="en-US" sz="1013" i="1" baseline="30000" dirty="0">
                <a:solidFill>
                  <a:schemeClr val="bg1"/>
                </a:solidFill>
              </a:rPr>
              <a:t>5</a:t>
            </a:r>
            <a:r>
              <a:rPr lang="en-US" sz="1013" i="1" dirty="0">
                <a:solidFill>
                  <a:schemeClr val="bg1"/>
                </a:solidFill>
              </a:rPr>
              <a:t>, Ming Hu</a:t>
            </a:r>
            <a:r>
              <a:rPr lang="en-US" sz="1013" i="1" baseline="30000" dirty="0">
                <a:solidFill>
                  <a:schemeClr val="bg1"/>
                </a:solidFill>
              </a:rPr>
              <a:t>5</a:t>
            </a:r>
            <a:r>
              <a:rPr lang="en-US" sz="1013" i="1" dirty="0">
                <a:solidFill>
                  <a:schemeClr val="bg1"/>
                </a:solidFill>
              </a:rPr>
              <a:t>, David Dowell</a:t>
            </a:r>
            <a:r>
              <a:rPr lang="en-US" sz="1013" i="1" baseline="30000" dirty="0">
                <a:solidFill>
                  <a:schemeClr val="bg1"/>
                </a:solidFill>
              </a:rPr>
              <a:t>5</a:t>
            </a:r>
            <a:r>
              <a:rPr lang="en-US" sz="1013" i="1" dirty="0">
                <a:solidFill>
                  <a:schemeClr val="bg1"/>
                </a:solidFill>
              </a:rPr>
              <a:t>, Craig Schwartz</a:t>
            </a:r>
            <a:r>
              <a:rPr lang="en-US" sz="1013" i="1" baseline="30000" dirty="0">
                <a:solidFill>
                  <a:schemeClr val="bg1"/>
                </a:solidFill>
              </a:rPr>
              <a:t>6</a:t>
            </a:r>
            <a:r>
              <a:rPr lang="en-US" sz="1013" i="1" dirty="0">
                <a:solidFill>
                  <a:schemeClr val="bg1"/>
                </a:solidFill>
              </a:rPr>
              <a:t>, and Soyoung Ha</a:t>
            </a:r>
            <a:r>
              <a:rPr lang="en-US" sz="1013" i="1" baseline="30000" dirty="0">
                <a:solidFill>
                  <a:schemeClr val="bg1"/>
                </a:solidFill>
              </a:rPr>
              <a:t>6</a:t>
            </a:r>
          </a:p>
        </p:txBody>
      </p:sp>
      <p:sp>
        <p:nvSpPr>
          <p:cNvPr id="6" name="TextBox 5">
            <a:extLst>
              <a:ext uri="{FF2B5EF4-FFF2-40B4-BE49-F238E27FC236}">
                <a16:creationId xmlns:a16="http://schemas.microsoft.com/office/drawing/2014/main" id="{96DCB881-37D5-1CE7-02F3-B6EA61391EA7}"/>
              </a:ext>
            </a:extLst>
          </p:cNvPr>
          <p:cNvSpPr txBox="1"/>
          <p:nvPr/>
        </p:nvSpPr>
        <p:spPr>
          <a:xfrm>
            <a:off x="139815" y="3953914"/>
            <a:ext cx="5356111" cy="1061829"/>
          </a:xfrm>
          <a:prstGeom prst="rect">
            <a:avLst/>
          </a:prstGeom>
          <a:noFill/>
        </p:spPr>
        <p:txBody>
          <a:bodyPr wrap="square" rtlCol="0">
            <a:spAutoFit/>
          </a:bodyPr>
          <a:lstStyle/>
          <a:p>
            <a:pPr>
              <a:defRPr/>
            </a:pPr>
            <a:r>
              <a:rPr lang="en-US" sz="900" baseline="30000" dirty="0">
                <a:solidFill>
                  <a:prstClr val="white"/>
                </a:solidFill>
                <a:latin typeface="Calibri" panose="020F0502020204030204"/>
              </a:rPr>
              <a:t>1</a:t>
            </a:r>
            <a:r>
              <a:rPr lang="en-US" sz="900" dirty="0">
                <a:solidFill>
                  <a:prstClr val="white"/>
                </a:solidFill>
                <a:latin typeface="Calibri" panose="020F0502020204030204"/>
              </a:rPr>
              <a:t>NOAA/NWS/NCEP Storm Prediction Center, Norman, Oklahoma</a:t>
            </a:r>
          </a:p>
          <a:p>
            <a:pPr>
              <a:defRPr/>
            </a:pPr>
            <a:r>
              <a:rPr lang="en-US" sz="900" baseline="30000" dirty="0">
                <a:solidFill>
                  <a:prstClr val="white"/>
                </a:solidFill>
                <a:latin typeface="Calibri" panose="020F0502020204030204"/>
              </a:rPr>
              <a:t>2</a:t>
            </a:r>
            <a:r>
              <a:rPr lang="en-US" sz="900" dirty="0">
                <a:solidFill>
                  <a:prstClr val="white"/>
                </a:solidFill>
                <a:latin typeface="Calibri" panose="020F0502020204030204"/>
              </a:rPr>
              <a:t>NOAA/OAR National Severe Storms Laboratory, Norman, Oklahoma</a:t>
            </a:r>
          </a:p>
          <a:p>
            <a:pPr>
              <a:defRPr/>
            </a:pPr>
            <a:r>
              <a:rPr lang="en-US" sz="900" baseline="30000" dirty="0">
                <a:solidFill>
                  <a:prstClr val="white"/>
                </a:solidFill>
                <a:latin typeface="Calibri" panose="020F0502020204030204"/>
              </a:rPr>
              <a:t>3</a:t>
            </a:r>
            <a:r>
              <a:rPr lang="en-US" sz="900" dirty="0">
                <a:solidFill>
                  <a:prstClr val="white"/>
                </a:solidFill>
                <a:latin typeface="Calibri" panose="020F0502020204030204"/>
              </a:rPr>
              <a:t>Cooperative Institute for Severe and High-Impact Weather Research and Operations, University of Oklahoma, Norman, Oklahoma                        </a:t>
            </a:r>
          </a:p>
          <a:p>
            <a:pPr>
              <a:defRPr/>
            </a:pPr>
            <a:r>
              <a:rPr lang="en-US" sz="900" baseline="30000" dirty="0">
                <a:solidFill>
                  <a:prstClr val="white"/>
                </a:solidFill>
                <a:latin typeface="Calibri" panose="020F0502020204030204"/>
              </a:rPr>
              <a:t>4</a:t>
            </a:r>
            <a:r>
              <a:rPr lang="en-US" sz="900" dirty="0">
                <a:solidFill>
                  <a:prstClr val="white"/>
                </a:solidFill>
                <a:latin typeface="Calibri" panose="020F0502020204030204"/>
              </a:rPr>
              <a:t>School of Meteorology, University of Oklahoma, Norman, Oklahoma</a:t>
            </a:r>
          </a:p>
          <a:p>
            <a:pPr>
              <a:defRPr/>
            </a:pPr>
            <a:r>
              <a:rPr lang="en-US" sz="900" baseline="30000" dirty="0">
                <a:solidFill>
                  <a:prstClr val="white"/>
                </a:solidFill>
                <a:latin typeface="Calibri" panose="020F0502020204030204"/>
              </a:rPr>
              <a:t>5</a:t>
            </a:r>
            <a:r>
              <a:rPr lang="en-US" sz="900" dirty="0">
                <a:solidFill>
                  <a:prstClr val="white"/>
                </a:solidFill>
                <a:latin typeface="Calibri" panose="020F0502020204030204"/>
              </a:rPr>
              <a:t>NOAA/OAR Global Systems Laboratory, Boulder, Colorado</a:t>
            </a:r>
          </a:p>
          <a:p>
            <a:pPr>
              <a:defRPr/>
            </a:pPr>
            <a:r>
              <a:rPr lang="en-US" sz="900" baseline="30000" dirty="0">
                <a:solidFill>
                  <a:prstClr val="white"/>
                </a:solidFill>
                <a:latin typeface="Calibri" panose="020F0502020204030204"/>
              </a:rPr>
              <a:t>6</a:t>
            </a:r>
            <a:r>
              <a:rPr lang="en-US" sz="900" dirty="0">
                <a:solidFill>
                  <a:prstClr val="white"/>
                </a:solidFill>
                <a:latin typeface="Calibri" panose="020F0502020204030204"/>
              </a:rPr>
              <a:t>National Center for Atmospheric Research, Boulder, Colorado</a:t>
            </a:r>
          </a:p>
        </p:txBody>
      </p:sp>
      <p:pic>
        <p:nvPicPr>
          <p:cNvPr id="7" name="Google Shape;72;p15" descr="25553242184_91f214e66e_h.jpg">
            <a:extLst>
              <a:ext uri="{FF2B5EF4-FFF2-40B4-BE49-F238E27FC236}">
                <a16:creationId xmlns:a16="http://schemas.microsoft.com/office/drawing/2014/main" id="{D74733D1-974A-B79C-3C71-2291E4BB5FED}"/>
              </a:ext>
            </a:extLst>
          </p:cNvPr>
          <p:cNvPicPr preferRelativeResize="0"/>
          <p:nvPr/>
        </p:nvPicPr>
        <p:blipFill rotWithShape="1">
          <a:blip r:embed="rId3">
            <a:alphaModFix/>
          </a:blip>
          <a:srcRect l="31445"/>
          <a:stretch/>
        </p:blipFill>
        <p:spPr>
          <a:xfrm>
            <a:off x="6997158" y="38369"/>
            <a:ext cx="2086095" cy="1942222"/>
          </a:xfrm>
          <a:prstGeom prst="rect">
            <a:avLst/>
          </a:prstGeom>
          <a:noFill/>
          <a:ln>
            <a:noFill/>
          </a:ln>
        </p:spPr>
      </p:pic>
      <p:pic>
        <p:nvPicPr>
          <p:cNvPr id="8" name="Picture 7">
            <a:extLst>
              <a:ext uri="{FF2B5EF4-FFF2-40B4-BE49-F238E27FC236}">
                <a16:creationId xmlns:a16="http://schemas.microsoft.com/office/drawing/2014/main" id="{1E693DB5-EA0D-D333-9EDA-5234B928801A}"/>
              </a:ext>
            </a:extLst>
          </p:cNvPr>
          <p:cNvPicPr>
            <a:picLocks noChangeAspect="1"/>
          </p:cNvPicPr>
          <p:nvPr/>
        </p:nvPicPr>
        <p:blipFill>
          <a:blip r:embed="rId4"/>
          <a:stretch>
            <a:fillRect/>
          </a:stretch>
        </p:blipFill>
        <p:spPr>
          <a:xfrm>
            <a:off x="60748" y="38369"/>
            <a:ext cx="2481149" cy="1942222"/>
          </a:xfrm>
          <a:prstGeom prst="rect">
            <a:avLst/>
          </a:prstGeom>
        </p:spPr>
      </p:pic>
      <p:pic>
        <p:nvPicPr>
          <p:cNvPr id="9" name="Picture 8">
            <a:extLst>
              <a:ext uri="{FF2B5EF4-FFF2-40B4-BE49-F238E27FC236}">
                <a16:creationId xmlns:a16="http://schemas.microsoft.com/office/drawing/2014/main" id="{28AA7471-3976-5FC5-64CE-A8D8F41EE34E}"/>
              </a:ext>
            </a:extLst>
          </p:cNvPr>
          <p:cNvPicPr>
            <a:picLocks noChangeAspect="1"/>
          </p:cNvPicPr>
          <p:nvPr/>
        </p:nvPicPr>
        <p:blipFill>
          <a:blip r:embed="rId5"/>
          <a:stretch>
            <a:fillRect/>
          </a:stretch>
        </p:blipFill>
        <p:spPr>
          <a:xfrm>
            <a:off x="2587246" y="38369"/>
            <a:ext cx="4364564" cy="1948064"/>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02">
          <a:extLst>
            <a:ext uri="{FF2B5EF4-FFF2-40B4-BE49-F238E27FC236}">
              <a16:creationId xmlns:a16="http://schemas.microsoft.com/office/drawing/2014/main" id="{19F0F97A-3B61-585A-20ED-6B419182EBB9}"/>
            </a:ext>
          </a:extLst>
        </p:cNvPr>
        <p:cNvGrpSpPr/>
        <p:nvPr/>
      </p:nvGrpSpPr>
      <p:grpSpPr>
        <a:xfrm>
          <a:off x="0" y="0"/>
          <a:ext cx="0" cy="0"/>
          <a:chOff x="0" y="0"/>
          <a:chExt cx="0" cy="0"/>
        </a:xfrm>
      </p:grpSpPr>
      <p:sp>
        <p:nvSpPr>
          <p:cNvPr id="103" name="Google Shape;103;p17">
            <a:extLst>
              <a:ext uri="{FF2B5EF4-FFF2-40B4-BE49-F238E27FC236}">
                <a16:creationId xmlns:a16="http://schemas.microsoft.com/office/drawing/2014/main" id="{97B16D54-9F28-3A82-D030-6A464726EB9D}"/>
              </a:ext>
            </a:extLst>
          </p:cNvPr>
          <p:cNvSpPr txBox="1"/>
          <p:nvPr/>
        </p:nvSpPr>
        <p:spPr>
          <a:xfrm>
            <a:off x="1566081" y="16207"/>
            <a:ext cx="6284794" cy="822737"/>
          </a:xfrm>
          <a:prstGeom prst="rect">
            <a:avLst/>
          </a:prstGeom>
          <a:noFill/>
          <a:ln>
            <a:noFill/>
          </a:ln>
        </p:spPr>
        <p:txBody>
          <a:bodyPr spcFirstLastPara="1" wrap="square" lIns="91425" tIns="91425" rIns="91425" bIns="91425" anchor="t" anchorCtr="0">
            <a:noAutofit/>
          </a:bodyPr>
          <a:lstStyle/>
          <a:p>
            <a:pPr algn="ctr" defTabSz="914378">
              <a:buClr>
                <a:srgbClr val="000000"/>
              </a:buClr>
            </a:pPr>
            <a:r>
              <a:rPr lang="en-US" sz="2550" b="1" kern="0" dirty="0">
                <a:solidFill>
                  <a:srgbClr val="000000"/>
                </a:solidFill>
                <a:latin typeface="Arial"/>
                <a:cs typeface="Arial"/>
                <a:sym typeface="Arial"/>
              </a:rPr>
              <a:t>Day 1 Deterministic Flagships: Environment Fields</a:t>
            </a:r>
            <a:endParaRPr sz="2550" b="1" kern="0" dirty="0">
              <a:solidFill>
                <a:srgbClr val="000000"/>
              </a:solidFill>
              <a:latin typeface="Arial"/>
              <a:cs typeface="Arial"/>
              <a:sym typeface="Arial"/>
            </a:endParaRPr>
          </a:p>
        </p:txBody>
      </p:sp>
      <p:pic>
        <p:nvPicPr>
          <p:cNvPr id="104" name="Google Shape;104;p17" descr="spclogo">
            <a:extLst>
              <a:ext uri="{FF2B5EF4-FFF2-40B4-BE49-F238E27FC236}">
                <a16:creationId xmlns:a16="http://schemas.microsoft.com/office/drawing/2014/main" id="{4BDD6D53-A6D5-FB7F-F127-6D623BD01E88}"/>
              </a:ext>
            </a:extLst>
          </p:cNvPr>
          <p:cNvPicPr preferRelativeResize="0"/>
          <p:nvPr/>
        </p:nvPicPr>
        <p:blipFill rotWithShape="1">
          <a:blip r:embed="rId3">
            <a:alphaModFix/>
          </a:blip>
          <a:srcRect/>
          <a:stretch/>
        </p:blipFill>
        <p:spPr>
          <a:xfrm>
            <a:off x="76200" y="95250"/>
            <a:ext cx="1379538" cy="551260"/>
          </a:xfrm>
          <a:prstGeom prst="rect">
            <a:avLst/>
          </a:prstGeom>
          <a:noFill/>
          <a:ln>
            <a:noFill/>
          </a:ln>
        </p:spPr>
      </p:pic>
      <p:pic>
        <p:nvPicPr>
          <p:cNvPr id="105" name="Google Shape;105;p17" descr="nssllogo">
            <a:extLst>
              <a:ext uri="{FF2B5EF4-FFF2-40B4-BE49-F238E27FC236}">
                <a16:creationId xmlns:a16="http://schemas.microsoft.com/office/drawing/2014/main" id="{17AF4785-F466-12A4-DF3E-457996453EA5}"/>
              </a:ext>
            </a:extLst>
          </p:cNvPr>
          <p:cNvPicPr preferRelativeResize="0"/>
          <p:nvPr/>
        </p:nvPicPr>
        <p:blipFill rotWithShape="1">
          <a:blip r:embed="rId4">
            <a:alphaModFix/>
          </a:blip>
          <a:srcRect/>
          <a:stretch/>
        </p:blipFill>
        <p:spPr>
          <a:xfrm>
            <a:off x="8305801" y="57151"/>
            <a:ext cx="677467" cy="676275"/>
          </a:xfrm>
          <a:prstGeom prst="rect">
            <a:avLst/>
          </a:prstGeom>
          <a:noFill/>
          <a:ln>
            <a:noFill/>
          </a:ln>
        </p:spPr>
      </p:pic>
      <p:sp>
        <p:nvSpPr>
          <p:cNvPr id="2" name="TextBox 1">
            <a:extLst>
              <a:ext uri="{FF2B5EF4-FFF2-40B4-BE49-F238E27FC236}">
                <a16:creationId xmlns:a16="http://schemas.microsoft.com/office/drawing/2014/main" id="{958D14AD-BB52-2CC0-7CC0-752D91F32931}"/>
              </a:ext>
            </a:extLst>
          </p:cNvPr>
          <p:cNvSpPr txBox="1"/>
          <p:nvPr/>
        </p:nvSpPr>
        <p:spPr>
          <a:xfrm>
            <a:off x="4708477" y="1493265"/>
            <a:ext cx="3630218" cy="646331"/>
          </a:xfrm>
          <a:prstGeom prst="rect">
            <a:avLst/>
          </a:prstGeom>
          <a:noFill/>
        </p:spPr>
        <p:txBody>
          <a:bodyPr wrap="square" rtlCol="0">
            <a:spAutoFit/>
          </a:bodyPr>
          <a:lstStyle/>
          <a:p>
            <a:pPr marL="214313" indent="-214313">
              <a:buFont typeface="Wingdings" pitchFamily="2" charset="2"/>
              <a:buChar char="Ø"/>
            </a:pPr>
            <a:r>
              <a:rPr lang="en-US" sz="1200" dirty="0"/>
              <a:t>GSL MPAS RT runs slightly better than HRRR for all environment fields – temperature, dewpoint, and SBCAPE. </a:t>
            </a:r>
          </a:p>
        </p:txBody>
      </p:sp>
      <p:pic>
        <p:nvPicPr>
          <p:cNvPr id="4" name="Picture 3">
            <a:extLst>
              <a:ext uri="{FF2B5EF4-FFF2-40B4-BE49-F238E27FC236}">
                <a16:creationId xmlns:a16="http://schemas.microsoft.com/office/drawing/2014/main" id="{9D86AADE-D10B-9C05-2135-5B8B57334082}"/>
              </a:ext>
            </a:extLst>
          </p:cNvPr>
          <p:cNvPicPr>
            <a:picLocks noChangeAspect="1"/>
          </p:cNvPicPr>
          <p:nvPr/>
        </p:nvPicPr>
        <p:blipFill>
          <a:blip r:embed="rId5"/>
          <a:srcRect l="5751" t="2332" r="8681" b="7143"/>
          <a:stretch>
            <a:fillRect/>
          </a:stretch>
        </p:blipFill>
        <p:spPr>
          <a:xfrm>
            <a:off x="230956" y="1281162"/>
            <a:ext cx="4128941" cy="3494497"/>
          </a:xfrm>
          <a:prstGeom prst="rect">
            <a:avLst/>
          </a:prstGeom>
        </p:spPr>
      </p:pic>
    </p:spTree>
    <p:extLst>
      <p:ext uri="{BB962C8B-B14F-4D97-AF65-F5344CB8AC3E}">
        <p14:creationId xmlns:p14="http://schemas.microsoft.com/office/powerpoint/2010/main" val="130418199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02">
          <a:extLst>
            <a:ext uri="{FF2B5EF4-FFF2-40B4-BE49-F238E27FC236}">
              <a16:creationId xmlns:a16="http://schemas.microsoft.com/office/drawing/2014/main" id="{CB7E3C63-55BB-60E9-776C-642FFFAB6229}"/>
            </a:ext>
          </a:extLst>
        </p:cNvPr>
        <p:cNvGrpSpPr/>
        <p:nvPr/>
      </p:nvGrpSpPr>
      <p:grpSpPr>
        <a:xfrm>
          <a:off x="0" y="0"/>
          <a:ext cx="0" cy="0"/>
          <a:chOff x="0" y="0"/>
          <a:chExt cx="0" cy="0"/>
        </a:xfrm>
      </p:grpSpPr>
      <p:sp>
        <p:nvSpPr>
          <p:cNvPr id="103" name="Google Shape;103;p17">
            <a:extLst>
              <a:ext uri="{FF2B5EF4-FFF2-40B4-BE49-F238E27FC236}">
                <a16:creationId xmlns:a16="http://schemas.microsoft.com/office/drawing/2014/main" id="{95CA8826-604B-6957-49A4-0759CBB4BF35}"/>
              </a:ext>
            </a:extLst>
          </p:cNvPr>
          <p:cNvSpPr txBox="1"/>
          <p:nvPr/>
        </p:nvSpPr>
        <p:spPr>
          <a:xfrm>
            <a:off x="1689875" y="62821"/>
            <a:ext cx="5971500" cy="696600"/>
          </a:xfrm>
          <a:prstGeom prst="rect">
            <a:avLst/>
          </a:prstGeom>
          <a:noFill/>
          <a:ln>
            <a:noFill/>
          </a:ln>
        </p:spPr>
        <p:txBody>
          <a:bodyPr spcFirstLastPara="1" wrap="square" lIns="91425" tIns="91425" rIns="91425" bIns="91425" anchor="t" anchorCtr="0">
            <a:noAutofit/>
          </a:bodyPr>
          <a:lstStyle/>
          <a:p>
            <a:pPr algn="ctr" defTabSz="914378">
              <a:buClr>
                <a:srgbClr val="000000"/>
              </a:buClr>
            </a:pPr>
            <a:r>
              <a:rPr lang="en" sz="2700" b="1" kern="0" dirty="0">
                <a:solidFill>
                  <a:srgbClr val="000000"/>
                </a:solidFill>
                <a:latin typeface="Arial"/>
                <a:cs typeface="Arial"/>
                <a:sym typeface="Arial"/>
              </a:rPr>
              <a:t>Day 1 MPAS ICs</a:t>
            </a:r>
            <a:endParaRPr sz="2700" b="1" kern="0" dirty="0">
              <a:solidFill>
                <a:srgbClr val="000000"/>
              </a:solidFill>
              <a:latin typeface="Arial"/>
              <a:cs typeface="Arial"/>
              <a:sym typeface="Arial"/>
            </a:endParaRPr>
          </a:p>
        </p:txBody>
      </p:sp>
      <p:pic>
        <p:nvPicPr>
          <p:cNvPr id="104" name="Google Shape;104;p17" descr="spclogo">
            <a:extLst>
              <a:ext uri="{FF2B5EF4-FFF2-40B4-BE49-F238E27FC236}">
                <a16:creationId xmlns:a16="http://schemas.microsoft.com/office/drawing/2014/main" id="{0D3F5A9E-E831-C2BE-E3A9-55B1F7715825}"/>
              </a:ext>
            </a:extLst>
          </p:cNvPr>
          <p:cNvPicPr preferRelativeResize="0"/>
          <p:nvPr/>
        </p:nvPicPr>
        <p:blipFill rotWithShape="1">
          <a:blip r:embed="rId3">
            <a:alphaModFix/>
          </a:blip>
          <a:srcRect/>
          <a:stretch/>
        </p:blipFill>
        <p:spPr>
          <a:xfrm>
            <a:off x="76200" y="95250"/>
            <a:ext cx="1379538" cy="551260"/>
          </a:xfrm>
          <a:prstGeom prst="rect">
            <a:avLst/>
          </a:prstGeom>
          <a:noFill/>
          <a:ln>
            <a:noFill/>
          </a:ln>
        </p:spPr>
      </p:pic>
      <p:pic>
        <p:nvPicPr>
          <p:cNvPr id="105" name="Google Shape;105;p17" descr="nssllogo">
            <a:extLst>
              <a:ext uri="{FF2B5EF4-FFF2-40B4-BE49-F238E27FC236}">
                <a16:creationId xmlns:a16="http://schemas.microsoft.com/office/drawing/2014/main" id="{3BB6C0E4-2339-4294-3060-1D3D690426F1}"/>
              </a:ext>
            </a:extLst>
          </p:cNvPr>
          <p:cNvPicPr preferRelativeResize="0"/>
          <p:nvPr/>
        </p:nvPicPr>
        <p:blipFill rotWithShape="1">
          <a:blip r:embed="rId4">
            <a:alphaModFix/>
          </a:blip>
          <a:srcRect/>
          <a:stretch/>
        </p:blipFill>
        <p:spPr>
          <a:xfrm>
            <a:off x="8305801" y="57151"/>
            <a:ext cx="677467" cy="676275"/>
          </a:xfrm>
          <a:prstGeom prst="rect">
            <a:avLst/>
          </a:prstGeom>
          <a:noFill/>
          <a:ln>
            <a:noFill/>
          </a:ln>
        </p:spPr>
      </p:pic>
      <p:sp>
        <p:nvSpPr>
          <p:cNvPr id="2" name="TextBox 1">
            <a:extLst>
              <a:ext uri="{FF2B5EF4-FFF2-40B4-BE49-F238E27FC236}">
                <a16:creationId xmlns:a16="http://schemas.microsoft.com/office/drawing/2014/main" id="{6FF575E8-4835-EE18-E7F9-7DAA7325B7E2}"/>
              </a:ext>
            </a:extLst>
          </p:cNvPr>
          <p:cNvSpPr txBox="1"/>
          <p:nvPr/>
        </p:nvSpPr>
        <p:spPr>
          <a:xfrm>
            <a:off x="297133" y="720622"/>
            <a:ext cx="8260772" cy="784830"/>
          </a:xfrm>
          <a:prstGeom prst="rect">
            <a:avLst/>
          </a:prstGeom>
          <a:noFill/>
        </p:spPr>
        <p:txBody>
          <a:bodyPr wrap="square" rtlCol="0">
            <a:spAutoFit/>
          </a:bodyPr>
          <a:lstStyle/>
          <a:p>
            <a:pPr marL="214313" indent="-214313">
              <a:buFont typeface="Wingdings" pitchFamily="2" charset="2"/>
              <a:buChar char="Ø"/>
            </a:pPr>
            <a:r>
              <a:rPr lang="en-US" sz="1500" b="1" u="sng" dirty="0">
                <a:solidFill>
                  <a:srgbClr val="FF0000"/>
                </a:solidFill>
              </a:rPr>
              <a:t>Goal:</a:t>
            </a:r>
            <a:r>
              <a:rPr lang="en-US" sz="1500" b="1" dirty="0">
                <a:solidFill>
                  <a:srgbClr val="FF0000"/>
                </a:solidFill>
              </a:rPr>
              <a:t> </a:t>
            </a:r>
            <a:r>
              <a:rPr lang="en-US" sz="1500" dirty="0"/>
              <a:t>Assess the impacts of using JEDI-based, hourly-cycled, convective scale data assimilation with MPAS, focused on </a:t>
            </a:r>
            <a:r>
              <a:rPr lang="en-US" sz="1500" b="1" dirty="0"/>
              <a:t>12-36h lead times</a:t>
            </a:r>
            <a:r>
              <a:rPr lang="en-US" sz="1500" dirty="0"/>
              <a:t>. MPAS initialized with RRFS compared to MPAS JEDI. </a:t>
            </a:r>
          </a:p>
        </p:txBody>
      </p:sp>
      <p:pic>
        <p:nvPicPr>
          <p:cNvPr id="3" name="Picture 2">
            <a:extLst>
              <a:ext uri="{FF2B5EF4-FFF2-40B4-BE49-F238E27FC236}">
                <a16:creationId xmlns:a16="http://schemas.microsoft.com/office/drawing/2014/main" id="{269AAD36-518B-8BF5-6E7B-7AB77B20384D}"/>
              </a:ext>
            </a:extLst>
          </p:cNvPr>
          <p:cNvPicPr>
            <a:picLocks noChangeAspect="1"/>
          </p:cNvPicPr>
          <p:nvPr/>
        </p:nvPicPr>
        <p:blipFill>
          <a:blip r:embed="rId5"/>
          <a:srcRect l="5750" t="3006" r="9267" b="7875"/>
          <a:stretch>
            <a:fillRect/>
          </a:stretch>
        </p:blipFill>
        <p:spPr>
          <a:xfrm>
            <a:off x="141269" y="1624041"/>
            <a:ext cx="3855526" cy="3234567"/>
          </a:xfrm>
          <a:prstGeom prst="rect">
            <a:avLst/>
          </a:prstGeom>
        </p:spPr>
      </p:pic>
      <p:pic>
        <p:nvPicPr>
          <p:cNvPr id="9" name="Picture 8">
            <a:extLst>
              <a:ext uri="{FF2B5EF4-FFF2-40B4-BE49-F238E27FC236}">
                <a16:creationId xmlns:a16="http://schemas.microsoft.com/office/drawing/2014/main" id="{11B2BA12-7055-0874-944B-E7910A0597A6}"/>
              </a:ext>
            </a:extLst>
          </p:cNvPr>
          <p:cNvPicPr>
            <a:picLocks noChangeAspect="1"/>
          </p:cNvPicPr>
          <p:nvPr/>
        </p:nvPicPr>
        <p:blipFill>
          <a:blip r:embed="rId6"/>
          <a:srcRect l="33412" r="1"/>
          <a:stretch>
            <a:fillRect/>
          </a:stretch>
        </p:blipFill>
        <p:spPr>
          <a:xfrm>
            <a:off x="4572001" y="1417222"/>
            <a:ext cx="3261233" cy="1694873"/>
          </a:xfrm>
          <a:prstGeom prst="rect">
            <a:avLst/>
          </a:prstGeom>
          <a:ln>
            <a:solidFill>
              <a:schemeClr val="tx1"/>
            </a:solidFill>
          </a:ln>
        </p:spPr>
      </p:pic>
      <p:pic>
        <p:nvPicPr>
          <p:cNvPr id="4" name="Picture 3">
            <a:extLst>
              <a:ext uri="{FF2B5EF4-FFF2-40B4-BE49-F238E27FC236}">
                <a16:creationId xmlns:a16="http://schemas.microsoft.com/office/drawing/2014/main" id="{90754EA6-1814-CC1D-5FDA-3E1AD4C778AD}"/>
              </a:ext>
            </a:extLst>
          </p:cNvPr>
          <p:cNvPicPr>
            <a:picLocks noChangeAspect="1"/>
          </p:cNvPicPr>
          <p:nvPr/>
        </p:nvPicPr>
        <p:blipFill>
          <a:blip r:embed="rId6"/>
          <a:srcRect r="66728"/>
          <a:stretch>
            <a:fillRect/>
          </a:stretch>
        </p:blipFill>
        <p:spPr>
          <a:xfrm>
            <a:off x="4572000" y="3112096"/>
            <a:ext cx="1611579" cy="1676204"/>
          </a:xfrm>
          <a:prstGeom prst="rect">
            <a:avLst/>
          </a:prstGeom>
          <a:ln>
            <a:solidFill>
              <a:schemeClr val="tx1"/>
            </a:solidFill>
          </a:ln>
        </p:spPr>
      </p:pic>
      <p:sp>
        <p:nvSpPr>
          <p:cNvPr id="5" name="TextBox 4">
            <a:extLst>
              <a:ext uri="{FF2B5EF4-FFF2-40B4-BE49-F238E27FC236}">
                <a16:creationId xmlns:a16="http://schemas.microsoft.com/office/drawing/2014/main" id="{F9E3F76E-A8BA-C549-A87E-07782B43554F}"/>
              </a:ext>
            </a:extLst>
          </p:cNvPr>
          <p:cNvSpPr txBox="1"/>
          <p:nvPr/>
        </p:nvSpPr>
        <p:spPr>
          <a:xfrm>
            <a:off x="4675625" y="1562743"/>
            <a:ext cx="1002006" cy="276999"/>
          </a:xfrm>
          <a:prstGeom prst="rect">
            <a:avLst/>
          </a:prstGeom>
          <a:solidFill>
            <a:schemeClr val="lt1"/>
          </a:solidFill>
          <a:ln>
            <a:solidFill>
              <a:schemeClr val="tx1"/>
            </a:solidFill>
          </a:ln>
        </p:spPr>
        <p:txBody>
          <a:bodyPr wrap="none" rtlCol="0">
            <a:spAutoFit/>
          </a:bodyPr>
          <a:lstStyle/>
          <a:p>
            <a:r>
              <a:rPr lang="en-US" sz="1200" b="1" dirty="0"/>
              <a:t>MPAS JEDI</a:t>
            </a:r>
          </a:p>
        </p:txBody>
      </p:sp>
      <p:sp>
        <p:nvSpPr>
          <p:cNvPr id="6" name="TextBox 5">
            <a:extLst>
              <a:ext uri="{FF2B5EF4-FFF2-40B4-BE49-F238E27FC236}">
                <a16:creationId xmlns:a16="http://schemas.microsoft.com/office/drawing/2014/main" id="{BFD5A8B8-E159-EE02-B115-6D3EBD9A4764}"/>
              </a:ext>
            </a:extLst>
          </p:cNvPr>
          <p:cNvSpPr txBox="1"/>
          <p:nvPr/>
        </p:nvSpPr>
        <p:spPr>
          <a:xfrm>
            <a:off x="4675624" y="3257615"/>
            <a:ext cx="1078950" cy="276999"/>
          </a:xfrm>
          <a:prstGeom prst="rect">
            <a:avLst/>
          </a:prstGeom>
          <a:solidFill>
            <a:schemeClr val="lt1"/>
          </a:solidFill>
          <a:ln>
            <a:solidFill>
              <a:schemeClr val="tx1"/>
            </a:solidFill>
          </a:ln>
        </p:spPr>
        <p:txBody>
          <a:bodyPr wrap="none" rtlCol="0">
            <a:spAutoFit/>
          </a:bodyPr>
          <a:lstStyle/>
          <a:p>
            <a:r>
              <a:rPr lang="en-US" sz="1200" b="1" dirty="0"/>
              <a:t>MPAS RRFS</a:t>
            </a:r>
          </a:p>
        </p:txBody>
      </p:sp>
      <p:sp>
        <p:nvSpPr>
          <p:cNvPr id="7" name="Oval 6">
            <a:extLst>
              <a:ext uri="{FF2B5EF4-FFF2-40B4-BE49-F238E27FC236}">
                <a16:creationId xmlns:a16="http://schemas.microsoft.com/office/drawing/2014/main" id="{88621131-329C-73F7-EA79-D01AB56BEC11}"/>
              </a:ext>
            </a:extLst>
          </p:cNvPr>
          <p:cNvSpPr/>
          <p:nvPr/>
        </p:nvSpPr>
        <p:spPr>
          <a:xfrm rot="3043521">
            <a:off x="4848209" y="2206557"/>
            <a:ext cx="459708" cy="641672"/>
          </a:xfrm>
          <a:prstGeom prst="ellipse">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8" name="Oval 7">
            <a:extLst>
              <a:ext uri="{FF2B5EF4-FFF2-40B4-BE49-F238E27FC236}">
                <a16:creationId xmlns:a16="http://schemas.microsoft.com/office/drawing/2014/main" id="{3BE43196-E15D-0CEE-9D71-6DF7680DCFCB}"/>
              </a:ext>
            </a:extLst>
          </p:cNvPr>
          <p:cNvSpPr/>
          <p:nvPr/>
        </p:nvSpPr>
        <p:spPr>
          <a:xfrm rot="2255709">
            <a:off x="5418198" y="1631784"/>
            <a:ext cx="459708" cy="1106057"/>
          </a:xfrm>
          <a:prstGeom prst="ellipse">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11" name="Oval 10">
            <a:extLst>
              <a:ext uri="{FF2B5EF4-FFF2-40B4-BE49-F238E27FC236}">
                <a16:creationId xmlns:a16="http://schemas.microsoft.com/office/drawing/2014/main" id="{9F4485B5-4DAF-BA78-2A93-499D723C38CA}"/>
              </a:ext>
            </a:extLst>
          </p:cNvPr>
          <p:cNvSpPr/>
          <p:nvPr/>
        </p:nvSpPr>
        <p:spPr>
          <a:xfrm rot="2255709">
            <a:off x="5173981" y="3381521"/>
            <a:ext cx="721745" cy="1403393"/>
          </a:xfrm>
          <a:prstGeom prst="ellipse">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14" name="TextBox 13">
            <a:extLst>
              <a:ext uri="{FF2B5EF4-FFF2-40B4-BE49-F238E27FC236}">
                <a16:creationId xmlns:a16="http://schemas.microsoft.com/office/drawing/2014/main" id="{39B53E77-1CBC-38B6-CDC4-F83B0A25FBD1}"/>
              </a:ext>
            </a:extLst>
          </p:cNvPr>
          <p:cNvSpPr txBox="1"/>
          <p:nvPr/>
        </p:nvSpPr>
        <p:spPr>
          <a:xfrm>
            <a:off x="6394082" y="3222550"/>
            <a:ext cx="2589186" cy="1200329"/>
          </a:xfrm>
          <a:prstGeom prst="rect">
            <a:avLst/>
          </a:prstGeom>
          <a:solidFill>
            <a:schemeClr val="lt1"/>
          </a:solidFill>
          <a:ln>
            <a:solidFill>
              <a:schemeClr val="tx1"/>
            </a:solidFill>
          </a:ln>
        </p:spPr>
        <p:txBody>
          <a:bodyPr wrap="square" rtlCol="0">
            <a:spAutoFit/>
          </a:bodyPr>
          <a:lstStyle/>
          <a:p>
            <a:r>
              <a:rPr lang="en-US" sz="1200" b="1" dirty="0"/>
              <a:t>Two separate lines depicted very well in MPAS JEDI. </a:t>
            </a:r>
          </a:p>
          <a:p>
            <a:endParaRPr lang="en-US" sz="1200" b="1" dirty="0"/>
          </a:p>
          <a:p>
            <a:r>
              <a:rPr lang="en-US" sz="1200" b="1" dirty="0"/>
              <a:t>MPAS RRFS not as good with convection organized in one large complex.</a:t>
            </a:r>
          </a:p>
        </p:txBody>
      </p:sp>
      <p:cxnSp>
        <p:nvCxnSpPr>
          <p:cNvPr id="16" name="Straight Connector 15">
            <a:extLst>
              <a:ext uri="{FF2B5EF4-FFF2-40B4-BE49-F238E27FC236}">
                <a16:creationId xmlns:a16="http://schemas.microsoft.com/office/drawing/2014/main" id="{9F159E2F-5558-E722-63EB-CC4BCBAE51FA}"/>
              </a:ext>
            </a:extLst>
          </p:cNvPr>
          <p:cNvCxnSpPr>
            <a:cxnSpLocks/>
          </p:cNvCxnSpPr>
          <p:nvPr/>
        </p:nvCxnSpPr>
        <p:spPr>
          <a:xfrm>
            <a:off x="2197677" y="1956089"/>
            <a:ext cx="0" cy="279450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id="{4D02F860-B505-D699-A973-8238E8BB3862}"/>
              </a:ext>
            </a:extLst>
          </p:cNvPr>
          <p:cNvSpPr txBox="1"/>
          <p:nvPr/>
        </p:nvSpPr>
        <p:spPr>
          <a:xfrm>
            <a:off x="866728" y="4422878"/>
            <a:ext cx="883575" cy="276999"/>
          </a:xfrm>
          <a:prstGeom prst="rect">
            <a:avLst/>
          </a:prstGeom>
          <a:solidFill>
            <a:schemeClr val="lt1"/>
          </a:solidFill>
          <a:ln>
            <a:solidFill>
              <a:schemeClr val="tx1"/>
            </a:solidFill>
          </a:ln>
        </p:spPr>
        <p:txBody>
          <a:bodyPr wrap="none" rtlCol="0">
            <a:spAutoFit/>
          </a:bodyPr>
          <a:lstStyle/>
          <a:p>
            <a:r>
              <a:rPr lang="en-US" sz="1200" b="1" dirty="0"/>
              <a:t>1200 UTC</a:t>
            </a:r>
          </a:p>
        </p:txBody>
      </p:sp>
      <p:sp>
        <p:nvSpPr>
          <p:cNvPr id="20" name="TextBox 19">
            <a:extLst>
              <a:ext uri="{FF2B5EF4-FFF2-40B4-BE49-F238E27FC236}">
                <a16:creationId xmlns:a16="http://schemas.microsoft.com/office/drawing/2014/main" id="{261AA72F-1364-579A-7C67-E687E67C3009}"/>
              </a:ext>
            </a:extLst>
          </p:cNvPr>
          <p:cNvSpPr txBox="1"/>
          <p:nvPr/>
        </p:nvSpPr>
        <p:spPr>
          <a:xfrm>
            <a:off x="2636288" y="4422878"/>
            <a:ext cx="883575" cy="276999"/>
          </a:xfrm>
          <a:prstGeom prst="rect">
            <a:avLst/>
          </a:prstGeom>
          <a:solidFill>
            <a:schemeClr val="lt1"/>
          </a:solidFill>
          <a:ln>
            <a:solidFill>
              <a:schemeClr val="tx1"/>
            </a:solidFill>
          </a:ln>
        </p:spPr>
        <p:txBody>
          <a:bodyPr wrap="none" rtlCol="0">
            <a:spAutoFit/>
          </a:bodyPr>
          <a:lstStyle/>
          <a:p>
            <a:r>
              <a:rPr lang="en-US" sz="1200" b="1" dirty="0"/>
              <a:t>0000 UTC</a:t>
            </a:r>
          </a:p>
        </p:txBody>
      </p:sp>
      <p:sp>
        <p:nvSpPr>
          <p:cNvPr id="21" name="TextBox 20">
            <a:extLst>
              <a:ext uri="{FF2B5EF4-FFF2-40B4-BE49-F238E27FC236}">
                <a16:creationId xmlns:a16="http://schemas.microsoft.com/office/drawing/2014/main" id="{0BA51418-C070-E872-6622-AE59E65FB921}"/>
              </a:ext>
            </a:extLst>
          </p:cNvPr>
          <p:cNvSpPr txBox="1"/>
          <p:nvPr/>
        </p:nvSpPr>
        <p:spPr>
          <a:xfrm>
            <a:off x="437435" y="4868994"/>
            <a:ext cx="445956" cy="248209"/>
          </a:xfrm>
          <a:prstGeom prst="rect">
            <a:avLst/>
          </a:prstGeom>
          <a:noFill/>
        </p:spPr>
        <p:txBody>
          <a:bodyPr wrap="none" rtlCol="0">
            <a:spAutoFit/>
          </a:bodyPr>
          <a:lstStyle/>
          <a:p>
            <a:r>
              <a:rPr lang="en-US" sz="1013" dirty="0"/>
              <a:t>Best</a:t>
            </a:r>
          </a:p>
        </p:txBody>
      </p:sp>
      <p:sp>
        <p:nvSpPr>
          <p:cNvPr id="22" name="TextBox 21">
            <a:extLst>
              <a:ext uri="{FF2B5EF4-FFF2-40B4-BE49-F238E27FC236}">
                <a16:creationId xmlns:a16="http://schemas.microsoft.com/office/drawing/2014/main" id="{4A3B7F60-0F46-621F-6AC1-D60F76729308}"/>
              </a:ext>
            </a:extLst>
          </p:cNvPr>
          <p:cNvSpPr txBox="1"/>
          <p:nvPr/>
        </p:nvSpPr>
        <p:spPr>
          <a:xfrm>
            <a:off x="3260599" y="4858608"/>
            <a:ext cx="524503" cy="248209"/>
          </a:xfrm>
          <a:prstGeom prst="rect">
            <a:avLst/>
          </a:prstGeom>
          <a:noFill/>
        </p:spPr>
        <p:txBody>
          <a:bodyPr wrap="none" rtlCol="0">
            <a:spAutoFit/>
          </a:bodyPr>
          <a:lstStyle/>
          <a:p>
            <a:r>
              <a:rPr lang="en-US" sz="1013" dirty="0"/>
              <a:t>Worst</a:t>
            </a:r>
          </a:p>
        </p:txBody>
      </p:sp>
      <p:cxnSp>
        <p:nvCxnSpPr>
          <p:cNvPr id="23" name="Straight Arrow Connector 22">
            <a:extLst>
              <a:ext uri="{FF2B5EF4-FFF2-40B4-BE49-F238E27FC236}">
                <a16:creationId xmlns:a16="http://schemas.microsoft.com/office/drawing/2014/main" id="{C6540C0A-04CD-8B51-1201-33D2335DA615}"/>
              </a:ext>
            </a:extLst>
          </p:cNvPr>
          <p:cNvCxnSpPr>
            <a:cxnSpLocks/>
          </p:cNvCxnSpPr>
          <p:nvPr/>
        </p:nvCxnSpPr>
        <p:spPr>
          <a:xfrm>
            <a:off x="955729" y="5007494"/>
            <a:ext cx="2304870" cy="0"/>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8026855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02">
          <a:extLst>
            <a:ext uri="{FF2B5EF4-FFF2-40B4-BE49-F238E27FC236}">
              <a16:creationId xmlns:a16="http://schemas.microsoft.com/office/drawing/2014/main" id="{92AC695C-436B-07B3-4CA3-47BD5DCE3CA5}"/>
            </a:ext>
          </a:extLst>
        </p:cNvPr>
        <p:cNvGrpSpPr/>
        <p:nvPr/>
      </p:nvGrpSpPr>
      <p:grpSpPr>
        <a:xfrm>
          <a:off x="0" y="0"/>
          <a:ext cx="0" cy="0"/>
          <a:chOff x="0" y="0"/>
          <a:chExt cx="0" cy="0"/>
        </a:xfrm>
      </p:grpSpPr>
      <p:sp>
        <p:nvSpPr>
          <p:cNvPr id="103" name="Google Shape;103;p17">
            <a:extLst>
              <a:ext uri="{FF2B5EF4-FFF2-40B4-BE49-F238E27FC236}">
                <a16:creationId xmlns:a16="http://schemas.microsoft.com/office/drawing/2014/main" id="{7BE069E3-8BF6-C81D-CCE0-90985F8BA26D}"/>
              </a:ext>
            </a:extLst>
          </p:cNvPr>
          <p:cNvSpPr txBox="1"/>
          <p:nvPr/>
        </p:nvSpPr>
        <p:spPr>
          <a:xfrm>
            <a:off x="1689875" y="62821"/>
            <a:ext cx="5971500" cy="696600"/>
          </a:xfrm>
          <a:prstGeom prst="rect">
            <a:avLst/>
          </a:prstGeom>
          <a:noFill/>
          <a:ln>
            <a:noFill/>
          </a:ln>
        </p:spPr>
        <p:txBody>
          <a:bodyPr spcFirstLastPara="1" wrap="square" lIns="91425" tIns="91425" rIns="91425" bIns="91425" anchor="t" anchorCtr="0">
            <a:noAutofit/>
          </a:bodyPr>
          <a:lstStyle/>
          <a:p>
            <a:pPr algn="ctr" defTabSz="914378">
              <a:buClr>
                <a:srgbClr val="000000"/>
              </a:buClr>
            </a:pPr>
            <a:r>
              <a:rPr lang="en" sz="2700" b="1" kern="0" dirty="0">
                <a:solidFill>
                  <a:srgbClr val="000000"/>
                </a:solidFill>
                <a:latin typeface="Arial"/>
                <a:cs typeface="Arial"/>
                <a:sym typeface="Arial"/>
              </a:rPr>
              <a:t>Data Assimilation Comparisons</a:t>
            </a:r>
            <a:endParaRPr sz="2700" b="1" kern="0" dirty="0">
              <a:solidFill>
                <a:srgbClr val="000000"/>
              </a:solidFill>
              <a:latin typeface="Arial"/>
              <a:cs typeface="Arial"/>
              <a:sym typeface="Arial"/>
            </a:endParaRPr>
          </a:p>
        </p:txBody>
      </p:sp>
      <p:pic>
        <p:nvPicPr>
          <p:cNvPr id="104" name="Google Shape;104;p17" descr="spclogo">
            <a:extLst>
              <a:ext uri="{FF2B5EF4-FFF2-40B4-BE49-F238E27FC236}">
                <a16:creationId xmlns:a16="http://schemas.microsoft.com/office/drawing/2014/main" id="{6E94EBB6-D76D-0C28-C8E2-21C5B23A2DF7}"/>
              </a:ext>
            </a:extLst>
          </p:cNvPr>
          <p:cNvPicPr preferRelativeResize="0"/>
          <p:nvPr/>
        </p:nvPicPr>
        <p:blipFill rotWithShape="1">
          <a:blip r:embed="rId3">
            <a:alphaModFix/>
          </a:blip>
          <a:srcRect/>
          <a:stretch/>
        </p:blipFill>
        <p:spPr>
          <a:xfrm>
            <a:off x="76200" y="95250"/>
            <a:ext cx="1379538" cy="551260"/>
          </a:xfrm>
          <a:prstGeom prst="rect">
            <a:avLst/>
          </a:prstGeom>
          <a:noFill/>
          <a:ln>
            <a:noFill/>
          </a:ln>
        </p:spPr>
      </p:pic>
      <p:pic>
        <p:nvPicPr>
          <p:cNvPr id="105" name="Google Shape;105;p17" descr="nssllogo">
            <a:extLst>
              <a:ext uri="{FF2B5EF4-FFF2-40B4-BE49-F238E27FC236}">
                <a16:creationId xmlns:a16="http://schemas.microsoft.com/office/drawing/2014/main" id="{2BAC2651-D57B-428E-EF04-94B479F6BFB0}"/>
              </a:ext>
            </a:extLst>
          </p:cNvPr>
          <p:cNvPicPr preferRelativeResize="0"/>
          <p:nvPr/>
        </p:nvPicPr>
        <p:blipFill rotWithShape="1">
          <a:blip r:embed="rId4">
            <a:alphaModFix/>
          </a:blip>
          <a:srcRect/>
          <a:stretch/>
        </p:blipFill>
        <p:spPr>
          <a:xfrm>
            <a:off x="8305801" y="57151"/>
            <a:ext cx="677467" cy="676275"/>
          </a:xfrm>
          <a:prstGeom prst="rect">
            <a:avLst/>
          </a:prstGeom>
          <a:noFill/>
          <a:ln>
            <a:noFill/>
          </a:ln>
        </p:spPr>
      </p:pic>
      <p:sp>
        <p:nvSpPr>
          <p:cNvPr id="2" name="TextBox 1">
            <a:extLst>
              <a:ext uri="{FF2B5EF4-FFF2-40B4-BE49-F238E27FC236}">
                <a16:creationId xmlns:a16="http://schemas.microsoft.com/office/drawing/2014/main" id="{4E5C87CD-C38E-909F-792E-5DAAED3C00C9}"/>
              </a:ext>
            </a:extLst>
          </p:cNvPr>
          <p:cNvSpPr txBox="1"/>
          <p:nvPr/>
        </p:nvSpPr>
        <p:spPr>
          <a:xfrm>
            <a:off x="2894862" y="728674"/>
            <a:ext cx="6088406" cy="784830"/>
          </a:xfrm>
          <a:prstGeom prst="rect">
            <a:avLst/>
          </a:prstGeom>
          <a:noFill/>
        </p:spPr>
        <p:txBody>
          <a:bodyPr wrap="square" rtlCol="0">
            <a:spAutoFit/>
          </a:bodyPr>
          <a:lstStyle/>
          <a:p>
            <a:pPr marL="214313" indent="-214313">
              <a:buFont typeface="Wingdings" pitchFamily="2" charset="2"/>
              <a:buChar char="Ø"/>
            </a:pPr>
            <a:r>
              <a:rPr lang="en-US" sz="1500" b="1" u="sng" dirty="0">
                <a:solidFill>
                  <a:srgbClr val="FF0000"/>
                </a:solidFill>
              </a:rPr>
              <a:t>Goal:</a:t>
            </a:r>
            <a:r>
              <a:rPr lang="en-US" sz="1500" b="1" dirty="0">
                <a:solidFill>
                  <a:srgbClr val="FF0000"/>
                </a:solidFill>
              </a:rPr>
              <a:t> </a:t>
            </a:r>
            <a:r>
              <a:rPr lang="en-US" sz="1500" dirty="0"/>
              <a:t>Assess the impacts of using JEDI-based, hourly-cycled, convective scale data assimilation with MPAS, focused on </a:t>
            </a:r>
            <a:r>
              <a:rPr lang="en-US" sz="1500" b="1" dirty="0"/>
              <a:t>0-6 h lead times</a:t>
            </a:r>
            <a:r>
              <a:rPr lang="en-US" sz="1500" dirty="0"/>
              <a:t>.</a:t>
            </a:r>
          </a:p>
        </p:txBody>
      </p:sp>
      <p:pic>
        <p:nvPicPr>
          <p:cNvPr id="10" name="Picture 9">
            <a:extLst>
              <a:ext uri="{FF2B5EF4-FFF2-40B4-BE49-F238E27FC236}">
                <a16:creationId xmlns:a16="http://schemas.microsoft.com/office/drawing/2014/main" id="{3FABEE15-70DD-236F-003F-1E94E8019241}"/>
              </a:ext>
            </a:extLst>
          </p:cNvPr>
          <p:cNvPicPr>
            <a:picLocks noChangeAspect="1"/>
          </p:cNvPicPr>
          <p:nvPr/>
        </p:nvPicPr>
        <p:blipFill>
          <a:blip r:embed="rId5"/>
          <a:srcRect l="6041" t="3020" r="9272" b="7373"/>
          <a:stretch>
            <a:fillRect/>
          </a:stretch>
        </p:blipFill>
        <p:spPr>
          <a:xfrm>
            <a:off x="240146" y="925969"/>
            <a:ext cx="2461533" cy="2083628"/>
          </a:xfrm>
          <a:prstGeom prst="rect">
            <a:avLst/>
          </a:prstGeom>
        </p:spPr>
      </p:pic>
      <p:pic>
        <p:nvPicPr>
          <p:cNvPr id="12" name="Picture 11">
            <a:extLst>
              <a:ext uri="{FF2B5EF4-FFF2-40B4-BE49-F238E27FC236}">
                <a16:creationId xmlns:a16="http://schemas.microsoft.com/office/drawing/2014/main" id="{2909EBBB-7548-B826-AE1A-785172340971}"/>
              </a:ext>
            </a:extLst>
          </p:cNvPr>
          <p:cNvPicPr>
            <a:picLocks noChangeAspect="1"/>
          </p:cNvPicPr>
          <p:nvPr/>
        </p:nvPicPr>
        <p:blipFill>
          <a:blip r:embed="rId6"/>
          <a:srcRect l="5879" t="4941" r="9273" b="7576"/>
          <a:stretch>
            <a:fillRect/>
          </a:stretch>
        </p:blipFill>
        <p:spPr>
          <a:xfrm>
            <a:off x="232814" y="3063235"/>
            <a:ext cx="2445849" cy="2017445"/>
          </a:xfrm>
          <a:prstGeom prst="rect">
            <a:avLst/>
          </a:prstGeom>
        </p:spPr>
      </p:pic>
      <p:pic>
        <p:nvPicPr>
          <p:cNvPr id="15" name="Picture 14">
            <a:extLst>
              <a:ext uri="{FF2B5EF4-FFF2-40B4-BE49-F238E27FC236}">
                <a16:creationId xmlns:a16="http://schemas.microsoft.com/office/drawing/2014/main" id="{8DD78403-08D0-E5DE-2648-A9999C9BD0CA}"/>
              </a:ext>
            </a:extLst>
          </p:cNvPr>
          <p:cNvPicPr>
            <a:picLocks noChangeAspect="1"/>
          </p:cNvPicPr>
          <p:nvPr/>
        </p:nvPicPr>
        <p:blipFill>
          <a:blip r:embed="rId7"/>
          <a:stretch>
            <a:fillRect/>
          </a:stretch>
        </p:blipFill>
        <p:spPr>
          <a:xfrm>
            <a:off x="2976995" y="1600945"/>
            <a:ext cx="4466409" cy="3238622"/>
          </a:xfrm>
          <a:prstGeom prst="rect">
            <a:avLst/>
          </a:prstGeom>
          <a:ln>
            <a:solidFill>
              <a:schemeClr val="tx1"/>
            </a:solidFill>
          </a:ln>
        </p:spPr>
      </p:pic>
      <p:sp>
        <p:nvSpPr>
          <p:cNvPr id="17" name="TextBox 16">
            <a:extLst>
              <a:ext uri="{FF2B5EF4-FFF2-40B4-BE49-F238E27FC236}">
                <a16:creationId xmlns:a16="http://schemas.microsoft.com/office/drawing/2014/main" id="{EE3177D9-7AEE-88F7-A58E-07180C56AD00}"/>
              </a:ext>
            </a:extLst>
          </p:cNvPr>
          <p:cNvSpPr txBox="1"/>
          <p:nvPr/>
        </p:nvSpPr>
        <p:spPr>
          <a:xfrm>
            <a:off x="2968156" y="3220256"/>
            <a:ext cx="1002006" cy="276999"/>
          </a:xfrm>
          <a:prstGeom prst="rect">
            <a:avLst/>
          </a:prstGeom>
          <a:solidFill>
            <a:schemeClr val="lt1"/>
          </a:solidFill>
          <a:ln>
            <a:solidFill>
              <a:schemeClr val="tx1"/>
            </a:solidFill>
          </a:ln>
        </p:spPr>
        <p:txBody>
          <a:bodyPr wrap="none" rtlCol="0">
            <a:spAutoFit/>
          </a:bodyPr>
          <a:lstStyle/>
          <a:p>
            <a:r>
              <a:rPr lang="en-US" sz="1200" b="1" dirty="0"/>
              <a:t>MPAS JEDI</a:t>
            </a:r>
          </a:p>
        </p:txBody>
      </p:sp>
      <p:sp>
        <p:nvSpPr>
          <p:cNvPr id="18" name="TextBox 17">
            <a:extLst>
              <a:ext uri="{FF2B5EF4-FFF2-40B4-BE49-F238E27FC236}">
                <a16:creationId xmlns:a16="http://schemas.microsoft.com/office/drawing/2014/main" id="{2177B8CC-5FE3-B1F9-4E48-0B9EB8961306}"/>
              </a:ext>
            </a:extLst>
          </p:cNvPr>
          <p:cNvSpPr txBox="1"/>
          <p:nvPr/>
        </p:nvSpPr>
        <p:spPr>
          <a:xfrm>
            <a:off x="5220439" y="3220256"/>
            <a:ext cx="654346" cy="276999"/>
          </a:xfrm>
          <a:prstGeom prst="rect">
            <a:avLst/>
          </a:prstGeom>
          <a:solidFill>
            <a:schemeClr val="lt1"/>
          </a:solidFill>
          <a:ln>
            <a:solidFill>
              <a:schemeClr val="tx1"/>
            </a:solidFill>
          </a:ln>
        </p:spPr>
        <p:txBody>
          <a:bodyPr wrap="none" rtlCol="0">
            <a:spAutoFit/>
          </a:bodyPr>
          <a:lstStyle/>
          <a:p>
            <a:r>
              <a:rPr lang="en-US" sz="1200" b="1" dirty="0"/>
              <a:t>MRMS</a:t>
            </a:r>
          </a:p>
        </p:txBody>
      </p:sp>
      <p:sp>
        <p:nvSpPr>
          <p:cNvPr id="24" name="TextBox 23">
            <a:extLst>
              <a:ext uri="{FF2B5EF4-FFF2-40B4-BE49-F238E27FC236}">
                <a16:creationId xmlns:a16="http://schemas.microsoft.com/office/drawing/2014/main" id="{317C700B-CDE3-A9A9-A9F1-40CB7609032C}"/>
              </a:ext>
            </a:extLst>
          </p:cNvPr>
          <p:cNvSpPr txBox="1"/>
          <p:nvPr/>
        </p:nvSpPr>
        <p:spPr>
          <a:xfrm>
            <a:off x="2976996" y="1600945"/>
            <a:ext cx="627095" cy="276999"/>
          </a:xfrm>
          <a:prstGeom prst="rect">
            <a:avLst/>
          </a:prstGeom>
          <a:solidFill>
            <a:schemeClr val="lt1"/>
          </a:solidFill>
          <a:ln>
            <a:solidFill>
              <a:schemeClr val="tx1"/>
            </a:solidFill>
          </a:ln>
        </p:spPr>
        <p:txBody>
          <a:bodyPr wrap="none" rtlCol="0">
            <a:spAutoFit/>
          </a:bodyPr>
          <a:lstStyle/>
          <a:p>
            <a:r>
              <a:rPr lang="en-US" sz="1200" b="1" dirty="0"/>
              <a:t>HRRR</a:t>
            </a:r>
          </a:p>
        </p:txBody>
      </p:sp>
      <p:sp>
        <p:nvSpPr>
          <p:cNvPr id="25" name="TextBox 24">
            <a:extLst>
              <a:ext uri="{FF2B5EF4-FFF2-40B4-BE49-F238E27FC236}">
                <a16:creationId xmlns:a16="http://schemas.microsoft.com/office/drawing/2014/main" id="{244A2CE5-5915-3D5F-8C6F-F1141CF01320}"/>
              </a:ext>
            </a:extLst>
          </p:cNvPr>
          <p:cNvSpPr txBox="1"/>
          <p:nvPr/>
        </p:nvSpPr>
        <p:spPr>
          <a:xfrm>
            <a:off x="5222823" y="1600945"/>
            <a:ext cx="603050" cy="276999"/>
          </a:xfrm>
          <a:prstGeom prst="rect">
            <a:avLst/>
          </a:prstGeom>
          <a:solidFill>
            <a:schemeClr val="lt1"/>
          </a:solidFill>
          <a:ln>
            <a:solidFill>
              <a:schemeClr val="tx1"/>
            </a:solidFill>
          </a:ln>
        </p:spPr>
        <p:txBody>
          <a:bodyPr wrap="none" rtlCol="0">
            <a:spAutoFit/>
          </a:bodyPr>
          <a:lstStyle/>
          <a:p>
            <a:r>
              <a:rPr lang="en-US" sz="1200" b="1" dirty="0"/>
              <a:t>RRFS</a:t>
            </a:r>
          </a:p>
        </p:txBody>
      </p:sp>
      <p:sp>
        <p:nvSpPr>
          <p:cNvPr id="26" name="TextBox 25">
            <a:extLst>
              <a:ext uri="{FF2B5EF4-FFF2-40B4-BE49-F238E27FC236}">
                <a16:creationId xmlns:a16="http://schemas.microsoft.com/office/drawing/2014/main" id="{BCC9AA5A-FD2C-B8AC-471C-682492CDA186}"/>
              </a:ext>
            </a:extLst>
          </p:cNvPr>
          <p:cNvSpPr txBox="1"/>
          <p:nvPr/>
        </p:nvSpPr>
        <p:spPr>
          <a:xfrm>
            <a:off x="6569653" y="2670531"/>
            <a:ext cx="810491" cy="473206"/>
          </a:xfrm>
          <a:prstGeom prst="rect">
            <a:avLst/>
          </a:prstGeom>
          <a:solidFill>
            <a:schemeClr val="bg1"/>
          </a:solidFill>
          <a:ln>
            <a:solidFill>
              <a:schemeClr val="tx1"/>
            </a:solidFill>
          </a:ln>
        </p:spPr>
        <p:txBody>
          <a:bodyPr wrap="square" rtlCol="0">
            <a:spAutoFit/>
          </a:bodyPr>
          <a:lstStyle/>
          <a:p>
            <a:r>
              <a:rPr lang="en-US" sz="825" dirty="0"/>
              <a:t>Storms too intense and cellular</a:t>
            </a:r>
          </a:p>
        </p:txBody>
      </p:sp>
      <p:sp>
        <p:nvSpPr>
          <p:cNvPr id="27" name="TextBox 26">
            <a:extLst>
              <a:ext uri="{FF2B5EF4-FFF2-40B4-BE49-F238E27FC236}">
                <a16:creationId xmlns:a16="http://schemas.microsoft.com/office/drawing/2014/main" id="{5DE294C4-5B59-85F4-A2C2-D2115EDF7AE7}"/>
              </a:ext>
            </a:extLst>
          </p:cNvPr>
          <p:cNvSpPr txBox="1"/>
          <p:nvPr/>
        </p:nvSpPr>
        <p:spPr>
          <a:xfrm>
            <a:off x="4230993" y="2723374"/>
            <a:ext cx="914711" cy="473206"/>
          </a:xfrm>
          <a:prstGeom prst="rect">
            <a:avLst/>
          </a:prstGeom>
          <a:solidFill>
            <a:schemeClr val="bg1"/>
          </a:solidFill>
          <a:ln>
            <a:solidFill>
              <a:schemeClr val="tx1"/>
            </a:solidFill>
          </a:ln>
        </p:spPr>
        <p:txBody>
          <a:bodyPr wrap="square" rtlCol="0">
            <a:spAutoFit/>
          </a:bodyPr>
          <a:lstStyle/>
          <a:p>
            <a:r>
              <a:rPr lang="en-US" sz="825" dirty="0"/>
              <a:t>Too intense, northward displacement</a:t>
            </a:r>
          </a:p>
        </p:txBody>
      </p:sp>
      <p:sp>
        <p:nvSpPr>
          <p:cNvPr id="28" name="TextBox 27">
            <a:extLst>
              <a:ext uri="{FF2B5EF4-FFF2-40B4-BE49-F238E27FC236}">
                <a16:creationId xmlns:a16="http://schemas.microsoft.com/office/drawing/2014/main" id="{F186A0B0-8A47-20AD-DAB0-7F2C0E28D331}"/>
              </a:ext>
            </a:extLst>
          </p:cNvPr>
          <p:cNvSpPr txBox="1"/>
          <p:nvPr/>
        </p:nvSpPr>
        <p:spPr>
          <a:xfrm>
            <a:off x="4018419" y="4295926"/>
            <a:ext cx="1127285" cy="600164"/>
          </a:xfrm>
          <a:prstGeom prst="rect">
            <a:avLst/>
          </a:prstGeom>
          <a:solidFill>
            <a:schemeClr val="bg1"/>
          </a:solidFill>
          <a:ln>
            <a:solidFill>
              <a:schemeClr val="tx1"/>
            </a:solidFill>
          </a:ln>
        </p:spPr>
        <p:txBody>
          <a:bodyPr wrap="square" rtlCol="0">
            <a:spAutoFit/>
          </a:bodyPr>
          <a:lstStyle/>
          <a:p>
            <a:r>
              <a:rPr lang="en-US" sz="825" dirty="0"/>
              <a:t>Most accurate placement, intensity, and evolution</a:t>
            </a:r>
          </a:p>
        </p:txBody>
      </p:sp>
      <p:sp>
        <p:nvSpPr>
          <p:cNvPr id="29" name="TextBox 28">
            <a:extLst>
              <a:ext uri="{FF2B5EF4-FFF2-40B4-BE49-F238E27FC236}">
                <a16:creationId xmlns:a16="http://schemas.microsoft.com/office/drawing/2014/main" id="{5ED9CD72-3F0B-7DAF-4B99-EFE2C272D336}"/>
              </a:ext>
            </a:extLst>
          </p:cNvPr>
          <p:cNvSpPr txBox="1"/>
          <p:nvPr/>
        </p:nvSpPr>
        <p:spPr>
          <a:xfrm>
            <a:off x="7499747" y="1587282"/>
            <a:ext cx="1608557" cy="877163"/>
          </a:xfrm>
          <a:prstGeom prst="rect">
            <a:avLst/>
          </a:prstGeom>
          <a:noFill/>
        </p:spPr>
        <p:txBody>
          <a:bodyPr wrap="square" rtlCol="0">
            <a:spAutoFit/>
          </a:bodyPr>
          <a:lstStyle/>
          <a:p>
            <a:r>
              <a:rPr lang="en-US" sz="1275" b="1" u="sng" dirty="0"/>
              <a:t>Result:</a:t>
            </a:r>
            <a:r>
              <a:rPr lang="en-US" sz="1275" dirty="0"/>
              <a:t> MPAS JEDI was clearly superior to HRRR and RRFS</a:t>
            </a:r>
          </a:p>
        </p:txBody>
      </p:sp>
    </p:spTree>
    <p:extLst>
      <p:ext uri="{BB962C8B-B14F-4D97-AF65-F5344CB8AC3E}">
        <p14:creationId xmlns:p14="http://schemas.microsoft.com/office/powerpoint/2010/main" val="375705569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02">
          <a:extLst>
            <a:ext uri="{FF2B5EF4-FFF2-40B4-BE49-F238E27FC236}">
              <a16:creationId xmlns:a16="http://schemas.microsoft.com/office/drawing/2014/main" id="{22C49076-056C-0BDA-B2AB-F0AA9630E722}"/>
            </a:ext>
          </a:extLst>
        </p:cNvPr>
        <p:cNvGrpSpPr/>
        <p:nvPr/>
      </p:nvGrpSpPr>
      <p:grpSpPr>
        <a:xfrm>
          <a:off x="0" y="0"/>
          <a:ext cx="0" cy="0"/>
          <a:chOff x="0" y="0"/>
          <a:chExt cx="0" cy="0"/>
        </a:xfrm>
      </p:grpSpPr>
      <p:sp>
        <p:nvSpPr>
          <p:cNvPr id="103" name="Google Shape;103;p17">
            <a:extLst>
              <a:ext uri="{FF2B5EF4-FFF2-40B4-BE49-F238E27FC236}">
                <a16:creationId xmlns:a16="http://schemas.microsoft.com/office/drawing/2014/main" id="{1780AAA5-DBF1-A9EF-294C-9A8301414E0F}"/>
              </a:ext>
            </a:extLst>
          </p:cNvPr>
          <p:cNvSpPr txBox="1"/>
          <p:nvPr/>
        </p:nvSpPr>
        <p:spPr>
          <a:xfrm>
            <a:off x="1689875" y="62821"/>
            <a:ext cx="5971500" cy="696600"/>
          </a:xfrm>
          <a:prstGeom prst="rect">
            <a:avLst/>
          </a:prstGeom>
          <a:noFill/>
          <a:ln>
            <a:noFill/>
          </a:ln>
        </p:spPr>
        <p:txBody>
          <a:bodyPr spcFirstLastPara="1" wrap="square" lIns="91425" tIns="91425" rIns="91425" bIns="91425" anchor="t" anchorCtr="0">
            <a:noAutofit/>
          </a:bodyPr>
          <a:lstStyle/>
          <a:p>
            <a:pPr algn="ctr" defTabSz="914378">
              <a:buClr>
                <a:srgbClr val="000000"/>
              </a:buClr>
            </a:pPr>
            <a:r>
              <a:rPr lang="en-US" sz="2700" b="1" kern="0" dirty="0">
                <a:solidFill>
                  <a:srgbClr val="000000"/>
                </a:solidFill>
                <a:latin typeface="Arial"/>
                <a:cs typeface="Arial"/>
                <a:sym typeface="Arial"/>
              </a:rPr>
              <a:t>WoFS </a:t>
            </a:r>
            <a:r>
              <a:rPr lang="en-US" sz="2700" b="1" kern="0" dirty="0" err="1">
                <a:solidFill>
                  <a:srgbClr val="000000"/>
                </a:solidFill>
                <a:latin typeface="Arial"/>
                <a:cs typeface="Arial"/>
                <a:sym typeface="Arial"/>
              </a:rPr>
              <a:t>Determinstic</a:t>
            </a:r>
            <a:r>
              <a:rPr lang="en-US" sz="2700" b="1" kern="0" dirty="0">
                <a:solidFill>
                  <a:srgbClr val="000000"/>
                </a:solidFill>
                <a:latin typeface="Arial"/>
                <a:cs typeface="Arial"/>
                <a:sym typeface="Arial"/>
              </a:rPr>
              <a:t> Comparisons</a:t>
            </a:r>
            <a:endParaRPr sz="2700" b="1" kern="0" dirty="0">
              <a:solidFill>
                <a:srgbClr val="000000"/>
              </a:solidFill>
              <a:latin typeface="Arial"/>
              <a:cs typeface="Arial"/>
              <a:sym typeface="Arial"/>
            </a:endParaRPr>
          </a:p>
        </p:txBody>
      </p:sp>
      <p:pic>
        <p:nvPicPr>
          <p:cNvPr id="104" name="Google Shape;104;p17" descr="spclogo">
            <a:extLst>
              <a:ext uri="{FF2B5EF4-FFF2-40B4-BE49-F238E27FC236}">
                <a16:creationId xmlns:a16="http://schemas.microsoft.com/office/drawing/2014/main" id="{FB52DF35-92BF-146B-C981-1584969B85D1}"/>
              </a:ext>
            </a:extLst>
          </p:cNvPr>
          <p:cNvPicPr preferRelativeResize="0"/>
          <p:nvPr/>
        </p:nvPicPr>
        <p:blipFill rotWithShape="1">
          <a:blip r:embed="rId3">
            <a:alphaModFix/>
          </a:blip>
          <a:srcRect/>
          <a:stretch/>
        </p:blipFill>
        <p:spPr>
          <a:xfrm>
            <a:off x="76200" y="95250"/>
            <a:ext cx="1379538" cy="551260"/>
          </a:xfrm>
          <a:prstGeom prst="rect">
            <a:avLst/>
          </a:prstGeom>
          <a:noFill/>
          <a:ln>
            <a:noFill/>
          </a:ln>
        </p:spPr>
      </p:pic>
      <p:pic>
        <p:nvPicPr>
          <p:cNvPr id="105" name="Google Shape;105;p17" descr="nssllogo">
            <a:extLst>
              <a:ext uri="{FF2B5EF4-FFF2-40B4-BE49-F238E27FC236}">
                <a16:creationId xmlns:a16="http://schemas.microsoft.com/office/drawing/2014/main" id="{4B8D424E-E12A-AC8E-D11D-804499F3C849}"/>
              </a:ext>
            </a:extLst>
          </p:cNvPr>
          <p:cNvPicPr preferRelativeResize="0"/>
          <p:nvPr/>
        </p:nvPicPr>
        <p:blipFill rotWithShape="1">
          <a:blip r:embed="rId4">
            <a:alphaModFix/>
          </a:blip>
          <a:srcRect/>
          <a:stretch/>
        </p:blipFill>
        <p:spPr>
          <a:xfrm>
            <a:off x="8305801" y="57151"/>
            <a:ext cx="677467" cy="676275"/>
          </a:xfrm>
          <a:prstGeom prst="rect">
            <a:avLst/>
          </a:prstGeom>
          <a:noFill/>
          <a:ln>
            <a:noFill/>
          </a:ln>
        </p:spPr>
      </p:pic>
      <p:sp>
        <p:nvSpPr>
          <p:cNvPr id="2" name="TextBox 1">
            <a:extLst>
              <a:ext uri="{FF2B5EF4-FFF2-40B4-BE49-F238E27FC236}">
                <a16:creationId xmlns:a16="http://schemas.microsoft.com/office/drawing/2014/main" id="{B859B504-22AD-3DB3-92B7-128DE32928FB}"/>
              </a:ext>
            </a:extLst>
          </p:cNvPr>
          <p:cNvSpPr txBox="1"/>
          <p:nvPr/>
        </p:nvSpPr>
        <p:spPr>
          <a:xfrm>
            <a:off x="3062721" y="817147"/>
            <a:ext cx="5495184" cy="553998"/>
          </a:xfrm>
          <a:prstGeom prst="rect">
            <a:avLst/>
          </a:prstGeom>
          <a:noFill/>
        </p:spPr>
        <p:txBody>
          <a:bodyPr wrap="square" rtlCol="0">
            <a:spAutoFit/>
          </a:bodyPr>
          <a:lstStyle/>
          <a:p>
            <a:pPr marL="214313" indent="-214313">
              <a:buFont typeface="Wingdings" pitchFamily="2" charset="2"/>
              <a:buChar char="Ø"/>
            </a:pPr>
            <a:r>
              <a:rPr lang="en-US" sz="1500" b="1" u="sng" dirty="0">
                <a:solidFill>
                  <a:srgbClr val="FF0000"/>
                </a:solidFill>
              </a:rPr>
              <a:t>Goal:</a:t>
            </a:r>
            <a:r>
              <a:rPr lang="en-US" sz="1500" dirty="0"/>
              <a:t> Assess the quality of </a:t>
            </a:r>
            <a:r>
              <a:rPr lang="en-US" sz="1500" b="1" i="1" dirty="0"/>
              <a:t>deterministic</a:t>
            </a:r>
            <a:r>
              <a:rPr lang="en-US" sz="1500" dirty="0"/>
              <a:t> reflectivity forecasts from different configurations of WoFS. </a:t>
            </a:r>
          </a:p>
        </p:txBody>
      </p:sp>
      <p:pic>
        <p:nvPicPr>
          <p:cNvPr id="12" name="Picture 11">
            <a:extLst>
              <a:ext uri="{FF2B5EF4-FFF2-40B4-BE49-F238E27FC236}">
                <a16:creationId xmlns:a16="http://schemas.microsoft.com/office/drawing/2014/main" id="{F3A92E58-7AE9-087C-97BB-67CEA226B0BB}"/>
              </a:ext>
            </a:extLst>
          </p:cNvPr>
          <p:cNvPicPr>
            <a:picLocks noChangeAspect="1"/>
          </p:cNvPicPr>
          <p:nvPr/>
        </p:nvPicPr>
        <p:blipFill>
          <a:blip r:embed="rId5"/>
          <a:srcRect l="6202" t="5034" r="8788" b="7866"/>
          <a:stretch>
            <a:fillRect/>
          </a:stretch>
        </p:blipFill>
        <p:spPr>
          <a:xfrm>
            <a:off x="239087" y="817148"/>
            <a:ext cx="2529861" cy="2073648"/>
          </a:xfrm>
          <a:prstGeom prst="rect">
            <a:avLst/>
          </a:prstGeom>
        </p:spPr>
      </p:pic>
      <p:pic>
        <p:nvPicPr>
          <p:cNvPr id="13" name="Picture 12">
            <a:extLst>
              <a:ext uri="{FF2B5EF4-FFF2-40B4-BE49-F238E27FC236}">
                <a16:creationId xmlns:a16="http://schemas.microsoft.com/office/drawing/2014/main" id="{2C5B43F5-23AD-8A8F-58F3-2537ED3BE386}"/>
              </a:ext>
            </a:extLst>
          </p:cNvPr>
          <p:cNvPicPr>
            <a:picLocks noChangeAspect="1"/>
          </p:cNvPicPr>
          <p:nvPr/>
        </p:nvPicPr>
        <p:blipFill>
          <a:blip r:embed="rId6"/>
          <a:srcRect l="6041" t="4941" r="8950" b="7576"/>
          <a:stretch>
            <a:fillRect/>
          </a:stretch>
        </p:blipFill>
        <p:spPr>
          <a:xfrm>
            <a:off x="250172" y="2974602"/>
            <a:ext cx="2518777" cy="2073648"/>
          </a:xfrm>
          <a:prstGeom prst="rect">
            <a:avLst/>
          </a:prstGeom>
        </p:spPr>
      </p:pic>
      <p:pic>
        <p:nvPicPr>
          <p:cNvPr id="17" name="Picture 16">
            <a:extLst>
              <a:ext uri="{FF2B5EF4-FFF2-40B4-BE49-F238E27FC236}">
                <a16:creationId xmlns:a16="http://schemas.microsoft.com/office/drawing/2014/main" id="{6B92152A-63EB-40A2-22F7-787607C772A0}"/>
              </a:ext>
            </a:extLst>
          </p:cNvPr>
          <p:cNvPicPr>
            <a:picLocks noChangeAspect="1"/>
          </p:cNvPicPr>
          <p:nvPr/>
        </p:nvPicPr>
        <p:blipFill>
          <a:blip r:embed="rId7"/>
          <a:stretch>
            <a:fillRect/>
          </a:stretch>
        </p:blipFill>
        <p:spPr>
          <a:xfrm>
            <a:off x="2919585" y="1431784"/>
            <a:ext cx="4429525" cy="3462335"/>
          </a:xfrm>
          <a:prstGeom prst="rect">
            <a:avLst/>
          </a:prstGeom>
        </p:spPr>
      </p:pic>
      <p:sp>
        <p:nvSpPr>
          <p:cNvPr id="18" name="TextBox 17">
            <a:extLst>
              <a:ext uri="{FF2B5EF4-FFF2-40B4-BE49-F238E27FC236}">
                <a16:creationId xmlns:a16="http://schemas.microsoft.com/office/drawing/2014/main" id="{CC45CAE1-81DD-3A66-D8FB-DBCBB444713F}"/>
              </a:ext>
            </a:extLst>
          </p:cNvPr>
          <p:cNvSpPr txBox="1"/>
          <p:nvPr/>
        </p:nvSpPr>
        <p:spPr>
          <a:xfrm>
            <a:off x="6064152" y="2571750"/>
            <a:ext cx="1214819" cy="438582"/>
          </a:xfrm>
          <a:prstGeom prst="rect">
            <a:avLst/>
          </a:prstGeom>
          <a:solidFill>
            <a:schemeClr val="bg1"/>
          </a:solidFill>
          <a:ln>
            <a:solidFill>
              <a:schemeClr val="tx1"/>
            </a:solidFill>
          </a:ln>
        </p:spPr>
        <p:txBody>
          <a:bodyPr wrap="square" rtlCol="0">
            <a:spAutoFit/>
          </a:bodyPr>
          <a:lstStyle/>
          <a:p>
            <a:r>
              <a:rPr lang="en-US" sz="750" dirty="0"/>
              <a:t>More realistic structures (e.g., stratiform region better defined). </a:t>
            </a:r>
          </a:p>
        </p:txBody>
      </p:sp>
      <p:sp>
        <p:nvSpPr>
          <p:cNvPr id="24" name="TextBox 23">
            <a:extLst>
              <a:ext uri="{FF2B5EF4-FFF2-40B4-BE49-F238E27FC236}">
                <a16:creationId xmlns:a16="http://schemas.microsoft.com/office/drawing/2014/main" id="{49BBDFBC-90C2-523E-2D7C-1902B70A1900}"/>
              </a:ext>
            </a:extLst>
          </p:cNvPr>
          <p:cNvSpPr txBox="1"/>
          <p:nvPr/>
        </p:nvSpPr>
        <p:spPr>
          <a:xfrm>
            <a:off x="7426903" y="1587282"/>
            <a:ext cx="1636568" cy="1858201"/>
          </a:xfrm>
          <a:prstGeom prst="rect">
            <a:avLst/>
          </a:prstGeom>
          <a:noFill/>
        </p:spPr>
        <p:txBody>
          <a:bodyPr wrap="square" rtlCol="0">
            <a:spAutoFit/>
          </a:bodyPr>
          <a:lstStyle/>
          <a:p>
            <a:r>
              <a:rPr lang="en-US" sz="1275" b="1" u="sng" dirty="0"/>
              <a:t>Result:</a:t>
            </a:r>
            <a:r>
              <a:rPr lang="en-US" sz="1275" dirty="0"/>
              <a:t> WoFS MPAS rated highest. Higher effective resolution and more realistic storms. Still significant issues with spurious convection. </a:t>
            </a:r>
          </a:p>
        </p:txBody>
      </p:sp>
    </p:spTree>
    <p:extLst>
      <p:ext uri="{BB962C8B-B14F-4D97-AF65-F5344CB8AC3E}">
        <p14:creationId xmlns:p14="http://schemas.microsoft.com/office/powerpoint/2010/main" val="364532088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02">
          <a:extLst>
            <a:ext uri="{FF2B5EF4-FFF2-40B4-BE49-F238E27FC236}">
              <a16:creationId xmlns:a16="http://schemas.microsoft.com/office/drawing/2014/main" id="{14319952-8A33-335D-825B-31D651251DAA}"/>
            </a:ext>
          </a:extLst>
        </p:cNvPr>
        <p:cNvGrpSpPr/>
        <p:nvPr/>
      </p:nvGrpSpPr>
      <p:grpSpPr>
        <a:xfrm>
          <a:off x="0" y="0"/>
          <a:ext cx="0" cy="0"/>
          <a:chOff x="0" y="0"/>
          <a:chExt cx="0" cy="0"/>
        </a:xfrm>
      </p:grpSpPr>
      <p:sp>
        <p:nvSpPr>
          <p:cNvPr id="103" name="Google Shape;103;p17">
            <a:extLst>
              <a:ext uri="{FF2B5EF4-FFF2-40B4-BE49-F238E27FC236}">
                <a16:creationId xmlns:a16="http://schemas.microsoft.com/office/drawing/2014/main" id="{B9B84D85-A3A7-E547-7D80-E16E73F43DCD}"/>
              </a:ext>
            </a:extLst>
          </p:cNvPr>
          <p:cNvSpPr txBox="1"/>
          <p:nvPr/>
        </p:nvSpPr>
        <p:spPr>
          <a:xfrm>
            <a:off x="1689875" y="62821"/>
            <a:ext cx="5971500" cy="696600"/>
          </a:xfrm>
          <a:prstGeom prst="rect">
            <a:avLst/>
          </a:prstGeom>
          <a:noFill/>
          <a:ln>
            <a:noFill/>
          </a:ln>
        </p:spPr>
        <p:txBody>
          <a:bodyPr spcFirstLastPara="1" wrap="square" lIns="91425" tIns="91425" rIns="91425" bIns="91425" anchor="t" anchorCtr="0">
            <a:noAutofit/>
          </a:bodyPr>
          <a:lstStyle/>
          <a:p>
            <a:pPr algn="ctr" defTabSz="914378">
              <a:buClr>
                <a:srgbClr val="000000"/>
              </a:buClr>
            </a:pPr>
            <a:r>
              <a:rPr lang="en-US" sz="2700" b="1" kern="0" dirty="0">
                <a:solidFill>
                  <a:srgbClr val="000000"/>
                </a:solidFill>
                <a:latin typeface="Arial"/>
                <a:cs typeface="Arial"/>
                <a:sym typeface="Arial"/>
              </a:rPr>
              <a:t>WoFS Ensemble Comparisons</a:t>
            </a:r>
            <a:endParaRPr sz="2700" b="1" kern="0" dirty="0">
              <a:solidFill>
                <a:srgbClr val="000000"/>
              </a:solidFill>
              <a:latin typeface="Arial"/>
              <a:cs typeface="Arial"/>
              <a:sym typeface="Arial"/>
            </a:endParaRPr>
          </a:p>
        </p:txBody>
      </p:sp>
      <p:pic>
        <p:nvPicPr>
          <p:cNvPr id="104" name="Google Shape;104;p17" descr="spclogo">
            <a:extLst>
              <a:ext uri="{FF2B5EF4-FFF2-40B4-BE49-F238E27FC236}">
                <a16:creationId xmlns:a16="http://schemas.microsoft.com/office/drawing/2014/main" id="{6977A0E6-5918-A541-552B-578584287D33}"/>
              </a:ext>
            </a:extLst>
          </p:cNvPr>
          <p:cNvPicPr preferRelativeResize="0"/>
          <p:nvPr/>
        </p:nvPicPr>
        <p:blipFill rotWithShape="1">
          <a:blip r:embed="rId3">
            <a:alphaModFix/>
          </a:blip>
          <a:srcRect/>
          <a:stretch/>
        </p:blipFill>
        <p:spPr>
          <a:xfrm>
            <a:off x="76200" y="95250"/>
            <a:ext cx="1379538" cy="551260"/>
          </a:xfrm>
          <a:prstGeom prst="rect">
            <a:avLst/>
          </a:prstGeom>
          <a:noFill/>
          <a:ln>
            <a:noFill/>
          </a:ln>
        </p:spPr>
      </p:pic>
      <p:pic>
        <p:nvPicPr>
          <p:cNvPr id="105" name="Google Shape;105;p17" descr="nssllogo">
            <a:extLst>
              <a:ext uri="{FF2B5EF4-FFF2-40B4-BE49-F238E27FC236}">
                <a16:creationId xmlns:a16="http://schemas.microsoft.com/office/drawing/2014/main" id="{31F189DC-012F-F37A-2314-866E9C0C0BAE}"/>
              </a:ext>
            </a:extLst>
          </p:cNvPr>
          <p:cNvPicPr preferRelativeResize="0"/>
          <p:nvPr/>
        </p:nvPicPr>
        <p:blipFill rotWithShape="1">
          <a:blip r:embed="rId4">
            <a:alphaModFix/>
          </a:blip>
          <a:srcRect/>
          <a:stretch/>
        </p:blipFill>
        <p:spPr>
          <a:xfrm>
            <a:off x="8305801" y="57151"/>
            <a:ext cx="677467" cy="676275"/>
          </a:xfrm>
          <a:prstGeom prst="rect">
            <a:avLst/>
          </a:prstGeom>
          <a:noFill/>
          <a:ln>
            <a:noFill/>
          </a:ln>
        </p:spPr>
      </p:pic>
      <p:sp>
        <p:nvSpPr>
          <p:cNvPr id="2" name="TextBox 1">
            <a:extLst>
              <a:ext uri="{FF2B5EF4-FFF2-40B4-BE49-F238E27FC236}">
                <a16:creationId xmlns:a16="http://schemas.microsoft.com/office/drawing/2014/main" id="{6E629193-7BF9-468A-8043-0F1393295F0B}"/>
              </a:ext>
            </a:extLst>
          </p:cNvPr>
          <p:cNvSpPr txBox="1"/>
          <p:nvPr/>
        </p:nvSpPr>
        <p:spPr>
          <a:xfrm>
            <a:off x="3062721" y="817147"/>
            <a:ext cx="5495184" cy="553998"/>
          </a:xfrm>
          <a:prstGeom prst="rect">
            <a:avLst/>
          </a:prstGeom>
          <a:noFill/>
        </p:spPr>
        <p:txBody>
          <a:bodyPr wrap="square" rtlCol="0">
            <a:spAutoFit/>
          </a:bodyPr>
          <a:lstStyle/>
          <a:p>
            <a:pPr marL="214313" indent="-214313">
              <a:buFont typeface="Wingdings" pitchFamily="2" charset="2"/>
              <a:buChar char="Ø"/>
            </a:pPr>
            <a:r>
              <a:rPr lang="en-US" sz="1500" b="1" u="sng" dirty="0">
                <a:solidFill>
                  <a:srgbClr val="FF0000"/>
                </a:solidFill>
              </a:rPr>
              <a:t>Goal:</a:t>
            </a:r>
            <a:r>
              <a:rPr lang="en-US" sz="1500" dirty="0"/>
              <a:t> Assess the quality of </a:t>
            </a:r>
            <a:r>
              <a:rPr lang="en-US" sz="1500" b="1" i="1" dirty="0"/>
              <a:t>probabilistic</a:t>
            </a:r>
            <a:r>
              <a:rPr lang="en-US" sz="1500" dirty="0"/>
              <a:t> reflectivity forecasts from different configurations of WoFS. </a:t>
            </a:r>
          </a:p>
        </p:txBody>
      </p:sp>
      <p:sp>
        <p:nvSpPr>
          <p:cNvPr id="24" name="TextBox 23">
            <a:extLst>
              <a:ext uri="{FF2B5EF4-FFF2-40B4-BE49-F238E27FC236}">
                <a16:creationId xmlns:a16="http://schemas.microsoft.com/office/drawing/2014/main" id="{90E07BC8-8032-5E98-6401-5B871D56A25B}"/>
              </a:ext>
            </a:extLst>
          </p:cNvPr>
          <p:cNvSpPr txBox="1"/>
          <p:nvPr/>
        </p:nvSpPr>
        <p:spPr>
          <a:xfrm>
            <a:off x="7339584" y="1602868"/>
            <a:ext cx="1636568" cy="1661993"/>
          </a:xfrm>
          <a:prstGeom prst="rect">
            <a:avLst/>
          </a:prstGeom>
          <a:noFill/>
        </p:spPr>
        <p:txBody>
          <a:bodyPr wrap="square" rtlCol="0">
            <a:spAutoFit/>
          </a:bodyPr>
          <a:lstStyle/>
          <a:p>
            <a:r>
              <a:rPr lang="en-US" sz="1275" b="1" u="sng" dirty="0"/>
              <a:t>Result:</a:t>
            </a:r>
            <a:r>
              <a:rPr lang="en-US" sz="1275" dirty="0"/>
              <a:t> WoFS MPAS rated highest for 0-3 h &amp; second highest for 3-6 h. Interesting, the AI version of WoFS performed best at 3-6 h leads. </a:t>
            </a:r>
          </a:p>
        </p:txBody>
      </p:sp>
      <p:pic>
        <p:nvPicPr>
          <p:cNvPr id="4" name="Picture 3">
            <a:extLst>
              <a:ext uri="{FF2B5EF4-FFF2-40B4-BE49-F238E27FC236}">
                <a16:creationId xmlns:a16="http://schemas.microsoft.com/office/drawing/2014/main" id="{F20299B6-25F9-4B07-3AA1-515D5A2002D9}"/>
              </a:ext>
            </a:extLst>
          </p:cNvPr>
          <p:cNvPicPr>
            <a:picLocks noChangeAspect="1"/>
          </p:cNvPicPr>
          <p:nvPr/>
        </p:nvPicPr>
        <p:blipFill>
          <a:blip r:embed="rId5"/>
          <a:stretch>
            <a:fillRect/>
          </a:stretch>
        </p:blipFill>
        <p:spPr>
          <a:xfrm>
            <a:off x="2828925" y="1431784"/>
            <a:ext cx="4365426" cy="3407783"/>
          </a:xfrm>
          <a:prstGeom prst="rect">
            <a:avLst/>
          </a:prstGeom>
        </p:spPr>
      </p:pic>
      <p:pic>
        <p:nvPicPr>
          <p:cNvPr id="5" name="Picture 4">
            <a:extLst>
              <a:ext uri="{FF2B5EF4-FFF2-40B4-BE49-F238E27FC236}">
                <a16:creationId xmlns:a16="http://schemas.microsoft.com/office/drawing/2014/main" id="{C3CD2E4A-856D-BD99-13B8-807929137E66}"/>
              </a:ext>
            </a:extLst>
          </p:cNvPr>
          <p:cNvPicPr>
            <a:picLocks noChangeAspect="1"/>
          </p:cNvPicPr>
          <p:nvPr/>
        </p:nvPicPr>
        <p:blipFill>
          <a:blip r:embed="rId6"/>
          <a:srcRect l="5717" t="4516" r="9110" b="7575"/>
          <a:stretch>
            <a:fillRect/>
          </a:stretch>
        </p:blipFill>
        <p:spPr>
          <a:xfrm>
            <a:off x="128116" y="759421"/>
            <a:ext cx="2596074" cy="2143588"/>
          </a:xfrm>
          <a:prstGeom prst="rect">
            <a:avLst/>
          </a:prstGeom>
        </p:spPr>
      </p:pic>
      <p:pic>
        <p:nvPicPr>
          <p:cNvPr id="6" name="Picture 5">
            <a:extLst>
              <a:ext uri="{FF2B5EF4-FFF2-40B4-BE49-F238E27FC236}">
                <a16:creationId xmlns:a16="http://schemas.microsoft.com/office/drawing/2014/main" id="{497E9CAF-6967-824F-7A4A-B528D306E3C3}"/>
              </a:ext>
            </a:extLst>
          </p:cNvPr>
          <p:cNvPicPr>
            <a:picLocks noChangeAspect="1"/>
          </p:cNvPicPr>
          <p:nvPr/>
        </p:nvPicPr>
        <p:blipFill>
          <a:blip r:embed="rId7"/>
          <a:srcRect l="5717" t="4516" r="9110" b="7778"/>
          <a:stretch>
            <a:fillRect/>
          </a:stretch>
        </p:blipFill>
        <p:spPr>
          <a:xfrm>
            <a:off x="128116" y="2942018"/>
            <a:ext cx="2596074" cy="2138662"/>
          </a:xfrm>
          <a:prstGeom prst="rect">
            <a:avLst/>
          </a:prstGeom>
        </p:spPr>
      </p:pic>
      <p:sp>
        <p:nvSpPr>
          <p:cNvPr id="7" name="TextBox 6">
            <a:extLst>
              <a:ext uri="{FF2B5EF4-FFF2-40B4-BE49-F238E27FC236}">
                <a16:creationId xmlns:a16="http://schemas.microsoft.com/office/drawing/2014/main" id="{14792DC9-513A-5EB8-C8F6-591FAEC4E0E0}"/>
              </a:ext>
            </a:extLst>
          </p:cNvPr>
          <p:cNvSpPr txBox="1"/>
          <p:nvPr/>
        </p:nvSpPr>
        <p:spPr>
          <a:xfrm>
            <a:off x="5066625" y="1607879"/>
            <a:ext cx="1206887" cy="553998"/>
          </a:xfrm>
          <a:prstGeom prst="rect">
            <a:avLst/>
          </a:prstGeom>
          <a:solidFill>
            <a:schemeClr val="bg1"/>
          </a:solidFill>
          <a:ln>
            <a:solidFill>
              <a:schemeClr val="tx1"/>
            </a:solidFill>
          </a:ln>
        </p:spPr>
        <p:txBody>
          <a:bodyPr wrap="square" rtlCol="0">
            <a:spAutoFit/>
          </a:bodyPr>
          <a:lstStyle/>
          <a:p>
            <a:r>
              <a:rPr lang="en-US" sz="750" dirty="0"/>
              <a:t>Highest probabilities encompass observations more tightly</a:t>
            </a:r>
          </a:p>
        </p:txBody>
      </p:sp>
    </p:spTree>
    <p:extLst>
      <p:ext uri="{BB962C8B-B14F-4D97-AF65-F5344CB8AC3E}">
        <p14:creationId xmlns:p14="http://schemas.microsoft.com/office/powerpoint/2010/main" val="328740912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02"/>
        <p:cNvGrpSpPr/>
        <p:nvPr/>
      </p:nvGrpSpPr>
      <p:grpSpPr>
        <a:xfrm>
          <a:off x="0" y="0"/>
          <a:ext cx="0" cy="0"/>
          <a:chOff x="0" y="0"/>
          <a:chExt cx="0" cy="0"/>
        </a:xfrm>
      </p:grpSpPr>
      <p:sp>
        <p:nvSpPr>
          <p:cNvPr id="103" name="Google Shape;103;p17"/>
          <p:cNvSpPr txBox="1"/>
          <p:nvPr/>
        </p:nvSpPr>
        <p:spPr>
          <a:xfrm>
            <a:off x="1654080" y="56099"/>
            <a:ext cx="6453378" cy="696600"/>
          </a:xfrm>
          <a:prstGeom prst="rect">
            <a:avLst/>
          </a:prstGeom>
          <a:noFill/>
          <a:ln>
            <a:noFill/>
          </a:ln>
        </p:spPr>
        <p:txBody>
          <a:bodyPr spcFirstLastPara="1" wrap="square" lIns="91425" tIns="91425" rIns="91425" bIns="91425" anchor="t" anchorCtr="0">
            <a:noAutofit/>
          </a:bodyPr>
          <a:lstStyle/>
          <a:p>
            <a:pPr algn="ctr" defTabSz="914378">
              <a:buClr>
                <a:srgbClr val="000000"/>
              </a:buClr>
            </a:pPr>
            <a:r>
              <a:rPr lang="en" sz="3000" b="1" kern="0" dirty="0">
                <a:solidFill>
                  <a:srgbClr val="000000"/>
                </a:solidFill>
                <a:latin typeface="Arial"/>
                <a:cs typeface="Arial"/>
                <a:sym typeface="Arial"/>
              </a:rPr>
              <a:t>SFE 2026 Takeaways</a:t>
            </a:r>
            <a:endParaRPr sz="3000" b="1" kern="0" dirty="0">
              <a:solidFill>
                <a:srgbClr val="000000"/>
              </a:solidFill>
              <a:latin typeface="Arial"/>
              <a:cs typeface="Arial"/>
              <a:sym typeface="Arial"/>
            </a:endParaRPr>
          </a:p>
        </p:txBody>
      </p:sp>
      <p:pic>
        <p:nvPicPr>
          <p:cNvPr id="104" name="Google Shape;104;p17" descr="spclogo"/>
          <p:cNvPicPr preferRelativeResize="0"/>
          <p:nvPr/>
        </p:nvPicPr>
        <p:blipFill rotWithShape="1">
          <a:blip r:embed="rId3">
            <a:alphaModFix/>
          </a:blip>
          <a:srcRect/>
          <a:stretch/>
        </p:blipFill>
        <p:spPr>
          <a:xfrm>
            <a:off x="76200" y="95250"/>
            <a:ext cx="1379538" cy="551260"/>
          </a:xfrm>
          <a:prstGeom prst="rect">
            <a:avLst/>
          </a:prstGeom>
          <a:noFill/>
          <a:ln>
            <a:noFill/>
          </a:ln>
        </p:spPr>
      </p:pic>
      <p:pic>
        <p:nvPicPr>
          <p:cNvPr id="105" name="Google Shape;105;p17" descr="nssllogo"/>
          <p:cNvPicPr preferRelativeResize="0"/>
          <p:nvPr/>
        </p:nvPicPr>
        <p:blipFill rotWithShape="1">
          <a:blip r:embed="rId4">
            <a:alphaModFix/>
          </a:blip>
          <a:srcRect/>
          <a:stretch/>
        </p:blipFill>
        <p:spPr>
          <a:xfrm>
            <a:off x="8305801" y="57151"/>
            <a:ext cx="677467" cy="676275"/>
          </a:xfrm>
          <a:prstGeom prst="rect">
            <a:avLst/>
          </a:prstGeom>
          <a:noFill/>
          <a:ln>
            <a:noFill/>
          </a:ln>
        </p:spPr>
      </p:pic>
      <p:sp>
        <p:nvSpPr>
          <p:cNvPr id="2" name="TextBox 1">
            <a:extLst>
              <a:ext uri="{FF2B5EF4-FFF2-40B4-BE49-F238E27FC236}">
                <a16:creationId xmlns:a16="http://schemas.microsoft.com/office/drawing/2014/main" id="{6804BBC2-EF47-37AC-7253-3C3FADA444FE}"/>
              </a:ext>
            </a:extLst>
          </p:cNvPr>
          <p:cNvSpPr txBox="1"/>
          <p:nvPr/>
        </p:nvSpPr>
        <p:spPr>
          <a:xfrm>
            <a:off x="128344" y="895955"/>
            <a:ext cx="8709660" cy="2054409"/>
          </a:xfrm>
          <a:prstGeom prst="rect">
            <a:avLst/>
          </a:prstGeom>
          <a:noFill/>
        </p:spPr>
        <p:txBody>
          <a:bodyPr wrap="square" rtlCol="0">
            <a:spAutoFit/>
          </a:bodyPr>
          <a:lstStyle/>
          <a:p>
            <a:pPr marL="214313" indent="-214313">
              <a:spcAft>
                <a:spcPts val="900"/>
              </a:spcAft>
              <a:buFont typeface="Wingdings" pitchFamily="2" charset="2"/>
              <a:buChar char="Ø"/>
            </a:pPr>
            <a:r>
              <a:rPr lang="en-US" sz="1500" dirty="0">
                <a:solidFill>
                  <a:srgbClr val="222222"/>
                </a:solidFill>
                <a:latin typeface="Calibri" panose="020F0502020204030204" pitchFamily="34" charset="0"/>
                <a:cs typeface="Calibri" panose="020F0502020204030204" pitchFamily="34" charset="0"/>
              </a:rPr>
              <a:t>SFE 2026 marked the fourth year of MPAS evaluations, which included deterministic and ensemble products.</a:t>
            </a:r>
          </a:p>
          <a:p>
            <a:pPr marL="214313" indent="-214313">
              <a:spcAft>
                <a:spcPts val="900"/>
              </a:spcAft>
              <a:buFont typeface="Wingdings" pitchFamily="2" charset="2"/>
              <a:buChar char="Ø"/>
            </a:pPr>
            <a:r>
              <a:rPr lang="en-US" sz="1500" dirty="0">
                <a:solidFill>
                  <a:srgbClr val="222222"/>
                </a:solidFill>
                <a:latin typeface="Calibri" panose="020F0502020204030204" pitchFamily="34" charset="0"/>
                <a:cs typeface="Calibri" panose="020F0502020204030204" pitchFamily="34" charset="0"/>
              </a:rPr>
              <a:t>Very encouraging results for RRFSv2 prototype (MPAS JEDI). Forecast quality especially impressive compared to the HRRR and RRFS at 0-6 h lead times. </a:t>
            </a:r>
          </a:p>
          <a:p>
            <a:pPr marL="214313" indent="-214313">
              <a:spcAft>
                <a:spcPts val="900"/>
              </a:spcAft>
              <a:buFont typeface="Wingdings" pitchFamily="2" charset="2"/>
              <a:buChar char="Ø"/>
            </a:pPr>
            <a:r>
              <a:rPr lang="en-US" sz="1500" dirty="0">
                <a:solidFill>
                  <a:srgbClr val="000000"/>
                </a:solidFill>
                <a:latin typeface="Calibri" panose="020F0502020204030204" pitchFamily="34" charset="0"/>
              </a:rPr>
              <a:t>Encouraging first-year evaluations for WoFS MPAS. SFE 2027 will feature JEDI-based WoFS-MPAS and tentative plans to drive WoFS-MPAS with RRFSv2, rather than HRRR. </a:t>
            </a:r>
          </a:p>
          <a:p>
            <a:pPr marL="214313" indent="-214313">
              <a:spcAft>
                <a:spcPts val="900"/>
              </a:spcAft>
              <a:buFont typeface="Wingdings" pitchFamily="2" charset="2"/>
              <a:buChar char="Ø"/>
            </a:pPr>
            <a:r>
              <a:rPr lang="en-US" sz="1500" dirty="0">
                <a:solidFill>
                  <a:srgbClr val="000000"/>
                </a:solidFill>
                <a:latin typeface="Calibri" panose="020F0502020204030204" pitchFamily="34" charset="0"/>
              </a:rPr>
              <a:t>Questions?</a:t>
            </a:r>
          </a:p>
        </p:txBody>
      </p:sp>
      <p:pic>
        <p:nvPicPr>
          <p:cNvPr id="4" name="Picture 3">
            <a:extLst>
              <a:ext uri="{FF2B5EF4-FFF2-40B4-BE49-F238E27FC236}">
                <a16:creationId xmlns:a16="http://schemas.microsoft.com/office/drawing/2014/main" id="{48191A52-64F4-8102-19BE-83F1BDB27848}"/>
              </a:ext>
            </a:extLst>
          </p:cNvPr>
          <p:cNvPicPr>
            <a:picLocks noChangeAspect="1"/>
          </p:cNvPicPr>
          <p:nvPr/>
        </p:nvPicPr>
        <p:blipFill>
          <a:blip r:embed="rId5"/>
          <a:stretch>
            <a:fillRect/>
          </a:stretch>
        </p:blipFill>
        <p:spPr>
          <a:xfrm>
            <a:off x="1500228" y="3328096"/>
            <a:ext cx="2595523" cy="1733045"/>
          </a:xfrm>
          <a:prstGeom prst="rect">
            <a:avLst/>
          </a:prstGeom>
        </p:spPr>
      </p:pic>
      <p:pic>
        <p:nvPicPr>
          <p:cNvPr id="6" name="Picture 5">
            <a:extLst>
              <a:ext uri="{FF2B5EF4-FFF2-40B4-BE49-F238E27FC236}">
                <a16:creationId xmlns:a16="http://schemas.microsoft.com/office/drawing/2014/main" id="{6883D1BD-032D-6D45-609B-B0482DBAA883}"/>
              </a:ext>
            </a:extLst>
          </p:cNvPr>
          <p:cNvPicPr>
            <a:picLocks noChangeAspect="1"/>
          </p:cNvPicPr>
          <p:nvPr/>
        </p:nvPicPr>
        <p:blipFill>
          <a:blip r:embed="rId6"/>
          <a:stretch>
            <a:fillRect/>
          </a:stretch>
        </p:blipFill>
        <p:spPr>
          <a:xfrm>
            <a:off x="227807" y="3309938"/>
            <a:ext cx="1160456" cy="1751204"/>
          </a:xfrm>
          <a:prstGeom prst="rect">
            <a:avLst/>
          </a:prstGeom>
        </p:spPr>
      </p:pic>
      <p:pic>
        <p:nvPicPr>
          <p:cNvPr id="8" name="Picture 7">
            <a:extLst>
              <a:ext uri="{FF2B5EF4-FFF2-40B4-BE49-F238E27FC236}">
                <a16:creationId xmlns:a16="http://schemas.microsoft.com/office/drawing/2014/main" id="{C2203964-F070-D07B-C785-A0E38827A1D9}"/>
              </a:ext>
            </a:extLst>
          </p:cNvPr>
          <p:cNvPicPr>
            <a:picLocks noChangeAspect="1"/>
          </p:cNvPicPr>
          <p:nvPr/>
        </p:nvPicPr>
        <p:blipFill>
          <a:blip r:embed="rId7"/>
          <a:stretch>
            <a:fillRect/>
          </a:stretch>
        </p:blipFill>
        <p:spPr>
          <a:xfrm>
            <a:off x="4148137" y="3328096"/>
            <a:ext cx="2423380" cy="1733045"/>
          </a:xfrm>
          <a:prstGeom prst="rect">
            <a:avLst/>
          </a:prstGeom>
        </p:spPr>
      </p:pic>
      <p:pic>
        <p:nvPicPr>
          <p:cNvPr id="9" name="Google Shape;72;p15" descr="25553242184_91f214e66e_h.jpg">
            <a:extLst>
              <a:ext uri="{FF2B5EF4-FFF2-40B4-BE49-F238E27FC236}">
                <a16:creationId xmlns:a16="http://schemas.microsoft.com/office/drawing/2014/main" id="{8D43B10B-D3ED-514D-56A2-7869868178E3}"/>
              </a:ext>
            </a:extLst>
          </p:cNvPr>
          <p:cNvPicPr preferRelativeResize="0"/>
          <p:nvPr/>
        </p:nvPicPr>
        <p:blipFill rotWithShape="1">
          <a:blip r:embed="rId8">
            <a:alphaModFix/>
          </a:blip>
          <a:srcRect l="31445"/>
          <a:stretch/>
        </p:blipFill>
        <p:spPr>
          <a:xfrm>
            <a:off x="6739983" y="3118919"/>
            <a:ext cx="2086095" cy="1942222"/>
          </a:xfrm>
          <a:prstGeom prst="rect">
            <a:avLst/>
          </a:prstGeom>
          <a:noFill/>
          <a:ln>
            <a:noFill/>
          </a:ln>
        </p:spPr>
      </p:pic>
    </p:spTree>
    <p:extLst>
      <p:ext uri="{BB962C8B-B14F-4D97-AF65-F5344CB8AC3E}">
        <p14:creationId xmlns:p14="http://schemas.microsoft.com/office/powerpoint/2010/main" val="37982531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89"/>
        <p:cNvGrpSpPr/>
        <p:nvPr/>
      </p:nvGrpSpPr>
      <p:grpSpPr>
        <a:xfrm>
          <a:off x="0" y="0"/>
          <a:ext cx="0" cy="0"/>
          <a:chOff x="0" y="0"/>
          <a:chExt cx="0" cy="0"/>
        </a:xfrm>
      </p:grpSpPr>
      <p:sp>
        <p:nvSpPr>
          <p:cNvPr id="90" name="Google Shape;90;p16"/>
          <p:cNvSpPr txBox="1">
            <a:spLocks noGrp="1"/>
          </p:cNvSpPr>
          <p:nvPr>
            <p:ph type="title"/>
          </p:nvPr>
        </p:nvSpPr>
        <p:spPr>
          <a:xfrm>
            <a:off x="547200" y="134291"/>
            <a:ext cx="8520600" cy="572700"/>
          </a:xfrm>
          <a:prstGeom prst="rect">
            <a:avLst/>
          </a:prstGeom>
        </p:spPr>
        <p:txBody>
          <a:bodyPr spcFirstLastPara="1" vert="horz" wrap="square" lIns="91425" tIns="91425" rIns="91425" bIns="91425" rtlCol="0" anchor="t" anchorCtr="0">
            <a:noAutofit/>
          </a:bodyPr>
          <a:lstStyle/>
          <a:p>
            <a:pPr algn="ctr"/>
            <a:r>
              <a:rPr lang="en" sz="2550" b="1" dirty="0"/>
              <a:t>2026 NOAA/HWT Spring Forecasting Experiment</a:t>
            </a:r>
            <a:endParaRPr sz="2550" b="1" dirty="0"/>
          </a:p>
        </p:txBody>
      </p:sp>
      <p:sp>
        <p:nvSpPr>
          <p:cNvPr id="93" name="Google Shape;93;p16"/>
          <p:cNvSpPr txBox="1">
            <a:spLocks noGrp="1"/>
          </p:cNvSpPr>
          <p:nvPr>
            <p:ph type="body" idx="1"/>
          </p:nvPr>
        </p:nvSpPr>
        <p:spPr>
          <a:xfrm>
            <a:off x="76200" y="746033"/>
            <a:ext cx="8906933" cy="572700"/>
          </a:xfrm>
          <a:prstGeom prst="rect">
            <a:avLst/>
          </a:prstGeom>
        </p:spPr>
        <p:txBody>
          <a:bodyPr spcFirstLastPara="1" vert="horz" wrap="square" lIns="91425" tIns="91425" rIns="91425" bIns="91425" rtlCol="0" anchor="t" anchorCtr="0">
            <a:noAutofit/>
          </a:bodyPr>
          <a:lstStyle/>
          <a:p>
            <a:pPr marL="390522" indent="-257175">
              <a:buSzPts val="1500"/>
              <a:buFont typeface="Wingdings" pitchFamily="2" charset="2"/>
              <a:buChar char="Ø"/>
            </a:pPr>
            <a:r>
              <a:rPr lang="en-US" sz="1725" dirty="0"/>
              <a:t>SFEs are five-week experiments jointly organized and facilitated by SPC and NSSL</a:t>
            </a:r>
          </a:p>
          <a:p>
            <a:pPr marL="390522" indent="-257175">
              <a:buSzPts val="1500"/>
              <a:buFont typeface="Wingdings" pitchFamily="2" charset="2"/>
              <a:buChar char="Ø"/>
            </a:pPr>
            <a:r>
              <a:rPr lang="en-US" sz="1725" dirty="0"/>
              <a:t>The 2026 SFE was </a:t>
            </a:r>
            <a:r>
              <a:rPr lang="en-US" sz="1725" i="1" dirty="0"/>
              <a:t>hybrid </a:t>
            </a:r>
            <a:r>
              <a:rPr lang="en-US" sz="1725" dirty="0"/>
              <a:t>with 75 in-person and 58 remote participants. </a:t>
            </a:r>
          </a:p>
        </p:txBody>
      </p:sp>
      <p:pic>
        <p:nvPicPr>
          <p:cNvPr id="91" name="Google Shape;91;p16" descr="spclogo"/>
          <p:cNvPicPr preferRelativeResize="0"/>
          <p:nvPr/>
        </p:nvPicPr>
        <p:blipFill rotWithShape="1">
          <a:blip r:embed="rId3">
            <a:alphaModFix/>
          </a:blip>
          <a:srcRect/>
          <a:stretch/>
        </p:blipFill>
        <p:spPr>
          <a:xfrm>
            <a:off x="76200" y="95250"/>
            <a:ext cx="1379538" cy="551260"/>
          </a:xfrm>
          <a:prstGeom prst="rect">
            <a:avLst/>
          </a:prstGeom>
          <a:noFill/>
          <a:ln>
            <a:noFill/>
          </a:ln>
        </p:spPr>
      </p:pic>
      <p:pic>
        <p:nvPicPr>
          <p:cNvPr id="92" name="Google Shape;92;p16" descr="nssllogo"/>
          <p:cNvPicPr preferRelativeResize="0"/>
          <p:nvPr/>
        </p:nvPicPr>
        <p:blipFill rotWithShape="1">
          <a:blip r:embed="rId4">
            <a:alphaModFix/>
          </a:blip>
          <a:srcRect/>
          <a:stretch/>
        </p:blipFill>
        <p:spPr>
          <a:xfrm>
            <a:off x="8305801" y="57151"/>
            <a:ext cx="677467" cy="676275"/>
          </a:xfrm>
          <a:prstGeom prst="rect">
            <a:avLst/>
          </a:prstGeom>
          <a:noFill/>
          <a:ln>
            <a:noFill/>
          </a:ln>
        </p:spPr>
      </p:pic>
      <p:sp>
        <p:nvSpPr>
          <p:cNvPr id="98" name="Google Shape;98;p16"/>
          <p:cNvSpPr txBox="1"/>
          <p:nvPr/>
        </p:nvSpPr>
        <p:spPr>
          <a:xfrm>
            <a:off x="6270993" y="1605865"/>
            <a:ext cx="2712140" cy="415468"/>
          </a:xfrm>
          <a:prstGeom prst="rect">
            <a:avLst/>
          </a:prstGeom>
          <a:noFill/>
          <a:ln>
            <a:noFill/>
          </a:ln>
        </p:spPr>
        <p:txBody>
          <a:bodyPr spcFirstLastPara="1" wrap="square" lIns="91425" tIns="91425" rIns="91425" bIns="91425" anchor="t" anchorCtr="0">
            <a:spAutoFit/>
          </a:bodyPr>
          <a:lstStyle/>
          <a:p>
            <a:pPr algn="ctr"/>
            <a:r>
              <a:rPr lang="en" sz="1500" b="1" dirty="0"/>
              <a:t>HWT SFE Model Contributions</a:t>
            </a:r>
            <a:r>
              <a:rPr lang="en" sz="1500" dirty="0"/>
              <a:t> </a:t>
            </a:r>
            <a:endParaRPr sz="1500" dirty="0"/>
          </a:p>
        </p:txBody>
      </p:sp>
      <p:sp>
        <p:nvSpPr>
          <p:cNvPr id="5" name="TextBox 4">
            <a:extLst>
              <a:ext uri="{FF2B5EF4-FFF2-40B4-BE49-F238E27FC236}">
                <a16:creationId xmlns:a16="http://schemas.microsoft.com/office/drawing/2014/main" id="{39EB60AB-CC51-9696-D43A-1EC3F48E0E82}"/>
              </a:ext>
            </a:extLst>
          </p:cNvPr>
          <p:cNvSpPr txBox="1"/>
          <p:nvPr/>
        </p:nvSpPr>
        <p:spPr>
          <a:xfrm>
            <a:off x="160868" y="1573412"/>
            <a:ext cx="5806440" cy="1615827"/>
          </a:xfrm>
          <a:prstGeom prst="rect">
            <a:avLst/>
          </a:prstGeom>
          <a:noFill/>
        </p:spPr>
        <p:txBody>
          <a:bodyPr wrap="square" rtlCol="0">
            <a:spAutoFit/>
          </a:bodyPr>
          <a:lstStyle/>
          <a:p>
            <a:pPr>
              <a:buSzPts val="1500"/>
            </a:pPr>
            <a:r>
              <a:rPr lang="en-US" sz="1650" b="1" u="sng" dirty="0"/>
              <a:t>SFE Goals include:</a:t>
            </a:r>
          </a:p>
          <a:p>
            <a:pPr indent="-323842" defTabSz="342900">
              <a:buSzPts val="1500"/>
              <a:buFont typeface="Arial" panose="020B0604020202020204" pitchFamily="34" charset="0"/>
              <a:buChar char="•"/>
            </a:pPr>
            <a:r>
              <a:rPr lang="en-US" sz="1650" dirty="0"/>
              <a:t>Testing &amp; evaluation of emerging technologies for severe weather prediction</a:t>
            </a:r>
          </a:p>
          <a:p>
            <a:pPr indent="-323842">
              <a:buSzPts val="1500"/>
              <a:buFont typeface="Arial" panose="020B0604020202020204" pitchFamily="34" charset="0"/>
              <a:buChar char="•"/>
            </a:pPr>
            <a:r>
              <a:rPr lang="en-US" sz="1650" dirty="0"/>
              <a:t>Accelerating R2O; developing &amp; strengthening O2R pathways</a:t>
            </a:r>
          </a:p>
          <a:p>
            <a:pPr indent="-323842">
              <a:buSzPts val="1500"/>
              <a:buFont typeface="Arial" panose="020B0604020202020204" pitchFamily="34" charset="0"/>
              <a:buChar char="•"/>
            </a:pPr>
            <a:r>
              <a:rPr lang="en-US" sz="1650" dirty="0"/>
              <a:t>Facilitating experiments to: </a:t>
            </a:r>
            <a:r>
              <a:rPr lang="en-US" sz="1650" b="1" i="1" dirty="0">
                <a:solidFill>
                  <a:srgbClr val="FF0000"/>
                </a:solidFill>
              </a:rPr>
              <a:t>inform Unified Forecast System Development. </a:t>
            </a:r>
            <a:endParaRPr lang="en-US" sz="1650" dirty="0"/>
          </a:p>
        </p:txBody>
      </p:sp>
      <p:sp>
        <p:nvSpPr>
          <p:cNvPr id="7" name="TextBox 6">
            <a:extLst>
              <a:ext uri="{FF2B5EF4-FFF2-40B4-BE49-F238E27FC236}">
                <a16:creationId xmlns:a16="http://schemas.microsoft.com/office/drawing/2014/main" id="{E797A686-633C-8AE3-7E90-D51DD0D26960}"/>
              </a:ext>
            </a:extLst>
          </p:cNvPr>
          <p:cNvSpPr txBox="1"/>
          <p:nvPr/>
        </p:nvSpPr>
        <p:spPr>
          <a:xfrm>
            <a:off x="76200" y="3495944"/>
            <a:ext cx="9067800" cy="1107996"/>
          </a:xfrm>
          <a:prstGeom prst="rect">
            <a:avLst/>
          </a:prstGeom>
          <a:noFill/>
        </p:spPr>
        <p:txBody>
          <a:bodyPr wrap="square">
            <a:spAutoFit/>
          </a:bodyPr>
          <a:lstStyle/>
          <a:p>
            <a:pPr>
              <a:buSzPts val="1500"/>
            </a:pPr>
            <a:r>
              <a:rPr lang="en-US" sz="1650" b="1" u="sng" dirty="0"/>
              <a:t>Model for Prediction Across Scales (MPAS)</a:t>
            </a:r>
          </a:p>
          <a:p>
            <a:pPr indent="-323842">
              <a:buSzPts val="1500"/>
              <a:buFont typeface="Wingdings" pitchFamily="2" charset="2"/>
              <a:buChar char="Ø"/>
            </a:pPr>
            <a:r>
              <a:rPr lang="en-US" sz="1650" dirty="0"/>
              <a:t>SFE 2026 included MPAS configurations from NSSL &amp; GSL.   </a:t>
            </a:r>
          </a:p>
          <a:p>
            <a:pPr indent="-323842">
              <a:buSzPts val="1500"/>
              <a:buFont typeface="Wingdings" pitchFamily="2" charset="2"/>
              <a:buChar char="Ø"/>
            </a:pPr>
            <a:r>
              <a:rPr lang="en-US" sz="1650" dirty="0"/>
              <a:t>Motivation: MPAS is NOAA’s next generation models for global and regional applications.</a:t>
            </a:r>
          </a:p>
          <a:p>
            <a:pPr indent="-323842">
              <a:buSzPts val="1500"/>
              <a:buFont typeface="Wingdings" pitchFamily="2" charset="2"/>
              <a:buChar char="Ø"/>
            </a:pPr>
            <a:r>
              <a:rPr lang="en" sz="1650" dirty="0"/>
              <a:t>SFE 2026 marks the fourth year of MPAS evaluations. Building on success of previous years. </a:t>
            </a:r>
          </a:p>
        </p:txBody>
      </p:sp>
      <p:pic>
        <p:nvPicPr>
          <p:cNvPr id="4" name="Picture 3">
            <a:extLst>
              <a:ext uri="{FF2B5EF4-FFF2-40B4-BE49-F238E27FC236}">
                <a16:creationId xmlns:a16="http://schemas.microsoft.com/office/drawing/2014/main" id="{8BD265FF-78FA-3A8D-FB06-082DEB10DDB9}"/>
              </a:ext>
            </a:extLst>
          </p:cNvPr>
          <p:cNvPicPr>
            <a:picLocks noChangeAspect="1"/>
          </p:cNvPicPr>
          <p:nvPr/>
        </p:nvPicPr>
        <p:blipFill>
          <a:blip r:embed="rId5"/>
          <a:srcRect r="148"/>
          <a:stretch>
            <a:fillRect/>
          </a:stretch>
        </p:blipFill>
        <p:spPr>
          <a:xfrm>
            <a:off x="5967307" y="1906171"/>
            <a:ext cx="3100493" cy="1741038"/>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89">
          <a:extLst>
            <a:ext uri="{FF2B5EF4-FFF2-40B4-BE49-F238E27FC236}">
              <a16:creationId xmlns:a16="http://schemas.microsoft.com/office/drawing/2014/main" id="{E1D8B107-5042-F1FE-DC9D-54F02DAD9F92}"/>
            </a:ext>
          </a:extLst>
        </p:cNvPr>
        <p:cNvGrpSpPr/>
        <p:nvPr/>
      </p:nvGrpSpPr>
      <p:grpSpPr>
        <a:xfrm>
          <a:off x="0" y="0"/>
          <a:ext cx="0" cy="0"/>
          <a:chOff x="0" y="0"/>
          <a:chExt cx="0" cy="0"/>
        </a:xfrm>
      </p:grpSpPr>
      <p:sp>
        <p:nvSpPr>
          <p:cNvPr id="90" name="Google Shape;90;p16">
            <a:extLst>
              <a:ext uri="{FF2B5EF4-FFF2-40B4-BE49-F238E27FC236}">
                <a16:creationId xmlns:a16="http://schemas.microsoft.com/office/drawing/2014/main" id="{BEEA8DC9-8E32-05C5-5298-3E06E6726EBA}"/>
              </a:ext>
            </a:extLst>
          </p:cNvPr>
          <p:cNvSpPr txBox="1">
            <a:spLocks noGrp="1"/>
          </p:cNvSpPr>
          <p:nvPr>
            <p:ph type="title"/>
          </p:nvPr>
        </p:nvSpPr>
        <p:spPr>
          <a:xfrm>
            <a:off x="1455738" y="84529"/>
            <a:ext cx="6624775" cy="685753"/>
          </a:xfrm>
          <a:prstGeom prst="rect">
            <a:avLst/>
          </a:prstGeom>
        </p:spPr>
        <p:txBody>
          <a:bodyPr spcFirstLastPara="1" vert="horz" wrap="square" lIns="91425" tIns="91425" rIns="91425" bIns="91425" rtlCol="0" anchor="t" anchorCtr="0">
            <a:noAutofit/>
          </a:bodyPr>
          <a:lstStyle/>
          <a:p>
            <a:pPr algn="ctr"/>
            <a:r>
              <a:rPr lang="en" sz="2250" b="1" dirty="0">
                <a:latin typeface="Arial" panose="020B0604020202020204" pitchFamily="34" charset="0"/>
                <a:cs typeface="Arial" panose="020B0604020202020204" pitchFamily="34" charset="0"/>
              </a:rPr>
              <a:t>SFE 2026 featured slightly below average severe weather activity</a:t>
            </a:r>
            <a:endParaRPr sz="2250" b="1" dirty="0">
              <a:latin typeface="Arial" panose="020B0604020202020204" pitchFamily="34" charset="0"/>
              <a:cs typeface="Arial" panose="020B0604020202020204" pitchFamily="34" charset="0"/>
            </a:endParaRPr>
          </a:p>
        </p:txBody>
      </p:sp>
      <p:pic>
        <p:nvPicPr>
          <p:cNvPr id="91" name="Google Shape;91;p16" descr="spclogo">
            <a:extLst>
              <a:ext uri="{FF2B5EF4-FFF2-40B4-BE49-F238E27FC236}">
                <a16:creationId xmlns:a16="http://schemas.microsoft.com/office/drawing/2014/main" id="{AA40E95D-D817-98C7-81F3-4EBAE294651C}"/>
              </a:ext>
            </a:extLst>
          </p:cNvPr>
          <p:cNvPicPr preferRelativeResize="0"/>
          <p:nvPr/>
        </p:nvPicPr>
        <p:blipFill rotWithShape="1">
          <a:blip r:embed="rId3">
            <a:alphaModFix/>
          </a:blip>
          <a:srcRect/>
          <a:stretch/>
        </p:blipFill>
        <p:spPr>
          <a:xfrm>
            <a:off x="76200" y="95250"/>
            <a:ext cx="1379538" cy="551260"/>
          </a:xfrm>
          <a:prstGeom prst="rect">
            <a:avLst/>
          </a:prstGeom>
          <a:noFill/>
          <a:ln>
            <a:noFill/>
          </a:ln>
        </p:spPr>
      </p:pic>
      <p:pic>
        <p:nvPicPr>
          <p:cNvPr id="92" name="Google Shape;92;p16" descr="nssllogo">
            <a:extLst>
              <a:ext uri="{FF2B5EF4-FFF2-40B4-BE49-F238E27FC236}">
                <a16:creationId xmlns:a16="http://schemas.microsoft.com/office/drawing/2014/main" id="{E7FA6B57-7DE7-7C2C-2D12-9C3BC04B6CBD}"/>
              </a:ext>
            </a:extLst>
          </p:cNvPr>
          <p:cNvPicPr preferRelativeResize="0"/>
          <p:nvPr/>
        </p:nvPicPr>
        <p:blipFill rotWithShape="1">
          <a:blip r:embed="rId4">
            <a:alphaModFix/>
          </a:blip>
          <a:srcRect/>
          <a:stretch/>
        </p:blipFill>
        <p:spPr>
          <a:xfrm>
            <a:off x="8305801" y="57151"/>
            <a:ext cx="677467" cy="676275"/>
          </a:xfrm>
          <a:prstGeom prst="rect">
            <a:avLst/>
          </a:prstGeom>
          <a:noFill/>
          <a:ln>
            <a:noFill/>
          </a:ln>
        </p:spPr>
      </p:pic>
      <p:pic>
        <p:nvPicPr>
          <p:cNvPr id="1026" name="Picture 2">
            <a:extLst>
              <a:ext uri="{FF2B5EF4-FFF2-40B4-BE49-F238E27FC236}">
                <a16:creationId xmlns:a16="http://schemas.microsoft.com/office/drawing/2014/main" id="{0B6C10ED-B877-37ED-7CD8-08BFC645D0F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16924" y="1205346"/>
            <a:ext cx="3465483" cy="2327564"/>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5F26CADA-31DA-4D4B-0779-21C826BA7E5F}"/>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251393" y="2369128"/>
            <a:ext cx="3868937" cy="2571750"/>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453110D4-2C94-3B66-B7CF-BA129FAFF453}"/>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958140" y="1083252"/>
            <a:ext cx="3868937" cy="2571751"/>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9C4B8F46-7A04-17CA-95DA-230106C9D786}"/>
              </a:ext>
            </a:extLst>
          </p:cNvPr>
          <p:cNvSpPr/>
          <p:nvPr/>
        </p:nvSpPr>
        <p:spPr>
          <a:xfrm>
            <a:off x="1552575" y="2015836"/>
            <a:ext cx="295276" cy="1390650"/>
          </a:xfrm>
          <a:prstGeom prst="rect">
            <a:avLst/>
          </a:prstGeom>
          <a:noFill/>
          <a:ln w="4445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6" name="Rectangle 5">
            <a:extLst>
              <a:ext uri="{FF2B5EF4-FFF2-40B4-BE49-F238E27FC236}">
                <a16:creationId xmlns:a16="http://schemas.microsoft.com/office/drawing/2014/main" id="{F51B7E18-6088-D13D-981E-4FC0CAC1B893}"/>
              </a:ext>
            </a:extLst>
          </p:cNvPr>
          <p:cNvSpPr/>
          <p:nvPr/>
        </p:nvSpPr>
        <p:spPr>
          <a:xfrm>
            <a:off x="3676650" y="3428135"/>
            <a:ext cx="295275" cy="1390650"/>
          </a:xfrm>
          <a:prstGeom prst="rect">
            <a:avLst/>
          </a:prstGeom>
          <a:noFill/>
          <a:ln w="4445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8" name="Rectangle 7">
            <a:extLst>
              <a:ext uri="{FF2B5EF4-FFF2-40B4-BE49-F238E27FC236}">
                <a16:creationId xmlns:a16="http://schemas.microsoft.com/office/drawing/2014/main" id="{B80C3992-32E4-08AA-8364-ECFC6925DBBF}"/>
              </a:ext>
            </a:extLst>
          </p:cNvPr>
          <p:cNvSpPr/>
          <p:nvPr/>
        </p:nvSpPr>
        <p:spPr>
          <a:xfrm>
            <a:off x="6376235" y="2142260"/>
            <a:ext cx="295275" cy="1390650"/>
          </a:xfrm>
          <a:prstGeom prst="rect">
            <a:avLst/>
          </a:prstGeom>
          <a:noFill/>
          <a:ln w="4445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12" name="TextBox 11">
            <a:extLst>
              <a:ext uri="{FF2B5EF4-FFF2-40B4-BE49-F238E27FC236}">
                <a16:creationId xmlns:a16="http://schemas.microsoft.com/office/drawing/2014/main" id="{BD084037-B8CA-ECD8-213D-E41BC16D14AF}"/>
              </a:ext>
            </a:extLst>
          </p:cNvPr>
          <p:cNvSpPr txBox="1"/>
          <p:nvPr/>
        </p:nvSpPr>
        <p:spPr>
          <a:xfrm>
            <a:off x="1509535" y="2015836"/>
            <a:ext cx="367408" cy="248209"/>
          </a:xfrm>
          <a:prstGeom prst="rect">
            <a:avLst/>
          </a:prstGeom>
          <a:noFill/>
        </p:spPr>
        <p:txBody>
          <a:bodyPr wrap="none" rtlCol="0">
            <a:spAutoFit/>
          </a:bodyPr>
          <a:lstStyle/>
          <a:p>
            <a:r>
              <a:rPr lang="en-US" sz="1013" dirty="0"/>
              <a:t>SFE</a:t>
            </a:r>
          </a:p>
        </p:txBody>
      </p:sp>
      <p:sp>
        <p:nvSpPr>
          <p:cNvPr id="13" name="TextBox 12">
            <a:extLst>
              <a:ext uri="{FF2B5EF4-FFF2-40B4-BE49-F238E27FC236}">
                <a16:creationId xmlns:a16="http://schemas.microsoft.com/office/drawing/2014/main" id="{C9DD2121-A042-C35C-0FDE-B414167E4CB4}"/>
              </a:ext>
            </a:extLst>
          </p:cNvPr>
          <p:cNvSpPr txBox="1"/>
          <p:nvPr/>
        </p:nvSpPr>
        <p:spPr>
          <a:xfrm>
            <a:off x="3638084" y="3406486"/>
            <a:ext cx="367408" cy="248209"/>
          </a:xfrm>
          <a:prstGeom prst="rect">
            <a:avLst/>
          </a:prstGeom>
          <a:noFill/>
        </p:spPr>
        <p:txBody>
          <a:bodyPr wrap="none" rtlCol="0">
            <a:spAutoFit/>
          </a:bodyPr>
          <a:lstStyle/>
          <a:p>
            <a:r>
              <a:rPr lang="en-US" sz="1013" dirty="0"/>
              <a:t>SFE</a:t>
            </a:r>
          </a:p>
        </p:txBody>
      </p:sp>
      <p:sp>
        <p:nvSpPr>
          <p:cNvPr id="14" name="TextBox 13">
            <a:extLst>
              <a:ext uri="{FF2B5EF4-FFF2-40B4-BE49-F238E27FC236}">
                <a16:creationId xmlns:a16="http://schemas.microsoft.com/office/drawing/2014/main" id="{7EB7EEA4-9D5E-3D90-8C24-302E6621C9E7}"/>
              </a:ext>
            </a:extLst>
          </p:cNvPr>
          <p:cNvSpPr txBox="1"/>
          <p:nvPr/>
        </p:nvSpPr>
        <p:spPr>
          <a:xfrm>
            <a:off x="6347549" y="2142260"/>
            <a:ext cx="367408" cy="248209"/>
          </a:xfrm>
          <a:prstGeom prst="rect">
            <a:avLst/>
          </a:prstGeom>
          <a:noFill/>
        </p:spPr>
        <p:txBody>
          <a:bodyPr wrap="none" rtlCol="0">
            <a:spAutoFit/>
          </a:bodyPr>
          <a:lstStyle/>
          <a:p>
            <a:r>
              <a:rPr lang="en-US" sz="1013" dirty="0"/>
              <a:t>SFE</a:t>
            </a:r>
          </a:p>
        </p:txBody>
      </p:sp>
      <p:sp>
        <p:nvSpPr>
          <p:cNvPr id="15" name="TextBox 14">
            <a:extLst>
              <a:ext uri="{FF2B5EF4-FFF2-40B4-BE49-F238E27FC236}">
                <a16:creationId xmlns:a16="http://schemas.microsoft.com/office/drawing/2014/main" id="{5AC100E6-8D39-9C83-2DA8-D022C3362407}"/>
              </a:ext>
            </a:extLst>
          </p:cNvPr>
          <p:cNvSpPr txBox="1"/>
          <p:nvPr/>
        </p:nvSpPr>
        <p:spPr>
          <a:xfrm>
            <a:off x="6255802" y="3818486"/>
            <a:ext cx="2941337" cy="1292662"/>
          </a:xfrm>
          <a:prstGeom prst="rect">
            <a:avLst/>
          </a:prstGeom>
          <a:noFill/>
        </p:spPr>
        <p:txBody>
          <a:bodyPr wrap="square" rtlCol="0">
            <a:spAutoFit/>
          </a:bodyPr>
          <a:lstStyle/>
          <a:p>
            <a:pPr marL="214313" indent="-214313">
              <a:buFont typeface="Wingdings" pitchFamily="2" charset="2"/>
              <a:buChar char="Ø"/>
            </a:pPr>
            <a:r>
              <a:rPr lang="en-US" sz="1300" dirty="0"/>
              <a:t>Cumulative severe weather reports</a:t>
            </a:r>
          </a:p>
          <a:p>
            <a:pPr marL="214313" indent="-214313">
              <a:buFont typeface="Wingdings" pitchFamily="2" charset="2"/>
              <a:buChar char="Ø"/>
            </a:pPr>
            <a:r>
              <a:rPr lang="en-US" sz="1300" dirty="0"/>
              <a:t>Box around SFE period.</a:t>
            </a:r>
          </a:p>
          <a:p>
            <a:pPr marL="214313" indent="-214313">
              <a:buFont typeface="Wingdings" pitchFamily="2" charset="2"/>
              <a:buChar char="Ø"/>
            </a:pPr>
            <a:r>
              <a:rPr lang="en-US" sz="1300" dirty="0"/>
              <a:t>Near average activity for the year, with two active tornado periods in March and April.</a:t>
            </a:r>
          </a:p>
          <a:p>
            <a:pPr marL="214313" indent="-214313">
              <a:buFont typeface="Wingdings" pitchFamily="2" charset="2"/>
              <a:buChar char="Ø"/>
            </a:pPr>
            <a:r>
              <a:rPr lang="en-US" sz="1300" dirty="0"/>
              <a:t>SFE period was below average.</a:t>
            </a:r>
          </a:p>
        </p:txBody>
      </p:sp>
    </p:spTree>
    <p:extLst>
      <p:ext uri="{BB962C8B-B14F-4D97-AF65-F5344CB8AC3E}">
        <p14:creationId xmlns:p14="http://schemas.microsoft.com/office/powerpoint/2010/main" val="20756456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89">
          <a:extLst>
            <a:ext uri="{FF2B5EF4-FFF2-40B4-BE49-F238E27FC236}">
              <a16:creationId xmlns:a16="http://schemas.microsoft.com/office/drawing/2014/main" id="{BEC5CDBD-B669-3D0A-DDF4-7887FE385E7C}"/>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A60558B0-7568-CD12-84CE-F2A8A8FD2224}"/>
              </a:ext>
            </a:extLst>
          </p:cNvPr>
          <p:cNvPicPr>
            <a:picLocks noChangeAspect="1"/>
          </p:cNvPicPr>
          <p:nvPr/>
        </p:nvPicPr>
        <p:blipFill>
          <a:blip r:embed="rId3"/>
          <a:stretch>
            <a:fillRect/>
          </a:stretch>
        </p:blipFill>
        <p:spPr>
          <a:xfrm>
            <a:off x="190500" y="797768"/>
            <a:ext cx="5829300" cy="1989433"/>
          </a:xfrm>
          <a:prstGeom prst="rect">
            <a:avLst/>
          </a:prstGeom>
        </p:spPr>
      </p:pic>
      <p:sp>
        <p:nvSpPr>
          <p:cNvPr id="90" name="Google Shape;90;p16">
            <a:extLst>
              <a:ext uri="{FF2B5EF4-FFF2-40B4-BE49-F238E27FC236}">
                <a16:creationId xmlns:a16="http://schemas.microsoft.com/office/drawing/2014/main" id="{3BA11A4C-B7CE-A21E-F7A4-E71D59E466D0}"/>
              </a:ext>
            </a:extLst>
          </p:cNvPr>
          <p:cNvSpPr txBox="1">
            <a:spLocks noGrp="1"/>
          </p:cNvSpPr>
          <p:nvPr>
            <p:ph type="title"/>
          </p:nvPr>
        </p:nvSpPr>
        <p:spPr>
          <a:xfrm>
            <a:off x="620470" y="71667"/>
            <a:ext cx="8520600" cy="572700"/>
          </a:xfrm>
          <a:prstGeom prst="rect">
            <a:avLst/>
          </a:prstGeom>
        </p:spPr>
        <p:txBody>
          <a:bodyPr spcFirstLastPara="1" vert="horz" wrap="square" lIns="91425" tIns="91425" rIns="91425" bIns="91425" rtlCol="0" anchor="t" anchorCtr="0">
            <a:noAutofit/>
          </a:bodyPr>
          <a:lstStyle/>
          <a:p>
            <a:pPr algn="ctr"/>
            <a:r>
              <a:rPr lang="en" sz="3000" b="1" dirty="0"/>
              <a:t>SFE 2026 MPAS configurations</a:t>
            </a:r>
            <a:endParaRPr sz="3000" b="1" dirty="0"/>
          </a:p>
        </p:txBody>
      </p:sp>
      <p:pic>
        <p:nvPicPr>
          <p:cNvPr id="91" name="Google Shape;91;p16" descr="spclogo">
            <a:extLst>
              <a:ext uri="{FF2B5EF4-FFF2-40B4-BE49-F238E27FC236}">
                <a16:creationId xmlns:a16="http://schemas.microsoft.com/office/drawing/2014/main" id="{BD67A1C4-6FAD-A385-40EB-FD379FA271DC}"/>
              </a:ext>
            </a:extLst>
          </p:cNvPr>
          <p:cNvPicPr preferRelativeResize="0"/>
          <p:nvPr/>
        </p:nvPicPr>
        <p:blipFill rotWithShape="1">
          <a:blip r:embed="rId4">
            <a:alphaModFix/>
          </a:blip>
          <a:srcRect/>
          <a:stretch/>
        </p:blipFill>
        <p:spPr>
          <a:xfrm>
            <a:off x="76200" y="95250"/>
            <a:ext cx="1379538" cy="551260"/>
          </a:xfrm>
          <a:prstGeom prst="rect">
            <a:avLst/>
          </a:prstGeom>
          <a:noFill/>
          <a:ln>
            <a:noFill/>
          </a:ln>
        </p:spPr>
      </p:pic>
      <p:pic>
        <p:nvPicPr>
          <p:cNvPr id="92" name="Google Shape;92;p16" descr="nssllogo">
            <a:extLst>
              <a:ext uri="{FF2B5EF4-FFF2-40B4-BE49-F238E27FC236}">
                <a16:creationId xmlns:a16="http://schemas.microsoft.com/office/drawing/2014/main" id="{CBE0928C-2679-67E8-6527-66C7DA00B829}"/>
              </a:ext>
            </a:extLst>
          </p:cNvPr>
          <p:cNvPicPr preferRelativeResize="0"/>
          <p:nvPr/>
        </p:nvPicPr>
        <p:blipFill rotWithShape="1">
          <a:blip r:embed="rId5">
            <a:alphaModFix/>
          </a:blip>
          <a:srcRect/>
          <a:stretch/>
        </p:blipFill>
        <p:spPr>
          <a:xfrm>
            <a:off x="8305801" y="57151"/>
            <a:ext cx="677467" cy="676275"/>
          </a:xfrm>
          <a:prstGeom prst="rect">
            <a:avLst/>
          </a:prstGeom>
          <a:noFill/>
          <a:ln>
            <a:noFill/>
          </a:ln>
        </p:spPr>
      </p:pic>
      <p:sp>
        <p:nvSpPr>
          <p:cNvPr id="27" name="TextBox 26">
            <a:extLst>
              <a:ext uri="{FF2B5EF4-FFF2-40B4-BE49-F238E27FC236}">
                <a16:creationId xmlns:a16="http://schemas.microsoft.com/office/drawing/2014/main" id="{200B9565-B7AA-3300-8DBF-2CA74A333B77}"/>
              </a:ext>
            </a:extLst>
          </p:cNvPr>
          <p:cNvSpPr txBox="1"/>
          <p:nvPr/>
        </p:nvSpPr>
        <p:spPr>
          <a:xfrm>
            <a:off x="138319" y="2976166"/>
            <a:ext cx="5829300" cy="1956946"/>
          </a:xfrm>
          <a:prstGeom prst="rect">
            <a:avLst/>
          </a:prstGeom>
          <a:noFill/>
        </p:spPr>
        <p:txBody>
          <a:bodyPr wrap="square" rtlCol="0">
            <a:spAutoFit/>
          </a:bodyPr>
          <a:lstStyle/>
          <a:p>
            <a:r>
              <a:rPr lang="en-US" sz="1300" b="1" u="sng" dirty="0"/>
              <a:t>NSSL: Two unique regional configurations initialized at 00 &amp; 12Z, and WoFS MPAS. </a:t>
            </a:r>
          </a:p>
          <a:p>
            <a:pPr marL="214313" indent="-214313">
              <a:buFont typeface="Wingdings" pitchFamily="2" charset="2"/>
              <a:buChar char="Ø"/>
            </a:pPr>
            <a:r>
              <a:rPr lang="en-US" sz="1300" dirty="0"/>
              <a:t>NSSL MPAS HT: HRRR-initialized with TEMPO microphysics</a:t>
            </a:r>
          </a:p>
          <a:p>
            <a:pPr marL="214313" indent="-214313">
              <a:buFont typeface="Wingdings" pitchFamily="2" charset="2"/>
              <a:buChar char="Ø"/>
            </a:pPr>
            <a:r>
              <a:rPr lang="en-US" sz="1300" dirty="0"/>
              <a:t>NSSL MPAS RN: RRFS-initialized with NSSL 2-moment microphysics</a:t>
            </a:r>
          </a:p>
          <a:p>
            <a:pPr marL="214313" indent="-214313">
              <a:buFont typeface="Wingdings" pitchFamily="2" charset="2"/>
              <a:buChar char="Ø"/>
            </a:pPr>
            <a:r>
              <a:rPr lang="en-US" sz="1300" dirty="0"/>
              <a:t>Warn-on-Forecast version 2</a:t>
            </a:r>
          </a:p>
          <a:p>
            <a:pPr marL="557213" lvl="1" indent="-214313">
              <a:buFont typeface="Wingdings" pitchFamily="2" charset="2"/>
              <a:buChar char="Ø"/>
            </a:pPr>
            <a:r>
              <a:rPr lang="en-US" sz="1300" dirty="0"/>
              <a:t>18-member, targeted domain, 3-km ensemble</a:t>
            </a:r>
          </a:p>
          <a:p>
            <a:pPr marL="557213" lvl="1" indent="-214313">
              <a:spcAft>
                <a:spcPts val="450"/>
              </a:spcAft>
              <a:buFont typeface="Wingdings" pitchFamily="2" charset="2"/>
              <a:buChar char="Ø"/>
            </a:pPr>
            <a:r>
              <a:rPr lang="en-US" sz="1300" dirty="0"/>
              <a:t>Azure cloud, DART-based DA (transitioning to JEDI)</a:t>
            </a:r>
          </a:p>
          <a:p>
            <a:r>
              <a:rPr lang="en-US" sz="1300" b="1" u="sng" dirty="0"/>
              <a:t>GSL: Two unique regional configurations at 00 &amp; 12Z </a:t>
            </a:r>
          </a:p>
          <a:p>
            <a:pPr marL="214313" indent="-214313">
              <a:buFont typeface="Wingdings" pitchFamily="2" charset="2"/>
              <a:buChar char="Ø"/>
            </a:pPr>
            <a:r>
              <a:rPr lang="en-US" sz="1300" dirty="0"/>
              <a:t>GSL MPAS RT: RRFS-initialized with TEMPO microphysics</a:t>
            </a:r>
          </a:p>
          <a:p>
            <a:pPr marL="214313" indent="-214313">
              <a:spcAft>
                <a:spcPts val="450"/>
              </a:spcAft>
              <a:buFont typeface="Wingdings" pitchFamily="2" charset="2"/>
              <a:buChar char="Ø"/>
            </a:pPr>
            <a:r>
              <a:rPr lang="en-US" sz="1300" dirty="0"/>
              <a:t>GSL MPAS JEDI: RRFSv2 prototype; hourly-cycled, JEDI-based convective scale DA</a:t>
            </a:r>
          </a:p>
        </p:txBody>
      </p:sp>
      <p:sp>
        <p:nvSpPr>
          <p:cNvPr id="4" name="Rectangle 3">
            <a:extLst>
              <a:ext uri="{FF2B5EF4-FFF2-40B4-BE49-F238E27FC236}">
                <a16:creationId xmlns:a16="http://schemas.microsoft.com/office/drawing/2014/main" id="{96E1DD22-7D68-822A-9B76-B6B39A302CC3}"/>
              </a:ext>
            </a:extLst>
          </p:cNvPr>
          <p:cNvSpPr/>
          <p:nvPr/>
        </p:nvSpPr>
        <p:spPr>
          <a:xfrm>
            <a:off x="228600" y="1814719"/>
            <a:ext cx="5739019" cy="697396"/>
          </a:xfrm>
          <a:prstGeom prst="rect">
            <a:avLst/>
          </a:prstGeom>
          <a:solidFill>
            <a:srgbClr val="FFFF00">
              <a:alpha val="25025"/>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21" name="TextBox 20">
            <a:extLst>
              <a:ext uri="{FF2B5EF4-FFF2-40B4-BE49-F238E27FC236}">
                <a16:creationId xmlns:a16="http://schemas.microsoft.com/office/drawing/2014/main" id="{42706E0B-42AC-DBB2-352B-5D4DE1C50581}"/>
              </a:ext>
            </a:extLst>
          </p:cNvPr>
          <p:cNvSpPr txBox="1"/>
          <p:nvPr/>
        </p:nvSpPr>
        <p:spPr>
          <a:xfrm>
            <a:off x="4381513" y="734544"/>
            <a:ext cx="1289135" cy="248209"/>
          </a:xfrm>
          <a:prstGeom prst="rect">
            <a:avLst/>
          </a:prstGeom>
          <a:noFill/>
        </p:spPr>
        <p:txBody>
          <a:bodyPr wrap="none" rtlCol="0">
            <a:spAutoFit/>
          </a:bodyPr>
          <a:lstStyle/>
          <a:p>
            <a:r>
              <a:rPr lang="en-US" sz="1013" dirty="0"/>
              <a:t>MPAS configurations</a:t>
            </a:r>
          </a:p>
        </p:txBody>
      </p:sp>
      <p:sp>
        <p:nvSpPr>
          <p:cNvPr id="8" name="Rectangle 7">
            <a:extLst>
              <a:ext uri="{FF2B5EF4-FFF2-40B4-BE49-F238E27FC236}">
                <a16:creationId xmlns:a16="http://schemas.microsoft.com/office/drawing/2014/main" id="{A6FE000A-F4A3-CBCF-6CDF-716F9F131B6F}"/>
              </a:ext>
            </a:extLst>
          </p:cNvPr>
          <p:cNvSpPr/>
          <p:nvPr/>
        </p:nvSpPr>
        <p:spPr>
          <a:xfrm>
            <a:off x="3799255" y="782556"/>
            <a:ext cx="557213" cy="180975"/>
          </a:xfrm>
          <a:prstGeom prst="rect">
            <a:avLst/>
          </a:prstGeom>
          <a:solidFill>
            <a:srgbClr val="FFFF00">
              <a:alpha val="25025"/>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13"/>
          </a:p>
        </p:txBody>
      </p:sp>
      <p:pic>
        <p:nvPicPr>
          <p:cNvPr id="12" name="Picture 11">
            <a:extLst>
              <a:ext uri="{FF2B5EF4-FFF2-40B4-BE49-F238E27FC236}">
                <a16:creationId xmlns:a16="http://schemas.microsoft.com/office/drawing/2014/main" id="{C6395FE7-8835-ABC2-25B0-0070A9BE336B}"/>
              </a:ext>
            </a:extLst>
          </p:cNvPr>
          <p:cNvPicPr>
            <a:picLocks noChangeAspect="1"/>
          </p:cNvPicPr>
          <p:nvPr/>
        </p:nvPicPr>
        <p:blipFill>
          <a:blip r:embed="rId6"/>
          <a:stretch>
            <a:fillRect/>
          </a:stretch>
        </p:blipFill>
        <p:spPr>
          <a:xfrm>
            <a:off x="6376888" y="943122"/>
            <a:ext cx="2472606" cy="1961617"/>
          </a:xfrm>
          <a:prstGeom prst="rect">
            <a:avLst/>
          </a:prstGeom>
        </p:spPr>
      </p:pic>
      <p:sp>
        <p:nvSpPr>
          <p:cNvPr id="16" name="TextBox 15">
            <a:extLst>
              <a:ext uri="{FF2B5EF4-FFF2-40B4-BE49-F238E27FC236}">
                <a16:creationId xmlns:a16="http://schemas.microsoft.com/office/drawing/2014/main" id="{8BD92185-3325-31B7-3A7C-8F7066D06160}"/>
              </a:ext>
            </a:extLst>
          </p:cNvPr>
          <p:cNvSpPr txBox="1"/>
          <p:nvPr/>
        </p:nvSpPr>
        <p:spPr>
          <a:xfrm>
            <a:off x="6760915" y="733426"/>
            <a:ext cx="1391984" cy="276999"/>
          </a:xfrm>
          <a:prstGeom prst="rect">
            <a:avLst/>
          </a:prstGeom>
          <a:noFill/>
        </p:spPr>
        <p:txBody>
          <a:bodyPr wrap="none" rtlCol="0">
            <a:spAutoFit/>
          </a:bodyPr>
          <a:lstStyle/>
          <a:p>
            <a:r>
              <a:rPr lang="en-US" sz="1200" dirty="0"/>
              <a:t>cams.nssl.noaa.gov</a:t>
            </a:r>
          </a:p>
        </p:txBody>
      </p:sp>
      <p:pic>
        <p:nvPicPr>
          <p:cNvPr id="9" name="Picture 8">
            <a:extLst>
              <a:ext uri="{FF2B5EF4-FFF2-40B4-BE49-F238E27FC236}">
                <a16:creationId xmlns:a16="http://schemas.microsoft.com/office/drawing/2014/main" id="{A094C069-25E0-4862-9B06-5B4DBCD1C751}"/>
              </a:ext>
            </a:extLst>
          </p:cNvPr>
          <p:cNvPicPr>
            <a:picLocks noChangeAspect="1"/>
          </p:cNvPicPr>
          <p:nvPr/>
        </p:nvPicPr>
        <p:blipFill>
          <a:blip r:embed="rId7"/>
          <a:stretch>
            <a:fillRect/>
          </a:stretch>
        </p:blipFill>
        <p:spPr>
          <a:xfrm>
            <a:off x="6656917" y="3068728"/>
            <a:ext cx="2192577" cy="1961618"/>
          </a:xfrm>
          <a:prstGeom prst="rect">
            <a:avLst/>
          </a:prstGeom>
        </p:spPr>
      </p:pic>
      <p:sp>
        <p:nvSpPr>
          <p:cNvPr id="10" name="TextBox 9">
            <a:extLst>
              <a:ext uri="{FF2B5EF4-FFF2-40B4-BE49-F238E27FC236}">
                <a16:creationId xmlns:a16="http://schemas.microsoft.com/office/drawing/2014/main" id="{CA53A92E-1CE4-1F75-3BF5-FFD314AAE5B2}"/>
              </a:ext>
            </a:extLst>
          </p:cNvPr>
          <p:cNvSpPr txBox="1"/>
          <p:nvPr/>
        </p:nvSpPr>
        <p:spPr>
          <a:xfrm>
            <a:off x="6320089" y="3068728"/>
            <a:ext cx="1908408" cy="276999"/>
          </a:xfrm>
          <a:prstGeom prst="rect">
            <a:avLst/>
          </a:prstGeom>
          <a:solidFill>
            <a:schemeClr val="bg1"/>
          </a:solidFill>
        </p:spPr>
        <p:txBody>
          <a:bodyPr wrap="none" rtlCol="0">
            <a:spAutoFit/>
          </a:bodyPr>
          <a:lstStyle/>
          <a:p>
            <a:r>
              <a:rPr lang="en-US" sz="1200" dirty="0"/>
              <a:t>cbwofs.nssl.noaa.gov/</a:t>
            </a:r>
            <a:r>
              <a:rPr lang="en-US" sz="1200" dirty="0" err="1"/>
              <a:t>mpas</a:t>
            </a:r>
            <a:endParaRPr lang="en-US" sz="1200" dirty="0"/>
          </a:p>
        </p:txBody>
      </p:sp>
    </p:spTree>
    <p:extLst>
      <p:ext uri="{BB962C8B-B14F-4D97-AF65-F5344CB8AC3E}">
        <p14:creationId xmlns:p14="http://schemas.microsoft.com/office/powerpoint/2010/main" val="10861036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0"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89">
          <a:extLst>
            <a:ext uri="{FF2B5EF4-FFF2-40B4-BE49-F238E27FC236}">
              <a16:creationId xmlns:a16="http://schemas.microsoft.com/office/drawing/2014/main" id="{98280EEE-0185-71C8-4453-4A46285E061B}"/>
            </a:ext>
          </a:extLst>
        </p:cNvPr>
        <p:cNvGrpSpPr/>
        <p:nvPr/>
      </p:nvGrpSpPr>
      <p:grpSpPr>
        <a:xfrm>
          <a:off x="0" y="0"/>
          <a:ext cx="0" cy="0"/>
          <a:chOff x="0" y="0"/>
          <a:chExt cx="0" cy="0"/>
        </a:xfrm>
      </p:grpSpPr>
      <p:sp>
        <p:nvSpPr>
          <p:cNvPr id="90" name="Google Shape;90;p16">
            <a:extLst>
              <a:ext uri="{FF2B5EF4-FFF2-40B4-BE49-F238E27FC236}">
                <a16:creationId xmlns:a16="http://schemas.microsoft.com/office/drawing/2014/main" id="{E2A28332-3DAB-082A-B9AE-CC486AA386A2}"/>
              </a:ext>
            </a:extLst>
          </p:cNvPr>
          <p:cNvSpPr txBox="1">
            <a:spLocks noGrp="1"/>
          </p:cNvSpPr>
          <p:nvPr>
            <p:ph type="title"/>
          </p:nvPr>
        </p:nvSpPr>
        <p:spPr>
          <a:xfrm>
            <a:off x="1864625" y="112508"/>
            <a:ext cx="5414750" cy="572700"/>
          </a:xfrm>
          <a:prstGeom prst="rect">
            <a:avLst/>
          </a:prstGeom>
        </p:spPr>
        <p:txBody>
          <a:bodyPr spcFirstLastPara="1" vert="horz" wrap="square" lIns="91425" tIns="91425" rIns="91425" bIns="91425" rtlCol="0" anchor="t" anchorCtr="0">
            <a:noAutofit/>
          </a:bodyPr>
          <a:lstStyle/>
          <a:p>
            <a:pPr algn="ctr"/>
            <a:r>
              <a:rPr lang="en" b="1" dirty="0">
                <a:latin typeface="Arial" panose="020B0604020202020204" pitchFamily="34" charset="0"/>
                <a:cs typeface="Arial" panose="020B0604020202020204" pitchFamily="34" charset="0"/>
              </a:rPr>
              <a:t>SFE 2026 Evaluations</a:t>
            </a:r>
            <a:endParaRPr b="1" dirty="0">
              <a:latin typeface="Arial" panose="020B0604020202020204" pitchFamily="34" charset="0"/>
              <a:cs typeface="Arial" panose="020B0604020202020204" pitchFamily="34" charset="0"/>
            </a:endParaRPr>
          </a:p>
        </p:txBody>
      </p:sp>
      <p:pic>
        <p:nvPicPr>
          <p:cNvPr id="91" name="Google Shape;91;p16" descr="spclogo">
            <a:extLst>
              <a:ext uri="{FF2B5EF4-FFF2-40B4-BE49-F238E27FC236}">
                <a16:creationId xmlns:a16="http://schemas.microsoft.com/office/drawing/2014/main" id="{C45D028C-20B1-5CD5-21B0-04D15B9F5E50}"/>
              </a:ext>
            </a:extLst>
          </p:cNvPr>
          <p:cNvPicPr preferRelativeResize="0"/>
          <p:nvPr/>
        </p:nvPicPr>
        <p:blipFill rotWithShape="1">
          <a:blip r:embed="rId3">
            <a:alphaModFix/>
          </a:blip>
          <a:srcRect/>
          <a:stretch/>
        </p:blipFill>
        <p:spPr>
          <a:xfrm>
            <a:off x="76200" y="95250"/>
            <a:ext cx="1379538" cy="551260"/>
          </a:xfrm>
          <a:prstGeom prst="rect">
            <a:avLst/>
          </a:prstGeom>
          <a:noFill/>
          <a:ln>
            <a:noFill/>
          </a:ln>
        </p:spPr>
      </p:pic>
      <p:pic>
        <p:nvPicPr>
          <p:cNvPr id="92" name="Google Shape;92;p16" descr="nssllogo">
            <a:extLst>
              <a:ext uri="{FF2B5EF4-FFF2-40B4-BE49-F238E27FC236}">
                <a16:creationId xmlns:a16="http://schemas.microsoft.com/office/drawing/2014/main" id="{C0DAFE4C-BBFC-82CC-7CD2-3011257BB9C4}"/>
              </a:ext>
            </a:extLst>
          </p:cNvPr>
          <p:cNvPicPr preferRelativeResize="0"/>
          <p:nvPr/>
        </p:nvPicPr>
        <p:blipFill rotWithShape="1">
          <a:blip r:embed="rId4">
            <a:alphaModFix/>
          </a:blip>
          <a:srcRect/>
          <a:stretch/>
        </p:blipFill>
        <p:spPr>
          <a:xfrm>
            <a:off x="8305801" y="57151"/>
            <a:ext cx="677467" cy="676275"/>
          </a:xfrm>
          <a:prstGeom prst="rect">
            <a:avLst/>
          </a:prstGeom>
          <a:noFill/>
          <a:ln>
            <a:noFill/>
          </a:ln>
        </p:spPr>
      </p:pic>
      <p:sp>
        <p:nvSpPr>
          <p:cNvPr id="32" name="Rectangle 31">
            <a:extLst>
              <a:ext uri="{FF2B5EF4-FFF2-40B4-BE49-F238E27FC236}">
                <a16:creationId xmlns:a16="http://schemas.microsoft.com/office/drawing/2014/main" id="{C8137812-C47A-70D4-7659-A6632C1A2C6E}"/>
              </a:ext>
            </a:extLst>
          </p:cNvPr>
          <p:cNvSpPr/>
          <p:nvPr/>
        </p:nvSpPr>
        <p:spPr>
          <a:xfrm>
            <a:off x="616967" y="902415"/>
            <a:ext cx="433650" cy="239084"/>
          </a:xfrm>
          <a:prstGeom prst="rect">
            <a:avLst/>
          </a:prstGeom>
          <a:noFill/>
          <a:ln w="508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6" name="TextBox 5">
            <a:extLst>
              <a:ext uri="{FF2B5EF4-FFF2-40B4-BE49-F238E27FC236}">
                <a16:creationId xmlns:a16="http://schemas.microsoft.com/office/drawing/2014/main" id="{15DFDF93-3FB5-290B-8D30-2DEB63B830CF}"/>
              </a:ext>
            </a:extLst>
          </p:cNvPr>
          <p:cNvSpPr txBox="1"/>
          <p:nvPr/>
        </p:nvSpPr>
        <p:spPr>
          <a:xfrm>
            <a:off x="1140718" y="862145"/>
            <a:ext cx="2582502" cy="369332"/>
          </a:xfrm>
          <a:prstGeom prst="rect">
            <a:avLst/>
          </a:prstGeom>
          <a:noFill/>
        </p:spPr>
        <p:txBody>
          <a:bodyPr wrap="none" rtlCol="0">
            <a:spAutoFit/>
          </a:bodyPr>
          <a:lstStyle/>
          <a:p>
            <a:r>
              <a:rPr lang="en-US" sz="1800" dirty="0"/>
              <a:t>MPAS-related evaluations</a:t>
            </a:r>
          </a:p>
        </p:txBody>
      </p:sp>
      <p:sp>
        <p:nvSpPr>
          <p:cNvPr id="9" name="Rectangle 8">
            <a:extLst>
              <a:ext uri="{FF2B5EF4-FFF2-40B4-BE49-F238E27FC236}">
                <a16:creationId xmlns:a16="http://schemas.microsoft.com/office/drawing/2014/main" id="{84A56CDF-2F47-0B98-FDD7-2B6E54307CE8}"/>
              </a:ext>
            </a:extLst>
          </p:cNvPr>
          <p:cNvSpPr/>
          <p:nvPr/>
        </p:nvSpPr>
        <p:spPr>
          <a:xfrm>
            <a:off x="3830389" y="915727"/>
            <a:ext cx="433650" cy="239084"/>
          </a:xfrm>
          <a:prstGeom prst="rect">
            <a:avLst/>
          </a:prstGeom>
          <a:solidFill>
            <a:srgbClr val="FFFF0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10" name="TextBox 9">
            <a:extLst>
              <a:ext uri="{FF2B5EF4-FFF2-40B4-BE49-F238E27FC236}">
                <a16:creationId xmlns:a16="http://schemas.microsoft.com/office/drawing/2014/main" id="{014EE510-51DA-27A6-945B-F993357C3D21}"/>
              </a:ext>
            </a:extLst>
          </p:cNvPr>
          <p:cNvSpPr txBox="1"/>
          <p:nvPr/>
        </p:nvSpPr>
        <p:spPr>
          <a:xfrm>
            <a:off x="4417823" y="865276"/>
            <a:ext cx="2910669" cy="369332"/>
          </a:xfrm>
          <a:prstGeom prst="rect">
            <a:avLst/>
          </a:prstGeom>
          <a:noFill/>
        </p:spPr>
        <p:txBody>
          <a:bodyPr wrap="none" rtlCol="0">
            <a:spAutoFit/>
          </a:bodyPr>
          <a:lstStyle/>
          <a:p>
            <a:r>
              <a:rPr lang="en-US" sz="1800" dirty="0"/>
              <a:t>Evaluations presented herein</a:t>
            </a:r>
          </a:p>
        </p:txBody>
      </p:sp>
      <p:graphicFrame>
        <p:nvGraphicFramePr>
          <p:cNvPr id="2" name="Table 1">
            <a:extLst>
              <a:ext uri="{FF2B5EF4-FFF2-40B4-BE49-F238E27FC236}">
                <a16:creationId xmlns:a16="http://schemas.microsoft.com/office/drawing/2014/main" id="{4509704E-58B2-6AE3-EE51-F126E1C37874}"/>
              </a:ext>
            </a:extLst>
          </p:cNvPr>
          <p:cNvGraphicFramePr>
            <a:graphicFrameLocks noGrp="1"/>
          </p:cNvGraphicFramePr>
          <p:nvPr>
            <p:extLst>
              <p:ext uri="{D42A27DB-BD31-4B8C-83A1-F6EECF244321}">
                <p14:modId xmlns:p14="http://schemas.microsoft.com/office/powerpoint/2010/main" val="2029236730"/>
              </p:ext>
            </p:extLst>
          </p:nvPr>
        </p:nvGraphicFramePr>
        <p:xfrm>
          <a:off x="471487" y="1273579"/>
          <a:ext cx="8091488" cy="3631106"/>
        </p:xfrm>
        <a:graphic>
          <a:graphicData uri="http://schemas.openxmlformats.org/drawingml/2006/table">
            <a:tbl>
              <a:tblPr/>
              <a:tblGrid>
                <a:gridCol w="1905847">
                  <a:extLst>
                    <a:ext uri="{9D8B030D-6E8A-4147-A177-3AD203B41FA5}">
                      <a16:colId xmlns:a16="http://schemas.microsoft.com/office/drawing/2014/main" val="413215910"/>
                    </a:ext>
                  </a:extLst>
                </a:gridCol>
                <a:gridCol w="1564800">
                  <a:extLst>
                    <a:ext uri="{9D8B030D-6E8A-4147-A177-3AD203B41FA5}">
                      <a16:colId xmlns:a16="http://schemas.microsoft.com/office/drawing/2014/main" val="2048735939"/>
                    </a:ext>
                  </a:extLst>
                </a:gridCol>
                <a:gridCol w="1544738">
                  <a:extLst>
                    <a:ext uri="{9D8B030D-6E8A-4147-A177-3AD203B41FA5}">
                      <a16:colId xmlns:a16="http://schemas.microsoft.com/office/drawing/2014/main" val="4004804063"/>
                    </a:ext>
                  </a:extLst>
                </a:gridCol>
                <a:gridCol w="1464492">
                  <a:extLst>
                    <a:ext uri="{9D8B030D-6E8A-4147-A177-3AD203B41FA5}">
                      <a16:colId xmlns:a16="http://schemas.microsoft.com/office/drawing/2014/main" val="624526859"/>
                    </a:ext>
                  </a:extLst>
                </a:gridCol>
                <a:gridCol w="1611611">
                  <a:extLst>
                    <a:ext uri="{9D8B030D-6E8A-4147-A177-3AD203B41FA5}">
                      <a16:colId xmlns:a16="http://schemas.microsoft.com/office/drawing/2014/main" val="728962801"/>
                    </a:ext>
                  </a:extLst>
                </a:gridCol>
              </a:tblGrid>
              <a:tr h="521901">
                <a:tc>
                  <a:txBody>
                    <a:bodyPr/>
                    <a:lstStyle/>
                    <a:p>
                      <a:pPr algn="ctr" rtl="0" fontAlgn="t">
                        <a:spcBef>
                          <a:spcPts val="0"/>
                        </a:spcBef>
                        <a:spcAft>
                          <a:spcPts val="0"/>
                        </a:spcAft>
                      </a:pPr>
                      <a:r>
                        <a:rPr lang="en-US" sz="1500" b="1" i="0" u="none" strike="noStrike">
                          <a:solidFill>
                            <a:srgbClr val="FFFFFF"/>
                          </a:solidFill>
                          <a:effectLst/>
                          <a:latin typeface="Arial" panose="020B0604020202020204" pitchFamily="34" charset="0"/>
                        </a:rPr>
                        <a:t>(D)eterministic CAMS</a:t>
                      </a:r>
                      <a:endParaRPr lang="en-US" sz="1200">
                        <a:effectLst/>
                      </a:endParaRPr>
                    </a:p>
                  </a:txBody>
                  <a:tcPr marL="64701" marR="64701" marT="32351" marB="32351">
                    <a:lnL w="9525" cap="flat" cmpd="sng" algn="ctr">
                      <a:solidFill>
                        <a:srgbClr val="70AD47"/>
                      </a:solidFill>
                      <a:prstDash val="solid"/>
                      <a:round/>
                      <a:headEnd type="none" w="med" len="med"/>
                      <a:tailEnd type="none" w="med" len="med"/>
                    </a:lnL>
                    <a:lnR>
                      <a:noFill/>
                    </a:lnR>
                    <a:lnT w="9525" cap="flat" cmpd="sng" algn="ctr">
                      <a:solidFill>
                        <a:srgbClr val="70AD47"/>
                      </a:solidFill>
                      <a:prstDash val="solid"/>
                      <a:round/>
                      <a:headEnd type="none" w="med" len="med"/>
                      <a:tailEnd type="none" w="med" len="med"/>
                    </a:lnT>
                    <a:lnB w="9525" cap="flat" cmpd="sng" algn="ctr">
                      <a:solidFill>
                        <a:srgbClr val="70AD47"/>
                      </a:solidFill>
                      <a:prstDash val="solid"/>
                      <a:round/>
                      <a:headEnd type="none" w="med" len="med"/>
                      <a:tailEnd type="none" w="med" len="med"/>
                    </a:lnB>
                    <a:solidFill>
                      <a:srgbClr val="70AD47"/>
                    </a:solidFill>
                  </a:tcPr>
                </a:tc>
                <a:tc>
                  <a:txBody>
                    <a:bodyPr/>
                    <a:lstStyle/>
                    <a:p>
                      <a:pPr algn="ctr" rtl="0" fontAlgn="t">
                        <a:spcBef>
                          <a:spcPts val="0"/>
                        </a:spcBef>
                        <a:spcAft>
                          <a:spcPts val="0"/>
                        </a:spcAft>
                      </a:pPr>
                      <a:r>
                        <a:rPr lang="en-US" sz="1500" b="1" i="0" u="none" strike="noStrike" dirty="0">
                          <a:solidFill>
                            <a:srgbClr val="FFFFFF"/>
                          </a:solidFill>
                          <a:effectLst/>
                          <a:latin typeface="Arial" panose="020B0604020202020204" pitchFamily="34" charset="0"/>
                        </a:rPr>
                        <a:t>CAM (E)</a:t>
                      </a:r>
                      <a:r>
                        <a:rPr lang="en-US" sz="1500" b="1" i="0" u="none" strike="noStrike" dirty="0" err="1">
                          <a:solidFill>
                            <a:srgbClr val="FFFFFF"/>
                          </a:solidFill>
                          <a:effectLst/>
                          <a:latin typeface="Arial" panose="020B0604020202020204" pitchFamily="34" charset="0"/>
                        </a:rPr>
                        <a:t>nsembles</a:t>
                      </a:r>
                      <a:endParaRPr lang="en-US" sz="1200" dirty="0">
                        <a:effectLst/>
                      </a:endParaRPr>
                    </a:p>
                  </a:txBody>
                  <a:tcPr marL="64701" marR="64701" marT="32351" marB="32351">
                    <a:lnL>
                      <a:noFill/>
                    </a:lnL>
                    <a:lnR>
                      <a:noFill/>
                    </a:lnR>
                    <a:lnT w="9525" cap="flat" cmpd="sng" algn="ctr">
                      <a:solidFill>
                        <a:srgbClr val="70AD47"/>
                      </a:solidFill>
                      <a:prstDash val="solid"/>
                      <a:round/>
                      <a:headEnd type="none" w="med" len="med"/>
                      <a:tailEnd type="none" w="med" len="med"/>
                    </a:lnT>
                    <a:lnB w="9525" cap="flat" cmpd="sng" algn="ctr">
                      <a:solidFill>
                        <a:srgbClr val="70AD47"/>
                      </a:solidFill>
                      <a:prstDash val="solid"/>
                      <a:round/>
                      <a:headEnd type="none" w="med" len="med"/>
                      <a:tailEnd type="none" w="med" len="med"/>
                    </a:lnB>
                    <a:solidFill>
                      <a:srgbClr val="70AD47"/>
                    </a:solidFill>
                  </a:tcPr>
                </a:tc>
                <a:tc>
                  <a:txBody>
                    <a:bodyPr/>
                    <a:lstStyle/>
                    <a:p>
                      <a:pPr algn="ctr" rtl="0" fontAlgn="t">
                        <a:spcBef>
                          <a:spcPts val="0"/>
                        </a:spcBef>
                        <a:spcAft>
                          <a:spcPts val="0"/>
                        </a:spcAft>
                      </a:pPr>
                      <a:r>
                        <a:rPr lang="en-US" sz="1500" b="1" i="0" u="none" strike="noStrike">
                          <a:solidFill>
                            <a:srgbClr val="FFFFFF"/>
                          </a:solidFill>
                          <a:effectLst/>
                          <a:latin typeface="Arial" panose="020B0604020202020204" pitchFamily="34" charset="0"/>
                        </a:rPr>
                        <a:t>(C)alibrated Guidance</a:t>
                      </a:r>
                      <a:endParaRPr lang="en-US" sz="1200">
                        <a:effectLst/>
                      </a:endParaRPr>
                    </a:p>
                  </a:txBody>
                  <a:tcPr marL="64701" marR="64701" marT="32351" marB="32351">
                    <a:lnL>
                      <a:noFill/>
                    </a:lnL>
                    <a:lnR>
                      <a:noFill/>
                    </a:lnR>
                    <a:lnT w="9525" cap="flat" cmpd="sng" algn="ctr">
                      <a:solidFill>
                        <a:srgbClr val="70AD47"/>
                      </a:solidFill>
                      <a:prstDash val="solid"/>
                      <a:round/>
                      <a:headEnd type="none" w="med" len="med"/>
                      <a:tailEnd type="none" w="med" len="med"/>
                    </a:lnT>
                    <a:lnB w="9525" cap="flat" cmpd="sng" algn="ctr">
                      <a:solidFill>
                        <a:srgbClr val="70AD47"/>
                      </a:solidFill>
                      <a:prstDash val="solid"/>
                      <a:round/>
                      <a:headEnd type="none" w="med" len="med"/>
                      <a:tailEnd type="none" w="med" len="med"/>
                    </a:lnB>
                    <a:solidFill>
                      <a:srgbClr val="70AD47"/>
                    </a:solidFill>
                  </a:tcPr>
                </a:tc>
                <a:tc>
                  <a:txBody>
                    <a:bodyPr/>
                    <a:lstStyle/>
                    <a:p>
                      <a:pPr algn="ctr" rtl="0" fontAlgn="t">
                        <a:spcBef>
                          <a:spcPts val="0"/>
                        </a:spcBef>
                        <a:spcAft>
                          <a:spcPts val="0"/>
                        </a:spcAft>
                      </a:pPr>
                      <a:r>
                        <a:rPr lang="en-US" sz="1500" b="1" i="0" u="none" strike="noStrike">
                          <a:solidFill>
                            <a:srgbClr val="FFFFFF"/>
                          </a:solidFill>
                          <a:effectLst/>
                          <a:latin typeface="Arial" panose="020B0604020202020204" pitchFamily="34" charset="0"/>
                        </a:rPr>
                        <a:t>(A)nalyses</a:t>
                      </a:r>
                      <a:endParaRPr lang="en-US" sz="1200">
                        <a:effectLst/>
                      </a:endParaRPr>
                    </a:p>
                  </a:txBody>
                  <a:tcPr marL="64701" marR="64701" marT="32351" marB="32351">
                    <a:lnL>
                      <a:noFill/>
                    </a:lnL>
                    <a:lnR>
                      <a:noFill/>
                    </a:lnR>
                    <a:lnT w="9525" cap="flat" cmpd="sng" algn="ctr">
                      <a:solidFill>
                        <a:srgbClr val="70AD47"/>
                      </a:solidFill>
                      <a:prstDash val="solid"/>
                      <a:round/>
                      <a:headEnd type="none" w="med" len="med"/>
                      <a:tailEnd type="none" w="med" len="med"/>
                    </a:lnT>
                    <a:lnB w="9525" cap="flat" cmpd="sng" algn="ctr">
                      <a:solidFill>
                        <a:srgbClr val="70AD47"/>
                      </a:solidFill>
                      <a:prstDash val="solid"/>
                      <a:round/>
                      <a:headEnd type="none" w="med" len="med"/>
                      <a:tailEnd type="none" w="med" len="med"/>
                    </a:lnB>
                    <a:solidFill>
                      <a:srgbClr val="70AD47"/>
                    </a:solidFill>
                  </a:tcPr>
                </a:tc>
                <a:tc>
                  <a:txBody>
                    <a:bodyPr/>
                    <a:lstStyle/>
                    <a:p>
                      <a:pPr algn="ctr" rtl="0" fontAlgn="t">
                        <a:spcBef>
                          <a:spcPts val="0"/>
                        </a:spcBef>
                        <a:spcAft>
                          <a:spcPts val="0"/>
                        </a:spcAft>
                      </a:pPr>
                      <a:r>
                        <a:rPr lang="en-US" sz="1500" b="1" i="0" u="none" strike="noStrike">
                          <a:solidFill>
                            <a:srgbClr val="FFFFFF"/>
                          </a:solidFill>
                          <a:effectLst/>
                          <a:latin typeface="Calibri" panose="020F0502020204030204" pitchFamily="34" charset="0"/>
                        </a:rPr>
                        <a:t>(A)rtificial (I)ntelligence</a:t>
                      </a:r>
                      <a:endParaRPr lang="en-US" sz="1200">
                        <a:effectLst/>
                      </a:endParaRPr>
                    </a:p>
                  </a:txBody>
                  <a:tcPr marL="64701" marR="64701" marT="32351" marB="32351">
                    <a:lnL>
                      <a:noFill/>
                    </a:lnL>
                    <a:lnR w="9525" cap="flat" cmpd="sng" algn="ctr">
                      <a:solidFill>
                        <a:srgbClr val="70AD47"/>
                      </a:solidFill>
                      <a:prstDash val="solid"/>
                      <a:round/>
                      <a:headEnd type="none" w="med" len="med"/>
                      <a:tailEnd type="none" w="med" len="med"/>
                    </a:lnR>
                    <a:lnT w="9525" cap="flat" cmpd="sng" algn="ctr">
                      <a:solidFill>
                        <a:srgbClr val="70AD47"/>
                      </a:solidFill>
                      <a:prstDash val="solid"/>
                      <a:round/>
                      <a:headEnd type="none" w="med" len="med"/>
                      <a:tailEnd type="none" w="med" len="med"/>
                    </a:lnT>
                    <a:lnB w="9525" cap="flat" cmpd="sng" algn="ctr">
                      <a:solidFill>
                        <a:srgbClr val="70AD47"/>
                      </a:solidFill>
                      <a:prstDash val="solid"/>
                      <a:round/>
                      <a:headEnd type="none" w="med" len="med"/>
                      <a:tailEnd type="none" w="med" len="med"/>
                    </a:lnB>
                    <a:solidFill>
                      <a:srgbClr val="70AD47"/>
                    </a:solidFill>
                  </a:tcPr>
                </a:tc>
                <a:extLst>
                  <a:ext uri="{0D108BD9-81ED-4DB2-BD59-A6C34878D82A}">
                    <a16:rowId xmlns:a16="http://schemas.microsoft.com/office/drawing/2014/main" val="958127199"/>
                  </a:ext>
                </a:extLst>
              </a:tr>
              <a:tr h="386165">
                <a:tc>
                  <a:txBody>
                    <a:bodyPr/>
                    <a:lstStyle/>
                    <a:p>
                      <a:pPr rtl="0" fontAlgn="t">
                        <a:spcBef>
                          <a:spcPts val="0"/>
                        </a:spcBef>
                        <a:spcAft>
                          <a:spcPts val="0"/>
                        </a:spcAft>
                      </a:pPr>
                      <a:r>
                        <a:rPr lang="en-US" sz="900" b="0" i="0" u="none" strike="noStrike" dirty="0">
                          <a:solidFill>
                            <a:srgbClr val="000000"/>
                          </a:solidFill>
                          <a:effectLst/>
                          <a:latin typeface="Arial" panose="020B0604020202020204" pitchFamily="34" charset="0"/>
                        </a:rPr>
                        <a:t>D1: 00Z Day 1 Deterministic Flagships</a:t>
                      </a:r>
                      <a:endParaRPr lang="en-US" sz="1200" dirty="0">
                        <a:effectLst/>
                      </a:endParaRPr>
                    </a:p>
                  </a:txBody>
                  <a:tcPr marL="64701" marR="64701" marT="32351" marB="32351">
                    <a:lnL w="9525" cap="flat" cmpd="sng" algn="ctr">
                      <a:solidFill>
                        <a:srgbClr val="70AD47"/>
                      </a:solidFill>
                      <a:prstDash val="solid"/>
                      <a:round/>
                      <a:headEnd type="none" w="med" len="med"/>
                      <a:tailEnd type="none" w="med" len="med"/>
                    </a:lnL>
                    <a:lnR>
                      <a:noFill/>
                    </a:lnR>
                    <a:lnT w="9525" cap="flat" cmpd="sng" algn="ctr">
                      <a:solidFill>
                        <a:srgbClr val="70AD47"/>
                      </a:solidFill>
                      <a:prstDash val="solid"/>
                      <a:round/>
                      <a:headEnd type="none" w="med" len="med"/>
                      <a:tailEnd type="none" w="med" len="med"/>
                    </a:lnT>
                    <a:lnB w="9525" cap="flat" cmpd="sng" algn="ctr">
                      <a:solidFill>
                        <a:srgbClr val="70AD47"/>
                      </a:solidFill>
                      <a:prstDash val="solid"/>
                      <a:round/>
                      <a:headEnd type="none" w="med" len="med"/>
                      <a:tailEnd type="none" w="med" len="med"/>
                    </a:lnB>
                    <a:solidFill>
                      <a:srgbClr val="EBF1E9"/>
                    </a:solidFill>
                  </a:tcPr>
                </a:tc>
                <a:tc>
                  <a:txBody>
                    <a:bodyPr/>
                    <a:lstStyle/>
                    <a:p>
                      <a:pPr rtl="0" fontAlgn="t">
                        <a:spcBef>
                          <a:spcPts val="0"/>
                        </a:spcBef>
                        <a:spcAft>
                          <a:spcPts val="0"/>
                        </a:spcAft>
                      </a:pPr>
                      <a:r>
                        <a:rPr lang="en-US" sz="900" b="0" i="0" u="none" strike="noStrike" dirty="0">
                          <a:solidFill>
                            <a:srgbClr val="000000"/>
                          </a:solidFill>
                          <a:effectLst/>
                          <a:latin typeface="Arial" panose="020B0604020202020204" pitchFamily="34" charset="0"/>
                        </a:rPr>
                        <a:t>E1: Day 1 Ensemble Flagships</a:t>
                      </a:r>
                      <a:endParaRPr lang="en-US" sz="1200" dirty="0">
                        <a:effectLst/>
                      </a:endParaRPr>
                    </a:p>
                  </a:txBody>
                  <a:tcPr marL="64701" marR="64701" marT="32351" marB="32351">
                    <a:lnL>
                      <a:noFill/>
                    </a:lnL>
                    <a:lnR>
                      <a:noFill/>
                    </a:lnR>
                    <a:lnT w="9525" cap="flat" cmpd="sng" algn="ctr">
                      <a:solidFill>
                        <a:srgbClr val="70AD47"/>
                      </a:solidFill>
                      <a:prstDash val="solid"/>
                      <a:round/>
                      <a:headEnd type="none" w="med" len="med"/>
                      <a:tailEnd type="none" w="med" len="med"/>
                    </a:lnT>
                    <a:lnB w="9525" cap="flat" cmpd="sng" algn="ctr">
                      <a:solidFill>
                        <a:srgbClr val="70AD47"/>
                      </a:solidFill>
                      <a:prstDash val="solid"/>
                      <a:round/>
                      <a:headEnd type="none" w="med" len="med"/>
                      <a:tailEnd type="none" w="med" len="med"/>
                    </a:lnB>
                    <a:solidFill>
                      <a:srgbClr val="EBF1E9"/>
                    </a:solidFill>
                  </a:tcPr>
                </a:tc>
                <a:tc>
                  <a:txBody>
                    <a:bodyPr/>
                    <a:lstStyle/>
                    <a:p>
                      <a:pPr rtl="0" fontAlgn="t">
                        <a:spcBef>
                          <a:spcPts val="0"/>
                        </a:spcBef>
                        <a:spcAft>
                          <a:spcPts val="0"/>
                        </a:spcAft>
                      </a:pPr>
                      <a:r>
                        <a:rPr lang="en-US" sz="900" b="0" i="0" u="none" strike="noStrike" dirty="0">
                          <a:solidFill>
                            <a:srgbClr val="000000"/>
                          </a:solidFill>
                          <a:effectLst/>
                          <a:latin typeface="Arial" panose="020B0604020202020204" pitchFamily="34" charset="0"/>
                        </a:rPr>
                        <a:t>C1: Medium-Range Severe ML guidance</a:t>
                      </a:r>
                      <a:endParaRPr lang="en-US" sz="1200" dirty="0">
                        <a:effectLst/>
                      </a:endParaRPr>
                    </a:p>
                  </a:txBody>
                  <a:tcPr marL="64701" marR="64701" marT="32351" marB="32351">
                    <a:lnL>
                      <a:noFill/>
                    </a:lnL>
                    <a:lnR>
                      <a:noFill/>
                    </a:lnR>
                    <a:lnT w="9525" cap="flat" cmpd="sng" algn="ctr">
                      <a:solidFill>
                        <a:srgbClr val="70AD47"/>
                      </a:solidFill>
                      <a:prstDash val="solid"/>
                      <a:round/>
                      <a:headEnd type="none" w="med" len="med"/>
                      <a:tailEnd type="none" w="med" len="med"/>
                    </a:lnT>
                    <a:lnB w="9525" cap="flat" cmpd="sng" algn="ctr">
                      <a:solidFill>
                        <a:srgbClr val="70AD47"/>
                      </a:solidFill>
                      <a:prstDash val="solid"/>
                      <a:round/>
                      <a:headEnd type="none" w="med" len="med"/>
                      <a:tailEnd type="none" w="med" len="med"/>
                    </a:lnB>
                    <a:solidFill>
                      <a:srgbClr val="EBF1E9"/>
                    </a:solidFill>
                  </a:tcPr>
                </a:tc>
                <a:tc>
                  <a:txBody>
                    <a:bodyPr/>
                    <a:lstStyle/>
                    <a:p>
                      <a:pPr rtl="0" fontAlgn="t">
                        <a:spcBef>
                          <a:spcPts val="0"/>
                        </a:spcBef>
                        <a:spcAft>
                          <a:spcPts val="0"/>
                        </a:spcAft>
                      </a:pPr>
                      <a:r>
                        <a:rPr lang="en-US" sz="900" b="0" i="0" u="none" strike="noStrike">
                          <a:solidFill>
                            <a:srgbClr val="000000"/>
                          </a:solidFill>
                          <a:effectLst/>
                          <a:latin typeface="Arial" panose="020B0604020202020204" pitchFamily="34" charset="0"/>
                        </a:rPr>
                        <a:t>A1: Mesoscale Analysis Background</a:t>
                      </a:r>
                      <a:endParaRPr lang="en-US" sz="1200">
                        <a:effectLst/>
                      </a:endParaRPr>
                    </a:p>
                  </a:txBody>
                  <a:tcPr marL="64701" marR="64701" marT="32351" marB="32351">
                    <a:lnL>
                      <a:noFill/>
                    </a:lnL>
                    <a:lnR>
                      <a:noFill/>
                    </a:lnR>
                    <a:lnT w="9525" cap="flat" cmpd="sng" algn="ctr">
                      <a:solidFill>
                        <a:srgbClr val="70AD47"/>
                      </a:solidFill>
                      <a:prstDash val="solid"/>
                      <a:round/>
                      <a:headEnd type="none" w="med" len="med"/>
                      <a:tailEnd type="none" w="med" len="med"/>
                    </a:lnT>
                    <a:lnB w="9525" cap="flat" cmpd="sng" algn="ctr">
                      <a:solidFill>
                        <a:srgbClr val="70AD47"/>
                      </a:solidFill>
                      <a:prstDash val="solid"/>
                      <a:round/>
                      <a:headEnd type="none" w="med" len="med"/>
                      <a:tailEnd type="none" w="med" len="med"/>
                    </a:lnB>
                    <a:solidFill>
                      <a:srgbClr val="EBF1E9"/>
                    </a:solidFill>
                  </a:tcPr>
                </a:tc>
                <a:tc>
                  <a:txBody>
                    <a:bodyPr/>
                    <a:lstStyle/>
                    <a:p>
                      <a:pPr rtl="0" fontAlgn="t">
                        <a:spcBef>
                          <a:spcPts val="0"/>
                        </a:spcBef>
                        <a:spcAft>
                          <a:spcPts val="0"/>
                        </a:spcAft>
                      </a:pPr>
                      <a:r>
                        <a:rPr lang="en-US" sz="900" b="0" i="0" u="none" strike="noStrike" dirty="0">
                          <a:solidFill>
                            <a:srgbClr val="000000"/>
                          </a:solidFill>
                          <a:effectLst/>
                          <a:latin typeface="Arial" panose="020B0604020202020204" pitchFamily="34" charset="0"/>
                        </a:rPr>
                        <a:t>AI1: Global AIWP Models: GFS ICs</a:t>
                      </a:r>
                      <a:endParaRPr lang="en-US" sz="1200" dirty="0">
                        <a:effectLst/>
                      </a:endParaRPr>
                    </a:p>
                  </a:txBody>
                  <a:tcPr marL="64701" marR="64701" marT="32351" marB="32351">
                    <a:lnL>
                      <a:noFill/>
                    </a:lnL>
                    <a:lnR w="9525" cap="flat" cmpd="sng" algn="ctr">
                      <a:solidFill>
                        <a:srgbClr val="70AD47"/>
                      </a:solidFill>
                      <a:prstDash val="solid"/>
                      <a:round/>
                      <a:headEnd type="none" w="med" len="med"/>
                      <a:tailEnd type="none" w="med" len="med"/>
                    </a:lnR>
                    <a:lnT w="9525" cap="flat" cmpd="sng" algn="ctr">
                      <a:solidFill>
                        <a:srgbClr val="70AD47"/>
                      </a:solidFill>
                      <a:prstDash val="solid"/>
                      <a:round/>
                      <a:headEnd type="none" w="med" len="med"/>
                      <a:tailEnd type="none" w="med" len="med"/>
                    </a:lnT>
                    <a:lnB w="9525" cap="flat" cmpd="sng" algn="ctr">
                      <a:solidFill>
                        <a:srgbClr val="70AD47"/>
                      </a:solidFill>
                      <a:prstDash val="solid"/>
                      <a:round/>
                      <a:headEnd type="none" w="med" len="med"/>
                      <a:tailEnd type="none" w="med" len="med"/>
                    </a:lnB>
                    <a:solidFill>
                      <a:srgbClr val="EBF1E9"/>
                    </a:solidFill>
                  </a:tcPr>
                </a:tc>
                <a:extLst>
                  <a:ext uri="{0D108BD9-81ED-4DB2-BD59-A6C34878D82A}">
                    <a16:rowId xmlns:a16="http://schemas.microsoft.com/office/drawing/2014/main" val="1257199984"/>
                  </a:ext>
                </a:extLst>
              </a:tr>
              <a:tr h="339021">
                <a:tc>
                  <a:txBody>
                    <a:bodyPr/>
                    <a:lstStyle/>
                    <a:p>
                      <a:pPr rtl="0" fontAlgn="t">
                        <a:spcBef>
                          <a:spcPts val="0"/>
                        </a:spcBef>
                        <a:spcAft>
                          <a:spcPts val="0"/>
                        </a:spcAft>
                      </a:pPr>
                      <a:r>
                        <a:rPr lang="en-US" sz="900" b="0" i="0" u="none" strike="noStrike" dirty="0">
                          <a:solidFill>
                            <a:srgbClr val="000000"/>
                          </a:solidFill>
                          <a:effectLst/>
                          <a:latin typeface="Arial" panose="020B0604020202020204" pitchFamily="34" charset="0"/>
                        </a:rPr>
                        <a:t>D2: 12Z Day 2 Deterministic Flagships</a:t>
                      </a:r>
                      <a:endParaRPr lang="en-US" sz="1200" dirty="0">
                        <a:effectLst/>
                      </a:endParaRPr>
                    </a:p>
                  </a:txBody>
                  <a:tcPr marL="64701" marR="64701" marT="32351" marB="32351">
                    <a:lnL w="9525" cap="flat" cmpd="sng" algn="ctr">
                      <a:solidFill>
                        <a:srgbClr val="70AD47"/>
                      </a:solidFill>
                      <a:prstDash val="solid"/>
                      <a:round/>
                      <a:headEnd type="none" w="med" len="med"/>
                      <a:tailEnd type="none" w="med" len="med"/>
                    </a:lnL>
                    <a:lnR>
                      <a:noFill/>
                    </a:lnR>
                    <a:lnT w="9525" cap="flat" cmpd="sng" algn="ctr">
                      <a:solidFill>
                        <a:srgbClr val="70AD47"/>
                      </a:solidFill>
                      <a:prstDash val="solid"/>
                      <a:round/>
                      <a:headEnd type="none" w="med" len="med"/>
                      <a:tailEnd type="none" w="med" len="med"/>
                    </a:lnT>
                    <a:lnB w="9525" cap="flat" cmpd="sng" algn="ctr">
                      <a:solidFill>
                        <a:srgbClr val="70AD47"/>
                      </a:solidFill>
                      <a:prstDash val="solid"/>
                      <a:round/>
                      <a:headEnd type="none" w="med" len="med"/>
                      <a:tailEnd type="none" w="med" len="med"/>
                    </a:lnB>
                    <a:solidFill>
                      <a:srgbClr val="FFFFFF"/>
                    </a:solidFill>
                  </a:tcPr>
                </a:tc>
                <a:tc>
                  <a:txBody>
                    <a:bodyPr/>
                    <a:lstStyle/>
                    <a:p>
                      <a:pPr rtl="0" fontAlgn="t">
                        <a:spcBef>
                          <a:spcPts val="0"/>
                        </a:spcBef>
                        <a:spcAft>
                          <a:spcPts val="0"/>
                        </a:spcAft>
                      </a:pPr>
                      <a:r>
                        <a:rPr lang="en-US" sz="900" b="0" i="0" u="none" strike="noStrike" dirty="0">
                          <a:solidFill>
                            <a:srgbClr val="000000"/>
                          </a:solidFill>
                          <a:effectLst/>
                          <a:latin typeface="Arial" panose="020B0604020202020204" pitchFamily="34" charset="0"/>
                        </a:rPr>
                        <a:t>E2: Day 2 Ensemble Flagships</a:t>
                      </a:r>
                      <a:endParaRPr lang="en-US" sz="1200" dirty="0">
                        <a:effectLst/>
                      </a:endParaRPr>
                    </a:p>
                  </a:txBody>
                  <a:tcPr marL="64701" marR="64701" marT="32351" marB="32351">
                    <a:lnL>
                      <a:noFill/>
                    </a:lnL>
                    <a:lnR>
                      <a:noFill/>
                    </a:lnR>
                    <a:lnT w="9525" cap="flat" cmpd="sng" algn="ctr">
                      <a:solidFill>
                        <a:srgbClr val="70AD47"/>
                      </a:solidFill>
                      <a:prstDash val="solid"/>
                      <a:round/>
                      <a:headEnd type="none" w="med" len="med"/>
                      <a:tailEnd type="none" w="med" len="med"/>
                    </a:lnT>
                    <a:lnB w="9525" cap="flat" cmpd="sng" algn="ctr">
                      <a:solidFill>
                        <a:srgbClr val="70AD47"/>
                      </a:solidFill>
                      <a:prstDash val="solid"/>
                      <a:round/>
                      <a:headEnd type="none" w="med" len="med"/>
                      <a:tailEnd type="none" w="med" len="med"/>
                    </a:lnB>
                    <a:solidFill>
                      <a:srgbClr val="FFFFFF"/>
                    </a:solidFill>
                  </a:tcPr>
                </a:tc>
                <a:tc>
                  <a:txBody>
                    <a:bodyPr/>
                    <a:lstStyle/>
                    <a:p>
                      <a:pPr marL="0" algn="l" defTabSz="914400" rtl="0" eaLnBrk="1" fontAlgn="t" latinLnBrk="0" hangingPunct="1">
                        <a:spcBef>
                          <a:spcPts val="0"/>
                        </a:spcBef>
                        <a:spcAft>
                          <a:spcPts val="0"/>
                        </a:spcAft>
                      </a:pPr>
                      <a:r>
                        <a:rPr lang="en-US" sz="900" b="0" i="0" u="none" strike="noStrike" kern="1200" dirty="0">
                          <a:solidFill>
                            <a:srgbClr val="000000"/>
                          </a:solidFill>
                          <a:effectLst/>
                          <a:latin typeface="Arial" panose="020B0604020202020204" pitchFamily="34" charset="0"/>
                          <a:ea typeface="+mn-ea"/>
                          <a:cs typeface="+mn-cs"/>
                        </a:rPr>
                        <a:t>C2: Day 1 00Z Tornado ML Guidance</a:t>
                      </a:r>
                    </a:p>
                  </a:txBody>
                  <a:tcPr marL="64701" marR="64701" marT="32351" marB="32351">
                    <a:lnL>
                      <a:noFill/>
                    </a:lnL>
                    <a:lnR>
                      <a:noFill/>
                    </a:lnR>
                    <a:lnT w="9525" cap="flat" cmpd="sng" algn="ctr">
                      <a:solidFill>
                        <a:srgbClr val="70AD47"/>
                      </a:solidFill>
                      <a:prstDash val="solid"/>
                      <a:round/>
                      <a:headEnd type="none" w="med" len="med"/>
                      <a:tailEnd type="none" w="med" len="med"/>
                    </a:lnT>
                    <a:lnB w="9525" cap="flat" cmpd="sng" algn="ctr">
                      <a:solidFill>
                        <a:srgbClr val="70AD47"/>
                      </a:solidFill>
                      <a:prstDash val="solid"/>
                      <a:round/>
                      <a:headEnd type="none" w="med" len="med"/>
                      <a:tailEnd type="none" w="med" len="med"/>
                    </a:lnB>
                    <a:solidFill>
                      <a:srgbClr val="FFFFFF"/>
                    </a:solidFill>
                  </a:tcPr>
                </a:tc>
                <a:tc>
                  <a:txBody>
                    <a:bodyPr/>
                    <a:lstStyle/>
                    <a:p>
                      <a:pPr rtl="0" fontAlgn="t">
                        <a:spcBef>
                          <a:spcPts val="0"/>
                        </a:spcBef>
                        <a:spcAft>
                          <a:spcPts val="0"/>
                        </a:spcAft>
                      </a:pPr>
                      <a:r>
                        <a:rPr lang="en-US" sz="900" b="0" i="0" u="none" strike="noStrike" dirty="0">
                          <a:solidFill>
                            <a:srgbClr val="000000"/>
                          </a:solidFill>
                          <a:effectLst/>
                          <a:latin typeface="Arial" panose="020B0604020202020204" pitchFamily="34" charset="0"/>
                        </a:rPr>
                        <a:t>A2: Upscaled Mesoscale Analysis Background </a:t>
                      </a:r>
                      <a:endParaRPr lang="en-US" sz="1200" dirty="0">
                        <a:effectLst/>
                      </a:endParaRPr>
                    </a:p>
                  </a:txBody>
                  <a:tcPr marL="64701" marR="64701" marT="32351" marB="32351">
                    <a:lnL>
                      <a:noFill/>
                    </a:lnL>
                    <a:lnR>
                      <a:noFill/>
                    </a:lnR>
                    <a:lnT w="9525" cap="flat" cmpd="sng" algn="ctr">
                      <a:solidFill>
                        <a:srgbClr val="70AD47"/>
                      </a:solidFill>
                      <a:prstDash val="solid"/>
                      <a:round/>
                      <a:headEnd type="none" w="med" len="med"/>
                      <a:tailEnd type="none" w="med" len="med"/>
                    </a:lnT>
                    <a:lnB w="9525" cap="flat" cmpd="sng" algn="ctr">
                      <a:solidFill>
                        <a:srgbClr val="70AD47"/>
                      </a:solidFill>
                      <a:prstDash val="solid"/>
                      <a:round/>
                      <a:headEnd type="none" w="med" len="med"/>
                      <a:tailEnd type="none" w="med" len="med"/>
                    </a:lnB>
                    <a:solidFill>
                      <a:srgbClr val="FFFFFF"/>
                    </a:solidFill>
                  </a:tcPr>
                </a:tc>
                <a:tc>
                  <a:txBody>
                    <a:bodyPr/>
                    <a:lstStyle/>
                    <a:p>
                      <a:pPr rtl="0" fontAlgn="t">
                        <a:spcBef>
                          <a:spcPts val="0"/>
                        </a:spcBef>
                        <a:spcAft>
                          <a:spcPts val="0"/>
                        </a:spcAft>
                      </a:pPr>
                      <a:r>
                        <a:rPr lang="en-US" sz="900" b="0" i="0" u="none" strike="noStrike" dirty="0">
                          <a:solidFill>
                            <a:srgbClr val="000000"/>
                          </a:solidFill>
                          <a:effectLst/>
                          <a:latin typeface="Arial" panose="020B0604020202020204" pitchFamily="34" charset="0"/>
                        </a:rPr>
                        <a:t>AI2: Global AIWP Models: EC ICs</a:t>
                      </a:r>
                      <a:endParaRPr lang="en-US" sz="1200" dirty="0">
                        <a:effectLst/>
                      </a:endParaRPr>
                    </a:p>
                  </a:txBody>
                  <a:tcPr marL="64701" marR="64701" marT="32351" marB="32351">
                    <a:lnL>
                      <a:noFill/>
                    </a:lnL>
                    <a:lnR w="9525" cap="flat" cmpd="sng" algn="ctr">
                      <a:solidFill>
                        <a:srgbClr val="70AD47"/>
                      </a:solidFill>
                      <a:prstDash val="solid"/>
                      <a:round/>
                      <a:headEnd type="none" w="med" len="med"/>
                      <a:tailEnd type="none" w="med" len="med"/>
                    </a:lnR>
                    <a:lnT w="9525" cap="flat" cmpd="sng" algn="ctr">
                      <a:solidFill>
                        <a:srgbClr val="70AD47"/>
                      </a:solidFill>
                      <a:prstDash val="solid"/>
                      <a:round/>
                      <a:headEnd type="none" w="med" len="med"/>
                      <a:tailEnd type="none" w="med" len="med"/>
                    </a:lnT>
                    <a:lnB w="9525" cap="flat" cmpd="sng" algn="ctr">
                      <a:solidFill>
                        <a:srgbClr val="70AD47"/>
                      </a:solidFill>
                      <a:prstDash val="solid"/>
                      <a:round/>
                      <a:headEnd type="none" w="med" len="med"/>
                      <a:tailEnd type="none" w="med" len="med"/>
                    </a:lnB>
                    <a:solidFill>
                      <a:srgbClr val="FFFFFF"/>
                    </a:solidFill>
                  </a:tcPr>
                </a:tc>
                <a:extLst>
                  <a:ext uri="{0D108BD9-81ED-4DB2-BD59-A6C34878D82A}">
                    <a16:rowId xmlns:a16="http://schemas.microsoft.com/office/drawing/2014/main" val="840698765"/>
                  </a:ext>
                </a:extLst>
              </a:tr>
              <a:tr h="413973">
                <a:tc>
                  <a:txBody>
                    <a:bodyPr/>
                    <a:lstStyle/>
                    <a:p>
                      <a:pPr rtl="0" fontAlgn="t">
                        <a:spcBef>
                          <a:spcPts val="0"/>
                        </a:spcBef>
                        <a:spcAft>
                          <a:spcPts val="0"/>
                        </a:spcAft>
                      </a:pPr>
                      <a:r>
                        <a:rPr lang="en-US" sz="900" b="0" i="0" u="none" strike="noStrike" dirty="0">
                          <a:solidFill>
                            <a:srgbClr val="000000"/>
                          </a:solidFill>
                          <a:effectLst/>
                          <a:latin typeface="Arial" panose="020B0604020202020204" pitchFamily="34" charset="0"/>
                        </a:rPr>
                        <a:t>D3: 00Z Day 3 Deterministic Flagships</a:t>
                      </a:r>
                      <a:endParaRPr lang="en-US" sz="1200" dirty="0">
                        <a:effectLst/>
                      </a:endParaRPr>
                    </a:p>
                  </a:txBody>
                  <a:tcPr marL="64701" marR="64701" marT="32351" marB="32351">
                    <a:lnL w="9525" cap="flat" cmpd="sng" algn="ctr">
                      <a:solidFill>
                        <a:srgbClr val="70AD47"/>
                      </a:solidFill>
                      <a:prstDash val="solid"/>
                      <a:round/>
                      <a:headEnd type="none" w="med" len="med"/>
                      <a:tailEnd type="none" w="med" len="med"/>
                    </a:lnL>
                    <a:lnR>
                      <a:noFill/>
                    </a:lnR>
                    <a:lnT w="9525" cap="flat" cmpd="sng" algn="ctr">
                      <a:solidFill>
                        <a:srgbClr val="70AD47"/>
                      </a:solidFill>
                      <a:prstDash val="solid"/>
                      <a:round/>
                      <a:headEnd type="none" w="med" len="med"/>
                      <a:tailEnd type="none" w="med" len="med"/>
                    </a:lnT>
                    <a:lnB w="9525" cap="flat" cmpd="sng" algn="ctr">
                      <a:solidFill>
                        <a:srgbClr val="70AD47"/>
                      </a:solidFill>
                      <a:prstDash val="solid"/>
                      <a:round/>
                      <a:headEnd type="none" w="med" len="med"/>
                      <a:tailEnd type="none" w="med" len="med"/>
                    </a:lnB>
                    <a:solidFill>
                      <a:srgbClr val="EBF1E9"/>
                    </a:solidFill>
                  </a:tcPr>
                </a:tc>
                <a:tc>
                  <a:txBody>
                    <a:bodyPr/>
                    <a:lstStyle/>
                    <a:p>
                      <a:pPr fontAlgn="t"/>
                      <a:r>
                        <a:rPr lang="en-US" sz="900" b="0" i="0" u="none" strike="noStrike" kern="1200" dirty="0">
                          <a:solidFill>
                            <a:srgbClr val="000000"/>
                          </a:solidFill>
                          <a:effectLst/>
                          <a:latin typeface="Arial" panose="020B0604020202020204" pitchFamily="34" charset="0"/>
                          <a:ea typeface="+mn-ea"/>
                          <a:cs typeface="+mn-cs"/>
                        </a:rPr>
                        <a:t>E3: Short-term Ensembles</a:t>
                      </a:r>
                    </a:p>
                  </a:txBody>
                  <a:tcPr marL="64701" marR="64701" marT="32351" marB="32351">
                    <a:lnL>
                      <a:noFill/>
                    </a:lnL>
                    <a:lnR>
                      <a:noFill/>
                    </a:lnR>
                    <a:lnT w="9525" cap="flat" cmpd="sng" algn="ctr">
                      <a:solidFill>
                        <a:srgbClr val="70AD47"/>
                      </a:solidFill>
                      <a:prstDash val="solid"/>
                      <a:round/>
                      <a:headEnd type="none" w="med" len="med"/>
                      <a:tailEnd type="none" w="med" len="med"/>
                    </a:lnT>
                    <a:lnB w="9525" cap="flat" cmpd="sng" algn="ctr">
                      <a:solidFill>
                        <a:srgbClr val="70AD47"/>
                      </a:solidFill>
                      <a:prstDash val="solid"/>
                      <a:round/>
                      <a:headEnd type="none" w="med" len="med"/>
                      <a:tailEnd type="none" w="med" len="med"/>
                    </a:lnB>
                    <a:solidFill>
                      <a:srgbClr val="EBF1E9"/>
                    </a:solidFill>
                  </a:tcPr>
                </a:tc>
                <a:tc>
                  <a:txBody>
                    <a:bodyPr/>
                    <a:lstStyle/>
                    <a:p>
                      <a:pPr marL="0" marR="0" indent="0" algn="l" defTabSz="914400" rtl="0" eaLnBrk="1" fontAlgn="t" latinLnBrk="0" hangingPunct="1">
                        <a:lnSpc>
                          <a:spcPct val="100000"/>
                        </a:lnSpc>
                        <a:spcBef>
                          <a:spcPts val="0"/>
                        </a:spcBef>
                        <a:spcAft>
                          <a:spcPts val="0"/>
                        </a:spcAft>
                        <a:buClrTx/>
                        <a:buSzTx/>
                        <a:buFontTx/>
                        <a:buNone/>
                        <a:tabLst/>
                        <a:defRPr/>
                      </a:pPr>
                      <a:r>
                        <a:rPr lang="en-US" sz="900" b="0" i="0" u="none" strike="noStrike" kern="1200" dirty="0">
                          <a:solidFill>
                            <a:srgbClr val="000000"/>
                          </a:solidFill>
                          <a:effectLst/>
                          <a:latin typeface="Arial" panose="020B0604020202020204" pitchFamily="34" charset="0"/>
                          <a:ea typeface="+mn-ea"/>
                          <a:cs typeface="+mn-cs"/>
                        </a:rPr>
                        <a:t>C3: Day 1 00Z Hail ML Guidance</a:t>
                      </a:r>
                    </a:p>
                  </a:txBody>
                  <a:tcPr marL="64701" marR="64701" marT="32351" marB="32351">
                    <a:lnL>
                      <a:noFill/>
                    </a:lnL>
                    <a:lnR>
                      <a:noFill/>
                    </a:lnR>
                    <a:lnT w="9525" cap="flat" cmpd="sng" algn="ctr">
                      <a:solidFill>
                        <a:srgbClr val="70AD47"/>
                      </a:solidFill>
                      <a:prstDash val="solid"/>
                      <a:round/>
                      <a:headEnd type="none" w="med" len="med"/>
                      <a:tailEnd type="none" w="med" len="med"/>
                    </a:lnT>
                    <a:lnB w="9525" cap="flat" cmpd="sng" algn="ctr">
                      <a:solidFill>
                        <a:srgbClr val="70AD47"/>
                      </a:solidFill>
                      <a:prstDash val="solid"/>
                      <a:round/>
                      <a:headEnd type="none" w="med" len="med"/>
                      <a:tailEnd type="none" w="med" len="med"/>
                    </a:lnB>
                    <a:solidFill>
                      <a:srgbClr val="EBF1E9"/>
                    </a:solidFill>
                  </a:tcPr>
                </a:tc>
                <a:tc>
                  <a:txBody>
                    <a:bodyPr/>
                    <a:lstStyle/>
                    <a:p>
                      <a:pPr marL="0" algn="l" defTabSz="914400" rtl="0" eaLnBrk="1" fontAlgn="t" latinLnBrk="0" hangingPunct="1">
                        <a:spcBef>
                          <a:spcPts val="0"/>
                        </a:spcBef>
                        <a:spcAft>
                          <a:spcPts val="0"/>
                        </a:spcAft>
                      </a:pPr>
                      <a:r>
                        <a:rPr lang="en-US" sz="900" b="0" i="0" u="none" strike="noStrike" kern="1200" dirty="0">
                          <a:solidFill>
                            <a:srgbClr val="000000"/>
                          </a:solidFill>
                          <a:effectLst/>
                          <a:latin typeface="Arial" panose="020B0604020202020204" pitchFamily="34" charset="0"/>
                          <a:ea typeface="+mn-ea"/>
                          <a:cs typeface="+mn-cs"/>
                        </a:rPr>
                        <a:t>A3. Storm-Scale Analysis</a:t>
                      </a:r>
                    </a:p>
                  </a:txBody>
                  <a:tcPr marL="64701" marR="64701" marT="32351" marB="32351">
                    <a:lnL>
                      <a:noFill/>
                    </a:lnL>
                    <a:lnR>
                      <a:noFill/>
                    </a:lnR>
                    <a:lnT w="9525" cap="flat" cmpd="sng" algn="ctr">
                      <a:solidFill>
                        <a:srgbClr val="70AD47"/>
                      </a:solidFill>
                      <a:prstDash val="solid"/>
                      <a:round/>
                      <a:headEnd type="none" w="med" len="med"/>
                      <a:tailEnd type="none" w="med" len="med"/>
                    </a:lnT>
                    <a:lnB w="9525" cap="flat" cmpd="sng" algn="ctr">
                      <a:solidFill>
                        <a:srgbClr val="70AD47"/>
                      </a:solidFill>
                      <a:prstDash val="solid"/>
                      <a:round/>
                      <a:headEnd type="none" w="med" len="med"/>
                      <a:tailEnd type="none" w="med" len="med"/>
                    </a:lnB>
                    <a:solidFill>
                      <a:srgbClr val="EBF1E9"/>
                    </a:solidFill>
                  </a:tcPr>
                </a:tc>
                <a:tc>
                  <a:txBody>
                    <a:bodyPr/>
                    <a:lstStyle/>
                    <a:p>
                      <a:pPr marL="0" algn="l" defTabSz="914400" rtl="0" eaLnBrk="1" fontAlgn="t" latinLnBrk="0" hangingPunct="1">
                        <a:spcBef>
                          <a:spcPts val="0"/>
                        </a:spcBef>
                        <a:spcAft>
                          <a:spcPts val="0"/>
                        </a:spcAft>
                      </a:pPr>
                      <a:r>
                        <a:rPr lang="en-US" sz="900" b="0" i="0" u="none" strike="noStrike" kern="1200" dirty="0">
                          <a:solidFill>
                            <a:srgbClr val="000000"/>
                          </a:solidFill>
                          <a:effectLst/>
                          <a:latin typeface="Arial" panose="020B0604020202020204" pitchFamily="34" charset="0"/>
                          <a:ea typeface="+mn-ea"/>
                          <a:cs typeface="+mn-cs"/>
                        </a:rPr>
                        <a:t>AI3: Global AIWP Models: IC Comparison</a:t>
                      </a:r>
                    </a:p>
                  </a:txBody>
                  <a:tcPr marL="64701" marR="64701" marT="32351" marB="32351">
                    <a:lnL>
                      <a:noFill/>
                    </a:lnL>
                    <a:lnR w="9525" cap="flat" cmpd="sng" algn="ctr">
                      <a:solidFill>
                        <a:srgbClr val="70AD47"/>
                      </a:solidFill>
                      <a:prstDash val="solid"/>
                      <a:round/>
                      <a:headEnd type="none" w="med" len="med"/>
                      <a:tailEnd type="none" w="med" len="med"/>
                    </a:lnR>
                    <a:lnT w="9525" cap="flat" cmpd="sng" algn="ctr">
                      <a:solidFill>
                        <a:srgbClr val="70AD47"/>
                      </a:solidFill>
                      <a:prstDash val="solid"/>
                      <a:round/>
                      <a:headEnd type="none" w="med" len="med"/>
                      <a:tailEnd type="none" w="med" len="med"/>
                    </a:lnT>
                    <a:lnB w="9525" cap="flat" cmpd="sng" algn="ctr">
                      <a:solidFill>
                        <a:srgbClr val="70AD47"/>
                      </a:solidFill>
                      <a:prstDash val="solid"/>
                      <a:round/>
                      <a:headEnd type="none" w="med" len="med"/>
                      <a:tailEnd type="none" w="med" len="med"/>
                    </a:lnB>
                    <a:solidFill>
                      <a:srgbClr val="EBF1E9"/>
                    </a:solidFill>
                  </a:tcPr>
                </a:tc>
                <a:extLst>
                  <a:ext uri="{0D108BD9-81ED-4DB2-BD59-A6C34878D82A}">
                    <a16:rowId xmlns:a16="http://schemas.microsoft.com/office/drawing/2014/main" val="3961690638"/>
                  </a:ext>
                </a:extLst>
              </a:tr>
              <a:tr h="339021">
                <a:tc>
                  <a:txBody>
                    <a:bodyPr/>
                    <a:lstStyle/>
                    <a:p>
                      <a:pPr rtl="0" fontAlgn="t">
                        <a:spcBef>
                          <a:spcPts val="0"/>
                        </a:spcBef>
                        <a:spcAft>
                          <a:spcPts val="0"/>
                        </a:spcAft>
                      </a:pPr>
                      <a:r>
                        <a:rPr lang="en-US" sz="900" b="0" i="0" u="none" strike="noStrike" dirty="0">
                          <a:solidFill>
                            <a:srgbClr val="000000"/>
                          </a:solidFill>
                          <a:effectLst/>
                          <a:latin typeface="Arial" panose="020B0604020202020204" pitchFamily="34" charset="0"/>
                        </a:rPr>
                        <a:t>D4: Day 1 MPAS ICs</a:t>
                      </a:r>
                      <a:endParaRPr lang="en-US" sz="1200" dirty="0">
                        <a:effectLst/>
                      </a:endParaRPr>
                    </a:p>
                  </a:txBody>
                  <a:tcPr marL="64701" marR="64701" marT="32351" marB="32351">
                    <a:lnL w="9525" cap="flat" cmpd="sng" algn="ctr">
                      <a:solidFill>
                        <a:srgbClr val="70AD47"/>
                      </a:solidFill>
                      <a:prstDash val="solid"/>
                      <a:round/>
                      <a:headEnd type="none" w="med" len="med"/>
                      <a:tailEnd type="none" w="med" len="med"/>
                    </a:lnL>
                    <a:lnR>
                      <a:noFill/>
                    </a:lnR>
                    <a:lnT w="9525" cap="flat" cmpd="sng" algn="ctr">
                      <a:solidFill>
                        <a:srgbClr val="70AD47"/>
                      </a:solidFill>
                      <a:prstDash val="solid"/>
                      <a:round/>
                      <a:headEnd type="none" w="med" len="med"/>
                      <a:tailEnd type="none" w="med" len="med"/>
                    </a:lnT>
                    <a:lnB w="9525" cap="flat" cmpd="sng" algn="ctr">
                      <a:solidFill>
                        <a:srgbClr val="70AD47"/>
                      </a:solidFill>
                      <a:prstDash val="solid"/>
                      <a:round/>
                      <a:headEnd type="none" w="med" len="med"/>
                      <a:tailEnd type="none" w="med" len="med"/>
                    </a:lnB>
                    <a:solidFill>
                      <a:srgbClr val="FFFFFF"/>
                    </a:solidFill>
                  </a:tcPr>
                </a:tc>
                <a:tc>
                  <a:txBody>
                    <a:bodyPr/>
                    <a:lstStyle/>
                    <a:p>
                      <a:pPr fontAlgn="t"/>
                      <a:r>
                        <a:rPr lang="en-US" sz="1200" dirty="0">
                          <a:effectLst/>
                        </a:rPr>
                        <a:t> </a:t>
                      </a:r>
                    </a:p>
                  </a:txBody>
                  <a:tcPr marL="64701" marR="64701" marT="32351" marB="32351">
                    <a:lnL>
                      <a:noFill/>
                    </a:lnL>
                    <a:lnR>
                      <a:noFill/>
                    </a:lnR>
                    <a:lnT w="9525" cap="flat" cmpd="sng" algn="ctr">
                      <a:solidFill>
                        <a:srgbClr val="70AD47"/>
                      </a:solidFill>
                      <a:prstDash val="solid"/>
                      <a:round/>
                      <a:headEnd type="none" w="med" len="med"/>
                      <a:tailEnd type="none" w="med" len="med"/>
                    </a:lnT>
                    <a:lnB w="9525" cap="flat" cmpd="sng" algn="ctr">
                      <a:solidFill>
                        <a:srgbClr val="70AD47"/>
                      </a:solidFill>
                      <a:prstDash val="solid"/>
                      <a:round/>
                      <a:headEnd type="none" w="med" len="med"/>
                      <a:tailEnd type="none" w="med" len="med"/>
                    </a:lnB>
                    <a:solidFill>
                      <a:srgbClr val="FFFFFF"/>
                    </a:solidFill>
                  </a:tcPr>
                </a:tc>
                <a:tc>
                  <a:txBody>
                    <a:bodyPr/>
                    <a:lstStyle/>
                    <a:p>
                      <a:pPr marL="0" marR="0" indent="0" algn="l" defTabSz="914400" rtl="0" eaLnBrk="1" fontAlgn="t" latinLnBrk="0" hangingPunct="1">
                        <a:lnSpc>
                          <a:spcPct val="100000"/>
                        </a:lnSpc>
                        <a:spcBef>
                          <a:spcPts val="0"/>
                        </a:spcBef>
                        <a:spcAft>
                          <a:spcPts val="0"/>
                        </a:spcAft>
                        <a:buClrTx/>
                        <a:buSzTx/>
                        <a:buFontTx/>
                        <a:buNone/>
                        <a:tabLst/>
                        <a:defRPr/>
                      </a:pPr>
                      <a:r>
                        <a:rPr lang="en-US" sz="900" b="0" i="0" u="none" strike="noStrike" kern="1200" dirty="0">
                          <a:solidFill>
                            <a:srgbClr val="000000"/>
                          </a:solidFill>
                          <a:effectLst/>
                          <a:latin typeface="Arial" panose="020B0604020202020204" pitchFamily="34" charset="0"/>
                          <a:ea typeface="+mn-ea"/>
                          <a:cs typeface="+mn-cs"/>
                        </a:rPr>
                        <a:t>C4: Day 1 00Z Wind ML Guidance</a:t>
                      </a:r>
                    </a:p>
                  </a:txBody>
                  <a:tcPr marL="64701" marR="64701" marT="32351" marB="32351">
                    <a:lnL>
                      <a:noFill/>
                    </a:lnL>
                    <a:lnR>
                      <a:noFill/>
                    </a:lnR>
                    <a:lnT w="9525" cap="flat" cmpd="sng" algn="ctr">
                      <a:solidFill>
                        <a:srgbClr val="70AD47"/>
                      </a:solidFill>
                      <a:prstDash val="solid"/>
                      <a:round/>
                      <a:headEnd type="none" w="med" len="med"/>
                      <a:tailEnd type="none" w="med" len="med"/>
                    </a:lnT>
                    <a:lnB w="9525" cap="flat" cmpd="sng" algn="ctr">
                      <a:solidFill>
                        <a:srgbClr val="70AD47"/>
                      </a:solidFill>
                      <a:prstDash val="solid"/>
                      <a:round/>
                      <a:headEnd type="none" w="med" len="med"/>
                      <a:tailEnd type="none" w="med" len="med"/>
                    </a:lnB>
                    <a:solidFill>
                      <a:srgbClr val="FFFFFF"/>
                    </a:solidFill>
                  </a:tcPr>
                </a:tc>
                <a:tc>
                  <a:txBody>
                    <a:bodyPr/>
                    <a:lstStyle/>
                    <a:p>
                      <a:pPr fontAlgn="t"/>
                      <a:r>
                        <a:rPr lang="en-US" sz="1200" dirty="0">
                          <a:effectLst/>
                        </a:rPr>
                        <a:t> </a:t>
                      </a:r>
                    </a:p>
                  </a:txBody>
                  <a:tcPr marL="64701" marR="64701" marT="32351" marB="32351">
                    <a:lnL>
                      <a:noFill/>
                    </a:lnL>
                    <a:lnR>
                      <a:noFill/>
                    </a:lnR>
                    <a:lnT w="9525" cap="flat" cmpd="sng" algn="ctr">
                      <a:solidFill>
                        <a:srgbClr val="70AD47"/>
                      </a:solidFill>
                      <a:prstDash val="solid"/>
                      <a:round/>
                      <a:headEnd type="none" w="med" len="med"/>
                      <a:tailEnd type="none" w="med" len="med"/>
                    </a:lnT>
                    <a:lnB w="9525" cap="flat" cmpd="sng" algn="ctr">
                      <a:solidFill>
                        <a:srgbClr val="70AD47"/>
                      </a:solidFill>
                      <a:prstDash val="solid"/>
                      <a:round/>
                      <a:headEnd type="none" w="med" len="med"/>
                      <a:tailEnd type="none" w="med" len="med"/>
                    </a:lnB>
                    <a:solidFill>
                      <a:srgbClr val="FFFFFF"/>
                    </a:solidFill>
                  </a:tcPr>
                </a:tc>
                <a:tc>
                  <a:txBody>
                    <a:bodyPr/>
                    <a:lstStyle/>
                    <a:p>
                      <a:pPr marL="0" algn="l" defTabSz="914400" rtl="0" eaLnBrk="1" fontAlgn="t" latinLnBrk="0" hangingPunct="1">
                        <a:spcBef>
                          <a:spcPts val="0"/>
                        </a:spcBef>
                        <a:spcAft>
                          <a:spcPts val="0"/>
                        </a:spcAft>
                      </a:pPr>
                      <a:r>
                        <a:rPr lang="en-US" sz="900" b="0" i="0" u="none" strike="noStrike" kern="1200" dirty="0">
                          <a:solidFill>
                            <a:srgbClr val="000000"/>
                          </a:solidFill>
                          <a:effectLst/>
                          <a:latin typeface="Arial" panose="020B0604020202020204" pitchFamily="34" charset="0"/>
                          <a:ea typeface="+mn-ea"/>
                          <a:cs typeface="+mn-cs"/>
                        </a:rPr>
                        <a:t>AI4: Global AIWP Ensembles</a:t>
                      </a:r>
                    </a:p>
                  </a:txBody>
                  <a:tcPr marL="64701" marR="64701" marT="32351" marB="32351">
                    <a:lnL>
                      <a:noFill/>
                    </a:lnL>
                    <a:lnR w="9525" cap="flat" cmpd="sng" algn="ctr">
                      <a:solidFill>
                        <a:srgbClr val="70AD47"/>
                      </a:solidFill>
                      <a:prstDash val="solid"/>
                      <a:round/>
                      <a:headEnd type="none" w="med" len="med"/>
                      <a:tailEnd type="none" w="med" len="med"/>
                    </a:lnR>
                    <a:lnT w="9525" cap="flat" cmpd="sng" algn="ctr">
                      <a:solidFill>
                        <a:srgbClr val="70AD47"/>
                      </a:solidFill>
                      <a:prstDash val="solid"/>
                      <a:round/>
                      <a:headEnd type="none" w="med" len="med"/>
                      <a:tailEnd type="none" w="med" len="med"/>
                    </a:lnT>
                    <a:lnB w="9525" cap="flat" cmpd="sng" algn="ctr">
                      <a:solidFill>
                        <a:srgbClr val="70AD47"/>
                      </a:solidFill>
                      <a:prstDash val="solid"/>
                      <a:round/>
                      <a:headEnd type="none" w="med" len="med"/>
                      <a:tailEnd type="none" w="med" len="med"/>
                    </a:lnB>
                    <a:solidFill>
                      <a:srgbClr val="FFFFFF"/>
                    </a:solidFill>
                  </a:tcPr>
                </a:tc>
                <a:extLst>
                  <a:ext uri="{0D108BD9-81ED-4DB2-BD59-A6C34878D82A}">
                    <a16:rowId xmlns:a16="http://schemas.microsoft.com/office/drawing/2014/main" val="4100662389"/>
                  </a:ext>
                </a:extLst>
              </a:tr>
              <a:tr h="339021">
                <a:tc>
                  <a:txBody>
                    <a:bodyPr/>
                    <a:lstStyle/>
                    <a:p>
                      <a:pPr rtl="0" fontAlgn="t">
                        <a:spcBef>
                          <a:spcPts val="0"/>
                        </a:spcBef>
                        <a:spcAft>
                          <a:spcPts val="0"/>
                        </a:spcAft>
                      </a:pPr>
                      <a:r>
                        <a:rPr lang="en-US" sz="900" b="0" i="0" u="none" strike="noStrike" dirty="0">
                          <a:solidFill>
                            <a:srgbClr val="000000"/>
                          </a:solidFill>
                          <a:effectLst/>
                          <a:latin typeface="Arial" panose="020B0604020202020204" pitchFamily="34" charset="0"/>
                        </a:rPr>
                        <a:t>D5: Data Assimilation Comparisons</a:t>
                      </a:r>
                      <a:endParaRPr lang="en-US" sz="1200" dirty="0">
                        <a:effectLst/>
                      </a:endParaRPr>
                    </a:p>
                  </a:txBody>
                  <a:tcPr marL="64701" marR="64701" marT="32351" marB="32351">
                    <a:lnL w="9525" cap="flat" cmpd="sng" algn="ctr">
                      <a:solidFill>
                        <a:srgbClr val="70AD47"/>
                      </a:solidFill>
                      <a:prstDash val="solid"/>
                      <a:round/>
                      <a:headEnd type="none" w="med" len="med"/>
                      <a:tailEnd type="none" w="med" len="med"/>
                    </a:lnL>
                    <a:lnR>
                      <a:noFill/>
                    </a:lnR>
                    <a:lnT w="9525" cap="flat" cmpd="sng" algn="ctr">
                      <a:solidFill>
                        <a:srgbClr val="70AD47"/>
                      </a:solidFill>
                      <a:prstDash val="solid"/>
                      <a:round/>
                      <a:headEnd type="none" w="med" len="med"/>
                      <a:tailEnd type="none" w="med" len="med"/>
                    </a:lnT>
                    <a:lnB w="9525" cap="flat" cmpd="sng" algn="ctr">
                      <a:solidFill>
                        <a:srgbClr val="70AD47"/>
                      </a:solidFill>
                      <a:prstDash val="solid"/>
                      <a:round/>
                      <a:headEnd type="none" w="med" len="med"/>
                      <a:tailEnd type="none" w="med" len="med"/>
                    </a:lnB>
                    <a:solidFill>
                      <a:srgbClr val="EBF1E9"/>
                    </a:solidFill>
                  </a:tcPr>
                </a:tc>
                <a:tc>
                  <a:txBody>
                    <a:bodyPr/>
                    <a:lstStyle/>
                    <a:p>
                      <a:pPr fontAlgn="t"/>
                      <a:r>
                        <a:rPr lang="en-US" sz="1200">
                          <a:effectLst/>
                        </a:rPr>
                        <a:t> </a:t>
                      </a:r>
                    </a:p>
                  </a:txBody>
                  <a:tcPr marL="64701" marR="64701" marT="32351" marB="32351">
                    <a:lnL>
                      <a:noFill/>
                    </a:lnL>
                    <a:lnR>
                      <a:noFill/>
                    </a:lnR>
                    <a:lnT w="9525" cap="flat" cmpd="sng" algn="ctr">
                      <a:solidFill>
                        <a:srgbClr val="70AD47"/>
                      </a:solidFill>
                      <a:prstDash val="solid"/>
                      <a:round/>
                      <a:headEnd type="none" w="med" len="med"/>
                      <a:tailEnd type="none" w="med" len="med"/>
                    </a:lnT>
                    <a:lnB w="9525" cap="flat" cmpd="sng" algn="ctr">
                      <a:solidFill>
                        <a:srgbClr val="70AD47"/>
                      </a:solidFill>
                      <a:prstDash val="solid"/>
                      <a:round/>
                      <a:headEnd type="none" w="med" len="med"/>
                      <a:tailEnd type="none" w="med" len="med"/>
                    </a:lnB>
                    <a:solidFill>
                      <a:srgbClr val="EBF1E9"/>
                    </a:solidFill>
                  </a:tcPr>
                </a:tc>
                <a:tc>
                  <a:txBody>
                    <a:bodyPr/>
                    <a:lstStyle/>
                    <a:p>
                      <a:pPr marL="0" algn="l" defTabSz="914400" rtl="0" eaLnBrk="1" fontAlgn="t" latinLnBrk="0" hangingPunct="1">
                        <a:spcBef>
                          <a:spcPts val="0"/>
                        </a:spcBef>
                        <a:spcAft>
                          <a:spcPts val="0"/>
                        </a:spcAft>
                      </a:pPr>
                      <a:r>
                        <a:rPr lang="en-US" sz="900" b="0" i="0" u="none" strike="noStrike" kern="1200" dirty="0">
                          <a:solidFill>
                            <a:srgbClr val="000000"/>
                          </a:solidFill>
                          <a:effectLst/>
                          <a:latin typeface="Arial" panose="020B0604020202020204" pitchFamily="34" charset="0"/>
                          <a:ea typeface="+mn-ea"/>
                          <a:cs typeface="+mn-cs"/>
                        </a:rPr>
                        <a:t> </a:t>
                      </a:r>
                    </a:p>
                  </a:txBody>
                  <a:tcPr marL="64701" marR="64701" marT="32351" marB="32351">
                    <a:lnL>
                      <a:noFill/>
                    </a:lnL>
                    <a:lnR>
                      <a:noFill/>
                    </a:lnR>
                    <a:lnT w="9525" cap="flat" cmpd="sng" algn="ctr">
                      <a:solidFill>
                        <a:srgbClr val="70AD47"/>
                      </a:solidFill>
                      <a:prstDash val="solid"/>
                      <a:round/>
                      <a:headEnd type="none" w="med" len="med"/>
                      <a:tailEnd type="none" w="med" len="med"/>
                    </a:lnT>
                    <a:lnB w="9525" cap="flat" cmpd="sng" algn="ctr">
                      <a:solidFill>
                        <a:srgbClr val="70AD47"/>
                      </a:solidFill>
                      <a:prstDash val="solid"/>
                      <a:round/>
                      <a:headEnd type="none" w="med" len="med"/>
                      <a:tailEnd type="none" w="med" len="med"/>
                    </a:lnB>
                    <a:solidFill>
                      <a:srgbClr val="EBF1E9"/>
                    </a:solidFill>
                  </a:tcPr>
                </a:tc>
                <a:tc>
                  <a:txBody>
                    <a:bodyPr/>
                    <a:lstStyle/>
                    <a:p>
                      <a:pPr fontAlgn="t"/>
                      <a:r>
                        <a:rPr lang="en-US" sz="1200">
                          <a:effectLst/>
                        </a:rPr>
                        <a:t> </a:t>
                      </a:r>
                    </a:p>
                  </a:txBody>
                  <a:tcPr marL="64701" marR="64701" marT="32351" marB="32351">
                    <a:lnL>
                      <a:noFill/>
                    </a:lnL>
                    <a:lnR>
                      <a:noFill/>
                    </a:lnR>
                    <a:lnT w="9525" cap="flat" cmpd="sng" algn="ctr">
                      <a:solidFill>
                        <a:srgbClr val="70AD47"/>
                      </a:solidFill>
                      <a:prstDash val="solid"/>
                      <a:round/>
                      <a:headEnd type="none" w="med" len="med"/>
                      <a:tailEnd type="none" w="med" len="med"/>
                    </a:lnT>
                    <a:lnB w="9525" cap="flat" cmpd="sng" algn="ctr">
                      <a:solidFill>
                        <a:srgbClr val="70AD47"/>
                      </a:solidFill>
                      <a:prstDash val="solid"/>
                      <a:round/>
                      <a:headEnd type="none" w="med" len="med"/>
                      <a:tailEnd type="none" w="med" len="med"/>
                    </a:lnB>
                    <a:solidFill>
                      <a:srgbClr val="EBF1E9"/>
                    </a:solidFill>
                  </a:tcPr>
                </a:tc>
                <a:tc>
                  <a:txBody>
                    <a:bodyPr/>
                    <a:lstStyle/>
                    <a:p>
                      <a:pPr marL="0" algn="l" defTabSz="914400" rtl="0" eaLnBrk="1" fontAlgn="t" latinLnBrk="0" hangingPunct="1">
                        <a:spcBef>
                          <a:spcPts val="0"/>
                        </a:spcBef>
                        <a:spcAft>
                          <a:spcPts val="0"/>
                        </a:spcAft>
                      </a:pPr>
                      <a:r>
                        <a:rPr lang="en-US" sz="900" b="0" i="0" u="none" strike="noStrike" kern="1200" dirty="0">
                          <a:solidFill>
                            <a:srgbClr val="000000"/>
                          </a:solidFill>
                          <a:effectLst/>
                          <a:latin typeface="Arial" panose="020B0604020202020204" pitchFamily="34" charset="0"/>
                          <a:ea typeface="+mn-ea"/>
                          <a:cs typeface="+mn-cs"/>
                        </a:rPr>
                        <a:t>AI5: WoFS Deterministic Comparisons</a:t>
                      </a:r>
                    </a:p>
                  </a:txBody>
                  <a:tcPr marL="64701" marR="64701" marT="32351" marB="32351">
                    <a:lnL>
                      <a:noFill/>
                    </a:lnL>
                    <a:lnR w="9525" cap="flat" cmpd="sng" algn="ctr">
                      <a:solidFill>
                        <a:srgbClr val="70AD47"/>
                      </a:solidFill>
                      <a:prstDash val="solid"/>
                      <a:round/>
                      <a:headEnd type="none" w="med" len="med"/>
                      <a:tailEnd type="none" w="med" len="med"/>
                    </a:lnR>
                    <a:lnT w="9525" cap="flat" cmpd="sng" algn="ctr">
                      <a:solidFill>
                        <a:srgbClr val="70AD47"/>
                      </a:solidFill>
                      <a:prstDash val="solid"/>
                      <a:round/>
                      <a:headEnd type="none" w="med" len="med"/>
                      <a:tailEnd type="none" w="med" len="med"/>
                    </a:lnT>
                    <a:lnB w="9525" cap="flat" cmpd="sng" algn="ctr">
                      <a:solidFill>
                        <a:srgbClr val="70AD47"/>
                      </a:solidFill>
                      <a:prstDash val="solid"/>
                      <a:round/>
                      <a:headEnd type="none" w="med" len="med"/>
                      <a:tailEnd type="none" w="med" len="med"/>
                    </a:lnB>
                    <a:solidFill>
                      <a:srgbClr val="EBF1E9"/>
                    </a:solidFill>
                  </a:tcPr>
                </a:tc>
                <a:extLst>
                  <a:ext uri="{0D108BD9-81ED-4DB2-BD59-A6C34878D82A}">
                    <a16:rowId xmlns:a16="http://schemas.microsoft.com/office/drawing/2014/main" val="4140946680"/>
                  </a:ext>
                </a:extLst>
              </a:tr>
              <a:tr h="339021">
                <a:tc>
                  <a:txBody>
                    <a:bodyPr/>
                    <a:lstStyle/>
                    <a:p>
                      <a:pPr rtl="0" fontAlgn="t">
                        <a:spcBef>
                          <a:spcPts val="0"/>
                        </a:spcBef>
                        <a:spcAft>
                          <a:spcPts val="0"/>
                        </a:spcAft>
                      </a:pPr>
                      <a:endParaRPr lang="en-US" sz="1200" dirty="0">
                        <a:effectLst/>
                      </a:endParaRPr>
                    </a:p>
                  </a:txBody>
                  <a:tcPr marL="64701" marR="64701" marT="32351" marB="32351">
                    <a:lnL w="9525" cap="flat" cmpd="sng" algn="ctr">
                      <a:solidFill>
                        <a:srgbClr val="70AD47"/>
                      </a:solidFill>
                      <a:prstDash val="solid"/>
                      <a:round/>
                      <a:headEnd type="none" w="med" len="med"/>
                      <a:tailEnd type="none" w="med" len="med"/>
                    </a:lnL>
                    <a:lnR>
                      <a:noFill/>
                    </a:lnR>
                    <a:lnT w="9525" cap="flat" cmpd="sng" algn="ctr">
                      <a:solidFill>
                        <a:srgbClr val="70AD47"/>
                      </a:solidFill>
                      <a:prstDash val="solid"/>
                      <a:round/>
                      <a:headEnd type="none" w="med" len="med"/>
                      <a:tailEnd type="none" w="med" len="med"/>
                    </a:lnT>
                    <a:lnB w="9525" cap="flat" cmpd="sng" algn="ctr">
                      <a:solidFill>
                        <a:srgbClr val="70AD47"/>
                      </a:solidFill>
                      <a:prstDash val="solid"/>
                      <a:round/>
                      <a:headEnd type="none" w="med" len="med"/>
                      <a:tailEnd type="none" w="med" len="med"/>
                    </a:lnB>
                    <a:solidFill>
                      <a:srgbClr val="FFFFFF"/>
                    </a:solidFill>
                  </a:tcPr>
                </a:tc>
                <a:tc>
                  <a:txBody>
                    <a:bodyPr/>
                    <a:lstStyle/>
                    <a:p>
                      <a:pPr fontAlgn="t"/>
                      <a:r>
                        <a:rPr lang="en-US" sz="1200" dirty="0">
                          <a:effectLst/>
                        </a:rPr>
                        <a:t> </a:t>
                      </a:r>
                    </a:p>
                  </a:txBody>
                  <a:tcPr marL="64701" marR="64701" marT="32351" marB="32351">
                    <a:lnL>
                      <a:noFill/>
                    </a:lnL>
                    <a:lnR>
                      <a:noFill/>
                    </a:lnR>
                    <a:lnT w="9525" cap="flat" cmpd="sng" algn="ctr">
                      <a:solidFill>
                        <a:srgbClr val="70AD47"/>
                      </a:solidFill>
                      <a:prstDash val="solid"/>
                      <a:round/>
                      <a:headEnd type="none" w="med" len="med"/>
                      <a:tailEnd type="none" w="med" len="med"/>
                    </a:lnT>
                    <a:lnB w="9525" cap="flat" cmpd="sng" algn="ctr">
                      <a:solidFill>
                        <a:srgbClr val="70AD47"/>
                      </a:solidFill>
                      <a:prstDash val="solid"/>
                      <a:round/>
                      <a:headEnd type="none" w="med" len="med"/>
                      <a:tailEnd type="none" w="med" len="med"/>
                    </a:lnB>
                    <a:solidFill>
                      <a:srgbClr val="FFFFFF"/>
                    </a:solidFill>
                  </a:tcPr>
                </a:tc>
                <a:tc>
                  <a:txBody>
                    <a:bodyPr/>
                    <a:lstStyle/>
                    <a:p>
                      <a:pPr marL="0" algn="l" defTabSz="914400" rtl="0" eaLnBrk="1" fontAlgn="t" latinLnBrk="0" hangingPunct="1">
                        <a:spcBef>
                          <a:spcPts val="0"/>
                        </a:spcBef>
                        <a:spcAft>
                          <a:spcPts val="0"/>
                        </a:spcAft>
                      </a:pPr>
                      <a:r>
                        <a:rPr lang="en-US" sz="900" b="0" i="0" u="none" strike="noStrike" kern="1200" dirty="0">
                          <a:solidFill>
                            <a:srgbClr val="000000"/>
                          </a:solidFill>
                          <a:effectLst/>
                          <a:latin typeface="Arial" panose="020B0604020202020204" pitchFamily="34" charset="0"/>
                          <a:ea typeface="+mn-ea"/>
                          <a:cs typeface="+mn-cs"/>
                        </a:rPr>
                        <a:t> </a:t>
                      </a:r>
                    </a:p>
                  </a:txBody>
                  <a:tcPr marL="64701" marR="64701" marT="32351" marB="32351">
                    <a:lnL>
                      <a:noFill/>
                    </a:lnL>
                    <a:lnR>
                      <a:noFill/>
                    </a:lnR>
                    <a:lnT w="9525" cap="flat" cmpd="sng" algn="ctr">
                      <a:solidFill>
                        <a:srgbClr val="70AD47"/>
                      </a:solidFill>
                      <a:prstDash val="solid"/>
                      <a:round/>
                      <a:headEnd type="none" w="med" len="med"/>
                      <a:tailEnd type="none" w="med" len="med"/>
                    </a:lnT>
                    <a:lnB w="9525" cap="flat" cmpd="sng" algn="ctr">
                      <a:solidFill>
                        <a:srgbClr val="70AD47"/>
                      </a:solidFill>
                      <a:prstDash val="solid"/>
                      <a:round/>
                      <a:headEnd type="none" w="med" len="med"/>
                      <a:tailEnd type="none" w="med" len="med"/>
                    </a:lnB>
                    <a:solidFill>
                      <a:srgbClr val="FFFFFF"/>
                    </a:solidFill>
                  </a:tcPr>
                </a:tc>
                <a:tc>
                  <a:txBody>
                    <a:bodyPr/>
                    <a:lstStyle/>
                    <a:p>
                      <a:pPr fontAlgn="t"/>
                      <a:r>
                        <a:rPr lang="en-US" sz="1200">
                          <a:effectLst/>
                        </a:rPr>
                        <a:t> </a:t>
                      </a:r>
                    </a:p>
                  </a:txBody>
                  <a:tcPr marL="64701" marR="64701" marT="32351" marB="32351">
                    <a:lnL>
                      <a:noFill/>
                    </a:lnL>
                    <a:lnR>
                      <a:noFill/>
                    </a:lnR>
                    <a:lnT w="9525" cap="flat" cmpd="sng" algn="ctr">
                      <a:solidFill>
                        <a:srgbClr val="70AD47"/>
                      </a:solidFill>
                      <a:prstDash val="solid"/>
                      <a:round/>
                      <a:headEnd type="none" w="med" len="med"/>
                      <a:tailEnd type="none" w="med" len="med"/>
                    </a:lnT>
                    <a:lnB w="9525" cap="flat" cmpd="sng" algn="ctr">
                      <a:solidFill>
                        <a:srgbClr val="70AD47"/>
                      </a:solidFill>
                      <a:prstDash val="solid"/>
                      <a:round/>
                      <a:headEnd type="none" w="med" len="med"/>
                      <a:tailEnd type="none" w="med" len="med"/>
                    </a:lnB>
                    <a:solidFill>
                      <a:srgbClr val="FFFFFF"/>
                    </a:solidFill>
                  </a:tcPr>
                </a:tc>
                <a:tc>
                  <a:txBody>
                    <a:bodyPr/>
                    <a:lstStyle/>
                    <a:p>
                      <a:pPr marL="0" algn="l" defTabSz="914400" rtl="0" eaLnBrk="1" fontAlgn="t" latinLnBrk="0" hangingPunct="1">
                        <a:spcBef>
                          <a:spcPts val="0"/>
                        </a:spcBef>
                        <a:spcAft>
                          <a:spcPts val="0"/>
                        </a:spcAft>
                      </a:pPr>
                      <a:r>
                        <a:rPr lang="en-US" sz="900" b="0" i="0" u="none" strike="noStrike" kern="1200" dirty="0">
                          <a:solidFill>
                            <a:srgbClr val="000000"/>
                          </a:solidFill>
                          <a:effectLst/>
                          <a:latin typeface="Arial" panose="020B0604020202020204" pitchFamily="34" charset="0"/>
                          <a:ea typeface="+mn-ea"/>
                          <a:cs typeface="+mn-cs"/>
                        </a:rPr>
                        <a:t>AI6: WoFS Ensemble Comparisons</a:t>
                      </a:r>
                    </a:p>
                  </a:txBody>
                  <a:tcPr marL="64701" marR="64701" marT="32351" marB="32351">
                    <a:lnL>
                      <a:noFill/>
                    </a:lnL>
                    <a:lnR w="9525" cap="flat" cmpd="sng" algn="ctr">
                      <a:solidFill>
                        <a:srgbClr val="70AD47"/>
                      </a:solidFill>
                      <a:prstDash val="solid"/>
                      <a:round/>
                      <a:headEnd type="none" w="med" len="med"/>
                      <a:tailEnd type="none" w="med" len="med"/>
                    </a:lnR>
                    <a:lnT w="9525" cap="flat" cmpd="sng" algn="ctr">
                      <a:solidFill>
                        <a:srgbClr val="70AD47"/>
                      </a:solidFill>
                      <a:prstDash val="solid"/>
                      <a:round/>
                      <a:headEnd type="none" w="med" len="med"/>
                      <a:tailEnd type="none" w="med" len="med"/>
                    </a:lnT>
                    <a:lnB w="9525" cap="flat" cmpd="sng" algn="ctr">
                      <a:solidFill>
                        <a:srgbClr val="70AD47"/>
                      </a:solidFill>
                      <a:prstDash val="solid"/>
                      <a:round/>
                      <a:headEnd type="none" w="med" len="med"/>
                      <a:tailEnd type="none" w="med" len="med"/>
                    </a:lnB>
                    <a:solidFill>
                      <a:srgbClr val="FFFFFF"/>
                    </a:solidFill>
                  </a:tcPr>
                </a:tc>
                <a:extLst>
                  <a:ext uri="{0D108BD9-81ED-4DB2-BD59-A6C34878D82A}">
                    <a16:rowId xmlns:a16="http://schemas.microsoft.com/office/drawing/2014/main" val="739051489"/>
                  </a:ext>
                </a:extLst>
              </a:tr>
              <a:tr h="339021">
                <a:tc>
                  <a:txBody>
                    <a:bodyPr/>
                    <a:lstStyle/>
                    <a:p>
                      <a:pPr rtl="0" fontAlgn="t">
                        <a:spcBef>
                          <a:spcPts val="0"/>
                        </a:spcBef>
                        <a:spcAft>
                          <a:spcPts val="0"/>
                        </a:spcAft>
                      </a:pPr>
                      <a:endParaRPr lang="en-US" sz="1200" dirty="0">
                        <a:effectLst/>
                      </a:endParaRPr>
                    </a:p>
                  </a:txBody>
                  <a:tcPr marL="64701" marR="64701" marT="32351" marB="32351">
                    <a:lnL w="9525" cap="flat" cmpd="sng" algn="ctr">
                      <a:solidFill>
                        <a:srgbClr val="70AD47"/>
                      </a:solidFill>
                      <a:prstDash val="solid"/>
                      <a:round/>
                      <a:headEnd type="none" w="med" len="med"/>
                      <a:tailEnd type="none" w="med" len="med"/>
                    </a:lnL>
                    <a:lnR>
                      <a:noFill/>
                    </a:lnR>
                    <a:lnT w="9525" cap="flat" cmpd="sng" algn="ctr">
                      <a:solidFill>
                        <a:srgbClr val="70AD47"/>
                      </a:solidFill>
                      <a:prstDash val="solid"/>
                      <a:round/>
                      <a:headEnd type="none" w="med" len="med"/>
                      <a:tailEnd type="none" w="med" len="med"/>
                    </a:lnT>
                    <a:lnB w="9525" cap="flat" cmpd="sng" algn="ctr">
                      <a:solidFill>
                        <a:srgbClr val="70AD47"/>
                      </a:solidFill>
                      <a:prstDash val="solid"/>
                      <a:round/>
                      <a:headEnd type="none" w="med" len="med"/>
                      <a:tailEnd type="none" w="med" len="med"/>
                    </a:lnB>
                    <a:solidFill>
                      <a:srgbClr val="FFFFFF"/>
                    </a:solidFill>
                  </a:tcPr>
                </a:tc>
                <a:tc>
                  <a:txBody>
                    <a:bodyPr/>
                    <a:lstStyle/>
                    <a:p>
                      <a:pPr fontAlgn="t"/>
                      <a:r>
                        <a:rPr lang="en-US" sz="1200">
                          <a:effectLst/>
                        </a:rPr>
                        <a:t> </a:t>
                      </a:r>
                    </a:p>
                  </a:txBody>
                  <a:tcPr marL="64701" marR="64701" marT="32351" marB="32351">
                    <a:lnL>
                      <a:noFill/>
                    </a:lnL>
                    <a:lnR>
                      <a:noFill/>
                    </a:lnR>
                    <a:lnT w="9525" cap="flat" cmpd="sng" algn="ctr">
                      <a:solidFill>
                        <a:srgbClr val="70AD47"/>
                      </a:solidFill>
                      <a:prstDash val="solid"/>
                      <a:round/>
                      <a:headEnd type="none" w="med" len="med"/>
                      <a:tailEnd type="none" w="med" len="med"/>
                    </a:lnT>
                    <a:lnB w="9525" cap="flat" cmpd="sng" algn="ctr">
                      <a:solidFill>
                        <a:srgbClr val="70AD47"/>
                      </a:solidFill>
                      <a:prstDash val="solid"/>
                      <a:round/>
                      <a:headEnd type="none" w="med" len="med"/>
                      <a:tailEnd type="none" w="med" len="med"/>
                    </a:lnB>
                    <a:solidFill>
                      <a:srgbClr val="FFFFFF"/>
                    </a:solidFill>
                  </a:tcPr>
                </a:tc>
                <a:tc>
                  <a:txBody>
                    <a:bodyPr/>
                    <a:lstStyle/>
                    <a:p>
                      <a:pPr marL="0" algn="l" defTabSz="914400" rtl="0" eaLnBrk="1" fontAlgn="t" latinLnBrk="0" hangingPunct="1">
                        <a:spcBef>
                          <a:spcPts val="0"/>
                        </a:spcBef>
                        <a:spcAft>
                          <a:spcPts val="0"/>
                        </a:spcAft>
                      </a:pPr>
                      <a:r>
                        <a:rPr lang="en-US" sz="900" b="0" i="0" u="none" strike="noStrike" kern="1200" dirty="0">
                          <a:solidFill>
                            <a:srgbClr val="000000"/>
                          </a:solidFill>
                          <a:effectLst/>
                          <a:latin typeface="Arial" panose="020B0604020202020204" pitchFamily="34" charset="0"/>
                          <a:ea typeface="+mn-ea"/>
                          <a:cs typeface="+mn-cs"/>
                        </a:rPr>
                        <a:t> </a:t>
                      </a:r>
                    </a:p>
                  </a:txBody>
                  <a:tcPr marL="64701" marR="64701" marT="32351" marB="32351">
                    <a:lnL>
                      <a:noFill/>
                    </a:lnL>
                    <a:lnR>
                      <a:noFill/>
                    </a:lnR>
                    <a:lnT w="9525" cap="flat" cmpd="sng" algn="ctr">
                      <a:solidFill>
                        <a:srgbClr val="70AD47"/>
                      </a:solidFill>
                      <a:prstDash val="solid"/>
                      <a:round/>
                      <a:headEnd type="none" w="med" len="med"/>
                      <a:tailEnd type="none" w="med" len="med"/>
                    </a:lnT>
                    <a:lnB w="9525" cap="flat" cmpd="sng" algn="ctr">
                      <a:solidFill>
                        <a:srgbClr val="70AD47"/>
                      </a:solidFill>
                      <a:prstDash val="solid"/>
                      <a:round/>
                      <a:headEnd type="none" w="med" len="med"/>
                      <a:tailEnd type="none" w="med" len="med"/>
                    </a:lnB>
                    <a:solidFill>
                      <a:srgbClr val="FFFFFF"/>
                    </a:solidFill>
                  </a:tcPr>
                </a:tc>
                <a:tc>
                  <a:txBody>
                    <a:bodyPr/>
                    <a:lstStyle/>
                    <a:p>
                      <a:pPr fontAlgn="t"/>
                      <a:r>
                        <a:rPr lang="en-US" sz="1200">
                          <a:effectLst/>
                        </a:rPr>
                        <a:t> </a:t>
                      </a:r>
                    </a:p>
                  </a:txBody>
                  <a:tcPr marL="64701" marR="64701" marT="32351" marB="32351">
                    <a:lnL>
                      <a:noFill/>
                    </a:lnL>
                    <a:lnR>
                      <a:noFill/>
                    </a:lnR>
                    <a:lnT w="9525" cap="flat" cmpd="sng" algn="ctr">
                      <a:solidFill>
                        <a:srgbClr val="70AD47"/>
                      </a:solidFill>
                      <a:prstDash val="solid"/>
                      <a:round/>
                      <a:headEnd type="none" w="med" len="med"/>
                      <a:tailEnd type="none" w="med" len="med"/>
                    </a:lnT>
                    <a:lnB w="9525" cap="flat" cmpd="sng" algn="ctr">
                      <a:solidFill>
                        <a:srgbClr val="70AD47"/>
                      </a:solidFill>
                      <a:prstDash val="solid"/>
                      <a:round/>
                      <a:headEnd type="none" w="med" len="med"/>
                      <a:tailEnd type="none" w="med" len="med"/>
                    </a:lnB>
                    <a:solidFill>
                      <a:srgbClr val="FFFFFF"/>
                    </a:solidFill>
                  </a:tcPr>
                </a:tc>
                <a:tc>
                  <a:txBody>
                    <a:bodyPr/>
                    <a:lstStyle/>
                    <a:p>
                      <a:pPr marL="0" marR="0" indent="0" algn="l" defTabSz="914400" rtl="0" eaLnBrk="1" fontAlgn="t" latinLnBrk="0" hangingPunct="1">
                        <a:lnSpc>
                          <a:spcPct val="100000"/>
                        </a:lnSpc>
                        <a:spcBef>
                          <a:spcPts val="0"/>
                        </a:spcBef>
                        <a:spcAft>
                          <a:spcPts val="0"/>
                        </a:spcAft>
                        <a:buClrTx/>
                        <a:buSzTx/>
                        <a:buFontTx/>
                        <a:buNone/>
                        <a:tabLst/>
                        <a:defRPr/>
                      </a:pPr>
                      <a:r>
                        <a:rPr lang="en-US" sz="900" b="0" i="0" u="none" strike="noStrike" kern="1200" dirty="0">
                          <a:solidFill>
                            <a:srgbClr val="000000"/>
                          </a:solidFill>
                          <a:effectLst/>
                          <a:latin typeface="Arial" panose="020B0604020202020204" pitchFamily="34" charset="0"/>
                          <a:ea typeface="+mn-ea"/>
                          <a:cs typeface="+mn-cs"/>
                        </a:rPr>
                        <a:t>AI7: 00Z Day 1 </a:t>
                      </a:r>
                      <a:r>
                        <a:rPr lang="en-US" sz="900" b="0" i="0" u="none" strike="noStrike" kern="1200" dirty="0" err="1">
                          <a:solidFill>
                            <a:srgbClr val="000000"/>
                          </a:solidFill>
                          <a:effectLst/>
                          <a:latin typeface="Arial" panose="020B0604020202020204" pitchFamily="34" charset="0"/>
                          <a:ea typeface="+mn-ea"/>
                          <a:cs typeface="+mn-cs"/>
                        </a:rPr>
                        <a:t>HRRRCast</a:t>
                      </a:r>
                      <a:r>
                        <a:rPr lang="en-US" sz="900" b="0" i="0" u="none" strike="noStrike" kern="1200" dirty="0">
                          <a:solidFill>
                            <a:srgbClr val="000000"/>
                          </a:solidFill>
                          <a:effectLst/>
                          <a:latin typeface="Arial" panose="020B0604020202020204" pitchFamily="34" charset="0"/>
                          <a:ea typeface="+mn-ea"/>
                          <a:cs typeface="+mn-cs"/>
                        </a:rPr>
                        <a:t> vs. HRRR &amp; REFS</a:t>
                      </a:r>
                    </a:p>
                  </a:txBody>
                  <a:tcPr marL="64701" marR="64701" marT="32351" marB="32351">
                    <a:lnL>
                      <a:noFill/>
                    </a:lnL>
                    <a:lnR w="9525" cap="flat" cmpd="sng" algn="ctr">
                      <a:solidFill>
                        <a:srgbClr val="70AD47"/>
                      </a:solidFill>
                      <a:prstDash val="solid"/>
                      <a:round/>
                      <a:headEnd type="none" w="med" len="med"/>
                      <a:tailEnd type="none" w="med" len="med"/>
                    </a:lnR>
                    <a:lnT w="9525" cap="flat" cmpd="sng" algn="ctr">
                      <a:solidFill>
                        <a:srgbClr val="70AD47"/>
                      </a:solidFill>
                      <a:prstDash val="solid"/>
                      <a:round/>
                      <a:headEnd type="none" w="med" len="med"/>
                      <a:tailEnd type="none" w="med" len="med"/>
                    </a:lnT>
                    <a:lnB w="9525" cap="flat" cmpd="sng" algn="ctr">
                      <a:solidFill>
                        <a:srgbClr val="70AD47"/>
                      </a:solidFill>
                      <a:prstDash val="solid"/>
                      <a:round/>
                      <a:headEnd type="none" w="med" len="med"/>
                      <a:tailEnd type="none" w="med" len="med"/>
                    </a:lnB>
                    <a:solidFill>
                      <a:srgbClr val="FFFFFF"/>
                    </a:solidFill>
                  </a:tcPr>
                </a:tc>
                <a:extLst>
                  <a:ext uri="{0D108BD9-81ED-4DB2-BD59-A6C34878D82A}">
                    <a16:rowId xmlns:a16="http://schemas.microsoft.com/office/drawing/2014/main" val="1226579456"/>
                  </a:ext>
                </a:extLst>
              </a:tr>
              <a:tr h="274934">
                <a:tc>
                  <a:txBody>
                    <a:bodyPr/>
                    <a:lstStyle/>
                    <a:p>
                      <a:pPr rtl="0" fontAlgn="t">
                        <a:spcBef>
                          <a:spcPts val="0"/>
                        </a:spcBef>
                        <a:spcAft>
                          <a:spcPts val="0"/>
                        </a:spcAft>
                      </a:pPr>
                      <a:endParaRPr lang="en-US" sz="1200" dirty="0">
                        <a:effectLst/>
                      </a:endParaRPr>
                    </a:p>
                  </a:txBody>
                  <a:tcPr marL="64701" marR="64701" marT="32351" marB="32351">
                    <a:lnL w="9525" cap="flat" cmpd="sng" algn="ctr">
                      <a:solidFill>
                        <a:srgbClr val="70AD47"/>
                      </a:solidFill>
                      <a:prstDash val="solid"/>
                      <a:round/>
                      <a:headEnd type="none" w="med" len="med"/>
                      <a:tailEnd type="none" w="med" len="med"/>
                    </a:lnL>
                    <a:lnR>
                      <a:noFill/>
                    </a:lnR>
                    <a:lnT w="9525" cap="flat" cmpd="sng" algn="ctr">
                      <a:solidFill>
                        <a:srgbClr val="70AD47"/>
                      </a:solidFill>
                      <a:prstDash val="solid"/>
                      <a:round/>
                      <a:headEnd type="none" w="med" len="med"/>
                      <a:tailEnd type="none" w="med" len="med"/>
                    </a:lnT>
                    <a:lnB w="9525" cap="flat" cmpd="sng" algn="ctr">
                      <a:solidFill>
                        <a:srgbClr val="70AD47"/>
                      </a:solidFill>
                      <a:prstDash val="solid"/>
                      <a:round/>
                      <a:headEnd type="none" w="med" len="med"/>
                      <a:tailEnd type="none" w="med" len="med"/>
                    </a:lnB>
                    <a:solidFill>
                      <a:srgbClr val="FFFFFF"/>
                    </a:solidFill>
                  </a:tcPr>
                </a:tc>
                <a:tc>
                  <a:txBody>
                    <a:bodyPr/>
                    <a:lstStyle/>
                    <a:p>
                      <a:pPr fontAlgn="t"/>
                      <a:r>
                        <a:rPr lang="en-US" sz="1200">
                          <a:effectLst/>
                        </a:rPr>
                        <a:t> </a:t>
                      </a:r>
                    </a:p>
                  </a:txBody>
                  <a:tcPr marL="64701" marR="64701" marT="32351" marB="32351">
                    <a:lnL>
                      <a:noFill/>
                    </a:lnL>
                    <a:lnR>
                      <a:noFill/>
                    </a:lnR>
                    <a:lnT w="9525" cap="flat" cmpd="sng" algn="ctr">
                      <a:solidFill>
                        <a:srgbClr val="70AD47"/>
                      </a:solidFill>
                      <a:prstDash val="solid"/>
                      <a:round/>
                      <a:headEnd type="none" w="med" len="med"/>
                      <a:tailEnd type="none" w="med" len="med"/>
                    </a:lnT>
                    <a:lnB w="9525" cap="flat" cmpd="sng" algn="ctr">
                      <a:solidFill>
                        <a:srgbClr val="70AD47"/>
                      </a:solidFill>
                      <a:prstDash val="solid"/>
                      <a:round/>
                      <a:headEnd type="none" w="med" len="med"/>
                      <a:tailEnd type="none" w="med" len="med"/>
                    </a:lnB>
                    <a:solidFill>
                      <a:srgbClr val="FFFFFF"/>
                    </a:solidFill>
                  </a:tcPr>
                </a:tc>
                <a:tc>
                  <a:txBody>
                    <a:bodyPr/>
                    <a:lstStyle/>
                    <a:p>
                      <a:pPr marL="0" algn="l" defTabSz="914400" rtl="0" eaLnBrk="1" fontAlgn="t" latinLnBrk="0" hangingPunct="1">
                        <a:spcBef>
                          <a:spcPts val="0"/>
                        </a:spcBef>
                        <a:spcAft>
                          <a:spcPts val="0"/>
                        </a:spcAft>
                      </a:pPr>
                      <a:r>
                        <a:rPr lang="en-US" sz="900" b="0" i="0" u="none" strike="noStrike" kern="1200" dirty="0">
                          <a:solidFill>
                            <a:srgbClr val="000000"/>
                          </a:solidFill>
                          <a:effectLst/>
                          <a:latin typeface="Arial" panose="020B0604020202020204" pitchFamily="34" charset="0"/>
                          <a:ea typeface="+mn-ea"/>
                          <a:cs typeface="+mn-cs"/>
                        </a:rPr>
                        <a:t> </a:t>
                      </a:r>
                    </a:p>
                  </a:txBody>
                  <a:tcPr marL="64701" marR="64701" marT="32351" marB="32351">
                    <a:lnL>
                      <a:noFill/>
                    </a:lnL>
                    <a:lnR>
                      <a:noFill/>
                    </a:lnR>
                    <a:lnT w="9525" cap="flat" cmpd="sng" algn="ctr">
                      <a:solidFill>
                        <a:srgbClr val="70AD47"/>
                      </a:solidFill>
                      <a:prstDash val="solid"/>
                      <a:round/>
                      <a:headEnd type="none" w="med" len="med"/>
                      <a:tailEnd type="none" w="med" len="med"/>
                    </a:lnT>
                    <a:lnB w="9525" cap="flat" cmpd="sng" algn="ctr">
                      <a:solidFill>
                        <a:srgbClr val="70AD47"/>
                      </a:solidFill>
                      <a:prstDash val="solid"/>
                      <a:round/>
                      <a:headEnd type="none" w="med" len="med"/>
                      <a:tailEnd type="none" w="med" len="med"/>
                    </a:lnB>
                    <a:solidFill>
                      <a:srgbClr val="FFFFFF"/>
                    </a:solidFill>
                  </a:tcPr>
                </a:tc>
                <a:tc>
                  <a:txBody>
                    <a:bodyPr/>
                    <a:lstStyle/>
                    <a:p>
                      <a:pPr fontAlgn="t"/>
                      <a:r>
                        <a:rPr lang="en-US" sz="1200">
                          <a:effectLst/>
                        </a:rPr>
                        <a:t> </a:t>
                      </a:r>
                    </a:p>
                  </a:txBody>
                  <a:tcPr marL="64701" marR="64701" marT="32351" marB="32351">
                    <a:lnL>
                      <a:noFill/>
                    </a:lnL>
                    <a:lnR>
                      <a:noFill/>
                    </a:lnR>
                    <a:lnT w="9525" cap="flat" cmpd="sng" algn="ctr">
                      <a:solidFill>
                        <a:srgbClr val="70AD47"/>
                      </a:solidFill>
                      <a:prstDash val="solid"/>
                      <a:round/>
                      <a:headEnd type="none" w="med" len="med"/>
                      <a:tailEnd type="none" w="med" len="med"/>
                    </a:lnT>
                    <a:lnB w="9525" cap="flat" cmpd="sng" algn="ctr">
                      <a:solidFill>
                        <a:srgbClr val="70AD47"/>
                      </a:solidFill>
                      <a:prstDash val="solid"/>
                      <a:round/>
                      <a:headEnd type="none" w="med" len="med"/>
                      <a:tailEnd type="none" w="med" len="med"/>
                    </a:lnB>
                    <a:solidFill>
                      <a:srgbClr val="FFFFFF"/>
                    </a:solidFill>
                  </a:tcPr>
                </a:tc>
                <a:tc>
                  <a:txBody>
                    <a:bodyPr/>
                    <a:lstStyle/>
                    <a:p>
                      <a:pPr marL="0" algn="l" defTabSz="914400" rtl="0" eaLnBrk="1" fontAlgn="t" latinLnBrk="0" hangingPunct="1">
                        <a:spcBef>
                          <a:spcPts val="0"/>
                        </a:spcBef>
                        <a:spcAft>
                          <a:spcPts val="0"/>
                        </a:spcAft>
                      </a:pPr>
                      <a:r>
                        <a:rPr lang="en-US" sz="900" b="0" i="0" u="none" strike="noStrike" kern="1200" dirty="0">
                          <a:solidFill>
                            <a:srgbClr val="000000"/>
                          </a:solidFill>
                          <a:effectLst/>
                          <a:latin typeface="Arial" panose="020B0604020202020204" pitchFamily="34" charset="0"/>
                          <a:ea typeface="+mn-ea"/>
                          <a:cs typeface="+mn-cs"/>
                        </a:rPr>
                        <a:t>AI8: Short-term AIWP </a:t>
                      </a:r>
                    </a:p>
                  </a:txBody>
                  <a:tcPr marL="64701" marR="64701" marT="32351" marB="32351">
                    <a:lnL>
                      <a:noFill/>
                    </a:lnL>
                    <a:lnR w="9525" cap="flat" cmpd="sng" algn="ctr">
                      <a:solidFill>
                        <a:srgbClr val="70AD47"/>
                      </a:solidFill>
                      <a:prstDash val="solid"/>
                      <a:round/>
                      <a:headEnd type="none" w="med" len="med"/>
                      <a:tailEnd type="none" w="med" len="med"/>
                    </a:lnR>
                    <a:lnT w="9525" cap="flat" cmpd="sng" algn="ctr">
                      <a:solidFill>
                        <a:srgbClr val="70AD47"/>
                      </a:solidFill>
                      <a:prstDash val="solid"/>
                      <a:round/>
                      <a:headEnd type="none" w="med" len="med"/>
                      <a:tailEnd type="none" w="med" len="med"/>
                    </a:lnT>
                    <a:lnB w="9525" cap="flat" cmpd="sng" algn="ctr">
                      <a:solidFill>
                        <a:srgbClr val="70AD47"/>
                      </a:solidFill>
                      <a:prstDash val="solid"/>
                      <a:round/>
                      <a:headEnd type="none" w="med" len="med"/>
                      <a:tailEnd type="none" w="med" len="med"/>
                    </a:lnB>
                    <a:solidFill>
                      <a:srgbClr val="FFFFFF"/>
                    </a:solidFill>
                  </a:tcPr>
                </a:tc>
                <a:extLst>
                  <a:ext uri="{0D108BD9-81ED-4DB2-BD59-A6C34878D82A}">
                    <a16:rowId xmlns:a16="http://schemas.microsoft.com/office/drawing/2014/main" val="1971911529"/>
                  </a:ext>
                </a:extLst>
              </a:tr>
              <a:tr h="339021">
                <a:tc>
                  <a:txBody>
                    <a:bodyPr/>
                    <a:lstStyle/>
                    <a:p>
                      <a:pPr rtl="0" fontAlgn="t">
                        <a:spcBef>
                          <a:spcPts val="0"/>
                        </a:spcBef>
                        <a:spcAft>
                          <a:spcPts val="0"/>
                        </a:spcAft>
                      </a:pPr>
                      <a:endParaRPr lang="en-US" sz="1200" dirty="0">
                        <a:effectLst/>
                      </a:endParaRPr>
                    </a:p>
                  </a:txBody>
                  <a:tcPr marL="64701" marR="64701" marT="32351" marB="32351">
                    <a:lnL w="9525" cap="flat" cmpd="sng" algn="ctr">
                      <a:solidFill>
                        <a:srgbClr val="70AD47"/>
                      </a:solidFill>
                      <a:prstDash val="solid"/>
                      <a:round/>
                      <a:headEnd type="none" w="med" len="med"/>
                      <a:tailEnd type="none" w="med" len="med"/>
                    </a:lnL>
                    <a:lnR>
                      <a:noFill/>
                    </a:lnR>
                    <a:lnT w="9525" cap="flat" cmpd="sng" algn="ctr">
                      <a:solidFill>
                        <a:srgbClr val="70AD47"/>
                      </a:solidFill>
                      <a:prstDash val="solid"/>
                      <a:round/>
                      <a:headEnd type="none" w="med" len="med"/>
                      <a:tailEnd type="none" w="med" len="med"/>
                    </a:lnT>
                    <a:lnB w="9525" cap="flat" cmpd="sng" algn="ctr">
                      <a:solidFill>
                        <a:srgbClr val="70AD47"/>
                      </a:solidFill>
                      <a:prstDash val="solid"/>
                      <a:round/>
                      <a:headEnd type="none" w="med" len="med"/>
                      <a:tailEnd type="none" w="med" len="med"/>
                    </a:lnB>
                    <a:solidFill>
                      <a:srgbClr val="FFFFFF"/>
                    </a:solidFill>
                  </a:tcPr>
                </a:tc>
                <a:tc>
                  <a:txBody>
                    <a:bodyPr/>
                    <a:lstStyle/>
                    <a:p>
                      <a:pPr fontAlgn="t"/>
                      <a:endParaRPr lang="en-US" sz="1200">
                        <a:effectLst/>
                      </a:endParaRPr>
                    </a:p>
                  </a:txBody>
                  <a:tcPr marL="64701" marR="64701" marT="32351" marB="32351">
                    <a:lnL>
                      <a:noFill/>
                    </a:lnL>
                    <a:lnR>
                      <a:noFill/>
                    </a:lnR>
                    <a:lnT w="9525" cap="flat" cmpd="sng" algn="ctr">
                      <a:solidFill>
                        <a:srgbClr val="70AD47"/>
                      </a:solidFill>
                      <a:prstDash val="solid"/>
                      <a:round/>
                      <a:headEnd type="none" w="med" len="med"/>
                      <a:tailEnd type="none" w="med" len="med"/>
                    </a:lnT>
                    <a:lnB w="9525" cap="flat" cmpd="sng" algn="ctr">
                      <a:solidFill>
                        <a:srgbClr val="70AD47"/>
                      </a:solidFill>
                      <a:prstDash val="solid"/>
                      <a:round/>
                      <a:headEnd type="none" w="med" len="med"/>
                      <a:tailEnd type="none" w="med" len="med"/>
                    </a:lnB>
                    <a:solidFill>
                      <a:srgbClr val="FFFFFF"/>
                    </a:solidFill>
                  </a:tcPr>
                </a:tc>
                <a:tc>
                  <a:txBody>
                    <a:bodyPr/>
                    <a:lstStyle/>
                    <a:p>
                      <a:pPr marL="0" algn="l" defTabSz="914400" rtl="0" eaLnBrk="1" fontAlgn="t" latinLnBrk="0" hangingPunct="1">
                        <a:spcBef>
                          <a:spcPts val="0"/>
                        </a:spcBef>
                        <a:spcAft>
                          <a:spcPts val="0"/>
                        </a:spcAft>
                      </a:pPr>
                      <a:endParaRPr lang="en-US" sz="900" b="0" i="0" u="none" strike="noStrike" kern="1200" dirty="0">
                        <a:solidFill>
                          <a:srgbClr val="000000"/>
                        </a:solidFill>
                        <a:effectLst/>
                        <a:latin typeface="Arial" panose="020B0604020202020204" pitchFamily="34" charset="0"/>
                        <a:ea typeface="+mn-ea"/>
                        <a:cs typeface="+mn-cs"/>
                      </a:endParaRPr>
                    </a:p>
                  </a:txBody>
                  <a:tcPr marL="64701" marR="64701" marT="32351" marB="32351">
                    <a:lnL>
                      <a:noFill/>
                    </a:lnL>
                    <a:lnR>
                      <a:noFill/>
                    </a:lnR>
                    <a:lnT w="9525" cap="flat" cmpd="sng" algn="ctr">
                      <a:solidFill>
                        <a:srgbClr val="70AD47"/>
                      </a:solidFill>
                      <a:prstDash val="solid"/>
                      <a:round/>
                      <a:headEnd type="none" w="med" len="med"/>
                      <a:tailEnd type="none" w="med" len="med"/>
                    </a:lnT>
                    <a:lnB w="9525" cap="flat" cmpd="sng" algn="ctr">
                      <a:solidFill>
                        <a:srgbClr val="70AD47"/>
                      </a:solidFill>
                      <a:prstDash val="solid"/>
                      <a:round/>
                      <a:headEnd type="none" w="med" len="med"/>
                      <a:tailEnd type="none" w="med" len="med"/>
                    </a:lnB>
                    <a:solidFill>
                      <a:srgbClr val="FFFFFF"/>
                    </a:solidFill>
                  </a:tcPr>
                </a:tc>
                <a:tc>
                  <a:txBody>
                    <a:bodyPr/>
                    <a:lstStyle/>
                    <a:p>
                      <a:pPr fontAlgn="t"/>
                      <a:endParaRPr lang="en-US" sz="1200">
                        <a:effectLst/>
                      </a:endParaRPr>
                    </a:p>
                  </a:txBody>
                  <a:tcPr marL="64701" marR="64701" marT="32351" marB="32351">
                    <a:lnL>
                      <a:noFill/>
                    </a:lnL>
                    <a:lnR>
                      <a:noFill/>
                    </a:lnR>
                    <a:lnT w="9525" cap="flat" cmpd="sng" algn="ctr">
                      <a:solidFill>
                        <a:srgbClr val="70AD47"/>
                      </a:solidFill>
                      <a:prstDash val="solid"/>
                      <a:round/>
                      <a:headEnd type="none" w="med" len="med"/>
                      <a:tailEnd type="none" w="med" len="med"/>
                    </a:lnT>
                    <a:lnB w="9525" cap="flat" cmpd="sng" algn="ctr">
                      <a:solidFill>
                        <a:srgbClr val="70AD47"/>
                      </a:solidFill>
                      <a:prstDash val="solid"/>
                      <a:round/>
                      <a:headEnd type="none" w="med" len="med"/>
                      <a:tailEnd type="none" w="med" len="med"/>
                    </a:lnB>
                    <a:solidFill>
                      <a:srgbClr val="FFFFFF"/>
                    </a:solidFill>
                  </a:tcPr>
                </a:tc>
                <a:tc>
                  <a:txBody>
                    <a:bodyPr/>
                    <a:lstStyle/>
                    <a:p>
                      <a:pPr marL="0" marR="0" indent="0" algn="l" defTabSz="914400" rtl="0" eaLnBrk="1" fontAlgn="t" latinLnBrk="0" hangingPunct="1">
                        <a:lnSpc>
                          <a:spcPct val="100000"/>
                        </a:lnSpc>
                        <a:spcBef>
                          <a:spcPts val="0"/>
                        </a:spcBef>
                        <a:spcAft>
                          <a:spcPts val="0"/>
                        </a:spcAft>
                        <a:buClrTx/>
                        <a:buSzTx/>
                        <a:buFontTx/>
                        <a:buNone/>
                        <a:tabLst/>
                        <a:defRPr/>
                      </a:pPr>
                      <a:r>
                        <a:rPr lang="en-US" sz="900" b="0" i="0" u="none" strike="noStrike" kern="1200" dirty="0">
                          <a:solidFill>
                            <a:srgbClr val="000000"/>
                          </a:solidFill>
                          <a:effectLst/>
                          <a:latin typeface="Arial" panose="020B0604020202020204" pitchFamily="34" charset="0"/>
                          <a:ea typeface="+mn-ea"/>
                          <a:cs typeface="+mn-cs"/>
                        </a:rPr>
                        <a:t>AI9: MD Peak Intensity Bin Guidance</a:t>
                      </a:r>
                    </a:p>
                  </a:txBody>
                  <a:tcPr marL="64701" marR="64701" marT="32351" marB="32351">
                    <a:lnL>
                      <a:noFill/>
                    </a:lnL>
                    <a:lnR w="9525" cap="flat" cmpd="sng" algn="ctr">
                      <a:solidFill>
                        <a:srgbClr val="70AD47"/>
                      </a:solidFill>
                      <a:prstDash val="solid"/>
                      <a:round/>
                      <a:headEnd type="none" w="med" len="med"/>
                      <a:tailEnd type="none" w="med" len="med"/>
                    </a:lnR>
                    <a:lnT w="9525" cap="flat" cmpd="sng" algn="ctr">
                      <a:solidFill>
                        <a:srgbClr val="70AD47"/>
                      </a:solidFill>
                      <a:prstDash val="solid"/>
                      <a:round/>
                      <a:headEnd type="none" w="med" len="med"/>
                      <a:tailEnd type="none" w="med" len="med"/>
                    </a:lnT>
                    <a:lnB w="9525" cap="flat" cmpd="sng" algn="ctr">
                      <a:solidFill>
                        <a:srgbClr val="70AD47"/>
                      </a:solidFill>
                      <a:prstDash val="solid"/>
                      <a:round/>
                      <a:headEnd type="none" w="med" len="med"/>
                      <a:tailEnd type="none" w="med" len="med"/>
                    </a:lnB>
                    <a:solidFill>
                      <a:srgbClr val="FFFFFF"/>
                    </a:solidFill>
                  </a:tcPr>
                </a:tc>
                <a:extLst>
                  <a:ext uri="{0D108BD9-81ED-4DB2-BD59-A6C34878D82A}">
                    <a16:rowId xmlns:a16="http://schemas.microsoft.com/office/drawing/2014/main" val="1739725566"/>
                  </a:ext>
                </a:extLst>
              </a:tr>
            </a:tbl>
          </a:graphicData>
        </a:graphic>
      </p:graphicFrame>
      <p:sp>
        <p:nvSpPr>
          <p:cNvPr id="14" name="Rectangle 1">
            <a:extLst>
              <a:ext uri="{FF2B5EF4-FFF2-40B4-BE49-F238E27FC236}">
                <a16:creationId xmlns:a16="http://schemas.microsoft.com/office/drawing/2014/main" id="{93D4DD54-F98A-226F-A7E7-5A4E3632E117}"/>
              </a:ext>
            </a:extLst>
          </p:cNvPr>
          <p:cNvSpPr>
            <a:spLocks noChangeArrowheads="1"/>
          </p:cNvSpPr>
          <p:nvPr/>
        </p:nvSpPr>
        <p:spPr bwMode="auto">
          <a:xfrm>
            <a:off x="657226" y="1335238"/>
            <a:ext cx="138564" cy="2251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endParaRPr lang="en-US" sz="1013"/>
          </a:p>
        </p:txBody>
      </p:sp>
      <p:sp>
        <p:nvSpPr>
          <p:cNvPr id="3" name="Rectangle 2">
            <a:extLst>
              <a:ext uri="{FF2B5EF4-FFF2-40B4-BE49-F238E27FC236}">
                <a16:creationId xmlns:a16="http://schemas.microsoft.com/office/drawing/2014/main" id="{4A7196F3-74D3-FB6A-D224-B3E4EBB8561D}"/>
              </a:ext>
            </a:extLst>
          </p:cNvPr>
          <p:cNvSpPr/>
          <p:nvPr/>
        </p:nvSpPr>
        <p:spPr>
          <a:xfrm>
            <a:off x="471487" y="1796765"/>
            <a:ext cx="1884086" cy="1811139"/>
          </a:xfrm>
          <a:prstGeom prst="rect">
            <a:avLst/>
          </a:prstGeom>
          <a:noFill/>
          <a:ln w="508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4" name="Rectangle 3">
            <a:extLst>
              <a:ext uri="{FF2B5EF4-FFF2-40B4-BE49-F238E27FC236}">
                <a16:creationId xmlns:a16="http://schemas.microsoft.com/office/drawing/2014/main" id="{D53BD820-2F76-8AC8-87C1-CEC7F278212D}"/>
              </a:ext>
            </a:extLst>
          </p:cNvPr>
          <p:cNvSpPr/>
          <p:nvPr/>
        </p:nvSpPr>
        <p:spPr>
          <a:xfrm>
            <a:off x="2355573" y="1796765"/>
            <a:ext cx="1580323" cy="715351"/>
          </a:xfrm>
          <a:prstGeom prst="rect">
            <a:avLst/>
          </a:prstGeom>
          <a:noFill/>
          <a:ln w="508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7" name="Rectangle 6">
            <a:extLst>
              <a:ext uri="{FF2B5EF4-FFF2-40B4-BE49-F238E27FC236}">
                <a16:creationId xmlns:a16="http://schemas.microsoft.com/office/drawing/2014/main" id="{260304B1-2094-16D7-B5DE-A65B9DF359F1}"/>
              </a:ext>
            </a:extLst>
          </p:cNvPr>
          <p:cNvSpPr/>
          <p:nvPr/>
        </p:nvSpPr>
        <p:spPr>
          <a:xfrm>
            <a:off x="485907" y="1794747"/>
            <a:ext cx="1869667" cy="715351"/>
          </a:xfrm>
          <a:prstGeom prst="rect">
            <a:avLst/>
          </a:prstGeom>
          <a:solidFill>
            <a:srgbClr val="FFFF00">
              <a:alpha val="35466"/>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8" name="Rectangle 7">
            <a:extLst>
              <a:ext uri="{FF2B5EF4-FFF2-40B4-BE49-F238E27FC236}">
                <a16:creationId xmlns:a16="http://schemas.microsoft.com/office/drawing/2014/main" id="{A95CD2BD-EBE1-69D8-964C-12CFBC381E4F}"/>
              </a:ext>
            </a:extLst>
          </p:cNvPr>
          <p:cNvSpPr/>
          <p:nvPr/>
        </p:nvSpPr>
        <p:spPr>
          <a:xfrm>
            <a:off x="485907" y="2932748"/>
            <a:ext cx="1869667" cy="675156"/>
          </a:xfrm>
          <a:prstGeom prst="rect">
            <a:avLst/>
          </a:prstGeom>
          <a:solidFill>
            <a:srgbClr val="FFFF00">
              <a:alpha val="35466"/>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12" name="TextBox 11">
            <a:extLst>
              <a:ext uri="{FF2B5EF4-FFF2-40B4-BE49-F238E27FC236}">
                <a16:creationId xmlns:a16="http://schemas.microsoft.com/office/drawing/2014/main" id="{6763ED2D-EC11-7E90-DA44-3374AB4764DE}"/>
              </a:ext>
            </a:extLst>
          </p:cNvPr>
          <p:cNvSpPr txBox="1"/>
          <p:nvPr/>
        </p:nvSpPr>
        <p:spPr>
          <a:xfrm>
            <a:off x="2757881" y="3381184"/>
            <a:ext cx="2859633" cy="1442831"/>
          </a:xfrm>
          <a:prstGeom prst="rect">
            <a:avLst/>
          </a:prstGeom>
          <a:solidFill>
            <a:schemeClr val="bg1"/>
          </a:solidFill>
          <a:ln w="25400">
            <a:solidFill>
              <a:schemeClr val="accent1">
                <a:shade val="15000"/>
              </a:schemeClr>
            </a:solidFill>
          </a:ln>
        </p:spPr>
        <p:txBody>
          <a:bodyPr wrap="square">
            <a:spAutoFit/>
          </a:bodyPr>
          <a:lstStyle/>
          <a:p>
            <a:r>
              <a:rPr lang="en-US" b="1" u="sng" dirty="0">
                <a:solidFill>
                  <a:srgbClr val="000000"/>
                </a:solidFill>
                <a:latin typeface="Arial" panose="020B0604020202020204" pitchFamily="34" charset="0"/>
              </a:rPr>
              <a:t>Major Themes</a:t>
            </a:r>
            <a:endParaRPr lang="en-US" sz="1013" dirty="0"/>
          </a:p>
          <a:p>
            <a:r>
              <a:rPr lang="en-US" dirty="0">
                <a:solidFill>
                  <a:srgbClr val="000000"/>
                </a:solidFill>
                <a:latin typeface="Arial" panose="020B0604020202020204" pitchFamily="34" charset="0"/>
              </a:rPr>
              <a:t>Warn-on-Forecast</a:t>
            </a:r>
            <a:endParaRPr lang="en-US" dirty="0"/>
          </a:p>
          <a:p>
            <a:r>
              <a:rPr lang="en-US" b="1" i="1" dirty="0">
                <a:solidFill>
                  <a:srgbClr val="000000"/>
                </a:solidFill>
                <a:latin typeface="Arial" panose="020B0604020202020204" pitchFamily="34" charset="0"/>
              </a:rPr>
              <a:t>RRFSv2 (MPAS) Development</a:t>
            </a:r>
            <a:endParaRPr lang="en-US" b="1" i="1" dirty="0"/>
          </a:p>
          <a:p>
            <a:r>
              <a:rPr lang="en-US" dirty="0">
                <a:solidFill>
                  <a:srgbClr val="000000"/>
                </a:solidFill>
                <a:latin typeface="Arial" panose="020B0604020202020204" pitchFamily="34" charset="0"/>
              </a:rPr>
              <a:t>AIWP</a:t>
            </a:r>
            <a:endParaRPr lang="en-US" dirty="0"/>
          </a:p>
          <a:p>
            <a:r>
              <a:rPr lang="en-US" dirty="0">
                <a:solidFill>
                  <a:srgbClr val="000000"/>
                </a:solidFill>
                <a:latin typeface="Arial" panose="020B0604020202020204" pitchFamily="34" charset="0"/>
              </a:rPr>
              <a:t>Medium-range severe hazards</a:t>
            </a:r>
            <a:endParaRPr lang="en-US" dirty="0"/>
          </a:p>
          <a:p>
            <a:br>
              <a:rPr lang="en-US" sz="1013" dirty="0"/>
            </a:br>
            <a:endParaRPr lang="en-US" sz="1013" dirty="0"/>
          </a:p>
        </p:txBody>
      </p:sp>
      <p:sp>
        <p:nvSpPr>
          <p:cNvPr id="13" name="Rectangle 12">
            <a:extLst>
              <a:ext uri="{FF2B5EF4-FFF2-40B4-BE49-F238E27FC236}">
                <a16:creationId xmlns:a16="http://schemas.microsoft.com/office/drawing/2014/main" id="{0239063D-A9CB-3D3D-AAA6-A4E3C30BE0E7}"/>
              </a:ext>
            </a:extLst>
          </p:cNvPr>
          <p:cNvSpPr/>
          <p:nvPr/>
        </p:nvSpPr>
        <p:spPr>
          <a:xfrm>
            <a:off x="6962362" y="3270326"/>
            <a:ext cx="1600614" cy="675156"/>
          </a:xfrm>
          <a:prstGeom prst="rect">
            <a:avLst/>
          </a:prstGeom>
          <a:noFill/>
          <a:ln w="508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16" name="Rectangle 15">
            <a:extLst>
              <a:ext uri="{FF2B5EF4-FFF2-40B4-BE49-F238E27FC236}">
                <a16:creationId xmlns:a16="http://schemas.microsoft.com/office/drawing/2014/main" id="{3E6F7D3D-9A88-CBB1-D526-A18FCC6CFA28}"/>
              </a:ext>
            </a:extLst>
          </p:cNvPr>
          <p:cNvSpPr/>
          <p:nvPr/>
        </p:nvSpPr>
        <p:spPr>
          <a:xfrm>
            <a:off x="6962362" y="3270326"/>
            <a:ext cx="1600613" cy="675156"/>
          </a:xfrm>
          <a:prstGeom prst="rect">
            <a:avLst/>
          </a:prstGeom>
          <a:solidFill>
            <a:srgbClr val="FFFF00">
              <a:alpha val="35466"/>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13"/>
          </a:p>
        </p:txBody>
      </p:sp>
    </p:spTree>
    <p:extLst>
      <p:ext uri="{BB962C8B-B14F-4D97-AF65-F5344CB8AC3E}">
        <p14:creationId xmlns:p14="http://schemas.microsoft.com/office/powerpoint/2010/main" val="19336630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02">
          <a:extLst>
            <a:ext uri="{FF2B5EF4-FFF2-40B4-BE49-F238E27FC236}">
              <a16:creationId xmlns:a16="http://schemas.microsoft.com/office/drawing/2014/main" id="{7E823FB5-DB8C-EF59-5356-671D6C6BCA1F}"/>
            </a:ext>
          </a:extLst>
        </p:cNvPr>
        <p:cNvGrpSpPr/>
        <p:nvPr/>
      </p:nvGrpSpPr>
      <p:grpSpPr>
        <a:xfrm>
          <a:off x="0" y="0"/>
          <a:ext cx="0" cy="0"/>
          <a:chOff x="0" y="0"/>
          <a:chExt cx="0" cy="0"/>
        </a:xfrm>
      </p:grpSpPr>
      <p:pic>
        <p:nvPicPr>
          <p:cNvPr id="19" name="Picture 18">
            <a:extLst>
              <a:ext uri="{FF2B5EF4-FFF2-40B4-BE49-F238E27FC236}">
                <a16:creationId xmlns:a16="http://schemas.microsoft.com/office/drawing/2014/main" id="{CB85060D-91D7-A42C-F54D-42648A32DA3A}"/>
              </a:ext>
            </a:extLst>
          </p:cNvPr>
          <p:cNvPicPr>
            <a:picLocks noChangeAspect="1"/>
          </p:cNvPicPr>
          <p:nvPr/>
        </p:nvPicPr>
        <p:blipFill>
          <a:blip r:embed="rId3"/>
          <a:stretch>
            <a:fillRect/>
          </a:stretch>
        </p:blipFill>
        <p:spPr>
          <a:xfrm>
            <a:off x="76200" y="1289900"/>
            <a:ext cx="6616792" cy="3770675"/>
          </a:xfrm>
          <a:prstGeom prst="rect">
            <a:avLst/>
          </a:prstGeom>
          <a:ln>
            <a:solidFill>
              <a:schemeClr val="tx1"/>
            </a:solidFill>
          </a:ln>
        </p:spPr>
      </p:pic>
      <p:sp>
        <p:nvSpPr>
          <p:cNvPr id="103" name="Google Shape;103;p17">
            <a:extLst>
              <a:ext uri="{FF2B5EF4-FFF2-40B4-BE49-F238E27FC236}">
                <a16:creationId xmlns:a16="http://schemas.microsoft.com/office/drawing/2014/main" id="{E1D25CA1-D4C7-4448-81D0-D64D933BA8B9}"/>
              </a:ext>
            </a:extLst>
          </p:cNvPr>
          <p:cNvSpPr txBox="1"/>
          <p:nvPr/>
        </p:nvSpPr>
        <p:spPr>
          <a:xfrm>
            <a:off x="1574800" y="82925"/>
            <a:ext cx="6406448" cy="696600"/>
          </a:xfrm>
          <a:prstGeom prst="rect">
            <a:avLst/>
          </a:prstGeom>
          <a:noFill/>
          <a:ln>
            <a:noFill/>
          </a:ln>
        </p:spPr>
        <p:txBody>
          <a:bodyPr spcFirstLastPara="1" wrap="square" lIns="91425" tIns="91425" rIns="91425" bIns="91425" anchor="t" anchorCtr="0">
            <a:noAutofit/>
          </a:bodyPr>
          <a:lstStyle/>
          <a:p>
            <a:pPr algn="ctr" defTabSz="914378">
              <a:buClr>
                <a:srgbClr val="000000"/>
              </a:buClr>
            </a:pPr>
            <a:r>
              <a:rPr lang="en" sz="2550" b="1" kern="0" dirty="0">
                <a:solidFill>
                  <a:srgbClr val="000000"/>
                </a:solidFill>
                <a:latin typeface="Arial"/>
                <a:cs typeface="Arial"/>
                <a:sym typeface="Arial"/>
              </a:rPr>
              <a:t>00Z Day 1 &amp; 2  Deterministic Flagships</a:t>
            </a:r>
            <a:endParaRPr sz="2550" b="1" kern="0" dirty="0">
              <a:solidFill>
                <a:srgbClr val="000000"/>
              </a:solidFill>
              <a:latin typeface="Arial"/>
              <a:cs typeface="Arial"/>
              <a:sym typeface="Arial"/>
            </a:endParaRPr>
          </a:p>
        </p:txBody>
      </p:sp>
      <p:pic>
        <p:nvPicPr>
          <p:cNvPr id="104" name="Google Shape;104;p17" descr="spclogo">
            <a:extLst>
              <a:ext uri="{FF2B5EF4-FFF2-40B4-BE49-F238E27FC236}">
                <a16:creationId xmlns:a16="http://schemas.microsoft.com/office/drawing/2014/main" id="{BB3A5AD2-83BD-A5CC-40A0-E2DDE5BFF0A9}"/>
              </a:ext>
            </a:extLst>
          </p:cNvPr>
          <p:cNvPicPr preferRelativeResize="0"/>
          <p:nvPr/>
        </p:nvPicPr>
        <p:blipFill rotWithShape="1">
          <a:blip r:embed="rId4">
            <a:alphaModFix/>
          </a:blip>
          <a:srcRect/>
          <a:stretch/>
        </p:blipFill>
        <p:spPr>
          <a:xfrm>
            <a:off x="76200" y="95250"/>
            <a:ext cx="1379538" cy="551260"/>
          </a:xfrm>
          <a:prstGeom prst="rect">
            <a:avLst/>
          </a:prstGeom>
          <a:noFill/>
          <a:ln>
            <a:noFill/>
          </a:ln>
        </p:spPr>
      </p:pic>
      <p:pic>
        <p:nvPicPr>
          <p:cNvPr id="105" name="Google Shape;105;p17" descr="nssllogo">
            <a:extLst>
              <a:ext uri="{FF2B5EF4-FFF2-40B4-BE49-F238E27FC236}">
                <a16:creationId xmlns:a16="http://schemas.microsoft.com/office/drawing/2014/main" id="{3772F6B6-7F31-282C-8B6B-698D512E16D0}"/>
              </a:ext>
            </a:extLst>
          </p:cNvPr>
          <p:cNvPicPr preferRelativeResize="0"/>
          <p:nvPr/>
        </p:nvPicPr>
        <p:blipFill rotWithShape="1">
          <a:blip r:embed="rId5">
            <a:alphaModFix/>
          </a:blip>
          <a:srcRect/>
          <a:stretch/>
        </p:blipFill>
        <p:spPr>
          <a:xfrm>
            <a:off x="8305801" y="57151"/>
            <a:ext cx="677467" cy="676275"/>
          </a:xfrm>
          <a:prstGeom prst="rect">
            <a:avLst/>
          </a:prstGeom>
          <a:noFill/>
          <a:ln>
            <a:noFill/>
          </a:ln>
        </p:spPr>
      </p:pic>
      <p:sp>
        <p:nvSpPr>
          <p:cNvPr id="2" name="TextBox 1">
            <a:extLst>
              <a:ext uri="{FF2B5EF4-FFF2-40B4-BE49-F238E27FC236}">
                <a16:creationId xmlns:a16="http://schemas.microsoft.com/office/drawing/2014/main" id="{7409995A-DD1C-AB9E-93A0-7FE06B16EA0C}"/>
              </a:ext>
            </a:extLst>
          </p:cNvPr>
          <p:cNvSpPr txBox="1"/>
          <p:nvPr/>
        </p:nvSpPr>
        <p:spPr>
          <a:xfrm>
            <a:off x="297133" y="720622"/>
            <a:ext cx="8260772" cy="553998"/>
          </a:xfrm>
          <a:prstGeom prst="rect">
            <a:avLst/>
          </a:prstGeom>
          <a:noFill/>
        </p:spPr>
        <p:txBody>
          <a:bodyPr wrap="square" rtlCol="0">
            <a:spAutoFit/>
          </a:bodyPr>
          <a:lstStyle/>
          <a:p>
            <a:pPr marL="214313" indent="-214313">
              <a:buFont typeface="Wingdings" pitchFamily="2" charset="2"/>
              <a:buChar char="Ø"/>
            </a:pPr>
            <a:r>
              <a:rPr lang="en-US" sz="1500" b="1" u="sng" dirty="0">
                <a:solidFill>
                  <a:srgbClr val="FF0000"/>
                </a:solidFill>
              </a:rPr>
              <a:t>Goal:</a:t>
            </a:r>
            <a:r>
              <a:rPr lang="en-US" sz="1500" b="1" dirty="0">
                <a:solidFill>
                  <a:srgbClr val="FF0000"/>
                </a:solidFill>
              </a:rPr>
              <a:t> </a:t>
            </a:r>
            <a:r>
              <a:rPr lang="en-US" sz="1500" dirty="0"/>
              <a:t>Gauge progress for severe weather predictions for a single deterministic model from each SFE contributor relative to HRRRv4. </a:t>
            </a:r>
          </a:p>
        </p:txBody>
      </p:sp>
      <p:sp>
        <p:nvSpPr>
          <p:cNvPr id="8" name="TextBox 7">
            <a:extLst>
              <a:ext uri="{FF2B5EF4-FFF2-40B4-BE49-F238E27FC236}">
                <a16:creationId xmlns:a16="http://schemas.microsoft.com/office/drawing/2014/main" id="{48A41C47-CAA3-AF38-59A4-A1371C36DCEE}"/>
              </a:ext>
            </a:extLst>
          </p:cNvPr>
          <p:cNvSpPr txBox="1"/>
          <p:nvPr/>
        </p:nvSpPr>
        <p:spPr>
          <a:xfrm>
            <a:off x="6807020" y="1251537"/>
            <a:ext cx="2224068" cy="3785652"/>
          </a:xfrm>
          <a:prstGeom prst="rect">
            <a:avLst/>
          </a:prstGeom>
          <a:noFill/>
        </p:spPr>
        <p:txBody>
          <a:bodyPr wrap="square" rtlCol="0">
            <a:spAutoFit/>
          </a:bodyPr>
          <a:lstStyle/>
          <a:p>
            <a:pPr marL="214313" indent="-214313">
              <a:buFont typeface="Wingdings" pitchFamily="2" charset="2"/>
              <a:buChar char="Ø"/>
            </a:pPr>
            <a:r>
              <a:rPr lang="en-US" sz="1200" dirty="0"/>
              <a:t>New interactive viewer! Retains resolution when zooming in &amp; out.</a:t>
            </a:r>
          </a:p>
          <a:p>
            <a:pPr marL="214313" indent="-214313">
              <a:buFont typeface="Wingdings" pitchFamily="2" charset="2"/>
              <a:buChar char="Ø"/>
            </a:pPr>
            <a:endParaRPr lang="en-US" sz="1200" dirty="0"/>
          </a:p>
          <a:p>
            <a:pPr marL="214313" indent="-214313">
              <a:buFont typeface="Wingdings" pitchFamily="2" charset="2"/>
              <a:buChar char="Ø"/>
            </a:pPr>
            <a:r>
              <a:rPr lang="en-US" sz="1200" dirty="0"/>
              <a:t>UH &amp; composite reflectivity evaluated over forecast hours 12-36. Consider timing of CI, convective mode, displacement errors, etc. </a:t>
            </a:r>
          </a:p>
          <a:p>
            <a:endParaRPr lang="en-US" sz="1200" dirty="0"/>
          </a:p>
          <a:p>
            <a:pPr marL="214313" indent="-214313">
              <a:buFont typeface="Wingdings" pitchFamily="2" charset="2"/>
              <a:buChar char="Ø"/>
            </a:pPr>
            <a:r>
              <a:rPr lang="en-US" sz="1200" b="1" dirty="0"/>
              <a:t>Comparisons were blinded</a:t>
            </a:r>
            <a:r>
              <a:rPr lang="en-US" sz="1200" dirty="0"/>
              <a:t>, and models revealed after ratings were assigned. </a:t>
            </a:r>
          </a:p>
          <a:p>
            <a:endParaRPr lang="en-US" sz="1200" dirty="0"/>
          </a:p>
          <a:p>
            <a:pPr marL="214313" indent="-214313">
              <a:buFont typeface="Wingdings" pitchFamily="2" charset="2"/>
              <a:buChar char="Ø"/>
            </a:pPr>
            <a:r>
              <a:rPr lang="en-US" sz="1200" dirty="0"/>
              <a:t>NSSL MPAS HT &amp; GSL MPAS RT were compared to HRRR, RRFS, and NASA GEOS.</a:t>
            </a:r>
          </a:p>
        </p:txBody>
      </p:sp>
      <p:sp>
        <p:nvSpPr>
          <p:cNvPr id="5" name="TextBox 4">
            <a:extLst>
              <a:ext uri="{FF2B5EF4-FFF2-40B4-BE49-F238E27FC236}">
                <a16:creationId xmlns:a16="http://schemas.microsoft.com/office/drawing/2014/main" id="{05A347B2-7189-CDB2-C117-D9AAAAC18B0D}"/>
              </a:ext>
            </a:extLst>
          </p:cNvPr>
          <p:cNvSpPr txBox="1"/>
          <p:nvPr/>
        </p:nvSpPr>
        <p:spPr>
          <a:xfrm>
            <a:off x="112912" y="1522125"/>
            <a:ext cx="1306114" cy="248209"/>
          </a:xfrm>
          <a:prstGeom prst="rect">
            <a:avLst/>
          </a:prstGeom>
          <a:solidFill>
            <a:schemeClr val="lt1"/>
          </a:solidFill>
          <a:ln>
            <a:solidFill>
              <a:schemeClr val="tx1"/>
            </a:solidFill>
          </a:ln>
        </p:spPr>
        <p:txBody>
          <a:bodyPr wrap="square" rtlCol="0">
            <a:spAutoFit/>
          </a:bodyPr>
          <a:lstStyle/>
          <a:p>
            <a:r>
              <a:rPr lang="en-US" sz="1013" dirty="0"/>
              <a:t>GSL MPAS RT</a:t>
            </a:r>
          </a:p>
        </p:txBody>
      </p:sp>
      <p:sp>
        <p:nvSpPr>
          <p:cNvPr id="6" name="TextBox 5">
            <a:extLst>
              <a:ext uri="{FF2B5EF4-FFF2-40B4-BE49-F238E27FC236}">
                <a16:creationId xmlns:a16="http://schemas.microsoft.com/office/drawing/2014/main" id="{C09CA77E-7371-F047-B146-30781D3F6A5B}"/>
              </a:ext>
            </a:extLst>
          </p:cNvPr>
          <p:cNvSpPr txBox="1"/>
          <p:nvPr/>
        </p:nvSpPr>
        <p:spPr>
          <a:xfrm>
            <a:off x="2296453" y="3347002"/>
            <a:ext cx="1141659" cy="248209"/>
          </a:xfrm>
          <a:prstGeom prst="rect">
            <a:avLst/>
          </a:prstGeom>
          <a:solidFill>
            <a:schemeClr val="lt1"/>
          </a:solidFill>
          <a:ln>
            <a:solidFill>
              <a:schemeClr val="tx1"/>
            </a:solidFill>
          </a:ln>
        </p:spPr>
        <p:txBody>
          <a:bodyPr wrap="none" rtlCol="0">
            <a:spAutoFit/>
          </a:bodyPr>
          <a:lstStyle/>
          <a:p>
            <a:r>
              <a:rPr lang="en-US" sz="1013" dirty="0"/>
              <a:t>NSSL MPAS HT</a:t>
            </a:r>
          </a:p>
        </p:txBody>
      </p:sp>
      <p:sp>
        <p:nvSpPr>
          <p:cNvPr id="7" name="TextBox 6">
            <a:extLst>
              <a:ext uri="{FF2B5EF4-FFF2-40B4-BE49-F238E27FC236}">
                <a16:creationId xmlns:a16="http://schemas.microsoft.com/office/drawing/2014/main" id="{630A0BAA-A5AC-E62F-733F-42863D7D3FDB}"/>
              </a:ext>
            </a:extLst>
          </p:cNvPr>
          <p:cNvSpPr txBox="1"/>
          <p:nvPr/>
        </p:nvSpPr>
        <p:spPr>
          <a:xfrm>
            <a:off x="112912" y="3353986"/>
            <a:ext cx="562975" cy="248209"/>
          </a:xfrm>
          <a:prstGeom prst="rect">
            <a:avLst/>
          </a:prstGeom>
          <a:solidFill>
            <a:schemeClr val="lt1"/>
          </a:solidFill>
          <a:ln>
            <a:solidFill>
              <a:schemeClr val="tx1"/>
            </a:solidFill>
          </a:ln>
        </p:spPr>
        <p:txBody>
          <a:bodyPr wrap="none" rtlCol="0">
            <a:spAutoFit/>
          </a:bodyPr>
          <a:lstStyle/>
          <a:p>
            <a:r>
              <a:rPr lang="en-US" sz="1013" dirty="0"/>
              <a:t>HRRR</a:t>
            </a:r>
          </a:p>
        </p:txBody>
      </p:sp>
      <p:sp>
        <p:nvSpPr>
          <p:cNvPr id="10" name="TextBox 9">
            <a:extLst>
              <a:ext uri="{FF2B5EF4-FFF2-40B4-BE49-F238E27FC236}">
                <a16:creationId xmlns:a16="http://schemas.microsoft.com/office/drawing/2014/main" id="{2A409F67-2A93-5AE2-7DBD-79E7EE3185DB}"/>
              </a:ext>
            </a:extLst>
          </p:cNvPr>
          <p:cNvSpPr txBox="1"/>
          <p:nvPr/>
        </p:nvSpPr>
        <p:spPr>
          <a:xfrm>
            <a:off x="4551324" y="1529811"/>
            <a:ext cx="540533" cy="248209"/>
          </a:xfrm>
          <a:prstGeom prst="rect">
            <a:avLst/>
          </a:prstGeom>
          <a:solidFill>
            <a:schemeClr val="lt1"/>
          </a:solidFill>
          <a:ln>
            <a:solidFill>
              <a:schemeClr val="tx1"/>
            </a:solidFill>
          </a:ln>
        </p:spPr>
        <p:txBody>
          <a:bodyPr wrap="none" rtlCol="0">
            <a:spAutoFit/>
          </a:bodyPr>
          <a:lstStyle/>
          <a:p>
            <a:r>
              <a:rPr lang="en-US" sz="1013" dirty="0"/>
              <a:t>RRFS</a:t>
            </a:r>
          </a:p>
        </p:txBody>
      </p:sp>
      <p:sp>
        <p:nvSpPr>
          <p:cNvPr id="11" name="TextBox 10">
            <a:extLst>
              <a:ext uri="{FF2B5EF4-FFF2-40B4-BE49-F238E27FC236}">
                <a16:creationId xmlns:a16="http://schemas.microsoft.com/office/drawing/2014/main" id="{DC5F5369-E450-8513-8861-C3AB0E105419}"/>
              </a:ext>
            </a:extLst>
          </p:cNvPr>
          <p:cNvSpPr txBox="1"/>
          <p:nvPr/>
        </p:nvSpPr>
        <p:spPr>
          <a:xfrm>
            <a:off x="2332534" y="1519500"/>
            <a:ext cx="950901" cy="248209"/>
          </a:xfrm>
          <a:prstGeom prst="rect">
            <a:avLst/>
          </a:prstGeom>
          <a:solidFill>
            <a:schemeClr val="lt1"/>
          </a:solidFill>
          <a:ln>
            <a:solidFill>
              <a:schemeClr val="tx1"/>
            </a:solidFill>
          </a:ln>
        </p:spPr>
        <p:txBody>
          <a:bodyPr wrap="none" rtlCol="0">
            <a:spAutoFit/>
          </a:bodyPr>
          <a:lstStyle/>
          <a:p>
            <a:r>
              <a:rPr lang="en-US" sz="1013" dirty="0"/>
              <a:t>NASA GEOS</a:t>
            </a:r>
          </a:p>
        </p:txBody>
      </p:sp>
      <p:sp>
        <p:nvSpPr>
          <p:cNvPr id="12" name="TextBox 11">
            <a:extLst>
              <a:ext uri="{FF2B5EF4-FFF2-40B4-BE49-F238E27FC236}">
                <a16:creationId xmlns:a16="http://schemas.microsoft.com/office/drawing/2014/main" id="{789A58B2-0760-B7AD-F4C9-5C8E164B50A9}"/>
              </a:ext>
            </a:extLst>
          </p:cNvPr>
          <p:cNvSpPr txBox="1"/>
          <p:nvPr/>
        </p:nvSpPr>
        <p:spPr>
          <a:xfrm>
            <a:off x="4551324" y="3359772"/>
            <a:ext cx="894797" cy="248209"/>
          </a:xfrm>
          <a:prstGeom prst="rect">
            <a:avLst/>
          </a:prstGeom>
          <a:solidFill>
            <a:schemeClr val="lt1"/>
          </a:solidFill>
          <a:ln>
            <a:solidFill>
              <a:schemeClr val="tx1"/>
            </a:solidFill>
          </a:ln>
        </p:spPr>
        <p:txBody>
          <a:bodyPr wrap="none" rtlCol="0">
            <a:spAutoFit/>
          </a:bodyPr>
          <a:lstStyle/>
          <a:p>
            <a:r>
              <a:rPr lang="en-US" sz="1013" dirty="0"/>
              <a:t>MRMS OBS</a:t>
            </a:r>
          </a:p>
        </p:txBody>
      </p:sp>
      <p:sp>
        <p:nvSpPr>
          <p:cNvPr id="22" name="Oval 21">
            <a:extLst>
              <a:ext uri="{FF2B5EF4-FFF2-40B4-BE49-F238E27FC236}">
                <a16:creationId xmlns:a16="http://schemas.microsoft.com/office/drawing/2014/main" id="{B33A5EBD-9743-AC1F-5074-65A57CA3ACA7}"/>
              </a:ext>
            </a:extLst>
          </p:cNvPr>
          <p:cNvSpPr/>
          <p:nvPr/>
        </p:nvSpPr>
        <p:spPr>
          <a:xfrm rot="3043521">
            <a:off x="957132" y="3426283"/>
            <a:ext cx="284315" cy="1364156"/>
          </a:xfrm>
          <a:prstGeom prst="ellipse">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23" name="TextBox 22">
            <a:extLst>
              <a:ext uri="{FF2B5EF4-FFF2-40B4-BE49-F238E27FC236}">
                <a16:creationId xmlns:a16="http://schemas.microsoft.com/office/drawing/2014/main" id="{24D78F37-0BA4-8206-AF8D-8D597B5838C2}"/>
              </a:ext>
            </a:extLst>
          </p:cNvPr>
          <p:cNvSpPr txBox="1"/>
          <p:nvPr/>
        </p:nvSpPr>
        <p:spPr>
          <a:xfrm>
            <a:off x="139141" y="4011243"/>
            <a:ext cx="759611" cy="207749"/>
          </a:xfrm>
          <a:prstGeom prst="rect">
            <a:avLst/>
          </a:prstGeom>
          <a:solidFill>
            <a:schemeClr val="bg1"/>
          </a:solidFill>
          <a:ln>
            <a:solidFill>
              <a:schemeClr val="tx1"/>
            </a:solidFill>
          </a:ln>
        </p:spPr>
        <p:txBody>
          <a:bodyPr wrap="square" rtlCol="0">
            <a:spAutoFit/>
          </a:bodyPr>
          <a:lstStyle/>
          <a:p>
            <a:r>
              <a:rPr lang="en-US" sz="750" dirty="0"/>
              <a:t>Line too slow</a:t>
            </a:r>
          </a:p>
        </p:txBody>
      </p:sp>
      <p:cxnSp>
        <p:nvCxnSpPr>
          <p:cNvPr id="24" name="Straight Arrow Connector 23">
            <a:extLst>
              <a:ext uri="{FF2B5EF4-FFF2-40B4-BE49-F238E27FC236}">
                <a16:creationId xmlns:a16="http://schemas.microsoft.com/office/drawing/2014/main" id="{BE573E77-4B7B-D745-83FD-67E7C9B0F39C}"/>
              </a:ext>
            </a:extLst>
          </p:cNvPr>
          <p:cNvCxnSpPr>
            <a:cxnSpLocks/>
          </p:cNvCxnSpPr>
          <p:nvPr/>
        </p:nvCxnSpPr>
        <p:spPr>
          <a:xfrm>
            <a:off x="835811" y="4165546"/>
            <a:ext cx="153166" cy="30362"/>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36" name="Straight Arrow Connector 35">
            <a:extLst>
              <a:ext uri="{FF2B5EF4-FFF2-40B4-BE49-F238E27FC236}">
                <a16:creationId xmlns:a16="http://schemas.microsoft.com/office/drawing/2014/main" id="{61E3427C-B9D2-61BA-B200-7132BB2C581A}"/>
              </a:ext>
            </a:extLst>
          </p:cNvPr>
          <p:cNvCxnSpPr>
            <a:cxnSpLocks/>
          </p:cNvCxnSpPr>
          <p:nvPr/>
        </p:nvCxnSpPr>
        <p:spPr>
          <a:xfrm flipV="1">
            <a:off x="3462338" y="4268714"/>
            <a:ext cx="97460" cy="62236"/>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0" name="TextBox 19">
            <a:extLst>
              <a:ext uri="{FF2B5EF4-FFF2-40B4-BE49-F238E27FC236}">
                <a16:creationId xmlns:a16="http://schemas.microsoft.com/office/drawing/2014/main" id="{7034651D-7AD5-4E7B-CC62-10E66D31A4D3}"/>
              </a:ext>
            </a:extLst>
          </p:cNvPr>
          <p:cNvSpPr txBox="1"/>
          <p:nvPr/>
        </p:nvSpPr>
        <p:spPr>
          <a:xfrm>
            <a:off x="5777120" y="2556842"/>
            <a:ext cx="863692" cy="392415"/>
          </a:xfrm>
          <a:prstGeom prst="rect">
            <a:avLst/>
          </a:prstGeom>
          <a:solidFill>
            <a:schemeClr val="bg1"/>
          </a:solidFill>
          <a:ln>
            <a:solidFill>
              <a:schemeClr val="tx1"/>
            </a:solidFill>
          </a:ln>
        </p:spPr>
        <p:txBody>
          <a:bodyPr wrap="square" rtlCol="0">
            <a:spAutoFit/>
          </a:bodyPr>
          <a:lstStyle/>
          <a:p>
            <a:r>
              <a:rPr lang="en-US" sz="975" dirty="0"/>
              <a:t>Storms too intense</a:t>
            </a:r>
          </a:p>
        </p:txBody>
      </p:sp>
      <p:sp>
        <p:nvSpPr>
          <p:cNvPr id="21" name="Oval 20">
            <a:extLst>
              <a:ext uri="{FF2B5EF4-FFF2-40B4-BE49-F238E27FC236}">
                <a16:creationId xmlns:a16="http://schemas.microsoft.com/office/drawing/2014/main" id="{1FC4C899-7741-3410-CEB4-FB084213B880}"/>
              </a:ext>
            </a:extLst>
          </p:cNvPr>
          <p:cNvSpPr/>
          <p:nvPr/>
        </p:nvSpPr>
        <p:spPr>
          <a:xfrm rot="3043521">
            <a:off x="2600164" y="1888161"/>
            <a:ext cx="829499" cy="1203443"/>
          </a:xfrm>
          <a:prstGeom prst="ellipse">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25" name="TextBox 24">
            <a:extLst>
              <a:ext uri="{FF2B5EF4-FFF2-40B4-BE49-F238E27FC236}">
                <a16:creationId xmlns:a16="http://schemas.microsoft.com/office/drawing/2014/main" id="{87927ABF-9C6D-A3FE-C263-54F18B33A318}"/>
              </a:ext>
            </a:extLst>
          </p:cNvPr>
          <p:cNvSpPr txBox="1"/>
          <p:nvPr/>
        </p:nvSpPr>
        <p:spPr>
          <a:xfrm>
            <a:off x="3353214" y="2637861"/>
            <a:ext cx="863691" cy="323165"/>
          </a:xfrm>
          <a:prstGeom prst="rect">
            <a:avLst/>
          </a:prstGeom>
          <a:solidFill>
            <a:schemeClr val="bg1"/>
          </a:solidFill>
          <a:ln>
            <a:solidFill>
              <a:schemeClr val="tx1"/>
            </a:solidFill>
          </a:ln>
        </p:spPr>
        <p:txBody>
          <a:bodyPr wrap="square" rtlCol="0">
            <a:spAutoFit/>
          </a:bodyPr>
          <a:lstStyle/>
          <a:p>
            <a:r>
              <a:rPr lang="en-US" sz="750" dirty="0"/>
              <a:t>Wrong evolution</a:t>
            </a:r>
          </a:p>
        </p:txBody>
      </p:sp>
      <p:sp>
        <p:nvSpPr>
          <p:cNvPr id="26" name="Oval 25">
            <a:extLst>
              <a:ext uri="{FF2B5EF4-FFF2-40B4-BE49-F238E27FC236}">
                <a16:creationId xmlns:a16="http://schemas.microsoft.com/office/drawing/2014/main" id="{1F7522D7-B147-E2F3-831B-2F3ED781BD6A}"/>
              </a:ext>
            </a:extLst>
          </p:cNvPr>
          <p:cNvSpPr/>
          <p:nvPr/>
        </p:nvSpPr>
        <p:spPr>
          <a:xfrm rot="3043521">
            <a:off x="3083011" y="3489194"/>
            <a:ext cx="540407" cy="1568786"/>
          </a:xfrm>
          <a:prstGeom prst="ellipse">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27" name="Oval 26">
            <a:extLst>
              <a:ext uri="{FF2B5EF4-FFF2-40B4-BE49-F238E27FC236}">
                <a16:creationId xmlns:a16="http://schemas.microsoft.com/office/drawing/2014/main" id="{489C4A90-F78C-14CA-8ACC-A59EB090B03B}"/>
              </a:ext>
            </a:extLst>
          </p:cNvPr>
          <p:cNvSpPr/>
          <p:nvPr/>
        </p:nvSpPr>
        <p:spPr>
          <a:xfrm rot="3043521">
            <a:off x="827314" y="1685123"/>
            <a:ext cx="540407" cy="1568786"/>
          </a:xfrm>
          <a:prstGeom prst="ellipse">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30" name="TextBox 29">
            <a:extLst>
              <a:ext uri="{FF2B5EF4-FFF2-40B4-BE49-F238E27FC236}">
                <a16:creationId xmlns:a16="http://schemas.microsoft.com/office/drawing/2014/main" id="{AFBB1A62-37DC-0369-512F-0C423BA60411}"/>
              </a:ext>
            </a:extLst>
          </p:cNvPr>
          <p:cNvSpPr txBox="1"/>
          <p:nvPr/>
        </p:nvSpPr>
        <p:spPr>
          <a:xfrm>
            <a:off x="1310070" y="2571750"/>
            <a:ext cx="759611" cy="438582"/>
          </a:xfrm>
          <a:prstGeom prst="rect">
            <a:avLst/>
          </a:prstGeom>
          <a:solidFill>
            <a:schemeClr val="bg1"/>
          </a:solidFill>
          <a:ln>
            <a:solidFill>
              <a:schemeClr val="tx1"/>
            </a:solidFill>
          </a:ln>
        </p:spPr>
        <p:txBody>
          <a:bodyPr wrap="square" rtlCol="0">
            <a:spAutoFit/>
          </a:bodyPr>
          <a:lstStyle/>
          <a:p>
            <a:r>
              <a:rPr lang="en-US" sz="750" dirty="0"/>
              <a:t>Accurate placement and mode</a:t>
            </a:r>
          </a:p>
        </p:txBody>
      </p:sp>
      <p:sp>
        <p:nvSpPr>
          <p:cNvPr id="31" name="TextBox 30">
            <a:extLst>
              <a:ext uri="{FF2B5EF4-FFF2-40B4-BE49-F238E27FC236}">
                <a16:creationId xmlns:a16="http://schemas.microsoft.com/office/drawing/2014/main" id="{44ED9AB9-F80D-DB10-E2E9-A1F0336B5336}"/>
              </a:ext>
            </a:extLst>
          </p:cNvPr>
          <p:cNvSpPr txBox="1"/>
          <p:nvPr/>
        </p:nvSpPr>
        <p:spPr>
          <a:xfrm>
            <a:off x="3371867" y="4422877"/>
            <a:ext cx="759611" cy="438582"/>
          </a:xfrm>
          <a:prstGeom prst="rect">
            <a:avLst/>
          </a:prstGeom>
          <a:solidFill>
            <a:schemeClr val="bg1"/>
          </a:solidFill>
          <a:ln>
            <a:solidFill>
              <a:schemeClr val="tx1"/>
            </a:solidFill>
          </a:ln>
        </p:spPr>
        <p:txBody>
          <a:bodyPr wrap="square" rtlCol="0">
            <a:spAutoFit/>
          </a:bodyPr>
          <a:lstStyle/>
          <a:p>
            <a:r>
              <a:rPr lang="en-US" sz="750" dirty="0"/>
              <a:t>Accurate placement and mode</a:t>
            </a:r>
          </a:p>
        </p:txBody>
      </p:sp>
      <p:sp>
        <p:nvSpPr>
          <p:cNvPr id="32" name="TextBox 31">
            <a:extLst>
              <a:ext uri="{FF2B5EF4-FFF2-40B4-BE49-F238E27FC236}">
                <a16:creationId xmlns:a16="http://schemas.microsoft.com/office/drawing/2014/main" id="{A50606E3-A1E0-90F7-5749-410EE17DBE14}"/>
              </a:ext>
            </a:extLst>
          </p:cNvPr>
          <p:cNvSpPr txBox="1"/>
          <p:nvPr/>
        </p:nvSpPr>
        <p:spPr>
          <a:xfrm>
            <a:off x="3975533" y="4011243"/>
            <a:ext cx="507824" cy="276999"/>
          </a:xfrm>
          <a:prstGeom prst="rect">
            <a:avLst/>
          </a:prstGeom>
          <a:solidFill>
            <a:schemeClr val="bg1"/>
          </a:solidFill>
          <a:ln>
            <a:solidFill>
              <a:schemeClr val="tx1"/>
            </a:solidFill>
          </a:ln>
        </p:spPr>
        <p:txBody>
          <a:bodyPr wrap="square" rtlCol="0">
            <a:spAutoFit/>
          </a:bodyPr>
          <a:lstStyle/>
          <a:p>
            <a:r>
              <a:rPr lang="en-US" sz="600" dirty="0"/>
              <a:t>Spurious storms</a:t>
            </a:r>
          </a:p>
        </p:txBody>
      </p:sp>
      <p:cxnSp>
        <p:nvCxnSpPr>
          <p:cNvPr id="33" name="Straight Arrow Connector 32">
            <a:extLst>
              <a:ext uri="{FF2B5EF4-FFF2-40B4-BE49-F238E27FC236}">
                <a16:creationId xmlns:a16="http://schemas.microsoft.com/office/drawing/2014/main" id="{0579F28F-374F-C2EF-1C51-D9E36336B06E}"/>
              </a:ext>
            </a:extLst>
          </p:cNvPr>
          <p:cNvCxnSpPr>
            <a:cxnSpLocks/>
            <a:stCxn id="32" idx="2"/>
          </p:cNvCxnSpPr>
          <p:nvPr/>
        </p:nvCxnSpPr>
        <p:spPr>
          <a:xfrm>
            <a:off x="4229445" y="4288242"/>
            <a:ext cx="42558" cy="107061"/>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160721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02">
          <a:extLst>
            <a:ext uri="{FF2B5EF4-FFF2-40B4-BE49-F238E27FC236}">
              <a16:creationId xmlns:a16="http://schemas.microsoft.com/office/drawing/2014/main" id="{EFE7284A-2232-4C47-A62E-6F5DEDEDBE08}"/>
            </a:ext>
          </a:extLst>
        </p:cNvPr>
        <p:cNvGrpSpPr/>
        <p:nvPr/>
      </p:nvGrpSpPr>
      <p:grpSpPr>
        <a:xfrm>
          <a:off x="0" y="0"/>
          <a:ext cx="0" cy="0"/>
          <a:chOff x="0" y="0"/>
          <a:chExt cx="0" cy="0"/>
        </a:xfrm>
      </p:grpSpPr>
      <p:sp>
        <p:nvSpPr>
          <p:cNvPr id="103" name="Google Shape;103;p17">
            <a:extLst>
              <a:ext uri="{FF2B5EF4-FFF2-40B4-BE49-F238E27FC236}">
                <a16:creationId xmlns:a16="http://schemas.microsoft.com/office/drawing/2014/main" id="{47A16AB7-C7FB-6A58-2833-2315B7F4DC0E}"/>
              </a:ext>
            </a:extLst>
          </p:cNvPr>
          <p:cNvSpPr txBox="1"/>
          <p:nvPr/>
        </p:nvSpPr>
        <p:spPr>
          <a:xfrm>
            <a:off x="1660641" y="57151"/>
            <a:ext cx="6567617" cy="696600"/>
          </a:xfrm>
          <a:prstGeom prst="rect">
            <a:avLst/>
          </a:prstGeom>
          <a:noFill/>
          <a:ln>
            <a:noFill/>
          </a:ln>
        </p:spPr>
        <p:txBody>
          <a:bodyPr spcFirstLastPara="1" wrap="square" lIns="91425" tIns="91425" rIns="91425" bIns="91425" anchor="t" anchorCtr="0">
            <a:noAutofit/>
          </a:bodyPr>
          <a:lstStyle/>
          <a:p>
            <a:pPr algn="ctr" defTabSz="914378">
              <a:buClr>
                <a:srgbClr val="000000"/>
              </a:buClr>
            </a:pPr>
            <a:r>
              <a:rPr lang="en" sz="2250" b="1" kern="0" dirty="0">
                <a:solidFill>
                  <a:srgbClr val="000000"/>
                </a:solidFill>
                <a:latin typeface="Arial"/>
                <a:cs typeface="Arial"/>
                <a:sym typeface="Arial"/>
              </a:rPr>
              <a:t>Deterministic Flagships: Composite Reflectivity &amp; UH</a:t>
            </a:r>
            <a:endParaRPr sz="2250" b="1" kern="0" dirty="0">
              <a:solidFill>
                <a:srgbClr val="000000"/>
              </a:solidFill>
              <a:latin typeface="Arial"/>
              <a:cs typeface="Arial"/>
              <a:sym typeface="Arial"/>
            </a:endParaRPr>
          </a:p>
        </p:txBody>
      </p:sp>
      <p:pic>
        <p:nvPicPr>
          <p:cNvPr id="104" name="Google Shape;104;p17" descr="spclogo">
            <a:extLst>
              <a:ext uri="{FF2B5EF4-FFF2-40B4-BE49-F238E27FC236}">
                <a16:creationId xmlns:a16="http://schemas.microsoft.com/office/drawing/2014/main" id="{54E81442-CA30-BD85-C54F-4F7DF3D47274}"/>
              </a:ext>
            </a:extLst>
          </p:cNvPr>
          <p:cNvPicPr preferRelativeResize="0"/>
          <p:nvPr/>
        </p:nvPicPr>
        <p:blipFill rotWithShape="1">
          <a:blip r:embed="rId3">
            <a:alphaModFix/>
          </a:blip>
          <a:srcRect/>
          <a:stretch/>
        </p:blipFill>
        <p:spPr>
          <a:xfrm>
            <a:off x="76200" y="95250"/>
            <a:ext cx="1379538" cy="551260"/>
          </a:xfrm>
          <a:prstGeom prst="rect">
            <a:avLst/>
          </a:prstGeom>
          <a:noFill/>
          <a:ln>
            <a:noFill/>
          </a:ln>
        </p:spPr>
      </p:pic>
      <p:pic>
        <p:nvPicPr>
          <p:cNvPr id="105" name="Google Shape;105;p17" descr="nssllogo">
            <a:extLst>
              <a:ext uri="{FF2B5EF4-FFF2-40B4-BE49-F238E27FC236}">
                <a16:creationId xmlns:a16="http://schemas.microsoft.com/office/drawing/2014/main" id="{07D76143-AF23-485B-2C0A-9557BBE22D9F}"/>
              </a:ext>
            </a:extLst>
          </p:cNvPr>
          <p:cNvPicPr preferRelativeResize="0"/>
          <p:nvPr/>
        </p:nvPicPr>
        <p:blipFill rotWithShape="1">
          <a:blip r:embed="rId4">
            <a:alphaModFix/>
          </a:blip>
          <a:srcRect/>
          <a:stretch/>
        </p:blipFill>
        <p:spPr>
          <a:xfrm>
            <a:off x="8305801" y="57151"/>
            <a:ext cx="677467" cy="676275"/>
          </a:xfrm>
          <a:prstGeom prst="rect">
            <a:avLst/>
          </a:prstGeom>
          <a:noFill/>
          <a:ln>
            <a:noFill/>
          </a:ln>
        </p:spPr>
      </p:pic>
      <p:sp>
        <p:nvSpPr>
          <p:cNvPr id="9" name="TextBox 8">
            <a:extLst>
              <a:ext uri="{FF2B5EF4-FFF2-40B4-BE49-F238E27FC236}">
                <a16:creationId xmlns:a16="http://schemas.microsoft.com/office/drawing/2014/main" id="{34B36D82-4DEF-2551-679F-741F264E9B2A}"/>
              </a:ext>
            </a:extLst>
          </p:cNvPr>
          <p:cNvSpPr txBox="1"/>
          <p:nvPr/>
        </p:nvSpPr>
        <p:spPr>
          <a:xfrm>
            <a:off x="7034365" y="857711"/>
            <a:ext cx="2033435" cy="4285789"/>
          </a:xfrm>
          <a:prstGeom prst="rect">
            <a:avLst/>
          </a:prstGeom>
          <a:noFill/>
        </p:spPr>
        <p:txBody>
          <a:bodyPr wrap="square">
            <a:spAutoFit/>
          </a:bodyPr>
          <a:lstStyle/>
          <a:p>
            <a:pPr marL="214313" indent="-214313" fontAlgn="base">
              <a:spcAft>
                <a:spcPts val="450"/>
              </a:spcAft>
              <a:buFont typeface="Wingdings" pitchFamily="2" charset="2"/>
              <a:buChar char="Ø"/>
            </a:pPr>
            <a:r>
              <a:rPr lang="en-US" sz="1300" dirty="0">
                <a:solidFill>
                  <a:srgbClr val="000000"/>
                </a:solidFill>
                <a:latin typeface="Calibri" panose="020F0502020204030204" pitchFamily="34" charset="0"/>
              </a:rPr>
              <a:t>Performance tightly clustered, but GSL MPAS RT had highest average ratings for Day 1 &amp; Day 2.</a:t>
            </a:r>
          </a:p>
          <a:p>
            <a:pPr marL="214313" indent="-214313" fontAlgn="base">
              <a:spcAft>
                <a:spcPts val="450"/>
              </a:spcAft>
              <a:buFont typeface="Wingdings" pitchFamily="2" charset="2"/>
              <a:buChar char="Ø"/>
            </a:pPr>
            <a:r>
              <a:rPr lang="en-US" sz="1300" dirty="0">
                <a:solidFill>
                  <a:srgbClr val="000000"/>
                </a:solidFill>
                <a:latin typeface="Calibri" panose="020F0502020204030204" pitchFamily="34" charset="0"/>
              </a:rPr>
              <a:t>FV3-based models performed worst</a:t>
            </a:r>
          </a:p>
          <a:p>
            <a:pPr marL="214313" indent="-214313" fontAlgn="base">
              <a:spcAft>
                <a:spcPts val="450"/>
              </a:spcAft>
              <a:buFont typeface="Wingdings" pitchFamily="2" charset="2"/>
              <a:buChar char="Ø"/>
            </a:pPr>
            <a:r>
              <a:rPr lang="en-US" sz="1300" b="1" u="sng" dirty="0">
                <a:solidFill>
                  <a:srgbClr val="000000"/>
                </a:solidFill>
                <a:latin typeface="Calibri" panose="020F0502020204030204" pitchFamily="34" charset="0"/>
              </a:rPr>
              <a:t>Similar to SFE 2025:</a:t>
            </a:r>
            <a:r>
              <a:rPr lang="en-US" sz="1300" dirty="0">
                <a:solidFill>
                  <a:srgbClr val="000000"/>
                </a:solidFill>
                <a:latin typeface="Calibri" panose="020F0502020204030204" pitchFamily="34" charset="0"/>
              </a:rPr>
              <a:t> Weekly results that were reviewed Fridays showed large week-to-week variability. </a:t>
            </a:r>
            <a:r>
              <a:rPr lang="en-US" sz="1300" i="1" dirty="0">
                <a:solidFill>
                  <a:srgbClr val="000000"/>
                </a:solidFill>
                <a:latin typeface="Calibri" panose="020F0502020204030204" pitchFamily="34" charset="0"/>
              </a:rPr>
              <a:t>Need multiple weeks for robust performance measures.</a:t>
            </a:r>
          </a:p>
          <a:p>
            <a:pPr marL="214313" indent="-214313" fontAlgn="base">
              <a:spcAft>
                <a:spcPts val="450"/>
              </a:spcAft>
              <a:buFont typeface="Wingdings" pitchFamily="2" charset="2"/>
              <a:buChar char="Ø"/>
            </a:pPr>
            <a:r>
              <a:rPr lang="en-US" sz="1300" dirty="0">
                <a:solidFill>
                  <a:srgbClr val="000000"/>
                </a:solidFill>
                <a:latin typeface="Calibri" panose="020F0502020204030204" pitchFamily="34" charset="0"/>
              </a:rPr>
              <a:t>Interesting note: GSL MPAS RT was not top performer any single week, but was best in aggregate. </a:t>
            </a:r>
          </a:p>
        </p:txBody>
      </p:sp>
      <p:sp>
        <p:nvSpPr>
          <p:cNvPr id="14" name="TextBox 13">
            <a:extLst>
              <a:ext uri="{FF2B5EF4-FFF2-40B4-BE49-F238E27FC236}">
                <a16:creationId xmlns:a16="http://schemas.microsoft.com/office/drawing/2014/main" id="{D41550B1-F3E4-E524-6C95-A51ACEAAEB97}"/>
              </a:ext>
            </a:extLst>
          </p:cNvPr>
          <p:cNvSpPr txBox="1"/>
          <p:nvPr/>
        </p:nvSpPr>
        <p:spPr>
          <a:xfrm>
            <a:off x="195847" y="4402588"/>
            <a:ext cx="445956" cy="248209"/>
          </a:xfrm>
          <a:prstGeom prst="rect">
            <a:avLst/>
          </a:prstGeom>
          <a:noFill/>
        </p:spPr>
        <p:txBody>
          <a:bodyPr wrap="none" rtlCol="0">
            <a:spAutoFit/>
          </a:bodyPr>
          <a:lstStyle/>
          <a:p>
            <a:r>
              <a:rPr lang="en-US" sz="1013" dirty="0"/>
              <a:t>Best</a:t>
            </a:r>
          </a:p>
        </p:txBody>
      </p:sp>
      <p:sp>
        <p:nvSpPr>
          <p:cNvPr id="17" name="TextBox 16">
            <a:extLst>
              <a:ext uri="{FF2B5EF4-FFF2-40B4-BE49-F238E27FC236}">
                <a16:creationId xmlns:a16="http://schemas.microsoft.com/office/drawing/2014/main" id="{80318988-288B-72D6-1AA9-B96A89564975}"/>
              </a:ext>
            </a:extLst>
          </p:cNvPr>
          <p:cNvSpPr txBox="1"/>
          <p:nvPr/>
        </p:nvSpPr>
        <p:spPr>
          <a:xfrm>
            <a:off x="3019011" y="4392202"/>
            <a:ext cx="524503" cy="248209"/>
          </a:xfrm>
          <a:prstGeom prst="rect">
            <a:avLst/>
          </a:prstGeom>
          <a:noFill/>
        </p:spPr>
        <p:txBody>
          <a:bodyPr wrap="none" rtlCol="0">
            <a:spAutoFit/>
          </a:bodyPr>
          <a:lstStyle/>
          <a:p>
            <a:r>
              <a:rPr lang="en-US" sz="1013" dirty="0"/>
              <a:t>Worst</a:t>
            </a:r>
          </a:p>
        </p:txBody>
      </p:sp>
      <p:cxnSp>
        <p:nvCxnSpPr>
          <p:cNvPr id="20" name="Straight Arrow Connector 19">
            <a:extLst>
              <a:ext uri="{FF2B5EF4-FFF2-40B4-BE49-F238E27FC236}">
                <a16:creationId xmlns:a16="http://schemas.microsoft.com/office/drawing/2014/main" id="{159D9A17-D2DE-20D5-79A0-21DB4BBE616F}"/>
              </a:ext>
            </a:extLst>
          </p:cNvPr>
          <p:cNvCxnSpPr>
            <a:cxnSpLocks/>
          </p:cNvCxnSpPr>
          <p:nvPr/>
        </p:nvCxnSpPr>
        <p:spPr>
          <a:xfrm>
            <a:off x="714140" y="4541087"/>
            <a:ext cx="2304870" cy="0"/>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pic>
        <p:nvPicPr>
          <p:cNvPr id="2" name="Picture 1">
            <a:extLst>
              <a:ext uri="{FF2B5EF4-FFF2-40B4-BE49-F238E27FC236}">
                <a16:creationId xmlns:a16="http://schemas.microsoft.com/office/drawing/2014/main" id="{1DE18BF2-1146-2F82-62B6-7D989C43DB6D}"/>
              </a:ext>
            </a:extLst>
          </p:cNvPr>
          <p:cNvPicPr>
            <a:picLocks noChangeAspect="1"/>
          </p:cNvPicPr>
          <p:nvPr/>
        </p:nvPicPr>
        <p:blipFill>
          <a:blip r:embed="rId5"/>
          <a:srcRect l="5671" t="3553" r="9027" b="7368"/>
          <a:stretch>
            <a:fillRect/>
          </a:stretch>
        </p:blipFill>
        <p:spPr>
          <a:xfrm>
            <a:off x="76200" y="1428723"/>
            <a:ext cx="3399615" cy="2840105"/>
          </a:xfrm>
          <a:prstGeom prst="rect">
            <a:avLst/>
          </a:prstGeom>
        </p:spPr>
      </p:pic>
      <p:pic>
        <p:nvPicPr>
          <p:cNvPr id="3" name="Picture 2">
            <a:extLst>
              <a:ext uri="{FF2B5EF4-FFF2-40B4-BE49-F238E27FC236}">
                <a16:creationId xmlns:a16="http://schemas.microsoft.com/office/drawing/2014/main" id="{0954107B-ED73-8FE6-D24F-B642F69112D0}"/>
              </a:ext>
            </a:extLst>
          </p:cNvPr>
          <p:cNvPicPr>
            <a:picLocks noChangeAspect="1"/>
          </p:cNvPicPr>
          <p:nvPr/>
        </p:nvPicPr>
        <p:blipFill>
          <a:blip r:embed="rId6"/>
          <a:srcRect l="6350" t="4695" r="9099" b="7708"/>
          <a:stretch>
            <a:fillRect/>
          </a:stretch>
        </p:blipFill>
        <p:spPr>
          <a:xfrm>
            <a:off x="3608913" y="1451176"/>
            <a:ext cx="3399615" cy="2817652"/>
          </a:xfrm>
          <a:prstGeom prst="rect">
            <a:avLst/>
          </a:prstGeom>
        </p:spPr>
      </p:pic>
      <p:sp>
        <p:nvSpPr>
          <p:cNvPr id="4" name="TextBox 3">
            <a:extLst>
              <a:ext uri="{FF2B5EF4-FFF2-40B4-BE49-F238E27FC236}">
                <a16:creationId xmlns:a16="http://schemas.microsoft.com/office/drawing/2014/main" id="{7B5312B0-46E2-0E66-4BC3-77924BD0E9B6}"/>
              </a:ext>
            </a:extLst>
          </p:cNvPr>
          <p:cNvSpPr txBox="1"/>
          <p:nvPr/>
        </p:nvSpPr>
        <p:spPr>
          <a:xfrm>
            <a:off x="1473454" y="1105684"/>
            <a:ext cx="786870" cy="346249"/>
          </a:xfrm>
          <a:prstGeom prst="rect">
            <a:avLst/>
          </a:prstGeom>
          <a:solidFill>
            <a:schemeClr val="lt1"/>
          </a:solidFill>
          <a:ln>
            <a:solidFill>
              <a:schemeClr val="tx1"/>
            </a:solidFill>
          </a:ln>
        </p:spPr>
        <p:txBody>
          <a:bodyPr wrap="square" rtlCol="0">
            <a:spAutoFit/>
          </a:bodyPr>
          <a:lstStyle/>
          <a:p>
            <a:r>
              <a:rPr lang="en-US" sz="1650" b="1" dirty="0"/>
              <a:t>Day 1</a:t>
            </a:r>
          </a:p>
        </p:txBody>
      </p:sp>
      <p:sp>
        <p:nvSpPr>
          <p:cNvPr id="5" name="TextBox 4">
            <a:extLst>
              <a:ext uri="{FF2B5EF4-FFF2-40B4-BE49-F238E27FC236}">
                <a16:creationId xmlns:a16="http://schemas.microsoft.com/office/drawing/2014/main" id="{D7961C8B-F062-3C87-387B-0CA45B5B1272}"/>
              </a:ext>
            </a:extLst>
          </p:cNvPr>
          <p:cNvSpPr txBox="1"/>
          <p:nvPr/>
        </p:nvSpPr>
        <p:spPr>
          <a:xfrm>
            <a:off x="5081358" y="1105684"/>
            <a:ext cx="978199" cy="346249"/>
          </a:xfrm>
          <a:prstGeom prst="rect">
            <a:avLst/>
          </a:prstGeom>
          <a:solidFill>
            <a:schemeClr val="lt1"/>
          </a:solidFill>
          <a:ln>
            <a:solidFill>
              <a:schemeClr val="tx1"/>
            </a:solidFill>
          </a:ln>
        </p:spPr>
        <p:txBody>
          <a:bodyPr wrap="square" rtlCol="0">
            <a:spAutoFit/>
          </a:bodyPr>
          <a:lstStyle/>
          <a:p>
            <a:r>
              <a:rPr lang="en-US" sz="1650" b="1" dirty="0"/>
              <a:t>Day 2</a:t>
            </a:r>
          </a:p>
        </p:txBody>
      </p:sp>
      <p:sp>
        <p:nvSpPr>
          <p:cNvPr id="12" name="TextBox 11">
            <a:extLst>
              <a:ext uri="{FF2B5EF4-FFF2-40B4-BE49-F238E27FC236}">
                <a16:creationId xmlns:a16="http://schemas.microsoft.com/office/drawing/2014/main" id="{C70D48F1-A097-1B72-BE7A-32531F2AB53E}"/>
              </a:ext>
            </a:extLst>
          </p:cNvPr>
          <p:cNvSpPr txBox="1"/>
          <p:nvPr/>
        </p:nvSpPr>
        <p:spPr>
          <a:xfrm>
            <a:off x="3686697" y="4394981"/>
            <a:ext cx="445956" cy="248209"/>
          </a:xfrm>
          <a:prstGeom prst="rect">
            <a:avLst/>
          </a:prstGeom>
          <a:noFill/>
        </p:spPr>
        <p:txBody>
          <a:bodyPr wrap="none" rtlCol="0">
            <a:spAutoFit/>
          </a:bodyPr>
          <a:lstStyle/>
          <a:p>
            <a:r>
              <a:rPr lang="en-US" sz="1013" dirty="0"/>
              <a:t>Best</a:t>
            </a:r>
          </a:p>
        </p:txBody>
      </p:sp>
      <p:sp>
        <p:nvSpPr>
          <p:cNvPr id="13" name="TextBox 12">
            <a:extLst>
              <a:ext uri="{FF2B5EF4-FFF2-40B4-BE49-F238E27FC236}">
                <a16:creationId xmlns:a16="http://schemas.microsoft.com/office/drawing/2014/main" id="{6D8A18F4-BF30-AA59-58E8-B1EE56EFFFB3}"/>
              </a:ext>
            </a:extLst>
          </p:cNvPr>
          <p:cNvSpPr txBox="1"/>
          <p:nvPr/>
        </p:nvSpPr>
        <p:spPr>
          <a:xfrm>
            <a:off x="6509861" y="4384595"/>
            <a:ext cx="524503" cy="248209"/>
          </a:xfrm>
          <a:prstGeom prst="rect">
            <a:avLst/>
          </a:prstGeom>
          <a:noFill/>
        </p:spPr>
        <p:txBody>
          <a:bodyPr wrap="none" rtlCol="0">
            <a:spAutoFit/>
          </a:bodyPr>
          <a:lstStyle/>
          <a:p>
            <a:r>
              <a:rPr lang="en-US" sz="1013" dirty="0"/>
              <a:t>Worst</a:t>
            </a:r>
          </a:p>
        </p:txBody>
      </p:sp>
      <p:cxnSp>
        <p:nvCxnSpPr>
          <p:cNvPr id="15" name="Straight Arrow Connector 14">
            <a:extLst>
              <a:ext uri="{FF2B5EF4-FFF2-40B4-BE49-F238E27FC236}">
                <a16:creationId xmlns:a16="http://schemas.microsoft.com/office/drawing/2014/main" id="{15E5A603-FF78-1221-893F-E2EA86791E08}"/>
              </a:ext>
            </a:extLst>
          </p:cNvPr>
          <p:cNvCxnSpPr>
            <a:cxnSpLocks/>
          </p:cNvCxnSpPr>
          <p:nvPr/>
        </p:nvCxnSpPr>
        <p:spPr>
          <a:xfrm>
            <a:off x="4204991" y="4533480"/>
            <a:ext cx="2304870" cy="0"/>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2880932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02">
          <a:extLst>
            <a:ext uri="{FF2B5EF4-FFF2-40B4-BE49-F238E27FC236}">
              <a16:creationId xmlns:a16="http://schemas.microsoft.com/office/drawing/2014/main" id="{A8485F83-5E18-A3D5-037D-C4001355DBD0}"/>
            </a:ext>
          </a:extLst>
        </p:cNvPr>
        <p:cNvGrpSpPr/>
        <p:nvPr/>
      </p:nvGrpSpPr>
      <p:grpSpPr>
        <a:xfrm>
          <a:off x="0" y="0"/>
          <a:ext cx="0" cy="0"/>
          <a:chOff x="0" y="0"/>
          <a:chExt cx="0" cy="0"/>
        </a:xfrm>
      </p:grpSpPr>
      <p:pic>
        <p:nvPicPr>
          <p:cNvPr id="15" name="Picture 14">
            <a:extLst>
              <a:ext uri="{FF2B5EF4-FFF2-40B4-BE49-F238E27FC236}">
                <a16:creationId xmlns:a16="http://schemas.microsoft.com/office/drawing/2014/main" id="{E535596D-EDAE-A892-C96D-DDF8A756A703}"/>
              </a:ext>
            </a:extLst>
          </p:cNvPr>
          <p:cNvPicPr>
            <a:picLocks noChangeAspect="1"/>
          </p:cNvPicPr>
          <p:nvPr/>
        </p:nvPicPr>
        <p:blipFill>
          <a:blip r:embed="rId3"/>
          <a:stretch>
            <a:fillRect/>
          </a:stretch>
        </p:blipFill>
        <p:spPr>
          <a:xfrm>
            <a:off x="5369928" y="2273456"/>
            <a:ext cx="1698731" cy="1269076"/>
          </a:xfrm>
          <a:prstGeom prst="rect">
            <a:avLst/>
          </a:prstGeom>
        </p:spPr>
      </p:pic>
      <p:pic>
        <p:nvPicPr>
          <p:cNvPr id="11" name="Picture 10">
            <a:extLst>
              <a:ext uri="{FF2B5EF4-FFF2-40B4-BE49-F238E27FC236}">
                <a16:creationId xmlns:a16="http://schemas.microsoft.com/office/drawing/2014/main" id="{C32BE72C-57E6-4D5B-1835-79781F11B972}"/>
              </a:ext>
            </a:extLst>
          </p:cNvPr>
          <p:cNvPicPr>
            <a:picLocks noChangeAspect="1"/>
          </p:cNvPicPr>
          <p:nvPr/>
        </p:nvPicPr>
        <p:blipFill>
          <a:blip r:embed="rId4"/>
          <a:stretch>
            <a:fillRect/>
          </a:stretch>
        </p:blipFill>
        <p:spPr>
          <a:xfrm>
            <a:off x="7118538" y="2273455"/>
            <a:ext cx="1692101" cy="1269076"/>
          </a:xfrm>
          <a:prstGeom prst="rect">
            <a:avLst/>
          </a:prstGeom>
        </p:spPr>
      </p:pic>
      <p:pic>
        <p:nvPicPr>
          <p:cNvPr id="2" name="Picture 1">
            <a:extLst>
              <a:ext uri="{FF2B5EF4-FFF2-40B4-BE49-F238E27FC236}">
                <a16:creationId xmlns:a16="http://schemas.microsoft.com/office/drawing/2014/main" id="{5B6A4F98-DA8B-1403-70FE-90688127EFB1}"/>
              </a:ext>
            </a:extLst>
          </p:cNvPr>
          <p:cNvPicPr>
            <a:picLocks noChangeAspect="1"/>
          </p:cNvPicPr>
          <p:nvPr/>
        </p:nvPicPr>
        <p:blipFill>
          <a:blip r:embed="rId5"/>
          <a:stretch>
            <a:fillRect/>
          </a:stretch>
        </p:blipFill>
        <p:spPr>
          <a:xfrm>
            <a:off x="227351" y="1333500"/>
            <a:ext cx="4762500" cy="3810000"/>
          </a:xfrm>
          <a:prstGeom prst="rect">
            <a:avLst/>
          </a:prstGeom>
        </p:spPr>
      </p:pic>
      <p:sp>
        <p:nvSpPr>
          <p:cNvPr id="103" name="Google Shape;103;p17">
            <a:extLst>
              <a:ext uri="{FF2B5EF4-FFF2-40B4-BE49-F238E27FC236}">
                <a16:creationId xmlns:a16="http://schemas.microsoft.com/office/drawing/2014/main" id="{2E7FEB05-C8C5-FB09-1185-C4DBA64B70DE}"/>
              </a:ext>
            </a:extLst>
          </p:cNvPr>
          <p:cNvSpPr txBox="1"/>
          <p:nvPr/>
        </p:nvSpPr>
        <p:spPr>
          <a:xfrm>
            <a:off x="1596961" y="20599"/>
            <a:ext cx="6567617" cy="696600"/>
          </a:xfrm>
          <a:prstGeom prst="rect">
            <a:avLst/>
          </a:prstGeom>
          <a:noFill/>
          <a:ln>
            <a:noFill/>
          </a:ln>
        </p:spPr>
        <p:txBody>
          <a:bodyPr spcFirstLastPara="1" wrap="square" lIns="91425" tIns="91425" rIns="91425" bIns="91425" anchor="t" anchorCtr="0">
            <a:noAutofit/>
          </a:bodyPr>
          <a:lstStyle/>
          <a:p>
            <a:pPr algn="ctr" defTabSz="914378">
              <a:buClr>
                <a:srgbClr val="000000"/>
              </a:buClr>
            </a:pPr>
            <a:r>
              <a:rPr lang="en" sz="2250" b="1" kern="0" dirty="0">
                <a:solidFill>
                  <a:srgbClr val="000000"/>
                </a:solidFill>
                <a:latin typeface="Arial"/>
                <a:cs typeface="Arial"/>
                <a:sym typeface="Arial"/>
              </a:rPr>
              <a:t>Deterministic Flagships: Composite Reflectivity &amp; UH</a:t>
            </a:r>
            <a:endParaRPr sz="2250" b="1" kern="0" dirty="0">
              <a:solidFill>
                <a:srgbClr val="000000"/>
              </a:solidFill>
              <a:latin typeface="Arial"/>
              <a:cs typeface="Arial"/>
              <a:sym typeface="Arial"/>
            </a:endParaRPr>
          </a:p>
        </p:txBody>
      </p:sp>
      <p:pic>
        <p:nvPicPr>
          <p:cNvPr id="104" name="Google Shape;104;p17" descr="spclogo">
            <a:extLst>
              <a:ext uri="{FF2B5EF4-FFF2-40B4-BE49-F238E27FC236}">
                <a16:creationId xmlns:a16="http://schemas.microsoft.com/office/drawing/2014/main" id="{21713C7E-DDF8-A4D0-3DBD-B62C755FA35B}"/>
              </a:ext>
            </a:extLst>
          </p:cNvPr>
          <p:cNvPicPr preferRelativeResize="0"/>
          <p:nvPr/>
        </p:nvPicPr>
        <p:blipFill rotWithShape="1">
          <a:blip r:embed="rId6">
            <a:alphaModFix/>
          </a:blip>
          <a:srcRect/>
          <a:stretch/>
        </p:blipFill>
        <p:spPr>
          <a:xfrm>
            <a:off x="76200" y="95250"/>
            <a:ext cx="1379538" cy="551260"/>
          </a:xfrm>
          <a:prstGeom prst="rect">
            <a:avLst/>
          </a:prstGeom>
          <a:noFill/>
          <a:ln>
            <a:noFill/>
          </a:ln>
        </p:spPr>
      </p:pic>
      <p:pic>
        <p:nvPicPr>
          <p:cNvPr id="105" name="Google Shape;105;p17" descr="nssllogo">
            <a:extLst>
              <a:ext uri="{FF2B5EF4-FFF2-40B4-BE49-F238E27FC236}">
                <a16:creationId xmlns:a16="http://schemas.microsoft.com/office/drawing/2014/main" id="{8D57C90E-CE3A-492A-E778-A7FF8F1449B8}"/>
              </a:ext>
            </a:extLst>
          </p:cNvPr>
          <p:cNvPicPr preferRelativeResize="0"/>
          <p:nvPr/>
        </p:nvPicPr>
        <p:blipFill rotWithShape="1">
          <a:blip r:embed="rId7">
            <a:alphaModFix/>
          </a:blip>
          <a:srcRect/>
          <a:stretch/>
        </p:blipFill>
        <p:spPr>
          <a:xfrm>
            <a:off x="8305801" y="57151"/>
            <a:ext cx="677467" cy="676275"/>
          </a:xfrm>
          <a:prstGeom prst="rect">
            <a:avLst/>
          </a:prstGeom>
          <a:noFill/>
          <a:ln>
            <a:noFill/>
          </a:ln>
        </p:spPr>
      </p:pic>
      <p:sp>
        <p:nvSpPr>
          <p:cNvPr id="10" name="TextBox 9">
            <a:extLst>
              <a:ext uri="{FF2B5EF4-FFF2-40B4-BE49-F238E27FC236}">
                <a16:creationId xmlns:a16="http://schemas.microsoft.com/office/drawing/2014/main" id="{189CE2CF-0020-D69C-00C4-51D285FB0877}"/>
              </a:ext>
            </a:extLst>
          </p:cNvPr>
          <p:cNvSpPr txBox="1"/>
          <p:nvPr/>
        </p:nvSpPr>
        <p:spPr>
          <a:xfrm>
            <a:off x="714495" y="970616"/>
            <a:ext cx="3607078" cy="276999"/>
          </a:xfrm>
          <a:prstGeom prst="rect">
            <a:avLst/>
          </a:prstGeom>
          <a:noFill/>
        </p:spPr>
        <p:txBody>
          <a:bodyPr wrap="none" rtlCol="0">
            <a:spAutoFit/>
          </a:bodyPr>
          <a:lstStyle/>
          <a:p>
            <a:r>
              <a:rPr lang="en-US" sz="1200" dirty="0"/>
              <a:t>Objective results – Performance diagram (40 </a:t>
            </a:r>
            <a:r>
              <a:rPr lang="en-US" sz="1200" dirty="0" err="1"/>
              <a:t>dBZ</a:t>
            </a:r>
            <a:r>
              <a:rPr lang="en-US" sz="1200" dirty="0"/>
              <a:t>)</a:t>
            </a:r>
          </a:p>
        </p:txBody>
      </p:sp>
      <p:sp>
        <p:nvSpPr>
          <p:cNvPr id="13" name="TextBox 12">
            <a:extLst>
              <a:ext uri="{FF2B5EF4-FFF2-40B4-BE49-F238E27FC236}">
                <a16:creationId xmlns:a16="http://schemas.microsoft.com/office/drawing/2014/main" id="{F9F7A82D-C0E0-F2E4-6E76-D821C63820BA}"/>
              </a:ext>
            </a:extLst>
          </p:cNvPr>
          <p:cNvSpPr txBox="1"/>
          <p:nvPr/>
        </p:nvSpPr>
        <p:spPr>
          <a:xfrm>
            <a:off x="5145485" y="1047768"/>
            <a:ext cx="3729038" cy="895117"/>
          </a:xfrm>
          <a:prstGeom prst="rect">
            <a:avLst/>
          </a:prstGeom>
          <a:noFill/>
        </p:spPr>
        <p:txBody>
          <a:bodyPr wrap="square" rtlCol="0">
            <a:spAutoFit/>
          </a:bodyPr>
          <a:lstStyle/>
          <a:p>
            <a:pPr marL="214313" indent="-214313">
              <a:spcAft>
                <a:spcPts val="450"/>
              </a:spcAft>
              <a:buFont typeface="Wingdings" pitchFamily="2" charset="2"/>
              <a:buChar char="Ø"/>
            </a:pPr>
            <a:r>
              <a:rPr lang="en-US" sz="1200" dirty="0"/>
              <a:t>HRRR overprediction likely inflating verification metrics. Percentile correction brings MPAS scores much closer to HRRR (not shown).</a:t>
            </a:r>
          </a:p>
          <a:p>
            <a:r>
              <a:rPr lang="en-US" sz="1200" dirty="0"/>
              <a:t>  </a:t>
            </a:r>
          </a:p>
        </p:txBody>
      </p:sp>
      <p:cxnSp>
        <p:nvCxnSpPr>
          <p:cNvPr id="16" name="Straight Arrow Connector 15">
            <a:extLst>
              <a:ext uri="{FF2B5EF4-FFF2-40B4-BE49-F238E27FC236}">
                <a16:creationId xmlns:a16="http://schemas.microsoft.com/office/drawing/2014/main" id="{BFD31EDA-25A4-E736-41DA-68B0C472E25D}"/>
              </a:ext>
            </a:extLst>
          </p:cNvPr>
          <p:cNvCxnSpPr>
            <a:cxnSpLocks/>
          </p:cNvCxnSpPr>
          <p:nvPr/>
        </p:nvCxnSpPr>
        <p:spPr>
          <a:xfrm flipH="1">
            <a:off x="2899016" y="3119437"/>
            <a:ext cx="215658" cy="114608"/>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4C460321-8E52-24AF-7983-79242A25F96E}"/>
              </a:ext>
            </a:extLst>
          </p:cNvPr>
          <p:cNvSpPr txBox="1"/>
          <p:nvPr/>
        </p:nvSpPr>
        <p:spPr>
          <a:xfrm>
            <a:off x="3098319" y="2980130"/>
            <a:ext cx="617285" cy="276999"/>
          </a:xfrm>
          <a:prstGeom prst="rect">
            <a:avLst/>
          </a:prstGeom>
          <a:solidFill>
            <a:schemeClr val="lt1"/>
          </a:solidFill>
          <a:ln>
            <a:solidFill>
              <a:schemeClr val="tx1"/>
            </a:solidFill>
          </a:ln>
        </p:spPr>
        <p:txBody>
          <a:bodyPr wrap="none" rtlCol="0">
            <a:spAutoFit/>
          </a:bodyPr>
          <a:lstStyle/>
          <a:p>
            <a:r>
              <a:rPr lang="en-US" sz="1200" b="1" dirty="0"/>
              <a:t>MPAS</a:t>
            </a:r>
          </a:p>
        </p:txBody>
      </p:sp>
      <p:sp>
        <p:nvSpPr>
          <p:cNvPr id="33" name="TextBox 32">
            <a:extLst>
              <a:ext uri="{FF2B5EF4-FFF2-40B4-BE49-F238E27FC236}">
                <a16:creationId xmlns:a16="http://schemas.microsoft.com/office/drawing/2014/main" id="{679C3854-760B-B319-1D62-4E63B9CCD364}"/>
              </a:ext>
            </a:extLst>
          </p:cNvPr>
          <p:cNvSpPr txBox="1"/>
          <p:nvPr/>
        </p:nvSpPr>
        <p:spPr>
          <a:xfrm>
            <a:off x="7177193" y="2677627"/>
            <a:ext cx="605399" cy="496290"/>
          </a:xfrm>
          <a:prstGeom prst="rect">
            <a:avLst/>
          </a:prstGeom>
          <a:solidFill>
            <a:schemeClr val="lt1"/>
          </a:solidFill>
          <a:ln>
            <a:solidFill>
              <a:schemeClr val="tx1"/>
            </a:solidFill>
          </a:ln>
        </p:spPr>
        <p:txBody>
          <a:bodyPr wrap="square" rtlCol="0">
            <a:spAutoFit/>
          </a:bodyPr>
          <a:lstStyle/>
          <a:p>
            <a:r>
              <a:rPr lang="en-US" sz="525" dirty="0"/>
              <a:t>Best depiction of stratiform and convective core intensity</a:t>
            </a:r>
          </a:p>
        </p:txBody>
      </p:sp>
      <p:sp>
        <p:nvSpPr>
          <p:cNvPr id="34" name="TextBox 33">
            <a:extLst>
              <a:ext uri="{FF2B5EF4-FFF2-40B4-BE49-F238E27FC236}">
                <a16:creationId xmlns:a16="http://schemas.microsoft.com/office/drawing/2014/main" id="{384E6782-E9E2-DBD5-5DB0-BD91CE8F5CD2}"/>
              </a:ext>
            </a:extLst>
          </p:cNvPr>
          <p:cNvSpPr txBox="1"/>
          <p:nvPr/>
        </p:nvSpPr>
        <p:spPr>
          <a:xfrm>
            <a:off x="6404605" y="3190234"/>
            <a:ext cx="605399" cy="334707"/>
          </a:xfrm>
          <a:prstGeom prst="rect">
            <a:avLst/>
          </a:prstGeom>
          <a:solidFill>
            <a:schemeClr val="lt1"/>
          </a:solidFill>
          <a:ln>
            <a:solidFill>
              <a:schemeClr val="tx1"/>
            </a:solidFill>
          </a:ln>
        </p:spPr>
        <p:txBody>
          <a:bodyPr wrap="square" rtlCol="0">
            <a:spAutoFit/>
          </a:bodyPr>
          <a:lstStyle/>
          <a:p>
            <a:r>
              <a:rPr lang="en-US" sz="525" dirty="0"/>
              <a:t>High biases in cores and stratiform.</a:t>
            </a:r>
          </a:p>
        </p:txBody>
      </p:sp>
      <p:sp>
        <p:nvSpPr>
          <p:cNvPr id="36" name="TextBox 35">
            <a:extLst>
              <a:ext uri="{FF2B5EF4-FFF2-40B4-BE49-F238E27FC236}">
                <a16:creationId xmlns:a16="http://schemas.microsoft.com/office/drawing/2014/main" id="{71DF588E-2F2A-29A3-801F-00A6060BB38F}"/>
              </a:ext>
            </a:extLst>
          </p:cNvPr>
          <p:cNvSpPr txBox="1"/>
          <p:nvPr/>
        </p:nvSpPr>
        <p:spPr>
          <a:xfrm>
            <a:off x="6404605" y="2005809"/>
            <a:ext cx="1003801" cy="248209"/>
          </a:xfrm>
          <a:prstGeom prst="rect">
            <a:avLst/>
          </a:prstGeom>
          <a:noFill/>
        </p:spPr>
        <p:txBody>
          <a:bodyPr wrap="none" rtlCol="0">
            <a:spAutoFit/>
          </a:bodyPr>
          <a:lstStyle/>
          <a:p>
            <a:r>
              <a:rPr lang="en-US" sz="1013" dirty="0"/>
              <a:t>Example case</a:t>
            </a:r>
          </a:p>
        </p:txBody>
      </p:sp>
      <p:sp>
        <p:nvSpPr>
          <p:cNvPr id="37" name="TextBox 36">
            <a:extLst>
              <a:ext uri="{FF2B5EF4-FFF2-40B4-BE49-F238E27FC236}">
                <a16:creationId xmlns:a16="http://schemas.microsoft.com/office/drawing/2014/main" id="{4B885393-9BFF-FA58-51C0-A2801E86EAF8}"/>
              </a:ext>
            </a:extLst>
          </p:cNvPr>
          <p:cNvSpPr txBox="1"/>
          <p:nvPr/>
        </p:nvSpPr>
        <p:spPr>
          <a:xfrm>
            <a:off x="2966110" y="2462752"/>
            <a:ext cx="627095" cy="276999"/>
          </a:xfrm>
          <a:prstGeom prst="rect">
            <a:avLst/>
          </a:prstGeom>
          <a:solidFill>
            <a:schemeClr val="lt1"/>
          </a:solidFill>
          <a:ln>
            <a:solidFill>
              <a:schemeClr val="tx1"/>
            </a:solidFill>
          </a:ln>
        </p:spPr>
        <p:txBody>
          <a:bodyPr wrap="none" rtlCol="0">
            <a:spAutoFit/>
          </a:bodyPr>
          <a:lstStyle/>
          <a:p>
            <a:r>
              <a:rPr lang="en-US" sz="1200" b="1" dirty="0"/>
              <a:t>HRRR</a:t>
            </a:r>
          </a:p>
        </p:txBody>
      </p:sp>
      <p:cxnSp>
        <p:nvCxnSpPr>
          <p:cNvPr id="38" name="Straight Arrow Connector 37">
            <a:extLst>
              <a:ext uri="{FF2B5EF4-FFF2-40B4-BE49-F238E27FC236}">
                <a16:creationId xmlns:a16="http://schemas.microsoft.com/office/drawing/2014/main" id="{E30904B5-0F75-E852-A62E-405C6069C895}"/>
              </a:ext>
            </a:extLst>
          </p:cNvPr>
          <p:cNvCxnSpPr>
            <a:cxnSpLocks/>
          </p:cNvCxnSpPr>
          <p:nvPr/>
        </p:nvCxnSpPr>
        <p:spPr>
          <a:xfrm flipH="1">
            <a:off x="2817743" y="2724435"/>
            <a:ext cx="243620" cy="188440"/>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a:extLst>
              <a:ext uri="{FF2B5EF4-FFF2-40B4-BE49-F238E27FC236}">
                <a16:creationId xmlns:a16="http://schemas.microsoft.com/office/drawing/2014/main" id="{CF96291E-5B79-02E1-0A6E-91713D442E04}"/>
              </a:ext>
            </a:extLst>
          </p:cNvPr>
          <p:cNvCxnSpPr>
            <a:cxnSpLocks/>
            <a:stCxn id="27" idx="3"/>
          </p:cNvCxnSpPr>
          <p:nvPr/>
        </p:nvCxnSpPr>
        <p:spPr>
          <a:xfrm flipV="1">
            <a:off x="2462405" y="3566919"/>
            <a:ext cx="302651" cy="78499"/>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7" name="TextBox 26">
            <a:extLst>
              <a:ext uri="{FF2B5EF4-FFF2-40B4-BE49-F238E27FC236}">
                <a16:creationId xmlns:a16="http://schemas.microsoft.com/office/drawing/2014/main" id="{2C0D9856-B191-584A-8C0B-D43482A14625}"/>
              </a:ext>
            </a:extLst>
          </p:cNvPr>
          <p:cNvSpPr txBox="1"/>
          <p:nvPr/>
        </p:nvSpPr>
        <p:spPr>
          <a:xfrm>
            <a:off x="1995611" y="3506918"/>
            <a:ext cx="466794" cy="276999"/>
          </a:xfrm>
          <a:prstGeom prst="rect">
            <a:avLst/>
          </a:prstGeom>
          <a:solidFill>
            <a:schemeClr val="lt1"/>
          </a:solidFill>
          <a:ln>
            <a:solidFill>
              <a:schemeClr val="tx1"/>
            </a:solidFill>
          </a:ln>
        </p:spPr>
        <p:txBody>
          <a:bodyPr wrap="none" rtlCol="0">
            <a:spAutoFit/>
          </a:bodyPr>
          <a:lstStyle/>
          <a:p>
            <a:r>
              <a:rPr lang="en-US" sz="1200" b="1" dirty="0"/>
              <a:t>FV3</a:t>
            </a:r>
          </a:p>
        </p:txBody>
      </p:sp>
      <p:cxnSp>
        <p:nvCxnSpPr>
          <p:cNvPr id="29" name="Straight Arrow Connector 28">
            <a:extLst>
              <a:ext uri="{FF2B5EF4-FFF2-40B4-BE49-F238E27FC236}">
                <a16:creationId xmlns:a16="http://schemas.microsoft.com/office/drawing/2014/main" id="{D263AB22-9662-AB58-281A-EF7F87E4C6C3}"/>
              </a:ext>
            </a:extLst>
          </p:cNvPr>
          <p:cNvCxnSpPr>
            <a:cxnSpLocks/>
          </p:cNvCxnSpPr>
          <p:nvPr/>
        </p:nvCxnSpPr>
        <p:spPr>
          <a:xfrm flipV="1">
            <a:off x="2306158" y="3366389"/>
            <a:ext cx="208061" cy="114644"/>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3" name="Oval 2">
            <a:extLst>
              <a:ext uri="{FF2B5EF4-FFF2-40B4-BE49-F238E27FC236}">
                <a16:creationId xmlns:a16="http://schemas.microsoft.com/office/drawing/2014/main" id="{AB1526DF-ABBB-CDAD-D692-793376584C99}"/>
              </a:ext>
            </a:extLst>
          </p:cNvPr>
          <p:cNvSpPr/>
          <p:nvPr/>
        </p:nvSpPr>
        <p:spPr>
          <a:xfrm rot="3043521">
            <a:off x="2627517" y="3181772"/>
            <a:ext cx="275080" cy="268883"/>
          </a:xfrm>
          <a:prstGeom prst="ellipse">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13"/>
          </a:p>
        </p:txBody>
      </p:sp>
      <p:pic>
        <p:nvPicPr>
          <p:cNvPr id="23" name="Picture 22">
            <a:extLst>
              <a:ext uri="{FF2B5EF4-FFF2-40B4-BE49-F238E27FC236}">
                <a16:creationId xmlns:a16="http://schemas.microsoft.com/office/drawing/2014/main" id="{C5121C8C-B8E3-0B47-4F36-208D090BB694}"/>
              </a:ext>
            </a:extLst>
          </p:cNvPr>
          <p:cNvPicPr>
            <a:picLocks noChangeAspect="1"/>
          </p:cNvPicPr>
          <p:nvPr/>
        </p:nvPicPr>
        <p:blipFill>
          <a:blip r:embed="rId8"/>
          <a:stretch>
            <a:fillRect/>
          </a:stretch>
        </p:blipFill>
        <p:spPr>
          <a:xfrm>
            <a:off x="5375236" y="3566919"/>
            <a:ext cx="1693423" cy="1269076"/>
          </a:xfrm>
          <a:prstGeom prst="rect">
            <a:avLst/>
          </a:prstGeom>
        </p:spPr>
      </p:pic>
      <p:sp>
        <p:nvSpPr>
          <p:cNvPr id="24" name="TextBox 23">
            <a:extLst>
              <a:ext uri="{FF2B5EF4-FFF2-40B4-BE49-F238E27FC236}">
                <a16:creationId xmlns:a16="http://schemas.microsoft.com/office/drawing/2014/main" id="{471AB184-685A-550C-7D5F-D9B410F71314}"/>
              </a:ext>
            </a:extLst>
          </p:cNvPr>
          <p:cNvSpPr txBox="1"/>
          <p:nvPr/>
        </p:nvSpPr>
        <p:spPr>
          <a:xfrm>
            <a:off x="5483509" y="3622627"/>
            <a:ext cx="654346" cy="276999"/>
          </a:xfrm>
          <a:prstGeom prst="rect">
            <a:avLst/>
          </a:prstGeom>
          <a:solidFill>
            <a:schemeClr val="lt1"/>
          </a:solidFill>
          <a:ln>
            <a:solidFill>
              <a:schemeClr val="tx1"/>
            </a:solidFill>
          </a:ln>
        </p:spPr>
        <p:txBody>
          <a:bodyPr wrap="none" rtlCol="0">
            <a:spAutoFit/>
          </a:bodyPr>
          <a:lstStyle/>
          <a:p>
            <a:r>
              <a:rPr lang="en-US" sz="1200" b="1" dirty="0"/>
              <a:t>MRMS</a:t>
            </a:r>
          </a:p>
        </p:txBody>
      </p:sp>
      <p:sp>
        <p:nvSpPr>
          <p:cNvPr id="25" name="TextBox 24">
            <a:extLst>
              <a:ext uri="{FF2B5EF4-FFF2-40B4-BE49-F238E27FC236}">
                <a16:creationId xmlns:a16="http://schemas.microsoft.com/office/drawing/2014/main" id="{5E7AB18C-EC8A-114C-85F1-65D27DDCA817}"/>
              </a:ext>
            </a:extLst>
          </p:cNvPr>
          <p:cNvSpPr txBox="1"/>
          <p:nvPr/>
        </p:nvSpPr>
        <p:spPr>
          <a:xfrm>
            <a:off x="5460997" y="2335795"/>
            <a:ext cx="627095" cy="276999"/>
          </a:xfrm>
          <a:prstGeom prst="rect">
            <a:avLst/>
          </a:prstGeom>
          <a:solidFill>
            <a:schemeClr val="lt1"/>
          </a:solidFill>
          <a:ln>
            <a:solidFill>
              <a:schemeClr val="tx1"/>
            </a:solidFill>
          </a:ln>
        </p:spPr>
        <p:txBody>
          <a:bodyPr wrap="none" rtlCol="0">
            <a:spAutoFit/>
          </a:bodyPr>
          <a:lstStyle/>
          <a:p>
            <a:r>
              <a:rPr lang="en-US" sz="1200" b="1" dirty="0"/>
              <a:t>HRRR</a:t>
            </a:r>
          </a:p>
        </p:txBody>
      </p:sp>
      <p:sp>
        <p:nvSpPr>
          <p:cNvPr id="31" name="TextBox 30">
            <a:extLst>
              <a:ext uri="{FF2B5EF4-FFF2-40B4-BE49-F238E27FC236}">
                <a16:creationId xmlns:a16="http://schemas.microsoft.com/office/drawing/2014/main" id="{8CB5AD86-0039-EC8A-5BD5-BEE915810212}"/>
              </a:ext>
            </a:extLst>
          </p:cNvPr>
          <p:cNvSpPr txBox="1"/>
          <p:nvPr/>
        </p:nvSpPr>
        <p:spPr>
          <a:xfrm>
            <a:off x="7201664" y="2343638"/>
            <a:ext cx="1223668" cy="276999"/>
          </a:xfrm>
          <a:prstGeom prst="rect">
            <a:avLst/>
          </a:prstGeom>
          <a:solidFill>
            <a:schemeClr val="lt1"/>
          </a:solidFill>
          <a:ln>
            <a:solidFill>
              <a:schemeClr val="tx1"/>
            </a:solidFill>
          </a:ln>
        </p:spPr>
        <p:txBody>
          <a:bodyPr wrap="none" rtlCol="0">
            <a:spAutoFit/>
          </a:bodyPr>
          <a:lstStyle/>
          <a:p>
            <a:r>
              <a:rPr lang="en-US" sz="1200" b="1" dirty="0"/>
              <a:t>GSL MPAS RT</a:t>
            </a:r>
          </a:p>
        </p:txBody>
      </p:sp>
      <p:sp>
        <p:nvSpPr>
          <p:cNvPr id="39" name="TextBox 38">
            <a:extLst>
              <a:ext uri="{FF2B5EF4-FFF2-40B4-BE49-F238E27FC236}">
                <a16:creationId xmlns:a16="http://schemas.microsoft.com/office/drawing/2014/main" id="{EC36D802-BCAD-E494-508E-8B9B91E554C3}"/>
              </a:ext>
            </a:extLst>
          </p:cNvPr>
          <p:cNvSpPr txBox="1"/>
          <p:nvPr/>
        </p:nvSpPr>
        <p:spPr>
          <a:xfrm>
            <a:off x="7479892" y="4074499"/>
            <a:ext cx="1079142" cy="276999"/>
          </a:xfrm>
          <a:prstGeom prst="rect">
            <a:avLst/>
          </a:prstGeom>
          <a:solidFill>
            <a:schemeClr val="lt1"/>
          </a:solidFill>
          <a:ln>
            <a:solidFill>
              <a:schemeClr val="tx1"/>
            </a:solidFill>
          </a:ln>
        </p:spPr>
        <p:txBody>
          <a:bodyPr wrap="none" rtlCol="0">
            <a:spAutoFit/>
          </a:bodyPr>
          <a:lstStyle/>
          <a:p>
            <a:r>
              <a:rPr lang="en-US" sz="1200" b="1" dirty="0"/>
              <a:t>18 May 2026</a:t>
            </a:r>
          </a:p>
        </p:txBody>
      </p:sp>
    </p:spTree>
    <p:extLst>
      <p:ext uri="{BB962C8B-B14F-4D97-AF65-F5344CB8AC3E}">
        <p14:creationId xmlns:p14="http://schemas.microsoft.com/office/powerpoint/2010/main" val="131377118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02">
          <a:extLst>
            <a:ext uri="{FF2B5EF4-FFF2-40B4-BE49-F238E27FC236}">
              <a16:creationId xmlns:a16="http://schemas.microsoft.com/office/drawing/2014/main" id="{FADEF9CB-0737-E7C0-975D-E4A90AABB824}"/>
            </a:ext>
          </a:extLst>
        </p:cNvPr>
        <p:cNvGrpSpPr/>
        <p:nvPr/>
      </p:nvGrpSpPr>
      <p:grpSpPr>
        <a:xfrm>
          <a:off x="0" y="0"/>
          <a:ext cx="0" cy="0"/>
          <a:chOff x="0" y="0"/>
          <a:chExt cx="0" cy="0"/>
        </a:xfrm>
      </p:grpSpPr>
      <p:sp>
        <p:nvSpPr>
          <p:cNvPr id="103" name="Google Shape;103;p17">
            <a:extLst>
              <a:ext uri="{FF2B5EF4-FFF2-40B4-BE49-F238E27FC236}">
                <a16:creationId xmlns:a16="http://schemas.microsoft.com/office/drawing/2014/main" id="{44CF8432-963F-D9C8-8506-EAA5C5141FE6}"/>
              </a:ext>
            </a:extLst>
          </p:cNvPr>
          <p:cNvSpPr txBox="1"/>
          <p:nvPr/>
        </p:nvSpPr>
        <p:spPr>
          <a:xfrm>
            <a:off x="1596961" y="9104"/>
            <a:ext cx="6567617" cy="696600"/>
          </a:xfrm>
          <a:prstGeom prst="rect">
            <a:avLst/>
          </a:prstGeom>
          <a:noFill/>
          <a:ln>
            <a:noFill/>
          </a:ln>
        </p:spPr>
        <p:txBody>
          <a:bodyPr spcFirstLastPara="1" wrap="square" lIns="91425" tIns="91425" rIns="91425" bIns="91425" anchor="t" anchorCtr="0">
            <a:noAutofit/>
          </a:bodyPr>
          <a:lstStyle/>
          <a:p>
            <a:pPr algn="ctr" defTabSz="914378">
              <a:buClr>
                <a:srgbClr val="000000"/>
              </a:buClr>
            </a:pPr>
            <a:r>
              <a:rPr lang="en" sz="2250" b="1" kern="0" dirty="0">
                <a:solidFill>
                  <a:srgbClr val="000000"/>
                </a:solidFill>
                <a:latin typeface="Arial"/>
                <a:cs typeface="Arial"/>
                <a:sym typeface="Arial"/>
              </a:rPr>
              <a:t>Deterministic Flagships: Composite Reflectivity &amp; UH</a:t>
            </a:r>
            <a:endParaRPr sz="2250" b="1" kern="0" dirty="0">
              <a:solidFill>
                <a:srgbClr val="000000"/>
              </a:solidFill>
              <a:latin typeface="Arial"/>
              <a:cs typeface="Arial"/>
              <a:sym typeface="Arial"/>
            </a:endParaRPr>
          </a:p>
        </p:txBody>
      </p:sp>
      <p:pic>
        <p:nvPicPr>
          <p:cNvPr id="104" name="Google Shape;104;p17" descr="spclogo">
            <a:extLst>
              <a:ext uri="{FF2B5EF4-FFF2-40B4-BE49-F238E27FC236}">
                <a16:creationId xmlns:a16="http://schemas.microsoft.com/office/drawing/2014/main" id="{FA4EBEED-6833-032C-310D-B1C2A528637E}"/>
              </a:ext>
            </a:extLst>
          </p:cNvPr>
          <p:cNvPicPr preferRelativeResize="0"/>
          <p:nvPr/>
        </p:nvPicPr>
        <p:blipFill rotWithShape="1">
          <a:blip r:embed="rId3">
            <a:alphaModFix/>
          </a:blip>
          <a:srcRect/>
          <a:stretch/>
        </p:blipFill>
        <p:spPr>
          <a:xfrm>
            <a:off x="76200" y="95250"/>
            <a:ext cx="1379538" cy="551260"/>
          </a:xfrm>
          <a:prstGeom prst="rect">
            <a:avLst/>
          </a:prstGeom>
          <a:noFill/>
          <a:ln>
            <a:noFill/>
          </a:ln>
        </p:spPr>
      </p:pic>
      <p:pic>
        <p:nvPicPr>
          <p:cNvPr id="105" name="Google Shape;105;p17" descr="nssllogo">
            <a:extLst>
              <a:ext uri="{FF2B5EF4-FFF2-40B4-BE49-F238E27FC236}">
                <a16:creationId xmlns:a16="http://schemas.microsoft.com/office/drawing/2014/main" id="{545CF5CC-4426-B606-39A6-7A6AD62EA90C}"/>
              </a:ext>
            </a:extLst>
          </p:cNvPr>
          <p:cNvPicPr preferRelativeResize="0"/>
          <p:nvPr/>
        </p:nvPicPr>
        <p:blipFill rotWithShape="1">
          <a:blip r:embed="rId4">
            <a:alphaModFix/>
          </a:blip>
          <a:srcRect/>
          <a:stretch/>
        </p:blipFill>
        <p:spPr>
          <a:xfrm>
            <a:off x="8305801" y="57151"/>
            <a:ext cx="677467" cy="676275"/>
          </a:xfrm>
          <a:prstGeom prst="rect">
            <a:avLst/>
          </a:prstGeom>
          <a:noFill/>
          <a:ln>
            <a:noFill/>
          </a:ln>
        </p:spPr>
      </p:pic>
      <p:sp>
        <p:nvSpPr>
          <p:cNvPr id="10" name="TextBox 9">
            <a:extLst>
              <a:ext uri="{FF2B5EF4-FFF2-40B4-BE49-F238E27FC236}">
                <a16:creationId xmlns:a16="http://schemas.microsoft.com/office/drawing/2014/main" id="{046CF135-EE18-BA25-5E18-34A7FF73AD25}"/>
              </a:ext>
            </a:extLst>
          </p:cNvPr>
          <p:cNvSpPr txBox="1"/>
          <p:nvPr/>
        </p:nvSpPr>
        <p:spPr>
          <a:xfrm>
            <a:off x="483488" y="907865"/>
            <a:ext cx="3086101" cy="292388"/>
          </a:xfrm>
          <a:prstGeom prst="rect">
            <a:avLst/>
          </a:prstGeom>
          <a:noFill/>
        </p:spPr>
        <p:txBody>
          <a:bodyPr wrap="none" rtlCol="0">
            <a:spAutoFit/>
          </a:bodyPr>
          <a:lstStyle/>
          <a:p>
            <a:r>
              <a:rPr lang="en-US" sz="1300" b="1" dirty="0"/>
              <a:t>Objective results – frequency biases</a:t>
            </a:r>
          </a:p>
        </p:txBody>
      </p:sp>
      <p:pic>
        <p:nvPicPr>
          <p:cNvPr id="4" name="Picture 3">
            <a:extLst>
              <a:ext uri="{FF2B5EF4-FFF2-40B4-BE49-F238E27FC236}">
                <a16:creationId xmlns:a16="http://schemas.microsoft.com/office/drawing/2014/main" id="{D0A872F2-9CAD-70EC-5581-51A69C098BEB}"/>
              </a:ext>
            </a:extLst>
          </p:cNvPr>
          <p:cNvPicPr>
            <a:picLocks noChangeAspect="1"/>
          </p:cNvPicPr>
          <p:nvPr/>
        </p:nvPicPr>
        <p:blipFill>
          <a:blip r:embed="rId5"/>
          <a:stretch>
            <a:fillRect/>
          </a:stretch>
        </p:blipFill>
        <p:spPr>
          <a:xfrm>
            <a:off x="972140" y="1343221"/>
            <a:ext cx="6253506" cy="3647879"/>
          </a:xfrm>
          <a:prstGeom prst="rect">
            <a:avLst/>
          </a:prstGeom>
        </p:spPr>
      </p:pic>
      <p:sp>
        <p:nvSpPr>
          <p:cNvPr id="5" name="TextBox 4">
            <a:extLst>
              <a:ext uri="{FF2B5EF4-FFF2-40B4-BE49-F238E27FC236}">
                <a16:creationId xmlns:a16="http://schemas.microsoft.com/office/drawing/2014/main" id="{22375824-7069-B037-F85B-93833B4D2A9D}"/>
              </a:ext>
            </a:extLst>
          </p:cNvPr>
          <p:cNvSpPr txBox="1"/>
          <p:nvPr/>
        </p:nvSpPr>
        <p:spPr>
          <a:xfrm>
            <a:off x="1918355" y="2167794"/>
            <a:ext cx="2065004" cy="830997"/>
          </a:xfrm>
          <a:prstGeom prst="rect">
            <a:avLst/>
          </a:prstGeom>
          <a:solidFill>
            <a:schemeClr val="lt1"/>
          </a:solidFill>
          <a:ln>
            <a:solidFill>
              <a:schemeClr val="tx1"/>
            </a:solidFill>
          </a:ln>
        </p:spPr>
        <p:txBody>
          <a:bodyPr wrap="square" rtlCol="0">
            <a:spAutoFit/>
          </a:bodyPr>
          <a:lstStyle/>
          <a:p>
            <a:r>
              <a:rPr lang="en-US" sz="1200" b="1" dirty="0"/>
              <a:t>MPAS configurations best calibrated across all reflectivity values (brown, orange, &amp; purple lines).</a:t>
            </a:r>
          </a:p>
        </p:txBody>
      </p:sp>
    </p:spTree>
    <p:extLst>
      <p:ext uri="{BB962C8B-B14F-4D97-AF65-F5344CB8AC3E}">
        <p14:creationId xmlns:p14="http://schemas.microsoft.com/office/powerpoint/2010/main" val="144669259"/>
      </p:ext>
    </p:extLst>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Momentum">
  <a:themeElements>
    <a:clrScheme name="Momentum">
      <a:dk1>
        <a:srgbClr val="C0791B"/>
      </a:dk1>
      <a:lt1>
        <a:srgbClr val="FFFFFF"/>
      </a:lt1>
      <a:dk2>
        <a:srgbClr val="424242"/>
      </a:dk2>
      <a:lt2>
        <a:srgbClr val="8DD8D3"/>
      </a:lt2>
      <a:accent1>
        <a:srgbClr val="0B6374"/>
      </a:accent1>
      <a:accent2>
        <a:srgbClr val="FD5B58"/>
      </a:accent2>
      <a:accent3>
        <a:srgbClr val="599191"/>
      </a:accent3>
      <a:accent4>
        <a:srgbClr val="D7E6A3"/>
      </a:accent4>
      <a:accent5>
        <a:srgbClr val="27278B"/>
      </a:accent5>
      <a:accent6>
        <a:srgbClr val="D558AB"/>
      </a:accent6>
      <a:hlink>
        <a:srgbClr val="27278B"/>
      </a:hlink>
      <a:folHlink>
        <a:srgbClr val="2727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52457</TotalTime>
  <Words>1684</Words>
  <Application>Microsoft Macintosh PowerPoint</Application>
  <PresentationFormat>On-screen Show (16:9)</PresentationFormat>
  <Paragraphs>191</Paragraphs>
  <Slides>15</Slides>
  <Notes>15</Notes>
  <HiddenSlides>0</HiddenSlides>
  <MMClips>0</MMClips>
  <ScaleCrop>false</ScaleCrop>
  <HeadingPairs>
    <vt:vector size="6" baseType="variant">
      <vt:variant>
        <vt:lpstr>Fonts Used</vt:lpstr>
      </vt:variant>
      <vt:variant>
        <vt:i4>6</vt:i4>
      </vt:variant>
      <vt:variant>
        <vt:lpstr>Theme</vt:lpstr>
      </vt:variant>
      <vt:variant>
        <vt:i4>3</vt:i4>
      </vt:variant>
      <vt:variant>
        <vt:lpstr>Slide Titles</vt:lpstr>
      </vt:variant>
      <vt:variant>
        <vt:i4>15</vt:i4>
      </vt:variant>
    </vt:vector>
  </HeadingPairs>
  <TitlesOfParts>
    <vt:vector size="24" baseType="lpstr">
      <vt:lpstr>Arial</vt:lpstr>
      <vt:lpstr>Calibri</vt:lpstr>
      <vt:lpstr>Calibri Light</vt:lpstr>
      <vt:lpstr>Maven Pro</vt:lpstr>
      <vt:lpstr>Nunito</vt:lpstr>
      <vt:lpstr>Wingdings</vt:lpstr>
      <vt:lpstr>Simple Light</vt:lpstr>
      <vt:lpstr>Momentum</vt:lpstr>
      <vt:lpstr>Office Theme</vt:lpstr>
      <vt:lpstr>PowerPoint Presentation</vt:lpstr>
      <vt:lpstr>2026 NOAA/HWT Spring Forecasting Experiment</vt:lpstr>
      <vt:lpstr>SFE 2026 featured slightly below average severe weather activity</vt:lpstr>
      <vt:lpstr>SFE 2026 MPAS configurations</vt:lpstr>
      <vt:lpstr>SFE 2026 Evaluations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2021 NOAA Hazardous Weather Testbed  Spring Forecasting Experiment AMS 102nd Annual Meeting, Houston, TX 12th Conf. on Transition of Research to Operations</dc:title>
  <dc:creator>Microsoft Office User</dc:creator>
  <cp:lastModifiedBy>Adam Clark</cp:lastModifiedBy>
  <cp:revision>48</cp:revision>
  <dcterms:created xsi:type="dcterms:W3CDTF">2022-01-05T21:20:10Z</dcterms:created>
  <dcterms:modified xsi:type="dcterms:W3CDTF">2026-07-14T14:19:02Z</dcterms:modified>
</cp:coreProperties>
</file>