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Lst>
  <p:sldSz cy="5143500" cx="9144000"/>
  <p:notesSz cx="6858000" cy="9144000"/>
  <p:embeddedFontLst>
    <p:embeddedFont>
      <p:font typeface="Roboto Mono SemiBold"/>
      <p:regular r:id="rId91"/>
      <p:bold r:id="rId92"/>
      <p:italic r:id="rId93"/>
      <p:boldItalic r:id="rId94"/>
    </p:embeddedFont>
    <p:embeddedFont>
      <p:font typeface="Nunito"/>
      <p:regular r:id="rId95"/>
      <p:bold r:id="rId96"/>
      <p:italic r:id="rId97"/>
      <p:boldItalic r:id="rId98"/>
    </p:embeddedFont>
    <p:embeddedFont>
      <p:font typeface="Maven Pro"/>
      <p:regular r:id="rId99"/>
      <p:bold r:id="rId100"/>
    </p:embeddedFont>
    <p:embeddedFont>
      <p:font typeface="Nunito Medium"/>
      <p:regular r:id="rId101"/>
      <p:bold r:id="rId102"/>
      <p:italic r:id="rId103"/>
      <p:boldItalic r:id="rId104"/>
    </p:embeddedFont>
    <p:embeddedFont>
      <p:font typeface="Roboto Mono"/>
      <p:regular r:id="rId105"/>
      <p:bold r:id="rId106"/>
      <p:italic r:id="rId107"/>
      <p:boldItalic r:id="rId10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2BF8815-76D1-4C52-9348-A908F4D305F8}">
  <a:tblStyle styleId="{32BF8815-76D1-4C52-9348-A908F4D305F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font" Target="fonts/RobotoMono-italic.fntdata"/><Relationship Id="rId106" Type="http://schemas.openxmlformats.org/officeDocument/2006/relationships/font" Target="fonts/RobotoMono-bold.fntdata"/><Relationship Id="rId105" Type="http://schemas.openxmlformats.org/officeDocument/2006/relationships/font" Target="fonts/RobotoMono-regular.fntdata"/><Relationship Id="rId104" Type="http://schemas.openxmlformats.org/officeDocument/2006/relationships/font" Target="fonts/NunitoMedium-boldItalic.fntdata"/><Relationship Id="rId108" Type="http://schemas.openxmlformats.org/officeDocument/2006/relationships/font" Target="fonts/RobotoMono-boldItalic.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font" Target="fonts/NunitoMedium-italic.fntdata"/><Relationship Id="rId102" Type="http://schemas.openxmlformats.org/officeDocument/2006/relationships/font" Target="fonts/NunitoMedium-bold.fntdata"/><Relationship Id="rId101" Type="http://schemas.openxmlformats.org/officeDocument/2006/relationships/font" Target="fonts/NunitoMedium-regular.fntdata"/><Relationship Id="rId100" Type="http://schemas.openxmlformats.org/officeDocument/2006/relationships/font" Target="fonts/MavenPro-bold.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font" Target="fonts/Nunito-regular.fntdata"/><Relationship Id="rId94" Type="http://schemas.openxmlformats.org/officeDocument/2006/relationships/font" Target="fonts/RobotoMonoSemiBold-boldItalic.fntdata"/><Relationship Id="rId97" Type="http://schemas.openxmlformats.org/officeDocument/2006/relationships/font" Target="fonts/Nunito-italic.fntdata"/><Relationship Id="rId96" Type="http://schemas.openxmlformats.org/officeDocument/2006/relationships/font" Target="fonts/Nunito-bold.fntdata"/><Relationship Id="rId11" Type="http://schemas.openxmlformats.org/officeDocument/2006/relationships/slide" Target="slides/slide4.xml"/><Relationship Id="rId99" Type="http://schemas.openxmlformats.org/officeDocument/2006/relationships/font" Target="fonts/MavenPro-regular.fntdata"/><Relationship Id="rId10" Type="http://schemas.openxmlformats.org/officeDocument/2006/relationships/slide" Target="slides/slide3.xml"/><Relationship Id="rId98" Type="http://schemas.openxmlformats.org/officeDocument/2006/relationships/font" Target="fonts/Nunito-boldItalic.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font" Target="fonts/RobotoMonoSemiBold-regular.fntdata"/><Relationship Id="rId90" Type="http://schemas.openxmlformats.org/officeDocument/2006/relationships/slide" Target="slides/slide83.xml"/><Relationship Id="rId93" Type="http://schemas.openxmlformats.org/officeDocument/2006/relationships/font" Target="fonts/RobotoMonoSemiBold-italic.fntdata"/><Relationship Id="rId92" Type="http://schemas.openxmlformats.org/officeDocument/2006/relationships/font" Target="fonts/RobotoMonoSemiBold-bold.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global-workflow.readthedocs.io/en/latest/user_guide/start.html#set-up-your-experiment-cron-or-scron"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f534478a9c_1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f534478a9c_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e898d6b0ea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e898d6b0ea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ef2bf661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ef2bf661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While on AWS we placed these in the same directory, on other machines it often makes sense to separate these.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ef2bf66136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ef2bf66136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ef2bf66136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ef2bf66136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HPC account name is irrelevant on AWS, so we could’ve used anything here. On other machines, use whichever compute accounts you have access to.</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ef2bf66136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ef2bf66136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ef2bf66136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ef2bf66136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./build_all -cA &lt;account&gt; gfs gsi</a:t>
            </a:r>
            <a:endParaRPr/>
          </a:p>
          <a:p>
            <a:pPr indent="0" lvl="0" marL="0" rtl="0" algn="l">
              <a:spcBef>
                <a:spcPts val="0"/>
              </a:spcBef>
              <a:spcAft>
                <a:spcPts val="0"/>
              </a:spcAft>
              <a:buNone/>
            </a:pPr>
            <a:r>
              <a:rPr lang="en"/>
              <a:t>./build_all -cA &lt;account&gt; gfs gsi gdas</a:t>
            </a:r>
            <a:endParaRPr/>
          </a:p>
          <a:p>
            <a:pPr indent="0" lvl="0" marL="0" rtl="0" algn="l">
              <a:spcBef>
                <a:spcPts val="0"/>
              </a:spcBef>
              <a:spcAft>
                <a:spcPts val="0"/>
              </a:spcAft>
              <a:buNone/>
            </a:pPr>
            <a:r>
              <a:rPr lang="en"/>
              <a:t>./build_all -cA &lt;account&gt; gfs gefs</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ef2bf66136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ef2bf66136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ef2bf66136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ef2bf66136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ef2bf6613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ef2bf6613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ef2bf66136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ef2bf6613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ef2bf66136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ef2bf66136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ef2bf66136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ef2bf66136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ef2bf66136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ef2bf6613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ef2bf66136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ef2bf66136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ef2bf66136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ef2bf66136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ef2bf66136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ef2bf66136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ef2bf66136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ef2bf66136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ef2bf66136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ef2bf66136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ef570d4998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ef570d4998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early enkfgfs phase will be new with GFS v17.</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ef570d4998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ef570d4998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e898d6b0ea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e898d6b0ea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ef2bf66136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ef2bf66136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ef2bf66136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ef2bf66136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./link_workflow.sh</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ef2bf66136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ef2bf66136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ef2bf6613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ef2bf6613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~/.gwrc file: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user:</a:t>
            </a:r>
            <a:endParaRPr/>
          </a:p>
          <a:p>
            <a:pPr indent="457200" lvl="0" marL="0" rtl="0" algn="l">
              <a:spcBef>
                <a:spcPts val="0"/>
              </a:spcBef>
              <a:spcAft>
                <a:spcPts val="0"/>
              </a:spcAft>
              <a:buNone/>
            </a:pPr>
            <a:r>
              <a:rPr lang="en"/>
              <a:t>STMP: '/lustre/users/</a:t>
            </a:r>
            <a:r>
              <a:rPr lang="en"/>
              <a:t>first.last</a:t>
            </a:r>
            <a:r>
              <a:rPr lang="en"/>
              <a:t>/stmp'</a:t>
            </a:r>
            <a:endParaRPr/>
          </a:p>
          <a:p>
            <a:pPr indent="457200" lvl="0" marL="0" rtl="0" algn="l">
              <a:spcBef>
                <a:spcPts val="0"/>
              </a:spcBef>
              <a:spcAft>
                <a:spcPts val="0"/>
              </a:spcAft>
              <a:buNone/>
            </a:pPr>
            <a:r>
              <a:rPr lang="en"/>
              <a:t>PTMP: '/lustre/users/</a:t>
            </a:r>
            <a:r>
              <a:rPr lang="en"/>
              <a:t>first.last</a:t>
            </a:r>
            <a:r>
              <a:rPr lang="en"/>
              <a:t>/stmp'</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ef570d499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ef570d499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cd ../dev/workflow</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ef2bf66136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ef2bf66136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“tutorial” can be any name you want to give this set of experiments</a:t>
            </a:r>
            <a:br>
              <a:rPr lang="en"/>
            </a:br>
            <a:br>
              <a:rPr lang="en"/>
            </a:br>
            <a:r>
              <a:rPr lang="en"/>
              <a:t>Commands:</a:t>
            </a:r>
            <a:br>
              <a:rPr lang="en"/>
            </a:br>
            <a:r>
              <a:rPr lang="en"/>
              <a:t>./generate_workflows.sh -A aws -y C48_ATM "${MY_NOSCRUB}/tutorial"</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ef2bf66136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ef2bf66136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on-prem machines, you may need to be on a specific node to edit crontab. Consult system documentation.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Gaea C6, </a:t>
            </a:r>
            <a:r>
              <a:rPr lang="en"/>
              <a:t>you need to use scrontab instead. See </a:t>
            </a:r>
            <a:r>
              <a:rPr lang="en" u="sng">
                <a:solidFill>
                  <a:schemeClr val="hlink"/>
                </a:solidFill>
                <a:hlinkClick r:id="rId2"/>
              </a:rPr>
              <a:t>https://global-workflow.readthedocs.io/en/latest/user_guide/start.html#set-up-your-experiment-cron-or-scron</a:t>
            </a:r>
            <a:r>
              <a:rPr lang="en"/>
              <a:t> for more information.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Commands:</a:t>
            </a:r>
            <a:br>
              <a:rPr lang="en"/>
            </a:br>
            <a:r>
              <a:rPr lang="en"/>
              <a:t>crontab -e</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e898d6b0e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e898d6b0e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ef2bf66136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ef2bf66136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source ../ush/gw_setup.sh</a:t>
            </a:r>
            <a:endParaRPr/>
          </a:p>
          <a:p>
            <a:pPr indent="0" lvl="0" marL="0" rtl="0" algn="l">
              <a:spcBef>
                <a:spcPts val="0"/>
              </a:spcBef>
              <a:spcAft>
                <a:spcPts val="0"/>
              </a:spcAft>
              <a:buNone/>
            </a:pPr>
            <a:r>
              <a:rPr lang="en"/>
              <a:t>alias rv=”TERM=xterm $MY_SAVE/tutorial/dev/workflow/rocoto_viewer.py”</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ef2bf66136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ef2bf66136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cd $MY_NOSCRUB/tutorial/EXPDIR/C48_ATM</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e898d6b0ea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e898d6b0ea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ef570d499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ef570d499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rocotorun -w C48_ATM.xml -d C48_ATM.db</a:t>
            </a:r>
            <a:endParaRPr/>
          </a:p>
          <a:p>
            <a:pPr indent="0" lvl="0" marL="0" rtl="0" algn="l">
              <a:spcBef>
                <a:spcPts val="0"/>
              </a:spcBef>
              <a:spcAft>
                <a:spcPts val="0"/>
              </a:spcAft>
              <a:buNone/>
            </a:pPr>
            <a:r>
              <a:rPr lang="en"/>
              <a:t>rocotostat -w C48_ATM.xml -d C48_ATM.db</a:t>
            </a:r>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ef570d499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ef570d499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rv -w C48_ATM.xml -d C48_ATM.db</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ef570d4998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ef570d499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ef570d4998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ef570d499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ef570d4998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ef570d4998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ef570d499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ef570d499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with the build, the HPC account is irrelevant on AWS. For on-prem machines, use the </a:t>
            </a:r>
            <a:r>
              <a:rPr lang="en"/>
              <a:t>appropriate</a:t>
            </a:r>
            <a:r>
              <a:rPr lang="en"/>
              <a:t> value for your account.</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ef570d4998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ef570d4998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./generate_workflows.sh -A aws -y "C48_ATM C48_S2SW C96_atm3DVar.yaml" "${MY_NOSCRUB}/tutorial"</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ef570d4998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ef570d4998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ef570d4998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ef570d4998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ef570d4998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ef570d4998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e898d6b0ea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e898d6b0ea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ef570d4998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ef570d4998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ef570d4998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ef570d4998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3ef570d4998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3ef570d4998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ef570d4998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ef570d4998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ef570d4998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ef570d4998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ef570d4998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3ef570d4998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ef570d4998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3ef570d4998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ef570d4998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ef570d4998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ef570d4998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3ef570d4998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ef570d4998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ef570d4998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e898d6b0ea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e898d6b0ea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Commands:</a:t>
            </a:r>
            <a:br>
              <a:rPr lang="en">
                <a:solidFill>
                  <a:schemeClr val="dk1"/>
                </a:solidFill>
              </a:rPr>
            </a:br>
            <a:r>
              <a:rPr lang="en"/>
              <a:t>ssh -Y </a:t>
            </a:r>
            <a:r>
              <a:rPr lang="en"/>
              <a:t>first.last</a:t>
            </a:r>
            <a:r>
              <a:rPr lang="en"/>
              <a:t>@jump1.epic.noaa.gov</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e898d6b0ea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3e898d6b0ea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ef570d4998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ef570d4998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metatasks in </a:t>
            </a:r>
            <a:r>
              <a:rPr lang="en"/>
              <a:t>global</a:t>
            </a:r>
            <a:r>
              <a:rPr lang="en"/>
              <a:t> workflow:</a:t>
            </a:r>
            <a:endParaRPr/>
          </a:p>
          <a:p>
            <a:pPr indent="-298450" lvl="0" marL="457200" rtl="0" algn="l">
              <a:spcBef>
                <a:spcPts val="0"/>
              </a:spcBef>
              <a:spcAft>
                <a:spcPts val="0"/>
              </a:spcAft>
              <a:buSzPts val="1100"/>
              <a:buChar char="-"/>
            </a:pPr>
            <a:r>
              <a:rPr lang="en"/>
              <a:t>Product generation at each output time</a:t>
            </a:r>
            <a:endParaRPr/>
          </a:p>
          <a:p>
            <a:pPr indent="-298450" lvl="0" marL="457200" rtl="0" algn="l">
              <a:spcBef>
                <a:spcPts val="0"/>
              </a:spcBef>
              <a:spcAft>
                <a:spcPts val="0"/>
              </a:spcAft>
              <a:buSzPts val="1100"/>
              <a:buChar char="-"/>
            </a:pPr>
            <a:r>
              <a:rPr lang="en"/>
              <a:t>Different segments of a long forecast</a:t>
            </a:r>
            <a:endParaRPr/>
          </a:p>
          <a:p>
            <a:pPr indent="-298450" lvl="0" marL="457200" rtl="0" algn="l">
              <a:spcBef>
                <a:spcPts val="0"/>
              </a:spcBef>
              <a:spcAft>
                <a:spcPts val="0"/>
              </a:spcAft>
              <a:buSzPts val="1100"/>
              <a:buChar char="-"/>
            </a:pPr>
            <a:r>
              <a:rPr lang="en"/>
              <a:t>Any job that has to be run for multiple ensemble members</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e898d6b0ea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3e898d6b0ea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e898d6b0ea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3e898d6b0ea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endParaRPr/>
          </a:p>
          <a:p>
            <a:pPr indent="0" lvl="0" marL="0" rtl="0" algn="l">
              <a:spcBef>
                <a:spcPts val="0"/>
              </a:spcBef>
              <a:spcAft>
                <a:spcPts val="0"/>
              </a:spcAft>
              <a:buNone/>
            </a:pPr>
            <a:r>
              <a:rPr lang="en"/>
              <a:t>rocotorun -w ${pslot}.xml -d ${pslot}.db</a:t>
            </a:r>
            <a:endParaRPr/>
          </a:p>
          <a:p>
            <a:pPr indent="0" lvl="0" marL="0" rtl="0" algn="l">
              <a:spcBef>
                <a:spcPts val="0"/>
              </a:spcBef>
              <a:spcAft>
                <a:spcPts val="0"/>
              </a:spcAft>
              <a:buNone/>
            </a:pPr>
            <a:r>
              <a:rPr lang="en"/>
              <a:t>rocotorewind -w ${pslot}.xml -d ${pslot}.db -c 202112210600 -t gfsfcst</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e898d6b0ea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3e898d6b0ea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e898d6b0ea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8" name="Google Shape;618;g3e898d6b0ea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an older slide for a different experiment, so your job names will not match, but rocoto viewer hasn’t changed.</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e898d6b0ea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3e898d6b0ea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3ef570d4998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3ef570d4998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ef570d4998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3ef570d4998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3e898d6b0ea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3e898d6b0ea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e898d6b0ea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e898d6b0ea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3e898d6b0ea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3e898d6b0ea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3e898d6b0ea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3e898d6b0ea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e898d6b0ea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3e898d6b0ea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3ef570d4998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3ef570d4998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3ef570d4998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3ef570d4998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3ef570d4998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3ef570d4998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3ef570d4998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3ef570d4998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3ef570d4998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3ef570d4998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3ef8a0417bb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3ef8a0417bb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3ef570d4998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3ef570d4998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e898d6b0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e898d6b0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you are using an on-prem machine, create directories in the appropriate spaces for your account</a:t>
            </a:r>
            <a:br>
              <a:rPr lang="en"/>
            </a:br>
            <a:endParaRPr/>
          </a:p>
          <a:p>
            <a:pPr indent="0" lvl="0" marL="0" rtl="0" algn="l">
              <a:spcBef>
                <a:spcPts val="0"/>
              </a:spcBef>
              <a:spcAft>
                <a:spcPts val="0"/>
              </a:spcAft>
              <a:buNone/>
            </a:pPr>
            <a:r>
              <a:rPr lang="en"/>
              <a:t>Commands:</a:t>
            </a:r>
            <a:br>
              <a:rPr lang="en"/>
            </a:br>
            <a:r>
              <a:rPr lang="en"/>
              <a:t>M</a:t>
            </a:r>
            <a:r>
              <a:rPr lang="en"/>
              <a:t>E=first.last</a:t>
            </a:r>
            <a:endParaRPr/>
          </a:p>
          <a:p>
            <a:pPr indent="0" lvl="0" marL="0" rtl="0" algn="l">
              <a:spcBef>
                <a:spcPts val="0"/>
              </a:spcBef>
              <a:spcAft>
                <a:spcPts val="0"/>
              </a:spcAft>
              <a:buNone/>
            </a:pPr>
            <a:r>
              <a:rPr lang="en"/>
              <a:t>MY_SAVE=/lustre/users/$ME/save/gw</a:t>
            </a:r>
            <a:endParaRPr/>
          </a:p>
          <a:p>
            <a:pPr indent="0" lvl="0" marL="0" rtl="0" algn="l">
              <a:spcBef>
                <a:spcPts val="0"/>
              </a:spcBef>
              <a:spcAft>
                <a:spcPts val="0"/>
              </a:spcAft>
              <a:buNone/>
            </a:pPr>
            <a:r>
              <a:rPr lang="en"/>
              <a:t>MY_NOSCRUB=/lustre/users/$ME/noscrub/gw</a:t>
            </a:r>
            <a:endParaRPr/>
          </a:p>
          <a:p>
            <a:pPr indent="0" lvl="0" marL="0" rtl="0" algn="l">
              <a:spcBef>
                <a:spcPts val="0"/>
              </a:spcBef>
              <a:spcAft>
                <a:spcPts val="0"/>
              </a:spcAft>
              <a:buNone/>
            </a:pPr>
            <a:r>
              <a:rPr lang="en"/>
              <a:t>MY_STMP=/lustre/users/$ME/stmp</a:t>
            </a:r>
            <a:endParaRPr/>
          </a:p>
          <a:p>
            <a:pPr indent="0" lvl="0" marL="0" rtl="0" algn="l">
              <a:spcBef>
                <a:spcPts val="0"/>
              </a:spcBef>
              <a:spcAft>
                <a:spcPts val="0"/>
              </a:spcAft>
              <a:buNone/>
            </a:pPr>
            <a:r>
              <a:rPr lang="en"/>
              <a:t>mkdir -p $MY_SAVE $MY_NOSCRUB $MY_STMP</a:t>
            </a:r>
            <a:br>
              <a:rPr lang="en"/>
            </a:br>
            <a:r>
              <a:rPr lang="en"/>
              <a:t>cd $MY_SAVE</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3ef8a0417b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3ef8a0417b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3ef8fd41d5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6" name="Google Shape;756;g3ef8fd41d5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3ef570d4998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3ef570d4998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3ef570d4998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3ef570d4998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e898d6b0ea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e898d6b0ea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Commands:</a:t>
            </a:r>
            <a:br>
              <a:rPr lang="en"/>
            </a:br>
            <a:r>
              <a:rPr lang="en"/>
              <a:t>git clone https://github.com/NOAA-EMC/global-workflow.git tutorial --recursive --jobs=8</a:t>
            </a:r>
            <a:br>
              <a:rPr lang="en"/>
            </a:br>
            <a:r>
              <a:rPr lang="en"/>
              <a:t>cd tutorial/sorc</a:t>
            </a:r>
            <a:endParaRPr/>
          </a:p>
          <a:p>
            <a:pPr indent="0" lvl="0" marL="0" rtl="0" algn="l">
              <a:spcBef>
                <a:spcPts val="0"/>
              </a:spcBef>
              <a:spcAft>
                <a:spcPts val="0"/>
              </a:spcAft>
              <a:buNone/>
            </a:pPr>
            <a:r>
              <a:rPr lang="en"/>
              <a:t>./build_all.sh -cA aws gfs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85" name="Shape 85"/>
        <p:cNvGrpSpPr/>
        <p:nvPr/>
      </p:nvGrpSpPr>
      <p:grpSpPr>
        <a:xfrm>
          <a:off x="0" y="0"/>
          <a:ext cx="0" cy="0"/>
          <a:chOff x="0" y="0"/>
          <a:chExt cx="0" cy="0"/>
        </a:xfrm>
      </p:grpSpPr>
      <p:pic>
        <p:nvPicPr>
          <p:cNvPr id="86" name="Google Shape;86;p14"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87" name="Google Shape;87;p14"/>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8" name="Google Shape;88;p14"/>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89" name="Google Shape;89;p1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90" name="Google Shape;90;p14" title="UIFCW2026_Logo_white.png"/>
          <p:cNvPicPr preferRelativeResize="0"/>
          <p:nvPr/>
        </p:nvPicPr>
        <p:blipFill>
          <a:blip r:embed="rId3">
            <a:alphaModFix/>
          </a:blip>
          <a:stretch>
            <a:fillRect/>
          </a:stretch>
        </p:blipFill>
        <p:spPr>
          <a:xfrm>
            <a:off x="6375123" y="2975525"/>
            <a:ext cx="2347075" cy="176144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91" name="Shape 91"/>
        <p:cNvGrpSpPr/>
        <p:nvPr/>
      </p:nvGrpSpPr>
      <p:grpSpPr>
        <a:xfrm>
          <a:off x="0" y="0"/>
          <a:ext cx="0" cy="0"/>
          <a:chOff x="0" y="0"/>
          <a:chExt cx="0" cy="0"/>
        </a:xfrm>
      </p:grpSpPr>
      <p:pic>
        <p:nvPicPr>
          <p:cNvPr id="92" name="Google Shape;92;p15"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93" name="Google Shape;93;p15"/>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94" name="Google Shape;94;p1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95" name="Google Shape;95;p15"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6" name="Shape 96"/>
        <p:cNvGrpSpPr/>
        <p:nvPr/>
      </p:nvGrpSpPr>
      <p:grpSpPr>
        <a:xfrm>
          <a:off x="0" y="0"/>
          <a:ext cx="0" cy="0"/>
          <a:chOff x="0" y="0"/>
          <a:chExt cx="0" cy="0"/>
        </a:xfrm>
      </p:grpSpPr>
      <p:sp>
        <p:nvSpPr>
          <p:cNvPr id="97" name="Google Shape;97;p1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8" name="Google Shape;98;p16"/>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9" name="Google Shape;99;p1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00" name="Google Shape;100;p1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101" name="Google Shape;101;p16"/>
          <p:cNvGrpSpPr/>
          <p:nvPr/>
        </p:nvGrpSpPr>
        <p:grpSpPr>
          <a:xfrm>
            <a:off x="951033" y="397889"/>
            <a:ext cx="1072800" cy="0"/>
            <a:chOff x="1376350" y="528325"/>
            <a:chExt cx="1072800" cy="0"/>
          </a:xfrm>
        </p:grpSpPr>
        <p:cxnSp>
          <p:nvCxnSpPr>
            <p:cNvPr id="102" name="Google Shape;102;p1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03" name="Google Shape;103;p1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04" name="Google Shape;104;p1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5" name="Shape 105"/>
        <p:cNvGrpSpPr/>
        <p:nvPr/>
      </p:nvGrpSpPr>
      <p:grpSpPr>
        <a:xfrm>
          <a:off x="0" y="0"/>
          <a:ext cx="0" cy="0"/>
          <a:chOff x="0" y="0"/>
          <a:chExt cx="0" cy="0"/>
        </a:xfrm>
      </p:grpSpPr>
      <p:sp>
        <p:nvSpPr>
          <p:cNvPr id="106" name="Google Shape;106;p17"/>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7" name="Google Shape;107;p17"/>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8" name="Google Shape;108;p1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09" name="Google Shape;109;p1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110" name="Google Shape;110;p1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111" name="Google Shape;111;p17"/>
          <p:cNvGrpSpPr/>
          <p:nvPr/>
        </p:nvGrpSpPr>
        <p:grpSpPr>
          <a:xfrm>
            <a:off x="951033" y="397889"/>
            <a:ext cx="1072800" cy="0"/>
            <a:chOff x="1376350" y="528325"/>
            <a:chExt cx="1072800" cy="0"/>
          </a:xfrm>
        </p:grpSpPr>
        <p:cxnSp>
          <p:nvCxnSpPr>
            <p:cNvPr id="112" name="Google Shape;112;p1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13" name="Google Shape;113;p1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14" name="Google Shape;114;p1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5" name="Shape 115"/>
        <p:cNvGrpSpPr/>
        <p:nvPr/>
      </p:nvGrpSpPr>
      <p:grpSpPr>
        <a:xfrm>
          <a:off x="0" y="0"/>
          <a:ext cx="0" cy="0"/>
          <a:chOff x="0" y="0"/>
          <a:chExt cx="0" cy="0"/>
        </a:xfrm>
      </p:grpSpPr>
      <p:sp>
        <p:nvSpPr>
          <p:cNvPr id="116" name="Google Shape;116;p1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7" name="Google Shape;117;p18"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118" name="Google Shape;118;p18"/>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119" name="Google Shape;119;p18"/>
          <p:cNvGrpSpPr/>
          <p:nvPr/>
        </p:nvGrpSpPr>
        <p:grpSpPr>
          <a:xfrm>
            <a:off x="951033" y="397889"/>
            <a:ext cx="1072800" cy="0"/>
            <a:chOff x="1376350" y="528325"/>
            <a:chExt cx="1072800" cy="0"/>
          </a:xfrm>
        </p:grpSpPr>
        <p:cxnSp>
          <p:nvCxnSpPr>
            <p:cNvPr id="120" name="Google Shape;120;p18"/>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21" name="Google Shape;121;p18"/>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22" name="Google Shape;122;p18"/>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3" name="Shape 123"/>
        <p:cNvGrpSpPr/>
        <p:nvPr/>
      </p:nvGrpSpPr>
      <p:grpSpPr>
        <a:xfrm>
          <a:off x="0" y="0"/>
          <a:ext cx="0" cy="0"/>
          <a:chOff x="0" y="0"/>
          <a:chExt cx="0" cy="0"/>
        </a:xfrm>
      </p:grpSpPr>
      <p:sp>
        <p:nvSpPr>
          <p:cNvPr id="124" name="Google Shape;124;p19"/>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5" name="Google Shape;125;p1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26" name="Google Shape;126;p1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127" name="Google Shape;127;p1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128" name="Google Shape;128;p19"/>
          <p:cNvGrpSpPr/>
          <p:nvPr/>
        </p:nvGrpSpPr>
        <p:grpSpPr>
          <a:xfrm>
            <a:off x="951033" y="397889"/>
            <a:ext cx="1072800" cy="0"/>
            <a:chOff x="1376350" y="528325"/>
            <a:chExt cx="1072800" cy="0"/>
          </a:xfrm>
        </p:grpSpPr>
        <p:cxnSp>
          <p:nvCxnSpPr>
            <p:cNvPr id="129" name="Google Shape;129;p1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30" name="Google Shape;130;p1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31" name="Google Shape;131;p1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132" name="Shape 132"/>
        <p:cNvGrpSpPr/>
        <p:nvPr/>
      </p:nvGrpSpPr>
      <p:grpSpPr>
        <a:xfrm>
          <a:off x="0" y="0"/>
          <a:ext cx="0" cy="0"/>
          <a:chOff x="0" y="0"/>
          <a:chExt cx="0" cy="0"/>
        </a:xfrm>
      </p:grpSpPr>
      <p:pic>
        <p:nvPicPr>
          <p:cNvPr id="133" name="Google Shape;133;p20"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134" name="Google Shape;134;p20"/>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35" name="Google Shape;135;p2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36" name="Google Shape;136;p20"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7" name="Shape 137"/>
        <p:cNvGrpSpPr/>
        <p:nvPr/>
      </p:nvGrpSpPr>
      <p:grpSpPr>
        <a:xfrm>
          <a:off x="0" y="0"/>
          <a:ext cx="0" cy="0"/>
          <a:chOff x="0" y="0"/>
          <a:chExt cx="0" cy="0"/>
        </a:xfrm>
      </p:grpSpPr>
      <p:sp>
        <p:nvSpPr>
          <p:cNvPr id="138" name="Google Shape;138;p21"/>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9" name="Google Shape;139;p21"/>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40" name="Google Shape;140;p2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41" name="Google Shape;141;p21"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142" name="Google Shape;142;p21"/>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143" name="Google Shape;143;p21"/>
          <p:cNvGrpSpPr/>
          <p:nvPr/>
        </p:nvGrpSpPr>
        <p:grpSpPr>
          <a:xfrm>
            <a:off x="951033" y="397889"/>
            <a:ext cx="1072800" cy="0"/>
            <a:chOff x="1376350" y="528325"/>
            <a:chExt cx="1072800" cy="0"/>
          </a:xfrm>
        </p:grpSpPr>
        <p:cxnSp>
          <p:nvCxnSpPr>
            <p:cNvPr id="144" name="Google Shape;144;p21"/>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145" name="Google Shape;145;p21"/>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146" name="Google Shape;146;p21"/>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7" name="Shape 147"/>
        <p:cNvGrpSpPr/>
        <p:nvPr/>
      </p:nvGrpSpPr>
      <p:grpSpPr>
        <a:xfrm>
          <a:off x="0" y="0"/>
          <a:ext cx="0" cy="0"/>
          <a:chOff x="0" y="0"/>
          <a:chExt cx="0" cy="0"/>
        </a:xfrm>
      </p:grpSpPr>
      <p:sp>
        <p:nvSpPr>
          <p:cNvPr id="148" name="Google Shape;148;p22"/>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49" name="Google Shape;149;p2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50" name="Google Shape;150;p22"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151" name="Shape 151"/>
        <p:cNvGrpSpPr/>
        <p:nvPr/>
      </p:nvGrpSpPr>
      <p:grpSpPr>
        <a:xfrm>
          <a:off x="0" y="0"/>
          <a:ext cx="0" cy="0"/>
          <a:chOff x="0" y="0"/>
          <a:chExt cx="0" cy="0"/>
        </a:xfrm>
      </p:grpSpPr>
      <p:pic>
        <p:nvPicPr>
          <p:cNvPr id="152" name="Google Shape;152;p23"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153" name="Google Shape;153;p2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154" name="Google Shape;154;p2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5" name="Shape 155"/>
        <p:cNvGrpSpPr/>
        <p:nvPr/>
      </p:nvGrpSpPr>
      <p:grpSpPr>
        <a:xfrm>
          <a:off x="0" y="0"/>
          <a:ext cx="0" cy="0"/>
          <a:chOff x="0" y="0"/>
          <a:chExt cx="0" cy="0"/>
        </a:xfrm>
      </p:grpSpPr>
      <p:sp>
        <p:nvSpPr>
          <p:cNvPr id="156" name="Google Shape;156;p2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pic>
        <p:nvPicPr>
          <p:cNvPr id="21" name="Google Shape;21;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22" name="Google Shape;22;p4"/>
          <p:cNvSpPr txBox="1"/>
          <p:nvPr>
            <p:ph type="title"/>
          </p:nvPr>
        </p:nvSpPr>
        <p:spPr>
          <a:xfrm>
            <a:off x="450175" y="338425"/>
            <a:ext cx="8235600" cy="5628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4"/>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lvl1pPr indent="-355600" lvl="0" marL="457200">
              <a:spcBef>
                <a:spcPts val="0"/>
              </a:spcBef>
              <a:spcAft>
                <a:spcPts val="0"/>
              </a:spcAft>
              <a:buSzPts val="2000"/>
              <a:buChar char="●"/>
              <a:defRPr sz="2000"/>
            </a:lvl1pPr>
            <a:lvl2pPr indent="-342900" lvl="1" marL="914400">
              <a:spcBef>
                <a:spcPts val="0"/>
              </a:spcBef>
              <a:spcAft>
                <a:spcPts val="0"/>
              </a:spcAft>
              <a:buSzPts val="1800"/>
              <a:buChar char="○"/>
              <a:defRPr sz="1800"/>
            </a:lvl2pPr>
            <a:lvl3pPr indent="-342900" lvl="2" marL="1371600">
              <a:spcBef>
                <a:spcPts val="0"/>
              </a:spcBef>
              <a:spcAft>
                <a:spcPts val="0"/>
              </a:spcAft>
              <a:buSzPts val="1800"/>
              <a:buChar char="■"/>
              <a:defRPr sz="1800"/>
            </a:lvl3pPr>
            <a:lvl4pPr indent="-342900" lvl="3" marL="1828800">
              <a:spcBef>
                <a:spcPts val="0"/>
              </a:spcBef>
              <a:spcAft>
                <a:spcPts val="0"/>
              </a:spcAft>
              <a:buSzPts val="1800"/>
              <a:buChar char="●"/>
              <a:defRPr sz="1800"/>
            </a:lvl4pPr>
            <a:lvl5pPr indent="-342900" lvl="4" marL="2286000">
              <a:spcBef>
                <a:spcPts val="0"/>
              </a:spcBef>
              <a:spcAft>
                <a:spcPts val="0"/>
              </a:spcAft>
              <a:buSzPts val="1800"/>
              <a:buChar char="○"/>
              <a:defRPr sz="1800"/>
            </a:lvl5pPr>
            <a:lvl6pPr indent="-342900" lvl="5" marL="2743200">
              <a:spcBef>
                <a:spcPts val="0"/>
              </a:spcBef>
              <a:spcAft>
                <a:spcPts val="0"/>
              </a:spcAft>
              <a:buSzPts val="1800"/>
              <a:buChar char="■"/>
              <a:defRPr sz="1800"/>
            </a:lvl6pPr>
            <a:lvl7pPr indent="-342900" lvl="6" marL="3200400">
              <a:spcBef>
                <a:spcPts val="0"/>
              </a:spcBef>
              <a:spcAft>
                <a:spcPts val="0"/>
              </a:spcAft>
              <a:buSzPts val="1800"/>
              <a:buChar char="●"/>
              <a:defRPr sz="1800"/>
            </a:lvl7pPr>
            <a:lvl8pPr indent="-342900" lvl="7" marL="3657600">
              <a:spcBef>
                <a:spcPts val="0"/>
              </a:spcBef>
              <a:spcAft>
                <a:spcPts val="0"/>
              </a:spcAft>
              <a:buSzPts val="1800"/>
              <a:buChar char="○"/>
              <a:defRPr sz="1800"/>
            </a:lvl8pPr>
            <a:lvl9pPr indent="-342900" lvl="8" marL="4114800">
              <a:spcBef>
                <a:spcPts val="0"/>
              </a:spcBef>
              <a:spcAft>
                <a:spcPts val="0"/>
              </a:spcAft>
              <a:buSzPts val="1800"/>
              <a:buChar char="■"/>
              <a:defRPr sz="1800"/>
            </a:lvl9pPr>
          </a:lstStyle>
          <a:p/>
        </p:txBody>
      </p:sp>
      <p:grpSp>
        <p:nvGrpSpPr>
          <p:cNvPr id="24" name="Google Shape;24;p4"/>
          <p:cNvGrpSpPr/>
          <p:nvPr/>
        </p:nvGrpSpPr>
        <p:grpSpPr>
          <a:xfrm>
            <a:off x="561708" y="397889"/>
            <a:ext cx="1072800" cy="0"/>
            <a:chOff x="1376350" y="528325"/>
            <a:chExt cx="1072800" cy="0"/>
          </a:xfrm>
        </p:grpSpPr>
        <p:cxnSp>
          <p:nvCxnSpPr>
            <p:cNvPr id="25" name="Google Shape;25;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6" name="Google Shape;26;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7" name="Google Shape;27;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28" name="Google Shape;28;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450175" y="911425"/>
            <a:ext cx="4284000" cy="3620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911550"/>
            <a:ext cx="3782100" cy="3620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450175" y="338425"/>
            <a:ext cx="8235600" cy="5628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561708"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450175" y="338425"/>
            <a:ext cx="8235600" cy="5628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561708"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450175" y="911425"/>
            <a:ext cx="4165500" cy="3620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450175" y="338425"/>
            <a:ext cx="8235600" cy="5628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561708"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911425"/>
            <a:ext cx="3808500" cy="39993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450175" y="338425"/>
            <a:ext cx="8235600" cy="5628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561708"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60150" y="335200"/>
            <a:ext cx="83721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460200" y="907900"/>
            <a:ext cx="8372100" cy="36609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81" name="Shape 81"/>
        <p:cNvGrpSpPr/>
        <p:nvPr/>
      </p:nvGrpSpPr>
      <p:grpSpPr>
        <a:xfrm>
          <a:off x="0" y="0"/>
          <a:ext cx="0" cy="0"/>
          <a:chOff x="0" y="0"/>
          <a:chExt cx="0" cy="0"/>
        </a:xfrm>
      </p:grpSpPr>
      <p:sp>
        <p:nvSpPr>
          <p:cNvPr id="82" name="Google Shape;82;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83" name="Google Shape;83;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4" name="Google Shape;84;p1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5.gif"/><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github.com/NOAA-EMC/global-workflow.gi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8.pn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1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1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1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hyperlink" Target="mailto:Walter.Kolczynski@noaa.gov"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hyperlink" Target="https://github.com/NOAA-EMC/global-workflow" TargetMode="External"/><Relationship Id="rId4" Type="http://schemas.openxmlformats.org/officeDocument/2006/relationships/hyperlink" Target="https://global-workflow.readthedocs.io/en/latest/quick_start.html" TargetMode="External"/><Relationship Id="rId5" Type="http://schemas.openxmlformats.org/officeDocument/2006/relationships/hyperlink" Target="https://global-workflow.readthedocs.io/en/latest/index.html" TargetMode="External"/><Relationship Id="rId6" Type="http://schemas.openxmlformats.org/officeDocument/2006/relationships/hyperlink" Target="http://christopherwharrop.github.io/rocoto/" TargetMode="External"/><Relationship Id="rId7" Type="http://schemas.openxmlformats.org/officeDocument/2006/relationships/hyperlink" Target="https://github.com/NOAA-EMC/global-workflow/discussion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0" name="Shape 160"/>
        <p:cNvGrpSpPr/>
        <p:nvPr/>
      </p:nvGrpSpPr>
      <p:grpSpPr>
        <a:xfrm>
          <a:off x="0" y="0"/>
          <a:ext cx="0" cy="0"/>
          <a:chOff x="0" y="0"/>
          <a:chExt cx="0" cy="0"/>
        </a:xfrm>
      </p:grpSpPr>
      <p:sp>
        <p:nvSpPr>
          <p:cNvPr id="161" name="Google Shape;161;p25"/>
          <p:cNvSpPr txBox="1"/>
          <p:nvPr>
            <p:ph type="title"/>
          </p:nvPr>
        </p:nvSpPr>
        <p:spPr>
          <a:xfrm>
            <a:off x="892875" y="428499"/>
            <a:ext cx="7030500" cy="592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420"/>
              <a:t>Privacy</a:t>
            </a:r>
            <a:r>
              <a:rPr lang="en" sz="2420"/>
              <a:t> Act Statement for Recording</a:t>
            </a:r>
            <a:endParaRPr sz="2420"/>
          </a:p>
        </p:txBody>
      </p:sp>
      <p:pic>
        <p:nvPicPr>
          <p:cNvPr id="162" name="Google Shape;162;p25" title="CamerasOffText.gif"/>
          <p:cNvPicPr preferRelativeResize="0"/>
          <p:nvPr/>
        </p:nvPicPr>
        <p:blipFill>
          <a:blip r:embed="rId3">
            <a:alphaModFix/>
          </a:blip>
          <a:stretch>
            <a:fillRect/>
          </a:stretch>
        </p:blipFill>
        <p:spPr>
          <a:xfrm>
            <a:off x="5033825" y="2230274"/>
            <a:ext cx="3829050" cy="409575"/>
          </a:xfrm>
          <a:prstGeom prst="rect">
            <a:avLst/>
          </a:prstGeom>
          <a:noFill/>
          <a:ln cap="flat" cmpd="sng" w="9525">
            <a:solidFill>
              <a:schemeClr val="dk2"/>
            </a:solidFill>
            <a:prstDash val="solid"/>
            <a:round/>
            <a:headEnd len="sm" w="sm" type="none"/>
            <a:tailEnd len="sm" w="sm" type="none"/>
          </a:ln>
        </p:spPr>
      </p:pic>
      <p:pic>
        <p:nvPicPr>
          <p:cNvPr id="163" name="Google Shape;163;p25" title="PrivacyActStatement.png"/>
          <p:cNvPicPr preferRelativeResize="0"/>
          <p:nvPr/>
        </p:nvPicPr>
        <p:blipFill>
          <a:blip r:embed="rId4">
            <a:alphaModFix/>
          </a:blip>
          <a:stretch>
            <a:fillRect/>
          </a:stretch>
        </p:blipFill>
        <p:spPr>
          <a:xfrm>
            <a:off x="677875" y="1067200"/>
            <a:ext cx="4039725" cy="351517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a:t>
            </a:r>
            <a:r>
              <a:rPr lang="en"/>
              <a:t> Global Workflow</a:t>
            </a:r>
            <a:endParaRPr/>
          </a:p>
        </p:txBody>
      </p:sp>
      <p:sp>
        <p:nvSpPr>
          <p:cNvPr id="217" name="Google Shape;217;p34"/>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000"/>
              <a:t>That command will take about 25 minutes to complete, so let’s go over what we’ve actually done and the structure of global workflow.</a:t>
            </a:r>
            <a:endParaRPr sz="2000"/>
          </a:p>
        </p:txBody>
      </p:sp>
      <p:sp>
        <p:nvSpPr>
          <p:cNvPr id="218" name="Google Shape;218;p3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5"/>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 Global Workflow</a:t>
            </a:r>
            <a:endParaRPr/>
          </a:p>
        </p:txBody>
      </p:sp>
      <p:sp>
        <p:nvSpPr>
          <p:cNvPr id="224" name="Google Shape;224;p35"/>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t>So, what did we just do?</a:t>
            </a:r>
            <a:endParaRPr sz="2200"/>
          </a:p>
          <a:p>
            <a:pPr indent="-368300" lvl="0" marL="457200" rtl="0" algn="l">
              <a:spcBef>
                <a:spcPts val="1200"/>
              </a:spcBef>
              <a:spcAft>
                <a:spcPts val="0"/>
              </a:spcAft>
              <a:buSzPts val="2200"/>
              <a:buChar char="●"/>
            </a:pPr>
            <a:r>
              <a:rPr lang="en" sz="2200"/>
              <a:t>First, we set up the three directories where all of the global workflow will reside:</a:t>
            </a:r>
            <a:endParaRPr sz="2200"/>
          </a:p>
          <a:p>
            <a:pPr indent="-368300" lvl="1" marL="914400" rtl="0" algn="l">
              <a:spcBef>
                <a:spcPts val="0"/>
              </a:spcBef>
              <a:spcAft>
                <a:spcPts val="0"/>
              </a:spcAft>
              <a:buSzPts val="2200"/>
              <a:buChar char="○"/>
            </a:pPr>
            <a:r>
              <a:rPr lang="en" sz="2200"/>
              <a:t>The first, </a:t>
            </a:r>
            <a:r>
              <a:rPr lang="en" sz="2200">
                <a:latin typeface="Roboto Mono SemiBold"/>
                <a:ea typeface="Roboto Mono SemiBold"/>
                <a:cs typeface="Roboto Mono SemiBold"/>
                <a:sym typeface="Roboto Mono SemiBold"/>
              </a:rPr>
              <a:t>$MY_SAVE</a:t>
            </a:r>
            <a:r>
              <a:rPr lang="en" sz="2200"/>
              <a:t>, is where the</a:t>
            </a:r>
            <a:r>
              <a:rPr lang="en" sz="2200"/>
              <a:t> source code will live</a:t>
            </a:r>
            <a:endParaRPr sz="2200"/>
          </a:p>
          <a:p>
            <a:pPr indent="-368300" lvl="1" marL="914400" rtl="0" algn="l">
              <a:spcBef>
                <a:spcPts val="0"/>
              </a:spcBef>
              <a:spcAft>
                <a:spcPts val="0"/>
              </a:spcAft>
              <a:buSzPts val="2200"/>
              <a:buChar char="○"/>
            </a:pPr>
            <a:r>
              <a:rPr lang="en" sz="2200"/>
              <a:t>The second, </a:t>
            </a:r>
            <a:r>
              <a:rPr lang="en" sz="2200">
                <a:latin typeface="Roboto Mono SemiBold"/>
                <a:ea typeface="Roboto Mono SemiBold"/>
                <a:cs typeface="Roboto Mono SemiBold"/>
                <a:sym typeface="Roboto Mono SemiBold"/>
              </a:rPr>
              <a:t>$MY_NOSCRUB</a:t>
            </a:r>
            <a:r>
              <a:rPr lang="en" sz="2200"/>
              <a:t>, is where the experiment directories and output will live</a:t>
            </a:r>
            <a:endParaRPr sz="2200"/>
          </a:p>
          <a:p>
            <a:pPr indent="-368300" lvl="1" marL="914400" rtl="0" algn="l">
              <a:spcBef>
                <a:spcPts val="0"/>
              </a:spcBef>
              <a:spcAft>
                <a:spcPts val="0"/>
              </a:spcAft>
              <a:buSzPts val="2200"/>
              <a:buChar char="○"/>
            </a:pPr>
            <a:r>
              <a:rPr lang="en" sz="2200"/>
              <a:t>The third, </a:t>
            </a:r>
            <a:r>
              <a:rPr lang="en" sz="2200">
                <a:latin typeface="Roboto Mono SemiBold"/>
                <a:ea typeface="Roboto Mono SemiBold"/>
                <a:cs typeface="Roboto Mono SemiBold"/>
                <a:sym typeface="Roboto Mono SemiBold"/>
              </a:rPr>
              <a:t>$</a:t>
            </a:r>
            <a:r>
              <a:rPr lang="en" sz="2200">
                <a:latin typeface="Roboto Mono SemiBold"/>
                <a:ea typeface="Roboto Mono SemiBold"/>
                <a:cs typeface="Roboto Mono SemiBold"/>
                <a:sym typeface="Roboto Mono SemiBold"/>
              </a:rPr>
              <a:t>MY_</a:t>
            </a:r>
            <a:r>
              <a:rPr lang="en" sz="2200">
                <a:latin typeface="Roboto Mono SemiBold"/>
                <a:ea typeface="Roboto Mono SemiBold"/>
                <a:cs typeface="Roboto Mono SemiBold"/>
                <a:sym typeface="Roboto Mono SemiBold"/>
              </a:rPr>
              <a:t>STMP</a:t>
            </a:r>
            <a:r>
              <a:rPr lang="en" sz="2200"/>
              <a:t>, will be used for run directories</a:t>
            </a:r>
            <a:endParaRPr sz="2200"/>
          </a:p>
        </p:txBody>
      </p:sp>
      <p:sp>
        <p:nvSpPr>
          <p:cNvPr id="225" name="Google Shape;225;p3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6"/>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 Global Workflow</a:t>
            </a:r>
            <a:endParaRPr/>
          </a:p>
        </p:txBody>
      </p:sp>
      <p:sp>
        <p:nvSpPr>
          <p:cNvPr id="231" name="Google Shape;231;p36"/>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After moving to </a:t>
            </a:r>
            <a:r>
              <a:rPr lang="en">
                <a:latin typeface="Roboto Mono SemiBold"/>
                <a:ea typeface="Roboto Mono SemiBold"/>
                <a:cs typeface="Roboto Mono SemiBold"/>
                <a:sym typeface="Roboto Mono SemiBold"/>
              </a:rPr>
              <a:t>$MY_SAVE</a:t>
            </a:r>
            <a:r>
              <a:rPr lang="en"/>
              <a:t>, we then copied the GW repository from GitHub:</a:t>
            </a:r>
            <a:br>
              <a:rPr lang="en"/>
            </a:br>
            <a:r>
              <a:rPr b="1" lang="en" sz="1600">
                <a:solidFill>
                  <a:srgbClr val="999999"/>
                </a:solidFill>
                <a:latin typeface="Roboto Mono"/>
                <a:ea typeface="Roboto Mono"/>
                <a:cs typeface="Roboto Mono"/>
                <a:sym typeface="Roboto Mono"/>
              </a:rPr>
              <a:t>&gt; git clone https://github.com/NOAA-EMC/global-workflow.git tutorial --recursive --jobs=8</a:t>
            </a:r>
            <a:endParaRPr sz="1800">
              <a:solidFill>
                <a:srgbClr val="999999"/>
              </a:solidFill>
            </a:endParaRPr>
          </a:p>
          <a:p>
            <a:pPr indent="-342900" lvl="1" marL="914400" rtl="0" algn="l">
              <a:spcBef>
                <a:spcPts val="0"/>
              </a:spcBef>
              <a:spcAft>
                <a:spcPts val="0"/>
              </a:spcAft>
              <a:buSzPts val="1800"/>
              <a:buChar char="○"/>
            </a:pPr>
            <a:r>
              <a:rPr b="1" lang="en" u="sng">
                <a:solidFill>
                  <a:schemeClr val="hlink"/>
                </a:solidFill>
                <a:latin typeface="Roboto Mono"/>
                <a:ea typeface="Roboto Mono"/>
                <a:cs typeface="Roboto Mono"/>
                <a:sym typeface="Roboto Mono"/>
                <a:hlinkClick r:id="rId3"/>
              </a:rPr>
              <a:t>https://github.com/NOAA-EMC/global-workflow.git</a:t>
            </a:r>
            <a:r>
              <a:rPr lang="en"/>
              <a:t> is the path to the repository</a:t>
            </a:r>
            <a:endParaRPr/>
          </a:p>
          <a:p>
            <a:pPr indent="-342900" lvl="1" marL="914400" rtl="0" algn="l">
              <a:spcBef>
                <a:spcPts val="0"/>
              </a:spcBef>
              <a:spcAft>
                <a:spcPts val="0"/>
              </a:spcAft>
              <a:buSzPts val="1800"/>
              <a:buFont typeface="Roboto Mono"/>
              <a:buChar char="○"/>
            </a:pPr>
            <a:r>
              <a:rPr b="1" lang="en">
                <a:latin typeface="Roboto Mono"/>
                <a:ea typeface="Roboto Mono"/>
                <a:cs typeface="Roboto Mono"/>
                <a:sym typeface="Roboto Mono"/>
              </a:rPr>
              <a:t>tutorial</a:t>
            </a:r>
            <a:r>
              <a:rPr lang="en"/>
              <a:t> set the directory name</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--recursive</a:t>
            </a:r>
            <a:r>
              <a:rPr lang="en"/>
              <a:t> told git to also checkout all submodules</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--jobs=8</a:t>
            </a:r>
            <a:r>
              <a:rPr lang="en"/>
              <a:t> told git to use 8 threads to retrieve everything faster</a:t>
            </a:r>
            <a:endParaRPr/>
          </a:p>
        </p:txBody>
      </p:sp>
      <p:sp>
        <p:nvSpPr>
          <p:cNvPr id="232" name="Google Shape;232;p3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7"/>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 Global Workflow</a:t>
            </a:r>
            <a:endParaRPr/>
          </a:p>
        </p:txBody>
      </p:sp>
      <p:sp>
        <p:nvSpPr>
          <p:cNvPr id="238" name="Google Shape;238;p37"/>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After moving into the </a:t>
            </a:r>
            <a:r>
              <a:rPr lang="en">
                <a:latin typeface="Roboto Mono SemiBold"/>
                <a:ea typeface="Roboto Mono SemiBold"/>
                <a:cs typeface="Roboto Mono SemiBold"/>
                <a:sym typeface="Roboto Mono SemiBold"/>
              </a:rPr>
              <a:t>sorc</a:t>
            </a:r>
            <a:r>
              <a:rPr lang="en"/>
              <a:t> directory of the clone we just created, we then built the global workflow executables necessary to run forecast-only GFS:</a:t>
            </a:r>
            <a:br>
              <a:rPr lang="en"/>
            </a:br>
            <a:r>
              <a:rPr lang="en" sz="1800">
                <a:solidFill>
                  <a:srgbClr val="999999"/>
                </a:solidFill>
                <a:latin typeface="Roboto Mono SemiBold"/>
                <a:ea typeface="Roboto Mono SemiBold"/>
                <a:cs typeface="Roboto Mono SemiBold"/>
                <a:sym typeface="Roboto Mono SemiBold"/>
              </a:rPr>
              <a:t>&gt; ./build_all.sh -cA aws gfs</a:t>
            </a:r>
            <a:endParaRPr sz="1800">
              <a:solidFill>
                <a:srgbClr val="999999"/>
              </a:solidFill>
              <a:latin typeface="Roboto Mono SemiBold"/>
              <a:ea typeface="Roboto Mono SemiBold"/>
              <a:cs typeface="Roboto Mono SemiBold"/>
              <a:sym typeface="Roboto Mono SemiBold"/>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-c</a:t>
            </a:r>
            <a:r>
              <a:rPr lang="en"/>
              <a:t> uses compute nodes to build</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-A aws</a:t>
            </a:r>
            <a:r>
              <a:rPr lang="en"/>
              <a:t> specifies the HPC account to use</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gfs</a:t>
            </a:r>
            <a:r>
              <a:rPr lang="en"/>
              <a:t> says to build the executables necessary for forecast-only GFS</a:t>
            </a:r>
            <a:endParaRPr/>
          </a:p>
        </p:txBody>
      </p:sp>
      <p:sp>
        <p:nvSpPr>
          <p:cNvPr id="239" name="Google Shape;239;p3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8"/>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 Global Workflow</a:t>
            </a:r>
            <a:endParaRPr/>
          </a:p>
        </p:txBody>
      </p:sp>
      <p:sp>
        <p:nvSpPr>
          <p:cNvPr id="245" name="Google Shape;245;p38"/>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 only built </a:t>
            </a:r>
            <a:r>
              <a:rPr lang="en">
                <a:latin typeface="Roboto Mono SemiBold"/>
                <a:ea typeface="Roboto Mono SemiBold"/>
                <a:cs typeface="Roboto Mono SemiBold"/>
                <a:sym typeface="Roboto Mono SemiBold"/>
              </a:rPr>
              <a:t>build_all.sh</a:t>
            </a:r>
            <a:r>
              <a:rPr lang="en"/>
              <a:t> for </a:t>
            </a:r>
            <a:r>
              <a:rPr lang="en"/>
              <a:t>forecast</a:t>
            </a:r>
            <a:r>
              <a:rPr lang="en"/>
              <a:t>-only GFS, but it can take multiple arguments to build for multiple configurations:</a:t>
            </a:r>
            <a:endParaRPr/>
          </a:p>
          <a:p>
            <a:pPr indent="0" lvl="0" marL="0" rtl="0" algn="l">
              <a:spcBef>
                <a:spcPts val="1200"/>
              </a:spcBef>
              <a:spcAft>
                <a:spcPts val="1200"/>
              </a:spcAft>
              <a:buNone/>
            </a:pPr>
            <a:r>
              <a:t/>
            </a:r>
            <a:endParaRPr/>
          </a:p>
        </p:txBody>
      </p:sp>
      <p:graphicFrame>
        <p:nvGraphicFramePr>
          <p:cNvPr id="246" name="Google Shape;246;p38"/>
          <p:cNvGraphicFramePr/>
          <p:nvPr/>
        </p:nvGraphicFramePr>
        <p:xfrm>
          <a:off x="1652000" y="1811750"/>
          <a:ext cx="3000000" cy="3000000"/>
        </p:xfrm>
        <a:graphic>
          <a:graphicData uri="http://schemas.openxmlformats.org/drawingml/2006/table">
            <a:tbl>
              <a:tblPr>
                <a:noFill/>
                <a:tableStyleId>{32BF8815-76D1-4C52-9348-A908F4D305F8}</a:tableStyleId>
              </a:tblPr>
              <a:tblGrid>
                <a:gridCol w="801700"/>
                <a:gridCol w="5038300"/>
              </a:tblGrid>
              <a:tr h="381000">
                <a:tc>
                  <a:txBody>
                    <a:bodyPr/>
                    <a:lstStyle/>
                    <a:p>
                      <a:pPr indent="0" lvl="0" marL="0" rtl="0" algn="l">
                        <a:spcBef>
                          <a:spcPts val="0"/>
                        </a:spcBef>
                        <a:spcAft>
                          <a:spcPts val="0"/>
                        </a:spcAft>
                        <a:buNone/>
                      </a:pPr>
                      <a:r>
                        <a:rPr b="1" lang="en"/>
                        <a:t>Build</a:t>
                      </a:r>
                      <a:endParaRPr b="1"/>
                    </a:p>
                  </a:txBody>
                  <a:tcPr marT="91425" marB="91425" marR="91425" marL="91425"/>
                </a:tc>
                <a:tc>
                  <a:txBody>
                    <a:bodyPr/>
                    <a:lstStyle/>
                    <a:p>
                      <a:pPr indent="0" lvl="0" marL="0" rtl="0" algn="l">
                        <a:spcBef>
                          <a:spcPts val="0"/>
                        </a:spcBef>
                        <a:spcAft>
                          <a:spcPts val="0"/>
                        </a:spcAft>
                        <a:buNone/>
                      </a:pPr>
                      <a:r>
                        <a:rPr b="1" lang="en"/>
                        <a:t>Description</a:t>
                      </a:r>
                      <a:endParaRPr b="1"/>
                    </a:p>
                  </a:txBody>
                  <a:tcPr marT="91425" marB="91425" marR="91425" marL="91425"/>
                </a:tc>
              </a:tr>
              <a:tr h="381000">
                <a:tc>
                  <a:txBody>
                    <a:bodyPr/>
                    <a:lstStyle/>
                    <a:p>
                      <a:pPr indent="0" lvl="0" marL="0" rtl="0" algn="l">
                        <a:spcBef>
                          <a:spcPts val="0"/>
                        </a:spcBef>
                        <a:spcAft>
                          <a:spcPts val="0"/>
                        </a:spcAft>
                        <a:buNone/>
                      </a:pPr>
                      <a:r>
                        <a:rPr lang="en"/>
                        <a:t>gfs</a:t>
                      </a:r>
                      <a:endParaRPr/>
                    </a:p>
                  </a:txBody>
                  <a:tcPr marT="91425" marB="91425" marR="91425" marL="91425"/>
                </a:tc>
                <a:tc>
                  <a:txBody>
                    <a:bodyPr/>
                    <a:lstStyle/>
                    <a:p>
                      <a:pPr indent="0" lvl="0" marL="0" rtl="0" algn="l">
                        <a:spcBef>
                          <a:spcPts val="0"/>
                        </a:spcBef>
                        <a:spcAft>
                          <a:spcPts val="0"/>
                        </a:spcAft>
                        <a:buNone/>
                      </a:pPr>
                      <a:r>
                        <a:rPr lang="en"/>
                        <a:t>components for GFS (no data assimilation)</a:t>
                      </a:r>
                      <a:endParaRPr/>
                    </a:p>
                  </a:txBody>
                  <a:tcPr marT="91425" marB="91425" marR="91425" marL="91425"/>
                </a:tc>
              </a:tr>
              <a:tr h="381000">
                <a:tc>
                  <a:txBody>
                    <a:bodyPr/>
                    <a:lstStyle/>
                    <a:p>
                      <a:pPr indent="0" lvl="0" marL="0" rtl="0" algn="l">
                        <a:spcBef>
                          <a:spcPts val="0"/>
                        </a:spcBef>
                        <a:spcAft>
                          <a:spcPts val="0"/>
                        </a:spcAft>
                        <a:buNone/>
                      </a:pPr>
                      <a:r>
                        <a:rPr lang="en"/>
                        <a:t>gsi</a:t>
                      </a:r>
                      <a:endParaRPr/>
                    </a:p>
                  </a:txBody>
                  <a:tcPr marT="91425" marB="91425" marR="91425" marL="91425"/>
                </a:tc>
                <a:tc>
                  <a:txBody>
                    <a:bodyPr/>
                    <a:lstStyle/>
                    <a:p>
                      <a:pPr indent="0" lvl="0" marL="0" rtl="0" algn="l">
                        <a:spcBef>
                          <a:spcPts val="0"/>
                        </a:spcBef>
                        <a:spcAft>
                          <a:spcPts val="0"/>
                        </a:spcAft>
                        <a:buNone/>
                      </a:pPr>
                      <a:r>
                        <a:rPr lang="en"/>
                        <a:t>components for “old” DA (GSI; atmosphere-only)</a:t>
                      </a:r>
                      <a:endParaRPr/>
                    </a:p>
                  </a:txBody>
                  <a:tcPr marT="91425" marB="91425" marR="91425" marL="91425"/>
                </a:tc>
              </a:tr>
              <a:tr h="381000">
                <a:tc>
                  <a:txBody>
                    <a:bodyPr/>
                    <a:lstStyle/>
                    <a:p>
                      <a:pPr indent="0" lvl="0" marL="0" rtl="0" algn="l">
                        <a:spcBef>
                          <a:spcPts val="0"/>
                        </a:spcBef>
                        <a:spcAft>
                          <a:spcPts val="0"/>
                        </a:spcAft>
                        <a:buNone/>
                      </a:pPr>
                      <a:r>
                        <a:rPr lang="en"/>
                        <a:t>gdas</a:t>
                      </a:r>
                      <a:endParaRPr/>
                    </a:p>
                  </a:txBody>
                  <a:tcPr marT="91425" marB="91425" marR="91425" marL="91425"/>
                </a:tc>
                <a:tc>
                  <a:txBody>
                    <a:bodyPr/>
                    <a:lstStyle/>
                    <a:p>
                      <a:pPr indent="0" lvl="0" marL="0" rtl="0" algn="l">
                        <a:spcBef>
                          <a:spcPts val="0"/>
                        </a:spcBef>
                        <a:spcAft>
                          <a:spcPts val="0"/>
                        </a:spcAft>
                        <a:buNone/>
                      </a:pPr>
                      <a:r>
                        <a:rPr lang="en"/>
                        <a:t>components for “new” DA (JEDI-based)</a:t>
                      </a:r>
                      <a:endParaRPr/>
                    </a:p>
                  </a:txBody>
                  <a:tcPr marT="91425" marB="91425" marR="91425" marL="91425"/>
                </a:tc>
              </a:tr>
              <a:tr h="381000">
                <a:tc>
                  <a:txBody>
                    <a:bodyPr/>
                    <a:lstStyle/>
                    <a:p>
                      <a:pPr indent="0" lvl="0" marL="0" rtl="0" algn="l">
                        <a:spcBef>
                          <a:spcPts val="0"/>
                        </a:spcBef>
                        <a:spcAft>
                          <a:spcPts val="0"/>
                        </a:spcAft>
                        <a:buNone/>
                      </a:pPr>
                      <a:r>
                        <a:rPr lang="en"/>
                        <a:t>gefs</a:t>
                      </a:r>
                      <a:endParaRPr/>
                    </a:p>
                  </a:txBody>
                  <a:tcPr marT="91425" marB="91425" marR="91425" marL="91425"/>
                </a:tc>
                <a:tc>
                  <a:txBody>
                    <a:bodyPr/>
                    <a:lstStyle/>
                    <a:p>
                      <a:pPr indent="0" lvl="0" marL="0" rtl="0" algn="l">
                        <a:spcBef>
                          <a:spcPts val="0"/>
                        </a:spcBef>
                        <a:spcAft>
                          <a:spcPts val="0"/>
                        </a:spcAft>
                        <a:buNone/>
                      </a:pPr>
                      <a:r>
                        <a:rPr lang="en"/>
                        <a:t>components for medium-range global ensemble</a:t>
                      </a:r>
                      <a:endParaRPr/>
                    </a:p>
                  </a:txBody>
                  <a:tcPr marT="91425" marB="91425" marR="91425" marL="91425"/>
                </a:tc>
              </a:tr>
              <a:tr h="381000">
                <a:tc>
                  <a:txBody>
                    <a:bodyPr/>
                    <a:lstStyle/>
                    <a:p>
                      <a:pPr indent="0" lvl="0" marL="0" rtl="0" algn="l">
                        <a:spcBef>
                          <a:spcPts val="0"/>
                        </a:spcBef>
                        <a:spcAft>
                          <a:spcPts val="0"/>
                        </a:spcAft>
                        <a:buNone/>
                      </a:pPr>
                      <a:r>
                        <a:rPr lang="en"/>
                        <a:t>sfs</a:t>
                      </a:r>
                      <a:endParaRPr/>
                    </a:p>
                  </a:txBody>
                  <a:tcPr marT="91425" marB="91425" marR="91425" marL="91425"/>
                </a:tc>
                <a:tc>
                  <a:txBody>
                    <a:bodyPr/>
                    <a:lstStyle/>
                    <a:p>
                      <a:pPr indent="0" lvl="0" marL="0" rtl="0" algn="l">
                        <a:spcBef>
                          <a:spcPts val="0"/>
                        </a:spcBef>
                        <a:spcAft>
                          <a:spcPts val="0"/>
                        </a:spcAft>
                        <a:buNone/>
                      </a:pPr>
                      <a:r>
                        <a:rPr lang="en"/>
                        <a:t>components for seasonal forecast system</a:t>
                      </a:r>
                      <a:endParaRPr/>
                    </a:p>
                  </a:txBody>
                  <a:tcPr marT="91425" marB="91425" marR="91425" marL="91425"/>
                </a:tc>
              </a:tr>
              <a:tr h="381000">
                <a:tc>
                  <a:txBody>
                    <a:bodyPr/>
                    <a:lstStyle/>
                    <a:p>
                      <a:pPr indent="0" lvl="0" marL="0" rtl="0" algn="l">
                        <a:spcBef>
                          <a:spcPts val="0"/>
                        </a:spcBef>
                        <a:spcAft>
                          <a:spcPts val="0"/>
                        </a:spcAft>
                        <a:buNone/>
                      </a:pPr>
                      <a:r>
                        <a:rPr lang="en"/>
                        <a:t>gcafs</a:t>
                      </a:r>
                      <a:endParaRPr/>
                    </a:p>
                  </a:txBody>
                  <a:tcPr marT="91425" marB="91425" marR="91425" marL="91425"/>
                </a:tc>
                <a:tc>
                  <a:txBody>
                    <a:bodyPr/>
                    <a:lstStyle/>
                    <a:p>
                      <a:pPr indent="0" lvl="0" marL="0" rtl="0" algn="l">
                        <a:spcBef>
                          <a:spcPts val="0"/>
                        </a:spcBef>
                        <a:spcAft>
                          <a:spcPts val="0"/>
                        </a:spcAft>
                        <a:buNone/>
                      </a:pPr>
                      <a:r>
                        <a:rPr lang="en"/>
                        <a:t>components for global chemistry &amp; aerosol forecast system</a:t>
                      </a:r>
                      <a:endParaRPr/>
                    </a:p>
                  </a:txBody>
                  <a:tcPr marT="91425" marB="91425" marR="91425" marL="91425"/>
                </a:tc>
              </a:tr>
              <a:tr h="381000">
                <a:tc>
                  <a:txBody>
                    <a:bodyPr/>
                    <a:lstStyle/>
                    <a:p>
                      <a:pPr indent="0" lvl="0" marL="0" rtl="0" algn="l">
                        <a:spcBef>
                          <a:spcPts val="0"/>
                        </a:spcBef>
                        <a:spcAft>
                          <a:spcPts val="0"/>
                        </a:spcAft>
                        <a:buNone/>
                      </a:pPr>
                      <a:r>
                        <a:rPr lang="en"/>
                        <a:t>all</a:t>
                      </a:r>
                      <a:endParaRPr/>
                    </a:p>
                  </a:txBody>
                  <a:tcPr marT="91425" marB="91425" marR="91425" marL="91425"/>
                </a:tc>
                <a:tc>
                  <a:txBody>
                    <a:bodyPr/>
                    <a:lstStyle/>
                    <a:p>
                      <a:pPr indent="0" lvl="0" marL="0" rtl="0" algn="l">
                        <a:spcBef>
                          <a:spcPts val="0"/>
                        </a:spcBef>
                        <a:spcAft>
                          <a:spcPts val="0"/>
                        </a:spcAft>
                        <a:buNone/>
                      </a:pPr>
                      <a:r>
                        <a:rPr lang="en"/>
                        <a:t>build everything</a:t>
                      </a:r>
                      <a:endParaRPr/>
                    </a:p>
                  </a:txBody>
                  <a:tcPr marT="91425" marB="91425" marR="91425" marL="91425"/>
                </a:tc>
              </a:tr>
            </a:tbl>
          </a:graphicData>
        </a:graphic>
      </p:graphicFrame>
      <p:sp>
        <p:nvSpPr>
          <p:cNvPr id="247" name="Google Shape;247;p3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9"/>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 Global Workflow</a:t>
            </a:r>
            <a:endParaRPr/>
          </a:p>
        </p:txBody>
      </p:sp>
      <p:sp>
        <p:nvSpPr>
          <p:cNvPr id="253" name="Google Shape;253;p39"/>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Multiple options can be built at once by specifying multiple options:</a:t>
            </a:r>
            <a:endParaRPr/>
          </a:p>
          <a:p>
            <a:pPr indent="-355600" lvl="0" marL="457200" rtl="0" algn="l">
              <a:spcBef>
                <a:spcPts val="1200"/>
              </a:spcBef>
              <a:spcAft>
                <a:spcPts val="0"/>
              </a:spcAft>
              <a:buSzPts val="2000"/>
              <a:buChar char="●"/>
            </a:pPr>
            <a:r>
              <a:rPr lang="en"/>
              <a:t>To build for GSI-based ATM-only cycled GFS:</a:t>
            </a:r>
            <a:br>
              <a:rPr lang="en"/>
            </a:br>
            <a:r>
              <a:rPr lang="en">
                <a:solidFill>
                  <a:srgbClr val="4A86E8"/>
                </a:solidFill>
                <a:latin typeface="Roboto Mono SemiBold"/>
                <a:ea typeface="Roboto Mono SemiBold"/>
                <a:cs typeface="Roboto Mono SemiBold"/>
                <a:sym typeface="Roboto Mono SemiBold"/>
              </a:rPr>
              <a:t>&gt; ./build_all -cA &lt;account&gt; gfs gsi</a:t>
            </a:r>
            <a:endParaRPr>
              <a:solidFill>
                <a:srgbClr val="4A86E8"/>
              </a:solidFill>
              <a:latin typeface="Roboto Mono SemiBold"/>
              <a:ea typeface="Roboto Mono SemiBold"/>
              <a:cs typeface="Roboto Mono SemiBold"/>
              <a:sym typeface="Roboto Mono SemiBold"/>
            </a:endParaRPr>
          </a:p>
          <a:p>
            <a:pPr indent="-355600" lvl="0" marL="457200" rtl="0" algn="l">
              <a:spcBef>
                <a:spcPts val="0"/>
              </a:spcBef>
              <a:spcAft>
                <a:spcPts val="0"/>
              </a:spcAft>
              <a:buSzPts val="2000"/>
              <a:buChar char="●"/>
            </a:pPr>
            <a:r>
              <a:rPr lang="en"/>
              <a:t>To build for coupled cycled GFS:</a:t>
            </a:r>
            <a:br>
              <a:rPr lang="en"/>
            </a:br>
            <a:r>
              <a:rPr lang="en">
                <a:solidFill>
                  <a:srgbClr val="4A86E8"/>
                </a:solidFill>
                <a:latin typeface="Roboto Mono SemiBold"/>
                <a:ea typeface="Roboto Mono SemiBold"/>
                <a:cs typeface="Roboto Mono SemiBold"/>
                <a:sym typeface="Roboto Mono SemiBold"/>
              </a:rPr>
              <a:t>&gt; ./build_all -cA &lt;account&gt; gfs gsi gdas</a:t>
            </a:r>
            <a:endParaRPr>
              <a:solidFill>
                <a:srgbClr val="4A86E8"/>
              </a:solidFill>
              <a:latin typeface="Roboto Mono SemiBold"/>
              <a:ea typeface="Roboto Mono SemiBold"/>
              <a:cs typeface="Roboto Mono SemiBold"/>
              <a:sym typeface="Roboto Mono SemiBold"/>
            </a:endParaRPr>
          </a:p>
          <a:p>
            <a:pPr indent="-355600" lvl="0" marL="457200" rtl="0" algn="l">
              <a:spcBef>
                <a:spcPts val="0"/>
              </a:spcBef>
              <a:spcAft>
                <a:spcPts val="0"/>
              </a:spcAft>
              <a:buSzPts val="2000"/>
              <a:buChar char="●"/>
            </a:pPr>
            <a:r>
              <a:rPr lang="en"/>
              <a:t>To build for forecast-only GFS and GEFS:</a:t>
            </a:r>
            <a:br>
              <a:rPr lang="en"/>
            </a:br>
            <a:r>
              <a:rPr lang="en">
                <a:solidFill>
                  <a:srgbClr val="4A86E8"/>
                </a:solidFill>
                <a:latin typeface="Roboto Mono SemiBold"/>
                <a:ea typeface="Roboto Mono SemiBold"/>
                <a:cs typeface="Roboto Mono SemiBold"/>
                <a:sym typeface="Roboto Mono SemiBold"/>
              </a:rPr>
              <a:t>&gt; ./build_all -cA &lt;account&gt; gfs gefs</a:t>
            </a:r>
            <a:endParaRPr/>
          </a:p>
        </p:txBody>
      </p:sp>
      <p:sp>
        <p:nvSpPr>
          <p:cNvPr id="254" name="Google Shape;254;p3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0"/>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 Global Workflow</a:t>
            </a:r>
            <a:endParaRPr/>
          </a:p>
        </p:txBody>
      </p:sp>
      <p:graphicFrame>
        <p:nvGraphicFramePr>
          <p:cNvPr id="260" name="Google Shape;260;p40"/>
          <p:cNvGraphicFramePr/>
          <p:nvPr/>
        </p:nvGraphicFramePr>
        <p:xfrm>
          <a:off x="952588" y="901225"/>
          <a:ext cx="3000000" cy="3000000"/>
        </p:xfrm>
        <a:graphic>
          <a:graphicData uri="http://schemas.openxmlformats.org/drawingml/2006/table">
            <a:tbl>
              <a:tblPr>
                <a:noFill/>
                <a:tableStyleId>{32BF8815-76D1-4C52-9348-A908F4D305F8}</a:tableStyleId>
              </a:tblPr>
              <a:tblGrid>
                <a:gridCol w="1444825"/>
                <a:gridCol w="827700"/>
                <a:gridCol w="827700"/>
                <a:gridCol w="827700"/>
                <a:gridCol w="827700"/>
                <a:gridCol w="827700"/>
                <a:gridCol w="827700"/>
                <a:gridCol w="827700"/>
              </a:tblGrid>
              <a:tr h="320950">
                <a:tc>
                  <a:txBody>
                    <a:bodyPr/>
                    <a:lstStyle/>
                    <a:p>
                      <a:pPr indent="0" lvl="0" marL="0" rtl="0" algn="l">
                        <a:spcBef>
                          <a:spcPts val="0"/>
                        </a:spcBef>
                        <a:spcAft>
                          <a:spcPts val="0"/>
                        </a:spcAft>
                        <a:buNone/>
                      </a:pPr>
                      <a:r>
                        <a:t/>
                      </a:r>
                      <a:endParaRPr b="1"/>
                    </a:p>
                  </a:txBody>
                  <a:tcPr marT="91425" marB="91425" marR="91425" marL="91425"/>
                </a:tc>
                <a:tc gridSpan="7">
                  <a:txBody>
                    <a:bodyPr/>
                    <a:lstStyle/>
                    <a:p>
                      <a:pPr indent="0" lvl="0" marL="0" rtl="0" algn="ctr">
                        <a:spcBef>
                          <a:spcPts val="0"/>
                        </a:spcBef>
                        <a:spcAft>
                          <a:spcPts val="0"/>
                        </a:spcAft>
                        <a:buNone/>
                      </a:pPr>
                      <a:r>
                        <a:rPr b="1" lang="en"/>
                        <a:t>Build Option (multiple allowed)</a:t>
                      </a:r>
                      <a:endParaRPr b="1"/>
                    </a:p>
                  </a:txBody>
                  <a:tcPr marT="91425" marB="91425" marR="91425" marL="91425"/>
                </a:tc>
                <a:tc hMerge="1"/>
                <a:tc hMerge="1"/>
                <a:tc hMerge="1"/>
                <a:tc hMerge="1"/>
                <a:tc hMerge="1"/>
                <a:tc hMerge="1"/>
              </a:tr>
              <a:tr h="320950">
                <a:tc>
                  <a:txBody>
                    <a:bodyPr/>
                    <a:lstStyle/>
                    <a:p>
                      <a:pPr indent="0" lvl="0" marL="0" rtl="0" algn="ctr">
                        <a:spcBef>
                          <a:spcPts val="0"/>
                        </a:spcBef>
                        <a:spcAft>
                          <a:spcPts val="0"/>
                        </a:spcAft>
                        <a:buNone/>
                      </a:pPr>
                      <a:r>
                        <a:rPr b="1" lang="en"/>
                        <a:t>⬇</a:t>
                      </a:r>
                      <a:r>
                        <a:rPr b="1" lang="en"/>
                        <a:t>Component </a:t>
                      </a:r>
                      <a:r>
                        <a:rPr b="1" lang="en"/>
                        <a:t>⬇</a:t>
                      </a:r>
                      <a:endParaRPr b="1"/>
                    </a:p>
                  </a:txBody>
                  <a:tcPr marT="91425" marB="91425" marR="91425" marL="91425"/>
                </a:tc>
                <a:tc>
                  <a:txBody>
                    <a:bodyPr/>
                    <a:lstStyle/>
                    <a:p>
                      <a:pPr indent="0" lvl="0" marL="0" rtl="0" algn="ctr">
                        <a:spcBef>
                          <a:spcPts val="0"/>
                        </a:spcBef>
                        <a:spcAft>
                          <a:spcPts val="0"/>
                        </a:spcAft>
                        <a:buNone/>
                      </a:pPr>
                      <a:r>
                        <a:rPr b="1" lang="en"/>
                        <a:t>gfs</a:t>
                      </a:r>
                      <a:endParaRPr b="1"/>
                    </a:p>
                  </a:txBody>
                  <a:tcPr marT="91425" marB="91425" marR="91425" marL="91425"/>
                </a:tc>
                <a:tc>
                  <a:txBody>
                    <a:bodyPr/>
                    <a:lstStyle/>
                    <a:p>
                      <a:pPr indent="0" lvl="0" marL="0" rtl="0" algn="ctr">
                        <a:spcBef>
                          <a:spcPts val="0"/>
                        </a:spcBef>
                        <a:spcAft>
                          <a:spcPts val="0"/>
                        </a:spcAft>
                        <a:buNone/>
                      </a:pPr>
                      <a:r>
                        <a:rPr b="1" lang="en"/>
                        <a:t>gsi</a:t>
                      </a:r>
                      <a:endParaRPr b="1"/>
                    </a:p>
                  </a:txBody>
                  <a:tcPr marT="91425" marB="91425" marR="91425" marL="91425"/>
                </a:tc>
                <a:tc>
                  <a:txBody>
                    <a:bodyPr/>
                    <a:lstStyle/>
                    <a:p>
                      <a:pPr indent="0" lvl="0" marL="0" rtl="0" algn="ctr">
                        <a:spcBef>
                          <a:spcPts val="0"/>
                        </a:spcBef>
                        <a:spcAft>
                          <a:spcPts val="0"/>
                        </a:spcAft>
                        <a:buNone/>
                      </a:pPr>
                      <a:r>
                        <a:rPr b="1" lang="en"/>
                        <a:t>gdas</a:t>
                      </a:r>
                      <a:endParaRPr b="1"/>
                    </a:p>
                  </a:txBody>
                  <a:tcPr marT="91425" marB="91425" marR="91425" marL="91425"/>
                </a:tc>
                <a:tc>
                  <a:txBody>
                    <a:bodyPr/>
                    <a:lstStyle/>
                    <a:p>
                      <a:pPr indent="0" lvl="0" marL="0" rtl="0" algn="ctr">
                        <a:spcBef>
                          <a:spcPts val="0"/>
                        </a:spcBef>
                        <a:spcAft>
                          <a:spcPts val="0"/>
                        </a:spcAft>
                        <a:buNone/>
                      </a:pPr>
                      <a:r>
                        <a:rPr b="1" lang="en"/>
                        <a:t>gefs</a:t>
                      </a:r>
                      <a:endParaRPr b="1"/>
                    </a:p>
                  </a:txBody>
                  <a:tcPr marT="91425" marB="91425" marR="91425" marL="91425"/>
                </a:tc>
                <a:tc>
                  <a:txBody>
                    <a:bodyPr/>
                    <a:lstStyle/>
                    <a:p>
                      <a:pPr indent="0" lvl="0" marL="0" rtl="0" algn="ctr">
                        <a:spcBef>
                          <a:spcPts val="0"/>
                        </a:spcBef>
                        <a:spcAft>
                          <a:spcPts val="0"/>
                        </a:spcAft>
                        <a:buNone/>
                      </a:pPr>
                      <a:r>
                        <a:rPr b="1" lang="en"/>
                        <a:t>sfs</a:t>
                      </a:r>
                      <a:endParaRPr b="1"/>
                    </a:p>
                  </a:txBody>
                  <a:tcPr marT="91425" marB="91425" marR="91425" marL="91425"/>
                </a:tc>
                <a:tc>
                  <a:txBody>
                    <a:bodyPr/>
                    <a:lstStyle/>
                    <a:p>
                      <a:pPr indent="0" lvl="0" marL="0" rtl="0" algn="ctr">
                        <a:spcBef>
                          <a:spcPts val="0"/>
                        </a:spcBef>
                        <a:spcAft>
                          <a:spcPts val="0"/>
                        </a:spcAft>
                        <a:buNone/>
                      </a:pPr>
                      <a:r>
                        <a:rPr b="1" lang="en"/>
                        <a:t>gcafs</a:t>
                      </a:r>
                      <a:endParaRPr b="1"/>
                    </a:p>
                  </a:txBody>
                  <a:tcPr marT="91425" marB="91425" marR="91425" marL="91425"/>
                </a:tc>
                <a:tc>
                  <a:txBody>
                    <a:bodyPr/>
                    <a:lstStyle/>
                    <a:p>
                      <a:pPr indent="0" lvl="0" marL="0" rtl="0" algn="ctr">
                        <a:spcBef>
                          <a:spcPts val="0"/>
                        </a:spcBef>
                        <a:spcAft>
                          <a:spcPts val="0"/>
                        </a:spcAft>
                        <a:buNone/>
                      </a:pPr>
                      <a:r>
                        <a:rPr b="1" lang="en"/>
                        <a:t>all</a:t>
                      </a:r>
                      <a:endParaRPr b="1"/>
                    </a:p>
                  </a:txBody>
                  <a:tcPr marT="91425" marB="91425" marR="91425" marL="91425"/>
                </a:tc>
              </a:tr>
              <a:tr h="320950">
                <a:tc>
                  <a:txBody>
                    <a:bodyPr/>
                    <a:lstStyle/>
                    <a:p>
                      <a:pPr indent="0" lvl="0" marL="0" rtl="0" algn="l">
                        <a:spcBef>
                          <a:spcPts val="0"/>
                        </a:spcBef>
                        <a:spcAft>
                          <a:spcPts val="0"/>
                        </a:spcAft>
                        <a:buNone/>
                      </a:pPr>
                      <a:r>
                        <a:rPr lang="en"/>
                        <a:t>gdas</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r h="320950">
                <a:tc>
                  <a:txBody>
                    <a:bodyPr/>
                    <a:lstStyle/>
                    <a:p>
                      <a:pPr indent="0" lvl="0" marL="0" rtl="0" algn="l">
                        <a:spcBef>
                          <a:spcPts val="0"/>
                        </a:spcBef>
                        <a:spcAft>
                          <a:spcPts val="0"/>
                        </a:spcAft>
                        <a:buNone/>
                      </a:pPr>
                      <a:r>
                        <a:rPr lang="en"/>
                        <a:t>gsi_enkf</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r h="320950">
                <a:tc>
                  <a:txBody>
                    <a:bodyPr/>
                    <a:lstStyle/>
                    <a:p>
                      <a:pPr indent="0" lvl="0" marL="0" rtl="0" algn="l">
                        <a:spcBef>
                          <a:spcPts val="0"/>
                        </a:spcBef>
                        <a:spcAft>
                          <a:spcPts val="0"/>
                        </a:spcAft>
                        <a:buNone/>
                      </a:pPr>
                      <a:r>
                        <a:rPr lang="en"/>
                        <a:t>gsi_monitor</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r h="320950">
                <a:tc>
                  <a:txBody>
                    <a:bodyPr/>
                    <a:lstStyle/>
                    <a:p>
                      <a:pPr indent="0" lvl="0" marL="0" rtl="0" algn="l">
                        <a:spcBef>
                          <a:spcPts val="0"/>
                        </a:spcBef>
                        <a:spcAft>
                          <a:spcPts val="0"/>
                        </a:spcAft>
                        <a:buNone/>
                      </a:pPr>
                      <a:r>
                        <a:rPr lang="en"/>
                        <a:t>gsi_utils</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r h="320950">
                <a:tc>
                  <a:txBody>
                    <a:bodyPr/>
                    <a:lstStyle/>
                    <a:p>
                      <a:pPr indent="0" lvl="0" marL="0" rtl="0" algn="l">
                        <a:spcBef>
                          <a:spcPts val="0"/>
                        </a:spcBef>
                        <a:spcAft>
                          <a:spcPts val="0"/>
                        </a:spcAft>
                        <a:buNone/>
                      </a:pPr>
                      <a:r>
                        <a:rPr lang="en"/>
                        <a:t>nexus</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r h="320950">
                <a:tc>
                  <a:txBody>
                    <a:bodyPr/>
                    <a:lstStyle/>
                    <a:p>
                      <a:pPr indent="0" lvl="0" marL="0" rtl="0" algn="l">
                        <a:spcBef>
                          <a:spcPts val="0"/>
                        </a:spcBef>
                        <a:spcAft>
                          <a:spcPts val="0"/>
                        </a:spcAft>
                        <a:buNone/>
                      </a:pPr>
                      <a:r>
                        <a:rPr lang="en"/>
                        <a:t>ufs_model</a:t>
                      </a:r>
                      <a:endParaRPr/>
                    </a:p>
                  </a:txBody>
                  <a:tcPr marT="91425" marB="91425" marR="91425" marL="91425"/>
                </a:tc>
                <a:tc>
                  <a:txBody>
                    <a:bodyPr/>
                    <a:lstStyle/>
                    <a:p>
                      <a:pPr indent="0" lvl="0" marL="0" rtl="0" algn="ctr">
                        <a:spcBef>
                          <a:spcPts val="0"/>
                        </a:spcBef>
                        <a:spcAft>
                          <a:spcPts val="0"/>
                        </a:spcAft>
                        <a:buNone/>
                      </a:pPr>
                      <a:r>
                        <a:rPr lang="en"/>
                        <a:t>gfs</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gefs</a:t>
                      </a:r>
                      <a:endParaRPr/>
                    </a:p>
                  </a:txBody>
                  <a:tcPr marT="91425" marB="91425" marR="91425" marL="91425"/>
                </a:tc>
                <a:tc>
                  <a:txBody>
                    <a:bodyPr/>
                    <a:lstStyle/>
                    <a:p>
                      <a:pPr indent="0" lvl="0" marL="0" rtl="0" algn="ctr">
                        <a:spcBef>
                          <a:spcPts val="0"/>
                        </a:spcBef>
                        <a:spcAft>
                          <a:spcPts val="0"/>
                        </a:spcAft>
                        <a:buNone/>
                      </a:pPr>
                      <a:r>
                        <a:rPr lang="en"/>
                        <a:t>sfs</a:t>
                      </a:r>
                      <a:endParaRPr/>
                    </a:p>
                  </a:txBody>
                  <a:tcPr marT="91425" marB="91425" marR="91425" marL="91425"/>
                </a:tc>
                <a:tc>
                  <a:txBody>
                    <a:bodyPr/>
                    <a:lstStyle/>
                    <a:p>
                      <a:pPr indent="0" lvl="0" marL="0" rtl="0" algn="ctr">
                        <a:spcBef>
                          <a:spcPts val="0"/>
                        </a:spcBef>
                        <a:spcAft>
                          <a:spcPts val="0"/>
                        </a:spcAft>
                        <a:buNone/>
                      </a:pPr>
                      <a:r>
                        <a:rPr lang="en"/>
                        <a:t>gcafs</a:t>
                      </a:r>
                      <a:endParaRPr/>
                    </a:p>
                  </a:txBody>
                  <a:tcPr marT="91425" marB="91425" marR="91425" marL="91425"/>
                </a:tc>
                <a:tc>
                  <a:txBody>
                    <a:bodyPr/>
                    <a:lstStyle/>
                    <a:p>
                      <a:pPr indent="0" lvl="0" marL="0" rtl="0" algn="ctr">
                        <a:spcBef>
                          <a:spcPts val="0"/>
                        </a:spcBef>
                        <a:spcAft>
                          <a:spcPts val="0"/>
                        </a:spcAft>
                        <a:buNone/>
                      </a:pPr>
                      <a:r>
                        <a:rPr lang="en"/>
                        <a:t>all 4</a:t>
                      </a:r>
                      <a:endParaRPr/>
                    </a:p>
                  </a:txBody>
                  <a:tcPr marT="91425" marB="91425" marR="91425" marL="91425"/>
                </a:tc>
              </a:tr>
              <a:tr h="320950">
                <a:tc>
                  <a:txBody>
                    <a:bodyPr/>
                    <a:lstStyle/>
                    <a:p>
                      <a:pPr indent="0" lvl="0" marL="0" rtl="0" algn="l">
                        <a:spcBef>
                          <a:spcPts val="0"/>
                        </a:spcBef>
                        <a:spcAft>
                          <a:spcPts val="0"/>
                        </a:spcAft>
                        <a:buNone/>
                      </a:pPr>
                      <a:r>
                        <a:rPr lang="en"/>
                        <a:t>ww3_prepost</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X</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r h="320950">
                <a:tc gridSpan="8">
                  <a:txBody>
                    <a:bodyPr/>
                    <a:lstStyle/>
                    <a:p>
                      <a:pPr indent="0" lvl="0" marL="0" rtl="0" algn="ctr">
                        <a:spcBef>
                          <a:spcPts val="0"/>
                        </a:spcBef>
                        <a:spcAft>
                          <a:spcPts val="0"/>
                        </a:spcAft>
                        <a:buNone/>
                      </a:pPr>
                      <a:r>
                        <a:rPr lang="en"/>
                        <a:t>gfs_utils, ufs_utils, and upp are always built</a:t>
                      </a:r>
                      <a:endParaRPr/>
                    </a:p>
                  </a:txBody>
                  <a:tcPr marT="91425" marB="91425" marR="91425" marL="91425"/>
                </a:tc>
                <a:tc hMerge="1"/>
                <a:tc hMerge="1"/>
                <a:tc hMerge="1"/>
                <a:tc hMerge="1"/>
                <a:tc hMerge="1"/>
                <a:tc hMerge="1"/>
                <a:tc hMerge="1"/>
              </a:tr>
            </a:tbl>
          </a:graphicData>
        </a:graphic>
      </p:graphicFrame>
      <p:sp>
        <p:nvSpPr>
          <p:cNvPr id="261" name="Google Shape;261;p4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1"/>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 Global Workflow</a:t>
            </a:r>
            <a:endParaRPr/>
          </a:p>
        </p:txBody>
      </p:sp>
      <p:graphicFrame>
        <p:nvGraphicFramePr>
          <p:cNvPr id="267" name="Google Shape;267;p41"/>
          <p:cNvGraphicFramePr/>
          <p:nvPr/>
        </p:nvGraphicFramePr>
        <p:xfrm>
          <a:off x="1136050" y="901225"/>
          <a:ext cx="3000000" cy="3000000"/>
        </p:xfrm>
        <a:graphic>
          <a:graphicData uri="http://schemas.openxmlformats.org/drawingml/2006/table">
            <a:tbl>
              <a:tblPr>
                <a:noFill/>
                <a:tableStyleId>{32BF8815-76D1-4C52-9348-A908F4D305F8}</a:tableStyleId>
              </a:tblPr>
              <a:tblGrid>
                <a:gridCol w="1446625"/>
                <a:gridCol w="5425250"/>
              </a:tblGrid>
              <a:tr h="381000">
                <a:tc gridSpan="2">
                  <a:txBody>
                    <a:bodyPr/>
                    <a:lstStyle/>
                    <a:p>
                      <a:pPr indent="0" lvl="0" marL="0" rtl="0" algn="ctr">
                        <a:spcBef>
                          <a:spcPts val="0"/>
                        </a:spcBef>
                        <a:spcAft>
                          <a:spcPts val="0"/>
                        </a:spcAft>
                        <a:buNone/>
                      </a:pPr>
                      <a:r>
                        <a:rPr b="1" lang="en"/>
                        <a:t>UFS model configurations (built with FV3/MOM6/CICE6/WW3 unless noted)</a:t>
                      </a:r>
                      <a:endParaRPr b="1"/>
                    </a:p>
                  </a:txBody>
                  <a:tcPr marT="91425" marB="91425" marR="91425" marL="91425"/>
                </a:tc>
                <a:tc hMerge="1"/>
              </a:tr>
              <a:tr h="381000">
                <a:tc>
                  <a:txBody>
                    <a:bodyPr/>
                    <a:lstStyle/>
                    <a:p>
                      <a:pPr indent="0" lvl="0" marL="0" rtl="0" algn="l">
                        <a:spcBef>
                          <a:spcPts val="0"/>
                        </a:spcBef>
                        <a:spcAft>
                          <a:spcPts val="0"/>
                        </a:spcAft>
                        <a:buNone/>
                      </a:pPr>
                      <a:r>
                        <a:rPr lang="en"/>
                        <a:t>GFS Model</a:t>
                      </a:r>
                      <a:endParaRPr/>
                    </a:p>
                  </a:txBody>
                  <a:tcPr marT="91425" marB="91425" marR="91425" marL="91425"/>
                </a:tc>
                <a:tc>
                  <a:txBody>
                    <a:bodyPr/>
                    <a:lstStyle/>
                    <a:p>
                      <a:pPr indent="0" lvl="0" marL="0" rtl="0" algn="l">
                        <a:spcBef>
                          <a:spcPts val="0"/>
                        </a:spcBef>
                        <a:spcAft>
                          <a:spcPts val="0"/>
                        </a:spcAft>
                        <a:buNone/>
                      </a:pPr>
                      <a:r>
                        <a:rPr lang="en"/>
                        <a:t>Non-hydrostatic with unstructured wave grid (PDLIB=ON)</a:t>
                      </a:r>
                      <a:endParaRPr/>
                    </a:p>
                  </a:txBody>
                  <a:tcPr marT="91425" marB="91425" marR="91425" marL="91425"/>
                </a:tc>
              </a:tr>
              <a:tr h="381000">
                <a:tc>
                  <a:txBody>
                    <a:bodyPr/>
                    <a:lstStyle/>
                    <a:p>
                      <a:pPr indent="0" lvl="0" marL="0" rtl="0" algn="l">
                        <a:spcBef>
                          <a:spcPts val="0"/>
                        </a:spcBef>
                        <a:spcAft>
                          <a:spcPts val="0"/>
                        </a:spcAft>
                        <a:buNone/>
                      </a:pPr>
                      <a:r>
                        <a:rPr lang="en"/>
                        <a:t>GEFS model</a:t>
                      </a:r>
                      <a:endParaRPr/>
                    </a:p>
                  </a:txBody>
                  <a:tcPr marT="91425" marB="91425" marR="91425" marL="91425"/>
                </a:tc>
                <a:tc>
                  <a:txBody>
                    <a:bodyPr/>
                    <a:lstStyle/>
                    <a:p>
                      <a:pPr indent="0" lvl="0" marL="0" rtl="0" algn="l">
                        <a:spcBef>
                          <a:spcPts val="0"/>
                        </a:spcBef>
                        <a:spcAft>
                          <a:spcPts val="0"/>
                        </a:spcAft>
                        <a:buNone/>
                      </a:pPr>
                      <a:r>
                        <a:rPr lang="en"/>
                        <a:t>Non-hydrostatic with structured wave grid (PDLIB=OFF)</a:t>
                      </a:r>
                      <a:endParaRPr/>
                    </a:p>
                  </a:txBody>
                  <a:tcPr marT="91425" marB="91425" marR="91425" marL="91425"/>
                </a:tc>
              </a:tr>
              <a:tr h="381000">
                <a:tc>
                  <a:txBody>
                    <a:bodyPr/>
                    <a:lstStyle/>
                    <a:p>
                      <a:pPr indent="0" lvl="0" marL="0" rtl="0" algn="l">
                        <a:spcBef>
                          <a:spcPts val="0"/>
                        </a:spcBef>
                        <a:spcAft>
                          <a:spcPts val="0"/>
                        </a:spcAft>
                        <a:buNone/>
                      </a:pPr>
                      <a:r>
                        <a:rPr lang="en"/>
                        <a:t>SFS model</a:t>
                      </a:r>
                      <a:endParaRPr/>
                    </a:p>
                  </a:txBody>
                  <a:tcPr marT="91425" marB="91425" marR="91425" marL="91425"/>
                </a:tc>
                <a:tc>
                  <a:txBody>
                    <a:bodyPr/>
                    <a:lstStyle/>
                    <a:p>
                      <a:pPr indent="0" lvl="0" marL="0" rtl="0" algn="l">
                        <a:spcBef>
                          <a:spcPts val="0"/>
                        </a:spcBef>
                        <a:spcAft>
                          <a:spcPts val="0"/>
                        </a:spcAft>
                        <a:buNone/>
                      </a:pPr>
                      <a:r>
                        <a:rPr lang="en"/>
                        <a:t>Hydrostatic (built with waves, but waves not used)</a:t>
                      </a:r>
                      <a:endParaRPr/>
                    </a:p>
                  </a:txBody>
                  <a:tcPr marT="91425" marB="91425" marR="91425" marL="91425"/>
                </a:tc>
              </a:tr>
              <a:tr h="381000">
                <a:tc>
                  <a:txBody>
                    <a:bodyPr/>
                    <a:lstStyle/>
                    <a:p>
                      <a:pPr indent="0" lvl="0" marL="0" rtl="0" algn="l">
                        <a:spcBef>
                          <a:spcPts val="0"/>
                        </a:spcBef>
                        <a:spcAft>
                          <a:spcPts val="0"/>
                        </a:spcAft>
                        <a:buNone/>
                      </a:pPr>
                      <a:r>
                        <a:rPr lang="en"/>
                        <a:t>GCAFS</a:t>
                      </a:r>
                      <a:endParaRPr/>
                    </a:p>
                  </a:txBody>
                  <a:tcPr marT="91425" marB="91425" marR="91425" marL="91425"/>
                </a:tc>
                <a:tc>
                  <a:txBody>
                    <a:bodyPr/>
                    <a:lstStyle/>
                    <a:p>
                      <a:pPr indent="0" lvl="0" marL="0" rtl="0" algn="l">
                        <a:spcBef>
                          <a:spcPts val="0"/>
                        </a:spcBef>
                        <a:spcAft>
                          <a:spcPts val="0"/>
                        </a:spcAft>
                        <a:buNone/>
                      </a:pPr>
                      <a:r>
                        <a:rPr lang="en"/>
                        <a:t>Non-hydrostatic FV3/GOCART</a:t>
                      </a:r>
                      <a:endParaRPr/>
                    </a:p>
                  </a:txBody>
                  <a:tcPr marT="91425" marB="91425" marR="91425" marL="91425"/>
                </a:tc>
              </a:tr>
            </a:tbl>
          </a:graphicData>
        </a:graphic>
      </p:graphicFrame>
      <p:sp>
        <p:nvSpPr>
          <p:cNvPr id="268" name="Google Shape;268;p4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2"/>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Structure of Global Workflow</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3"/>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a Workflow, Anyway?</a:t>
            </a:r>
            <a:endParaRPr/>
          </a:p>
        </p:txBody>
      </p:sp>
      <p:sp>
        <p:nvSpPr>
          <p:cNvPr id="279" name="Google Shape;279;p43"/>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The term “workflow” has two different meanings </a:t>
            </a:r>
            <a:r>
              <a:rPr lang="en"/>
              <a:t>around GW</a:t>
            </a:r>
            <a:endParaRPr sz="2000"/>
          </a:p>
          <a:p>
            <a:pPr indent="-355600" lvl="0" marL="457200" rtl="0" algn="l">
              <a:spcBef>
                <a:spcPts val="0"/>
              </a:spcBef>
              <a:spcAft>
                <a:spcPts val="0"/>
              </a:spcAft>
              <a:buSzPts val="2000"/>
              <a:buChar char="●"/>
            </a:pPr>
            <a:r>
              <a:rPr lang="en" sz="2000"/>
              <a:t>The strict definition, which you’ll see in software development in general, is the workflow is the portion of the software that is responsible for determining when jobs are ready to be run and submitting them to the job scheduler</a:t>
            </a:r>
            <a:endParaRPr sz="2000"/>
          </a:p>
          <a:p>
            <a:pPr indent="-330200" lvl="1" marL="914400" rtl="0" algn="l">
              <a:spcBef>
                <a:spcPts val="0"/>
              </a:spcBef>
              <a:spcAft>
                <a:spcPts val="0"/>
              </a:spcAft>
              <a:buSzPts val="1600"/>
              <a:buChar char="○"/>
            </a:pPr>
            <a:r>
              <a:rPr lang="en" sz="1800"/>
              <a:t>Generally, this is done via a “workflow manager”, an external program that provides a language for defining a workflow and then manages the job submission. Examples include ecFlow, Rocoto, and Cylc. </a:t>
            </a:r>
            <a:r>
              <a:rPr lang="en"/>
              <a:t>GW u</a:t>
            </a:r>
            <a:r>
              <a:rPr lang="en" sz="1800"/>
              <a:t>ses ecFlow</a:t>
            </a:r>
            <a:r>
              <a:rPr lang="en"/>
              <a:t> in</a:t>
            </a:r>
            <a:r>
              <a:rPr lang="en" sz="1800"/>
              <a:t> operations and </a:t>
            </a:r>
            <a:r>
              <a:rPr lang="en" sz="1800"/>
              <a:t>R</a:t>
            </a:r>
            <a:r>
              <a:rPr lang="en" sz="1800"/>
              <a:t>ocoto </a:t>
            </a:r>
            <a:r>
              <a:rPr lang="en"/>
              <a:t>in</a:t>
            </a:r>
            <a:r>
              <a:rPr lang="en" sz="1800"/>
              <a:t> developmen</a:t>
            </a:r>
            <a:r>
              <a:rPr lang="en" sz="1600"/>
              <a:t>t.</a:t>
            </a:r>
            <a:endParaRPr sz="1600"/>
          </a:p>
        </p:txBody>
      </p:sp>
      <p:sp>
        <p:nvSpPr>
          <p:cNvPr id="280" name="Google Shape;280;p4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6"/>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Global Workflow Tutorial</a:t>
            </a:r>
            <a:endParaRPr/>
          </a:p>
        </p:txBody>
      </p:sp>
      <p:sp>
        <p:nvSpPr>
          <p:cNvPr id="169" name="Google Shape;169;p26"/>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Walter Kolczynski</a:t>
            </a:r>
            <a:endParaRPr/>
          </a:p>
          <a:p>
            <a:pPr indent="0" lvl="0" marL="0" rtl="0" algn="l">
              <a:spcBef>
                <a:spcPts val="0"/>
              </a:spcBef>
              <a:spcAft>
                <a:spcPts val="0"/>
              </a:spcAft>
              <a:buNone/>
            </a:pPr>
            <a:r>
              <a:rPr lang="en"/>
              <a:t>RedLine Performance Solutions/EPIC</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4"/>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a Workflow, Anyway?</a:t>
            </a:r>
            <a:endParaRPr/>
          </a:p>
        </p:txBody>
      </p:sp>
      <p:sp>
        <p:nvSpPr>
          <p:cNvPr id="286" name="Google Shape;286;p44"/>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More generally, we refer to “workflow” as both the above definition and the whole collection of scripts that are needed to run executables. The workflow is responsible for all of the following:</a:t>
            </a:r>
            <a:endParaRPr/>
          </a:p>
          <a:p>
            <a:pPr indent="-330200" lvl="1" marL="914400" rtl="0" algn="l">
              <a:spcBef>
                <a:spcPts val="0"/>
              </a:spcBef>
              <a:spcAft>
                <a:spcPts val="0"/>
              </a:spcAft>
              <a:buSzPts val="1600"/>
              <a:buChar char="○"/>
            </a:pPr>
            <a:r>
              <a:rPr lang="en" sz="1600"/>
              <a:t>Building/installing executables and otherwise preparing to run the system</a:t>
            </a:r>
            <a:endParaRPr sz="1600"/>
          </a:p>
          <a:p>
            <a:pPr indent="-330200" lvl="1" marL="914400" rtl="0" algn="l">
              <a:spcBef>
                <a:spcPts val="0"/>
              </a:spcBef>
              <a:spcAft>
                <a:spcPts val="0"/>
              </a:spcAft>
              <a:buSzPts val="1600"/>
              <a:buChar char="○"/>
            </a:pPr>
            <a:r>
              <a:rPr lang="en" sz="1600"/>
              <a:t>Determining when jobs are ready to run and submitting them to the scheduler</a:t>
            </a:r>
            <a:endParaRPr sz="1600"/>
          </a:p>
          <a:p>
            <a:pPr indent="-330200" lvl="1" marL="914400" rtl="0" algn="l">
              <a:spcBef>
                <a:spcPts val="0"/>
              </a:spcBef>
              <a:spcAft>
                <a:spcPts val="0"/>
              </a:spcAft>
              <a:buSzPts val="1600"/>
              <a:buChar char="○"/>
            </a:pPr>
            <a:r>
              <a:rPr lang="en" sz="1600"/>
              <a:t>Configuring job and program settings</a:t>
            </a:r>
            <a:endParaRPr sz="1600"/>
          </a:p>
          <a:p>
            <a:pPr indent="-330200" lvl="1" marL="914400" rtl="0" algn="l">
              <a:spcBef>
                <a:spcPts val="0"/>
              </a:spcBef>
              <a:spcAft>
                <a:spcPts val="0"/>
              </a:spcAft>
              <a:buSzPts val="1600"/>
              <a:buChar char="○"/>
            </a:pPr>
            <a:r>
              <a:rPr lang="en" sz="1600"/>
              <a:t>Staging all of the data and configuration files necessary to run an executable</a:t>
            </a:r>
            <a:endParaRPr sz="1600"/>
          </a:p>
          <a:p>
            <a:pPr indent="-330200" lvl="1" marL="914400" rtl="0" algn="l">
              <a:spcBef>
                <a:spcPts val="0"/>
              </a:spcBef>
              <a:spcAft>
                <a:spcPts val="0"/>
              </a:spcAft>
              <a:buSzPts val="1600"/>
              <a:buChar char="○"/>
            </a:pPr>
            <a:r>
              <a:rPr lang="en" sz="1600"/>
              <a:t>Storing output for use by later jobs or publication</a:t>
            </a:r>
            <a:endParaRPr sz="1600"/>
          </a:p>
          <a:p>
            <a:pPr indent="-330200" lvl="1" marL="914400" rtl="0" algn="l">
              <a:spcBef>
                <a:spcPts val="0"/>
              </a:spcBef>
              <a:spcAft>
                <a:spcPts val="0"/>
              </a:spcAft>
              <a:buSzPts val="1600"/>
              <a:buChar char="○"/>
            </a:pPr>
            <a:r>
              <a:rPr lang="en" sz="1600"/>
              <a:t>Deleting data when it is no longer needed</a:t>
            </a:r>
            <a:endParaRPr sz="1600"/>
          </a:p>
        </p:txBody>
      </p:sp>
      <p:sp>
        <p:nvSpPr>
          <p:cNvPr id="287" name="Google Shape;287;p4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5"/>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293" name="Google Shape;293;p45"/>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t>Global workflow has a complex structure. Much of the structure and terminology are the result of NCO requirements and/or legacy hold-overs.</a:t>
            </a:r>
            <a:endParaRPr sz="2000"/>
          </a:p>
          <a:p>
            <a:pPr indent="0" lvl="0" marL="0" rtl="0" algn="l">
              <a:spcBef>
                <a:spcPts val="1200"/>
              </a:spcBef>
              <a:spcAft>
                <a:spcPts val="0"/>
              </a:spcAft>
              <a:buNone/>
            </a:pPr>
            <a:r>
              <a:rPr lang="en" sz="2000"/>
              <a:t>Workflow contains a bunch of other components that provide all the programs needed for the global systems. These are incorporated into the workflow via submodules within the </a:t>
            </a:r>
            <a:r>
              <a:rPr lang="en" sz="2000">
                <a:latin typeface="Roboto Mono SemiBold"/>
                <a:ea typeface="Roboto Mono SemiBold"/>
                <a:cs typeface="Roboto Mono SemiBold"/>
                <a:sym typeface="Roboto Mono SemiBold"/>
              </a:rPr>
              <a:t>sorc/</a:t>
            </a:r>
            <a:r>
              <a:rPr lang="en" sz="2000"/>
              <a:t> directory.</a:t>
            </a:r>
            <a:endParaRPr sz="2000"/>
          </a:p>
          <a:p>
            <a:pPr indent="0" lvl="0" marL="0" rtl="0" algn="l">
              <a:spcBef>
                <a:spcPts val="1200"/>
              </a:spcBef>
              <a:spcAft>
                <a:spcPts val="1200"/>
              </a:spcAft>
              <a:buNone/>
            </a:pPr>
            <a:r>
              <a:rPr lang="en" sz="2000"/>
              <a:t>All of global</a:t>
            </a:r>
            <a:r>
              <a:rPr lang="en"/>
              <a:t> </a:t>
            </a:r>
            <a:r>
              <a:rPr lang="en" sz="2000"/>
              <a:t>workflow itself is written in either bash or python.</a:t>
            </a:r>
            <a:endParaRPr sz="2000"/>
          </a:p>
        </p:txBody>
      </p:sp>
      <p:sp>
        <p:nvSpPr>
          <p:cNvPr id="294" name="Google Shape;294;p4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6"/>
          <p:cNvSpPr txBox="1"/>
          <p:nvPr>
            <p:ph idx="1" type="body"/>
          </p:nvPr>
        </p:nvSpPr>
        <p:spPr>
          <a:xfrm>
            <a:off x="450175" y="901350"/>
            <a:ext cx="8235600" cy="36303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770"/>
              <a:buNone/>
            </a:pPr>
            <a:r>
              <a:rPr lang="en" sz="1800"/>
              <a:t>Job scripts are located in several different directories that have a certain hierarchy in which they operate:</a:t>
            </a:r>
            <a:endParaRPr sz="1800"/>
          </a:p>
          <a:p>
            <a:pPr indent="0" lvl="0" marL="0" rtl="0" algn="l">
              <a:lnSpc>
                <a:spcPct val="95000"/>
              </a:lnSpc>
              <a:spcBef>
                <a:spcPts val="1200"/>
              </a:spcBef>
              <a:spcAft>
                <a:spcPts val="0"/>
              </a:spcAft>
              <a:buSzPts val="770"/>
              <a:buNone/>
            </a:pPr>
            <a:r>
              <a:rPr lang="en" sz="1800"/>
              <a:t>Workflow manager &amp; Job Scheduler</a:t>
            </a:r>
            <a:endParaRPr sz="1800"/>
          </a:p>
          <a:p>
            <a:pPr indent="0" lvl="0" marL="0" rtl="0" algn="l">
              <a:lnSpc>
                <a:spcPct val="95000"/>
              </a:lnSpc>
              <a:spcBef>
                <a:spcPts val="1200"/>
              </a:spcBef>
              <a:spcAft>
                <a:spcPts val="0"/>
              </a:spcAft>
              <a:buSzPts val="770"/>
              <a:buNone/>
            </a:pPr>
            <a:r>
              <a:rPr lang="en" sz="1800"/>
              <a:t>└&gt; entry script (</a:t>
            </a:r>
            <a:r>
              <a:rPr lang="en" sz="1800">
                <a:latin typeface="Roboto Mono SemiBold"/>
                <a:ea typeface="Roboto Mono SemiBold"/>
                <a:cs typeface="Roboto Mono SemiBold"/>
                <a:sym typeface="Roboto Mono SemiBold"/>
              </a:rPr>
              <a:t>dev/job_cards/rocoto/</a:t>
            </a:r>
            <a:r>
              <a:rPr lang="en" sz="1800"/>
              <a:t> or </a:t>
            </a:r>
            <a:r>
              <a:rPr lang="en" sz="1800">
                <a:latin typeface="Roboto Mono SemiBold"/>
                <a:ea typeface="Roboto Mono SemiBold"/>
                <a:cs typeface="Roboto Mono SemiBold"/>
                <a:sym typeface="Roboto Mono SemiBold"/>
              </a:rPr>
              <a:t>ecf</a:t>
            </a:r>
            <a:r>
              <a:rPr lang="en" sz="1800">
                <a:latin typeface="Roboto Mono SemiBold"/>
                <a:ea typeface="Roboto Mono SemiBold"/>
                <a:cs typeface="Roboto Mono SemiBold"/>
                <a:sym typeface="Roboto Mono SemiBold"/>
              </a:rPr>
              <a:t>/</a:t>
            </a:r>
            <a:r>
              <a:rPr lang="en" sz="1800">
                <a:latin typeface="Roboto Mono SemiBold"/>
                <a:ea typeface="Roboto Mono SemiBold"/>
                <a:cs typeface="Roboto Mono SemiBold"/>
                <a:sym typeface="Roboto Mono SemiBold"/>
              </a:rPr>
              <a:t>…</a:t>
            </a:r>
            <a:r>
              <a:rPr lang="en" sz="1800"/>
              <a:t>)</a:t>
            </a:r>
            <a:endParaRPr sz="1800"/>
          </a:p>
          <a:p>
            <a:pPr indent="0" lvl="0" marL="0" rtl="0" algn="l">
              <a:lnSpc>
                <a:spcPct val="95000"/>
              </a:lnSpc>
              <a:spcBef>
                <a:spcPts val="1200"/>
              </a:spcBef>
              <a:spcAft>
                <a:spcPts val="0"/>
              </a:spcAft>
              <a:buSzPts val="770"/>
              <a:buNone/>
            </a:pPr>
            <a:r>
              <a:rPr lang="en" sz="1800"/>
              <a:t>     └&gt; j-job (</a:t>
            </a:r>
            <a:r>
              <a:rPr lang="en" sz="1800">
                <a:latin typeface="Roboto Mono SemiBold"/>
                <a:ea typeface="Roboto Mono SemiBold"/>
                <a:cs typeface="Roboto Mono SemiBold"/>
                <a:sym typeface="Roboto Mono SemiBold"/>
              </a:rPr>
              <a:t>dev/jobs/</a:t>
            </a:r>
            <a:r>
              <a:rPr lang="en" sz="1800"/>
              <a:t>)</a:t>
            </a:r>
            <a:endParaRPr sz="1800"/>
          </a:p>
          <a:p>
            <a:pPr indent="0" lvl="0" marL="0" rtl="0" algn="l">
              <a:lnSpc>
                <a:spcPct val="95000"/>
              </a:lnSpc>
              <a:spcBef>
                <a:spcPts val="1200"/>
              </a:spcBef>
              <a:spcAft>
                <a:spcPts val="0"/>
              </a:spcAft>
              <a:buSzPts val="770"/>
              <a:buNone/>
            </a:pPr>
            <a:r>
              <a:rPr lang="en" sz="1800"/>
              <a:t>          └&gt; ex-script (</a:t>
            </a:r>
            <a:r>
              <a:rPr lang="en" sz="1800">
                <a:latin typeface="Roboto Mono SemiBold"/>
                <a:ea typeface="Roboto Mono SemiBold"/>
                <a:cs typeface="Roboto Mono SemiBold"/>
                <a:sym typeface="Roboto Mono SemiBold"/>
              </a:rPr>
              <a:t>dev/scripts/</a:t>
            </a:r>
            <a:r>
              <a:rPr lang="en" sz="1800"/>
              <a:t>)</a:t>
            </a:r>
            <a:endParaRPr sz="1800"/>
          </a:p>
          <a:p>
            <a:pPr indent="0" lvl="0" marL="0" rtl="0" algn="l">
              <a:lnSpc>
                <a:spcPct val="95000"/>
              </a:lnSpc>
              <a:spcBef>
                <a:spcPts val="1200"/>
              </a:spcBef>
              <a:spcAft>
                <a:spcPts val="0"/>
              </a:spcAft>
              <a:buSzPts val="770"/>
              <a:buNone/>
            </a:pPr>
            <a:r>
              <a:rPr lang="en" sz="1800"/>
              <a:t>               └&gt; ush-script (</a:t>
            </a:r>
            <a:r>
              <a:rPr lang="en" sz="1800">
                <a:latin typeface="Roboto Mono SemiBold"/>
                <a:ea typeface="Roboto Mono SemiBold"/>
                <a:cs typeface="Roboto Mono SemiBold"/>
                <a:sym typeface="Roboto Mono SemiBold"/>
              </a:rPr>
              <a:t>ush/</a:t>
            </a:r>
            <a:r>
              <a:rPr lang="en" sz="1800"/>
              <a:t>)</a:t>
            </a:r>
            <a:endParaRPr sz="1800"/>
          </a:p>
          <a:p>
            <a:pPr indent="0" lvl="0" marL="0" rtl="0" algn="l">
              <a:lnSpc>
                <a:spcPct val="95000"/>
              </a:lnSpc>
              <a:spcBef>
                <a:spcPts val="1200"/>
              </a:spcBef>
              <a:spcAft>
                <a:spcPts val="0"/>
              </a:spcAft>
              <a:buSzPts val="770"/>
              <a:buNone/>
            </a:pPr>
            <a:r>
              <a:rPr lang="en" sz="1800"/>
              <a:t>                    └&gt; [additional levels also in </a:t>
            </a:r>
            <a:r>
              <a:rPr lang="en" sz="1800">
                <a:latin typeface="Roboto Mono SemiBold"/>
                <a:ea typeface="Roboto Mono SemiBold"/>
                <a:cs typeface="Roboto Mono SemiBold"/>
                <a:sym typeface="Roboto Mono SemiBold"/>
              </a:rPr>
              <a:t>ush/</a:t>
            </a:r>
            <a:r>
              <a:rPr lang="en" sz="1800"/>
              <a:t>]</a:t>
            </a:r>
            <a:endParaRPr sz="1800"/>
          </a:p>
          <a:p>
            <a:pPr indent="0" lvl="0" marL="0" rtl="0" algn="l">
              <a:lnSpc>
                <a:spcPct val="95000"/>
              </a:lnSpc>
              <a:spcBef>
                <a:spcPts val="1200"/>
              </a:spcBef>
              <a:spcAft>
                <a:spcPts val="1200"/>
              </a:spcAft>
              <a:buSzPts val="770"/>
              <a:buNone/>
            </a:pPr>
            <a:r>
              <a:t/>
            </a:r>
            <a:endParaRPr sz="1800"/>
          </a:p>
        </p:txBody>
      </p:sp>
      <p:sp>
        <p:nvSpPr>
          <p:cNvPr id="300" name="Google Shape;300;p46"/>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301" name="Google Shape;301;p4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02" name="Google Shape;302;p46"/>
          <p:cNvSpPr/>
          <p:nvPr/>
        </p:nvSpPr>
        <p:spPr>
          <a:xfrm>
            <a:off x="7303050" y="2257025"/>
            <a:ext cx="945900" cy="257400"/>
          </a:xfrm>
          <a:prstGeom prst="roundRect">
            <a:avLst>
              <a:gd fmla="val 16667" name="adj"/>
            </a:avLst>
          </a:prstGeom>
          <a:solidFill>
            <a:srgbClr val="D9D2E9"/>
          </a:solid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ecf</a:t>
            </a:r>
            <a:endParaRPr/>
          </a:p>
        </p:txBody>
      </p:sp>
      <p:sp>
        <p:nvSpPr>
          <p:cNvPr id="303" name="Google Shape;303;p46"/>
          <p:cNvSpPr/>
          <p:nvPr/>
        </p:nvSpPr>
        <p:spPr>
          <a:xfrm>
            <a:off x="6243650" y="2257025"/>
            <a:ext cx="945900" cy="257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rocoto sh</a:t>
            </a:r>
            <a:endParaRPr/>
          </a:p>
        </p:txBody>
      </p:sp>
      <p:sp>
        <p:nvSpPr>
          <p:cNvPr id="304" name="Google Shape;304;p46"/>
          <p:cNvSpPr/>
          <p:nvPr/>
        </p:nvSpPr>
        <p:spPr>
          <a:xfrm>
            <a:off x="6753500" y="2733976"/>
            <a:ext cx="945900" cy="257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j-job</a:t>
            </a:r>
            <a:endParaRPr/>
          </a:p>
        </p:txBody>
      </p:sp>
      <p:sp>
        <p:nvSpPr>
          <p:cNvPr id="305" name="Google Shape;305;p46"/>
          <p:cNvSpPr/>
          <p:nvPr/>
        </p:nvSpPr>
        <p:spPr>
          <a:xfrm>
            <a:off x="6753500" y="3167003"/>
            <a:ext cx="945900" cy="257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ex-script</a:t>
            </a:r>
            <a:endParaRPr/>
          </a:p>
        </p:txBody>
      </p:sp>
      <p:sp>
        <p:nvSpPr>
          <p:cNvPr id="306" name="Google Shape;306;p46"/>
          <p:cNvSpPr/>
          <p:nvPr/>
        </p:nvSpPr>
        <p:spPr>
          <a:xfrm>
            <a:off x="6753500" y="3600052"/>
            <a:ext cx="945900" cy="257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ush</a:t>
            </a:r>
            <a:endParaRPr/>
          </a:p>
        </p:txBody>
      </p:sp>
      <p:cxnSp>
        <p:nvCxnSpPr>
          <p:cNvPr id="307" name="Google Shape;307;p46"/>
          <p:cNvCxnSpPr>
            <a:stCxn id="302" idx="2"/>
            <a:endCxn id="304" idx="0"/>
          </p:cNvCxnSpPr>
          <p:nvPr/>
        </p:nvCxnSpPr>
        <p:spPr>
          <a:xfrm flipH="1">
            <a:off x="7226400" y="2514425"/>
            <a:ext cx="549600" cy="219600"/>
          </a:xfrm>
          <a:prstGeom prst="straightConnector1">
            <a:avLst/>
          </a:prstGeom>
          <a:noFill/>
          <a:ln cap="flat" cmpd="sng" w="9525">
            <a:solidFill>
              <a:schemeClr val="dk2"/>
            </a:solidFill>
            <a:prstDash val="solid"/>
            <a:round/>
            <a:headEnd len="med" w="med" type="none"/>
            <a:tailEnd len="med" w="med" type="triangle"/>
          </a:ln>
        </p:spPr>
      </p:cxnSp>
      <p:cxnSp>
        <p:nvCxnSpPr>
          <p:cNvPr id="308" name="Google Shape;308;p46"/>
          <p:cNvCxnSpPr>
            <a:stCxn id="303" idx="2"/>
            <a:endCxn id="304" idx="0"/>
          </p:cNvCxnSpPr>
          <p:nvPr/>
        </p:nvCxnSpPr>
        <p:spPr>
          <a:xfrm>
            <a:off x="6716600" y="2514425"/>
            <a:ext cx="510000" cy="219600"/>
          </a:xfrm>
          <a:prstGeom prst="straightConnector1">
            <a:avLst/>
          </a:prstGeom>
          <a:noFill/>
          <a:ln cap="flat" cmpd="sng" w="9525">
            <a:solidFill>
              <a:schemeClr val="dk2"/>
            </a:solidFill>
            <a:prstDash val="solid"/>
            <a:round/>
            <a:headEnd len="med" w="med" type="none"/>
            <a:tailEnd len="med" w="med" type="triangle"/>
          </a:ln>
        </p:spPr>
      </p:cxnSp>
      <p:cxnSp>
        <p:nvCxnSpPr>
          <p:cNvPr id="309" name="Google Shape;309;p46"/>
          <p:cNvCxnSpPr>
            <a:stCxn id="304" idx="2"/>
            <a:endCxn id="305" idx="0"/>
          </p:cNvCxnSpPr>
          <p:nvPr/>
        </p:nvCxnSpPr>
        <p:spPr>
          <a:xfrm>
            <a:off x="7226450" y="2991376"/>
            <a:ext cx="0" cy="175500"/>
          </a:xfrm>
          <a:prstGeom prst="straightConnector1">
            <a:avLst/>
          </a:prstGeom>
          <a:noFill/>
          <a:ln cap="flat" cmpd="sng" w="9525">
            <a:solidFill>
              <a:schemeClr val="dk2"/>
            </a:solidFill>
            <a:prstDash val="solid"/>
            <a:round/>
            <a:headEnd len="med" w="med" type="none"/>
            <a:tailEnd len="med" w="med" type="triangle"/>
          </a:ln>
        </p:spPr>
      </p:cxnSp>
      <p:cxnSp>
        <p:nvCxnSpPr>
          <p:cNvPr id="310" name="Google Shape;310;p46"/>
          <p:cNvCxnSpPr>
            <a:stCxn id="305" idx="2"/>
            <a:endCxn id="306" idx="0"/>
          </p:cNvCxnSpPr>
          <p:nvPr/>
        </p:nvCxnSpPr>
        <p:spPr>
          <a:xfrm>
            <a:off x="7226450" y="3424403"/>
            <a:ext cx="0" cy="175500"/>
          </a:xfrm>
          <a:prstGeom prst="straightConnector1">
            <a:avLst/>
          </a:prstGeom>
          <a:noFill/>
          <a:ln cap="flat" cmpd="sng" w="9525">
            <a:solidFill>
              <a:schemeClr val="dk2"/>
            </a:solidFill>
            <a:prstDash val="solid"/>
            <a:round/>
            <a:headEnd len="med" w="med" type="none"/>
            <a:tailEnd len="med" w="med" type="triangle"/>
          </a:ln>
        </p:spPr>
      </p:cxnSp>
      <p:sp>
        <p:nvSpPr>
          <p:cNvPr id="311" name="Google Shape;311;p46"/>
          <p:cNvSpPr/>
          <p:nvPr/>
        </p:nvSpPr>
        <p:spPr>
          <a:xfrm>
            <a:off x="4572000" y="1479903"/>
            <a:ext cx="1676400" cy="2613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workflow manager</a:t>
            </a:r>
            <a:endParaRPr/>
          </a:p>
        </p:txBody>
      </p:sp>
      <p:cxnSp>
        <p:nvCxnSpPr>
          <p:cNvPr id="312" name="Google Shape;312;p46"/>
          <p:cNvCxnSpPr>
            <a:stCxn id="313" idx="2"/>
            <a:endCxn id="303" idx="0"/>
          </p:cNvCxnSpPr>
          <p:nvPr/>
        </p:nvCxnSpPr>
        <p:spPr>
          <a:xfrm flipH="1">
            <a:off x="6716550" y="1935750"/>
            <a:ext cx="540600" cy="321300"/>
          </a:xfrm>
          <a:prstGeom prst="straightConnector1">
            <a:avLst/>
          </a:prstGeom>
          <a:noFill/>
          <a:ln cap="flat" cmpd="sng" w="9525">
            <a:solidFill>
              <a:schemeClr val="dk2"/>
            </a:solidFill>
            <a:prstDash val="solid"/>
            <a:round/>
            <a:headEnd len="med" w="med" type="none"/>
            <a:tailEnd len="med" w="med" type="triangle"/>
          </a:ln>
        </p:spPr>
      </p:cxnSp>
      <p:cxnSp>
        <p:nvCxnSpPr>
          <p:cNvPr id="314" name="Google Shape;314;p46"/>
          <p:cNvCxnSpPr>
            <a:stCxn id="313" idx="2"/>
            <a:endCxn id="302" idx="0"/>
          </p:cNvCxnSpPr>
          <p:nvPr/>
        </p:nvCxnSpPr>
        <p:spPr>
          <a:xfrm>
            <a:off x="7257150" y="1935750"/>
            <a:ext cx="519000" cy="321300"/>
          </a:xfrm>
          <a:prstGeom prst="straightConnector1">
            <a:avLst/>
          </a:prstGeom>
          <a:noFill/>
          <a:ln cap="flat" cmpd="sng" w="9525">
            <a:solidFill>
              <a:schemeClr val="dk2"/>
            </a:solidFill>
            <a:prstDash val="solid"/>
            <a:round/>
            <a:headEnd len="med" w="med" type="none"/>
            <a:tailEnd len="med" w="med" type="triangle"/>
          </a:ln>
        </p:spPr>
      </p:cxnSp>
      <p:sp>
        <p:nvSpPr>
          <p:cNvPr id="313" name="Google Shape;313;p46"/>
          <p:cNvSpPr/>
          <p:nvPr/>
        </p:nvSpPr>
        <p:spPr>
          <a:xfrm>
            <a:off x="6418950" y="1483950"/>
            <a:ext cx="1676400" cy="451800"/>
          </a:xfrm>
          <a:prstGeom prst="roundRect">
            <a:avLst>
              <a:gd fmla="val 16667" name="adj"/>
            </a:avLst>
          </a:prstGeom>
          <a:solidFill>
            <a:srgbClr val="9E9E9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job scheduler (system)</a:t>
            </a:r>
            <a:endParaRPr>
              <a:solidFill>
                <a:schemeClr val="lt1"/>
              </a:solidFill>
            </a:endParaRPr>
          </a:p>
        </p:txBody>
      </p:sp>
      <p:cxnSp>
        <p:nvCxnSpPr>
          <p:cNvPr id="315" name="Google Shape;315;p46"/>
          <p:cNvCxnSpPr>
            <a:stCxn id="311" idx="3"/>
            <a:endCxn id="313" idx="1"/>
          </p:cNvCxnSpPr>
          <p:nvPr/>
        </p:nvCxnSpPr>
        <p:spPr>
          <a:xfrm>
            <a:off x="6248400" y="1610553"/>
            <a:ext cx="170700" cy="99300"/>
          </a:xfrm>
          <a:prstGeom prst="straightConnector1">
            <a:avLst/>
          </a:prstGeom>
          <a:noFill/>
          <a:ln cap="flat" cmpd="sng" w="9525">
            <a:solidFill>
              <a:schemeClr val="dk2"/>
            </a:solidFill>
            <a:prstDash val="solid"/>
            <a:round/>
            <a:headEnd len="med" w="med" type="none"/>
            <a:tailEnd len="med" w="med" type="triangle"/>
          </a:ln>
        </p:spPr>
      </p:cxnSp>
      <p:sp>
        <p:nvSpPr>
          <p:cNvPr id="316" name="Google Shape;316;p46"/>
          <p:cNvSpPr/>
          <p:nvPr/>
        </p:nvSpPr>
        <p:spPr>
          <a:xfrm>
            <a:off x="7091525" y="1877213"/>
            <a:ext cx="315900" cy="313800"/>
          </a:xfrm>
          <a:prstGeom prst="roundRect">
            <a:avLst>
              <a:gd fmla="val 16667" name="adj"/>
            </a:avLst>
          </a:prstGeom>
          <a:noFill/>
          <a:ln>
            <a:noFill/>
          </a:ln>
        </p:spPr>
        <p:txBody>
          <a:bodyPr anchorCtr="0" anchor="ctr" bIns="91425" lIns="91425" spcFirstLastPara="1" rIns="0" wrap="square" tIns="91425">
            <a:noAutofit/>
          </a:bodyPr>
          <a:lstStyle/>
          <a:p>
            <a:pPr indent="0" lvl="0" marL="0" rtl="0" algn="ctr">
              <a:spcBef>
                <a:spcPts val="0"/>
              </a:spcBef>
              <a:spcAft>
                <a:spcPts val="0"/>
              </a:spcAft>
              <a:buNone/>
            </a:pPr>
            <a:r>
              <a:rPr lang="en" sz="2000"/>
              <a:t>🕔</a:t>
            </a:r>
            <a:endParaRPr sz="2000"/>
          </a:p>
        </p:txBody>
      </p:sp>
      <p:sp>
        <p:nvSpPr>
          <p:cNvPr id="317" name="Google Shape;317;p46"/>
          <p:cNvSpPr/>
          <p:nvPr/>
        </p:nvSpPr>
        <p:spPr>
          <a:xfrm>
            <a:off x="6753500" y="4094452"/>
            <a:ext cx="945900" cy="257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ush</a:t>
            </a:r>
            <a:endParaRPr/>
          </a:p>
        </p:txBody>
      </p:sp>
      <p:cxnSp>
        <p:nvCxnSpPr>
          <p:cNvPr id="318" name="Google Shape;318;p46"/>
          <p:cNvCxnSpPr>
            <a:stCxn id="306" idx="2"/>
            <a:endCxn id="317" idx="0"/>
          </p:cNvCxnSpPr>
          <p:nvPr/>
        </p:nvCxnSpPr>
        <p:spPr>
          <a:xfrm>
            <a:off x="7226450" y="3857452"/>
            <a:ext cx="0" cy="237000"/>
          </a:xfrm>
          <a:prstGeom prst="straightConnector1">
            <a:avLst/>
          </a:prstGeom>
          <a:noFill/>
          <a:ln cap="flat" cmpd="sng" w="9525">
            <a:solidFill>
              <a:schemeClr val="dk2"/>
            </a:solidFill>
            <a:prstDash val="dash"/>
            <a:round/>
            <a:headEnd len="med" w="med" type="none"/>
            <a:tailEnd len="med" w="med" type="triangle"/>
          </a:ln>
        </p:spPr>
      </p:cxnSp>
      <p:cxnSp>
        <p:nvCxnSpPr>
          <p:cNvPr id="319" name="Google Shape;319;p46"/>
          <p:cNvCxnSpPr>
            <a:stCxn id="317" idx="2"/>
          </p:cNvCxnSpPr>
          <p:nvPr/>
        </p:nvCxnSpPr>
        <p:spPr>
          <a:xfrm>
            <a:off x="7226450" y="4351852"/>
            <a:ext cx="3300" cy="214800"/>
          </a:xfrm>
          <a:prstGeom prst="straightConnector1">
            <a:avLst/>
          </a:prstGeom>
          <a:noFill/>
          <a:ln cap="flat" cmpd="sng" w="9525">
            <a:solidFill>
              <a:schemeClr val="dk2"/>
            </a:solidFill>
            <a:prstDash val="dash"/>
            <a:round/>
            <a:headEnd len="med" w="med" type="none"/>
            <a:tailEnd len="med" w="med" type="triangle"/>
          </a:ln>
        </p:spPr>
      </p:cxnSp>
      <p:sp>
        <p:nvSpPr>
          <p:cNvPr id="320" name="Google Shape;320;p46"/>
          <p:cNvSpPr txBox="1"/>
          <p:nvPr/>
        </p:nvSpPr>
        <p:spPr>
          <a:xfrm>
            <a:off x="7573350" y="1927050"/>
            <a:ext cx="405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2"/>
                </a:solidFill>
                <a:latin typeface="Nunito"/>
                <a:ea typeface="Nunito"/>
                <a:cs typeface="Nunito"/>
                <a:sym typeface="Nunito"/>
              </a:rPr>
              <a:t>ops</a:t>
            </a:r>
            <a:endParaRPr sz="1000">
              <a:solidFill>
                <a:schemeClr val="dk2"/>
              </a:solidFill>
              <a:latin typeface="Nunito"/>
              <a:ea typeface="Nunito"/>
              <a:cs typeface="Nunito"/>
              <a:sym typeface="Nunito"/>
            </a:endParaRPr>
          </a:p>
        </p:txBody>
      </p:sp>
      <p:sp>
        <p:nvSpPr>
          <p:cNvPr id="321" name="Google Shape;321;p46"/>
          <p:cNvSpPr txBox="1"/>
          <p:nvPr/>
        </p:nvSpPr>
        <p:spPr>
          <a:xfrm>
            <a:off x="6520300" y="1927050"/>
            <a:ext cx="405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2"/>
                </a:solidFill>
                <a:latin typeface="Nunito"/>
                <a:ea typeface="Nunito"/>
                <a:cs typeface="Nunito"/>
                <a:sym typeface="Nunito"/>
              </a:rPr>
              <a:t>dev</a:t>
            </a:r>
            <a:endParaRPr sz="1000">
              <a:solidFill>
                <a:schemeClr val="dk2"/>
              </a:solidFill>
              <a:latin typeface="Nunito"/>
              <a:ea typeface="Nunito"/>
              <a:cs typeface="Nunito"/>
              <a:sym typeface="Nuni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7"/>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327" name="Google Shape;327;p47"/>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20000"/>
          </a:bodyPr>
          <a:lstStyle/>
          <a:p>
            <a:pPr indent="-355600" lvl="0" marL="457200" rtl="0" algn="l">
              <a:spcBef>
                <a:spcPts val="0"/>
              </a:spcBef>
              <a:spcAft>
                <a:spcPts val="0"/>
              </a:spcAft>
              <a:buSzPts val="2000"/>
              <a:buAutoNum type="arabicPeriod"/>
            </a:pPr>
            <a:r>
              <a:rPr lang="en"/>
              <a:t>The workflow manager submits a specific script as the entry point for the job. This job only loads modules and sets the job name, then calls the “j-job”</a:t>
            </a:r>
            <a:endParaRPr/>
          </a:p>
          <a:p>
            <a:pPr indent="-342900" lvl="1" marL="914400" rtl="0" algn="l">
              <a:spcBef>
                <a:spcPts val="0"/>
              </a:spcBef>
              <a:spcAft>
                <a:spcPts val="0"/>
              </a:spcAft>
              <a:buSzPts val="1800"/>
              <a:buAutoNum type="alphaLcPeriod"/>
            </a:pPr>
            <a:r>
              <a:rPr lang="en"/>
              <a:t>In development, these are located in </a:t>
            </a:r>
            <a:r>
              <a:rPr lang="en">
                <a:latin typeface="Roboto Mono SemiBold"/>
                <a:ea typeface="Roboto Mono SemiBold"/>
                <a:cs typeface="Roboto Mono SemiBold"/>
                <a:sym typeface="Roboto Mono SemiBold"/>
              </a:rPr>
              <a:t>dev/jobs_cards/rocoto/</a:t>
            </a:r>
            <a:endParaRPr/>
          </a:p>
          <a:p>
            <a:pPr indent="-342900" lvl="1" marL="914400" rtl="0" algn="l">
              <a:spcBef>
                <a:spcPts val="0"/>
              </a:spcBef>
              <a:spcAft>
                <a:spcPts val="0"/>
              </a:spcAft>
              <a:buSzPts val="1800"/>
              <a:buAutoNum type="alphaLcPeriod"/>
            </a:pPr>
            <a:r>
              <a:rPr lang="en"/>
              <a:t>In operations, these are in </a:t>
            </a:r>
            <a:r>
              <a:rPr lang="en">
                <a:latin typeface="Roboto Mono SemiBold"/>
                <a:ea typeface="Roboto Mono SemiBold"/>
                <a:cs typeface="Roboto Mono SemiBold"/>
                <a:sym typeface="Roboto Mono SemiBold"/>
              </a:rPr>
              <a:t>ecf/</a:t>
            </a:r>
            <a:endParaRPr>
              <a:latin typeface="Roboto Mono SemiBold"/>
              <a:ea typeface="Roboto Mono SemiBold"/>
              <a:cs typeface="Roboto Mono SemiBold"/>
              <a:sym typeface="Roboto Mono SemiBold"/>
            </a:endParaRPr>
          </a:p>
          <a:p>
            <a:pPr indent="-355600" lvl="0" marL="457200" rtl="0" algn="l">
              <a:spcBef>
                <a:spcPts val="0"/>
              </a:spcBef>
              <a:spcAft>
                <a:spcPts val="0"/>
              </a:spcAft>
              <a:buSzPts val="2000"/>
              <a:buAutoNum type="arabicPeriod"/>
            </a:pPr>
            <a:r>
              <a:rPr lang="en"/>
              <a:t>The “j-job” is located in </a:t>
            </a:r>
            <a:r>
              <a:rPr lang="en">
                <a:latin typeface="Roboto Mono SemiBold"/>
                <a:ea typeface="Roboto Mono SemiBold"/>
                <a:cs typeface="Roboto Mono SemiBold"/>
                <a:sym typeface="Roboto Mono SemiBold"/>
              </a:rPr>
              <a:t>dev/jobs/</a:t>
            </a:r>
            <a:r>
              <a:rPr lang="en"/>
              <a:t>. They are called j-jobs because they all begin with ‘J’. These scripts load config files, set paths and other basic settings, and then calls the “ex-script”</a:t>
            </a:r>
            <a:endParaRPr/>
          </a:p>
          <a:p>
            <a:pPr indent="-355600" lvl="0" marL="457200" rtl="0" algn="l">
              <a:spcBef>
                <a:spcPts val="0"/>
              </a:spcBef>
              <a:spcAft>
                <a:spcPts val="0"/>
              </a:spcAft>
              <a:buSzPts val="2000"/>
              <a:buAutoNum type="arabicPeriod"/>
            </a:pPr>
            <a:r>
              <a:rPr lang="en"/>
              <a:t>The “ex-script” is located in </a:t>
            </a:r>
            <a:r>
              <a:rPr lang="en">
                <a:latin typeface="Roboto Mono SemiBold"/>
                <a:ea typeface="Roboto Mono SemiBold"/>
                <a:cs typeface="Roboto Mono SemiBold"/>
                <a:sym typeface="Roboto Mono SemiBold"/>
              </a:rPr>
              <a:t>dev/scripts/</a:t>
            </a:r>
            <a:r>
              <a:rPr lang="en"/>
              <a:t>. They all begin with ‘ex’. This is where work actually starts to get done.</a:t>
            </a:r>
            <a:endParaRPr/>
          </a:p>
          <a:p>
            <a:pPr indent="-355600" lvl="0" marL="457200" rtl="0" algn="l">
              <a:spcBef>
                <a:spcPts val="0"/>
              </a:spcBef>
              <a:spcAft>
                <a:spcPts val="0"/>
              </a:spcAft>
              <a:buSzPts val="2000"/>
              <a:buAutoNum type="arabicPeriod"/>
            </a:pPr>
            <a:r>
              <a:rPr lang="en"/>
              <a:t>The ex-script may then call one or more scripts. These are known as “ush scripts”, as they are placed in </a:t>
            </a:r>
            <a:r>
              <a:rPr lang="en">
                <a:latin typeface="Roboto Mono SemiBold"/>
                <a:ea typeface="Roboto Mono SemiBold"/>
                <a:cs typeface="Roboto Mono SemiBold"/>
                <a:sym typeface="Roboto Mono SemiBold"/>
              </a:rPr>
              <a:t>ush/</a:t>
            </a:r>
            <a:r>
              <a:rPr lang="en"/>
              <a:t>.</a:t>
            </a:r>
            <a:endParaRPr/>
          </a:p>
        </p:txBody>
      </p:sp>
      <p:sp>
        <p:nvSpPr>
          <p:cNvPr id="328" name="Google Shape;328;p4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8"/>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334" name="Google Shape;334;p48"/>
          <p:cNvSpPr txBox="1"/>
          <p:nvPr>
            <p:ph idx="1" type="body"/>
          </p:nvPr>
        </p:nvSpPr>
        <p:spPr>
          <a:xfrm>
            <a:off x="450175" y="901350"/>
            <a:ext cx="8235600" cy="3630300"/>
          </a:xfrm>
          <a:prstGeom prst="rect">
            <a:avLst/>
          </a:prstGeom>
        </p:spPr>
        <p:txBody>
          <a:bodyPr anchorCtr="0" anchor="t" bIns="91425" lIns="91425" spcFirstLastPara="1" rIns="91425" wrap="square" tIns="91425">
            <a:normAutofit fontScale="92500"/>
          </a:bodyPr>
          <a:lstStyle/>
          <a:p>
            <a:pPr indent="-346075" lvl="0" marL="457200" rtl="0" algn="l">
              <a:spcBef>
                <a:spcPts val="0"/>
              </a:spcBef>
              <a:spcAft>
                <a:spcPts val="0"/>
              </a:spcAft>
              <a:buSzPct val="100000"/>
              <a:buChar char="●"/>
            </a:pPr>
            <a:r>
              <a:rPr lang="en"/>
              <a:t>Most settings are contained within “config” files. This includes settings for workflow control (whether to run certain portions), general experiment settings (what dates to run, how long the forecast is for, etc.), and specific namelist settings.</a:t>
            </a:r>
            <a:endParaRPr/>
          </a:p>
          <a:p>
            <a:pPr indent="-346075" lvl="0" marL="457200" rtl="0" algn="l">
              <a:spcBef>
                <a:spcPts val="0"/>
              </a:spcBef>
              <a:spcAft>
                <a:spcPts val="0"/>
              </a:spcAft>
              <a:buSzPct val="100000"/>
              <a:buChar char="●"/>
            </a:pPr>
            <a:r>
              <a:rPr lang="en"/>
              <a:t>The source version of these live in </a:t>
            </a:r>
            <a:r>
              <a:rPr lang="en">
                <a:latin typeface="Roboto Mono SemiBold"/>
                <a:ea typeface="Roboto Mono SemiBold"/>
                <a:cs typeface="Roboto Mono SemiBold"/>
                <a:sym typeface="Roboto Mono SemiBold"/>
              </a:rPr>
              <a:t>dev/parm/config/${NET}/</a:t>
            </a:r>
            <a:r>
              <a:rPr lang="en"/>
              <a:t>. Each forecast system has their own set. (</a:t>
            </a:r>
            <a:r>
              <a:rPr lang="en">
                <a:latin typeface="Roboto Mono"/>
                <a:ea typeface="Roboto Mono"/>
                <a:cs typeface="Roboto Mono"/>
                <a:sym typeface="Roboto Mono"/>
              </a:rPr>
              <a:t>$NET</a:t>
            </a:r>
            <a:r>
              <a:rPr lang="en"/>
              <a:t> is gfs, gefs, gcafs, or sfs)</a:t>
            </a:r>
            <a:endParaRPr/>
          </a:p>
          <a:p>
            <a:pPr indent="-346075" lvl="0" marL="457200" rtl="0" algn="l">
              <a:spcBef>
                <a:spcPts val="0"/>
              </a:spcBef>
              <a:spcAft>
                <a:spcPts val="0"/>
              </a:spcAft>
              <a:buSzPct val="100000"/>
              <a:buChar char="●"/>
            </a:pPr>
            <a:r>
              <a:rPr lang="en">
                <a:latin typeface="Consolas"/>
                <a:ea typeface="Consolas"/>
                <a:cs typeface="Consolas"/>
                <a:sym typeface="Consolas"/>
              </a:rPr>
              <a:t>config.base</a:t>
            </a:r>
            <a:r>
              <a:rPr lang="en"/>
              <a:t> is sourced by every job and provides general settings and those needed by multiple jobs. Jobs then also have their own individual config(s).</a:t>
            </a:r>
            <a:endParaRPr/>
          </a:p>
          <a:p>
            <a:pPr indent="-346075" lvl="0" marL="457200" rtl="0" algn="l">
              <a:spcBef>
                <a:spcPts val="0"/>
              </a:spcBef>
              <a:spcAft>
                <a:spcPts val="0"/>
              </a:spcAft>
              <a:buSzPct val="100000"/>
              <a:buChar char="●"/>
            </a:pPr>
            <a:r>
              <a:rPr lang="en"/>
              <a:t>Variables marked by </a:t>
            </a:r>
            <a:r>
              <a:rPr lang="en">
                <a:latin typeface="Roboto Mono"/>
                <a:ea typeface="Roboto Mono"/>
                <a:cs typeface="Roboto Mono"/>
                <a:sym typeface="Roboto Mono"/>
              </a:rPr>
              <a:t>@var_name@</a:t>
            </a:r>
            <a:r>
              <a:rPr lang="en"/>
              <a:t> get replaced at experiment creation.</a:t>
            </a:r>
            <a:endParaRPr/>
          </a:p>
        </p:txBody>
      </p:sp>
      <p:sp>
        <p:nvSpPr>
          <p:cNvPr id="335" name="Google Shape;335;p4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9"/>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341" name="Google Shape;341;p49"/>
          <p:cNvSpPr txBox="1"/>
          <p:nvPr>
            <p:ph idx="1" type="body"/>
          </p:nvPr>
        </p:nvSpPr>
        <p:spPr>
          <a:xfrm>
            <a:off x="450175" y="901350"/>
            <a:ext cx="8235600" cy="36303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Generating a development workflow is a two-step process:</a:t>
            </a:r>
            <a:endParaRPr/>
          </a:p>
          <a:p>
            <a:pPr indent="-346075" lvl="0" marL="457200" rtl="0" algn="l">
              <a:spcBef>
                <a:spcPts val="1200"/>
              </a:spcBef>
              <a:spcAft>
                <a:spcPts val="0"/>
              </a:spcAft>
              <a:buSzPct val="100000"/>
              <a:buAutoNum type="arabicPeriod"/>
            </a:pPr>
            <a:r>
              <a:rPr lang="en"/>
              <a:t>Generate an experiment directory</a:t>
            </a:r>
            <a:endParaRPr/>
          </a:p>
          <a:p>
            <a:pPr indent="0" lvl="0" marL="457200" rtl="0" algn="l">
              <a:spcBef>
                <a:spcPts val="1200"/>
              </a:spcBef>
              <a:spcAft>
                <a:spcPts val="0"/>
              </a:spcAft>
              <a:buNone/>
            </a:pPr>
            <a:r>
              <a:rPr lang="en"/>
              <a:t>This step creates a new directory and copies all of the config files there. Certain variables are substituted in based on inputs or defaults. These config files can be edited further before proceeding to the next step.</a:t>
            </a:r>
            <a:endParaRPr/>
          </a:p>
          <a:p>
            <a:pPr indent="-346075" lvl="0" marL="457200" rtl="0" algn="l">
              <a:spcBef>
                <a:spcPts val="1200"/>
              </a:spcBef>
              <a:spcAft>
                <a:spcPts val="0"/>
              </a:spcAft>
              <a:buSzPct val="100000"/>
              <a:buAutoNum type="arabicPeriod"/>
            </a:pPr>
            <a:r>
              <a:rPr lang="en"/>
              <a:t>Generate workflow definition</a:t>
            </a:r>
            <a:endParaRPr/>
          </a:p>
          <a:p>
            <a:pPr indent="0" lvl="0" marL="457200" rtl="0" algn="l">
              <a:spcBef>
                <a:spcPts val="1200"/>
              </a:spcBef>
              <a:spcAft>
                <a:spcPts val="0"/>
              </a:spcAft>
              <a:buNone/>
            </a:pPr>
            <a:r>
              <a:rPr lang="en"/>
              <a:t>This step reads the config files in the experiment directory and generates a Rocoto workflow definition (XML).</a:t>
            </a:r>
            <a:endParaRPr/>
          </a:p>
          <a:p>
            <a:pPr indent="0" lvl="0" marL="0" rtl="0" algn="l">
              <a:spcBef>
                <a:spcPts val="1200"/>
              </a:spcBef>
              <a:spcAft>
                <a:spcPts val="1200"/>
              </a:spcAft>
              <a:buNone/>
            </a:pPr>
            <a:r>
              <a:rPr lang="en"/>
              <a:t>There are also a number of canned cases from the CI system that can be run in a single step. </a:t>
            </a:r>
            <a:r>
              <a:rPr b="1" lang="en"/>
              <a:t>This is the method we will be using today.</a:t>
            </a:r>
            <a:endParaRPr b="1"/>
          </a:p>
        </p:txBody>
      </p:sp>
      <p:sp>
        <p:nvSpPr>
          <p:cNvPr id="342" name="Google Shape;342;p4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0"/>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348" name="Google Shape;348;p50"/>
          <p:cNvSpPr txBox="1"/>
          <p:nvPr>
            <p:ph idx="1" type="body"/>
          </p:nvPr>
        </p:nvSpPr>
        <p:spPr>
          <a:xfrm>
            <a:off x="450175" y="901350"/>
            <a:ext cx="8235600" cy="36303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Other key workflow directories:</a:t>
            </a:r>
            <a:endParaRPr/>
          </a:p>
          <a:p>
            <a:pPr indent="-336550" lvl="0" marL="457200" rtl="0" algn="l">
              <a:spcBef>
                <a:spcPts val="1200"/>
              </a:spcBef>
              <a:spcAft>
                <a:spcPts val="0"/>
              </a:spcAft>
              <a:buSzPct val="100000"/>
              <a:buFont typeface="Roboto Mono SemiBold"/>
              <a:buChar char="●"/>
            </a:pPr>
            <a:r>
              <a:rPr lang="en">
                <a:latin typeface="Roboto Mono SemiBold"/>
                <a:ea typeface="Roboto Mono SemiBold"/>
                <a:cs typeface="Roboto Mono SemiBold"/>
                <a:sym typeface="Roboto Mono SemiBold"/>
              </a:rPr>
              <a:t>fix/</a:t>
            </a:r>
            <a:endParaRPr>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Contains all of the large data files that do not change based on forecast period.</a:t>
            </a:r>
            <a:endParaRPr/>
          </a:p>
          <a:p>
            <a:pPr indent="-325755" lvl="1" marL="914400" rtl="0" algn="l">
              <a:spcBef>
                <a:spcPts val="0"/>
              </a:spcBef>
              <a:spcAft>
                <a:spcPts val="0"/>
              </a:spcAft>
              <a:buSzPct val="100000"/>
              <a:buChar char="○"/>
            </a:pPr>
            <a:r>
              <a:rPr lang="en"/>
              <a:t>These are kept in a centralized place on each machine and linked to </a:t>
            </a:r>
            <a:r>
              <a:rPr lang="en">
                <a:latin typeface="Roboto Mono SemiBold"/>
                <a:ea typeface="Roboto Mono SemiBold"/>
                <a:cs typeface="Roboto Mono SemiBold"/>
                <a:sym typeface="Roboto Mono SemiBold"/>
              </a:rPr>
              <a:t>HOMEglobal</a:t>
            </a:r>
            <a:r>
              <a:rPr lang="en"/>
              <a:t> at build time.</a:t>
            </a:r>
            <a:endParaRPr/>
          </a:p>
          <a:p>
            <a:pPr indent="-336550" lvl="0" marL="457200" rtl="0" algn="l">
              <a:spcBef>
                <a:spcPts val="0"/>
              </a:spcBef>
              <a:spcAft>
                <a:spcPts val="0"/>
              </a:spcAft>
              <a:buSzPct val="100000"/>
              <a:buFont typeface="Roboto Mono SemiBold"/>
              <a:buChar char="●"/>
            </a:pPr>
            <a:r>
              <a:rPr lang="en" sz="2000">
                <a:latin typeface="Roboto Mono SemiBold"/>
                <a:ea typeface="Roboto Mono SemiBold"/>
                <a:cs typeface="Roboto Mono SemiBold"/>
                <a:sym typeface="Roboto Mono SemiBold"/>
              </a:rPr>
              <a:t>dev/</a:t>
            </a:r>
            <a:endParaRPr sz="2000">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Files used by developers in development mode</a:t>
            </a:r>
            <a:endParaRPr/>
          </a:p>
          <a:p>
            <a:pPr indent="-336550" lvl="0" marL="457200" rtl="0" algn="l">
              <a:spcBef>
                <a:spcPts val="0"/>
              </a:spcBef>
              <a:spcAft>
                <a:spcPts val="0"/>
              </a:spcAft>
              <a:buSzPct val="100000"/>
              <a:buFont typeface="Roboto Mono SemiBold"/>
              <a:buChar char="●"/>
            </a:pPr>
            <a:r>
              <a:rPr lang="en" sz="2000">
                <a:latin typeface="Roboto Mono SemiBold"/>
                <a:ea typeface="Roboto Mono SemiBold"/>
                <a:cs typeface="Roboto Mono SemiBold"/>
                <a:sym typeface="Roboto Mono SemiBold"/>
              </a:rPr>
              <a:t>dev/ci/</a:t>
            </a:r>
            <a:endParaRPr sz="2000">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CI testing system, </a:t>
            </a:r>
            <a:r>
              <a:rPr b="1" lang="en"/>
              <a:t>including cases that can also be used manually</a:t>
            </a:r>
            <a:endParaRPr b="1"/>
          </a:p>
          <a:p>
            <a:pPr indent="-325755" lvl="2" marL="1371600" rtl="0" algn="l">
              <a:spcBef>
                <a:spcPts val="0"/>
              </a:spcBef>
              <a:spcAft>
                <a:spcPts val="0"/>
              </a:spcAft>
              <a:buSzPct val="100000"/>
              <a:buChar char="■"/>
            </a:pPr>
            <a:r>
              <a:rPr b="1" lang="en"/>
              <a:t>We will be using one of these cases today</a:t>
            </a:r>
            <a:endParaRPr b="1"/>
          </a:p>
          <a:p>
            <a:pPr indent="-336550" lvl="0" marL="457200" rtl="0" algn="l">
              <a:spcBef>
                <a:spcPts val="0"/>
              </a:spcBef>
              <a:spcAft>
                <a:spcPts val="0"/>
              </a:spcAft>
              <a:buSzPct val="100000"/>
              <a:buFont typeface="Consolas"/>
              <a:buChar char="●"/>
            </a:pPr>
            <a:r>
              <a:rPr lang="en">
                <a:latin typeface="Roboto Mono SemiBold"/>
                <a:ea typeface="Roboto Mono SemiBold"/>
                <a:cs typeface="Roboto Mono SemiBold"/>
                <a:sym typeface="Roboto Mono SemiBold"/>
              </a:rPr>
              <a:t>parm/</a:t>
            </a:r>
            <a:r>
              <a:rPr lang="en">
                <a:latin typeface="Consolas"/>
                <a:ea typeface="Consolas"/>
                <a:cs typeface="Consolas"/>
                <a:sym typeface="Consolas"/>
              </a:rPr>
              <a:t> and </a:t>
            </a:r>
            <a:r>
              <a:rPr lang="en">
                <a:latin typeface="Roboto Mono SemiBold"/>
                <a:ea typeface="Roboto Mono SemiBold"/>
                <a:cs typeface="Roboto Mono SemiBold"/>
                <a:sym typeface="Roboto Mono SemiBold"/>
              </a:rPr>
              <a:t>dev/parm/</a:t>
            </a:r>
            <a:endParaRPr>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Contain smaller static files with settings such as namelists, tables, and aforementioned config directories</a:t>
            </a:r>
            <a:endParaRPr/>
          </a:p>
        </p:txBody>
      </p:sp>
      <p:sp>
        <p:nvSpPr>
          <p:cNvPr id="349" name="Google Shape;349;p5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1"/>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355" name="Google Shape;355;p51"/>
          <p:cNvSpPr txBox="1"/>
          <p:nvPr>
            <p:ph idx="1" type="body"/>
          </p:nvPr>
        </p:nvSpPr>
        <p:spPr>
          <a:xfrm>
            <a:off x="450175" y="901350"/>
            <a:ext cx="8235600" cy="36303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Other key workflow directories (cont.):</a:t>
            </a:r>
            <a:endParaRPr/>
          </a:p>
          <a:p>
            <a:pPr indent="-336550" lvl="0" marL="457200" rtl="0" algn="l">
              <a:spcBef>
                <a:spcPts val="1200"/>
              </a:spcBef>
              <a:spcAft>
                <a:spcPts val="0"/>
              </a:spcAft>
              <a:buSzPct val="100000"/>
              <a:buChar char="●"/>
            </a:pPr>
            <a:r>
              <a:rPr lang="en">
                <a:latin typeface="Roboto Mono SemiBold"/>
                <a:ea typeface="Roboto Mono SemiBold"/>
                <a:cs typeface="Roboto Mono SemiBold"/>
                <a:sym typeface="Roboto Mono SemiBold"/>
              </a:rPr>
              <a:t>docs/</a:t>
            </a:r>
            <a:endParaRPr>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Source files for d</a:t>
            </a:r>
            <a:r>
              <a:rPr lang="en"/>
              <a:t>ocumentation</a:t>
            </a:r>
            <a:endParaRPr/>
          </a:p>
          <a:p>
            <a:pPr indent="-336550" lvl="0" marL="457200" rtl="0" algn="l">
              <a:spcBef>
                <a:spcPts val="0"/>
              </a:spcBef>
              <a:spcAft>
                <a:spcPts val="0"/>
              </a:spcAft>
              <a:buSzPct val="100000"/>
              <a:buFont typeface="Roboto Mono SemiBold"/>
              <a:buChar char="●"/>
            </a:pPr>
            <a:r>
              <a:rPr lang="en">
                <a:latin typeface="Roboto Mono SemiBold"/>
                <a:ea typeface="Roboto Mono SemiBold"/>
                <a:cs typeface="Roboto Mono SemiBold"/>
                <a:sym typeface="Roboto Mono SemiBold"/>
              </a:rPr>
              <a:t>env/</a:t>
            </a:r>
            <a:endParaRPr>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Sets certain machine-specific parameters based on the job</a:t>
            </a:r>
            <a:endParaRPr/>
          </a:p>
          <a:p>
            <a:pPr indent="-336550" lvl="0" marL="457200" rtl="0" algn="l">
              <a:spcBef>
                <a:spcPts val="0"/>
              </a:spcBef>
              <a:spcAft>
                <a:spcPts val="0"/>
              </a:spcAft>
              <a:buSzPct val="100000"/>
              <a:buFont typeface="Roboto Mono SemiBold"/>
              <a:buChar char="●"/>
            </a:pPr>
            <a:r>
              <a:rPr lang="en" sz="2000">
                <a:latin typeface="Roboto Mono SemiBold"/>
                <a:ea typeface="Roboto Mono SemiBold"/>
                <a:cs typeface="Roboto Mono SemiBold"/>
                <a:sym typeface="Roboto Mono SemiBold"/>
              </a:rPr>
              <a:t>modulefiles/</a:t>
            </a:r>
            <a:endParaRPr sz="2000">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Contains the modulefiles listing the modules to be loaded at </a:t>
            </a:r>
            <a:r>
              <a:rPr lang="en"/>
              <a:t>runtime</a:t>
            </a:r>
            <a:endParaRPr/>
          </a:p>
          <a:p>
            <a:pPr indent="-336550" lvl="0" marL="457200" rtl="0" algn="l">
              <a:spcBef>
                <a:spcPts val="0"/>
              </a:spcBef>
              <a:spcAft>
                <a:spcPts val="0"/>
              </a:spcAft>
              <a:buSzPct val="100000"/>
              <a:buFont typeface="Roboto Mono SemiBold"/>
              <a:buChar char="●"/>
            </a:pPr>
            <a:r>
              <a:rPr lang="en">
                <a:latin typeface="Roboto Mono SemiBold"/>
                <a:ea typeface="Roboto Mono SemiBold"/>
                <a:cs typeface="Roboto Mono SemiBold"/>
                <a:sym typeface="Roboto Mono SemiBold"/>
              </a:rPr>
              <a:t>versions/</a:t>
            </a:r>
            <a:endParaRPr>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Defines the module and fix versions to be used by the workflow</a:t>
            </a:r>
            <a:r>
              <a:rPr lang="en"/>
              <a:t> during build and run time</a:t>
            </a:r>
            <a:endParaRPr/>
          </a:p>
          <a:p>
            <a:pPr indent="-336550" lvl="0" marL="457200" rtl="0" algn="l">
              <a:spcBef>
                <a:spcPts val="0"/>
              </a:spcBef>
              <a:spcAft>
                <a:spcPts val="0"/>
              </a:spcAft>
              <a:buSzPct val="100000"/>
              <a:buFont typeface="Roboto Mono SemiBold"/>
              <a:buChar char="●"/>
            </a:pPr>
            <a:r>
              <a:rPr lang="en" sz="2000">
                <a:latin typeface="Roboto Mono SemiBold"/>
                <a:ea typeface="Roboto Mono SemiBold"/>
                <a:cs typeface="Roboto Mono SemiBold"/>
                <a:sym typeface="Roboto Mono SemiBold"/>
              </a:rPr>
              <a:t>gempak/</a:t>
            </a:r>
            <a:endParaRPr sz="2000">
              <a:latin typeface="Roboto Mono SemiBold"/>
              <a:ea typeface="Roboto Mono SemiBold"/>
              <a:cs typeface="Roboto Mono SemiBold"/>
              <a:sym typeface="Roboto Mono SemiBold"/>
            </a:endParaRPr>
          </a:p>
          <a:p>
            <a:pPr indent="-325755" lvl="1" marL="914400" rtl="0" algn="l">
              <a:spcBef>
                <a:spcPts val="0"/>
              </a:spcBef>
              <a:spcAft>
                <a:spcPts val="0"/>
              </a:spcAft>
              <a:buSzPct val="100000"/>
              <a:buChar char="○"/>
            </a:pPr>
            <a:r>
              <a:rPr lang="en"/>
              <a:t>Contains many of the scripts needed to produce gempak files required by operations. Rarely run in development. (These break the normal j-job/exscript/ush paradigm.)</a:t>
            </a:r>
            <a:endParaRPr/>
          </a:p>
        </p:txBody>
      </p:sp>
      <p:sp>
        <p:nvSpPr>
          <p:cNvPr id="356" name="Google Shape;356;p5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2"/>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362" name="Google Shape;362;p52"/>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rgbClr val="595959"/>
              </a:buClr>
              <a:buSzPts val="1800"/>
              <a:buChar char="●"/>
            </a:pPr>
            <a:r>
              <a:rPr lang="en" sz="1800">
                <a:solidFill>
                  <a:srgbClr val="595959"/>
                </a:solidFill>
                <a:latin typeface="Arial"/>
                <a:ea typeface="Arial"/>
                <a:cs typeface="Arial"/>
                <a:sym typeface="Arial"/>
              </a:rPr>
              <a:t>The GFS runs in different phases: an “early” phase run soon after the analysis time, and a “late” phase that allows more observations to be assimilated. The forecast ensemble for EnKF is also placed in separate phases.</a:t>
            </a:r>
            <a:endParaRPr sz="1800">
              <a:solidFill>
                <a:srgbClr val="595959"/>
              </a:solidFill>
              <a:latin typeface="Arial"/>
              <a:ea typeface="Arial"/>
              <a:cs typeface="Arial"/>
              <a:sym typeface="Arial"/>
            </a:endParaRPr>
          </a:p>
          <a:p>
            <a:pPr indent="-342900" lvl="0" marL="457200" rtl="0" algn="l">
              <a:spcBef>
                <a:spcPts val="0"/>
              </a:spcBef>
              <a:spcAft>
                <a:spcPts val="0"/>
              </a:spcAft>
              <a:buClr>
                <a:srgbClr val="595959"/>
              </a:buClr>
              <a:buSzPts val="1800"/>
              <a:buChar char="●"/>
            </a:pPr>
            <a:r>
              <a:rPr lang="en" sz="1800">
                <a:solidFill>
                  <a:srgbClr val="595959"/>
                </a:solidFill>
                <a:latin typeface="Arial"/>
                <a:ea typeface="Arial"/>
                <a:cs typeface="Arial"/>
                <a:sym typeface="Arial"/>
              </a:rPr>
              <a:t>These phases are designated by </a:t>
            </a:r>
            <a:r>
              <a:rPr lang="en" sz="1800">
                <a:solidFill>
                  <a:srgbClr val="595959"/>
                </a:solidFill>
                <a:latin typeface="Roboto Mono SemiBold"/>
                <a:ea typeface="Roboto Mono SemiBold"/>
                <a:cs typeface="Roboto Mono SemiBold"/>
                <a:sym typeface="Roboto Mono SemiBold"/>
              </a:rPr>
              <a:t>$RUN</a:t>
            </a:r>
            <a:r>
              <a:rPr lang="en" sz="1800">
                <a:solidFill>
                  <a:srgbClr val="595959"/>
                </a:solidFill>
              </a:rPr>
              <a:t>,</a:t>
            </a:r>
            <a:r>
              <a:rPr lang="en" sz="1800">
                <a:solidFill>
                  <a:srgbClr val="595959"/>
                </a:solidFill>
                <a:latin typeface="Arial"/>
                <a:ea typeface="Arial"/>
                <a:cs typeface="Arial"/>
                <a:sym typeface="Arial"/>
              </a:rPr>
              <a:t>:</a:t>
            </a:r>
            <a:endParaRPr sz="1800">
              <a:solidFill>
                <a:srgbClr val="595959"/>
              </a:solidFill>
              <a:latin typeface="Arial"/>
              <a:ea typeface="Arial"/>
              <a:cs typeface="Arial"/>
              <a:sym typeface="Arial"/>
            </a:endParaRPr>
          </a:p>
          <a:p>
            <a:pPr indent="-342900" lvl="1" marL="914400" rtl="0" algn="l">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gfs: “</a:t>
            </a:r>
            <a:r>
              <a:rPr lang="en" sz="1800">
                <a:solidFill>
                  <a:srgbClr val="595959"/>
                </a:solidFill>
                <a:latin typeface="Arial"/>
                <a:ea typeface="Arial"/>
                <a:cs typeface="Arial"/>
                <a:sym typeface="Arial"/>
              </a:rPr>
              <a:t>early</a:t>
            </a:r>
            <a:r>
              <a:rPr lang="en" sz="1800">
                <a:solidFill>
                  <a:srgbClr val="595959"/>
                </a:solidFill>
                <a:latin typeface="Arial"/>
                <a:ea typeface="Arial"/>
                <a:cs typeface="Arial"/>
                <a:sym typeface="Arial"/>
              </a:rPr>
              <a:t>” </a:t>
            </a:r>
            <a:r>
              <a:rPr lang="en" sz="1800">
                <a:solidFill>
                  <a:srgbClr val="595959"/>
                </a:solidFill>
                <a:latin typeface="Arial"/>
                <a:ea typeface="Arial"/>
                <a:cs typeface="Arial"/>
                <a:sym typeface="Arial"/>
              </a:rPr>
              <a:t>analysis</a:t>
            </a:r>
            <a:r>
              <a:rPr lang="en" sz="1800">
                <a:solidFill>
                  <a:srgbClr val="595959"/>
                </a:solidFill>
                <a:latin typeface="Arial"/>
                <a:ea typeface="Arial"/>
                <a:cs typeface="Arial"/>
                <a:sym typeface="Arial"/>
              </a:rPr>
              <a:t> and full forecast</a:t>
            </a:r>
            <a:endParaRPr sz="1800">
              <a:solidFill>
                <a:srgbClr val="595959"/>
              </a:solidFill>
              <a:latin typeface="Arial"/>
              <a:ea typeface="Arial"/>
              <a:cs typeface="Arial"/>
              <a:sym typeface="Arial"/>
            </a:endParaRPr>
          </a:p>
          <a:p>
            <a:pPr indent="-342900" lvl="1" marL="914400" rtl="0" algn="l">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enkfgfs: “early” ensemble for EnKF (</a:t>
            </a:r>
            <a:r>
              <a:rPr lang="en">
                <a:solidFill>
                  <a:srgbClr val="595959"/>
                </a:solidFill>
                <a:latin typeface="Arial"/>
                <a:ea typeface="Arial"/>
                <a:cs typeface="Arial"/>
                <a:sym typeface="Arial"/>
              </a:rPr>
              <a:t>for</a:t>
            </a:r>
            <a:r>
              <a:rPr lang="en" sz="1800">
                <a:solidFill>
                  <a:srgbClr val="595959"/>
                </a:solidFill>
                <a:latin typeface="Arial"/>
                <a:ea typeface="Arial"/>
                <a:cs typeface="Arial"/>
                <a:sym typeface="Arial"/>
              </a:rPr>
              <a:t> GEFS initial conditions) </a:t>
            </a:r>
            <a:r>
              <a:rPr lang="en">
                <a:solidFill>
                  <a:srgbClr val="595959"/>
                </a:solidFill>
                <a:latin typeface="Arial"/>
                <a:ea typeface="Arial"/>
                <a:cs typeface="Arial"/>
                <a:sym typeface="Arial"/>
              </a:rPr>
              <a:t>[v17]</a:t>
            </a:r>
            <a:endParaRPr sz="1800">
              <a:solidFill>
                <a:srgbClr val="595959"/>
              </a:solidFill>
              <a:latin typeface="Arial"/>
              <a:ea typeface="Arial"/>
              <a:cs typeface="Arial"/>
              <a:sym typeface="Arial"/>
            </a:endParaRPr>
          </a:p>
          <a:p>
            <a:pPr indent="-342900" lvl="1" marL="914400" rtl="0" algn="l">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gdas: “late” analysis</a:t>
            </a:r>
            <a:endParaRPr sz="1800">
              <a:solidFill>
                <a:srgbClr val="595959"/>
              </a:solidFill>
              <a:latin typeface="Arial"/>
              <a:ea typeface="Arial"/>
              <a:cs typeface="Arial"/>
              <a:sym typeface="Arial"/>
            </a:endParaRPr>
          </a:p>
          <a:p>
            <a:pPr indent="-342900" lvl="1" marL="914400" rtl="0" algn="l">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enkfgdas: “late” ensemble for EnKF (background for next cycle)</a:t>
            </a:r>
            <a:endParaRPr sz="1800">
              <a:solidFill>
                <a:srgbClr val="595959"/>
              </a:solidFill>
              <a:latin typeface="Arial"/>
              <a:ea typeface="Arial"/>
              <a:cs typeface="Arial"/>
              <a:sym typeface="Arial"/>
            </a:endParaRPr>
          </a:p>
          <a:p>
            <a:pPr indent="-342900" lvl="0" marL="457200" rtl="0" algn="l">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The GCAFS system also has two phases, a gcafs and a gcdas.</a:t>
            </a:r>
            <a:endParaRPr sz="1800">
              <a:solidFill>
                <a:srgbClr val="595959"/>
              </a:solidFill>
              <a:latin typeface="Arial"/>
              <a:ea typeface="Arial"/>
              <a:cs typeface="Arial"/>
              <a:sym typeface="Arial"/>
            </a:endParaRPr>
          </a:p>
          <a:p>
            <a:pPr indent="-342900" lvl="0" marL="457200" rtl="0" algn="l">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GEFS and SFS only have one phase (gefs/sfs)</a:t>
            </a:r>
            <a:endParaRPr sz="1800">
              <a:solidFill>
                <a:srgbClr val="595959"/>
              </a:solidFill>
            </a:endParaRPr>
          </a:p>
        </p:txBody>
      </p:sp>
      <p:sp>
        <p:nvSpPr>
          <p:cNvPr id="363" name="Google Shape;363;p5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3"/>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Workflow Structure</a:t>
            </a:r>
            <a:endParaRPr/>
          </a:p>
        </p:txBody>
      </p:sp>
      <p:sp>
        <p:nvSpPr>
          <p:cNvPr id="369" name="Google Shape;369;p53"/>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rgbClr val="595959"/>
              </a:buClr>
              <a:buSzPts val="1800"/>
              <a:buChar char="●"/>
            </a:pPr>
            <a:r>
              <a:rPr lang="en" sz="1800">
                <a:solidFill>
                  <a:srgbClr val="595959"/>
                </a:solidFill>
                <a:latin typeface="Arial"/>
                <a:ea typeface="Arial"/>
                <a:cs typeface="Arial"/>
                <a:sym typeface="Arial"/>
              </a:rPr>
              <a:t>Job names will be prefixed by their </a:t>
            </a:r>
            <a:r>
              <a:rPr lang="en" sz="1800">
                <a:solidFill>
                  <a:srgbClr val="595959"/>
                </a:solidFill>
                <a:latin typeface="Roboto Mono SemiBold"/>
                <a:ea typeface="Roboto Mono SemiBold"/>
                <a:cs typeface="Roboto Mono SemiBold"/>
                <a:sym typeface="Roboto Mono SemiBold"/>
              </a:rPr>
              <a:t>$RUN</a:t>
            </a:r>
            <a:r>
              <a:rPr lang="en" sz="1800">
                <a:solidFill>
                  <a:srgbClr val="595959"/>
                </a:solidFill>
                <a:latin typeface="Arial"/>
                <a:ea typeface="Arial"/>
                <a:cs typeface="Arial"/>
                <a:sym typeface="Arial"/>
              </a:rPr>
              <a:t>, since many jobs will be executed in multiple runs. e.g. gfs_fcst, gdas_fcst, enkfgdas_fcst</a:t>
            </a:r>
            <a:endParaRPr sz="1800">
              <a:solidFill>
                <a:srgbClr val="595959"/>
              </a:solidFill>
              <a:latin typeface="Arial"/>
              <a:ea typeface="Arial"/>
              <a:cs typeface="Arial"/>
              <a:sym typeface="Arial"/>
            </a:endParaRPr>
          </a:p>
          <a:p>
            <a:pPr indent="-342900" lvl="0" marL="457200" rtl="0" algn="l">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Not all experiments will have every phase</a:t>
            </a:r>
            <a:endParaRPr sz="1800">
              <a:solidFill>
                <a:srgbClr val="595959"/>
              </a:solidFill>
              <a:latin typeface="Arial"/>
              <a:ea typeface="Arial"/>
              <a:cs typeface="Arial"/>
              <a:sym typeface="Arial"/>
            </a:endParaRPr>
          </a:p>
        </p:txBody>
      </p:sp>
      <p:graphicFrame>
        <p:nvGraphicFramePr>
          <p:cNvPr id="370" name="Google Shape;370;p53"/>
          <p:cNvGraphicFramePr/>
          <p:nvPr/>
        </p:nvGraphicFramePr>
        <p:xfrm>
          <a:off x="1373063" y="2104175"/>
          <a:ext cx="3000000" cy="3000000"/>
        </p:xfrm>
        <a:graphic>
          <a:graphicData uri="http://schemas.openxmlformats.org/drawingml/2006/table">
            <a:tbl>
              <a:tblPr>
                <a:noFill/>
                <a:tableStyleId>{32BF8815-76D1-4C52-9348-A908F4D305F8}</a:tableStyleId>
              </a:tblPr>
              <a:tblGrid>
                <a:gridCol w="1012700"/>
                <a:gridCol w="1476850"/>
                <a:gridCol w="1735925"/>
                <a:gridCol w="2172400"/>
              </a:tblGrid>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b="1" lang="en"/>
                        <a:t>forecast-only</a:t>
                      </a:r>
                      <a:endParaRPr b="1"/>
                    </a:p>
                  </a:txBody>
                  <a:tcPr marT="91425" marB="91425" marR="91425" marL="91425"/>
                </a:tc>
                <a:tc gridSpan="2">
                  <a:txBody>
                    <a:bodyPr/>
                    <a:lstStyle/>
                    <a:p>
                      <a:pPr indent="0" lvl="0" marL="0" rtl="0" algn="ctr">
                        <a:spcBef>
                          <a:spcPts val="0"/>
                        </a:spcBef>
                        <a:spcAft>
                          <a:spcPts val="0"/>
                        </a:spcAft>
                        <a:buNone/>
                      </a:pPr>
                      <a:r>
                        <a:rPr b="1" lang="en"/>
                        <a:t>cycled</a:t>
                      </a:r>
                      <a:endParaRPr b="1"/>
                    </a:p>
                  </a:txBody>
                  <a:tcPr marT="91425" marB="91425" marR="91425" marL="91425"/>
                </a:tc>
                <a:tc hMerge="1"/>
              </a:tr>
              <a:tr h="381000">
                <a:tc>
                  <a:txBody>
                    <a:bodyPr/>
                    <a:lstStyle/>
                    <a:p>
                      <a:pPr indent="0" lvl="0" marL="0" rtl="0" algn="r">
                        <a:spcBef>
                          <a:spcPts val="0"/>
                        </a:spcBef>
                        <a:spcAft>
                          <a:spcPts val="0"/>
                        </a:spcAft>
                        <a:buNone/>
                      </a:pPr>
                      <a:r>
                        <a:rPr b="1" lang="en">
                          <a:solidFill>
                            <a:srgbClr val="000000"/>
                          </a:solidFill>
                        </a:rPr>
                        <a:t>⬇ </a:t>
                      </a:r>
                      <a:r>
                        <a:rPr b="1" lang="en">
                          <a:solidFill>
                            <a:srgbClr val="000000"/>
                          </a:solidFill>
                          <a:latin typeface="Consolas"/>
                          <a:ea typeface="Consolas"/>
                          <a:cs typeface="Consolas"/>
                          <a:sym typeface="Consolas"/>
                        </a:rPr>
                        <a:t>$RUN </a:t>
                      </a:r>
                      <a:r>
                        <a:rPr b="1" lang="en">
                          <a:solidFill>
                            <a:srgbClr val="000000"/>
                          </a:solidFill>
                        </a:rPr>
                        <a:t>⬇ </a:t>
                      </a:r>
                      <a:endParaRPr b="1">
                        <a:solidFill>
                          <a:srgbClr val="000000"/>
                        </a:solidFill>
                        <a:latin typeface="Consolas"/>
                        <a:ea typeface="Consolas"/>
                        <a:cs typeface="Consolas"/>
                        <a:sym typeface="Consolas"/>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t/>
                      </a:r>
                      <a:endParaRPr b="1"/>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
                        <a:t>nens=0</a:t>
                      </a:r>
                      <a:endParaRPr b="1"/>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
                        <a:t>nens&gt;0</a:t>
                      </a:r>
                      <a:endParaRPr b="1"/>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r">
                        <a:spcBef>
                          <a:spcPts val="0"/>
                        </a:spcBef>
                        <a:spcAft>
                          <a:spcPts val="0"/>
                        </a:spcAft>
                        <a:buNone/>
                      </a:pPr>
                      <a:r>
                        <a:rPr b="1" lang="en">
                          <a:solidFill>
                            <a:srgbClr val="000000"/>
                          </a:solidFill>
                        </a:rPr>
                        <a:t>gfs</a:t>
                      </a:r>
                      <a:endParaRPr b="1">
                        <a:solidFill>
                          <a:srgbClr val="00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
                        <a:t>YES</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gridSpan="2">
                  <a:txBody>
                    <a:bodyPr/>
                    <a:lstStyle/>
                    <a:p>
                      <a:pPr indent="0" lvl="0" marL="0" rtl="0" algn="ctr">
                        <a:spcBef>
                          <a:spcPts val="0"/>
                        </a:spcBef>
                        <a:spcAft>
                          <a:spcPts val="0"/>
                        </a:spcAft>
                        <a:buNone/>
                      </a:pPr>
                      <a:r>
                        <a:rPr lang="en"/>
                        <a:t>if INTERVAL_GFS &gt; 0</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hMerge="1"/>
              </a:tr>
              <a:tr h="381000">
                <a:tc>
                  <a:txBody>
                    <a:bodyPr/>
                    <a:lstStyle/>
                    <a:p>
                      <a:pPr indent="0" lvl="0" marL="0" rtl="0" algn="r">
                        <a:spcBef>
                          <a:spcPts val="0"/>
                        </a:spcBef>
                        <a:spcAft>
                          <a:spcPts val="0"/>
                        </a:spcAft>
                        <a:buNone/>
                      </a:pPr>
                      <a:r>
                        <a:rPr b="1" lang="en">
                          <a:solidFill>
                            <a:srgbClr val="000000"/>
                          </a:solidFill>
                        </a:rPr>
                        <a:t>enkfgfs</a:t>
                      </a:r>
                      <a:endParaRPr b="1">
                        <a:solidFill>
                          <a:srgbClr val="00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
                        <a:t>NO</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
                        <a:t>NO</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
                        <a:t>if EUPD_CYC = “</a:t>
                      </a:r>
                      <a:r>
                        <a:rPr lang="en"/>
                        <a:t>BOTH</a:t>
                      </a:r>
                      <a:r>
                        <a:rPr lang="en"/>
                        <a:t>”</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r">
                        <a:spcBef>
                          <a:spcPts val="0"/>
                        </a:spcBef>
                        <a:spcAft>
                          <a:spcPts val="0"/>
                        </a:spcAft>
                        <a:buNone/>
                      </a:pPr>
                      <a:r>
                        <a:rPr b="1" lang="en">
                          <a:solidFill>
                            <a:srgbClr val="000000"/>
                          </a:solidFill>
                        </a:rPr>
                        <a:t>gdas</a:t>
                      </a:r>
                      <a:endParaRPr b="1">
                        <a:solidFill>
                          <a:srgbClr val="000000"/>
                        </a:solidFill>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
                        <a:t>NO</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
                        <a:t>YES</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ctr">
                        <a:spcBef>
                          <a:spcPts val="0"/>
                        </a:spcBef>
                        <a:spcAft>
                          <a:spcPts val="0"/>
                        </a:spcAft>
                        <a:buNone/>
                      </a:pPr>
                      <a:r>
                        <a:rPr lang="en"/>
                        <a:t>YES</a:t>
                      </a:r>
                      <a:endParaRPr/>
                    </a:p>
                  </a:txBody>
                  <a:tcPr marT="91425" marB="91425" marR="91425" marL="91425">
                    <a:lnT cap="flat" cmpd="sng" w="9525">
                      <a:solidFill>
                        <a:srgbClr val="9E9E9E"/>
                      </a:solidFill>
                      <a:prstDash val="solid"/>
                      <a:round/>
                      <a:headEnd len="sm" w="sm" type="none"/>
                      <a:tailEnd len="sm" w="sm" type="none"/>
                    </a:lnT>
                  </a:tcPr>
                </a:tc>
              </a:tr>
              <a:tr h="381000">
                <a:tc>
                  <a:txBody>
                    <a:bodyPr/>
                    <a:lstStyle/>
                    <a:p>
                      <a:pPr indent="0" lvl="0" marL="0" rtl="0" algn="r">
                        <a:spcBef>
                          <a:spcPts val="0"/>
                        </a:spcBef>
                        <a:spcAft>
                          <a:spcPts val="0"/>
                        </a:spcAft>
                        <a:buNone/>
                      </a:pPr>
                      <a:r>
                        <a:rPr b="1" lang="en">
                          <a:solidFill>
                            <a:srgbClr val="000000"/>
                          </a:solidFill>
                        </a:rPr>
                        <a:t>enkfgdas</a:t>
                      </a:r>
                      <a:endParaRPr b="1">
                        <a:solidFill>
                          <a:srgbClr val="000000"/>
                        </a:solidFill>
                      </a:endParaRPr>
                    </a:p>
                  </a:txBody>
                  <a:tcPr marT="91425" marB="91425" marR="91425" marL="91425"/>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YES</a:t>
                      </a:r>
                      <a:endParaRPr/>
                    </a:p>
                  </a:txBody>
                  <a:tcPr marT="91425" marB="91425" marR="91425" marL="91425"/>
                </a:tc>
              </a:tr>
            </a:tbl>
          </a:graphicData>
        </a:graphic>
      </p:graphicFrame>
      <p:sp>
        <p:nvSpPr>
          <p:cNvPr id="371" name="Google Shape;371;p5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7"/>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Let’s Get Started!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4"/>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Finishing the Build Process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5"/>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Finishing the Build Process</a:t>
            </a:r>
            <a:endParaRPr/>
          </a:p>
        </p:txBody>
      </p:sp>
      <p:sp>
        <p:nvSpPr>
          <p:cNvPr id="382" name="Google Shape;382;p55"/>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Now that all the components have (hopefully) finished compiling, there is one last step to complete the build process: running the linking script (while still in </a:t>
            </a:r>
            <a:r>
              <a:rPr lang="en">
                <a:latin typeface="Roboto Mono SemiBold"/>
                <a:ea typeface="Roboto Mono SemiBold"/>
                <a:cs typeface="Roboto Mono SemiBold"/>
                <a:sym typeface="Roboto Mono SemiBold"/>
              </a:rPr>
              <a:t>sorc/</a:t>
            </a:r>
            <a:r>
              <a:rPr lang="en"/>
              <a:t>):</a:t>
            </a:r>
            <a:br>
              <a:rPr lang="en"/>
            </a:br>
            <a:r>
              <a:rPr lang="en">
                <a:latin typeface="Roboto Mono SemiBold"/>
                <a:ea typeface="Roboto Mono SemiBold"/>
                <a:cs typeface="Roboto Mono SemiBold"/>
                <a:sym typeface="Roboto Mono SemiBold"/>
              </a:rPr>
              <a:t>&gt; </a:t>
            </a:r>
            <a:r>
              <a:rPr lang="en">
                <a:latin typeface="Roboto Mono SemiBold"/>
                <a:ea typeface="Roboto Mono SemiBold"/>
                <a:cs typeface="Roboto Mono SemiBold"/>
                <a:sym typeface="Roboto Mono SemiBold"/>
              </a:rPr>
              <a:t>./link_workflow.sh</a:t>
            </a:r>
            <a:endParaRPr>
              <a:latin typeface="Roboto Mono SemiBold"/>
              <a:ea typeface="Roboto Mono SemiBold"/>
              <a:cs typeface="Roboto Mono SemiBold"/>
              <a:sym typeface="Roboto Mono SemiBold"/>
            </a:endParaRPr>
          </a:p>
          <a:p>
            <a:pPr indent="-355600" lvl="0" marL="457200" rtl="0" algn="l">
              <a:spcBef>
                <a:spcPts val="0"/>
              </a:spcBef>
              <a:spcAft>
                <a:spcPts val="0"/>
              </a:spcAft>
              <a:buSzPts val="2000"/>
              <a:buChar char="●"/>
            </a:pPr>
            <a:r>
              <a:rPr lang="en"/>
              <a:t>This scripts creates a bunch of link</a:t>
            </a:r>
            <a:r>
              <a:rPr lang="en"/>
              <a:t>s for</a:t>
            </a:r>
            <a:r>
              <a:rPr lang="en"/>
              <a:t>:</a:t>
            </a:r>
            <a:endParaRPr/>
          </a:p>
          <a:p>
            <a:pPr indent="-342900" lvl="1" marL="1371600" rtl="0" algn="l">
              <a:spcBef>
                <a:spcPts val="0"/>
              </a:spcBef>
              <a:spcAft>
                <a:spcPts val="0"/>
              </a:spcAft>
              <a:buSzPts val="1800"/>
              <a:buChar char="○"/>
            </a:pPr>
            <a:r>
              <a:rPr lang="en"/>
              <a:t>executables we just built (in </a:t>
            </a:r>
            <a:r>
              <a:rPr lang="en">
                <a:latin typeface="Roboto Mono SemiBold"/>
                <a:ea typeface="Roboto Mono SemiBold"/>
                <a:cs typeface="Roboto Mono SemiBold"/>
                <a:sym typeface="Roboto Mono SemiBold"/>
              </a:rPr>
              <a:t>exec/</a:t>
            </a:r>
            <a:r>
              <a:rPr lang="en"/>
              <a:t>)</a:t>
            </a:r>
            <a:endParaRPr/>
          </a:p>
          <a:p>
            <a:pPr indent="-342900" lvl="1" marL="1371600" rtl="0" algn="l">
              <a:spcBef>
                <a:spcPts val="0"/>
              </a:spcBef>
              <a:spcAft>
                <a:spcPts val="0"/>
              </a:spcAft>
              <a:buSzPts val="1800"/>
              <a:buChar char="○"/>
            </a:pPr>
            <a:r>
              <a:rPr lang="en"/>
              <a:t>fix files that are stored on disk (in </a:t>
            </a:r>
            <a:r>
              <a:rPr lang="en">
                <a:latin typeface="Roboto Mono SemiBold"/>
                <a:ea typeface="Roboto Mono SemiBold"/>
                <a:cs typeface="Roboto Mono SemiBold"/>
                <a:sym typeface="Roboto Mono SemiBold"/>
              </a:rPr>
              <a:t>fix/</a:t>
            </a:r>
            <a:r>
              <a:rPr lang="en"/>
              <a:t>)</a:t>
            </a:r>
            <a:endParaRPr/>
          </a:p>
          <a:p>
            <a:pPr indent="-342900" lvl="1" marL="1371600" rtl="0" algn="l">
              <a:spcBef>
                <a:spcPts val="0"/>
              </a:spcBef>
              <a:spcAft>
                <a:spcPts val="0"/>
              </a:spcAft>
              <a:buSzPts val="1800"/>
              <a:buChar char="○"/>
            </a:pPr>
            <a:r>
              <a:rPr lang="en"/>
              <a:t>some source directories </a:t>
            </a:r>
            <a:r>
              <a:rPr lang="en"/>
              <a:t>farther</a:t>
            </a:r>
            <a:r>
              <a:rPr lang="en"/>
              <a:t> down the tree (in </a:t>
            </a:r>
            <a:r>
              <a:rPr lang="en">
                <a:latin typeface="Roboto Mono SemiBold"/>
                <a:ea typeface="Roboto Mono SemiBold"/>
                <a:cs typeface="Roboto Mono SemiBold"/>
                <a:sym typeface="Roboto Mono SemiBold"/>
              </a:rPr>
              <a:t>sorc/</a:t>
            </a:r>
            <a:r>
              <a:rPr lang="en"/>
              <a:t>)</a:t>
            </a:r>
            <a:endParaRPr/>
          </a:p>
          <a:p>
            <a:pPr indent="-342900" lvl="1" marL="1371600" rtl="0" algn="l">
              <a:spcBef>
                <a:spcPts val="0"/>
              </a:spcBef>
              <a:spcAft>
                <a:spcPts val="0"/>
              </a:spcAft>
              <a:buSzPts val="1800"/>
              <a:buChar char="○"/>
            </a:pPr>
            <a:r>
              <a:rPr lang="en"/>
              <a:t>scripts and configs that GW expects in certain places</a:t>
            </a:r>
            <a:endParaRPr/>
          </a:p>
        </p:txBody>
      </p:sp>
      <p:sp>
        <p:nvSpPr>
          <p:cNvPr id="383" name="Google Shape;383;p5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6"/>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Setting Up Your First Case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7"/>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Your First Case</a:t>
            </a:r>
            <a:endParaRPr/>
          </a:p>
        </p:txBody>
      </p:sp>
      <p:sp>
        <p:nvSpPr>
          <p:cNvPr id="394" name="Google Shape;394;p57"/>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Now that you have completed the build process, it is time to set up your first test case.</a:t>
            </a:r>
            <a:endParaRPr/>
          </a:p>
          <a:p>
            <a:pPr indent="-355600" lvl="0" marL="457200" rtl="0" algn="l">
              <a:spcBef>
                <a:spcPts val="1200"/>
              </a:spcBef>
              <a:spcAft>
                <a:spcPts val="0"/>
              </a:spcAft>
              <a:buSzPts val="2000"/>
              <a:buChar char="●"/>
            </a:pPr>
            <a:r>
              <a:rPr lang="en"/>
              <a:t>Create a </a:t>
            </a:r>
            <a:r>
              <a:rPr lang="en">
                <a:latin typeface="Roboto Mono SemiBold"/>
                <a:ea typeface="Roboto Mono SemiBold"/>
                <a:cs typeface="Roboto Mono SemiBold"/>
                <a:sym typeface="Roboto Mono SemiBold"/>
              </a:rPr>
              <a:t>$HOME/.gwrc</a:t>
            </a:r>
            <a:r>
              <a:rPr lang="en"/>
              <a:t> file and fill it with the following:</a:t>
            </a:r>
            <a:br>
              <a:rPr lang="en"/>
            </a:br>
            <a:r>
              <a:rPr lang="en">
                <a:solidFill>
                  <a:srgbClr val="38761D"/>
                </a:solidFill>
              </a:rPr>
              <a:t>	</a:t>
            </a:r>
            <a:r>
              <a:rPr lang="en">
                <a:solidFill>
                  <a:srgbClr val="38761D"/>
                </a:solidFill>
                <a:latin typeface="Roboto Mono SemiBold"/>
                <a:ea typeface="Roboto Mono SemiBold"/>
                <a:cs typeface="Roboto Mono SemiBold"/>
                <a:sym typeface="Roboto Mono SemiBold"/>
              </a:rPr>
              <a:t>user:</a:t>
            </a:r>
            <a:br>
              <a:rPr lang="en">
                <a:solidFill>
                  <a:srgbClr val="38761D"/>
                </a:solidFill>
                <a:latin typeface="Roboto Mono SemiBold"/>
                <a:ea typeface="Roboto Mono SemiBold"/>
                <a:cs typeface="Roboto Mono SemiBold"/>
                <a:sym typeface="Roboto Mono SemiBold"/>
              </a:rPr>
            </a:br>
            <a:r>
              <a:rPr lang="en">
                <a:solidFill>
                  <a:srgbClr val="38761D"/>
                </a:solidFill>
                <a:latin typeface="Roboto Mono SemiBold"/>
                <a:ea typeface="Roboto Mono SemiBold"/>
                <a:cs typeface="Roboto Mono SemiBold"/>
                <a:sym typeface="Roboto Mono SemiBold"/>
              </a:rPr>
              <a:t>		STMP: '</a:t>
            </a:r>
            <a:r>
              <a:rPr lang="en" sz="1800">
                <a:solidFill>
                  <a:srgbClr val="38761D"/>
                </a:solidFill>
                <a:latin typeface="Roboto Mono SemiBold"/>
                <a:ea typeface="Roboto Mono SemiBold"/>
                <a:cs typeface="Roboto Mono SemiBold"/>
                <a:sym typeface="Roboto Mono SemiBold"/>
              </a:rPr>
              <a:t>/lustre/users/first.last/stmp</a:t>
            </a:r>
            <a:r>
              <a:rPr lang="en">
                <a:solidFill>
                  <a:srgbClr val="38761D"/>
                </a:solidFill>
                <a:latin typeface="Roboto Mono SemiBold"/>
                <a:ea typeface="Roboto Mono SemiBold"/>
                <a:cs typeface="Roboto Mono SemiBold"/>
                <a:sym typeface="Roboto Mono SemiBold"/>
              </a:rPr>
              <a:t>'</a:t>
            </a:r>
            <a:br>
              <a:rPr lang="en">
                <a:solidFill>
                  <a:srgbClr val="38761D"/>
                </a:solidFill>
                <a:latin typeface="Roboto Mono SemiBold"/>
                <a:ea typeface="Roboto Mono SemiBold"/>
                <a:cs typeface="Roboto Mono SemiBold"/>
                <a:sym typeface="Roboto Mono SemiBold"/>
              </a:rPr>
            </a:br>
            <a:r>
              <a:rPr lang="en">
                <a:solidFill>
                  <a:srgbClr val="38761D"/>
                </a:solidFill>
                <a:latin typeface="Roboto Mono SemiBold"/>
                <a:ea typeface="Roboto Mono SemiBold"/>
                <a:cs typeface="Roboto Mono SemiBold"/>
                <a:sym typeface="Roboto Mono SemiBold"/>
              </a:rPr>
              <a:t>		PTMP: '</a:t>
            </a:r>
            <a:r>
              <a:rPr lang="en" sz="1800">
                <a:solidFill>
                  <a:srgbClr val="38761D"/>
                </a:solidFill>
                <a:latin typeface="Roboto Mono SemiBold"/>
                <a:ea typeface="Roboto Mono SemiBold"/>
                <a:cs typeface="Roboto Mono SemiBold"/>
                <a:sym typeface="Roboto Mono SemiBold"/>
              </a:rPr>
              <a:t>/lustre/users/first.last/stmp</a:t>
            </a:r>
            <a:r>
              <a:rPr lang="en">
                <a:solidFill>
                  <a:srgbClr val="38761D"/>
                </a:solidFill>
                <a:latin typeface="Roboto Mono SemiBold"/>
                <a:ea typeface="Roboto Mono SemiBold"/>
                <a:cs typeface="Roboto Mono SemiBold"/>
                <a:sym typeface="Roboto Mono SemiBold"/>
              </a:rPr>
              <a:t>'</a:t>
            </a:r>
            <a:endParaRPr>
              <a:solidFill>
                <a:srgbClr val="38761D"/>
              </a:solidFill>
              <a:latin typeface="Roboto Mono SemiBold"/>
              <a:ea typeface="Roboto Mono SemiBold"/>
              <a:cs typeface="Roboto Mono SemiBold"/>
              <a:sym typeface="Roboto Mono SemiBold"/>
            </a:endParaRPr>
          </a:p>
          <a:p>
            <a:pPr indent="-355600" lvl="0" marL="457200" rtl="0" algn="l">
              <a:spcBef>
                <a:spcPts val="0"/>
              </a:spcBef>
              <a:spcAft>
                <a:spcPts val="0"/>
              </a:spcAft>
              <a:buSzPts val="2000"/>
              <a:buChar char="●"/>
            </a:pPr>
            <a:r>
              <a:rPr lang="en"/>
              <a:t>This overrides the default temporary directory settings</a:t>
            </a:r>
            <a:endParaRPr/>
          </a:p>
          <a:p>
            <a:pPr indent="-342900" lvl="1" marL="914400" rtl="0" algn="l">
              <a:spcBef>
                <a:spcPts val="0"/>
              </a:spcBef>
              <a:spcAft>
                <a:spcPts val="0"/>
              </a:spcAft>
              <a:buSzPts val="1800"/>
              <a:buChar char="○"/>
            </a:pPr>
            <a:r>
              <a:rPr lang="en"/>
              <a:t>The default is usually good enough on most machines, but with the tutorial setup, may cause collisions with others</a:t>
            </a:r>
            <a:endParaRPr/>
          </a:p>
          <a:p>
            <a:pPr indent="-342900" lvl="1" marL="914400" rtl="0" algn="l">
              <a:spcBef>
                <a:spcPts val="0"/>
              </a:spcBef>
              <a:spcAft>
                <a:spcPts val="0"/>
              </a:spcAft>
              <a:buSzPts val="1800"/>
              <a:buChar char="○"/>
            </a:pPr>
            <a:r>
              <a:rPr lang="en"/>
              <a:t>The </a:t>
            </a:r>
            <a:r>
              <a:rPr lang="en">
                <a:latin typeface="Roboto Mono SemiBold"/>
                <a:ea typeface="Roboto Mono SemiBold"/>
                <a:cs typeface="Roboto Mono SemiBold"/>
                <a:sym typeface="Roboto Mono SemiBold"/>
              </a:rPr>
              <a:t>.gwrc</a:t>
            </a:r>
            <a:r>
              <a:rPr lang="en"/>
              <a:t> only needs to be set once on a machine and will be used for all GW experiments until deleted</a:t>
            </a:r>
            <a:endParaRPr/>
          </a:p>
        </p:txBody>
      </p:sp>
      <p:sp>
        <p:nvSpPr>
          <p:cNvPr id="395" name="Google Shape;395;p5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8"/>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Your First Case</a:t>
            </a:r>
            <a:endParaRPr/>
          </a:p>
        </p:txBody>
      </p:sp>
      <p:sp>
        <p:nvSpPr>
          <p:cNvPr id="401" name="Google Shape;401;p58"/>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Exit the source code directory and move to the workflow directory:</a:t>
            </a:r>
            <a:br>
              <a:rPr lang="en"/>
            </a:br>
            <a:r>
              <a:rPr lang="en">
                <a:latin typeface="Roboto Mono SemiBold"/>
                <a:ea typeface="Roboto Mono SemiBold"/>
                <a:cs typeface="Roboto Mono SemiBold"/>
                <a:sym typeface="Roboto Mono SemiBold"/>
              </a:rPr>
              <a:t>&gt; cd ../dev/workflow</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Char char="○"/>
            </a:pPr>
            <a:r>
              <a:rPr lang="en"/>
              <a:t>This directory has all the scripts necessary to set up and run an experiment directory</a:t>
            </a:r>
            <a:endParaRPr/>
          </a:p>
        </p:txBody>
      </p:sp>
      <p:sp>
        <p:nvSpPr>
          <p:cNvPr id="402" name="Google Shape;402;p5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9"/>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Your First Case</a:t>
            </a:r>
            <a:endParaRPr/>
          </a:p>
        </p:txBody>
      </p:sp>
      <p:sp>
        <p:nvSpPr>
          <p:cNvPr id="408" name="Google Shape;408;p59"/>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Set up the C48 atm-only GFS test case:</a:t>
            </a:r>
            <a:br>
              <a:rPr lang="en"/>
            </a:br>
            <a:r>
              <a:rPr lang="en">
                <a:latin typeface="Roboto Mono SemiBold"/>
                <a:ea typeface="Roboto Mono SemiBold"/>
                <a:cs typeface="Roboto Mono SemiBold"/>
                <a:sym typeface="Roboto Mono SemiBold"/>
              </a:rPr>
              <a:t>&gt; ./generate_workflows.sh -A aws -y C48_ATM </a:t>
            </a:r>
            <a:r>
              <a:rPr lang="en">
                <a:latin typeface="Roboto Mono SemiBold"/>
                <a:ea typeface="Roboto Mono SemiBold"/>
                <a:cs typeface="Roboto Mono SemiBold"/>
                <a:sym typeface="Roboto Mono SemiBold"/>
              </a:rPr>
              <a:t>"${MY_NOSCRUB}/tutorial"</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g</a:t>
            </a:r>
            <a:r>
              <a:rPr lang="en">
                <a:latin typeface="Roboto Mono SemiBold"/>
                <a:ea typeface="Roboto Mono SemiBold"/>
                <a:cs typeface="Roboto Mono SemiBold"/>
                <a:sym typeface="Roboto Mono SemiBold"/>
              </a:rPr>
              <a:t>enerate_workflows.sh</a:t>
            </a:r>
            <a:r>
              <a:rPr lang="en"/>
              <a:t> combines two steps:</a:t>
            </a:r>
            <a:endParaRPr/>
          </a:p>
          <a:p>
            <a:pPr indent="-342900" lvl="2" marL="1371600" rtl="0" algn="l">
              <a:spcBef>
                <a:spcPts val="0"/>
              </a:spcBef>
              <a:spcAft>
                <a:spcPts val="0"/>
              </a:spcAft>
              <a:buSzPts val="1800"/>
              <a:buChar char="■"/>
            </a:pPr>
            <a:r>
              <a:rPr lang="en"/>
              <a:t>Experiment creation (setup_expt.py)</a:t>
            </a:r>
            <a:endParaRPr/>
          </a:p>
          <a:p>
            <a:pPr indent="-342900" lvl="2" marL="1371600" rtl="0" algn="l">
              <a:spcBef>
                <a:spcPts val="0"/>
              </a:spcBef>
              <a:spcAft>
                <a:spcPts val="0"/>
              </a:spcAft>
              <a:buSzPts val="1800"/>
              <a:buChar char="■"/>
            </a:pPr>
            <a:r>
              <a:rPr lang="en"/>
              <a:t>Workflow (Rocoto) creation (setup_workflow.py)</a:t>
            </a:r>
            <a:endParaRPr/>
          </a:p>
          <a:p>
            <a:pPr indent="-342900" lvl="1" marL="914400" rtl="0" algn="l">
              <a:spcBef>
                <a:spcPts val="0"/>
              </a:spcBef>
              <a:spcAft>
                <a:spcPts val="0"/>
              </a:spcAft>
              <a:buSzPts val="1800"/>
              <a:buChar char="○"/>
            </a:pPr>
            <a:r>
              <a:rPr lang="en"/>
              <a:t>We’ll explain this command in more detail once we get the workflow started</a:t>
            </a:r>
            <a:endParaRPr/>
          </a:p>
          <a:p>
            <a:pPr indent="-355600" lvl="0" marL="457200" rtl="0" algn="l">
              <a:spcBef>
                <a:spcPts val="0"/>
              </a:spcBef>
              <a:spcAft>
                <a:spcPts val="0"/>
              </a:spcAft>
              <a:buSzPts val="2000"/>
              <a:buChar char="●"/>
            </a:pPr>
            <a:r>
              <a:rPr lang="en"/>
              <a:t>If this succeeds, it should give you a crontab line to run the workflow. Copy it; we will be using it in the next step.</a:t>
            </a:r>
            <a:endParaRPr/>
          </a:p>
        </p:txBody>
      </p:sp>
      <p:sp>
        <p:nvSpPr>
          <p:cNvPr id="409" name="Google Shape;409;p5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60"/>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Your First Case</a:t>
            </a:r>
            <a:endParaRPr/>
          </a:p>
        </p:txBody>
      </p:sp>
      <p:sp>
        <p:nvSpPr>
          <p:cNvPr id="415" name="Google Shape;415;p60"/>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Now we need to schedule Rocoto to run the experiment directory</a:t>
            </a:r>
            <a:endParaRPr/>
          </a:p>
          <a:p>
            <a:pPr indent="-355600" lvl="0" marL="457200" rtl="0" algn="l">
              <a:spcBef>
                <a:spcPts val="1200"/>
              </a:spcBef>
              <a:spcAft>
                <a:spcPts val="0"/>
              </a:spcAft>
              <a:buSzPts val="2000"/>
              <a:buChar char="●"/>
            </a:pPr>
            <a:r>
              <a:rPr lang="en"/>
              <a:t>Enter the crontab editor</a:t>
            </a:r>
            <a:br>
              <a:rPr lang="en"/>
            </a:br>
            <a:r>
              <a:rPr lang="en">
                <a:latin typeface="Roboto Mono SemiBold"/>
                <a:ea typeface="Roboto Mono SemiBold"/>
                <a:cs typeface="Roboto Mono SemiBold"/>
                <a:sym typeface="Roboto Mono SemiBold"/>
              </a:rPr>
              <a:t>&gt; crontab -e</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Font typeface="Nunito Medium"/>
              <a:buChar char="○"/>
            </a:pPr>
            <a:r>
              <a:rPr lang="en">
                <a:latin typeface="Nunito Medium"/>
                <a:ea typeface="Nunito Medium"/>
                <a:cs typeface="Nunito Medium"/>
                <a:sym typeface="Nunito Medium"/>
              </a:rPr>
              <a:t>You can specify the editor you wish to use by setting </a:t>
            </a:r>
            <a:r>
              <a:rPr lang="en">
                <a:latin typeface="Roboto Mono SemiBold"/>
                <a:ea typeface="Roboto Mono SemiBold"/>
                <a:cs typeface="Roboto Mono SemiBold"/>
                <a:sym typeface="Roboto Mono SemiBold"/>
              </a:rPr>
              <a:t>EDITOR</a:t>
            </a:r>
            <a:r>
              <a:rPr lang="en">
                <a:latin typeface="Nunito Medium"/>
                <a:ea typeface="Nunito Medium"/>
                <a:cs typeface="Nunito Medium"/>
                <a:sym typeface="Nunito Medium"/>
              </a:rPr>
              <a:t> first</a:t>
            </a:r>
            <a:endParaRPr>
              <a:latin typeface="Nunito Medium"/>
              <a:ea typeface="Nunito Medium"/>
              <a:cs typeface="Nunito Medium"/>
              <a:sym typeface="Nunito Medium"/>
            </a:endParaRPr>
          </a:p>
          <a:p>
            <a:pPr indent="-355600" lvl="0" marL="457200" rtl="0" algn="l">
              <a:spcBef>
                <a:spcPts val="0"/>
              </a:spcBef>
              <a:spcAft>
                <a:spcPts val="0"/>
              </a:spcAft>
              <a:buSzPts val="2000"/>
              <a:buChar char="●"/>
            </a:pPr>
            <a:r>
              <a:rPr lang="en"/>
              <a:t>Paste the block from the previous step into the crontab</a:t>
            </a:r>
            <a:endParaRPr/>
          </a:p>
          <a:p>
            <a:pPr indent="-355600" lvl="0" marL="457200" rtl="0" algn="l">
              <a:spcBef>
                <a:spcPts val="0"/>
              </a:spcBef>
              <a:spcAft>
                <a:spcPts val="0"/>
              </a:spcAft>
              <a:buSzPts val="2000"/>
              <a:buChar char="●"/>
            </a:pPr>
            <a:r>
              <a:rPr lang="en"/>
              <a:t>Delete the </a:t>
            </a:r>
            <a:r>
              <a:rPr lang="en">
                <a:latin typeface="Roboto Mono SemiBold"/>
                <a:ea typeface="Roboto Mono SemiBold"/>
                <a:cs typeface="Roboto Mono SemiBold"/>
                <a:sym typeface="Roboto Mono SemiBold"/>
              </a:rPr>
              <a:t>/5</a:t>
            </a:r>
            <a:r>
              <a:rPr lang="en"/>
              <a:t> (but not the </a:t>
            </a:r>
            <a:r>
              <a:rPr lang="en">
                <a:latin typeface="Roboto Mono SemiBold"/>
                <a:ea typeface="Roboto Mono SemiBold"/>
                <a:cs typeface="Roboto Mono SemiBold"/>
                <a:sym typeface="Roboto Mono SemiBold"/>
              </a:rPr>
              <a:t>*</a:t>
            </a:r>
            <a:r>
              <a:rPr lang="en"/>
              <a:t>) at the beginning of the line</a:t>
            </a:r>
            <a:endParaRPr/>
          </a:p>
          <a:p>
            <a:pPr indent="-342900" lvl="1" marL="914400" rtl="0" algn="l">
              <a:spcBef>
                <a:spcPts val="0"/>
              </a:spcBef>
              <a:spcAft>
                <a:spcPts val="0"/>
              </a:spcAft>
              <a:buSzPts val="1800"/>
              <a:buChar char="○"/>
            </a:pPr>
            <a:r>
              <a:rPr lang="en"/>
              <a:t>This changes the frequency from every five minutes to every minute</a:t>
            </a:r>
            <a:endParaRPr/>
          </a:p>
          <a:p>
            <a:pPr indent="-342900" lvl="1" marL="914400" rtl="0" algn="l">
              <a:spcBef>
                <a:spcPts val="0"/>
              </a:spcBef>
              <a:spcAft>
                <a:spcPts val="0"/>
              </a:spcAft>
              <a:buClr>
                <a:srgbClr val="CC0000"/>
              </a:buClr>
              <a:buSzPts val="1800"/>
              <a:buChar char="○"/>
            </a:pPr>
            <a:r>
              <a:rPr lang="en">
                <a:solidFill>
                  <a:srgbClr val="CC0000"/>
                </a:solidFill>
              </a:rPr>
              <a:t>Do NOT do this on any shared computer resource (like on-prem HPC)</a:t>
            </a:r>
            <a:endParaRPr>
              <a:solidFill>
                <a:srgbClr val="CC0000"/>
              </a:solidFill>
            </a:endParaRPr>
          </a:p>
          <a:p>
            <a:pPr indent="-355600" lvl="0" marL="457200" rtl="0" algn="l">
              <a:spcBef>
                <a:spcPts val="0"/>
              </a:spcBef>
              <a:spcAft>
                <a:spcPts val="0"/>
              </a:spcAft>
              <a:buSzPts val="2000"/>
              <a:buChar char="●"/>
            </a:pPr>
            <a:r>
              <a:rPr lang="en"/>
              <a:t>Save and exit; you should get the message:</a:t>
            </a:r>
            <a:br>
              <a:rPr lang="en"/>
            </a:br>
            <a:r>
              <a:rPr lang="en" sz="1600">
                <a:solidFill>
                  <a:srgbClr val="9900FF"/>
                </a:solidFill>
                <a:latin typeface="Roboto Mono"/>
                <a:ea typeface="Roboto Mono"/>
                <a:cs typeface="Roboto Mono"/>
                <a:sym typeface="Roboto Mono"/>
              </a:rPr>
              <a:t>crontab: installing new crontab</a:t>
            </a:r>
            <a:endParaRPr sz="1600">
              <a:solidFill>
                <a:srgbClr val="9900FF"/>
              </a:solidFill>
              <a:latin typeface="Roboto Mono"/>
              <a:ea typeface="Roboto Mono"/>
              <a:cs typeface="Roboto Mono"/>
              <a:sym typeface="Roboto Mono"/>
            </a:endParaRPr>
          </a:p>
        </p:txBody>
      </p:sp>
      <p:sp>
        <p:nvSpPr>
          <p:cNvPr id="416" name="Google Shape;416;p6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6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Monitoring Your Experiment (Prelude)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62"/>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Your Experiment</a:t>
            </a:r>
            <a:endParaRPr/>
          </a:p>
        </p:txBody>
      </p:sp>
      <p:sp>
        <p:nvSpPr>
          <p:cNvPr id="427" name="Google Shape;427;p62"/>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20000"/>
          </a:bodyPr>
          <a:lstStyle/>
          <a:p>
            <a:pPr indent="0" lvl="0" marL="457200" rtl="0" algn="l">
              <a:spcBef>
                <a:spcPts val="0"/>
              </a:spcBef>
              <a:spcAft>
                <a:spcPts val="0"/>
              </a:spcAft>
              <a:buNone/>
            </a:pPr>
            <a:r>
              <a:rPr lang="en"/>
              <a:t>Your workflow should now be set up to run. Let’s confirm it is running.</a:t>
            </a:r>
            <a:endParaRPr/>
          </a:p>
          <a:p>
            <a:pPr indent="-355600" lvl="0" marL="457200" rtl="0" algn="l">
              <a:spcBef>
                <a:spcPts val="1200"/>
              </a:spcBef>
              <a:spcAft>
                <a:spcPts val="0"/>
              </a:spcAft>
              <a:buSzPts val="2000"/>
              <a:buChar char="●"/>
            </a:pPr>
            <a:r>
              <a:rPr lang="en"/>
              <a:t>Before we leave the code directory, let’s source a bash script to make sure the environment is set up correctly for GW:</a:t>
            </a:r>
            <a:br>
              <a:rPr lang="en"/>
            </a:br>
            <a:r>
              <a:rPr lang="en">
                <a:latin typeface="Roboto Mono SemiBold"/>
                <a:ea typeface="Roboto Mono SemiBold"/>
                <a:cs typeface="Roboto Mono SemiBold"/>
                <a:sym typeface="Roboto Mono SemiBold"/>
              </a:rPr>
              <a:t>&gt; source ../ush/gw_setup.sh</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Char char="○"/>
            </a:pPr>
            <a:r>
              <a:rPr lang="en"/>
              <a:t>This loads modules and defines a couple utility functions</a:t>
            </a:r>
            <a:endParaRPr/>
          </a:p>
          <a:p>
            <a:pPr indent="-342900" lvl="2" marL="1371600" rtl="0" algn="l">
              <a:spcBef>
                <a:spcPts val="0"/>
              </a:spcBef>
              <a:spcAft>
                <a:spcPts val="0"/>
              </a:spcAft>
              <a:buClr>
                <a:srgbClr val="CC0000"/>
              </a:buClr>
              <a:buSzPts val="1800"/>
              <a:buChar char="■"/>
            </a:pPr>
            <a:r>
              <a:rPr lang="en">
                <a:solidFill>
                  <a:srgbClr val="CC0000"/>
                </a:solidFill>
              </a:rPr>
              <a:t>This will reset any modules you currently have loaded</a:t>
            </a:r>
            <a:endParaRPr>
              <a:solidFill>
                <a:srgbClr val="CC0000"/>
              </a:solidFill>
            </a:endParaRPr>
          </a:p>
          <a:p>
            <a:pPr indent="-355600" lvl="0" marL="457200" rtl="0" algn="l">
              <a:spcBef>
                <a:spcPts val="0"/>
              </a:spcBef>
              <a:spcAft>
                <a:spcPts val="0"/>
              </a:spcAft>
              <a:buSzPts val="2000"/>
              <a:buChar char="●"/>
            </a:pPr>
            <a:r>
              <a:rPr lang="en"/>
              <a:t>And also make an alias for the OMD Rocoto Viewer tool, which we will be using later:</a:t>
            </a:r>
            <a:br>
              <a:rPr lang="en"/>
            </a:br>
            <a:r>
              <a:rPr lang="en" sz="1800">
                <a:latin typeface="Roboto Mono SemiBold"/>
                <a:ea typeface="Roboto Mono SemiBold"/>
                <a:cs typeface="Roboto Mono SemiBold"/>
                <a:sym typeface="Roboto Mono SemiBold"/>
              </a:rPr>
              <a:t>&gt; alias rv=”TERM=xterm $MY_SAVE/tutorial/dev/workflow/rocoto_viewer.py”</a:t>
            </a:r>
            <a:endParaRPr>
              <a:latin typeface="Roboto Mono SemiBold"/>
              <a:ea typeface="Roboto Mono SemiBold"/>
              <a:cs typeface="Roboto Mono SemiBold"/>
              <a:sym typeface="Roboto Mono SemiBold"/>
            </a:endParaRPr>
          </a:p>
        </p:txBody>
      </p:sp>
      <p:sp>
        <p:nvSpPr>
          <p:cNvPr id="428" name="Google Shape;428;p6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3"/>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Your Experiment</a:t>
            </a:r>
            <a:endParaRPr/>
          </a:p>
        </p:txBody>
      </p:sp>
      <p:sp>
        <p:nvSpPr>
          <p:cNvPr id="434" name="Google Shape;434;p63"/>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You should have two directories in </a:t>
            </a:r>
            <a:r>
              <a:rPr lang="en">
                <a:latin typeface="Roboto Mono SemiBold"/>
                <a:ea typeface="Roboto Mono SemiBold"/>
                <a:cs typeface="Roboto Mono SemiBold"/>
                <a:sym typeface="Roboto Mono SemiBold"/>
              </a:rPr>
              <a:t>$MY_NOSCRUB/tutorial</a:t>
            </a:r>
            <a:r>
              <a:rPr lang="en"/>
              <a:t>:</a:t>
            </a:r>
            <a:endParaRPr/>
          </a:p>
          <a:p>
            <a:pPr indent="-342900" lvl="2" marL="1371600" rtl="0" algn="l">
              <a:spcBef>
                <a:spcPts val="0"/>
              </a:spcBef>
              <a:spcAft>
                <a:spcPts val="0"/>
              </a:spcAft>
              <a:buSzPts val="1800"/>
              <a:buChar char="■"/>
            </a:pPr>
            <a:r>
              <a:rPr lang="en">
                <a:latin typeface="Roboto Mono SemiBold"/>
                <a:ea typeface="Roboto Mono SemiBold"/>
                <a:cs typeface="Roboto Mono SemiBold"/>
                <a:sym typeface="Roboto Mono SemiBold"/>
              </a:rPr>
              <a:t>EXPDIR</a:t>
            </a:r>
            <a:r>
              <a:rPr lang="en"/>
              <a:t>, holding the experiment directory</a:t>
            </a:r>
            <a:endParaRPr/>
          </a:p>
          <a:p>
            <a:pPr indent="-342900" lvl="3" marL="1828800" rtl="0" algn="l">
              <a:spcBef>
                <a:spcPts val="0"/>
              </a:spcBef>
              <a:spcAft>
                <a:spcPts val="0"/>
              </a:spcAft>
              <a:buSzPts val="1800"/>
              <a:buChar char="●"/>
            </a:pPr>
            <a:r>
              <a:rPr lang="en"/>
              <a:t>config files and Rocoto files</a:t>
            </a:r>
            <a:endParaRPr/>
          </a:p>
          <a:p>
            <a:pPr indent="-342900" lvl="2" marL="1371600" rtl="0" algn="l">
              <a:spcBef>
                <a:spcPts val="0"/>
              </a:spcBef>
              <a:spcAft>
                <a:spcPts val="0"/>
              </a:spcAft>
              <a:buSzPts val="1800"/>
              <a:buChar char="■"/>
            </a:pPr>
            <a:r>
              <a:rPr lang="en">
                <a:latin typeface="Roboto Mono SemiBold"/>
                <a:ea typeface="Roboto Mono SemiBold"/>
                <a:cs typeface="Roboto Mono SemiBold"/>
                <a:sym typeface="Roboto Mono SemiBold"/>
              </a:rPr>
              <a:t>COMROOT</a:t>
            </a:r>
            <a:r>
              <a:rPr lang="en"/>
              <a:t>, holding the output directory</a:t>
            </a:r>
            <a:endParaRPr/>
          </a:p>
          <a:p>
            <a:pPr indent="-342900" lvl="1" marL="914400" rtl="0" algn="l">
              <a:spcBef>
                <a:spcPts val="0"/>
              </a:spcBef>
              <a:spcAft>
                <a:spcPts val="0"/>
              </a:spcAft>
              <a:buSzPts val="1800"/>
              <a:buChar char="○"/>
            </a:pPr>
            <a:r>
              <a:rPr lang="en"/>
              <a:t>Each directory should have a </a:t>
            </a:r>
            <a:r>
              <a:rPr lang="en">
                <a:latin typeface="Roboto Mono SemiBold"/>
                <a:ea typeface="Roboto Mono SemiBold"/>
                <a:cs typeface="Roboto Mono SemiBold"/>
                <a:sym typeface="Roboto Mono SemiBold"/>
              </a:rPr>
              <a:t>C48_ATM</a:t>
            </a:r>
            <a:r>
              <a:rPr lang="en"/>
              <a:t> directory</a:t>
            </a:r>
            <a:endParaRPr/>
          </a:p>
          <a:p>
            <a:pPr indent="-342900" lvl="2" marL="1371600" rtl="0" algn="l">
              <a:spcBef>
                <a:spcPts val="0"/>
              </a:spcBef>
              <a:spcAft>
                <a:spcPts val="0"/>
              </a:spcAft>
              <a:buSzPts val="1800"/>
              <a:buChar char="■"/>
            </a:pPr>
            <a:r>
              <a:rPr lang="en"/>
              <a:t>If we were running multiple cases, each would have its own directory under </a:t>
            </a:r>
            <a:r>
              <a:rPr lang="en">
                <a:latin typeface="Roboto Mono SemiBold"/>
                <a:ea typeface="Roboto Mono SemiBold"/>
                <a:cs typeface="Roboto Mono SemiBold"/>
                <a:sym typeface="Roboto Mono SemiBold"/>
              </a:rPr>
              <a:t>EXPDIR</a:t>
            </a:r>
            <a:r>
              <a:rPr lang="en"/>
              <a:t> and </a:t>
            </a:r>
            <a:r>
              <a:rPr lang="en">
                <a:latin typeface="Roboto Mono SemiBold"/>
                <a:ea typeface="Roboto Mono SemiBold"/>
                <a:cs typeface="Roboto Mono SemiBold"/>
                <a:sym typeface="Roboto Mono SemiBold"/>
              </a:rPr>
              <a:t>COMROOT</a:t>
            </a:r>
            <a:endParaRPr>
              <a:latin typeface="Roboto Mono SemiBold"/>
              <a:ea typeface="Roboto Mono SemiBold"/>
              <a:cs typeface="Roboto Mono SemiBold"/>
              <a:sym typeface="Roboto Mono SemiBold"/>
            </a:endParaRPr>
          </a:p>
          <a:p>
            <a:pPr indent="-355600" lvl="0" marL="457200" rtl="0" algn="l">
              <a:spcBef>
                <a:spcPts val="0"/>
              </a:spcBef>
              <a:spcAft>
                <a:spcPts val="0"/>
              </a:spcAft>
              <a:buSzPts val="2000"/>
              <a:buFont typeface="Roboto Mono SemiBold"/>
              <a:buChar char="●"/>
            </a:pPr>
            <a:r>
              <a:rPr lang="en"/>
              <a:t>Let’s move to that experiment directory now so we can check on the Rocoto workflow:</a:t>
            </a:r>
            <a:br>
              <a:rPr lang="en"/>
            </a:br>
            <a:r>
              <a:rPr lang="en">
                <a:latin typeface="Roboto Mono SemiBold"/>
                <a:ea typeface="Roboto Mono SemiBold"/>
                <a:cs typeface="Roboto Mono SemiBold"/>
                <a:sym typeface="Roboto Mono SemiBold"/>
              </a:rPr>
              <a:t>&gt; cd $MY_NOSCRUB/tutorial/EXPDIR/C48_ATM</a:t>
            </a:r>
            <a:endParaRPr>
              <a:latin typeface="Roboto Mono SemiBold"/>
              <a:ea typeface="Roboto Mono SemiBold"/>
              <a:cs typeface="Roboto Mono SemiBold"/>
              <a:sym typeface="Roboto Mono SemiBold"/>
            </a:endParaRPr>
          </a:p>
        </p:txBody>
      </p:sp>
      <p:sp>
        <p:nvSpPr>
          <p:cNvPr id="435" name="Google Shape;435;p6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8"/>
          <p:cNvSpPr txBox="1"/>
          <p:nvPr>
            <p:ph idx="1" type="body"/>
          </p:nvPr>
        </p:nvSpPr>
        <p:spPr>
          <a:xfrm>
            <a:off x="450175" y="338425"/>
            <a:ext cx="8235600" cy="41931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sz="3000"/>
              <a:t>Some steps in this tutorial will take the computer a while to complete.</a:t>
            </a:r>
            <a:endParaRPr sz="3000"/>
          </a:p>
          <a:p>
            <a:pPr indent="0" lvl="0" marL="0" rtl="0" algn="ctr">
              <a:spcBef>
                <a:spcPts val="1200"/>
              </a:spcBef>
              <a:spcAft>
                <a:spcPts val="0"/>
              </a:spcAft>
              <a:buNone/>
            </a:pPr>
            <a:r>
              <a:t/>
            </a:r>
            <a:endParaRPr sz="3000"/>
          </a:p>
          <a:p>
            <a:pPr indent="0" lvl="0" marL="0" rtl="0" algn="ctr">
              <a:spcBef>
                <a:spcPts val="1200"/>
              </a:spcBef>
              <a:spcAft>
                <a:spcPts val="0"/>
              </a:spcAft>
              <a:buNone/>
            </a:pPr>
            <a:r>
              <a:rPr lang="en" sz="3000"/>
              <a:t>We will be starting the process without explanation, then explaining while processing completes.</a:t>
            </a:r>
            <a:endParaRPr sz="3000"/>
          </a:p>
          <a:p>
            <a:pPr indent="0" lvl="0" marL="0" rtl="0" algn="ctr">
              <a:spcBef>
                <a:spcPts val="1200"/>
              </a:spcBef>
              <a:spcAft>
                <a:spcPts val="0"/>
              </a:spcAft>
              <a:buNone/>
            </a:pPr>
            <a:r>
              <a:t/>
            </a:r>
            <a:endParaRPr sz="3000"/>
          </a:p>
          <a:p>
            <a:pPr indent="0" lvl="0" marL="0" rtl="0" algn="ctr">
              <a:spcBef>
                <a:spcPts val="1200"/>
              </a:spcBef>
              <a:spcAft>
                <a:spcPts val="1200"/>
              </a:spcAft>
              <a:buNone/>
            </a:pPr>
            <a:r>
              <a:rPr lang="en" sz="3000"/>
              <a:t>All commands shown have been pinned in this training’s Slack channel and the presentation speaker notes.</a:t>
            </a:r>
            <a:endParaRPr sz="3000"/>
          </a:p>
        </p:txBody>
      </p:sp>
      <p:sp>
        <p:nvSpPr>
          <p:cNvPr id="180" name="Google Shape;180;p2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64"/>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Your Experiment</a:t>
            </a:r>
            <a:endParaRPr/>
          </a:p>
        </p:txBody>
      </p:sp>
      <p:sp>
        <p:nvSpPr>
          <p:cNvPr id="441" name="Google Shape;441;p64"/>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The Rocoto workflow for this experiment is made up of two files:</a:t>
            </a:r>
            <a:endParaRPr/>
          </a:p>
          <a:p>
            <a:pPr indent="-342900" lvl="1" marL="914400" rtl="0" algn="l">
              <a:spcBef>
                <a:spcPts val="0"/>
              </a:spcBef>
              <a:spcAft>
                <a:spcPts val="0"/>
              </a:spcAft>
              <a:buSzPts val="1800"/>
              <a:buChar char="○"/>
            </a:pPr>
            <a:r>
              <a:rPr lang="en"/>
              <a:t>A workflow definition, in XML format (here, </a:t>
            </a:r>
            <a:r>
              <a:rPr lang="en">
                <a:latin typeface="Roboto Mono SemiBold"/>
                <a:ea typeface="Roboto Mono SemiBold"/>
                <a:cs typeface="Roboto Mono SemiBold"/>
                <a:sym typeface="Roboto Mono SemiBold"/>
              </a:rPr>
              <a:t>C48_ATM.xml</a:t>
            </a:r>
            <a:r>
              <a:rPr lang="en"/>
              <a:t>)</a:t>
            </a:r>
            <a:endParaRPr/>
          </a:p>
          <a:p>
            <a:pPr indent="-342900" lvl="1" marL="914400" rtl="0" algn="l">
              <a:spcBef>
                <a:spcPts val="0"/>
              </a:spcBef>
              <a:spcAft>
                <a:spcPts val="0"/>
              </a:spcAft>
              <a:buSzPts val="1800"/>
              <a:buChar char="○"/>
            </a:pPr>
            <a:r>
              <a:rPr lang="en"/>
              <a:t>A SQL database (</a:t>
            </a:r>
            <a:r>
              <a:rPr lang="en">
                <a:latin typeface="Roboto Mono SemiBold"/>
                <a:ea typeface="Roboto Mono SemiBold"/>
                <a:cs typeface="Roboto Mono SemiBold"/>
                <a:sym typeface="Roboto Mono SemiBold"/>
              </a:rPr>
              <a:t>C48_ATM.db</a:t>
            </a:r>
            <a:r>
              <a:rPr lang="en"/>
              <a:t>)</a:t>
            </a:r>
            <a:endParaRPr/>
          </a:p>
          <a:p>
            <a:pPr indent="-355600" lvl="0" marL="457200" rtl="0" algn="l">
              <a:spcBef>
                <a:spcPts val="0"/>
              </a:spcBef>
              <a:spcAft>
                <a:spcPts val="0"/>
              </a:spcAft>
              <a:buSzPts val="2000"/>
              <a:buChar char="●"/>
            </a:pPr>
            <a:r>
              <a:rPr lang="en"/>
              <a:t>If you do not have a database, that means Rocoto hasn’t run yet. Either wait a minute for crontab or run Rocoto manually:</a:t>
            </a:r>
            <a:br>
              <a:rPr lang="en"/>
            </a:br>
            <a:r>
              <a:rPr lang="en">
                <a:latin typeface="Roboto Mono SemiBold"/>
                <a:ea typeface="Roboto Mono SemiBold"/>
                <a:cs typeface="Roboto Mono SemiBold"/>
                <a:sym typeface="Roboto Mono SemiBold"/>
              </a:rPr>
              <a:t>&gt; rocotorun -w C48_ATM.xml -d C48_ATM.db</a:t>
            </a:r>
            <a:endParaRPr>
              <a:latin typeface="Roboto Mono SemiBold"/>
              <a:ea typeface="Roboto Mono SemiBold"/>
              <a:cs typeface="Roboto Mono SemiBold"/>
              <a:sym typeface="Roboto Mono SemiBold"/>
            </a:endParaRPr>
          </a:p>
          <a:p>
            <a:pPr indent="-355600" lvl="0" marL="457200" rtl="0" algn="l">
              <a:spcBef>
                <a:spcPts val="0"/>
              </a:spcBef>
              <a:spcAft>
                <a:spcPts val="0"/>
              </a:spcAft>
              <a:buSzPts val="2000"/>
              <a:buChar char="●"/>
            </a:pPr>
            <a:r>
              <a:rPr lang="en"/>
              <a:t>Once the database has been created, we can check the status:</a:t>
            </a:r>
            <a:br>
              <a:rPr lang="en"/>
            </a:br>
            <a:r>
              <a:rPr lang="en">
                <a:latin typeface="Roboto Mono SemiBold"/>
                <a:ea typeface="Roboto Mono SemiBold"/>
                <a:cs typeface="Roboto Mono SemiBold"/>
                <a:sym typeface="Roboto Mono SemiBold"/>
              </a:rPr>
              <a:t>&gt; rocotostat -w C48_ATM.xml -d C48_ATM.db</a:t>
            </a:r>
            <a:br>
              <a:rPr lang="en"/>
            </a:br>
            <a:endParaRPr/>
          </a:p>
        </p:txBody>
      </p:sp>
      <p:sp>
        <p:nvSpPr>
          <p:cNvPr id="442" name="Google Shape;442;p6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65"/>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Your Experiment</a:t>
            </a:r>
            <a:endParaRPr/>
          </a:p>
          <a:p>
            <a:pPr indent="0" lvl="0" marL="0" rtl="0" algn="l">
              <a:spcBef>
                <a:spcPts val="0"/>
              </a:spcBef>
              <a:spcAft>
                <a:spcPts val="0"/>
              </a:spcAft>
              <a:buNone/>
            </a:pPr>
            <a:r>
              <a:t/>
            </a:r>
            <a:endParaRPr/>
          </a:p>
        </p:txBody>
      </p:sp>
      <p:sp>
        <p:nvSpPr>
          <p:cNvPr id="448" name="Google Shape;448;p65"/>
          <p:cNvSpPr txBox="1"/>
          <p:nvPr>
            <p:ph idx="1" type="body"/>
          </p:nvPr>
        </p:nvSpPr>
        <p:spPr>
          <a:xfrm>
            <a:off x="450175" y="901350"/>
            <a:ext cx="8235600" cy="3630300"/>
          </a:xfrm>
          <a:prstGeom prst="rect">
            <a:avLst/>
          </a:prstGeom>
        </p:spPr>
        <p:txBody>
          <a:bodyPr anchorCtr="0" anchor="t" bIns="91425" lIns="91425" spcFirstLastPara="1" rIns="91425" wrap="square" tIns="91425">
            <a:normAutofit fontScale="92500" lnSpcReduction="20000"/>
          </a:bodyPr>
          <a:lstStyle/>
          <a:p>
            <a:pPr indent="-346075" lvl="0" marL="457200" rtl="0" algn="l">
              <a:spcBef>
                <a:spcPts val="0"/>
              </a:spcBef>
              <a:spcAft>
                <a:spcPts val="0"/>
              </a:spcAft>
              <a:buSzPct val="100000"/>
              <a:buChar char="●"/>
            </a:pPr>
            <a:r>
              <a:rPr lang="en"/>
              <a:t>We’ll cover everything in more detail later, but for now just focus on the state of the first job, stage_ic. It should be in one of four states: </a:t>
            </a:r>
            <a:r>
              <a:rPr lang="en"/>
              <a:t>SUBMITTING, QUEUED, RUNNING, or SUCCEEDED</a:t>
            </a:r>
            <a:r>
              <a:rPr lang="en"/>
              <a:t>.</a:t>
            </a:r>
            <a:endParaRPr/>
          </a:p>
          <a:p>
            <a:pPr indent="-346075" lvl="0" marL="457200" rtl="0" algn="l">
              <a:spcBef>
                <a:spcPts val="0"/>
              </a:spcBef>
              <a:spcAft>
                <a:spcPts val="0"/>
              </a:spcAft>
              <a:buSzPct val="100000"/>
              <a:buChar char="●"/>
            </a:pPr>
            <a:r>
              <a:rPr lang="en"/>
              <a:t>Repeat the </a:t>
            </a:r>
            <a:r>
              <a:rPr lang="en">
                <a:latin typeface="Roboto Mono SemiBold"/>
                <a:ea typeface="Roboto Mono SemiBold"/>
                <a:cs typeface="Roboto Mono SemiBold"/>
                <a:sym typeface="Roboto Mono SemiBold"/>
              </a:rPr>
              <a:t>rocotorun</a:t>
            </a:r>
            <a:r>
              <a:rPr lang="en"/>
              <a:t> and </a:t>
            </a:r>
            <a:r>
              <a:rPr lang="en">
                <a:latin typeface="Roboto Mono SemiBold"/>
                <a:ea typeface="Roboto Mono SemiBold"/>
                <a:cs typeface="Roboto Mono SemiBold"/>
                <a:sym typeface="Roboto Mono SemiBold"/>
              </a:rPr>
              <a:t>rocotostat</a:t>
            </a:r>
            <a:r>
              <a:rPr lang="en"/>
              <a:t> commands every few seconds until the state changes to RUNNING or SUCCEEDED.</a:t>
            </a:r>
            <a:endParaRPr/>
          </a:p>
          <a:p>
            <a:pPr indent="-334328" lvl="1" marL="914400" rtl="0" algn="l">
              <a:spcBef>
                <a:spcPts val="0"/>
              </a:spcBef>
              <a:spcAft>
                <a:spcPts val="0"/>
              </a:spcAft>
              <a:buSzPct val="100000"/>
              <a:buChar char="○"/>
            </a:pPr>
            <a:r>
              <a:rPr lang="en"/>
              <a:t>If your job is stuck on SUBMITTING, or is FAILED or DEAD, please ask for assistance</a:t>
            </a:r>
            <a:endParaRPr/>
          </a:p>
          <a:p>
            <a:pPr indent="-346075" lvl="0" marL="457200" rtl="0" algn="l">
              <a:spcBef>
                <a:spcPts val="0"/>
              </a:spcBef>
              <a:spcAft>
                <a:spcPts val="0"/>
              </a:spcAft>
              <a:buSzPct val="100000"/>
              <a:buChar char="●"/>
            </a:pPr>
            <a:r>
              <a:rPr lang="en"/>
              <a:t>Once the first job is running, </a:t>
            </a:r>
            <a:r>
              <a:rPr lang="en"/>
              <a:t>start Rocoto Viewer using the alias we defined earlier:</a:t>
            </a:r>
            <a:br>
              <a:rPr lang="en"/>
            </a:br>
            <a:r>
              <a:rPr lang="en">
                <a:latin typeface="Roboto Mono SemiBold"/>
                <a:ea typeface="Roboto Mono SemiBold"/>
                <a:cs typeface="Roboto Mono SemiBold"/>
                <a:sym typeface="Roboto Mono SemiBold"/>
              </a:rPr>
              <a:t>&gt; rv -w C48_ATM.xml -d C48_ATM.db</a:t>
            </a:r>
            <a:endParaRPr>
              <a:latin typeface="Roboto Mono SemiBold"/>
              <a:ea typeface="Roboto Mono SemiBold"/>
              <a:cs typeface="Roboto Mono SemiBold"/>
              <a:sym typeface="Roboto Mono SemiBold"/>
            </a:endParaRPr>
          </a:p>
          <a:p>
            <a:pPr indent="-346075" lvl="0" marL="457200" rtl="0" algn="l">
              <a:spcBef>
                <a:spcPts val="0"/>
              </a:spcBef>
              <a:spcAft>
                <a:spcPts val="0"/>
              </a:spcAft>
              <a:buSzPct val="100000"/>
              <a:buChar char="●"/>
            </a:pPr>
            <a:r>
              <a:rPr lang="en"/>
              <a:t>Once you have started Rocoto Viewer, go on break</a:t>
            </a:r>
            <a:endParaRPr/>
          </a:p>
          <a:p>
            <a:pPr indent="0" lvl="0" marL="457200" rtl="0" algn="l">
              <a:spcBef>
                <a:spcPts val="1200"/>
              </a:spcBef>
              <a:spcAft>
                <a:spcPts val="1200"/>
              </a:spcAft>
              <a:buNone/>
            </a:pPr>
            <a:r>
              <a:t/>
            </a:r>
            <a:endParaRPr/>
          </a:p>
        </p:txBody>
      </p:sp>
      <p:sp>
        <p:nvSpPr>
          <p:cNvPr id="449" name="Google Shape;449;p6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66"/>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BREAK - Will Resume at 10:55</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67"/>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Setting Up Experiments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68"/>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a:t>
            </a:r>
            <a:endParaRPr/>
          </a:p>
        </p:txBody>
      </p:sp>
      <p:sp>
        <p:nvSpPr>
          <p:cNvPr id="465" name="Google Shape;465;p68"/>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Running the experiment will take much of the remaining time. You can keep an eye on the progress with Rocoto Viewer (which we go over in depth later) while we review what we just did to set up the case.</a:t>
            </a:r>
            <a:endParaRPr/>
          </a:p>
          <a:p>
            <a:pPr indent="-355600" lvl="0" marL="457200" rtl="0" algn="l">
              <a:spcBef>
                <a:spcPts val="1200"/>
              </a:spcBef>
              <a:spcAft>
                <a:spcPts val="0"/>
              </a:spcAft>
              <a:buSzPts val="2000"/>
              <a:buChar char="●"/>
            </a:pPr>
            <a:r>
              <a:rPr lang="en"/>
              <a:t>If one of your jobs fails, flag down one of the EPIC team members to help.</a:t>
            </a:r>
            <a:endParaRPr/>
          </a:p>
        </p:txBody>
      </p:sp>
      <p:sp>
        <p:nvSpPr>
          <p:cNvPr id="466" name="Google Shape;466;p6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69"/>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a:t>
            </a:r>
            <a:endParaRPr/>
          </a:p>
        </p:txBody>
      </p:sp>
      <p:sp>
        <p:nvSpPr>
          <p:cNvPr id="472" name="Google Shape;472;p69"/>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10000"/>
          </a:bodyPr>
          <a:lstStyle/>
          <a:p>
            <a:pPr indent="-355600" lvl="0" marL="457200" rtl="0" algn="l">
              <a:spcBef>
                <a:spcPts val="0"/>
              </a:spcBef>
              <a:spcAft>
                <a:spcPts val="0"/>
              </a:spcAft>
              <a:buSzPts val="2000"/>
              <a:buChar char="●"/>
            </a:pPr>
            <a:r>
              <a:rPr lang="en"/>
              <a:t>We created the experiment with the following command:</a:t>
            </a:r>
            <a:br>
              <a:rPr lang="en"/>
            </a:br>
            <a:r>
              <a:rPr lang="en">
                <a:solidFill>
                  <a:srgbClr val="999999"/>
                </a:solidFill>
                <a:latin typeface="Roboto Mono SemiBold"/>
                <a:ea typeface="Roboto Mono SemiBold"/>
                <a:cs typeface="Roboto Mono SemiBold"/>
                <a:sym typeface="Roboto Mono SemiBold"/>
              </a:rPr>
              <a:t>./generate_workflows.sh -A aws -y C48_ATM "${MY_NOSCRUB}/tutorial"</a:t>
            </a:r>
            <a:endParaRPr>
              <a:solidFill>
                <a:srgbClr val="999999"/>
              </a:solidFill>
              <a:latin typeface="Roboto Mono SemiBold"/>
              <a:ea typeface="Roboto Mono SemiBold"/>
              <a:cs typeface="Roboto Mono SemiBold"/>
              <a:sym typeface="Roboto Mono SemiBold"/>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-A aws</a:t>
            </a:r>
            <a:r>
              <a:rPr lang="en"/>
              <a:t> specifies the HPC account to use</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-y C48_ATM</a:t>
            </a:r>
            <a:r>
              <a:rPr lang="en"/>
              <a:t> specifies the test case to run</a:t>
            </a:r>
            <a:endParaRPr/>
          </a:p>
          <a:p>
            <a:pPr indent="-342900" lvl="1" marL="914400" rtl="0" algn="l">
              <a:spcBef>
                <a:spcPts val="0"/>
              </a:spcBef>
              <a:spcAft>
                <a:spcPts val="0"/>
              </a:spcAft>
              <a:buSzPts val="1800"/>
              <a:buChar char="○"/>
            </a:pPr>
            <a:r>
              <a:rPr lang="en" sz="2000">
                <a:solidFill>
                  <a:srgbClr val="999999"/>
                </a:solidFill>
                <a:latin typeface="Roboto Mono SemiBold"/>
                <a:ea typeface="Roboto Mono SemiBold"/>
                <a:cs typeface="Roboto Mono SemiBold"/>
                <a:sym typeface="Roboto Mono SemiBold"/>
              </a:rPr>
              <a:t>${MY_NOSCRUB}/tutorial</a:t>
            </a:r>
            <a:r>
              <a:rPr lang="en" sz="2000">
                <a:solidFill>
                  <a:srgbClr val="999999"/>
                </a:solidFill>
              </a:rPr>
              <a:t> </a:t>
            </a:r>
            <a:r>
              <a:rPr lang="en" sz="2000"/>
              <a:t>is the location to use for the cases</a:t>
            </a:r>
            <a:endParaRPr sz="2000"/>
          </a:p>
          <a:p>
            <a:pPr indent="-355600" lvl="0" marL="457200" rtl="0" algn="l">
              <a:spcBef>
                <a:spcPts val="0"/>
              </a:spcBef>
              <a:spcAft>
                <a:spcPts val="0"/>
              </a:spcAft>
              <a:buSzPts val="2000"/>
              <a:buChar char="●"/>
            </a:pPr>
            <a:r>
              <a:rPr lang="en"/>
              <a:t>Under the hood, this is running two different scripts for each experiment:</a:t>
            </a:r>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setup_expt.py</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setup_workflow.py</a:t>
            </a:r>
            <a:endParaRPr>
              <a:latin typeface="Roboto Mono SemiBold"/>
              <a:ea typeface="Roboto Mono SemiBold"/>
              <a:cs typeface="Roboto Mono SemiBold"/>
              <a:sym typeface="Roboto Mono SemiBold"/>
            </a:endParaRPr>
          </a:p>
        </p:txBody>
      </p:sp>
      <p:sp>
        <p:nvSpPr>
          <p:cNvPr id="473" name="Google Shape;473;p6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0"/>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a:t>
            </a:r>
            <a:endParaRPr/>
          </a:p>
        </p:txBody>
      </p:sp>
      <p:sp>
        <p:nvSpPr>
          <p:cNvPr id="479" name="Google Shape;479;p70"/>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By default, generate_experiments.py looks in the </a:t>
            </a:r>
            <a:r>
              <a:rPr lang="en">
                <a:latin typeface="Roboto Mono SemiBold"/>
                <a:ea typeface="Roboto Mono SemiBold"/>
                <a:cs typeface="Roboto Mono SemiBold"/>
                <a:sym typeface="Roboto Mono SemiBold"/>
              </a:rPr>
              <a:t>dev/ci/cases/pr</a:t>
            </a:r>
            <a:r>
              <a:rPr lang="en"/>
              <a:t> directory for test cases</a:t>
            </a:r>
            <a:endParaRPr/>
          </a:p>
          <a:p>
            <a:pPr indent="-342900" lvl="1" marL="914400" rtl="0" algn="l">
              <a:spcBef>
                <a:spcPts val="0"/>
              </a:spcBef>
              <a:spcAft>
                <a:spcPts val="0"/>
              </a:spcAft>
              <a:buSzPts val="1800"/>
              <a:buChar char="○"/>
            </a:pPr>
            <a:r>
              <a:rPr lang="en"/>
              <a:t>This location can be changed by specifying another path with the </a:t>
            </a:r>
            <a:r>
              <a:rPr lang="en">
                <a:latin typeface="Roboto Mono SemiBold"/>
                <a:ea typeface="Roboto Mono SemiBold"/>
                <a:cs typeface="Roboto Mono SemiBold"/>
                <a:sym typeface="Roboto Mono SemiBold"/>
              </a:rPr>
              <a:t>-Y</a:t>
            </a:r>
            <a:r>
              <a:rPr lang="en"/>
              <a:t> option</a:t>
            </a:r>
            <a:endParaRPr/>
          </a:p>
          <a:p>
            <a:pPr indent="-355600" lvl="0" marL="457200" rtl="0" algn="l">
              <a:spcBef>
                <a:spcPts val="0"/>
              </a:spcBef>
              <a:spcAft>
                <a:spcPts val="0"/>
              </a:spcAft>
              <a:buSzPts val="2000"/>
              <a:buChar char="●"/>
            </a:pPr>
            <a:r>
              <a:rPr lang="en"/>
              <a:t>Cases can be listed with or without the </a:t>
            </a:r>
            <a:r>
              <a:rPr lang="en"/>
              <a:t>.yaml</a:t>
            </a:r>
            <a:r>
              <a:rPr lang="en"/>
              <a:t> </a:t>
            </a:r>
            <a:r>
              <a:rPr lang="en"/>
              <a:t>suffix on the file</a:t>
            </a:r>
            <a:endParaRPr/>
          </a:p>
          <a:p>
            <a:pPr indent="-355600" lvl="0" marL="457200" rtl="0" algn="l">
              <a:spcBef>
                <a:spcPts val="0"/>
              </a:spcBef>
              <a:spcAft>
                <a:spcPts val="0"/>
              </a:spcAft>
              <a:buSzPts val="2000"/>
              <a:buChar char="●"/>
            </a:pPr>
            <a:r>
              <a:rPr lang="en"/>
              <a:t>You can specify </a:t>
            </a:r>
            <a:r>
              <a:rPr lang="en"/>
              <a:t>multiple</a:t>
            </a:r>
            <a:r>
              <a:rPr lang="en"/>
              <a:t> cases by </a:t>
            </a:r>
            <a:r>
              <a:rPr lang="en"/>
              <a:t>separating</a:t>
            </a:r>
            <a:r>
              <a:rPr lang="en"/>
              <a:t> each case with a space and enclosing the whole list with quotation marks:</a:t>
            </a:r>
            <a:br>
              <a:rPr lang="en"/>
            </a:br>
            <a:r>
              <a:rPr lang="en" sz="1800">
                <a:solidFill>
                  <a:srgbClr val="4A86E8"/>
                </a:solidFill>
              </a:rPr>
              <a:t>&gt; </a:t>
            </a:r>
            <a:r>
              <a:rPr lang="en" sz="1800">
                <a:solidFill>
                  <a:srgbClr val="4A86E8"/>
                </a:solidFill>
                <a:latin typeface="Roboto Mono SemiBold"/>
                <a:ea typeface="Roboto Mono SemiBold"/>
                <a:cs typeface="Roboto Mono SemiBold"/>
                <a:sym typeface="Roboto Mono SemiBold"/>
              </a:rPr>
              <a:t>./generate_workflows.sh -A aws -y "C48_ATM C48_S2SW C96_atm3DVar.yaml" "${MY_NOSCRUB}/tutorial"</a:t>
            </a:r>
            <a:endParaRPr sz="1800">
              <a:solidFill>
                <a:srgbClr val="4A86E8"/>
              </a:solidFill>
            </a:endParaRPr>
          </a:p>
        </p:txBody>
      </p:sp>
      <p:sp>
        <p:nvSpPr>
          <p:cNvPr id="480" name="Google Shape;480;p7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71"/>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a:t>
            </a:r>
            <a:endParaRPr/>
          </a:p>
        </p:txBody>
      </p:sp>
      <p:sp>
        <p:nvSpPr>
          <p:cNvPr id="486" name="Google Shape;486;p71"/>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Instead of using </a:t>
            </a:r>
            <a:r>
              <a:rPr lang="en">
                <a:latin typeface="Roboto Mono SemiBold"/>
                <a:ea typeface="Roboto Mono SemiBold"/>
                <a:cs typeface="Roboto Mono SemiBold"/>
                <a:sym typeface="Roboto Mono SemiBold"/>
              </a:rPr>
              <a:t>-y</a:t>
            </a:r>
            <a:r>
              <a:rPr lang="en"/>
              <a:t>, you can also run all tests for a forecast system valid on the current machine:</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-G</a:t>
            </a:r>
            <a:r>
              <a:rPr lang="en"/>
              <a:t>: Run all GFS tests</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-E</a:t>
            </a:r>
            <a:r>
              <a:rPr lang="en"/>
              <a:t>: Run all GEFS tests</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-C</a:t>
            </a:r>
            <a:r>
              <a:rPr lang="en"/>
              <a:t>: Run all GCAFS tests</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-S</a:t>
            </a:r>
            <a:r>
              <a:rPr lang="en"/>
              <a:t>: Run all SFS tests</a:t>
            </a:r>
            <a:endParaRPr/>
          </a:p>
          <a:p>
            <a:pPr indent="-355600" lvl="0" marL="457200" rtl="0" algn="l">
              <a:spcBef>
                <a:spcPts val="0"/>
              </a:spcBef>
              <a:spcAft>
                <a:spcPts val="0"/>
              </a:spcAft>
              <a:buSzPts val="2000"/>
              <a:buChar char="●"/>
            </a:pPr>
            <a:r>
              <a:rPr lang="en"/>
              <a:t>You can also combine two or more of these. Using </a:t>
            </a:r>
            <a:r>
              <a:rPr lang="en">
                <a:latin typeface="Roboto Mono SemiBold"/>
                <a:ea typeface="Roboto Mono SemiBold"/>
                <a:cs typeface="Roboto Mono SemiBold"/>
                <a:sym typeface="Roboto Mono SemiBold"/>
              </a:rPr>
              <a:t>-GECS</a:t>
            </a:r>
            <a:r>
              <a:rPr lang="en"/>
              <a:t> will run all tests valid on the current machine.</a:t>
            </a:r>
            <a:endParaRPr/>
          </a:p>
          <a:p>
            <a:pPr indent="-355600" lvl="0" marL="457200" rtl="0" algn="l">
              <a:spcBef>
                <a:spcPts val="0"/>
              </a:spcBef>
              <a:spcAft>
                <a:spcPts val="0"/>
              </a:spcAft>
              <a:buSzPts val="2000"/>
              <a:buChar char="●"/>
            </a:pPr>
            <a:r>
              <a:rPr lang="en"/>
              <a:t>When running multiple tests, each test will have a directory matching its name in both </a:t>
            </a:r>
            <a:r>
              <a:rPr lang="en">
                <a:latin typeface="Roboto Mono SemiBold"/>
                <a:ea typeface="Roboto Mono SemiBold"/>
                <a:cs typeface="Roboto Mono SemiBold"/>
                <a:sym typeface="Roboto Mono SemiBold"/>
              </a:rPr>
              <a:t>EXPDIR</a:t>
            </a:r>
            <a:r>
              <a:rPr lang="en"/>
              <a:t> and </a:t>
            </a:r>
            <a:r>
              <a:rPr lang="en">
                <a:latin typeface="Roboto Mono SemiBold"/>
                <a:ea typeface="Roboto Mono SemiBold"/>
                <a:cs typeface="Roboto Mono SemiBold"/>
                <a:sym typeface="Roboto Mono SemiBold"/>
              </a:rPr>
              <a:t>COMROOT</a:t>
            </a:r>
            <a:endParaRPr>
              <a:latin typeface="Roboto Mono SemiBold"/>
              <a:ea typeface="Roboto Mono SemiBold"/>
              <a:cs typeface="Roboto Mono SemiBold"/>
              <a:sym typeface="Roboto Mono SemiBold"/>
            </a:endParaRPr>
          </a:p>
        </p:txBody>
      </p:sp>
      <p:sp>
        <p:nvSpPr>
          <p:cNvPr id="487" name="Google Shape;487;p7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72"/>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a:t>
            </a:r>
            <a:endParaRPr/>
          </a:p>
        </p:txBody>
      </p:sp>
      <p:sp>
        <p:nvSpPr>
          <p:cNvPr id="493" name="Google Shape;493;p72"/>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Other common options:</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-D</a:t>
            </a:r>
            <a:r>
              <a:rPr lang="en"/>
              <a:t>: Delete existing directories without prompting</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-c</a:t>
            </a:r>
            <a:r>
              <a:rPr lang="en"/>
              <a:t>: Append the tests to your crontab automatically</a:t>
            </a:r>
            <a:endParaRPr/>
          </a:p>
          <a:p>
            <a:pPr indent="-342900" lvl="2" marL="1371600" rtl="0" algn="l">
              <a:spcBef>
                <a:spcPts val="0"/>
              </a:spcBef>
              <a:spcAft>
                <a:spcPts val="0"/>
              </a:spcAft>
              <a:buSzPts val="1800"/>
              <a:buChar char="■"/>
            </a:pPr>
            <a:r>
              <a:rPr lang="en"/>
              <a:t>Must be on a node where it is permitted to edit crontab</a:t>
            </a:r>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-t &lt;tag&gt;</a:t>
            </a:r>
            <a:r>
              <a:rPr lang="en"/>
              <a:t>: Add a “tag” to the experiment names</a:t>
            </a:r>
            <a:endParaRPr/>
          </a:p>
          <a:p>
            <a:pPr indent="-342900" lvl="2" marL="1371600" rtl="0" algn="l">
              <a:spcBef>
                <a:spcPts val="0"/>
              </a:spcBef>
              <a:spcAft>
                <a:spcPts val="0"/>
              </a:spcAft>
              <a:buSzPts val="1800"/>
              <a:buChar char="■"/>
            </a:pPr>
            <a:r>
              <a:rPr lang="en"/>
              <a:t>Useful to distinguish and avoid name collisions when running the same test in multiple versions of GW</a:t>
            </a:r>
            <a:endParaRPr/>
          </a:p>
          <a:p>
            <a:pPr indent="-355600" lvl="0" marL="457200" rtl="0" algn="l">
              <a:spcBef>
                <a:spcPts val="0"/>
              </a:spcBef>
              <a:spcAft>
                <a:spcPts val="0"/>
              </a:spcAft>
              <a:buSzPts val="2000"/>
              <a:buChar char="●"/>
            </a:pPr>
            <a:r>
              <a:rPr lang="en"/>
              <a:t>A full list of options can be viewed using </a:t>
            </a:r>
            <a:r>
              <a:rPr lang="en">
                <a:latin typeface="Roboto Mono SemiBold"/>
                <a:ea typeface="Roboto Mono SemiBold"/>
                <a:cs typeface="Roboto Mono SemiBold"/>
                <a:sym typeface="Roboto Mono SemiBold"/>
              </a:rPr>
              <a:t>-h</a:t>
            </a:r>
            <a:endParaRPr>
              <a:latin typeface="Roboto Mono SemiBold"/>
              <a:ea typeface="Roboto Mono SemiBold"/>
              <a:cs typeface="Roboto Mono SemiBold"/>
              <a:sym typeface="Roboto Mono SemiBold"/>
            </a:endParaRPr>
          </a:p>
        </p:txBody>
      </p:sp>
      <p:sp>
        <p:nvSpPr>
          <p:cNvPr id="494" name="Google Shape;494;p7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73"/>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00" name="Google Shape;500;p73"/>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20000"/>
          </a:bodyPr>
          <a:lstStyle/>
          <a:p>
            <a:pPr indent="-355600" lvl="0" marL="457200" rtl="0" algn="l">
              <a:spcBef>
                <a:spcPts val="0"/>
              </a:spcBef>
              <a:spcAft>
                <a:spcPts val="0"/>
              </a:spcAft>
              <a:buSzPts val="2000"/>
              <a:buChar char="●"/>
            </a:pPr>
            <a:r>
              <a:rPr lang="en"/>
              <a:t>Each case file is actually a succession of four yaml files:</a:t>
            </a:r>
            <a:endParaRPr/>
          </a:p>
          <a:p>
            <a:pPr indent="-342900" lvl="1" marL="914400" rtl="0" algn="l">
              <a:spcBef>
                <a:spcPts val="0"/>
              </a:spcBef>
              <a:spcAft>
                <a:spcPts val="0"/>
              </a:spcAft>
              <a:buSzPts val="1800"/>
              <a:buChar char="○"/>
            </a:pPr>
            <a:r>
              <a:rPr lang="en"/>
              <a:t>The main one provided, which has basic experiment settings like resolution, paths, start and end dates. It also specifies the next file…</a:t>
            </a:r>
            <a:endParaRPr/>
          </a:p>
          <a:p>
            <a:pPr indent="-342900" lvl="1" marL="914400" rtl="0" algn="l">
              <a:spcBef>
                <a:spcPts val="0"/>
              </a:spcBef>
              <a:spcAft>
                <a:spcPts val="0"/>
              </a:spcAft>
              <a:buSzPts val="1800"/>
              <a:buChar char="○"/>
            </a:pPr>
            <a:r>
              <a:rPr lang="en"/>
              <a:t>The second file contains overrides to the system default values. For the cases in the ci system, these are contained in </a:t>
            </a:r>
            <a:r>
              <a:rPr lang="en">
                <a:latin typeface="Roboto Mono SemiBold"/>
                <a:ea typeface="Roboto Mono SemiBold"/>
                <a:cs typeface="Roboto Mono SemiBold"/>
                <a:sym typeface="Roboto Mono SemiBold"/>
              </a:rPr>
              <a:t>dev/ci/cases/yaml</a:t>
            </a:r>
            <a:r>
              <a:rPr lang="en"/>
              <a:t>. These can be pretty short, and also specify the next file…</a:t>
            </a:r>
            <a:endParaRPr/>
          </a:p>
          <a:p>
            <a:pPr indent="-342900" lvl="1" marL="914400" rtl="0" algn="l">
              <a:spcBef>
                <a:spcPts val="0"/>
              </a:spcBef>
              <a:spcAft>
                <a:spcPts val="0"/>
              </a:spcAft>
              <a:buSzPts val="1800"/>
              <a:buChar char="○"/>
            </a:pPr>
            <a:r>
              <a:rPr lang="en"/>
              <a:t>The third file contains all the defaults for a particular </a:t>
            </a:r>
            <a:r>
              <a:rPr lang="en"/>
              <a:t>forecast</a:t>
            </a:r>
            <a:r>
              <a:rPr lang="en"/>
              <a:t> system. These files are the respective one for the system: </a:t>
            </a:r>
            <a:r>
              <a:rPr lang="en">
                <a:latin typeface="Roboto Mono SemiBold"/>
                <a:ea typeface="Roboto Mono SemiBold"/>
                <a:cs typeface="Roboto Mono SemiBold"/>
                <a:sym typeface="Roboto Mono SemiBold"/>
              </a:rPr>
              <a:t>dev/parm/config/&lt;system&gt;/yaml/defaults.yaml</a:t>
            </a:r>
            <a:r>
              <a:rPr lang="en"/>
              <a:t>.</a:t>
            </a:r>
            <a:endParaRPr/>
          </a:p>
          <a:p>
            <a:pPr indent="-342900" lvl="1" marL="914400" rtl="0" algn="l">
              <a:spcBef>
                <a:spcPts val="0"/>
              </a:spcBef>
              <a:spcAft>
                <a:spcPts val="0"/>
              </a:spcAft>
              <a:buSzPts val="1800"/>
              <a:buChar char="○"/>
            </a:pPr>
            <a:r>
              <a:rPr lang="en"/>
              <a:t>The fourth file is not defined by the experiment at all, but instead is determined by the platform. These contain a bunch of machine-dependent settings and reside in </a:t>
            </a:r>
            <a:r>
              <a:rPr lang="en">
                <a:latin typeface="Roboto Mono SemiBold"/>
                <a:ea typeface="Roboto Mono SemiBold"/>
                <a:cs typeface="Roboto Mono SemiBold"/>
                <a:sym typeface="Roboto Mono SemiBold"/>
              </a:rPr>
              <a:t>dev/workflow/hosts</a:t>
            </a:r>
            <a:r>
              <a:rPr lang="en"/>
              <a:t>.</a:t>
            </a:r>
            <a:endParaRPr/>
          </a:p>
        </p:txBody>
      </p:sp>
      <p:sp>
        <p:nvSpPr>
          <p:cNvPr id="501" name="Google Shape;501;p7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9"/>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Logging Into the AWS Tutorial Sandbox</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74"/>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07" name="Google Shape;507;p74"/>
          <p:cNvSpPr txBox="1"/>
          <p:nvPr>
            <p:ph idx="1" type="body"/>
          </p:nvPr>
        </p:nvSpPr>
        <p:spPr>
          <a:xfrm>
            <a:off x="450175" y="901350"/>
            <a:ext cx="8235600" cy="3838500"/>
          </a:xfrm>
          <a:prstGeom prst="rect">
            <a:avLst/>
          </a:prstGeom>
          <a:solidFill>
            <a:srgbClr val="0C1021"/>
          </a:solidFill>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08" name="Google Shape;508;p74"/>
          <p:cNvPicPr preferRelativeResize="0"/>
          <p:nvPr/>
        </p:nvPicPr>
        <p:blipFill>
          <a:blip r:embed="rId3">
            <a:alphaModFix/>
          </a:blip>
          <a:stretch>
            <a:fillRect/>
          </a:stretch>
        </p:blipFill>
        <p:spPr>
          <a:xfrm>
            <a:off x="450175" y="901213"/>
            <a:ext cx="6229350" cy="3838575"/>
          </a:xfrm>
          <a:prstGeom prst="rect">
            <a:avLst/>
          </a:prstGeom>
          <a:noFill/>
          <a:ln>
            <a:noFill/>
          </a:ln>
        </p:spPr>
      </p:pic>
      <p:sp>
        <p:nvSpPr>
          <p:cNvPr id="509" name="Google Shape;509;p74"/>
          <p:cNvSpPr txBox="1"/>
          <p:nvPr/>
        </p:nvSpPr>
        <p:spPr>
          <a:xfrm>
            <a:off x="6583075" y="4247250"/>
            <a:ext cx="2102700" cy="492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rgbClr val="FFFFFF"/>
                </a:solidFill>
                <a:latin typeface="Nunito"/>
                <a:ea typeface="Nunito"/>
                <a:cs typeface="Nunito"/>
                <a:sym typeface="Nunito"/>
              </a:rPr>
              <a:t>C48_ATM.yaml</a:t>
            </a:r>
            <a:endParaRPr sz="2000">
              <a:solidFill>
                <a:srgbClr val="FFFFFF"/>
              </a:solidFill>
              <a:latin typeface="Nunito"/>
              <a:ea typeface="Nunito"/>
              <a:cs typeface="Nunito"/>
              <a:sym typeface="Nunito"/>
            </a:endParaRPr>
          </a:p>
        </p:txBody>
      </p:sp>
      <p:sp>
        <p:nvSpPr>
          <p:cNvPr id="510" name="Google Shape;510;p7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75"/>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16" name="Google Shape;516;p75"/>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These settings are the arguments provided to </a:t>
            </a:r>
            <a:r>
              <a:rPr lang="en">
                <a:latin typeface="Roboto Mono SemiBold"/>
                <a:ea typeface="Roboto Mono SemiBold"/>
                <a:cs typeface="Roboto Mono SemiBold"/>
                <a:sym typeface="Roboto Mono SemiBold"/>
              </a:rPr>
              <a:t>setup_expt.py</a:t>
            </a:r>
            <a:r>
              <a:rPr lang="en"/>
              <a:t> and </a:t>
            </a:r>
            <a:r>
              <a:rPr lang="en">
                <a:latin typeface="Roboto Mono SemiBold"/>
                <a:ea typeface="Roboto Mono SemiBold"/>
                <a:cs typeface="Roboto Mono SemiBold"/>
                <a:sym typeface="Roboto Mono SemiBold"/>
              </a:rPr>
              <a:t>setup_workflow.py</a:t>
            </a:r>
            <a:r>
              <a:rPr lang="en"/>
              <a:t>.</a:t>
            </a:r>
            <a:endParaRPr/>
          </a:p>
        </p:txBody>
      </p:sp>
      <p:sp>
        <p:nvSpPr>
          <p:cNvPr id="517" name="Google Shape;517;p7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76"/>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23" name="Google Shape;523;p76"/>
          <p:cNvSpPr txBox="1"/>
          <p:nvPr>
            <p:ph idx="1" type="body"/>
          </p:nvPr>
        </p:nvSpPr>
        <p:spPr>
          <a:xfrm>
            <a:off x="450175" y="901350"/>
            <a:ext cx="8235600" cy="3630300"/>
          </a:xfrm>
          <a:prstGeom prst="rect">
            <a:avLst/>
          </a:prstGeom>
          <a:solidFill>
            <a:srgbClr val="0C1021"/>
          </a:solidFill>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524" name="Google Shape;524;p76"/>
          <p:cNvSpPr txBox="1"/>
          <p:nvPr/>
        </p:nvSpPr>
        <p:spPr>
          <a:xfrm>
            <a:off x="6190675" y="4039050"/>
            <a:ext cx="2495100" cy="492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rgbClr val="FFFFFF"/>
                </a:solidFill>
                <a:latin typeface="Nunito"/>
                <a:ea typeface="Nunito"/>
                <a:cs typeface="Nunito"/>
                <a:sym typeface="Nunito"/>
              </a:rPr>
              <a:t>gfs_defaults_ci.yaml</a:t>
            </a:r>
            <a:endParaRPr sz="2000">
              <a:solidFill>
                <a:srgbClr val="FFFFFF"/>
              </a:solidFill>
              <a:latin typeface="Nunito"/>
              <a:ea typeface="Nunito"/>
              <a:cs typeface="Nunito"/>
              <a:sym typeface="Nunito"/>
            </a:endParaRPr>
          </a:p>
        </p:txBody>
      </p:sp>
      <p:pic>
        <p:nvPicPr>
          <p:cNvPr id="525" name="Google Shape;525;p76"/>
          <p:cNvPicPr preferRelativeResize="0"/>
          <p:nvPr/>
        </p:nvPicPr>
        <p:blipFill>
          <a:blip r:embed="rId3">
            <a:alphaModFix/>
          </a:blip>
          <a:stretch>
            <a:fillRect/>
          </a:stretch>
        </p:blipFill>
        <p:spPr>
          <a:xfrm>
            <a:off x="450175" y="901350"/>
            <a:ext cx="6076950" cy="1181100"/>
          </a:xfrm>
          <a:prstGeom prst="rect">
            <a:avLst/>
          </a:prstGeom>
          <a:noFill/>
          <a:ln>
            <a:noFill/>
          </a:ln>
        </p:spPr>
      </p:pic>
      <p:sp>
        <p:nvSpPr>
          <p:cNvPr id="526" name="Google Shape;526;p7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77"/>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32" name="Google Shape;532;p77"/>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lnSpc>
                <a:spcPct val="100000"/>
              </a:lnSpc>
              <a:spcBef>
                <a:spcPts val="0"/>
              </a:spcBef>
              <a:spcAft>
                <a:spcPts val="0"/>
              </a:spcAft>
              <a:buClr>
                <a:schemeClr val="dk2"/>
              </a:buClr>
              <a:buSzPts val="2000"/>
              <a:buFont typeface="Nunito"/>
              <a:buChar char="●"/>
            </a:pPr>
            <a:r>
              <a:rPr lang="en"/>
              <a:t>As noted earlier, these are just overrides to the file listed in the defaults sections.</a:t>
            </a:r>
            <a:endParaRPr/>
          </a:p>
          <a:p>
            <a:pPr indent="-355600" lvl="0" marL="457200" rtl="0" algn="l">
              <a:lnSpc>
                <a:spcPct val="100000"/>
              </a:lnSpc>
              <a:spcBef>
                <a:spcPts val="0"/>
              </a:spcBef>
              <a:spcAft>
                <a:spcPts val="0"/>
              </a:spcAft>
              <a:buClr>
                <a:schemeClr val="dk2"/>
              </a:buClr>
              <a:buSzPts val="2000"/>
              <a:buFont typeface="Nunito"/>
              <a:buChar char="●"/>
            </a:pPr>
            <a:r>
              <a:rPr lang="en"/>
              <a:t>Other sections are named after the config file the setting appears in (here, only </a:t>
            </a:r>
            <a:r>
              <a:rPr lang="en">
                <a:latin typeface="Roboto Mono SemiBold"/>
                <a:ea typeface="Roboto Mono SemiBold"/>
                <a:cs typeface="Roboto Mono SemiBold"/>
                <a:sym typeface="Roboto Mono SemiBold"/>
              </a:rPr>
              <a:t>config.base</a:t>
            </a:r>
            <a:r>
              <a:rPr lang="en"/>
              <a:t>).</a:t>
            </a:r>
            <a:endParaRPr/>
          </a:p>
          <a:p>
            <a:pPr indent="-355600" lvl="0" marL="457200" rtl="0" algn="l">
              <a:lnSpc>
                <a:spcPct val="100000"/>
              </a:lnSpc>
              <a:spcBef>
                <a:spcPts val="0"/>
              </a:spcBef>
              <a:spcAft>
                <a:spcPts val="0"/>
              </a:spcAft>
              <a:buClr>
                <a:schemeClr val="dk2"/>
              </a:buClr>
              <a:buSzPts val="2000"/>
              <a:buFont typeface="Nunito"/>
              <a:buChar char="●"/>
            </a:pPr>
            <a:r>
              <a:rPr lang="en"/>
              <a:t>If you want to make your own test case, copy and modify these first two files for the case closest to your new one.</a:t>
            </a:r>
            <a:endParaRPr/>
          </a:p>
        </p:txBody>
      </p:sp>
      <p:sp>
        <p:nvSpPr>
          <p:cNvPr id="533" name="Google Shape;533;p7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78"/>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39" name="Google Shape;539;p78"/>
          <p:cNvSpPr txBox="1"/>
          <p:nvPr>
            <p:ph idx="1" type="body"/>
          </p:nvPr>
        </p:nvSpPr>
        <p:spPr>
          <a:xfrm>
            <a:off x="450175" y="901350"/>
            <a:ext cx="8235600" cy="4123500"/>
          </a:xfrm>
          <a:prstGeom prst="rect">
            <a:avLst/>
          </a:prstGeom>
          <a:solidFill>
            <a:srgbClr val="0C1021"/>
          </a:solidFill>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540" name="Google Shape;540;p78"/>
          <p:cNvSpPr txBox="1"/>
          <p:nvPr/>
        </p:nvSpPr>
        <p:spPr>
          <a:xfrm>
            <a:off x="6583075" y="4532125"/>
            <a:ext cx="2102700" cy="492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rgbClr val="FFFFFF"/>
                </a:solidFill>
                <a:latin typeface="Nunito"/>
                <a:ea typeface="Nunito"/>
                <a:cs typeface="Nunito"/>
                <a:sym typeface="Nunito"/>
              </a:rPr>
              <a:t>defaults</a:t>
            </a:r>
            <a:r>
              <a:rPr lang="en" sz="2000">
                <a:solidFill>
                  <a:srgbClr val="FFFFFF"/>
                </a:solidFill>
                <a:latin typeface="Nunito"/>
                <a:ea typeface="Nunito"/>
                <a:cs typeface="Nunito"/>
                <a:sym typeface="Nunito"/>
              </a:rPr>
              <a:t>.yaml</a:t>
            </a:r>
            <a:endParaRPr sz="2000">
              <a:solidFill>
                <a:srgbClr val="FFFFFF"/>
              </a:solidFill>
              <a:latin typeface="Nunito"/>
              <a:ea typeface="Nunito"/>
              <a:cs typeface="Nunito"/>
              <a:sym typeface="Nunito"/>
            </a:endParaRPr>
          </a:p>
        </p:txBody>
      </p:sp>
      <p:pic>
        <p:nvPicPr>
          <p:cNvPr id="541" name="Google Shape;541;p78"/>
          <p:cNvPicPr preferRelativeResize="0"/>
          <p:nvPr/>
        </p:nvPicPr>
        <p:blipFill rotWithShape="1">
          <a:blip r:embed="rId3">
            <a:alphaModFix/>
          </a:blip>
          <a:srcRect b="4843" l="0" r="0" t="0"/>
          <a:stretch/>
        </p:blipFill>
        <p:spPr>
          <a:xfrm>
            <a:off x="450175" y="901350"/>
            <a:ext cx="3752850" cy="3906600"/>
          </a:xfrm>
          <a:prstGeom prst="rect">
            <a:avLst/>
          </a:prstGeom>
          <a:noFill/>
          <a:ln>
            <a:noFill/>
          </a:ln>
        </p:spPr>
      </p:pic>
      <p:pic>
        <p:nvPicPr>
          <p:cNvPr id="542" name="Google Shape;542;p78"/>
          <p:cNvPicPr preferRelativeResize="0"/>
          <p:nvPr/>
        </p:nvPicPr>
        <p:blipFill>
          <a:blip r:embed="rId4">
            <a:alphaModFix/>
          </a:blip>
          <a:stretch>
            <a:fillRect/>
          </a:stretch>
        </p:blipFill>
        <p:spPr>
          <a:xfrm>
            <a:off x="572538" y="1224238"/>
            <a:ext cx="6067425" cy="3800475"/>
          </a:xfrm>
          <a:prstGeom prst="rect">
            <a:avLst/>
          </a:prstGeom>
          <a:noFill/>
          <a:ln>
            <a:noFill/>
          </a:ln>
        </p:spPr>
      </p:pic>
      <p:sp>
        <p:nvSpPr>
          <p:cNvPr id="543" name="Google Shape;543;p7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79"/>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49" name="Google Shape;549;p79"/>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These files are organized the same way, with each section corresponding to the config files the settings are in.</a:t>
            </a:r>
            <a:endParaRPr/>
          </a:p>
          <a:p>
            <a:pPr indent="-355600" lvl="0" marL="457200" rtl="0" algn="l">
              <a:spcBef>
                <a:spcPts val="0"/>
              </a:spcBef>
              <a:spcAft>
                <a:spcPts val="0"/>
              </a:spcAft>
              <a:buSzPts val="2000"/>
              <a:buChar char="●"/>
            </a:pPr>
            <a:r>
              <a:rPr lang="en"/>
              <a:t>You should not be modifying these. Change any settings by making additions to the previous file (or, rather, your copy of the previous file).</a:t>
            </a:r>
            <a:endParaRPr/>
          </a:p>
        </p:txBody>
      </p:sp>
      <p:sp>
        <p:nvSpPr>
          <p:cNvPr id="550" name="Google Shape;550;p7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80"/>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56" name="Google Shape;556;p80"/>
          <p:cNvSpPr txBox="1"/>
          <p:nvPr>
            <p:ph idx="1" type="body"/>
          </p:nvPr>
        </p:nvSpPr>
        <p:spPr>
          <a:xfrm>
            <a:off x="450175" y="901350"/>
            <a:ext cx="8235600" cy="3630300"/>
          </a:xfrm>
          <a:prstGeom prst="rect">
            <a:avLst/>
          </a:prstGeom>
          <a:solidFill>
            <a:srgbClr val="0C1021"/>
          </a:solidFill>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57" name="Google Shape;557;p80"/>
          <p:cNvPicPr preferRelativeResize="0"/>
          <p:nvPr/>
        </p:nvPicPr>
        <p:blipFill rotWithShape="1">
          <a:blip r:embed="rId3">
            <a:alphaModFix/>
          </a:blip>
          <a:srcRect b="18053" l="0" r="616" t="0"/>
          <a:stretch/>
        </p:blipFill>
        <p:spPr>
          <a:xfrm>
            <a:off x="450175" y="901350"/>
            <a:ext cx="8235601" cy="3348600"/>
          </a:xfrm>
          <a:prstGeom prst="rect">
            <a:avLst/>
          </a:prstGeom>
          <a:noFill/>
          <a:ln>
            <a:noFill/>
          </a:ln>
        </p:spPr>
      </p:pic>
      <p:sp>
        <p:nvSpPr>
          <p:cNvPr id="558" name="Google Shape;558;p80"/>
          <p:cNvSpPr txBox="1"/>
          <p:nvPr/>
        </p:nvSpPr>
        <p:spPr>
          <a:xfrm>
            <a:off x="6634225" y="4039050"/>
            <a:ext cx="2102700" cy="492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rgbClr val="FFFFFF"/>
                </a:solidFill>
                <a:latin typeface="Nunito"/>
                <a:ea typeface="Nunito"/>
                <a:cs typeface="Nunito"/>
                <a:sym typeface="Nunito"/>
              </a:rPr>
              <a:t>aws-ec2</a:t>
            </a:r>
            <a:r>
              <a:rPr lang="en" sz="2000">
                <a:solidFill>
                  <a:srgbClr val="FFFFFF"/>
                </a:solidFill>
                <a:latin typeface="Nunito"/>
                <a:ea typeface="Nunito"/>
                <a:cs typeface="Nunito"/>
                <a:sym typeface="Nunito"/>
              </a:rPr>
              <a:t>.yaml</a:t>
            </a:r>
            <a:endParaRPr sz="2000">
              <a:solidFill>
                <a:srgbClr val="FFFFFF"/>
              </a:solidFill>
              <a:latin typeface="Nunito"/>
              <a:ea typeface="Nunito"/>
              <a:cs typeface="Nunito"/>
              <a:sym typeface="Nunito"/>
            </a:endParaRPr>
          </a:p>
        </p:txBody>
      </p:sp>
      <p:sp>
        <p:nvSpPr>
          <p:cNvPr id="559" name="Google Shape;559;p8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81"/>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Setting Up Experiments - Case Files</a:t>
            </a:r>
            <a:endParaRPr/>
          </a:p>
        </p:txBody>
      </p:sp>
      <p:sp>
        <p:nvSpPr>
          <p:cNvPr id="565" name="Google Shape;565;p81"/>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The hosts file specifies a bunch of machine-related paths and capabilities.</a:t>
            </a:r>
            <a:endParaRPr/>
          </a:p>
          <a:p>
            <a:pPr indent="-355600" lvl="0" marL="457200" rtl="0" algn="l">
              <a:spcBef>
                <a:spcPts val="0"/>
              </a:spcBef>
              <a:spcAft>
                <a:spcPts val="0"/>
              </a:spcAft>
              <a:buSzPts val="2000"/>
              <a:buChar char="●"/>
            </a:pPr>
            <a:r>
              <a:rPr lang="en"/>
              <a:t>Like with the defaults file, avoid altering this one. Any settings you need to change can be done in either in the main case file (for experiment-specific changes), or in your </a:t>
            </a:r>
            <a:r>
              <a:rPr lang="en">
                <a:latin typeface="Roboto Mono SemiBold"/>
                <a:ea typeface="Roboto Mono SemiBold"/>
                <a:cs typeface="Roboto Mono SemiBold"/>
                <a:sym typeface="Roboto Mono SemiBold"/>
              </a:rPr>
              <a:t>.gwrc</a:t>
            </a:r>
            <a:r>
              <a:rPr lang="en"/>
              <a:t> (like we did with </a:t>
            </a:r>
            <a:r>
              <a:rPr lang="en">
                <a:latin typeface="Roboto Mono SemiBold"/>
                <a:ea typeface="Roboto Mono SemiBold"/>
                <a:cs typeface="Roboto Mono SemiBold"/>
                <a:sym typeface="Roboto Mono SemiBold"/>
              </a:rPr>
              <a:t>PTMP</a:t>
            </a:r>
            <a:r>
              <a:rPr lang="en"/>
              <a:t> and </a:t>
            </a:r>
            <a:r>
              <a:rPr lang="en">
                <a:latin typeface="Roboto Mono SemiBold"/>
                <a:ea typeface="Roboto Mono SemiBold"/>
                <a:cs typeface="Roboto Mono SemiBold"/>
                <a:sym typeface="Roboto Mono SemiBold"/>
              </a:rPr>
              <a:t>STMP</a:t>
            </a:r>
            <a:r>
              <a:rPr lang="en"/>
              <a:t>).</a:t>
            </a:r>
            <a:endParaRPr/>
          </a:p>
        </p:txBody>
      </p:sp>
      <p:sp>
        <p:nvSpPr>
          <p:cNvPr id="566" name="Google Shape;566;p8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82"/>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Monitoring and Managing Your Experiment</a:t>
            </a:r>
            <a:endParaRPr/>
          </a:p>
        </p:txBody>
      </p:sp>
      <p:sp>
        <p:nvSpPr>
          <p:cNvPr id="572" name="Google Shape;572;p8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solidFill>
                  <a:schemeClr val="lt1"/>
                </a:solidFill>
                <a:latin typeface="Nunito"/>
                <a:ea typeface="Nunito"/>
                <a:cs typeface="Nunito"/>
                <a:sym typeface="Nunito"/>
              </a:rPr>
              <a:t>‹#›</a:t>
            </a:fld>
            <a:endParaRPr sz="900">
              <a:solidFill>
                <a:schemeClr val="lt1"/>
              </a:solidFill>
              <a:latin typeface="Nunito"/>
              <a:ea typeface="Nunito"/>
              <a:cs typeface="Nunito"/>
              <a:sym typeface="Nunito"/>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83"/>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p:txBody>
      </p:sp>
      <p:sp>
        <p:nvSpPr>
          <p:cNvPr id="578" name="Google Shape;578;p83"/>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10000"/>
          </a:bodyPr>
          <a:lstStyle/>
          <a:p>
            <a:pPr indent="-355600" lvl="0" marL="457200" rtl="0" algn="l">
              <a:spcBef>
                <a:spcPts val="0"/>
              </a:spcBef>
              <a:spcAft>
                <a:spcPts val="0"/>
              </a:spcAft>
              <a:buSzPts val="2000"/>
              <a:buChar char="●"/>
            </a:pPr>
            <a:r>
              <a:rPr lang="en"/>
              <a:t>As mentioned previously, GW uses Rocoto for the workflow manager for development workflows.</a:t>
            </a:r>
            <a:endParaRPr/>
          </a:p>
          <a:p>
            <a:pPr indent="-355600" lvl="0" marL="457200" rtl="0" algn="l">
              <a:spcBef>
                <a:spcPts val="0"/>
              </a:spcBef>
              <a:spcAft>
                <a:spcPts val="0"/>
              </a:spcAft>
              <a:buSzPts val="2000"/>
              <a:buChar char="●"/>
            </a:pPr>
            <a:r>
              <a:rPr lang="en"/>
              <a:t>Rocoto is designed to not need any setup from a sysadmin. Instead of using a daemon/client model like ecFlow, Rocoto works by intermittently updating from a user account.</a:t>
            </a:r>
            <a:endParaRPr/>
          </a:p>
          <a:p>
            <a:pPr indent="-355600" lvl="0" marL="457200" rtl="0" algn="l">
              <a:spcBef>
                <a:spcPts val="0"/>
              </a:spcBef>
              <a:spcAft>
                <a:spcPts val="0"/>
              </a:spcAft>
              <a:buSzPts val="2000"/>
              <a:buChar char="●"/>
            </a:pPr>
            <a:r>
              <a:rPr lang="en"/>
              <a:t>Since it requires repeatedly calling an executable, we put that command in the crontab to run regularly.</a:t>
            </a:r>
            <a:endParaRPr/>
          </a:p>
          <a:p>
            <a:pPr indent="-342900" lvl="1" marL="914400" rtl="0" algn="l">
              <a:spcBef>
                <a:spcPts val="0"/>
              </a:spcBef>
              <a:spcAft>
                <a:spcPts val="0"/>
              </a:spcAft>
              <a:buSzPts val="1800"/>
              <a:buChar char="○"/>
            </a:pPr>
            <a:r>
              <a:rPr lang="en"/>
              <a:t>Could also do it with a loop in the terminal, but crontab will continue running even if we disconnect.</a:t>
            </a:r>
            <a:endParaRPr/>
          </a:p>
          <a:p>
            <a:pPr indent="-342900" lvl="2" marL="1371600" rtl="0" algn="l">
              <a:spcBef>
                <a:spcPts val="0"/>
              </a:spcBef>
              <a:spcAft>
                <a:spcPts val="0"/>
              </a:spcAft>
              <a:buSzPts val="1800"/>
              <a:buChar char="■"/>
            </a:pPr>
            <a:r>
              <a:rPr lang="en"/>
              <a:t>If there is too big a gap between Rocoto executions, job info may age off the job scheduler.</a:t>
            </a:r>
            <a:endParaRPr/>
          </a:p>
        </p:txBody>
      </p:sp>
      <p:sp>
        <p:nvSpPr>
          <p:cNvPr id="579" name="Google Shape;579;p8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0"/>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Logging into the AWS Sandbox</a:t>
            </a:r>
            <a:endParaRPr/>
          </a:p>
        </p:txBody>
      </p:sp>
      <p:sp>
        <p:nvSpPr>
          <p:cNvPr id="191" name="Google Shape;191;p30"/>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Use ssh to connect to the AWS bastion, which will automatically forward you to your head instance.</a:t>
            </a:r>
            <a:br>
              <a:rPr lang="en"/>
            </a:br>
            <a:r>
              <a:rPr lang="en">
                <a:latin typeface="Roboto Mono SemiBold"/>
                <a:ea typeface="Roboto Mono SemiBold"/>
                <a:cs typeface="Roboto Mono SemiBold"/>
                <a:sym typeface="Roboto Mono SemiBold"/>
              </a:rPr>
              <a:t>&gt; ssh -Y first.last@jump1.epic.noaa.gov</a:t>
            </a:r>
            <a:endParaRPr>
              <a:latin typeface="Roboto Mono SemiBold"/>
              <a:ea typeface="Roboto Mono SemiBold"/>
              <a:cs typeface="Roboto Mono SemiBold"/>
              <a:sym typeface="Roboto Mono SemiBold"/>
            </a:endParaRPr>
          </a:p>
          <a:p>
            <a:pPr indent="-355600" lvl="0" marL="457200" rtl="0" algn="l">
              <a:spcBef>
                <a:spcPts val="0"/>
              </a:spcBef>
              <a:spcAft>
                <a:spcPts val="0"/>
              </a:spcAft>
              <a:buSzPts val="2000"/>
              <a:buChar char="●"/>
            </a:pPr>
            <a:r>
              <a:rPr lang="en"/>
              <a:t>Each person will have their own head instance, but you will share a lustre disk system with other users. You have admin permissions on your instance (so be careful) and your </a:t>
            </a:r>
            <a:r>
              <a:rPr lang="en"/>
              <a:t>username</a:t>
            </a:r>
            <a:r>
              <a:rPr lang="en"/>
              <a:t> there will be </a:t>
            </a:r>
            <a:r>
              <a:rPr lang="en">
                <a:latin typeface="Roboto Mono SemiBold"/>
                <a:ea typeface="Roboto Mono SemiBold"/>
                <a:cs typeface="Roboto Mono SemiBold"/>
                <a:sym typeface="Roboto Mono SemiBold"/>
              </a:rPr>
              <a:t>ubuntu</a:t>
            </a:r>
            <a:r>
              <a:rPr lang="en"/>
              <a:t>, not </a:t>
            </a:r>
            <a:r>
              <a:rPr lang="en"/>
              <a:t>first.last</a:t>
            </a:r>
            <a:r>
              <a:rPr lang="en"/>
              <a:t>.</a:t>
            </a:r>
            <a:endParaRPr/>
          </a:p>
        </p:txBody>
      </p:sp>
      <p:sp>
        <p:nvSpPr>
          <p:cNvPr id="192" name="Google Shape;192;p3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84"/>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p:txBody>
      </p:sp>
      <p:sp>
        <p:nvSpPr>
          <p:cNvPr id="585" name="Google Shape;585;p84"/>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Rocoto consists of three pieces:</a:t>
            </a:r>
            <a:endParaRPr/>
          </a:p>
          <a:p>
            <a:pPr indent="-355600" lvl="0" marL="457200" rtl="0" algn="l">
              <a:spcBef>
                <a:spcPts val="1200"/>
              </a:spcBef>
              <a:spcAft>
                <a:spcPts val="0"/>
              </a:spcAft>
              <a:buSzPts val="2000"/>
              <a:buChar char="●"/>
            </a:pPr>
            <a:r>
              <a:rPr lang="en"/>
              <a:t>An XML file defining the workflow</a:t>
            </a:r>
            <a:endParaRPr/>
          </a:p>
          <a:p>
            <a:pPr indent="-355600" lvl="0" marL="457200" rtl="0" algn="l">
              <a:spcBef>
                <a:spcPts val="0"/>
              </a:spcBef>
              <a:spcAft>
                <a:spcPts val="0"/>
              </a:spcAft>
              <a:buSzPts val="2000"/>
              <a:buChar char="●"/>
            </a:pPr>
            <a:r>
              <a:rPr lang="en"/>
              <a:t>A SQL database to store job status information</a:t>
            </a:r>
            <a:endParaRPr/>
          </a:p>
          <a:p>
            <a:pPr indent="-355600" lvl="0" marL="457200" rtl="0" algn="l">
              <a:spcBef>
                <a:spcPts val="0"/>
              </a:spcBef>
              <a:spcAft>
                <a:spcPts val="0"/>
              </a:spcAft>
              <a:buSzPts val="2000"/>
              <a:buChar char="●"/>
            </a:pPr>
            <a:r>
              <a:rPr lang="en"/>
              <a:t>A collection of executables that read the XML, take actions, and update the database</a:t>
            </a:r>
            <a:endParaRPr/>
          </a:p>
          <a:p>
            <a:pPr indent="0" lvl="0" marL="0" rtl="0" algn="l">
              <a:spcBef>
                <a:spcPts val="1200"/>
              </a:spcBef>
              <a:spcAft>
                <a:spcPts val="1200"/>
              </a:spcAft>
              <a:buNone/>
            </a:pPr>
            <a:r>
              <a:rPr lang="en"/>
              <a:t>G</a:t>
            </a:r>
            <a:r>
              <a:rPr lang="en"/>
              <a:t>lobal workflow</a:t>
            </a:r>
            <a:r>
              <a:rPr lang="en"/>
              <a:t> generates the XML for you, and the SQL database is handled entirely by the Rocoto executables, so you really only need to worry about the executables.</a:t>
            </a:r>
            <a:endParaRPr/>
          </a:p>
        </p:txBody>
      </p:sp>
      <p:sp>
        <p:nvSpPr>
          <p:cNvPr id="586" name="Google Shape;586;p8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
        <p:nvSpPr>
          <p:cNvPr id="587" name="Google Shape;587;p8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85"/>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p:txBody>
      </p:sp>
      <p:sp>
        <p:nvSpPr>
          <p:cNvPr id="593" name="Google Shape;593;p85"/>
          <p:cNvSpPr txBox="1"/>
          <p:nvPr>
            <p:ph idx="1" type="body"/>
          </p:nvPr>
        </p:nvSpPr>
        <p:spPr>
          <a:xfrm>
            <a:off x="450175" y="901225"/>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The Rocoto workflow is defined as a series of tasks (jobs) and metatasks (collections of tasks that are variations of the same job).</a:t>
            </a:r>
            <a:endParaRPr/>
          </a:p>
          <a:p>
            <a:pPr indent="-355600" lvl="0" marL="457200" rtl="0" algn="l">
              <a:spcBef>
                <a:spcPts val="0"/>
              </a:spcBef>
              <a:spcAft>
                <a:spcPts val="0"/>
              </a:spcAft>
              <a:buSzPts val="2000"/>
              <a:buChar char="●"/>
            </a:pPr>
            <a:r>
              <a:rPr lang="en"/>
              <a:t>Each task or metatask has a set of dependencies that must be met before starting.</a:t>
            </a:r>
            <a:endParaRPr/>
          </a:p>
          <a:p>
            <a:pPr indent="-342900" lvl="1" marL="914400" rtl="0" algn="l">
              <a:spcBef>
                <a:spcPts val="0"/>
              </a:spcBef>
              <a:spcAft>
                <a:spcPts val="0"/>
              </a:spcAft>
              <a:buSzPts val="1800"/>
              <a:buChar char="○"/>
            </a:pPr>
            <a:r>
              <a:rPr lang="en"/>
              <a:t>Dependencies are often another job finishing and/or </a:t>
            </a:r>
            <a:r>
              <a:rPr lang="en"/>
              <a:t>certain</a:t>
            </a:r>
            <a:r>
              <a:rPr lang="en"/>
              <a:t> files existing.</a:t>
            </a:r>
            <a:endParaRPr/>
          </a:p>
          <a:p>
            <a:pPr indent="-355600" lvl="0" marL="457200" rtl="0" algn="l">
              <a:spcBef>
                <a:spcPts val="0"/>
              </a:spcBef>
              <a:spcAft>
                <a:spcPts val="0"/>
              </a:spcAft>
              <a:buSzPts val="2000"/>
              <a:buChar char="●"/>
            </a:pPr>
            <a:r>
              <a:rPr lang="en"/>
              <a:t>Each time </a:t>
            </a:r>
            <a:r>
              <a:rPr lang="en">
                <a:latin typeface="Roboto Mono SemiBold"/>
                <a:ea typeface="Roboto Mono SemiBold"/>
                <a:cs typeface="Roboto Mono SemiBold"/>
                <a:sym typeface="Roboto Mono SemiBold"/>
              </a:rPr>
              <a:t>rocotorun</a:t>
            </a:r>
            <a:r>
              <a:rPr lang="en"/>
              <a:t> is executed, it does the following:</a:t>
            </a:r>
            <a:endParaRPr/>
          </a:p>
          <a:p>
            <a:pPr indent="-342900" lvl="1" marL="914400" rtl="0" algn="l">
              <a:spcBef>
                <a:spcPts val="0"/>
              </a:spcBef>
              <a:spcAft>
                <a:spcPts val="0"/>
              </a:spcAft>
              <a:buSzPts val="1800"/>
              <a:buChar char="○"/>
            </a:pPr>
            <a:r>
              <a:rPr lang="en"/>
              <a:t>Polls the status of any jobs previously submitted</a:t>
            </a:r>
            <a:endParaRPr/>
          </a:p>
          <a:p>
            <a:pPr indent="-342900" lvl="1" marL="914400" rtl="0" algn="l">
              <a:spcBef>
                <a:spcPts val="0"/>
              </a:spcBef>
              <a:spcAft>
                <a:spcPts val="0"/>
              </a:spcAft>
              <a:buSzPts val="1800"/>
              <a:buChar char="○"/>
            </a:pPr>
            <a:r>
              <a:rPr lang="en"/>
              <a:t>Updates the database</a:t>
            </a:r>
            <a:endParaRPr/>
          </a:p>
          <a:p>
            <a:pPr indent="-342900" lvl="1" marL="914400" rtl="0" algn="l">
              <a:spcBef>
                <a:spcPts val="0"/>
              </a:spcBef>
              <a:spcAft>
                <a:spcPts val="0"/>
              </a:spcAft>
              <a:buSzPts val="1800"/>
              <a:buChar char="○"/>
            </a:pPr>
            <a:r>
              <a:rPr lang="en"/>
              <a:t>Submits any jobs that now has its prerequisites met</a:t>
            </a:r>
            <a:endParaRPr/>
          </a:p>
        </p:txBody>
      </p:sp>
      <p:sp>
        <p:nvSpPr>
          <p:cNvPr id="594" name="Google Shape;594;p8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86"/>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p:txBody>
      </p:sp>
      <p:sp>
        <p:nvSpPr>
          <p:cNvPr id="600" name="Google Shape;600;p86"/>
          <p:cNvSpPr txBox="1"/>
          <p:nvPr>
            <p:ph idx="1" type="body"/>
          </p:nvPr>
        </p:nvSpPr>
        <p:spPr>
          <a:xfrm>
            <a:off x="450175" y="901350"/>
            <a:ext cx="8235600" cy="36303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Primary Rocoto commands:</a:t>
            </a:r>
            <a:endParaRPr/>
          </a:p>
          <a:p>
            <a:pPr indent="-346075" lvl="0" marL="457200" rtl="0" algn="l">
              <a:spcBef>
                <a:spcPts val="1200"/>
              </a:spcBef>
              <a:spcAft>
                <a:spcPts val="0"/>
              </a:spcAft>
              <a:buSzPct val="100000"/>
              <a:buChar char="●"/>
            </a:pPr>
            <a:r>
              <a:rPr b="1" lang="en">
                <a:latin typeface="Consolas"/>
                <a:ea typeface="Consolas"/>
                <a:cs typeface="Consolas"/>
                <a:sym typeface="Consolas"/>
              </a:rPr>
              <a:t>rocotorun</a:t>
            </a:r>
            <a:r>
              <a:rPr lang="en"/>
              <a:t>: Main Rocoto command to read the XML and database, query the status of any running jobs, and then submit additional jobs if appropriate.</a:t>
            </a:r>
            <a:endParaRPr/>
          </a:p>
          <a:p>
            <a:pPr indent="-346075" lvl="0" marL="457200" rtl="0" algn="l">
              <a:spcBef>
                <a:spcPts val="0"/>
              </a:spcBef>
              <a:spcAft>
                <a:spcPts val="0"/>
              </a:spcAft>
              <a:buSzPct val="100000"/>
              <a:buChar char="●"/>
            </a:pPr>
            <a:r>
              <a:rPr b="1" lang="en">
                <a:latin typeface="Consolas"/>
                <a:ea typeface="Consolas"/>
                <a:cs typeface="Consolas"/>
                <a:sym typeface="Consolas"/>
              </a:rPr>
              <a:t>rocotostat</a:t>
            </a:r>
            <a:r>
              <a:rPr lang="en"/>
              <a:t>: Displays the current status of the Rocoto workflow</a:t>
            </a:r>
            <a:endParaRPr/>
          </a:p>
          <a:p>
            <a:pPr indent="-346075" lvl="0" marL="457200" rtl="0" algn="l">
              <a:spcBef>
                <a:spcPts val="0"/>
              </a:spcBef>
              <a:spcAft>
                <a:spcPts val="0"/>
              </a:spcAft>
              <a:buSzPct val="100000"/>
              <a:buChar char="●"/>
            </a:pPr>
            <a:r>
              <a:rPr b="1" lang="en">
                <a:latin typeface="Consolas"/>
                <a:ea typeface="Consolas"/>
                <a:cs typeface="Consolas"/>
                <a:sym typeface="Consolas"/>
              </a:rPr>
              <a:t>rocotocheck</a:t>
            </a:r>
            <a:r>
              <a:rPr lang="en"/>
              <a:t>: Queries the database about a job’s status, including the status of prerequisites that the job is waiting on.</a:t>
            </a:r>
            <a:endParaRPr/>
          </a:p>
          <a:p>
            <a:pPr indent="-346075" lvl="0" marL="457200" rtl="0" algn="l">
              <a:spcBef>
                <a:spcPts val="0"/>
              </a:spcBef>
              <a:spcAft>
                <a:spcPts val="0"/>
              </a:spcAft>
              <a:buSzPct val="100000"/>
              <a:buChar char="●"/>
            </a:pPr>
            <a:r>
              <a:rPr b="1" lang="en">
                <a:latin typeface="Consolas"/>
                <a:ea typeface="Consolas"/>
                <a:cs typeface="Consolas"/>
                <a:sym typeface="Consolas"/>
              </a:rPr>
              <a:t>rocotorewind</a:t>
            </a:r>
            <a:r>
              <a:rPr lang="en"/>
              <a:t>: Resets a job back to the unrun state so it will run again. Usually used when a job fails and you think you’ve fixed the problem without needing to rerun all the jobs leading up to it.</a:t>
            </a:r>
            <a:endParaRPr/>
          </a:p>
          <a:p>
            <a:pPr indent="-346075" lvl="0" marL="457200" rtl="0" algn="l">
              <a:spcBef>
                <a:spcPts val="0"/>
              </a:spcBef>
              <a:spcAft>
                <a:spcPts val="0"/>
              </a:spcAft>
              <a:buSzPct val="100000"/>
              <a:buChar char="●"/>
            </a:pPr>
            <a:r>
              <a:rPr b="1" lang="en">
                <a:latin typeface="Consolas"/>
                <a:ea typeface="Consolas"/>
                <a:cs typeface="Consolas"/>
                <a:sym typeface="Consolas"/>
              </a:rPr>
              <a:t>rocotoboot</a:t>
            </a:r>
            <a:r>
              <a:rPr lang="en"/>
              <a:t>: Forces a job to be submitted, ignoring normal prerequisites.</a:t>
            </a:r>
            <a:endParaRPr/>
          </a:p>
        </p:txBody>
      </p:sp>
      <p:sp>
        <p:nvSpPr>
          <p:cNvPr id="601" name="Google Shape;601;p8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87"/>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p:txBody>
      </p:sp>
      <p:sp>
        <p:nvSpPr>
          <p:cNvPr id="607" name="Google Shape;607;p87"/>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10000"/>
          </a:bodyPr>
          <a:lstStyle/>
          <a:p>
            <a:pPr indent="-355600" lvl="0" marL="457200" rtl="0" algn="l">
              <a:spcBef>
                <a:spcPts val="0"/>
              </a:spcBef>
              <a:spcAft>
                <a:spcPts val="0"/>
              </a:spcAft>
              <a:buSzPts val="2000"/>
              <a:buChar char="●"/>
            </a:pPr>
            <a:r>
              <a:rPr lang="en"/>
              <a:t>All Rocoto commands require an XML workflow (specified with </a:t>
            </a:r>
            <a:r>
              <a:rPr lang="en">
                <a:latin typeface="Roboto Mono SemiBold"/>
                <a:ea typeface="Roboto Mono SemiBold"/>
                <a:cs typeface="Roboto Mono SemiBold"/>
                <a:sym typeface="Roboto Mono SemiBold"/>
              </a:rPr>
              <a:t>-w</a:t>
            </a:r>
            <a:r>
              <a:rPr lang="en"/>
              <a:t>) database (specified with </a:t>
            </a:r>
            <a:r>
              <a:rPr lang="en">
                <a:latin typeface="Roboto Mono SemiBold"/>
                <a:ea typeface="Roboto Mono SemiBold"/>
                <a:cs typeface="Roboto Mono SemiBold"/>
                <a:sym typeface="Roboto Mono SemiBold"/>
              </a:rPr>
              <a:t>-d</a:t>
            </a:r>
            <a:r>
              <a:rPr lang="en"/>
              <a:t>). Some command allow or require additional settings for cycle and task:</a:t>
            </a:r>
            <a:endParaRPr/>
          </a:p>
          <a:p>
            <a:pPr indent="-355600" lvl="0" marL="457200" rtl="0" algn="l">
              <a:spcBef>
                <a:spcPts val="0"/>
              </a:spcBef>
              <a:spcAft>
                <a:spcPts val="0"/>
              </a:spcAft>
              <a:buSzPts val="2000"/>
              <a:buChar char="●"/>
            </a:pPr>
            <a:r>
              <a:rPr lang="en"/>
              <a:t>Examples:</a:t>
            </a:r>
            <a:endParaRPr/>
          </a:p>
          <a:p>
            <a:pPr indent="-342900" lvl="1" marL="914400" rtl="0" algn="l">
              <a:spcBef>
                <a:spcPts val="0"/>
              </a:spcBef>
              <a:spcAft>
                <a:spcPts val="0"/>
              </a:spcAft>
              <a:buSzPts val="1800"/>
              <a:buChar char="○"/>
            </a:pPr>
            <a:r>
              <a:rPr lang="en"/>
              <a:t>Run Rocoto (update job statuses and launch new jobs)</a:t>
            </a:r>
            <a:br>
              <a:rPr lang="en"/>
            </a:br>
            <a:r>
              <a:rPr lang="en">
                <a:latin typeface="Roboto Mono SemiBold"/>
                <a:ea typeface="Roboto Mono SemiBold"/>
                <a:cs typeface="Roboto Mono SemiBold"/>
                <a:sym typeface="Roboto Mono SemiBold"/>
              </a:rPr>
              <a:t>&gt; </a:t>
            </a:r>
            <a:r>
              <a:rPr lang="en">
                <a:latin typeface="Roboto Mono SemiBold"/>
                <a:ea typeface="Roboto Mono SemiBold"/>
                <a:cs typeface="Roboto Mono SemiBold"/>
                <a:sym typeface="Roboto Mono SemiBold"/>
              </a:rPr>
              <a:t>rocotorun -w ${pslot}.xml -d ${pslot}.db</a:t>
            </a:r>
            <a:endParaRPr>
              <a:latin typeface="Roboto Mono SemiBold"/>
              <a:ea typeface="Roboto Mono SemiBold"/>
              <a:cs typeface="Roboto Mono SemiBold"/>
              <a:sym typeface="Roboto Mono SemiBold"/>
            </a:endParaRPr>
          </a:p>
          <a:p>
            <a:pPr indent="-342900" lvl="2" marL="1371600" rtl="0" algn="l">
              <a:spcBef>
                <a:spcPts val="0"/>
              </a:spcBef>
              <a:spcAft>
                <a:spcPts val="0"/>
              </a:spcAft>
              <a:buSzPts val="1800"/>
              <a:buFont typeface="Roboto Mono SemiBold"/>
              <a:buChar char="■"/>
            </a:pPr>
            <a:r>
              <a:rPr lang="en"/>
              <a:t>You can also add </a:t>
            </a:r>
            <a:r>
              <a:rPr lang="en">
                <a:latin typeface="Roboto Mono SemiBold"/>
                <a:ea typeface="Roboto Mono SemiBold"/>
                <a:cs typeface="Roboto Mono SemiBold"/>
                <a:sym typeface="Roboto Mono SemiBold"/>
              </a:rPr>
              <a:t>-v 10</a:t>
            </a:r>
            <a:r>
              <a:rPr lang="en"/>
              <a:t> for a more verbose option that will display job cards submitted</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Char char="○"/>
            </a:pPr>
            <a:r>
              <a:rPr lang="en"/>
              <a:t>Rewind the gfsfcst job for the 20211221 06z cycle:</a:t>
            </a:r>
            <a:br>
              <a:rPr lang="en"/>
            </a:br>
            <a:r>
              <a:rPr lang="en">
                <a:latin typeface="Roboto Mono SemiBold"/>
                <a:ea typeface="Roboto Mono SemiBold"/>
                <a:cs typeface="Roboto Mono SemiBold"/>
                <a:sym typeface="Roboto Mono SemiBold"/>
              </a:rPr>
              <a:t>&gt; </a:t>
            </a:r>
            <a:r>
              <a:rPr lang="en">
                <a:latin typeface="Roboto Mono SemiBold"/>
                <a:ea typeface="Roboto Mono SemiBold"/>
                <a:cs typeface="Roboto Mono SemiBold"/>
                <a:sym typeface="Roboto Mono SemiBold"/>
              </a:rPr>
              <a:t>rocotorewind -w ${pslot}.xml -d ${pslot}.db</a:t>
            </a:r>
            <a:br>
              <a:rPr lang="en">
                <a:latin typeface="Roboto Mono SemiBold"/>
                <a:ea typeface="Roboto Mono SemiBold"/>
                <a:cs typeface="Roboto Mono SemiBold"/>
                <a:sym typeface="Roboto Mono SemiBold"/>
              </a:rPr>
            </a:br>
            <a:r>
              <a:rPr lang="en">
                <a:latin typeface="Roboto Mono SemiBold"/>
                <a:ea typeface="Roboto Mono SemiBold"/>
                <a:cs typeface="Roboto Mono SemiBold"/>
                <a:sym typeface="Roboto Mono SemiBold"/>
              </a:rPr>
              <a:t>	-c 202112210600 -t gfs_fcst</a:t>
            </a:r>
            <a:endParaRPr/>
          </a:p>
        </p:txBody>
      </p:sp>
      <p:sp>
        <p:nvSpPr>
          <p:cNvPr id="608" name="Google Shape;608;p8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88"/>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a:p>
            <a:pPr indent="0" lvl="0" marL="0" rtl="0" algn="l">
              <a:spcBef>
                <a:spcPts val="0"/>
              </a:spcBef>
              <a:spcAft>
                <a:spcPts val="0"/>
              </a:spcAft>
              <a:buNone/>
            </a:pPr>
            <a:r>
              <a:t/>
            </a:r>
            <a:endParaRPr/>
          </a:p>
        </p:txBody>
      </p:sp>
      <p:sp>
        <p:nvSpPr>
          <p:cNvPr id="614" name="Google Shape;614;p88"/>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Manipulating the Rocoto commands on the command line can be cumbersome. Luckily, we have a GUI tool: </a:t>
            </a:r>
            <a:r>
              <a:rPr lang="en">
                <a:latin typeface="Roboto Mono SemiBold"/>
                <a:ea typeface="Roboto Mono SemiBold"/>
                <a:cs typeface="Roboto Mono SemiBold"/>
                <a:sym typeface="Roboto Mono SemiBold"/>
              </a:rPr>
              <a:t>rocoto_viewer.py</a:t>
            </a:r>
            <a:endParaRPr>
              <a:latin typeface="Roboto Mono SemiBold"/>
              <a:ea typeface="Roboto Mono SemiBold"/>
              <a:cs typeface="Roboto Mono SemiBold"/>
              <a:sym typeface="Roboto Mono SemiBold"/>
            </a:endParaRPr>
          </a:p>
          <a:p>
            <a:pPr indent="-355600" lvl="0" marL="457200" rtl="0" algn="l">
              <a:spcBef>
                <a:spcPts val="1200"/>
              </a:spcBef>
              <a:spcAft>
                <a:spcPts val="0"/>
              </a:spcAft>
              <a:buSzPts val="2000"/>
              <a:buChar char="●"/>
            </a:pPr>
            <a:r>
              <a:rPr lang="en"/>
              <a:t>This is NOT an official part of Rocoto. Terry McGuinness of OMD wrote it many years ago. It is supplied in GW in the </a:t>
            </a:r>
            <a:r>
              <a:rPr lang="en">
                <a:latin typeface="Roboto Mono SemiBold"/>
                <a:ea typeface="Roboto Mono SemiBold"/>
                <a:cs typeface="Roboto Mono SemiBold"/>
                <a:sym typeface="Roboto Mono SemiBold"/>
              </a:rPr>
              <a:t>dev/workflow/</a:t>
            </a:r>
            <a:r>
              <a:rPr lang="en"/>
              <a:t> directory.</a:t>
            </a:r>
            <a:endParaRPr/>
          </a:p>
          <a:p>
            <a:pPr indent="-355600" lvl="0" marL="457200" rtl="0" algn="l">
              <a:spcBef>
                <a:spcPts val="0"/>
              </a:spcBef>
              <a:spcAft>
                <a:spcPts val="0"/>
              </a:spcAft>
              <a:buSzPts val="2000"/>
              <a:buChar char="●"/>
            </a:pPr>
            <a:r>
              <a:rPr lang="en"/>
              <a:t>Uses curses to run right in the terminal window, so no need for X windows.</a:t>
            </a:r>
            <a:endParaRPr/>
          </a:p>
          <a:p>
            <a:pPr indent="-355600" lvl="0" marL="457200" rtl="0" algn="l">
              <a:spcBef>
                <a:spcPts val="0"/>
              </a:spcBef>
              <a:spcAft>
                <a:spcPts val="0"/>
              </a:spcAft>
              <a:buSzPts val="2000"/>
              <a:buChar char="●"/>
            </a:pPr>
            <a:r>
              <a:rPr lang="en"/>
              <a:t>R</a:t>
            </a:r>
            <a:r>
              <a:rPr lang="en"/>
              <a:t>ocoto Viewer is picky about the terminal setting. You should set </a:t>
            </a:r>
            <a:r>
              <a:rPr lang="en">
                <a:latin typeface="Consolas"/>
                <a:ea typeface="Consolas"/>
                <a:cs typeface="Consolas"/>
                <a:sym typeface="Consolas"/>
              </a:rPr>
              <a:t>TERM</a:t>
            </a:r>
            <a:r>
              <a:rPr lang="en"/>
              <a:t> to </a:t>
            </a:r>
            <a:r>
              <a:rPr lang="en">
                <a:latin typeface="Consolas"/>
                <a:ea typeface="Consolas"/>
                <a:cs typeface="Consolas"/>
                <a:sym typeface="Consolas"/>
              </a:rPr>
              <a:t>'xterm'</a:t>
            </a:r>
            <a:r>
              <a:rPr lang="en"/>
              <a:t> before using (you can change it back afterwards).</a:t>
            </a:r>
            <a:endParaRPr/>
          </a:p>
        </p:txBody>
      </p:sp>
      <p:sp>
        <p:nvSpPr>
          <p:cNvPr id="615" name="Google Shape;615;p8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89"/>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a:p>
            <a:pPr indent="0" lvl="0" marL="0" rtl="0" algn="l">
              <a:spcBef>
                <a:spcPts val="0"/>
              </a:spcBef>
              <a:spcAft>
                <a:spcPts val="0"/>
              </a:spcAft>
              <a:buNone/>
            </a:pPr>
            <a:r>
              <a:t/>
            </a:r>
            <a:endParaRPr/>
          </a:p>
        </p:txBody>
      </p:sp>
      <p:sp>
        <p:nvSpPr>
          <p:cNvPr id="621" name="Google Shape;621;p8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622" name="Google Shape;622;p89"/>
          <p:cNvPicPr preferRelativeResize="0"/>
          <p:nvPr/>
        </p:nvPicPr>
        <p:blipFill>
          <a:blip r:embed="rId3">
            <a:alphaModFix/>
          </a:blip>
          <a:stretch>
            <a:fillRect/>
          </a:stretch>
        </p:blipFill>
        <p:spPr>
          <a:xfrm>
            <a:off x="487550" y="1152475"/>
            <a:ext cx="8168886" cy="3416400"/>
          </a:xfrm>
          <a:prstGeom prst="rect">
            <a:avLst/>
          </a:prstGeom>
          <a:noFill/>
          <a:ln>
            <a:noFill/>
          </a:ln>
        </p:spPr>
      </p:pic>
      <p:sp>
        <p:nvSpPr>
          <p:cNvPr id="623" name="Google Shape;623;p89"/>
          <p:cNvSpPr/>
          <p:nvPr/>
        </p:nvSpPr>
        <p:spPr>
          <a:xfrm>
            <a:off x="3779525" y="1665650"/>
            <a:ext cx="1449300" cy="393600"/>
          </a:xfrm>
          <a:prstGeom prst="wedgeRoundRectCallout">
            <a:avLst>
              <a:gd fmla="val 21805" name="adj1"/>
              <a:gd fmla="val -79903" name="adj2"/>
              <a:gd fmla="val 0" name="adj3"/>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t>Experiment Name</a:t>
            </a:r>
            <a:endParaRPr/>
          </a:p>
        </p:txBody>
      </p:sp>
      <p:sp>
        <p:nvSpPr>
          <p:cNvPr id="624" name="Google Shape;624;p89"/>
          <p:cNvSpPr/>
          <p:nvPr/>
        </p:nvSpPr>
        <p:spPr>
          <a:xfrm>
            <a:off x="2761450" y="2233950"/>
            <a:ext cx="1449300" cy="337800"/>
          </a:xfrm>
          <a:prstGeom prst="wedgeRoundRectCallout">
            <a:avLst>
              <a:gd fmla="val -60519" name="adj1"/>
              <a:gd fmla="val 5861" name="adj2"/>
              <a:gd fmla="val 0" name="adj3"/>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t>Selected task</a:t>
            </a:r>
            <a:endParaRPr/>
          </a:p>
        </p:txBody>
      </p:sp>
      <p:sp>
        <p:nvSpPr>
          <p:cNvPr id="625" name="Google Shape;625;p89"/>
          <p:cNvSpPr/>
          <p:nvPr/>
        </p:nvSpPr>
        <p:spPr>
          <a:xfrm>
            <a:off x="5663200" y="4703625"/>
            <a:ext cx="1449300" cy="337800"/>
          </a:xfrm>
          <a:prstGeom prst="wedgeRoundRectCallout">
            <a:avLst>
              <a:gd fmla="val 20724" name="adj1"/>
              <a:gd fmla="val -72417" name="adj2"/>
              <a:gd fmla="val 0" name="adj3"/>
            </a:avLst>
          </a:prstGeom>
          <a:solidFill>
            <a:srgbClr val="99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Task Status</a:t>
            </a:r>
            <a:endParaRPr>
              <a:solidFill>
                <a:schemeClr val="lt1"/>
              </a:solidFill>
            </a:endParaRPr>
          </a:p>
        </p:txBody>
      </p:sp>
      <p:sp>
        <p:nvSpPr>
          <p:cNvPr id="626" name="Google Shape;626;p89"/>
          <p:cNvSpPr/>
          <p:nvPr/>
        </p:nvSpPr>
        <p:spPr>
          <a:xfrm>
            <a:off x="674650" y="4703625"/>
            <a:ext cx="733500" cy="337800"/>
          </a:xfrm>
          <a:prstGeom prst="wedgeRoundRectCallout">
            <a:avLst>
              <a:gd fmla="val -25828" name="adj1"/>
              <a:gd fmla="val -81609" name="adj2"/>
              <a:gd fmla="val 0" name="adj3"/>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Cycle</a:t>
            </a:r>
            <a:endParaRPr>
              <a:solidFill>
                <a:schemeClr val="lt1"/>
              </a:solidFill>
            </a:endParaRPr>
          </a:p>
        </p:txBody>
      </p:sp>
      <p:sp>
        <p:nvSpPr>
          <p:cNvPr id="627" name="Google Shape;627;p89"/>
          <p:cNvSpPr/>
          <p:nvPr/>
        </p:nvSpPr>
        <p:spPr>
          <a:xfrm>
            <a:off x="445200" y="1408050"/>
            <a:ext cx="963000" cy="3209700"/>
          </a:xfrm>
          <a:prstGeom prst="roundRect">
            <a:avLst>
              <a:gd fmla="val 16667" name="adj"/>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8" name="Google Shape;628;p89"/>
          <p:cNvSpPr/>
          <p:nvPr/>
        </p:nvSpPr>
        <p:spPr>
          <a:xfrm>
            <a:off x="6084825" y="1408050"/>
            <a:ext cx="1255500" cy="3209700"/>
          </a:xfrm>
          <a:prstGeom prst="roundRect">
            <a:avLst>
              <a:gd fmla="val 16667" name="adj"/>
            </a:avLst>
          </a:prstGeom>
          <a:noFill/>
          <a:ln cap="flat" cmpd="sng" w="19050">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9" name="Google Shape;629;p89"/>
          <p:cNvSpPr/>
          <p:nvPr/>
        </p:nvSpPr>
        <p:spPr>
          <a:xfrm>
            <a:off x="4120600" y="1294150"/>
            <a:ext cx="1542600" cy="196800"/>
          </a:xfrm>
          <a:prstGeom prst="roundRect">
            <a:avLst>
              <a:gd fmla="val 16667" name="adj"/>
            </a:avLst>
          </a:prstGeom>
          <a:no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0" name="Google Shape;630;p89"/>
          <p:cNvSpPr/>
          <p:nvPr/>
        </p:nvSpPr>
        <p:spPr>
          <a:xfrm>
            <a:off x="1428750" y="2484775"/>
            <a:ext cx="103500" cy="289800"/>
          </a:xfrm>
          <a:prstGeom prst="roundRect">
            <a:avLst>
              <a:gd fmla="val 16667" name="adj"/>
            </a:avLst>
          </a:prstGeom>
          <a:noFill/>
          <a:ln cap="flat" cmpd="sng" w="1905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1" name="Google Shape;631;p89"/>
          <p:cNvSpPr/>
          <p:nvPr/>
        </p:nvSpPr>
        <p:spPr>
          <a:xfrm>
            <a:off x="1542575" y="1428750"/>
            <a:ext cx="1218900" cy="3168300"/>
          </a:xfrm>
          <a:prstGeom prst="roundRect">
            <a:avLst>
              <a:gd fmla="val 16667" name="adj"/>
            </a:avLst>
          </a:prstGeom>
          <a:noFill/>
          <a:ln cap="flat" cmpd="sng" w="1905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2" name="Google Shape;632;p89"/>
          <p:cNvSpPr/>
          <p:nvPr/>
        </p:nvSpPr>
        <p:spPr>
          <a:xfrm>
            <a:off x="2671300" y="2924700"/>
            <a:ext cx="1066200" cy="481500"/>
          </a:xfrm>
          <a:prstGeom prst="wedgeRoundRectCallout">
            <a:avLst>
              <a:gd fmla="val -152945" name="adj1"/>
              <a:gd fmla="val -94060" name="adj2"/>
              <a:gd fmla="val 0" name="adj3"/>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t>Metatask indicator</a:t>
            </a:r>
            <a:endParaRPr/>
          </a:p>
        </p:txBody>
      </p:sp>
      <p:sp>
        <p:nvSpPr>
          <p:cNvPr id="633" name="Google Shape;633;p89"/>
          <p:cNvSpPr/>
          <p:nvPr/>
        </p:nvSpPr>
        <p:spPr>
          <a:xfrm>
            <a:off x="1733600" y="4703625"/>
            <a:ext cx="678600" cy="337800"/>
          </a:xfrm>
          <a:prstGeom prst="wedgeRoundRectCallout">
            <a:avLst>
              <a:gd fmla="val 24079" name="adj1"/>
              <a:gd fmla="val -69353" name="adj2"/>
              <a:gd fmla="val 0" name="adj3"/>
            </a:avLst>
          </a:prstGeom>
          <a:solidFill>
            <a:srgbClr val="FF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Tasks</a:t>
            </a:r>
            <a:endParaRPr>
              <a:solidFill>
                <a:schemeClr val="lt1"/>
              </a:solidFill>
            </a:endParaRPr>
          </a:p>
        </p:txBody>
      </p:sp>
      <p:sp>
        <p:nvSpPr>
          <p:cNvPr id="634" name="Google Shape;634;p89"/>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90"/>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a:p>
            <a:pPr indent="0" lvl="0" marL="0" rtl="0" algn="l">
              <a:spcBef>
                <a:spcPts val="0"/>
              </a:spcBef>
              <a:spcAft>
                <a:spcPts val="0"/>
              </a:spcAft>
              <a:buNone/>
            </a:pPr>
            <a:r>
              <a:t/>
            </a:r>
            <a:endParaRPr/>
          </a:p>
        </p:txBody>
      </p:sp>
      <p:sp>
        <p:nvSpPr>
          <p:cNvPr id="640" name="Google Shape;640;p90"/>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10000"/>
          </a:bodyPr>
          <a:lstStyle/>
          <a:p>
            <a:pPr indent="-355600" lvl="0" marL="457200" rtl="0" algn="l">
              <a:spcBef>
                <a:spcPts val="0"/>
              </a:spcBef>
              <a:spcAft>
                <a:spcPts val="0"/>
              </a:spcAft>
              <a:buSzPts val="2000"/>
              <a:buChar char="●"/>
            </a:pPr>
            <a:r>
              <a:rPr lang="en"/>
              <a:t>A </a:t>
            </a:r>
            <a:r>
              <a:rPr lang="en">
                <a:latin typeface="Roboto Mono SemiBold"/>
                <a:ea typeface="Roboto Mono SemiBold"/>
                <a:cs typeface="Roboto Mono SemiBold"/>
                <a:sym typeface="Roboto Mono SemiBold"/>
              </a:rPr>
              <a:t>&lt;</a:t>
            </a:r>
            <a:r>
              <a:rPr lang="en"/>
              <a:t> next to a job indicates a collapsed metatask (group of tasks)</a:t>
            </a:r>
            <a:endParaRPr/>
          </a:p>
          <a:p>
            <a:pPr indent="-355600" lvl="0" marL="457200" rtl="0" algn="l">
              <a:spcBef>
                <a:spcPts val="0"/>
              </a:spcBef>
              <a:spcAft>
                <a:spcPts val="0"/>
              </a:spcAft>
              <a:buSzPts val="2000"/>
              <a:buChar char="●"/>
            </a:pPr>
            <a:r>
              <a:rPr lang="en"/>
              <a:t>A </a:t>
            </a:r>
            <a:r>
              <a:rPr lang="en">
                <a:latin typeface="Roboto Mono SemiBold"/>
                <a:ea typeface="Roboto Mono SemiBold"/>
                <a:cs typeface="Roboto Mono SemiBold"/>
                <a:sym typeface="Roboto Mono SemiBold"/>
              </a:rPr>
              <a:t>&gt;</a:t>
            </a:r>
            <a:r>
              <a:rPr lang="en"/>
              <a:t> indicates an expanded metatask</a:t>
            </a:r>
            <a:endParaRPr/>
          </a:p>
          <a:p>
            <a:pPr indent="-355600" lvl="0" marL="457200" rtl="0" algn="l">
              <a:spcBef>
                <a:spcPts val="0"/>
              </a:spcBef>
              <a:spcAft>
                <a:spcPts val="0"/>
              </a:spcAft>
              <a:buSzPts val="2000"/>
              <a:buChar char="●"/>
            </a:pPr>
            <a:r>
              <a:rPr lang="en"/>
              <a:t>Key Controls</a:t>
            </a:r>
            <a:endParaRPr/>
          </a:p>
          <a:p>
            <a:pPr indent="-330200" lvl="1" marL="914400" rtl="0" algn="l">
              <a:spcBef>
                <a:spcPts val="0"/>
              </a:spcBef>
              <a:spcAft>
                <a:spcPts val="0"/>
              </a:spcAft>
              <a:buSzPts val="1600"/>
              <a:buChar char="○"/>
            </a:pPr>
            <a:r>
              <a:rPr lang="en" sz="1600"/>
              <a:t>◀️▶️</a:t>
            </a:r>
            <a:r>
              <a:rPr lang="en" sz="1600"/>
              <a:t> Change cycle</a:t>
            </a:r>
            <a:endParaRPr sz="1600"/>
          </a:p>
          <a:p>
            <a:pPr indent="-330200" lvl="1" marL="914400" rtl="0" algn="l">
              <a:spcBef>
                <a:spcPts val="0"/>
              </a:spcBef>
              <a:spcAft>
                <a:spcPts val="0"/>
              </a:spcAft>
              <a:buSzPts val="1600"/>
              <a:buChar char="○"/>
            </a:pPr>
            <a:r>
              <a:rPr lang="en" sz="1600"/>
              <a:t>🔼🔽 or Click: Select job</a:t>
            </a:r>
            <a:endParaRPr sz="1600"/>
          </a:p>
          <a:p>
            <a:pPr indent="-330200" lvl="1" marL="914400" rtl="0" algn="l">
              <a:spcBef>
                <a:spcPts val="0"/>
              </a:spcBef>
              <a:spcAft>
                <a:spcPts val="0"/>
              </a:spcAft>
              <a:buSzPts val="1600"/>
              <a:buChar char="○"/>
            </a:pPr>
            <a:r>
              <a:rPr lang="en" sz="1600">
                <a:latin typeface="Roboto Mono SemiBold"/>
                <a:ea typeface="Roboto Mono SemiBold"/>
                <a:cs typeface="Roboto Mono SemiBold"/>
                <a:sym typeface="Roboto Mono SemiBold"/>
              </a:rPr>
              <a:t>x</a:t>
            </a:r>
            <a:r>
              <a:rPr lang="en" sz="1600"/>
              <a:t>: Expand/Collapse metatask</a:t>
            </a:r>
            <a:endParaRPr sz="1600"/>
          </a:p>
          <a:p>
            <a:pPr indent="-330200" lvl="1" marL="914400" rtl="0" algn="l">
              <a:spcBef>
                <a:spcPts val="0"/>
              </a:spcBef>
              <a:spcAft>
                <a:spcPts val="0"/>
              </a:spcAft>
              <a:buSzPts val="1600"/>
              <a:buChar char="○"/>
            </a:pPr>
            <a:r>
              <a:rPr lang="en" sz="1600">
                <a:latin typeface="Roboto Mono SemiBold"/>
                <a:ea typeface="Roboto Mono SemiBold"/>
                <a:cs typeface="Roboto Mono SemiBold"/>
                <a:sym typeface="Roboto Mono SemiBold"/>
              </a:rPr>
              <a:t>c</a:t>
            </a:r>
            <a:r>
              <a:rPr lang="en" sz="1600"/>
              <a:t>: Run rocotocheck on selected job(s) and display</a:t>
            </a:r>
            <a:endParaRPr sz="1600"/>
          </a:p>
          <a:p>
            <a:pPr indent="-330200" lvl="1" marL="914400" rtl="0" algn="l">
              <a:spcBef>
                <a:spcPts val="0"/>
              </a:spcBef>
              <a:spcAft>
                <a:spcPts val="0"/>
              </a:spcAft>
              <a:buSzPts val="1600"/>
              <a:buChar char="○"/>
            </a:pPr>
            <a:r>
              <a:rPr lang="en" sz="1600">
                <a:latin typeface="Roboto Mono SemiBold"/>
                <a:ea typeface="Roboto Mono SemiBold"/>
                <a:cs typeface="Roboto Mono SemiBold"/>
                <a:sym typeface="Roboto Mono SemiBold"/>
              </a:rPr>
              <a:t>r</a:t>
            </a:r>
            <a:r>
              <a:rPr lang="en" sz="1600"/>
              <a:t>: Run rocotorewind on selected job(s)</a:t>
            </a:r>
            <a:endParaRPr sz="1600"/>
          </a:p>
          <a:p>
            <a:pPr indent="-330200" lvl="1" marL="914400" rtl="0" algn="l">
              <a:spcBef>
                <a:spcPts val="0"/>
              </a:spcBef>
              <a:spcAft>
                <a:spcPts val="0"/>
              </a:spcAft>
              <a:buSzPts val="1600"/>
              <a:buChar char="○"/>
            </a:pPr>
            <a:r>
              <a:rPr lang="en" sz="1600">
                <a:latin typeface="Roboto Mono SemiBold"/>
                <a:ea typeface="Roboto Mono SemiBold"/>
                <a:cs typeface="Roboto Mono SemiBold"/>
                <a:sym typeface="Roboto Mono SemiBold"/>
              </a:rPr>
              <a:t>SHIFT+R</a:t>
            </a:r>
            <a:r>
              <a:rPr lang="en" sz="1600"/>
              <a:t>: Run rocotorun</a:t>
            </a:r>
            <a:endParaRPr sz="1600"/>
          </a:p>
          <a:p>
            <a:pPr indent="-330200" lvl="1" marL="914400" rtl="0" algn="l">
              <a:spcBef>
                <a:spcPts val="0"/>
              </a:spcBef>
              <a:spcAft>
                <a:spcPts val="0"/>
              </a:spcAft>
              <a:buSzPts val="1600"/>
              <a:buChar char="○"/>
            </a:pPr>
            <a:r>
              <a:rPr lang="en" sz="1600">
                <a:latin typeface="Roboto Mono SemiBold"/>
                <a:ea typeface="Roboto Mono SemiBold"/>
                <a:cs typeface="Roboto Mono SemiBold"/>
                <a:sym typeface="Roboto Mono SemiBold"/>
              </a:rPr>
              <a:t>ENTER</a:t>
            </a:r>
            <a:r>
              <a:rPr lang="en" sz="1600"/>
              <a:t>: Add/remove job to selection</a:t>
            </a:r>
            <a:endParaRPr sz="1600"/>
          </a:p>
          <a:p>
            <a:pPr indent="-330200" lvl="1" marL="914400" rtl="0" algn="l">
              <a:spcBef>
                <a:spcPts val="0"/>
              </a:spcBef>
              <a:spcAft>
                <a:spcPts val="0"/>
              </a:spcAft>
              <a:buSzPts val="1600"/>
              <a:buChar char="○"/>
            </a:pPr>
            <a:r>
              <a:rPr lang="en" sz="1600">
                <a:latin typeface="Roboto Mono SemiBold"/>
                <a:ea typeface="Roboto Mono SemiBold"/>
                <a:cs typeface="Roboto Mono SemiBold"/>
                <a:sym typeface="Roboto Mono SemiBold"/>
              </a:rPr>
              <a:t>h</a:t>
            </a:r>
            <a:r>
              <a:rPr lang="en" sz="1600"/>
              <a:t>: Display help with all commands</a:t>
            </a:r>
            <a:endParaRPr sz="1600"/>
          </a:p>
          <a:p>
            <a:pPr indent="-330200" lvl="1" marL="914400" rtl="0" algn="l">
              <a:spcBef>
                <a:spcPts val="0"/>
              </a:spcBef>
              <a:spcAft>
                <a:spcPts val="0"/>
              </a:spcAft>
              <a:buSzPts val="1600"/>
              <a:buChar char="○"/>
            </a:pPr>
            <a:r>
              <a:rPr lang="en" sz="1600">
                <a:latin typeface="Roboto Mono SemiBold"/>
                <a:ea typeface="Roboto Mono SemiBold"/>
                <a:cs typeface="Roboto Mono SemiBold"/>
                <a:sym typeface="Roboto Mono SemiBold"/>
              </a:rPr>
              <a:t>q</a:t>
            </a:r>
            <a:r>
              <a:rPr lang="en" sz="1600"/>
              <a:t>: Quit</a:t>
            </a:r>
            <a:endParaRPr sz="1600"/>
          </a:p>
        </p:txBody>
      </p:sp>
      <p:sp>
        <p:nvSpPr>
          <p:cNvPr id="641" name="Google Shape;641;p9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91"/>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Monitoring and Managing Your Experiment</a:t>
            </a:r>
            <a:endParaRPr/>
          </a:p>
        </p:txBody>
      </p:sp>
      <p:sp>
        <p:nvSpPr>
          <p:cNvPr id="647" name="Google Shape;647;p91"/>
          <p:cNvSpPr txBox="1"/>
          <p:nvPr>
            <p:ph idx="1" type="body"/>
          </p:nvPr>
        </p:nvSpPr>
        <p:spPr>
          <a:xfrm>
            <a:off x="450175" y="901350"/>
            <a:ext cx="8235600" cy="36303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lang="en"/>
              <a:t>(Interactive Rocoto Viewer demo)</a:t>
            </a:r>
            <a:endParaRPr/>
          </a:p>
        </p:txBody>
      </p:sp>
      <p:sp>
        <p:nvSpPr>
          <p:cNvPr id="648" name="Google Shape;648;p9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92"/>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Output and Logs</a:t>
            </a:r>
            <a:endParaRPr/>
          </a:p>
        </p:txBody>
      </p:sp>
      <p:sp>
        <p:nvSpPr>
          <p:cNvPr id="654" name="Google Shape;654;p9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solidFill>
                  <a:schemeClr val="lt1"/>
                </a:solidFill>
                <a:latin typeface="Nunito"/>
                <a:ea typeface="Nunito"/>
                <a:cs typeface="Nunito"/>
                <a:sym typeface="Nunito"/>
              </a:rPr>
              <a:t>‹#›</a:t>
            </a:fld>
            <a:endParaRPr sz="900">
              <a:solidFill>
                <a:schemeClr val="lt1"/>
              </a:solidFill>
              <a:latin typeface="Nunito"/>
              <a:ea typeface="Nunito"/>
              <a:cs typeface="Nunito"/>
              <a:sym typeface="Nunito"/>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93"/>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a:p>
            <a:pPr indent="0" lvl="0" marL="0" rtl="0" algn="l">
              <a:spcBef>
                <a:spcPts val="0"/>
              </a:spcBef>
              <a:spcAft>
                <a:spcPts val="0"/>
              </a:spcAft>
              <a:buNone/>
            </a:pPr>
            <a:r>
              <a:t/>
            </a:r>
            <a:endParaRPr/>
          </a:p>
        </p:txBody>
      </p:sp>
      <p:sp>
        <p:nvSpPr>
          <p:cNvPr id="660" name="Google Shape;660;p93"/>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Logs (STDOUT) for your jobs will be placed in </a:t>
            </a:r>
            <a:r>
              <a:rPr lang="en">
                <a:latin typeface="Roboto Mono SemiBold"/>
                <a:ea typeface="Roboto Mono SemiBold"/>
                <a:cs typeface="Roboto Mono SemiBold"/>
                <a:sym typeface="Roboto Mono SemiBold"/>
              </a:rPr>
              <a:t>${MY_NOSCRUB}/COMROOT/${pslot}/logs/${PDY}${cyc}</a:t>
            </a:r>
            <a:endParaRPr>
              <a:latin typeface="Roboto Mono SemiBold"/>
              <a:ea typeface="Roboto Mono SemiBold"/>
              <a:cs typeface="Roboto Mono SemiBold"/>
              <a:sym typeface="Roboto Mono SemiBold"/>
            </a:endParaRPr>
          </a:p>
          <a:p>
            <a:pPr indent="-330200" lvl="1" marL="914400" rtl="0" algn="l">
              <a:spcBef>
                <a:spcPts val="0"/>
              </a:spcBef>
              <a:spcAft>
                <a:spcPts val="0"/>
              </a:spcAft>
              <a:buSzPts val="1600"/>
              <a:buFont typeface="Consolas"/>
              <a:buChar char="○"/>
            </a:pPr>
            <a:r>
              <a:rPr lang="en" sz="1600">
                <a:latin typeface="Roboto Mono SemiBold"/>
                <a:ea typeface="Roboto Mono SemiBold"/>
                <a:cs typeface="Roboto Mono SemiBold"/>
                <a:sym typeface="Roboto Mono SemiBold"/>
              </a:rPr>
              <a:t>$pslot</a:t>
            </a:r>
            <a:r>
              <a:rPr lang="en" sz="1600"/>
              <a:t> is the </a:t>
            </a:r>
            <a:r>
              <a:rPr lang="en" sz="1600"/>
              <a:t>experiment</a:t>
            </a:r>
            <a:r>
              <a:rPr lang="en" sz="1600"/>
              <a:t> name</a:t>
            </a:r>
            <a:endParaRPr sz="1600"/>
          </a:p>
          <a:p>
            <a:pPr indent="-330200" lvl="1" marL="914400" rtl="0" algn="l">
              <a:spcBef>
                <a:spcPts val="0"/>
              </a:spcBef>
              <a:spcAft>
                <a:spcPts val="0"/>
              </a:spcAft>
              <a:buSzPts val="1600"/>
              <a:buFont typeface="Consolas"/>
              <a:buChar char="○"/>
            </a:pPr>
            <a:r>
              <a:rPr lang="en" sz="1600">
                <a:latin typeface="Roboto Mono SemiBold"/>
                <a:ea typeface="Roboto Mono SemiBold"/>
                <a:cs typeface="Roboto Mono SemiBold"/>
                <a:sym typeface="Roboto Mono SemiBold"/>
              </a:rPr>
              <a:t>$PDY</a:t>
            </a:r>
            <a:r>
              <a:rPr lang="en" sz="1600"/>
              <a:t> </a:t>
            </a:r>
            <a:r>
              <a:rPr lang="en" sz="1600"/>
              <a:t>is the initialization date in </a:t>
            </a:r>
            <a:r>
              <a:rPr lang="en" sz="1600">
                <a:latin typeface="Roboto Mono SemiBold"/>
                <a:ea typeface="Roboto Mono SemiBold"/>
                <a:cs typeface="Roboto Mono SemiBold"/>
                <a:sym typeface="Roboto Mono SemiBold"/>
              </a:rPr>
              <a:t>YYYYMMDD</a:t>
            </a:r>
            <a:r>
              <a:rPr lang="en" sz="1600"/>
              <a:t> format</a:t>
            </a:r>
            <a:endParaRPr sz="1600"/>
          </a:p>
          <a:p>
            <a:pPr indent="-330200" lvl="1" marL="914400" rtl="0" algn="l">
              <a:spcBef>
                <a:spcPts val="0"/>
              </a:spcBef>
              <a:spcAft>
                <a:spcPts val="0"/>
              </a:spcAft>
              <a:buSzPts val="1600"/>
              <a:buFont typeface="Consolas"/>
              <a:buChar char="○"/>
            </a:pPr>
            <a:r>
              <a:rPr lang="en" sz="1600">
                <a:latin typeface="Roboto Mono SemiBold"/>
                <a:ea typeface="Roboto Mono SemiBold"/>
                <a:cs typeface="Roboto Mono SemiBold"/>
                <a:sym typeface="Roboto Mono SemiBold"/>
              </a:rPr>
              <a:t>$cyc</a:t>
            </a:r>
            <a:r>
              <a:rPr lang="en" sz="1600"/>
              <a:t> </a:t>
            </a:r>
            <a:r>
              <a:rPr lang="en" sz="1600"/>
              <a:t>is the two-digit initialization time (cycle)</a:t>
            </a:r>
            <a:endParaRPr sz="1600"/>
          </a:p>
          <a:p>
            <a:pPr indent="-355600" lvl="0" marL="457200" rtl="0" algn="l">
              <a:spcBef>
                <a:spcPts val="0"/>
              </a:spcBef>
              <a:spcAft>
                <a:spcPts val="0"/>
              </a:spcAft>
              <a:buSzPts val="2000"/>
              <a:buChar char="●"/>
            </a:pPr>
            <a:r>
              <a:rPr lang="en"/>
              <a:t>If a job is rerun, any previous log will be renamed to have a </a:t>
            </a:r>
            <a:r>
              <a:rPr lang="en">
                <a:latin typeface="Roboto Mono SemiBold"/>
                <a:ea typeface="Roboto Mono SemiBold"/>
                <a:cs typeface="Roboto Mono SemiBold"/>
                <a:sym typeface="Roboto Mono SemiBold"/>
              </a:rPr>
              <a:t>.0</a:t>
            </a:r>
            <a:r>
              <a:rPr lang="en"/>
              <a:t> at the end. If a log ending in </a:t>
            </a:r>
            <a:r>
              <a:rPr lang="en">
                <a:latin typeface="Roboto Mono SemiBold"/>
                <a:ea typeface="Roboto Mono SemiBold"/>
                <a:cs typeface="Roboto Mono SemiBold"/>
                <a:sym typeface="Roboto Mono SemiBold"/>
              </a:rPr>
              <a:t>.0</a:t>
            </a:r>
            <a:r>
              <a:rPr lang="en"/>
              <a:t> exists it will be renamed </a:t>
            </a:r>
            <a:r>
              <a:rPr lang="en">
                <a:latin typeface="Roboto Mono SemiBold"/>
                <a:ea typeface="Roboto Mono SemiBold"/>
                <a:cs typeface="Roboto Mono SemiBold"/>
                <a:sym typeface="Roboto Mono SemiBold"/>
              </a:rPr>
              <a:t>.1</a:t>
            </a:r>
            <a:r>
              <a:rPr lang="en"/>
              <a:t>, etc.</a:t>
            </a:r>
            <a:endParaRPr/>
          </a:p>
          <a:p>
            <a:pPr indent="-355600" lvl="0" marL="457200" rtl="0" algn="l">
              <a:spcBef>
                <a:spcPts val="0"/>
              </a:spcBef>
              <a:spcAft>
                <a:spcPts val="0"/>
              </a:spcAft>
              <a:buSzPts val="2000"/>
              <a:buChar char="●"/>
            </a:pPr>
            <a:r>
              <a:rPr lang="en"/>
              <a:t>Bash scripts are generally run with trace on (</a:t>
            </a:r>
            <a:r>
              <a:rPr lang="en">
                <a:latin typeface="Roboto Mono SemiBold"/>
                <a:ea typeface="Roboto Mono SemiBold"/>
                <a:cs typeface="Roboto Mono SemiBold"/>
                <a:sym typeface="Roboto Mono SemiBold"/>
              </a:rPr>
              <a:t>set -t</a:t>
            </a:r>
            <a:r>
              <a:rPr lang="en"/>
              <a:t>), so every line will print before it is executed.</a:t>
            </a:r>
            <a:endParaRPr/>
          </a:p>
        </p:txBody>
      </p:sp>
      <p:sp>
        <p:nvSpPr>
          <p:cNvPr id="661" name="Google Shape;661;p9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Cloning and Building</a:t>
            </a:r>
            <a:r>
              <a:rPr lang="en"/>
              <a:t> Global Workflow</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pic>
        <p:nvPicPr>
          <p:cNvPr id="666" name="Google Shape;666;p94"/>
          <p:cNvPicPr preferRelativeResize="0"/>
          <p:nvPr/>
        </p:nvPicPr>
        <p:blipFill>
          <a:blip r:embed="rId3">
            <a:alphaModFix/>
          </a:blip>
          <a:stretch>
            <a:fillRect/>
          </a:stretch>
        </p:blipFill>
        <p:spPr>
          <a:xfrm>
            <a:off x="1721525" y="1053625"/>
            <a:ext cx="7278225" cy="3537164"/>
          </a:xfrm>
          <a:prstGeom prst="rect">
            <a:avLst/>
          </a:prstGeom>
          <a:noFill/>
          <a:ln>
            <a:noFill/>
          </a:ln>
        </p:spPr>
      </p:pic>
      <p:sp>
        <p:nvSpPr>
          <p:cNvPr id="667" name="Google Shape;667;p94"/>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a:p>
            <a:pPr indent="0" lvl="0" marL="0" rtl="0" algn="l">
              <a:spcBef>
                <a:spcPts val="0"/>
              </a:spcBef>
              <a:spcAft>
                <a:spcPts val="0"/>
              </a:spcAft>
              <a:buNone/>
            </a:pPr>
            <a:r>
              <a:t/>
            </a:r>
            <a:endParaRPr/>
          </a:p>
        </p:txBody>
      </p:sp>
      <p:sp>
        <p:nvSpPr>
          <p:cNvPr id="668" name="Google Shape;668;p9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669" name="Google Shape;669;p94"/>
          <p:cNvSpPr/>
          <p:nvPr/>
        </p:nvSpPr>
        <p:spPr>
          <a:xfrm>
            <a:off x="2573800" y="2726525"/>
            <a:ext cx="1911900" cy="177600"/>
          </a:xfrm>
          <a:prstGeom prst="roundRect">
            <a:avLst>
              <a:gd fmla="val 16667" name="adj"/>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0" name="Google Shape;670;p94"/>
          <p:cNvSpPr/>
          <p:nvPr/>
        </p:nvSpPr>
        <p:spPr>
          <a:xfrm>
            <a:off x="4494075" y="2726525"/>
            <a:ext cx="319800" cy="177600"/>
          </a:xfrm>
          <a:prstGeom prst="roundRect">
            <a:avLst>
              <a:gd fmla="val 16667" name="adj"/>
            </a:avLst>
          </a:prstGeom>
          <a:no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1" name="Google Shape;671;p94"/>
          <p:cNvSpPr/>
          <p:nvPr/>
        </p:nvSpPr>
        <p:spPr>
          <a:xfrm rot="-5400000">
            <a:off x="5122125" y="-92875"/>
            <a:ext cx="366900" cy="6005100"/>
          </a:xfrm>
          <a:prstGeom prst="corner">
            <a:avLst>
              <a:gd fmla="val 948242" name="adj1"/>
              <a:gd fmla="val 49270" name="adj2"/>
            </a:avLst>
          </a:prstGeom>
          <a:noFill/>
          <a:ln cap="flat" cmpd="sng" w="952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2" name="Google Shape;672;p94"/>
          <p:cNvSpPr/>
          <p:nvPr/>
        </p:nvSpPr>
        <p:spPr>
          <a:xfrm>
            <a:off x="249125" y="2612100"/>
            <a:ext cx="1320000" cy="246900"/>
          </a:xfrm>
          <a:prstGeom prst="roundRect">
            <a:avLst>
              <a:gd fmla="val 16667" name="adj"/>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t>Script name</a:t>
            </a:r>
            <a:endParaRPr/>
          </a:p>
        </p:txBody>
      </p:sp>
      <p:sp>
        <p:nvSpPr>
          <p:cNvPr id="673" name="Google Shape;673;p94"/>
          <p:cNvSpPr/>
          <p:nvPr/>
        </p:nvSpPr>
        <p:spPr>
          <a:xfrm>
            <a:off x="249125" y="2932375"/>
            <a:ext cx="1320000" cy="246900"/>
          </a:xfrm>
          <a:prstGeom prst="roundRect">
            <a:avLst>
              <a:gd fmla="val 16667" name="adj"/>
            </a:avLst>
          </a:prstGeom>
          <a:solidFill>
            <a:srgbClr val="FF99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t>Line number</a:t>
            </a:r>
            <a:endParaRPr/>
          </a:p>
        </p:txBody>
      </p:sp>
      <p:sp>
        <p:nvSpPr>
          <p:cNvPr id="674" name="Google Shape;674;p94"/>
          <p:cNvSpPr/>
          <p:nvPr/>
        </p:nvSpPr>
        <p:spPr>
          <a:xfrm>
            <a:off x="249125" y="3252650"/>
            <a:ext cx="1320000" cy="652800"/>
          </a:xfrm>
          <a:prstGeom prst="roundRect">
            <a:avLst>
              <a:gd fmla="val 16667" name="adj"/>
            </a:avLst>
          </a:prstGeom>
          <a:solidFill>
            <a:srgbClr val="FF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t>Command being executed</a:t>
            </a:r>
            <a:endParaRPr/>
          </a:p>
        </p:txBody>
      </p:sp>
      <p:sp>
        <p:nvSpPr>
          <p:cNvPr id="675" name="Google Shape;675;p94"/>
          <p:cNvSpPr/>
          <p:nvPr/>
        </p:nvSpPr>
        <p:spPr>
          <a:xfrm>
            <a:off x="2318975" y="1487125"/>
            <a:ext cx="3579600" cy="170700"/>
          </a:xfrm>
          <a:prstGeom prst="roundRect">
            <a:avLst>
              <a:gd fmla="val 16667" name="adj"/>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6" name="Google Shape;676;p94"/>
          <p:cNvSpPr/>
          <p:nvPr/>
        </p:nvSpPr>
        <p:spPr>
          <a:xfrm>
            <a:off x="249125" y="1536800"/>
            <a:ext cx="1320000" cy="411900"/>
          </a:xfrm>
          <a:prstGeom prst="roundRect">
            <a:avLst>
              <a:gd fmla="val 16667" name="adj"/>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Beginning of script</a:t>
            </a:r>
            <a:endParaRPr>
              <a:solidFill>
                <a:schemeClr val="lt1"/>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pic>
        <p:nvPicPr>
          <p:cNvPr id="681" name="Google Shape;681;p95"/>
          <p:cNvPicPr preferRelativeResize="0"/>
          <p:nvPr/>
        </p:nvPicPr>
        <p:blipFill>
          <a:blip r:embed="rId3">
            <a:alphaModFix/>
          </a:blip>
          <a:stretch>
            <a:fillRect/>
          </a:stretch>
        </p:blipFill>
        <p:spPr>
          <a:xfrm>
            <a:off x="450175" y="901224"/>
            <a:ext cx="7100425" cy="3023750"/>
          </a:xfrm>
          <a:prstGeom prst="rect">
            <a:avLst/>
          </a:prstGeom>
          <a:noFill/>
          <a:ln>
            <a:noFill/>
          </a:ln>
        </p:spPr>
      </p:pic>
      <p:sp>
        <p:nvSpPr>
          <p:cNvPr id="682" name="Google Shape;682;p95"/>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a:p>
            <a:pPr indent="0" lvl="0" marL="0" rtl="0" algn="l">
              <a:spcBef>
                <a:spcPts val="0"/>
              </a:spcBef>
              <a:spcAft>
                <a:spcPts val="0"/>
              </a:spcAft>
              <a:buNone/>
            </a:pPr>
            <a:r>
              <a:t/>
            </a:r>
            <a:endParaRPr/>
          </a:p>
        </p:txBody>
      </p:sp>
      <p:sp>
        <p:nvSpPr>
          <p:cNvPr id="683" name="Google Shape;683;p9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684" name="Google Shape;684;p95"/>
          <p:cNvSpPr/>
          <p:nvPr/>
        </p:nvSpPr>
        <p:spPr>
          <a:xfrm>
            <a:off x="1114225" y="3331025"/>
            <a:ext cx="6120600" cy="361200"/>
          </a:xfrm>
          <a:prstGeom prst="roundRect">
            <a:avLst>
              <a:gd fmla="val 16667" name="adj"/>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85" name="Google Shape;685;p95"/>
          <p:cNvSpPr/>
          <p:nvPr/>
        </p:nvSpPr>
        <p:spPr>
          <a:xfrm>
            <a:off x="5035700" y="3836013"/>
            <a:ext cx="2514900" cy="215100"/>
          </a:xfrm>
          <a:prstGeom prst="roundRect">
            <a:avLst>
              <a:gd fmla="val 16667" name="adj"/>
            </a:avLst>
          </a:prstGeom>
          <a:solidFill>
            <a:srgbClr val="FF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Script end, with elapsed time</a:t>
            </a:r>
            <a:endParaRPr>
              <a:solidFill>
                <a:schemeClr val="lt1"/>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96"/>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p:txBody>
      </p:sp>
      <p:sp>
        <p:nvSpPr>
          <p:cNvPr id="691" name="Google Shape;691;p96"/>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t>Output will be placed in </a:t>
            </a:r>
            <a:r>
              <a:rPr lang="en">
                <a:latin typeface="Roboto Mono SemiBold"/>
                <a:ea typeface="Roboto Mono SemiBold"/>
                <a:cs typeface="Roboto Mono SemiBold"/>
                <a:sym typeface="Roboto Mono SemiBold"/>
              </a:rPr>
              <a:t>${MY_NOSCRUB}/COMROOT/${pslot}</a:t>
            </a:r>
            <a:r>
              <a:rPr lang="en"/>
              <a:t> under </a:t>
            </a:r>
            <a:r>
              <a:rPr lang="en">
                <a:latin typeface="Roboto Mono SemiBold"/>
                <a:ea typeface="Roboto Mono SemiBold"/>
                <a:cs typeface="Roboto Mono SemiBold"/>
                <a:sym typeface="Roboto Mono SemiBold"/>
              </a:rPr>
              <a:t>${RUN}.${PDY}/${cyc}</a:t>
            </a:r>
            <a:r>
              <a:rPr lang="en"/>
              <a:t> directories.</a:t>
            </a:r>
            <a:endParaRPr/>
          </a:p>
          <a:p>
            <a:pPr indent="-355600" lvl="0" marL="457200" rtl="0" algn="l">
              <a:spcBef>
                <a:spcPts val="0"/>
              </a:spcBef>
              <a:spcAft>
                <a:spcPts val="0"/>
              </a:spcAft>
              <a:buSzPts val="2000"/>
              <a:buChar char="●"/>
            </a:pPr>
            <a:r>
              <a:rPr lang="en"/>
              <a:t>Output is sorted hierarchically in the following manner:</a:t>
            </a:r>
            <a:endParaRPr/>
          </a:p>
          <a:p>
            <a:pPr indent="-342900" lvl="1" marL="914400" rtl="0" algn="l">
              <a:spcBef>
                <a:spcPts val="0"/>
              </a:spcBef>
              <a:spcAft>
                <a:spcPts val="0"/>
              </a:spcAft>
              <a:buSzPts val="1800"/>
              <a:buFont typeface="Roboto Mono SemiBold"/>
              <a:buChar char="○"/>
            </a:pPr>
            <a:r>
              <a:rPr lang="en" sz="1800">
                <a:latin typeface="Roboto Mono SemiBold"/>
                <a:ea typeface="Roboto Mono SemiBold"/>
                <a:cs typeface="Roboto Mono SemiBold"/>
                <a:sym typeface="Roboto Mono SemiBold"/>
              </a:rPr>
              <a:t>${RUN}.${PDY}/${cyc}</a:t>
            </a:r>
            <a:endParaRPr sz="1800">
              <a:latin typeface="Roboto Mono SemiBold"/>
              <a:ea typeface="Roboto Mono SemiBold"/>
              <a:cs typeface="Roboto Mono SemiBold"/>
              <a:sym typeface="Roboto Mono SemiBold"/>
            </a:endParaRPr>
          </a:p>
          <a:p>
            <a:pPr indent="-342900" lvl="2" marL="1371600" rtl="0" algn="l">
              <a:spcBef>
                <a:spcPts val="0"/>
              </a:spcBef>
              <a:spcAft>
                <a:spcPts val="0"/>
              </a:spcAft>
              <a:buSzPts val="1800"/>
              <a:buChar char="↪"/>
            </a:pPr>
            <a:r>
              <a:rPr lang="en" sz="1800"/>
              <a:t>Member (if any)</a:t>
            </a:r>
            <a:endParaRPr sz="1800"/>
          </a:p>
          <a:p>
            <a:pPr indent="-342900" lvl="3" marL="1828800" rtl="0" algn="l">
              <a:spcBef>
                <a:spcPts val="0"/>
              </a:spcBef>
              <a:spcAft>
                <a:spcPts val="0"/>
              </a:spcAft>
              <a:buSzPts val="1800"/>
              <a:buChar char="↪"/>
            </a:pPr>
            <a:r>
              <a:rPr lang="en" sz="1800"/>
              <a:t>Data category (conf/analysis/bmatrix/model/obs/products)</a:t>
            </a:r>
            <a:endParaRPr sz="1800"/>
          </a:p>
          <a:p>
            <a:pPr indent="-342900" lvl="4" marL="2286000" rtl="0" algn="l">
              <a:spcBef>
                <a:spcPts val="0"/>
              </a:spcBef>
              <a:spcAft>
                <a:spcPts val="0"/>
              </a:spcAft>
              <a:buSzPts val="1800"/>
              <a:buChar char="↪"/>
            </a:pPr>
            <a:r>
              <a:rPr lang="en" sz="1800"/>
              <a:t>Component (atmos/chem/ice/ocean/wave)</a:t>
            </a:r>
            <a:endParaRPr sz="1800"/>
          </a:p>
          <a:p>
            <a:pPr indent="-342900" lvl="5" marL="2743200" rtl="0" algn="l">
              <a:spcBef>
                <a:spcPts val="0"/>
              </a:spcBef>
              <a:spcAft>
                <a:spcPts val="0"/>
              </a:spcAft>
              <a:buSzPts val="1800"/>
              <a:buChar char="↪"/>
            </a:pPr>
            <a:r>
              <a:rPr lang="en" sz="1800"/>
              <a:t>Data type</a:t>
            </a:r>
            <a:endParaRPr sz="1800"/>
          </a:p>
          <a:p>
            <a:pPr indent="-342900" lvl="6" marL="3200400" rtl="0" algn="l">
              <a:spcBef>
                <a:spcPts val="0"/>
              </a:spcBef>
              <a:spcAft>
                <a:spcPts val="0"/>
              </a:spcAft>
              <a:buSzPts val="1800"/>
              <a:buChar char="↪"/>
            </a:pPr>
            <a:r>
              <a:rPr lang="en" sz="1800"/>
              <a:t>Grid/domain (if any)</a:t>
            </a:r>
            <a:endParaRPr sz="1800"/>
          </a:p>
        </p:txBody>
      </p:sp>
      <p:sp>
        <p:nvSpPr>
          <p:cNvPr id="692" name="Google Shape;692;p9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latin typeface="Nunito"/>
                <a:ea typeface="Nunito"/>
                <a:cs typeface="Nunito"/>
                <a:sym typeface="Nunito"/>
              </a:rPr>
              <a:t>‹#›</a:t>
            </a:fld>
            <a:endParaRPr sz="900">
              <a:latin typeface="Nunito"/>
              <a:ea typeface="Nunito"/>
              <a:cs typeface="Nunito"/>
              <a:sym typeface="Nunito"/>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97"/>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p:txBody>
      </p:sp>
      <p:sp>
        <p:nvSpPr>
          <p:cNvPr id="698" name="Google Shape;698;p97"/>
          <p:cNvSpPr txBox="1"/>
          <p:nvPr>
            <p:ph idx="1" type="body"/>
          </p:nvPr>
        </p:nvSpPr>
        <p:spPr>
          <a:xfrm>
            <a:off x="450175" y="901350"/>
            <a:ext cx="8235600" cy="3630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gfs.20210323</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12</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conf</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model</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 input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 master</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products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cyclone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 genesis_vital</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 tracks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grib2</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0p25</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0p50</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rPr lang="en" sz="1400">
                <a:latin typeface="Roboto Mono SemiBold"/>
                <a:ea typeface="Roboto Mono SemiBold"/>
                <a:cs typeface="Roboto Mono SemiBold"/>
                <a:sym typeface="Roboto Mono SemiBold"/>
              </a:rPr>
              <a:t>                └── 1p00</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SzPts val="275"/>
              <a:buNone/>
            </a:pPr>
            <a:r>
              <a:t/>
            </a:r>
            <a:endParaRPr sz="1400">
              <a:latin typeface="Roboto Mono SemiBold"/>
              <a:ea typeface="Roboto Mono SemiBold"/>
              <a:cs typeface="Roboto Mono SemiBold"/>
              <a:sym typeface="Roboto Mono SemiBold"/>
            </a:endParaRPr>
          </a:p>
        </p:txBody>
      </p:sp>
      <p:sp>
        <p:nvSpPr>
          <p:cNvPr id="699" name="Google Shape;699;p97"/>
          <p:cNvSpPr txBox="1"/>
          <p:nvPr/>
        </p:nvSpPr>
        <p:spPr>
          <a:xfrm>
            <a:off x="5641950" y="901350"/>
            <a:ext cx="3043800" cy="498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000">
                <a:solidFill>
                  <a:schemeClr val="dk2"/>
                </a:solidFill>
                <a:latin typeface="Nunito"/>
                <a:ea typeface="Nunito"/>
                <a:cs typeface="Nunito"/>
                <a:sym typeface="Nunito"/>
              </a:rPr>
              <a:t>C48_ATM Output Tree</a:t>
            </a:r>
            <a:endParaRPr sz="2000">
              <a:solidFill>
                <a:schemeClr val="dk2"/>
              </a:solidFill>
              <a:latin typeface="Nunito"/>
              <a:ea typeface="Nunito"/>
              <a:cs typeface="Nunito"/>
              <a:sym typeface="Nunito"/>
            </a:endParaRPr>
          </a:p>
        </p:txBody>
      </p:sp>
      <p:sp>
        <p:nvSpPr>
          <p:cNvPr id="700" name="Google Shape;700;p9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98"/>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p:txBody>
      </p:sp>
      <p:sp>
        <p:nvSpPr>
          <p:cNvPr id="706" name="Google Shape;706;p98"/>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a:latin typeface="Roboto Mono SemiBold"/>
                <a:ea typeface="Roboto Mono SemiBold"/>
                <a:cs typeface="Roboto Mono SemiBold"/>
                <a:sym typeface="Roboto Mono SemiBold"/>
              </a:rPr>
              <a:t>conf</a:t>
            </a:r>
            <a:r>
              <a:rPr lang="en"/>
              <a:t>: holds a few namelists and other input configuration files</a:t>
            </a:r>
            <a:endParaRPr/>
          </a:p>
          <a:p>
            <a:pPr indent="-355600" lvl="0" marL="457200" rtl="0" algn="l">
              <a:spcBef>
                <a:spcPts val="0"/>
              </a:spcBef>
              <a:spcAft>
                <a:spcPts val="0"/>
              </a:spcAft>
              <a:buSzPts val="2000"/>
              <a:buChar char="●"/>
            </a:pPr>
            <a:r>
              <a:rPr lang="en">
                <a:latin typeface="Roboto Mono SemiBold"/>
                <a:ea typeface="Roboto Mono SemiBold"/>
                <a:cs typeface="Roboto Mono SemiBold"/>
                <a:sym typeface="Roboto Mono SemiBold"/>
              </a:rPr>
              <a:t>model</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Char char="○"/>
            </a:pPr>
            <a:r>
              <a:rPr lang="en">
                <a:latin typeface="Roboto Mono SemiBold"/>
                <a:ea typeface="Roboto Mono SemiBold"/>
                <a:cs typeface="Roboto Mono SemiBold"/>
                <a:sym typeface="Roboto Mono SemiBold"/>
              </a:rPr>
              <a:t>atmos|chem|ice|ocean|wave</a:t>
            </a:r>
            <a:endParaRPr>
              <a:latin typeface="Roboto Mono SemiBold"/>
              <a:ea typeface="Roboto Mono SemiBold"/>
              <a:cs typeface="Roboto Mono SemiBold"/>
              <a:sym typeface="Roboto Mono SemiBold"/>
            </a:endParaRPr>
          </a:p>
          <a:p>
            <a:pPr indent="-342900" lvl="2" marL="1371600" rtl="0" algn="l">
              <a:spcBef>
                <a:spcPts val="0"/>
              </a:spcBef>
              <a:spcAft>
                <a:spcPts val="0"/>
              </a:spcAft>
              <a:buSzPts val="1800"/>
              <a:buChar char="■"/>
            </a:pPr>
            <a:r>
              <a:rPr lang="en">
                <a:latin typeface="Roboto Mono SemiBold"/>
                <a:ea typeface="Roboto Mono SemiBold"/>
                <a:cs typeface="Roboto Mono SemiBold"/>
                <a:sym typeface="Roboto Mono SemiBold"/>
              </a:rPr>
              <a:t>history</a:t>
            </a:r>
            <a:r>
              <a:rPr lang="en"/>
              <a:t>: native model output (format varies by component)</a:t>
            </a:r>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atmos|chem</a:t>
            </a:r>
            <a:endParaRPr>
              <a:latin typeface="Roboto Mono SemiBold"/>
              <a:ea typeface="Roboto Mono SemiBold"/>
              <a:cs typeface="Roboto Mono SemiBold"/>
              <a:sym typeface="Roboto Mono SemiBold"/>
            </a:endParaRPr>
          </a:p>
          <a:p>
            <a:pPr indent="-342900" lvl="2" marL="1371600" rtl="0" algn="l">
              <a:spcBef>
                <a:spcPts val="0"/>
              </a:spcBef>
              <a:spcAft>
                <a:spcPts val="0"/>
              </a:spcAft>
              <a:buSzPts val="1800"/>
              <a:buChar char="■"/>
            </a:pPr>
            <a:r>
              <a:rPr lang="en">
                <a:latin typeface="Roboto Mono SemiBold"/>
                <a:ea typeface="Roboto Mono SemiBold"/>
                <a:cs typeface="Roboto Mono SemiBold"/>
                <a:sym typeface="Roboto Mono SemiBold"/>
              </a:rPr>
              <a:t>restart</a:t>
            </a:r>
            <a:r>
              <a:rPr lang="en"/>
              <a:t>: restart files used by DA in next cycle</a:t>
            </a:r>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atmos</a:t>
            </a:r>
            <a:endParaRPr>
              <a:latin typeface="Roboto Mono SemiBold"/>
              <a:ea typeface="Roboto Mono SemiBold"/>
              <a:cs typeface="Roboto Mono SemiBold"/>
              <a:sym typeface="Roboto Mono SemiBold"/>
            </a:endParaRPr>
          </a:p>
          <a:p>
            <a:pPr indent="-342900" lvl="2" marL="13716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master</a:t>
            </a:r>
            <a:r>
              <a:rPr lang="en"/>
              <a:t>: all variables on Gaussian grid (grib2)</a:t>
            </a:r>
            <a:endParaRPr/>
          </a:p>
        </p:txBody>
      </p:sp>
      <p:sp>
        <p:nvSpPr>
          <p:cNvPr id="707" name="Google Shape;707;p9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99"/>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p:txBody>
      </p:sp>
      <p:sp>
        <p:nvSpPr>
          <p:cNvPr id="713" name="Google Shape;713;p99"/>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Font typeface="Roboto Mono SemiBold"/>
              <a:buChar char="●"/>
            </a:pPr>
            <a:r>
              <a:rPr lang="en">
                <a:latin typeface="Roboto Mono SemiBold"/>
                <a:ea typeface="Roboto Mono SemiBold"/>
                <a:cs typeface="Roboto Mono SemiBold"/>
                <a:sym typeface="Roboto Mono SemiBold"/>
              </a:rPr>
              <a:t>products</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atmos</a:t>
            </a:r>
            <a:endParaRPr>
              <a:latin typeface="Roboto Mono SemiBold"/>
              <a:ea typeface="Roboto Mono SemiBold"/>
              <a:cs typeface="Roboto Mono SemiBold"/>
              <a:sym typeface="Roboto Mono SemiBold"/>
            </a:endParaRPr>
          </a:p>
          <a:p>
            <a:pPr indent="-342900" lvl="2" marL="13716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cyclone</a:t>
            </a:r>
            <a:endParaRPr>
              <a:latin typeface="Roboto Mono SemiBold"/>
              <a:ea typeface="Roboto Mono SemiBold"/>
              <a:cs typeface="Roboto Mono SemiBold"/>
              <a:sym typeface="Roboto Mono SemiBold"/>
            </a:endParaRPr>
          </a:p>
          <a:p>
            <a:pPr indent="-342900" lvl="3" marL="1828800" rtl="0" algn="l">
              <a:spcBef>
                <a:spcPts val="0"/>
              </a:spcBef>
              <a:spcAft>
                <a:spcPts val="0"/>
              </a:spcAft>
              <a:buSzPts val="1800"/>
              <a:buChar char="●"/>
            </a:pPr>
            <a:r>
              <a:rPr lang="en">
                <a:latin typeface="Roboto Mono SemiBold"/>
                <a:ea typeface="Roboto Mono SemiBold"/>
                <a:cs typeface="Roboto Mono SemiBold"/>
                <a:sym typeface="Roboto Mono SemiBold"/>
              </a:rPr>
              <a:t>genesis_vital</a:t>
            </a:r>
            <a:r>
              <a:rPr lang="en"/>
              <a:t>: first pass of </a:t>
            </a:r>
            <a:r>
              <a:rPr lang="en"/>
              <a:t>tropical cyclone </a:t>
            </a:r>
            <a:r>
              <a:rPr lang="en"/>
              <a:t>tracks</a:t>
            </a:r>
            <a:endParaRPr/>
          </a:p>
          <a:p>
            <a:pPr indent="-342900" lvl="3" marL="1828800" rtl="0" algn="l">
              <a:spcBef>
                <a:spcPts val="0"/>
              </a:spcBef>
              <a:spcAft>
                <a:spcPts val="0"/>
              </a:spcAft>
              <a:buSzPts val="1800"/>
              <a:buChar char="●"/>
            </a:pPr>
            <a:r>
              <a:rPr lang="en">
                <a:latin typeface="Roboto Mono SemiBold"/>
                <a:ea typeface="Roboto Mono SemiBold"/>
                <a:cs typeface="Roboto Mono SemiBold"/>
                <a:sym typeface="Roboto Mono SemiBold"/>
              </a:rPr>
              <a:t>tracks</a:t>
            </a:r>
            <a:r>
              <a:rPr lang="en"/>
              <a:t>: final tropical cyclone tracks</a:t>
            </a:r>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ice|ocean</a:t>
            </a:r>
            <a:endParaRPr>
              <a:latin typeface="Roboto Mono SemiBold"/>
              <a:ea typeface="Roboto Mono SemiBold"/>
              <a:cs typeface="Roboto Mono SemiBold"/>
              <a:sym typeface="Roboto Mono SemiBold"/>
            </a:endParaRPr>
          </a:p>
          <a:p>
            <a:pPr indent="-342900" lvl="2" marL="1371600" rtl="0" algn="l">
              <a:spcBef>
                <a:spcPts val="0"/>
              </a:spcBef>
              <a:spcAft>
                <a:spcPts val="0"/>
              </a:spcAft>
              <a:buSzPts val="1800"/>
              <a:buChar char="■"/>
            </a:pPr>
            <a:r>
              <a:rPr lang="en">
                <a:latin typeface="Roboto Mono SemiBold"/>
                <a:ea typeface="Roboto Mono SemiBold"/>
                <a:cs typeface="Roboto Mono SemiBold"/>
                <a:sym typeface="Roboto Mono SemiBold"/>
              </a:rPr>
              <a:t>netcdf/native</a:t>
            </a:r>
            <a:r>
              <a:rPr lang="en"/>
              <a:t>: output on native grid (NetCDF)</a:t>
            </a:r>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wave</a:t>
            </a:r>
            <a:endParaRPr>
              <a:latin typeface="Roboto Mono SemiBold"/>
              <a:ea typeface="Roboto Mono SemiBold"/>
              <a:cs typeface="Roboto Mono SemiBold"/>
              <a:sym typeface="Roboto Mono SemiBold"/>
            </a:endParaRPr>
          </a:p>
          <a:p>
            <a:pPr indent="-342900" lvl="2" marL="13716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gridded</a:t>
            </a:r>
            <a:r>
              <a:rPr lang="en"/>
              <a:t>: wave output on various grids (grib2)</a:t>
            </a:r>
            <a:endParaRPr/>
          </a:p>
          <a:p>
            <a:pPr indent="-342900" lvl="2" marL="13716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station</a:t>
            </a:r>
            <a:r>
              <a:rPr lang="en"/>
              <a:t>: wave output at points (tar’d bulletins)</a:t>
            </a:r>
            <a:endParaRPr/>
          </a:p>
        </p:txBody>
      </p:sp>
      <p:sp>
        <p:nvSpPr>
          <p:cNvPr id="714" name="Google Shape;714;p9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100"/>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p:txBody>
      </p:sp>
      <p:sp>
        <p:nvSpPr>
          <p:cNvPr id="720" name="Google Shape;720;p100"/>
          <p:cNvSpPr txBox="1"/>
          <p:nvPr>
            <p:ph idx="1" type="body"/>
          </p:nvPr>
        </p:nvSpPr>
        <p:spPr>
          <a:xfrm>
            <a:off x="450175" y="911425"/>
            <a:ext cx="3667200" cy="362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gdas.20211221/00</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analysis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bump</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diags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snow</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bmatrix</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conf</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model</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master</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t/>
            </a:r>
            <a:endParaRPr sz="1400">
              <a:latin typeface="Roboto Mono SemiBold"/>
              <a:ea typeface="Roboto Mono SemiBold"/>
              <a:cs typeface="Roboto Mono SemiBold"/>
              <a:sym typeface="Roboto Mono SemiBold"/>
            </a:endParaRPr>
          </a:p>
        </p:txBody>
      </p:sp>
      <p:sp>
        <p:nvSpPr>
          <p:cNvPr id="721" name="Google Shape;721;p100"/>
          <p:cNvSpPr txBox="1"/>
          <p:nvPr>
            <p:ph idx="2" type="body"/>
          </p:nvPr>
        </p:nvSpPr>
        <p:spPr>
          <a:xfrm>
            <a:off x="2680950" y="901225"/>
            <a:ext cx="3782100" cy="5040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med</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wave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prep</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obs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products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grib2</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 0p25</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 0p50</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 1p00</a:t>
            </a:r>
            <a:endParaRPr/>
          </a:p>
        </p:txBody>
      </p:sp>
      <p:sp>
        <p:nvSpPr>
          <p:cNvPr id="722" name="Google Shape;722;p100"/>
          <p:cNvSpPr txBox="1"/>
          <p:nvPr/>
        </p:nvSpPr>
        <p:spPr>
          <a:xfrm>
            <a:off x="5384275" y="4730475"/>
            <a:ext cx="3667200" cy="837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000">
                <a:solidFill>
                  <a:schemeClr val="dk2"/>
                </a:solidFill>
                <a:latin typeface="Nunito"/>
                <a:ea typeface="Nunito"/>
                <a:cs typeface="Nunito"/>
                <a:sym typeface="Nunito"/>
              </a:rPr>
              <a:t>Cycled </a:t>
            </a:r>
            <a:r>
              <a:rPr lang="en" sz="2000">
                <a:solidFill>
                  <a:schemeClr val="dk2"/>
                </a:solidFill>
                <a:latin typeface="Nunito"/>
                <a:ea typeface="Nunito"/>
                <a:cs typeface="Nunito"/>
                <a:sym typeface="Nunito"/>
              </a:rPr>
              <a:t>Output Tree — gdas</a:t>
            </a:r>
            <a:endParaRPr sz="2000">
              <a:solidFill>
                <a:schemeClr val="dk2"/>
              </a:solidFill>
              <a:latin typeface="Nunito"/>
              <a:ea typeface="Nunito"/>
              <a:cs typeface="Nunito"/>
              <a:sym typeface="Nunito"/>
            </a:endParaRPr>
          </a:p>
        </p:txBody>
      </p:sp>
      <p:sp>
        <p:nvSpPr>
          <p:cNvPr id="723" name="Google Shape;723;p100"/>
          <p:cNvSpPr txBox="1"/>
          <p:nvPr/>
        </p:nvSpPr>
        <p:spPr>
          <a:xfrm>
            <a:off x="4689625" y="911425"/>
            <a:ext cx="3782100" cy="184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minmon</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oznmon</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 horiz</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 time</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radmon</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snow</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anlmon</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wave</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gridded</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arctic.9km</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atlocn.0p16</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epacif.0p16</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global.0p16</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global.0p50</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gsouth.0p25</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wcoast.0p16</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station</a:t>
            </a:r>
            <a:endParaRPr sz="1300">
              <a:solidFill>
                <a:schemeClr val="dk2"/>
              </a:solidFill>
              <a:latin typeface="Nunito"/>
              <a:ea typeface="Nunito"/>
              <a:cs typeface="Nunito"/>
              <a:sym typeface="Nunito"/>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101"/>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p:txBody>
      </p:sp>
      <p:sp>
        <p:nvSpPr>
          <p:cNvPr id="729" name="Google Shape;729;p101"/>
          <p:cNvSpPr txBox="1"/>
          <p:nvPr>
            <p:ph idx="1" type="body"/>
          </p:nvPr>
        </p:nvSpPr>
        <p:spPr>
          <a:xfrm>
            <a:off x="450175" y="911425"/>
            <a:ext cx="3104100" cy="4067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enkfgdas.20211221/00</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conf</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ensstat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analysis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snow</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conf</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model</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mem001</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analysis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snow</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t/>
            </a:r>
            <a:endParaRPr sz="1400">
              <a:latin typeface="Roboto Mono SemiBold"/>
              <a:ea typeface="Roboto Mono SemiBold"/>
              <a:cs typeface="Roboto Mono SemiBold"/>
              <a:sym typeface="Roboto Mono SemiBold"/>
            </a:endParaRPr>
          </a:p>
        </p:txBody>
      </p:sp>
      <p:sp>
        <p:nvSpPr>
          <p:cNvPr id="730" name="Google Shape;730;p101"/>
          <p:cNvSpPr txBox="1"/>
          <p:nvPr>
            <p:ph idx="2" type="body"/>
          </p:nvPr>
        </p:nvSpPr>
        <p:spPr>
          <a:xfrm>
            <a:off x="3243925" y="911425"/>
            <a:ext cx="3210600" cy="4152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conf</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model</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med</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mem002</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analysis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t/>
            </a:r>
            <a:endParaRPr sz="1400"/>
          </a:p>
        </p:txBody>
      </p:sp>
      <p:sp>
        <p:nvSpPr>
          <p:cNvPr id="731" name="Google Shape;731;p101"/>
          <p:cNvSpPr txBox="1"/>
          <p:nvPr/>
        </p:nvSpPr>
        <p:spPr>
          <a:xfrm>
            <a:off x="4572000" y="4730475"/>
            <a:ext cx="4479600" cy="413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000">
                <a:solidFill>
                  <a:schemeClr val="dk2"/>
                </a:solidFill>
                <a:latin typeface="Nunito"/>
                <a:ea typeface="Nunito"/>
                <a:cs typeface="Nunito"/>
                <a:sym typeface="Nunito"/>
              </a:rPr>
              <a:t>Cycled Output Tree — enkfgdas</a:t>
            </a:r>
            <a:endParaRPr sz="2000">
              <a:solidFill>
                <a:schemeClr val="dk2"/>
              </a:solidFill>
              <a:latin typeface="Nunito"/>
              <a:ea typeface="Nunito"/>
              <a:cs typeface="Nunito"/>
              <a:sym typeface="Nunito"/>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102"/>
          <p:cNvSpPr txBox="1"/>
          <p:nvPr>
            <p:ph idx="1" type="body"/>
          </p:nvPr>
        </p:nvSpPr>
        <p:spPr>
          <a:xfrm>
            <a:off x="450175" y="911425"/>
            <a:ext cx="4284000" cy="3756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gfs.20211221/00</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analysis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bump</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diags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snow</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bmatrix</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conf</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model</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master</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restart</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t/>
            </a:r>
            <a:endParaRPr sz="1400">
              <a:latin typeface="Roboto Mono SemiBold"/>
              <a:ea typeface="Roboto Mono SemiBold"/>
              <a:cs typeface="Roboto Mono SemiBold"/>
              <a:sym typeface="Roboto Mono SemiBold"/>
            </a:endParaRPr>
          </a:p>
        </p:txBody>
      </p:sp>
      <p:sp>
        <p:nvSpPr>
          <p:cNvPr id="737" name="Google Shape;737;p102"/>
          <p:cNvSpPr txBox="1"/>
          <p:nvPr>
            <p:ph idx="2" type="body"/>
          </p:nvPr>
        </p:nvSpPr>
        <p:spPr>
          <a:xfrm>
            <a:off x="2559900" y="911425"/>
            <a:ext cx="3782100" cy="3831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ice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ocean</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wave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history</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prep</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obs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products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atmos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cyclone</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 genesis_vital</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 tracks</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grib2</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 0p25</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 0p50</a:t>
            </a:r>
            <a:endParaRPr sz="1400">
              <a:latin typeface="Roboto Mono SemiBold"/>
              <a:ea typeface="Roboto Mono SemiBold"/>
              <a:cs typeface="Roboto Mono SemiBold"/>
              <a:sym typeface="Roboto Mono SemiBold"/>
            </a:endParaRPr>
          </a:p>
          <a:p>
            <a:pPr indent="0" lvl="0" marL="0" rtl="0" algn="l">
              <a:lnSpc>
                <a:spcPct val="100000"/>
              </a:lnSpc>
              <a:spcBef>
                <a:spcPts val="0"/>
              </a:spcBef>
              <a:spcAft>
                <a:spcPts val="0"/>
              </a:spcAft>
              <a:buNone/>
            </a:pPr>
            <a:r>
              <a:rPr lang="en" sz="1400">
                <a:latin typeface="Roboto Mono SemiBold"/>
                <a:ea typeface="Roboto Mono SemiBold"/>
                <a:cs typeface="Roboto Mono SemiBold"/>
                <a:sym typeface="Roboto Mono SemiBold"/>
              </a:rPr>
              <a:t>    │   │   └── 1p00</a:t>
            </a:r>
            <a:endParaRPr/>
          </a:p>
        </p:txBody>
      </p:sp>
      <p:sp>
        <p:nvSpPr>
          <p:cNvPr id="738" name="Google Shape;738;p102"/>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p:txBody>
      </p:sp>
      <p:sp>
        <p:nvSpPr>
          <p:cNvPr id="739" name="Google Shape;739;p102"/>
          <p:cNvSpPr txBox="1"/>
          <p:nvPr/>
        </p:nvSpPr>
        <p:spPr>
          <a:xfrm>
            <a:off x="4971025" y="873925"/>
            <a:ext cx="3381900" cy="383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minmon</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ice</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netcdf</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native</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ocean</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netcdf</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native</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wave</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gridded</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arctic.9km</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atlocn.0p16</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epacif.0p16</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global.0p16</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global.0p50</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gsouth.0p25</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 wcoast.0p16</a:t>
            </a:r>
            <a:endParaRPr>
              <a:solidFill>
                <a:schemeClr val="dk2"/>
              </a:solidFill>
              <a:latin typeface="Roboto Mono SemiBold"/>
              <a:ea typeface="Roboto Mono SemiBold"/>
              <a:cs typeface="Roboto Mono SemiBold"/>
              <a:sym typeface="Roboto Mono SemiBold"/>
            </a:endParaRPr>
          </a:p>
          <a:p>
            <a:pPr indent="0" lvl="0" marL="0" rtl="0" algn="l">
              <a:spcBef>
                <a:spcPts val="0"/>
              </a:spcBef>
              <a:spcAft>
                <a:spcPts val="0"/>
              </a:spcAft>
              <a:buNone/>
            </a:pPr>
            <a:r>
              <a:rPr lang="en">
                <a:solidFill>
                  <a:schemeClr val="dk2"/>
                </a:solidFill>
                <a:latin typeface="Roboto Mono SemiBold"/>
                <a:ea typeface="Roboto Mono SemiBold"/>
                <a:cs typeface="Roboto Mono SemiBold"/>
                <a:sym typeface="Roboto Mono SemiBold"/>
              </a:rPr>
              <a:t>        └── station</a:t>
            </a:r>
            <a:endParaRPr sz="1300">
              <a:solidFill>
                <a:schemeClr val="dk2"/>
              </a:solidFill>
              <a:latin typeface="Nunito"/>
              <a:ea typeface="Nunito"/>
              <a:cs typeface="Nunito"/>
              <a:sym typeface="Nunito"/>
            </a:endParaRPr>
          </a:p>
          <a:p>
            <a:pPr indent="0" lvl="0" marL="0" rtl="0" algn="l">
              <a:spcBef>
                <a:spcPts val="0"/>
              </a:spcBef>
              <a:spcAft>
                <a:spcPts val="0"/>
              </a:spcAft>
              <a:buNone/>
            </a:pPr>
            <a:r>
              <a:t/>
            </a:r>
            <a:endParaRPr sz="1300">
              <a:solidFill>
                <a:schemeClr val="dk2"/>
              </a:solidFill>
              <a:latin typeface="Nunito"/>
              <a:ea typeface="Nunito"/>
              <a:cs typeface="Nunito"/>
              <a:sym typeface="Nunito"/>
            </a:endParaRPr>
          </a:p>
        </p:txBody>
      </p:sp>
      <p:sp>
        <p:nvSpPr>
          <p:cNvPr id="740" name="Google Shape;740;p102"/>
          <p:cNvSpPr txBox="1"/>
          <p:nvPr/>
        </p:nvSpPr>
        <p:spPr>
          <a:xfrm>
            <a:off x="4572000" y="4730475"/>
            <a:ext cx="4479600" cy="413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000">
                <a:solidFill>
                  <a:schemeClr val="dk2"/>
                </a:solidFill>
                <a:latin typeface="Nunito"/>
                <a:ea typeface="Nunito"/>
                <a:cs typeface="Nunito"/>
                <a:sym typeface="Nunito"/>
              </a:rPr>
              <a:t>Cycled Output Tree — gfs</a:t>
            </a:r>
            <a:endParaRPr sz="2000">
              <a:solidFill>
                <a:schemeClr val="dk2"/>
              </a:solidFill>
              <a:latin typeface="Nunito"/>
              <a:ea typeface="Nunito"/>
              <a:cs typeface="Nunito"/>
              <a:sym typeface="Nunito"/>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103"/>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Output and Logs</a:t>
            </a:r>
            <a:endParaRPr/>
          </a:p>
        </p:txBody>
      </p:sp>
      <p:sp>
        <p:nvSpPr>
          <p:cNvPr id="746" name="Google Shape;746;p103"/>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Font typeface="Roboto Mono SemiBold"/>
              <a:buChar char="●"/>
            </a:pPr>
            <a:r>
              <a:rPr lang="en">
                <a:latin typeface="Roboto Mono SemiBold"/>
                <a:ea typeface="Roboto Mono SemiBold"/>
                <a:cs typeface="Roboto Mono SemiBold"/>
                <a:sym typeface="Roboto Mono SemiBold"/>
              </a:rPr>
              <a:t>analysis</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atmos|ice|ocean|snow</a:t>
            </a:r>
            <a:endParaRPr>
              <a:latin typeface="Roboto Mono SemiBold"/>
              <a:ea typeface="Roboto Mono SemiBold"/>
              <a:cs typeface="Roboto Mono SemiBold"/>
              <a:sym typeface="Roboto Mono SemiBold"/>
            </a:endParaRPr>
          </a:p>
          <a:p>
            <a:pPr indent="-342900" lvl="2" marL="1371600" rtl="0" algn="l">
              <a:spcBef>
                <a:spcPts val="0"/>
              </a:spcBef>
              <a:spcAft>
                <a:spcPts val="0"/>
              </a:spcAft>
              <a:buSzPts val="1800"/>
              <a:buChar char="■"/>
            </a:pPr>
            <a:r>
              <a:rPr lang="en"/>
              <a:t>Analysis, increments, bias estimation from data assimilation</a:t>
            </a:r>
            <a:endParaRPr/>
          </a:p>
          <a:p>
            <a:pPr indent="-355600" lvl="0" marL="457200" rtl="0" algn="l">
              <a:spcBef>
                <a:spcPts val="0"/>
              </a:spcBef>
              <a:spcAft>
                <a:spcPts val="0"/>
              </a:spcAft>
              <a:buSzPts val="2000"/>
              <a:buFont typeface="Roboto Mono SemiBold"/>
              <a:buChar char="●"/>
            </a:pPr>
            <a:r>
              <a:rPr lang="en">
                <a:latin typeface="Roboto Mono SemiBold"/>
                <a:ea typeface="Roboto Mono SemiBold"/>
                <a:cs typeface="Roboto Mono SemiBold"/>
                <a:sym typeface="Roboto Mono SemiBold"/>
              </a:rPr>
              <a:t>bmatrix</a:t>
            </a:r>
            <a:endParaRPr>
              <a:latin typeface="Roboto Mono SemiBold"/>
              <a:ea typeface="Roboto Mono SemiBold"/>
              <a:cs typeface="Roboto Mono SemiBold"/>
              <a:sym typeface="Roboto Mono SemiBold"/>
            </a:endParaRPr>
          </a:p>
          <a:p>
            <a:pPr indent="-342900" lvl="1" marL="914400" rtl="0" algn="l">
              <a:spcBef>
                <a:spcPts val="0"/>
              </a:spcBef>
              <a:spcAft>
                <a:spcPts val="0"/>
              </a:spcAft>
              <a:buSzPts val="1800"/>
              <a:buFont typeface="Roboto Mono SemiBold"/>
              <a:buChar char="○"/>
            </a:pPr>
            <a:r>
              <a:rPr lang="en">
                <a:latin typeface="Roboto Mono SemiBold"/>
                <a:ea typeface="Roboto Mono SemiBold"/>
                <a:cs typeface="Roboto Mono SemiBold"/>
                <a:sym typeface="Roboto Mono SemiBold"/>
              </a:rPr>
              <a:t>ice|ocean</a:t>
            </a:r>
            <a:r>
              <a:rPr lang="en"/>
              <a:t>: background error covariance estimates</a:t>
            </a:r>
            <a:endParaRPr/>
          </a:p>
          <a:p>
            <a:pPr indent="-355600" lvl="0" marL="457200" rtl="0" algn="l">
              <a:spcBef>
                <a:spcPts val="0"/>
              </a:spcBef>
              <a:spcAft>
                <a:spcPts val="0"/>
              </a:spcAft>
              <a:buSzPts val="2000"/>
              <a:buFont typeface="Roboto Mono SemiBold"/>
              <a:buChar char="●"/>
            </a:pPr>
            <a:r>
              <a:rPr lang="en">
                <a:latin typeface="Roboto Mono SemiBold"/>
                <a:ea typeface="Roboto Mono SemiBold"/>
                <a:cs typeface="Roboto Mono SemiBold"/>
                <a:sym typeface="Roboto Mono SemiBold"/>
              </a:rPr>
              <a:t>obs</a:t>
            </a:r>
            <a:r>
              <a:rPr lang="en"/>
              <a:t>: copy of observations used this data </a:t>
            </a:r>
            <a:r>
              <a:rPr lang="en"/>
              <a:t>assimilation</a:t>
            </a:r>
            <a:r>
              <a:rPr lang="en"/>
              <a:t> cycle</a:t>
            </a:r>
            <a:endParaRPr/>
          </a:p>
          <a:p>
            <a:pPr indent="0" lvl="0" marL="0" rtl="0" algn="l">
              <a:spcBef>
                <a:spcPts val="1200"/>
              </a:spcBef>
              <a:spcAft>
                <a:spcPts val="0"/>
              </a:spcAft>
              <a:buNone/>
            </a:pPr>
            <a:r>
              <a:rPr lang="en"/>
              <a:t>Ensembles only (contents underneath generally </a:t>
            </a:r>
            <a:r>
              <a:rPr lang="en"/>
              <a:t>the</a:t>
            </a:r>
            <a:r>
              <a:rPr lang="en"/>
              <a:t> same as above):</a:t>
            </a:r>
            <a:endParaRPr/>
          </a:p>
          <a:p>
            <a:pPr indent="-355600" lvl="0" marL="457200" rtl="0" algn="l">
              <a:spcBef>
                <a:spcPts val="0"/>
              </a:spcBef>
              <a:spcAft>
                <a:spcPts val="0"/>
              </a:spcAft>
              <a:buSzPts val="2000"/>
              <a:buChar char="●"/>
            </a:pPr>
            <a:r>
              <a:rPr lang="en">
                <a:latin typeface="Roboto Mono SemiBold"/>
                <a:ea typeface="Roboto Mono SemiBold"/>
                <a:cs typeface="Roboto Mono SemiBold"/>
                <a:sym typeface="Roboto Mono SemiBold"/>
              </a:rPr>
              <a:t>ensstat</a:t>
            </a:r>
            <a:r>
              <a:rPr lang="en"/>
              <a:t>: ensemble mean</a:t>
            </a:r>
            <a:endParaRPr/>
          </a:p>
          <a:p>
            <a:pPr indent="-355600" lvl="0" marL="457200" rtl="0" algn="l">
              <a:spcBef>
                <a:spcPts val="0"/>
              </a:spcBef>
              <a:spcAft>
                <a:spcPts val="0"/>
              </a:spcAft>
              <a:buSzPts val="2000"/>
              <a:buChar char="●"/>
            </a:pPr>
            <a:r>
              <a:rPr lang="en">
                <a:latin typeface="Roboto Mono SemiBold"/>
                <a:ea typeface="Roboto Mono SemiBold"/>
                <a:cs typeface="Roboto Mono SemiBold"/>
                <a:sym typeface="Roboto Mono SemiBold"/>
              </a:rPr>
              <a:t>mem001, mem002, …</a:t>
            </a:r>
            <a:r>
              <a:rPr lang="en"/>
              <a:t>: individual ensemble members</a:t>
            </a:r>
            <a:endParaRPr/>
          </a:p>
        </p:txBody>
      </p:sp>
      <p:sp>
        <p:nvSpPr>
          <p:cNvPr id="747" name="Google Shape;747;p10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2"/>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a:t>
            </a:r>
            <a:r>
              <a:rPr lang="en"/>
              <a:t> Global Workflow</a:t>
            </a:r>
            <a:endParaRPr/>
          </a:p>
        </p:txBody>
      </p:sp>
      <p:sp>
        <p:nvSpPr>
          <p:cNvPr id="203" name="Google Shape;203;p32"/>
          <p:cNvSpPr txBox="1"/>
          <p:nvPr>
            <p:ph idx="1" type="body"/>
          </p:nvPr>
        </p:nvSpPr>
        <p:spPr>
          <a:xfrm>
            <a:off x="450175" y="901350"/>
            <a:ext cx="8235600" cy="3630300"/>
          </a:xfrm>
          <a:prstGeom prst="rect">
            <a:avLst/>
          </a:prstGeom>
        </p:spPr>
        <p:txBody>
          <a:bodyPr anchorCtr="0" anchor="t" bIns="91425" lIns="91425" spcFirstLastPara="1" rIns="91425" wrap="square" tIns="91425">
            <a:normAutofit/>
          </a:bodyPr>
          <a:lstStyle/>
          <a:p>
            <a:pPr indent="-368300" lvl="0" marL="457200" rtl="0" algn="l">
              <a:spcBef>
                <a:spcPts val="0"/>
              </a:spcBef>
              <a:spcAft>
                <a:spcPts val="0"/>
              </a:spcAft>
              <a:buSzPts val="2200"/>
              <a:buChar char="●"/>
            </a:pPr>
            <a:r>
              <a:rPr lang="en" sz="2000"/>
              <a:t>First, let’s define and create a </a:t>
            </a:r>
            <a:r>
              <a:rPr lang="en"/>
              <a:t>few </a:t>
            </a:r>
            <a:r>
              <a:rPr lang="en" sz="2000"/>
              <a:t>locations where we will be working:</a:t>
            </a:r>
            <a:br>
              <a:rPr lang="en" sz="2000"/>
            </a:br>
            <a:r>
              <a:rPr lang="en" sz="1800">
                <a:latin typeface="Roboto Mono SemiBold"/>
                <a:ea typeface="Roboto Mono SemiBold"/>
                <a:cs typeface="Roboto Mono SemiBold"/>
                <a:sym typeface="Roboto Mono SemiBold"/>
              </a:rPr>
              <a:t>&gt;</a:t>
            </a:r>
            <a:r>
              <a:rPr lang="en" sz="1800">
                <a:latin typeface="Roboto Mono SemiBold"/>
                <a:ea typeface="Roboto Mono SemiBold"/>
                <a:cs typeface="Roboto Mono SemiBold"/>
                <a:sym typeface="Roboto Mono SemiBold"/>
              </a:rPr>
              <a:t> ME=first.last</a:t>
            </a:r>
            <a:br>
              <a:rPr lang="en" sz="1800">
                <a:latin typeface="Roboto Mono SemiBold"/>
                <a:ea typeface="Roboto Mono SemiBold"/>
                <a:cs typeface="Roboto Mono SemiBold"/>
                <a:sym typeface="Roboto Mono SemiBold"/>
              </a:rPr>
            </a:br>
            <a:r>
              <a:rPr lang="en" sz="1800">
                <a:latin typeface="Roboto Mono SemiBold"/>
                <a:ea typeface="Roboto Mono SemiBold"/>
                <a:cs typeface="Roboto Mono SemiBold"/>
                <a:sym typeface="Roboto Mono SemiBold"/>
              </a:rPr>
              <a:t>&gt; MY_SAVE=/lustre/users/$ME/save/gw</a:t>
            </a:r>
            <a:br>
              <a:rPr lang="en" sz="1800">
                <a:latin typeface="Roboto Mono SemiBold"/>
                <a:ea typeface="Roboto Mono SemiBold"/>
                <a:cs typeface="Roboto Mono SemiBold"/>
                <a:sym typeface="Roboto Mono SemiBold"/>
              </a:rPr>
            </a:br>
            <a:r>
              <a:rPr lang="en" sz="1800">
                <a:latin typeface="Roboto Mono SemiBold"/>
                <a:ea typeface="Roboto Mono SemiBold"/>
                <a:cs typeface="Roboto Mono SemiBold"/>
                <a:sym typeface="Roboto Mono SemiBold"/>
              </a:rPr>
              <a:t>&gt; MY_NOSCRUB=</a:t>
            </a:r>
            <a:r>
              <a:rPr lang="en" sz="1800">
                <a:latin typeface="Roboto Mono SemiBold"/>
                <a:ea typeface="Roboto Mono SemiBold"/>
                <a:cs typeface="Roboto Mono SemiBold"/>
                <a:sym typeface="Roboto Mono SemiBold"/>
              </a:rPr>
              <a:t>/lustre/users/$ME/noscrub/gw</a:t>
            </a:r>
            <a:br>
              <a:rPr lang="en" sz="1800">
                <a:latin typeface="Roboto Mono SemiBold"/>
                <a:ea typeface="Roboto Mono SemiBold"/>
                <a:cs typeface="Roboto Mono SemiBold"/>
                <a:sym typeface="Roboto Mono SemiBold"/>
              </a:rPr>
            </a:br>
            <a:r>
              <a:rPr lang="en" sz="1800">
                <a:latin typeface="Roboto Mono SemiBold"/>
                <a:ea typeface="Roboto Mono SemiBold"/>
                <a:cs typeface="Roboto Mono SemiBold"/>
                <a:sym typeface="Roboto Mono SemiBold"/>
              </a:rPr>
              <a:t>&gt; MY_STMP=/lustre/users/$ME/stmp</a:t>
            </a:r>
            <a:br>
              <a:rPr lang="en" sz="1800">
                <a:latin typeface="Roboto Mono SemiBold"/>
                <a:ea typeface="Roboto Mono SemiBold"/>
                <a:cs typeface="Roboto Mono SemiBold"/>
                <a:sym typeface="Roboto Mono SemiBold"/>
              </a:rPr>
            </a:br>
            <a:r>
              <a:rPr lang="en" sz="1800">
                <a:latin typeface="Roboto Mono SemiBold"/>
                <a:ea typeface="Roboto Mono SemiBold"/>
                <a:cs typeface="Roboto Mono SemiBold"/>
                <a:sym typeface="Roboto Mono SemiBold"/>
              </a:rPr>
              <a:t>&gt; mkdir -p $MY_SAVE $MY_NOSCRUB $MY_STMP</a:t>
            </a:r>
            <a:endParaRPr sz="1800">
              <a:latin typeface="Roboto Mono SemiBold"/>
              <a:ea typeface="Roboto Mono SemiBold"/>
              <a:cs typeface="Roboto Mono SemiBold"/>
              <a:sym typeface="Roboto Mono SemiBold"/>
            </a:endParaRPr>
          </a:p>
          <a:p>
            <a:pPr indent="-368300" lvl="0" marL="457200" rtl="0" algn="l">
              <a:spcBef>
                <a:spcPts val="0"/>
              </a:spcBef>
              <a:spcAft>
                <a:spcPts val="0"/>
              </a:spcAft>
              <a:buSzPts val="2200"/>
              <a:buChar char="●"/>
            </a:pPr>
            <a:r>
              <a:rPr lang="en" sz="2000"/>
              <a:t>Then, move into the save directory you just created:</a:t>
            </a:r>
            <a:br>
              <a:rPr lang="en" sz="2000"/>
            </a:br>
            <a:r>
              <a:rPr b="1" lang="en" sz="1800">
                <a:latin typeface="Roboto Mono"/>
                <a:ea typeface="Roboto Mono"/>
                <a:cs typeface="Roboto Mono"/>
                <a:sym typeface="Roboto Mono"/>
              </a:rPr>
              <a:t>&gt; </a:t>
            </a:r>
            <a:r>
              <a:rPr lang="en" sz="1800">
                <a:latin typeface="Roboto Mono SemiBold"/>
                <a:ea typeface="Roboto Mono SemiBold"/>
                <a:cs typeface="Roboto Mono SemiBold"/>
                <a:sym typeface="Roboto Mono SemiBold"/>
              </a:rPr>
              <a:t>cd $MY_SAVE</a:t>
            </a:r>
            <a:endParaRPr sz="1800">
              <a:latin typeface="Roboto Mono SemiBold"/>
              <a:ea typeface="Roboto Mono SemiBold"/>
              <a:cs typeface="Roboto Mono SemiBold"/>
              <a:sym typeface="Roboto Mono SemiBold"/>
            </a:endParaRPr>
          </a:p>
          <a:p>
            <a:pPr indent="0" lvl="0" marL="0" rtl="0" algn="l">
              <a:spcBef>
                <a:spcPts val="1200"/>
              </a:spcBef>
              <a:spcAft>
                <a:spcPts val="1200"/>
              </a:spcAft>
              <a:buNone/>
            </a:pPr>
            <a:r>
              <a:t/>
            </a:r>
            <a:endParaRPr sz="1100"/>
          </a:p>
        </p:txBody>
      </p:sp>
      <p:sp>
        <p:nvSpPr>
          <p:cNvPr id="204" name="Google Shape;204;p3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104"/>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Wrap Up</a:t>
            </a:r>
            <a:endParaRPr/>
          </a:p>
        </p:txBody>
      </p:sp>
      <p:sp>
        <p:nvSpPr>
          <p:cNvPr id="753" name="Google Shape;753;p10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solidFill>
                  <a:schemeClr val="lt1"/>
                </a:solidFill>
                <a:latin typeface="Nunito"/>
                <a:ea typeface="Nunito"/>
                <a:cs typeface="Nunito"/>
                <a:sym typeface="Nunito"/>
              </a:rPr>
              <a:t>‹#›</a:t>
            </a:fld>
            <a:endParaRPr sz="900">
              <a:solidFill>
                <a:schemeClr val="lt1"/>
              </a:solidFill>
              <a:latin typeface="Nunito"/>
              <a:ea typeface="Nunito"/>
              <a:cs typeface="Nunito"/>
              <a:sym typeface="Nunito"/>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105"/>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Wrap Up</a:t>
            </a:r>
            <a:endParaRPr/>
          </a:p>
        </p:txBody>
      </p:sp>
      <p:sp>
        <p:nvSpPr>
          <p:cNvPr id="759" name="Google Shape;759;p105"/>
          <p:cNvSpPr txBox="1"/>
          <p:nvPr>
            <p:ph idx="1" type="body"/>
          </p:nvPr>
        </p:nvSpPr>
        <p:spPr>
          <a:xfrm>
            <a:off x="450175" y="901350"/>
            <a:ext cx="8235600" cy="36303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By now, hopefully your test case is complete or nearly so.</a:t>
            </a:r>
            <a:endParaRPr/>
          </a:p>
          <a:p>
            <a:pPr indent="0" lvl="0" marL="0" rtl="0" algn="l">
              <a:spcBef>
                <a:spcPts val="1200"/>
              </a:spcBef>
              <a:spcAft>
                <a:spcPts val="0"/>
              </a:spcAft>
              <a:buNone/>
            </a:pPr>
            <a:r>
              <a:rPr lang="en"/>
              <a:t>We will try to leave the training clusters up until tomorrow.</a:t>
            </a:r>
            <a:r>
              <a:rPr lang="en"/>
              <a:t> Please continue to explore your output, and maybe run another test case.</a:t>
            </a:r>
            <a:endParaRPr/>
          </a:p>
          <a:p>
            <a:pPr indent="-355600" lvl="0" marL="457200" rtl="0" algn="l">
              <a:spcBef>
                <a:spcPts val="1200"/>
              </a:spcBef>
              <a:spcAft>
                <a:spcPts val="0"/>
              </a:spcAft>
              <a:buSzPts val="2000"/>
              <a:buChar char="●"/>
            </a:pPr>
            <a:r>
              <a:rPr lang="en"/>
              <a:t>Please limit yourself to the low-resolution cases in </a:t>
            </a:r>
            <a:r>
              <a:rPr lang="en">
                <a:latin typeface="Roboto Mono SemiBold"/>
                <a:ea typeface="Roboto Mono SemiBold"/>
                <a:cs typeface="Roboto Mono SemiBold"/>
                <a:sym typeface="Roboto Mono SemiBold"/>
              </a:rPr>
              <a:t>dev/ci/cases/pr</a:t>
            </a:r>
            <a:endParaRPr>
              <a:latin typeface="Roboto Mono SemiBold"/>
              <a:ea typeface="Roboto Mono SemiBold"/>
              <a:cs typeface="Roboto Mono SemiBold"/>
              <a:sym typeface="Roboto Mono SemiBold"/>
            </a:endParaRPr>
          </a:p>
          <a:p>
            <a:pPr indent="-355600" lvl="0" marL="457200" rtl="0" algn="l">
              <a:spcBef>
                <a:spcPts val="0"/>
              </a:spcBef>
              <a:spcAft>
                <a:spcPts val="0"/>
              </a:spcAft>
              <a:buSzPts val="2000"/>
              <a:buChar char="●"/>
            </a:pPr>
            <a:r>
              <a:rPr lang="en"/>
              <a:t>We have a limited AWS budget for training, </a:t>
            </a:r>
            <a:r>
              <a:rPr lang="en"/>
              <a:t>please</a:t>
            </a:r>
            <a:r>
              <a:rPr lang="en"/>
              <a:t> be responsible</a:t>
            </a:r>
            <a:endParaRPr/>
          </a:p>
          <a:p>
            <a:pPr indent="-342900" lvl="1" marL="914400" rtl="0" algn="l">
              <a:spcBef>
                <a:spcPts val="0"/>
              </a:spcBef>
              <a:spcAft>
                <a:spcPts val="0"/>
              </a:spcAft>
              <a:buSzPts val="1800"/>
              <a:buChar char="○"/>
            </a:pPr>
            <a:r>
              <a:rPr lang="en"/>
              <a:t>We may need to shut it down early if the costs get too high</a:t>
            </a:r>
            <a:endParaRPr/>
          </a:p>
          <a:p>
            <a:pPr indent="0" lvl="0" marL="0" rtl="0" algn="l">
              <a:spcBef>
                <a:spcPts val="1200"/>
              </a:spcBef>
              <a:spcAft>
                <a:spcPts val="1200"/>
              </a:spcAft>
              <a:buNone/>
            </a:pPr>
            <a:r>
              <a:rPr lang="en"/>
              <a:t>The EPIC team will be around all week if you have any questions, or you can email me </a:t>
            </a:r>
            <a:r>
              <a:rPr lang="en"/>
              <a:t>directly at </a:t>
            </a:r>
            <a:r>
              <a:rPr lang="en" u="sng">
                <a:solidFill>
                  <a:schemeClr val="hlink"/>
                </a:solidFill>
                <a:hlinkClick r:id="rId3"/>
              </a:rPr>
              <a:t>Walter.Kolczynski@noaa.gov</a:t>
            </a:r>
            <a:endParaRPr/>
          </a:p>
        </p:txBody>
      </p:sp>
      <p:sp>
        <p:nvSpPr>
          <p:cNvPr id="760" name="Google Shape;760;p10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106"/>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Resources</a:t>
            </a:r>
            <a:endParaRPr/>
          </a:p>
        </p:txBody>
      </p:sp>
      <p:sp>
        <p:nvSpPr>
          <p:cNvPr id="766" name="Google Shape;766;p10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900">
                <a:solidFill>
                  <a:schemeClr val="lt1"/>
                </a:solidFill>
                <a:latin typeface="Nunito"/>
                <a:ea typeface="Nunito"/>
                <a:cs typeface="Nunito"/>
                <a:sym typeface="Nunito"/>
              </a:rPr>
              <a:t>‹#›</a:t>
            </a:fld>
            <a:endParaRPr sz="900">
              <a:solidFill>
                <a:schemeClr val="lt1"/>
              </a:solidFill>
              <a:latin typeface="Nunito"/>
              <a:ea typeface="Nunito"/>
              <a:cs typeface="Nunito"/>
              <a:sym typeface="Nunito"/>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107"/>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Resources</a:t>
            </a:r>
            <a:endParaRPr/>
          </a:p>
        </p:txBody>
      </p:sp>
      <p:sp>
        <p:nvSpPr>
          <p:cNvPr id="772" name="Google Shape;772;p107"/>
          <p:cNvSpPr txBox="1"/>
          <p:nvPr>
            <p:ph idx="1" type="body"/>
          </p:nvPr>
        </p:nvSpPr>
        <p:spPr>
          <a:xfrm>
            <a:off x="450175" y="901350"/>
            <a:ext cx="8235600" cy="36303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Authoritative GW Repository:</a:t>
            </a:r>
            <a:br>
              <a:rPr lang="en"/>
            </a:br>
            <a:r>
              <a:rPr lang="en" u="sng">
                <a:solidFill>
                  <a:schemeClr val="hlink"/>
                </a:solidFill>
                <a:hlinkClick r:id="rId3"/>
              </a:rPr>
              <a:t>https://github.com/NOAA-EMC/global-workflow</a:t>
            </a:r>
            <a:endParaRPr/>
          </a:p>
          <a:p>
            <a:pPr indent="0" lvl="0" marL="0" rtl="0" algn="l">
              <a:spcBef>
                <a:spcPts val="1200"/>
              </a:spcBef>
              <a:spcAft>
                <a:spcPts val="0"/>
              </a:spcAft>
              <a:buNone/>
            </a:pPr>
            <a:r>
              <a:rPr lang="en"/>
              <a:t>Quick-Start Guide:</a:t>
            </a:r>
            <a:br>
              <a:rPr lang="en"/>
            </a:br>
            <a:r>
              <a:rPr lang="en" u="sng">
                <a:solidFill>
                  <a:schemeClr val="hlink"/>
                </a:solidFill>
                <a:hlinkClick r:id="rId4"/>
              </a:rPr>
              <a:t>https://global-workflow.readthedocs.io/en/latest/quick_start.html</a:t>
            </a:r>
            <a:endParaRPr/>
          </a:p>
          <a:p>
            <a:pPr indent="0" lvl="0" marL="0" rtl="0" algn="l">
              <a:spcBef>
                <a:spcPts val="1200"/>
              </a:spcBef>
              <a:spcAft>
                <a:spcPts val="0"/>
              </a:spcAft>
              <a:buNone/>
            </a:pPr>
            <a:r>
              <a:rPr lang="en"/>
              <a:t>GW Documentation:</a:t>
            </a:r>
            <a:br>
              <a:rPr lang="en"/>
            </a:br>
            <a:r>
              <a:rPr lang="en" u="sng">
                <a:solidFill>
                  <a:schemeClr val="hlink"/>
                </a:solidFill>
                <a:hlinkClick r:id="rId5"/>
              </a:rPr>
              <a:t>https://global-workflow.readthedocs.io/en/latest/index.html</a:t>
            </a:r>
            <a:endParaRPr/>
          </a:p>
          <a:p>
            <a:pPr indent="0" lvl="0" marL="0" rtl="0" algn="l">
              <a:spcBef>
                <a:spcPts val="1200"/>
              </a:spcBef>
              <a:spcAft>
                <a:spcPts val="0"/>
              </a:spcAft>
              <a:buNone/>
            </a:pPr>
            <a:r>
              <a:rPr lang="en"/>
              <a:t>Rocoto Documentation:</a:t>
            </a:r>
            <a:br>
              <a:rPr lang="en"/>
            </a:br>
            <a:r>
              <a:rPr lang="en" u="sng">
                <a:solidFill>
                  <a:schemeClr val="hlink"/>
                </a:solidFill>
                <a:hlinkClick r:id="rId6"/>
              </a:rPr>
              <a:t>christopherwharrop.github.io/rocoto/</a:t>
            </a:r>
            <a:endParaRPr/>
          </a:p>
          <a:p>
            <a:pPr indent="0" lvl="0" marL="0" rtl="0" algn="l">
              <a:spcBef>
                <a:spcPts val="1200"/>
              </a:spcBef>
              <a:spcAft>
                <a:spcPts val="1200"/>
              </a:spcAft>
              <a:buNone/>
            </a:pPr>
            <a:r>
              <a:rPr lang="en"/>
              <a:t>Discussion Board (for help):</a:t>
            </a:r>
            <a:br>
              <a:rPr lang="en"/>
            </a:br>
            <a:r>
              <a:rPr lang="en" u="sng">
                <a:solidFill>
                  <a:schemeClr val="hlink"/>
                </a:solidFill>
                <a:hlinkClick r:id="rId7"/>
              </a:rPr>
              <a:t>https://github.com/NOAA-EMC/global-workflow/discussions</a:t>
            </a:r>
            <a:endParaRPr/>
          </a:p>
        </p:txBody>
      </p:sp>
      <p:sp>
        <p:nvSpPr>
          <p:cNvPr id="773" name="Google Shape;773;p10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3"/>
          <p:cNvSpPr txBox="1"/>
          <p:nvPr>
            <p:ph type="title"/>
          </p:nvPr>
        </p:nvSpPr>
        <p:spPr>
          <a:xfrm>
            <a:off x="450175" y="338425"/>
            <a:ext cx="8235600" cy="562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Cloning and Building</a:t>
            </a:r>
            <a:r>
              <a:rPr lang="en"/>
              <a:t> Global Workflow</a:t>
            </a:r>
            <a:endParaRPr/>
          </a:p>
        </p:txBody>
      </p:sp>
      <p:sp>
        <p:nvSpPr>
          <p:cNvPr id="210" name="Google Shape;210;p33"/>
          <p:cNvSpPr txBox="1"/>
          <p:nvPr>
            <p:ph idx="1" type="body"/>
          </p:nvPr>
        </p:nvSpPr>
        <p:spPr>
          <a:xfrm>
            <a:off x="450175" y="901350"/>
            <a:ext cx="8235600" cy="36303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SzPts val="2200"/>
              <a:buChar char="●"/>
            </a:pPr>
            <a:r>
              <a:rPr lang="en" sz="2000"/>
              <a:t>Now, clone global workflow:</a:t>
            </a:r>
            <a:br>
              <a:rPr lang="en" sz="2000"/>
            </a:br>
            <a:r>
              <a:rPr b="1" lang="en" sz="1800">
                <a:latin typeface="Roboto Mono"/>
                <a:ea typeface="Roboto Mono"/>
                <a:cs typeface="Roboto Mono"/>
                <a:sym typeface="Roboto Mono"/>
              </a:rPr>
              <a:t>&gt; git clone </a:t>
            </a:r>
            <a:r>
              <a:rPr b="1" lang="en" sz="1800">
                <a:latin typeface="Roboto Mono"/>
                <a:ea typeface="Roboto Mono"/>
                <a:cs typeface="Roboto Mono"/>
                <a:sym typeface="Roboto Mono"/>
              </a:rPr>
              <a:t>https://github.com/NOAA-EMC/global-workflow.git</a:t>
            </a:r>
            <a:r>
              <a:rPr b="1" lang="en" sz="1800">
                <a:latin typeface="Roboto Mono"/>
                <a:ea typeface="Roboto Mono"/>
                <a:cs typeface="Roboto Mono"/>
                <a:sym typeface="Roboto Mono"/>
              </a:rPr>
              <a:t> tutorial --recursive </a:t>
            </a:r>
            <a:r>
              <a:rPr b="1" lang="en" sz="1800">
                <a:latin typeface="Roboto Mono"/>
                <a:ea typeface="Roboto Mono"/>
                <a:cs typeface="Roboto Mono"/>
                <a:sym typeface="Roboto Mono"/>
              </a:rPr>
              <a:t>--</a:t>
            </a:r>
            <a:r>
              <a:rPr b="1" lang="en" sz="1800">
                <a:latin typeface="Roboto Mono"/>
                <a:ea typeface="Roboto Mono"/>
                <a:cs typeface="Roboto Mono"/>
                <a:sym typeface="Roboto Mono"/>
              </a:rPr>
              <a:t>jobs=8</a:t>
            </a:r>
            <a:endParaRPr b="1" sz="1800">
              <a:latin typeface="Roboto Mono"/>
              <a:ea typeface="Roboto Mono"/>
              <a:cs typeface="Roboto Mono"/>
              <a:sym typeface="Roboto Mono"/>
            </a:endParaRPr>
          </a:p>
          <a:p>
            <a:pPr indent="-368300" lvl="0" marL="457200" rtl="0" algn="l">
              <a:spcBef>
                <a:spcPts val="0"/>
              </a:spcBef>
              <a:spcAft>
                <a:spcPts val="0"/>
              </a:spcAft>
              <a:buSzPts val="2200"/>
              <a:buChar char="●"/>
            </a:pPr>
            <a:r>
              <a:rPr lang="en" sz="2000"/>
              <a:t>After the clone is complete, move to the </a:t>
            </a:r>
            <a:r>
              <a:rPr lang="en" sz="2000"/>
              <a:t>source</a:t>
            </a:r>
            <a:r>
              <a:rPr lang="en" sz="2000"/>
              <a:t> code directory and build for GFS </a:t>
            </a:r>
            <a:r>
              <a:rPr lang="en" sz="2000"/>
              <a:t>forecast-only:</a:t>
            </a:r>
            <a:br>
              <a:rPr lang="en" sz="2000"/>
            </a:br>
            <a:r>
              <a:rPr lang="en" sz="1800">
                <a:latin typeface="Roboto Mono SemiBold"/>
                <a:ea typeface="Roboto Mono SemiBold"/>
                <a:cs typeface="Roboto Mono SemiBold"/>
                <a:sym typeface="Roboto Mono SemiBold"/>
              </a:rPr>
              <a:t>&gt; cd tutorial/sorc</a:t>
            </a:r>
            <a:br>
              <a:rPr lang="en" sz="1800">
                <a:latin typeface="Roboto Mono SemiBold"/>
                <a:ea typeface="Roboto Mono SemiBold"/>
                <a:cs typeface="Roboto Mono SemiBold"/>
                <a:sym typeface="Roboto Mono SemiBold"/>
              </a:rPr>
            </a:br>
            <a:r>
              <a:rPr lang="en" sz="1800">
                <a:latin typeface="Roboto Mono SemiBold"/>
                <a:ea typeface="Roboto Mono SemiBold"/>
                <a:cs typeface="Roboto Mono SemiBold"/>
                <a:sym typeface="Roboto Mono SemiBold"/>
              </a:rPr>
              <a:t>&gt; ./build_all.sh -cA aws gfs</a:t>
            </a:r>
            <a:endParaRPr sz="1800">
              <a:latin typeface="Roboto Mono SemiBold"/>
              <a:ea typeface="Roboto Mono SemiBold"/>
              <a:cs typeface="Roboto Mono SemiBold"/>
              <a:sym typeface="Roboto Mono SemiBold"/>
            </a:endParaRPr>
          </a:p>
        </p:txBody>
      </p:sp>
      <p:sp>
        <p:nvSpPr>
          <p:cNvPr id="211" name="Google Shape;211;p3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