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Nunito SemiBold"/>
      <p:regular r:id="rId23"/>
      <p:bold r:id="rId24"/>
      <p:italic r:id="rId25"/>
      <p:boldItalic r:id="rId26"/>
    </p:embeddedFont>
    <p:embeddedFont>
      <p:font typeface="Nunito"/>
      <p:regular r:id="rId27"/>
      <p:bold r:id="rId28"/>
      <p:italic r:id="rId29"/>
      <p:boldItalic r:id="rId30"/>
    </p:embeddedFont>
    <p:embeddedFont>
      <p:font typeface="Maven Pro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NunitoSemiBold-bold.fntdata"/><Relationship Id="rId23" Type="http://schemas.openxmlformats.org/officeDocument/2006/relationships/font" Target="fonts/NunitoSemiBo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NunitoSemiBold-boldItalic.fntdata"/><Relationship Id="rId25" Type="http://schemas.openxmlformats.org/officeDocument/2006/relationships/font" Target="fonts/NunitoSemiBold-italic.fntdata"/><Relationship Id="rId28" Type="http://schemas.openxmlformats.org/officeDocument/2006/relationships/font" Target="fonts/Nunito-bold.fntdata"/><Relationship Id="rId27" Type="http://schemas.openxmlformats.org/officeDocument/2006/relationships/font" Target="fonts/Nuni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Nuni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avenPro-regular.fntdata"/><Relationship Id="rId30" Type="http://schemas.openxmlformats.org/officeDocument/2006/relationships/font" Target="fonts/Nuni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MavenPr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f7e5ee495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f7e5ee495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7e5ee495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7e5ee495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7e5ee495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f7e5ee495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f7e5ee495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f7e5ee495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f49b92d467_0_26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f49b92d467_0_26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f5aaf9d98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f5aaf9d98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f7e5ee495a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f7e5ee495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f49b92d467_0_33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f49b92d467_0_3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37cb5cae3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37cb5cae3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4922803f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4922803f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4337bbdf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4337bbdf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f37cb5cae3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f37cb5cae3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49b92d467_0_30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49b92d467_0_30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37cb5cae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f37cb5cae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f37cb5cae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f37cb5cae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37cb5cae3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f37cb5cae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20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7_0)">
  <p:cSld name="Title and body (g3f49b92d467_7_0)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4" name="Google Shape;84;p1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14_0)">
  <p:cSld name="Title and body (g3f49b92d467_14_0)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" name="Google Shape;87;p1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27_0)">
  <p:cSld name="Title and body (g3f49b92d467_27_0)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" name="Google Shape;91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34_0)">
  <p:cSld name="Title and body (g3f49b92d467_34_0)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16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6" name="Google Shape;96;p1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(g3f49b92d467_41_0)">
  <p:cSld name="One column text (g3f49b92d467_41_0)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0" name="Google Shape;100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(g3f49b92d467_48_0)">
  <p:cSld name="One column text (g3f49b92d467_48_0)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3" name="Google Shape;103;p1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4" name="Google Shape;104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(g3f49b92d467_55_0)">
  <p:cSld name="One column text (g3f49b92d467_55_0)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7" name="Google Shape;107;p1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8" name="Google Shape;108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72_0)">
  <p:cSld name="Title and body (g3f49b92d467_72_0)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79_0)">
  <p:cSld name="Title and body (g3f49b92d467_79_0)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6" name="Google Shape;116;p2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89_0)">
  <p:cSld name="Title and body (g3f49b92d467_89_0)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0" name="Google Shape;120;p2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9b92d467_99_0)">
  <p:cSld name="Title and body (g3f49b92d467_99_0)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3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4" name="Google Shape;124;p2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a1162676_12_0)">
  <p:cSld name="Title and body (g3f4a1162676_12_0)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7" name="Google Shape;127;p2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8" name="Google Shape;128;p2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(g3f4a1162676_19_0)">
  <p:cSld name="Title and body (g3f4a1162676_19_0)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2" name="Google Shape;132;p2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hyperlink" Target="https://github.com/NOAA-EPIC/uifcw2026" TargetMode="External"/><Relationship Id="rId5" Type="http://schemas.openxmlformats.org/officeDocument/2006/relationships/image" Target="../media/image3.png"/><Relationship Id="rId6" Type="http://schemas.openxmlformats.org/officeDocument/2006/relationships/image" Target="../media/image1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hyperlink" Target="https://github.com/NOAA-EPIC/global-workflow-AWS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12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6.png"/><Relationship Id="rId5" Type="http://schemas.openxmlformats.org/officeDocument/2006/relationships/image" Target="../media/image1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type="ctrTitle"/>
          </p:nvPr>
        </p:nvSpPr>
        <p:spPr>
          <a:xfrm>
            <a:off x="824000" y="1613825"/>
            <a:ext cx="82821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80"/>
              <a:buNone/>
            </a:pPr>
            <a:r>
              <a:rPr lang="en" sz="4000"/>
              <a:t>Acce</a:t>
            </a:r>
            <a:r>
              <a:rPr lang="en" sz="4000"/>
              <a:t>lerating Rapid </a:t>
            </a:r>
            <a:r>
              <a:rPr lang="en" sz="4000"/>
              <a:t>Innovation</a:t>
            </a:r>
            <a:endParaRPr sz="4000"/>
          </a:p>
        </p:txBody>
      </p:sp>
      <p:sp>
        <p:nvSpPr>
          <p:cNvPr id="138" name="Google Shape;138;p26"/>
          <p:cNvSpPr txBox="1"/>
          <p:nvPr>
            <p:ph idx="1" type="subTitle"/>
          </p:nvPr>
        </p:nvSpPr>
        <p:spPr>
          <a:xfrm>
            <a:off x="565500" y="2791325"/>
            <a:ext cx="55479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EPIC’s Pre-Configured Public Cloud HPC Environments </a:t>
            </a:r>
            <a:endParaRPr b="1"/>
          </a:p>
        </p:txBody>
      </p:sp>
      <p:sp>
        <p:nvSpPr>
          <p:cNvPr id="139" name="Google Shape;139;p26"/>
          <p:cNvSpPr txBox="1"/>
          <p:nvPr/>
        </p:nvSpPr>
        <p:spPr>
          <a:xfrm>
            <a:off x="565500" y="3604600"/>
            <a:ext cx="4752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Contributors</a:t>
            </a:r>
            <a:r>
              <a:rPr lang="en" sz="1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: Kristopher Booker, Wei Huang, Walter Kolczynski, Cameron Book, Keven Blackman, Natalie Perlin </a:t>
            </a:r>
            <a:endParaRPr sz="1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5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1" name="Google Shape;281;p3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82" name="Google Shape;282;p3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3" name="Google Shape;283;p3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4" name="Google Shape;284;p3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85" name="Google Shape;285;p3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Pre-configured HPC environments</a:t>
            </a:r>
            <a:endParaRPr/>
          </a:p>
        </p:txBody>
      </p:sp>
      <p:sp>
        <p:nvSpPr>
          <p:cNvPr id="286" name="Google Shape;286;p35"/>
          <p:cNvSpPr/>
          <p:nvPr/>
        </p:nvSpPr>
        <p:spPr>
          <a:xfrm>
            <a:off x="762000" y="1333500"/>
            <a:ext cx="4000500" cy="2667000"/>
          </a:xfrm>
          <a:prstGeom prst="roundRect">
            <a:avLst>
              <a:gd fmla="val 5714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7" name="Google Shape;287;p35"/>
          <p:cNvGrpSpPr/>
          <p:nvPr/>
        </p:nvGrpSpPr>
        <p:grpSpPr>
          <a:xfrm>
            <a:off x="1009650" y="1581150"/>
            <a:ext cx="457200" cy="457200"/>
            <a:chOff x="1009650" y="1581150"/>
            <a:chExt cx="457200" cy="457200"/>
          </a:xfrm>
        </p:grpSpPr>
        <p:sp>
          <p:nvSpPr>
            <p:cNvPr id="288" name="Google Shape;288;p35"/>
            <p:cNvSpPr/>
            <p:nvPr/>
          </p:nvSpPr>
          <p:spPr>
            <a:xfrm>
              <a:off x="1009650" y="1581150"/>
              <a:ext cx="457200" cy="457200"/>
            </a:xfrm>
            <a:prstGeom prst="ellipse">
              <a:avLst/>
            </a:prstGeom>
            <a:solidFill>
              <a:srgbClr val="FFF3E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35"/>
            <p:cNvSpPr txBox="1"/>
            <p:nvPr/>
          </p:nvSpPr>
          <p:spPr>
            <a:xfrm>
              <a:off x="1066800" y="1667510"/>
              <a:ext cx="3429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F1761A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psychology</a:t>
              </a:r>
              <a:endParaRPr sz="20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grpSp>
        <p:nvGrpSpPr>
          <p:cNvPr id="290" name="Google Shape;290;p35"/>
          <p:cNvGrpSpPr/>
          <p:nvPr/>
        </p:nvGrpSpPr>
        <p:grpSpPr>
          <a:xfrm>
            <a:off x="1047750" y="1619250"/>
            <a:ext cx="3524400" cy="2142975"/>
            <a:chOff x="1047750" y="1619250"/>
            <a:chExt cx="3524400" cy="2142975"/>
          </a:xfrm>
        </p:grpSpPr>
        <p:sp>
          <p:nvSpPr>
            <p:cNvPr id="291" name="Google Shape;291;p35"/>
            <p:cNvSpPr txBox="1"/>
            <p:nvPr/>
          </p:nvSpPr>
          <p:spPr>
            <a:xfrm>
              <a:off x="1619250" y="1619250"/>
              <a:ext cx="2952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145FA6"/>
                  </a:solidFill>
                  <a:latin typeface="Maven Pro"/>
                  <a:ea typeface="Maven Pro"/>
                  <a:cs typeface="Maven Pro"/>
                  <a:sym typeface="Maven Pro"/>
                </a:rPr>
                <a:t>Too much abstraction?</a:t>
              </a:r>
              <a:endParaRPr b="1" sz="16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92" name="Google Shape;292;p35"/>
            <p:cNvSpPr txBox="1"/>
            <p:nvPr/>
          </p:nvSpPr>
          <p:spPr>
            <a:xfrm>
              <a:off x="1047750" y="2143125"/>
              <a:ext cx="3429000" cy="161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350">
                  <a:solidFill>
                    <a:srgbClr val="475569"/>
                  </a:solidFill>
                  <a:latin typeface="Nunito"/>
                  <a:ea typeface="Nunito"/>
                  <a:cs typeface="Nunito"/>
                  <a:sym typeface="Nunito"/>
                </a:rPr>
                <a:t>What if instead of providing a container we couple the software stack directly to the HPC environment?</a:t>
              </a:r>
              <a:endParaRPr b="0" sz="135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93" name="Google Shape;293;p35"/>
          <p:cNvGrpSpPr/>
          <p:nvPr/>
        </p:nvGrpSpPr>
        <p:grpSpPr>
          <a:xfrm>
            <a:off x="5048250" y="1333500"/>
            <a:ext cx="3333900" cy="2667000"/>
            <a:chOff x="5048250" y="1333500"/>
            <a:chExt cx="3333900" cy="2667000"/>
          </a:xfrm>
        </p:grpSpPr>
        <p:pic>
          <p:nvPicPr>
            <p:cNvPr id="294" name="Google Shape;294;p35"/>
            <p:cNvPicPr preferRelativeResize="0"/>
            <p:nvPr/>
          </p:nvPicPr>
          <p:blipFill rotWithShape="1">
            <a:blip r:embed="rId4">
              <a:alphaModFix/>
            </a:blip>
            <a:srcRect b="0" l="14939" r="14988" t="0"/>
            <a:stretch/>
          </p:blipFill>
          <p:spPr>
            <a:xfrm>
              <a:off x="5048250" y="1333500"/>
              <a:ext cx="3333900" cy="2667000"/>
            </a:xfrm>
            <a:prstGeom prst="roundRect">
              <a:avLst>
                <a:gd fmla="val 5714" name="adj"/>
              </a:avLst>
            </a:prstGeom>
            <a:noFill/>
            <a:ln>
              <a:noFill/>
            </a:ln>
          </p:spPr>
        </p:pic>
        <p:sp>
          <p:nvSpPr>
            <p:cNvPr id="295" name="Google Shape;295;p35"/>
            <p:cNvSpPr/>
            <p:nvPr/>
          </p:nvSpPr>
          <p:spPr>
            <a:xfrm>
              <a:off x="5048250" y="1333500"/>
              <a:ext cx="3333900" cy="2667000"/>
            </a:xfrm>
            <a:prstGeom prst="roundRect">
              <a:avLst>
                <a:gd fmla="val 5714" name="adj"/>
              </a:avLst>
            </a:prstGeom>
            <a:solidFill>
              <a:srgbClr val="000000">
                <a:alpha val="0"/>
              </a:srgbClr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6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1" name="Google Shape;301;p3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02" name="Google Shape;302;p3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03" name="Google Shape;303;p3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04" name="Google Shape;304;p3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05" name="Google Shape;305;p3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 a pre-configured software stack</a:t>
            </a:r>
            <a:endParaRPr/>
          </a:p>
        </p:txBody>
      </p:sp>
      <p:sp>
        <p:nvSpPr>
          <p:cNvPr id="306" name="Google Shape;306;p36"/>
          <p:cNvSpPr/>
          <p:nvPr/>
        </p:nvSpPr>
        <p:spPr>
          <a:xfrm>
            <a:off x="762000" y="1333500"/>
            <a:ext cx="3524400" cy="2667000"/>
          </a:xfrm>
          <a:prstGeom prst="roundRect">
            <a:avLst>
              <a:gd fmla="val 4285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6"/>
          <p:cNvSpPr/>
          <p:nvPr/>
        </p:nvSpPr>
        <p:spPr>
          <a:xfrm>
            <a:off x="4476750" y="1333500"/>
            <a:ext cx="3524400" cy="2667000"/>
          </a:xfrm>
          <a:prstGeom prst="roundRect">
            <a:avLst>
              <a:gd fmla="val 4285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6"/>
          <p:cNvSpPr txBox="1"/>
          <p:nvPr/>
        </p:nvSpPr>
        <p:spPr>
          <a:xfrm>
            <a:off x="952500" y="1524000"/>
            <a:ext cx="3143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Take an existing AWS Parallel Cluster machine image (AMI) and build the basic software package libraries (spack-stack) using HashiCorp Packer.</a:t>
            </a:r>
            <a:endParaRPr b="1" sz="1350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9" name="Google Shape;309;p36"/>
          <p:cNvSpPr txBox="1"/>
          <p:nvPr/>
        </p:nvSpPr>
        <p:spPr>
          <a:xfrm>
            <a:off x="4667250" y="1524000"/>
            <a:ext cx="3143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The entire process is fully reproducible and easily shared, allowing others in the community to deploy identical stacks.</a:t>
            </a:r>
            <a:endParaRPr b="1" sz="1350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310" name="Google Shape;310;p36"/>
          <p:cNvGrpSpPr/>
          <p:nvPr/>
        </p:nvGrpSpPr>
        <p:grpSpPr>
          <a:xfrm>
            <a:off x="5934075" y="2933700"/>
            <a:ext cx="609600" cy="650494"/>
            <a:chOff x="5934075" y="2933700"/>
            <a:chExt cx="609600" cy="650494"/>
          </a:xfrm>
        </p:grpSpPr>
        <p:sp>
          <p:nvSpPr>
            <p:cNvPr id="311" name="Google Shape;311;p36"/>
            <p:cNvSpPr/>
            <p:nvPr/>
          </p:nvSpPr>
          <p:spPr>
            <a:xfrm>
              <a:off x="5934075" y="2933700"/>
              <a:ext cx="609600" cy="6096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6"/>
            <p:cNvSpPr txBox="1"/>
            <p:nvPr/>
          </p:nvSpPr>
          <p:spPr>
            <a:xfrm>
              <a:off x="5934075" y="2974594"/>
              <a:ext cx="609600" cy="60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sync</a:t>
              </a:r>
              <a:endParaRPr sz="28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pic>
        <p:nvPicPr>
          <p:cNvPr id="313" name="Google Shape;313;p36"/>
          <p:cNvPicPr preferRelativeResize="0"/>
          <p:nvPr/>
        </p:nvPicPr>
        <p:blipFill rotWithShape="1">
          <a:blip r:embed="rId4">
            <a:alphaModFix/>
          </a:blip>
          <a:srcRect b="0" l="219" r="219" t="0"/>
          <a:stretch/>
        </p:blipFill>
        <p:spPr>
          <a:xfrm>
            <a:off x="2047875" y="2762250"/>
            <a:ext cx="952500" cy="9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Google Shape;318;p37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9" name="Google Shape;319;p3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20" name="Google Shape;320;p3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1" name="Google Shape;321;p3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22" name="Google Shape;322;p3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23" name="Google Shape;323;p3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 a pre-configured software stack</a:t>
            </a:r>
            <a:endParaRPr/>
          </a:p>
        </p:txBody>
      </p:sp>
      <p:sp>
        <p:nvSpPr>
          <p:cNvPr id="324" name="Google Shape;324;p37"/>
          <p:cNvSpPr/>
          <p:nvPr/>
        </p:nvSpPr>
        <p:spPr>
          <a:xfrm>
            <a:off x="762000" y="1428750"/>
            <a:ext cx="2381400" cy="2571900"/>
          </a:xfrm>
          <a:prstGeom prst="roundRect">
            <a:avLst>
              <a:gd fmla="val 48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5" name="Google Shape;325;p37"/>
          <p:cNvGrpSpPr/>
          <p:nvPr/>
        </p:nvGrpSpPr>
        <p:grpSpPr>
          <a:xfrm>
            <a:off x="1685925" y="1685925"/>
            <a:ext cx="533400" cy="568452"/>
            <a:chOff x="1685925" y="1685925"/>
            <a:chExt cx="533400" cy="568452"/>
          </a:xfrm>
        </p:grpSpPr>
        <p:sp>
          <p:nvSpPr>
            <p:cNvPr id="326" name="Google Shape;326;p37"/>
            <p:cNvSpPr/>
            <p:nvPr/>
          </p:nvSpPr>
          <p:spPr>
            <a:xfrm>
              <a:off x="1685925" y="1685925"/>
              <a:ext cx="533400" cy="5334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37"/>
            <p:cNvSpPr txBox="1"/>
            <p:nvPr/>
          </p:nvSpPr>
          <p:spPr>
            <a:xfrm>
              <a:off x="1685925" y="1720977"/>
              <a:ext cx="533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cloud</a:t>
              </a:r>
              <a:endParaRPr sz="24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sp>
        <p:nvSpPr>
          <p:cNvPr id="328" name="Google Shape;328;p37"/>
          <p:cNvSpPr txBox="1"/>
          <p:nvPr/>
        </p:nvSpPr>
        <p:spPr>
          <a:xfrm>
            <a:off x="904875" y="2333625"/>
            <a:ext cx="20955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Cloud Integration</a:t>
            </a:r>
            <a:endParaRPr b="1" sz="13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The entire application is now available on public cloud HPC platforms, requiring minimal inner workings knowledge.</a:t>
            </a:r>
            <a:endParaRPr b="0" sz="1100">
              <a:solidFill>
                <a:srgbClr val="64748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29" name="Google Shape;329;p37"/>
          <p:cNvSpPr/>
          <p:nvPr/>
        </p:nvSpPr>
        <p:spPr>
          <a:xfrm>
            <a:off x="3381375" y="1428750"/>
            <a:ext cx="2381400" cy="2571900"/>
          </a:xfrm>
          <a:prstGeom prst="roundRect">
            <a:avLst>
              <a:gd fmla="val 48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0" name="Google Shape;330;p37"/>
          <p:cNvGrpSpPr/>
          <p:nvPr/>
        </p:nvGrpSpPr>
        <p:grpSpPr>
          <a:xfrm>
            <a:off x="4305300" y="1685925"/>
            <a:ext cx="533400" cy="568452"/>
            <a:chOff x="4305300" y="1685925"/>
            <a:chExt cx="533400" cy="568452"/>
          </a:xfrm>
        </p:grpSpPr>
        <p:sp>
          <p:nvSpPr>
            <p:cNvPr id="331" name="Google Shape;331;p37"/>
            <p:cNvSpPr/>
            <p:nvPr/>
          </p:nvSpPr>
          <p:spPr>
            <a:xfrm>
              <a:off x="4305300" y="1685925"/>
              <a:ext cx="533400" cy="5334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37"/>
            <p:cNvSpPr txBox="1"/>
            <p:nvPr/>
          </p:nvSpPr>
          <p:spPr>
            <a:xfrm>
              <a:off x="4305300" y="1720977"/>
              <a:ext cx="533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school</a:t>
              </a:r>
              <a:endParaRPr sz="24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sp>
        <p:nvSpPr>
          <p:cNvPr id="333" name="Google Shape;333;p37"/>
          <p:cNvSpPr txBox="1"/>
          <p:nvPr/>
        </p:nvSpPr>
        <p:spPr>
          <a:xfrm>
            <a:off x="3524250" y="2333625"/>
            <a:ext cx="20955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Proven Turnkey</a:t>
            </a:r>
            <a:endParaRPr b="1" sz="13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Demonstrated repeatedly across workshops, leveraging public cloud to deploy turnkey HPC environments seamlessly.</a:t>
            </a:r>
            <a:endParaRPr b="0" sz="1100">
              <a:solidFill>
                <a:srgbClr val="64748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34" name="Google Shape;334;p37"/>
          <p:cNvSpPr/>
          <p:nvPr/>
        </p:nvSpPr>
        <p:spPr>
          <a:xfrm>
            <a:off x="6000750" y="1428750"/>
            <a:ext cx="2381400" cy="2571900"/>
          </a:xfrm>
          <a:prstGeom prst="roundRect">
            <a:avLst>
              <a:gd fmla="val 48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5" name="Google Shape;335;p37"/>
          <p:cNvGrpSpPr/>
          <p:nvPr/>
        </p:nvGrpSpPr>
        <p:grpSpPr>
          <a:xfrm>
            <a:off x="6924675" y="1685925"/>
            <a:ext cx="533400" cy="568452"/>
            <a:chOff x="6924675" y="1685925"/>
            <a:chExt cx="533400" cy="568452"/>
          </a:xfrm>
        </p:grpSpPr>
        <p:sp>
          <p:nvSpPr>
            <p:cNvPr id="336" name="Google Shape;336;p37"/>
            <p:cNvSpPr/>
            <p:nvPr/>
          </p:nvSpPr>
          <p:spPr>
            <a:xfrm>
              <a:off x="6924675" y="1685925"/>
              <a:ext cx="533400" cy="5334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37"/>
            <p:cNvSpPr txBox="1"/>
            <p:nvPr/>
          </p:nvSpPr>
          <p:spPr>
            <a:xfrm>
              <a:off x="6924675" y="1720977"/>
              <a:ext cx="533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swap_horiz</a:t>
              </a:r>
              <a:endParaRPr sz="24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sp>
        <p:nvSpPr>
          <p:cNvPr id="338" name="Google Shape;338;p37"/>
          <p:cNvSpPr txBox="1"/>
          <p:nvPr/>
        </p:nvSpPr>
        <p:spPr>
          <a:xfrm>
            <a:off x="6143625" y="2333625"/>
            <a:ext cx="20955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External Portability</a:t>
            </a:r>
            <a:endParaRPr b="1" sz="13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b="0" lang="en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Porting applications to non-NOAA R&amp;D HPC environments, expanding capabilities outside the NOAA ecosystem.</a:t>
            </a:r>
            <a:endParaRPr b="0" sz="1100">
              <a:solidFill>
                <a:srgbClr val="64748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38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4" name="Google Shape;344;p38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45" name="Google Shape;345;p38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6" name="Google Shape;346;p38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47" name="Google Shape;347;p38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48" name="Google Shape;348;p3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Training Workshops</a:t>
            </a:r>
            <a:endParaRPr/>
          </a:p>
        </p:txBody>
      </p:sp>
      <p:sp>
        <p:nvSpPr>
          <p:cNvPr id="349" name="Google Shape;349;p38"/>
          <p:cNvSpPr/>
          <p:nvPr/>
        </p:nvSpPr>
        <p:spPr>
          <a:xfrm>
            <a:off x="762000" y="1428750"/>
            <a:ext cx="2381400" cy="2571900"/>
          </a:xfrm>
          <a:prstGeom prst="roundRect">
            <a:avLst>
              <a:gd fmla="val 48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0" name="Google Shape;350;p38"/>
          <p:cNvGrpSpPr/>
          <p:nvPr/>
        </p:nvGrpSpPr>
        <p:grpSpPr>
          <a:xfrm>
            <a:off x="1685925" y="1685925"/>
            <a:ext cx="533400" cy="568452"/>
            <a:chOff x="1685925" y="1685925"/>
            <a:chExt cx="533400" cy="568452"/>
          </a:xfrm>
        </p:grpSpPr>
        <p:sp>
          <p:nvSpPr>
            <p:cNvPr id="351" name="Google Shape;351;p38"/>
            <p:cNvSpPr/>
            <p:nvPr/>
          </p:nvSpPr>
          <p:spPr>
            <a:xfrm>
              <a:off x="1685925" y="1685925"/>
              <a:ext cx="533400" cy="5334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2" name="Google Shape;352;p38"/>
            <p:cNvSpPr txBox="1"/>
            <p:nvPr/>
          </p:nvSpPr>
          <p:spPr>
            <a:xfrm>
              <a:off x="1685925" y="1720977"/>
              <a:ext cx="533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cloud_queue</a:t>
              </a:r>
              <a:endParaRPr sz="24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sp>
        <p:nvSpPr>
          <p:cNvPr id="353" name="Google Shape;353;p38"/>
          <p:cNvSpPr txBox="1"/>
          <p:nvPr/>
        </p:nvSpPr>
        <p:spPr>
          <a:xfrm>
            <a:off x="904875" y="2333625"/>
            <a:ext cx="20955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Cloud Portability</a:t>
            </a:r>
            <a:endParaRPr b="1" sz="13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b="0" lang="en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EPIC has demonstrated the capability to port the UFS base software library stack (spack-stack) and applications to the public cloud for workshops.</a:t>
            </a:r>
            <a:endParaRPr b="0" sz="1100">
              <a:solidFill>
                <a:srgbClr val="64748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4" name="Google Shape;354;p38"/>
          <p:cNvSpPr/>
          <p:nvPr/>
        </p:nvSpPr>
        <p:spPr>
          <a:xfrm>
            <a:off x="3381375" y="1428750"/>
            <a:ext cx="2381400" cy="2571900"/>
          </a:xfrm>
          <a:prstGeom prst="roundRect">
            <a:avLst>
              <a:gd fmla="val 48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5" name="Google Shape;355;p38"/>
          <p:cNvGrpSpPr/>
          <p:nvPr/>
        </p:nvGrpSpPr>
        <p:grpSpPr>
          <a:xfrm>
            <a:off x="4305300" y="1685925"/>
            <a:ext cx="533400" cy="568452"/>
            <a:chOff x="4305300" y="1685925"/>
            <a:chExt cx="533400" cy="568452"/>
          </a:xfrm>
        </p:grpSpPr>
        <p:sp>
          <p:nvSpPr>
            <p:cNvPr id="356" name="Google Shape;356;p38"/>
            <p:cNvSpPr/>
            <p:nvPr/>
          </p:nvSpPr>
          <p:spPr>
            <a:xfrm>
              <a:off x="4305300" y="1685925"/>
              <a:ext cx="533400" cy="5334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8"/>
            <p:cNvSpPr txBox="1"/>
            <p:nvPr/>
          </p:nvSpPr>
          <p:spPr>
            <a:xfrm>
              <a:off x="4305300" y="1720977"/>
              <a:ext cx="533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replay</a:t>
              </a:r>
              <a:endParaRPr sz="24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sp>
        <p:nvSpPr>
          <p:cNvPr id="358" name="Google Shape;358;p38"/>
          <p:cNvSpPr txBox="1"/>
          <p:nvPr/>
        </p:nvSpPr>
        <p:spPr>
          <a:xfrm>
            <a:off x="3524250" y="2333625"/>
            <a:ext cx="20955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Reproducible Stack</a:t>
            </a:r>
            <a:endParaRPr b="1" sz="13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b="0" lang="en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Participants have often requested having the capability of reproducing these full-stack environments after the workshop has concluded.</a:t>
            </a:r>
            <a:endParaRPr b="0" sz="1100">
              <a:solidFill>
                <a:srgbClr val="64748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59" name="Google Shape;359;p38"/>
          <p:cNvSpPr/>
          <p:nvPr/>
        </p:nvSpPr>
        <p:spPr>
          <a:xfrm>
            <a:off x="6000750" y="1428750"/>
            <a:ext cx="2381400" cy="2571900"/>
          </a:xfrm>
          <a:prstGeom prst="roundRect">
            <a:avLst>
              <a:gd fmla="val 48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0" name="Google Shape;360;p38"/>
          <p:cNvGrpSpPr/>
          <p:nvPr/>
        </p:nvGrpSpPr>
        <p:grpSpPr>
          <a:xfrm>
            <a:off x="6924675" y="1685925"/>
            <a:ext cx="533400" cy="568452"/>
            <a:chOff x="6924675" y="1685925"/>
            <a:chExt cx="533400" cy="568452"/>
          </a:xfrm>
        </p:grpSpPr>
        <p:sp>
          <p:nvSpPr>
            <p:cNvPr id="361" name="Google Shape;361;p38"/>
            <p:cNvSpPr/>
            <p:nvPr/>
          </p:nvSpPr>
          <p:spPr>
            <a:xfrm>
              <a:off x="6924675" y="1685925"/>
              <a:ext cx="533400" cy="5334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38"/>
            <p:cNvSpPr txBox="1"/>
            <p:nvPr/>
          </p:nvSpPr>
          <p:spPr>
            <a:xfrm>
              <a:off x="6924675" y="1720977"/>
              <a:ext cx="533400" cy="53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code</a:t>
              </a:r>
              <a:endParaRPr sz="24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</p:grpSp>
      <p:sp>
        <p:nvSpPr>
          <p:cNvPr id="363" name="Google Shape;363;p38"/>
          <p:cNvSpPr txBox="1"/>
          <p:nvPr/>
        </p:nvSpPr>
        <p:spPr>
          <a:xfrm>
            <a:off x="6143625" y="2333625"/>
            <a:ext cx="20955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Open Recipes</a:t>
            </a:r>
            <a:endParaRPr b="1" sz="13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b="0" lang="en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EPIC has posted these automation recipes to public GitHub repositories for easy access and community reuse.</a:t>
            </a:r>
            <a:endParaRPr b="0" sz="1100">
              <a:solidFill>
                <a:srgbClr val="64748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39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9" name="Google Shape;369;p3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70" name="Google Shape;370;p3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1" name="Google Shape;371;p3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2" name="Google Shape;372;p3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73" name="Google Shape;373;p3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UIFCW 2026 </a:t>
            </a:r>
            <a:endParaRPr/>
          </a:p>
        </p:txBody>
      </p:sp>
      <p:sp>
        <p:nvSpPr>
          <p:cNvPr id="374" name="Google Shape;374;p39"/>
          <p:cNvSpPr/>
          <p:nvPr/>
        </p:nvSpPr>
        <p:spPr>
          <a:xfrm>
            <a:off x="762000" y="1333500"/>
            <a:ext cx="3905400" cy="1428900"/>
          </a:xfrm>
          <a:prstGeom prst="roundRect">
            <a:avLst>
              <a:gd fmla="val 80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9"/>
          <p:cNvSpPr/>
          <p:nvPr/>
        </p:nvSpPr>
        <p:spPr>
          <a:xfrm>
            <a:off x="1009650" y="1819275"/>
            <a:ext cx="457200" cy="457200"/>
          </a:xfrm>
          <a:prstGeom prst="ellipse">
            <a:avLst/>
          </a:prstGeom>
          <a:solidFill>
            <a:srgbClr val="E0F2F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39"/>
          <p:cNvSpPr txBox="1"/>
          <p:nvPr/>
        </p:nvSpPr>
        <p:spPr>
          <a:xfrm>
            <a:off x="1047750" y="1886585"/>
            <a:ext cx="381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code</a:t>
            </a:r>
            <a:endParaRPr sz="2000">
              <a:solidFill>
                <a:srgbClr val="0284C7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377" name="Google Shape;377;p39"/>
          <p:cNvSpPr txBox="1"/>
          <p:nvPr/>
        </p:nvSpPr>
        <p:spPr>
          <a:xfrm>
            <a:off x="1666875" y="1476375"/>
            <a:ext cx="280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85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UIFCW 2026</a:t>
            </a:r>
            <a:r>
              <a:rPr b="1" lang="en" sz="1085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 GitHub Repository</a:t>
            </a:r>
            <a:endParaRPr b="1" sz="1085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814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https://github.com/NOAA-EPIC/uifcw2026</a:t>
            </a:r>
            <a:endParaRPr sz="814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78" name="Google Shape;378;p39"/>
          <p:cNvSpPr/>
          <p:nvPr/>
        </p:nvSpPr>
        <p:spPr>
          <a:xfrm>
            <a:off x="5048250" y="1333500"/>
            <a:ext cx="3333900" cy="2476500"/>
          </a:xfrm>
          <a:prstGeom prst="roundRect">
            <a:avLst>
              <a:gd fmla="val 4615" name="adj"/>
            </a:avLst>
          </a:prstGeom>
          <a:solidFill>
            <a:srgbClr val="000000">
              <a:alpha val="0"/>
            </a:srgbClr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9" name="Google Shape;379;p39" title="Screenshot 2026-07-24 at 8.45.36 AM.png"/>
          <p:cNvPicPr preferRelativeResize="0"/>
          <p:nvPr/>
        </p:nvPicPr>
        <p:blipFill rotWithShape="1">
          <a:blip r:embed="rId5">
            <a:alphaModFix/>
          </a:blip>
          <a:srcRect b="0" l="1588" r="1588" t="0"/>
          <a:stretch/>
        </p:blipFill>
        <p:spPr>
          <a:xfrm>
            <a:off x="5048250" y="1333500"/>
            <a:ext cx="3333900" cy="24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9" title="Untitled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42850" y="3118125"/>
            <a:ext cx="1510948" cy="1510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40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6" name="Google Shape;386;p40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87" name="Google Shape;387;p40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8" name="Google Shape;388;p40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9" name="Google Shape;389;p40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390" name="Google Shape;390;p4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Global Workflow </a:t>
            </a:r>
            <a:endParaRPr/>
          </a:p>
        </p:txBody>
      </p:sp>
      <p:sp>
        <p:nvSpPr>
          <p:cNvPr id="391" name="Google Shape;391;p40"/>
          <p:cNvSpPr/>
          <p:nvPr/>
        </p:nvSpPr>
        <p:spPr>
          <a:xfrm>
            <a:off x="762000" y="1333500"/>
            <a:ext cx="3905400" cy="1428900"/>
          </a:xfrm>
          <a:prstGeom prst="roundRect">
            <a:avLst>
              <a:gd fmla="val 8000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40"/>
          <p:cNvSpPr/>
          <p:nvPr/>
        </p:nvSpPr>
        <p:spPr>
          <a:xfrm>
            <a:off x="1009650" y="1819275"/>
            <a:ext cx="457200" cy="457200"/>
          </a:xfrm>
          <a:prstGeom prst="ellipse">
            <a:avLst/>
          </a:prstGeom>
          <a:solidFill>
            <a:srgbClr val="E0F2F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p40"/>
          <p:cNvSpPr txBox="1"/>
          <p:nvPr/>
        </p:nvSpPr>
        <p:spPr>
          <a:xfrm>
            <a:off x="1047750" y="1886585"/>
            <a:ext cx="381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code</a:t>
            </a:r>
            <a:endParaRPr sz="2000">
              <a:solidFill>
                <a:srgbClr val="0284C7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394" name="Google Shape;394;p40"/>
          <p:cNvSpPr txBox="1"/>
          <p:nvPr/>
        </p:nvSpPr>
        <p:spPr>
          <a:xfrm>
            <a:off x="1666875" y="1476375"/>
            <a:ext cx="2809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85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EPIC GitHub Repository</a:t>
            </a:r>
            <a:endParaRPr b="1" sz="1085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814" u="sng">
                <a:solidFill>
                  <a:srgbClr val="27278B"/>
                </a:solid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https://github.com/NOAA-EPIC/global-workflow-AWS</a:t>
            </a:r>
            <a:endParaRPr sz="814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95" name="Google Shape;395;p40"/>
          <p:cNvSpPr/>
          <p:nvPr/>
        </p:nvSpPr>
        <p:spPr>
          <a:xfrm>
            <a:off x="762000" y="2952750"/>
            <a:ext cx="3905400" cy="1619100"/>
          </a:xfrm>
          <a:prstGeom prst="roundRect">
            <a:avLst>
              <a:gd fmla="val 7058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0"/>
          <p:cNvSpPr/>
          <p:nvPr/>
        </p:nvSpPr>
        <p:spPr>
          <a:xfrm>
            <a:off x="1009650" y="3533775"/>
            <a:ext cx="457200" cy="457200"/>
          </a:xfrm>
          <a:prstGeom prst="ellipse">
            <a:avLst/>
          </a:prstGeom>
          <a:solidFill>
            <a:srgbClr val="E0F2FE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40"/>
          <p:cNvSpPr txBox="1"/>
          <p:nvPr/>
        </p:nvSpPr>
        <p:spPr>
          <a:xfrm>
            <a:off x="1047750" y="3601085"/>
            <a:ext cx="381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co_present</a:t>
            </a:r>
            <a:endParaRPr sz="2000">
              <a:solidFill>
                <a:srgbClr val="0284C7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398" name="Google Shape;398;p40"/>
          <p:cNvSpPr txBox="1"/>
          <p:nvPr/>
        </p:nvSpPr>
        <p:spPr>
          <a:xfrm>
            <a:off x="1666875" y="3095625"/>
            <a:ext cx="280980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In-Depth </a:t>
            </a:r>
            <a:r>
              <a:rPr b="1" lang="en" sz="14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Presentations</a:t>
            </a:r>
            <a:endParaRPr b="1" sz="140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Wei Huang:</a:t>
            </a:r>
            <a:r>
              <a:rPr b="0" lang="en" sz="1050">
                <a:solidFill>
                  <a:srgbClr val="475569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Running Global Workflow on Native AWS</a:t>
            </a:r>
            <a:endParaRPr b="0" sz="1050">
              <a:solidFill>
                <a:srgbClr val="475569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0" lvl="0" marL="0" rtl="0" algn="l">
              <a:spcBef>
                <a:spcPts val="45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0F172A"/>
                </a:solidFill>
                <a:latin typeface="Nunito"/>
                <a:ea typeface="Nunito"/>
                <a:cs typeface="Nunito"/>
                <a:sym typeface="Nunito"/>
              </a:rPr>
              <a:t>Walter Kolczynski:</a:t>
            </a:r>
            <a:r>
              <a:rPr b="0" lang="en" sz="1050">
                <a:solidFill>
                  <a:srgbClr val="475569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 Public Release of NWS Global Workflow</a:t>
            </a:r>
            <a:endParaRPr b="0" sz="1050">
              <a:solidFill>
                <a:srgbClr val="475569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399" name="Google Shape;399;p40"/>
          <p:cNvSpPr/>
          <p:nvPr/>
        </p:nvSpPr>
        <p:spPr>
          <a:xfrm>
            <a:off x="5048250" y="1333500"/>
            <a:ext cx="3333900" cy="2476500"/>
          </a:xfrm>
          <a:prstGeom prst="roundRect">
            <a:avLst>
              <a:gd fmla="val 4615" name="adj"/>
            </a:avLst>
          </a:prstGeom>
          <a:solidFill>
            <a:srgbClr val="000000">
              <a:alpha val="0"/>
            </a:srgbClr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0" name="Google Shape;400;p40"/>
          <p:cNvPicPr preferRelativeResize="0"/>
          <p:nvPr/>
        </p:nvPicPr>
        <p:blipFill rotWithShape="1">
          <a:blip r:embed="rId5">
            <a:alphaModFix/>
          </a:blip>
          <a:srcRect b="0" l="5357" r="5366" t="0"/>
          <a:stretch/>
        </p:blipFill>
        <p:spPr>
          <a:xfrm>
            <a:off x="5048250" y="1333500"/>
            <a:ext cx="3333900" cy="247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40" title="GlobalWorkflow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48250" y="3869550"/>
            <a:ext cx="1155000" cy="115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41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7" name="Google Shape;407;p41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08" name="Google Shape;408;p41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09" name="Google Shape;409;p41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10" name="Google Shape;410;p41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411" name="Google Shape;411;p4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Considerations</a:t>
            </a:r>
            <a:endParaRPr/>
          </a:p>
        </p:txBody>
      </p:sp>
      <p:sp>
        <p:nvSpPr>
          <p:cNvPr id="412" name="Google Shape;412;p41"/>
          <p:cNvSpPr/>
          <p:nvPr/>
        </p:nvSpPr>
        <p:spPr>
          <a:xfrm>
            <a:off x="762000" y="1333500"/>
            <a:ext cx="3524400" cy="2667000"/>
          </a:xfrm>
          <a:prstGeom prst="roundRect">
            <a:avLst>
              <a:gd fmla="val 4285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41"/>
          <p:cNvSpPr/>
          <p:nvPr/>
        </p:nvSpPr>
        <p:spPr>
          <a:xfrm>
            <a:off x="4476750" y="1333500"/>
            <a:ext cx="3524400" cy="2667000"/>
          </a:xfrm>
          <a:prstGeom prst="roundRect">
            <a:avLst>
              <a:gd fmla="val 4285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4" name="Google Shape;414;p41"/>
          <p:cNvGrpSpPr/>
          <p:nvPr/>
        </p:nvGrpSpPr>
        <p:grpSpPr>
          <a:xfrm>
            <a:off x="952500" y="1524000"/>
            <a:ext cx="3143400" cy="1428900"/>
            <a:chOff x="952500" y="1524000"/>
            <a:chExt cx="3143400" cy="1428900"/>
          </a:xfrm>
        </p:grpSpPr>
        <p:sp>
          <p:nvSpPr>
            <p:cNvPr id="415" name="Google Shape;415;p41"/>
            <p:cNvSpPr/>
            <p:nvPr/>
          </p:nvSpPr>
          <p:spPr>
            <a:xfrm>
              <a:off x="952500" y="1524000"/>
              <a:ext cx="3143400" cy="1428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41"/>
            <p:cNvSpPr txBox="1"/>
            <p:nvPr/>
          </p:nvSpPr>
          <p:spPr>
            <a:xfrm>
              <a:off x="952500" y="1524000"/>
              <a:ext cx="3143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AWS Marketplace Release</a:t>
              </a:r>
              <a:endParaRPr b="1" sz="15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64748B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Making the Amazon Machine Images (AMIs) available to the user community through the AWS Marketplace.</a:t>
              </a:r>
              <a:endParaRPr b="0" sz="115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  <p:pic>
        <p:nvPicPr>
          <p:cNvPr id="417" name="Google Shape;417;p41"/>
          <p:cNvPicPr preferRelativeResize="0"/>
          <p:nvPr/>
        </p:nvPicPr>
        <p:blipFill rotWithShape="1">
          <a:blip r:embed="rId4">
            <a:alphaModFix/>
          </a:blip>
          <a:srcRect b="10380" l="6734" r="2390" t="10387"/>
          <a:stretch/>
        </p:blipFill>
        <p:spPr>
          <a:xfrm>
            <a:off x="1988400" y="3143250"/>
            <a:ext cx="1125300" cy="490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8" name="Google Shape;418;p41"/>
          <p:cNvGrpSpPr/>
          <p:nvPr/>
        </p:nvGrpSpPr>
        <p:grpSpPr>
          <a:xfrm>
            <a:off x="4667250" y="1524000"/>
            <a:ext cx="3143400" cy="1428900"/>
            <a:chOff x="4667250" y="1524000"/>
            <a:chExt cx="3143400" cy="1428900"/>
          </a:xfrm>
        </p:grpSpPr>
        <p:sp>
          <p:nvSpPr>
            <p:cNvPr id="419" name="Google Shape;419;p41"/>
            <p:cNvSpPr/>
            <p:nvPr/>
          </p:nvSpPr>
          <p:spPr>
            <a:xfrm>
              <a:off x="4667250" y="1524000"/>
              <a:ext cx="3143400" cy="1428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1"/>
            <p:cNvSpPr txBox="1"/>
            <p:nvPr/>
          </p:nvSpPr>
          <p:spPr>
            <a:xfrm>
              <a:off x="4667250" y="1524000"/>
              <a:ext cx="3143400" cy="14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Infrastructure Automation</a:t>
              </a:r>
              <a:endParaRPr b="1" sz="15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ctr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en" sz="1150">
                  <a:solidFill>
                    <a:srgbClr val="64748B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Creation of AWS CloudFormation or HashiCorp Terraform automation templates to allow easy HPC environment creation including all required requirements.</a:t>
              </a:r>
              <a:endParaRPr b="0" sz="115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  <p:pic>
        <p:nvPicPr>
          <p:cNvPr id="421" name="Google Shape;421;p41"/>
          <p:cNvPicPr preferRelativeResize="0"/>
          <p:nvPr/>
        </p:nvPicPr>
        <p:blipFill rotWithShape="1">
          <a:blip r:embed="rId5">
            <a:alphaModFix/>
          </a:blip>
          <a:srcRect b="90" l="0" r="0" t="90"/>
          <a:stretch/>
        </p:blipFill>
        <p:spPr>
          <a:xfrm>
            <a:off x="5715000" y="3048000"/>
            <a:ext cx="1047900" cy="63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4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</a:t>
            </a:r>
            <a:endParaRPr/>
          </a:p>
        </p:txBody>
      </p:sp>
      <p:pic>
        <p:nvPicPr>
          <p:cNvPr id="427" name="Google Shape;427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12475" y="1008349"/>
            <a:ext cx="1803161" cy="350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7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5" name="Google Shape;145;p2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46" name="Google Shape;146;p2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7" name="Google Shape;147;p2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48" name="Google Shape;148;p2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49" name="Google Shape;149;p27"/>
          <p:cNvSpPr/>
          <p:nvPr/>
        </p:nvSpPr>
        <p:spPr>
          <a:xfrm>
            <a:off x="762000" y="1428750"/>
            <a:ext cx="4191000" cy="2476500"/>
          </a:xfrm>
          <a:prstGeom prst="roundRect">
            <a:avLst>
              <a:gd fmla="val 6153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7"/>
          <p:cNvSpPr/>
          <p:nvPr/>
        </p:nvSpPr>
        <p:spPr>
          <a:xfrm>
            <a:off x="5314950" y="1409700"/>
            <a:ext cx="3086100" cy="2324100"/>
          </a:xfrm>
          <a:prstGeom prst="roundRect">
            <a:avLst>
              <a:gd fmla="val 7377" name="adj"/>
            </a:avLst>
          </a:prstGeom>
          <a:solidFill>
            <a:srgbClr val="000000">
              <a:alpha val="0"/>
            </a:srgbClr>
          </a:solidFill>
          <a:ln cap="flat" cmpd="sng" w="1905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/>
          </a:p>
        </p:txBody>
      </p:sp>
      <p:sp>
        <p:nvSpPr>
          <p:cNvPr id="152" name="Google Shape;152;p27"/>
          <p:cNvSpPr txBox="1"/>
          <p:nvPr/>
        </p:nvSpPr>
        <p:spPr>
          <a:xfrm>
            <a:off x="1047750" y="1707769"/>
            <a:ext cx="381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dns</a:t>
            </a:r>
            <a:endParaRPr sz="28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153" name="Google Shape;153;p27"/>
          <p:cNvSpPr txBox="1"/>
          <p:nvPr/>
        </p:nvSpPr>
        <p:spPr>
          <a:xfrm>
            <a:off x="1524000" y="1666875"/>
            <a:ext cx="31434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The HPC Access Gap</a:t>
            </a:r>
            <a:endParaRPr b="1" sz="1800">
              <a:solidFill>
                <a:srgbClr val="145FA6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54" name="Google Shape;154;p27"/>
          <p:cNvSpPr txBox="1"/>
          <p:nvPr/>
        </p:nvSpPr>
        <p:spPr>
          <a:xfrm>
            <a:off x="1047750" y="2238375"/>
            <a:ext cx="3619500" cy="14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94D70"/>
                </a:solidFill>
                <a:latin typeface="Nunito"/>
                <a:ea typeface="Nunito"/>
                <a:cs typeface="Nunito"/>
                <a:sym typeface="Nunito"/>
              </a:rPr>
              <a:t>Interested user</a:t>
            </a:r>
            <a:r>
              <a:rPr b="1" lang="en" sz="1300">
                <a:solidFill>
                  <a:srgbClr val="094D70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1" sz="1300">
              <a:solidFill>
                <a:srgbClr val="094D7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0" i="1" lang="en" sz="1300">
                <a:solidFill>
                  <a:srgbClr val="1E293B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"I want to participate in the UFS community but I don’t have access to a High Performance Computing environment."</a:t>
            </a:r>
            <a:endParaRPr b="0" i="1" sz="1300">
              <a:solidFill>
                <a:srgbClr val="1E293B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155" name="Google Shape;155;p27"/>
          <p:cNvPicPr preferRelativeResize="0"/>
          <p:nvPr/>
        </p:nvPicPr>
        <p:blipFill rotWithShape="1">
          <a:blip r:embed="rId4">
            <a:alphaModFix/>
          </a:blip>
          <a:srcRect b="0" l="5587" r="5596" t="0"/>
          <a:stretch/>
        </p:blipFill>
        <p:spPr>
          <a:xfrm>
            <a:off x="5334000" y="1428750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8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1" name="Google Shape;161;p28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62" name="Google Shape;162;p28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3" name="Google Shape;163;p28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64" name="Google Shape;164;p28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65" name="Google Shape;165;p2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/>
          </a:p>
        </p:txBody>
      </p:sp>
      <p:sp>
        <p:nvSpPr>
          <p:cNvPr id="166" name="Google Shape;166;p28"/>
          <p:cNvSpPr/>
          <p:nvPr/>
        </p:nvSpPr>
        <p:spPr>
          <a:xfrm>
            <a:off x="762000" y="1428750"/>
            <a:ext cx="4191000" cy="2476500"/>
          </a:xfrm>
          <a:prstGeom prst="roundRect">
            <a:avLst>
              <a:gd fmla="val 6153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8"/>
          <p:cNvSpPr txBox="1"/>
          <p:nvPr/>
        </p:nvSpPr>
        <p:spPr>
          <a:xfrm>
            <a:off x="1047750" y="1745869"/>
            <a:ext cx="381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construction</a:t>
            </a:r>
            <a:endParaRPr b="0" sz="28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168" name="Google Shape;168;p28"/>
          <p:cNvSpPr txBox="1"/>
          <p:nvPr/>
        </p:nvSpPr>
        <p:spPr>
          <a:xfrm>
            <a:off x="1524000" y="1666875"/>
            <a:ext cx="31434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Library Build Complexity</a:t>
            </a:r>
            <a:endParaRPr b="1" sz="1800">
              <a:solidFill>
                <a:srgbClr val="145FA6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69" name="Google Shape;169;p28"/>
          <p:cNvSpPr txBox="1"/>
          <p:nvPr/>
        </p:nvSpPr>
        <p:spPr>
          <a:xfrm>
            <a:off x="1047750" y="2238375"/>
            <a:ext cx="3619500" cy="1524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rgbClr val="094D70"/>
                </a:solidFill>
                <a:latin typeface="Nunito"/>
                <a:ea typeface="Nunito"/>
                <a:cs typeface="Nunito"/>
                <a:sym typeface="Nunito"/>
              </a:rPr>
              <a:t>Cumbersome &amp; Slow:</a:t>
            </a:r>
            <a:r>
              <a:rPr b="0" lang="en" sz="12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 Building the UFS basic application (spack-stack) libraries is highly complex and time-consuming.</a:t>
            </a:r>
            <a:endParaRPr b="0" sz="12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en" sz="1250">
                <a:solidFill>
                  <a:srgbClr val="094D70"/>
                </a:solidFill>
                <a:latin typeface="Nunito"/>
                <a:ea typeface="Nunito"/>
                <a:cs typeface="Nunito"/>
                <a:sym typeface="Nunito"/>
              </a:rPr>
              <a:t>Restricted Support:</a:t>
            </a:r>
            <a:r>
              <a:rPr b="0" lang="en" sz="125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 Only officially supported on NOAA R&amp;D HPC platforms (Tier-1), creating a high barrier to entry.</a:t>
            </a:r>
            <a:endParaRPr b="0" sz="125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" name="Google Shape;170;p28"/>
          <p:cNvSpPr/>
          <p:nvPr/>
        </p:nvSpPr>
        <p:spPr>
          <a:xfrm>
            <a:off x="5314950" y="1409700"/>
            <a:ext cx="3086100" cy="2324100"/>
          </a:xfrm>
          <a:prstGeom prst="roundRect">
            <a:avLst>
              <a:gd fmla="val 7377" name="adj"/>
            </a:avLst>
          </a:prstGeom>
          <a:solidFill>
            <a:srgbClr val="000000">
              <a:alpha val="0"/>
            </a:srgbClr>
          </a:solidFill>
          <a:ln cap="flat" cmpd="sng" w="1905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71;p28"/>
          <p:cNvPicPr preferRelativeResize="0"/>
          <p:nvPr/>
        </p:nvPicPr>
        <p:blipFill rotWithShape="1">
          <a:blip r:embed="rId4">
            <a:alphaModFix/>
          </a:blip>
          <a:srcRect b="0" l="5556" r="5556" t="0"/>
          <a:stretch/>
        </p:blipFill>
        <p:spPr>
          <a:xfrm>
            <a:off x="5334000" y="1428750"/>
            <a:ext cx="3048000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9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2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178" name="Google Shape;178;p2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79" name="Google Shape;179;p2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0" name="Google Shape;180;p2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181" name="Google Shape;181;p2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EPIC Community Involvement</a:t>
            </a:r>
            <a:endParaRPr/>
          </a:p>
        </p:txBody>
      </p:sp>
      <p:sp>
        <p:nvSpPr>
          <p:cNvPr id="182" name="Google Shape;182;p29"/>
          <p:cNvSpPr/>
          <p:nvPr/>
        </p:nvSpPr>
        <p:spPr>
          <a:xfrm>
            <a:off x="762000" y="1428750"/>
            <a:ext cx="4191000" cy="2476500"/>
          </a:xfrm>
          <a:prstGeom prst="roundRect">
            <a:avLst>
              <a:gd fmla="val 6153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9"/>
          <p:cNvSpPr txBox="1"/>
          <p:nvPr/>
        </p:nvSpPr>
        <p:spPr>
          <a:xfrm>
            <a:off x="1047750" y="1755394"/>
            <a:ext cx="381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groups</a:t>
            </a:r>
            <a:endParaRPr sz="28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184" name="Google Shape;184;p29"/>
          <p:cNvSpPr txBox="1"/>
          <p:nvPr/>
        </p:nvSpPr>
        <p:spPr>
          <a:xfrm>
            <a:off x="1524000" y="1666875"/>
            <a:ext cx="31434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Lowering the Barrier to Entry</a:t>
            </a:r>
            <a:endParaRPr b="1" sz="1700">
              <a:solidFill>
                <a:srgbClr val="145FA6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185" name="Google Shape;185;p29"/>
          <p:cNvSpPr txBox="1"/>
          <p:nvPr/>
        </p:nvSpPr>
        <p:spPr>
          <a:xfrm>
            <a:off x="1047750" y="2238375"/>
            <a:ext cx="3619500" cy="14289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94D70"/>
                </a:solidFill>
                <a:latin typeface="Nunito"/>
                <a:ea typeface="Nunito"/>
                <a:cs typeface="Nunito"/>
                <a:sym typeface="Nunito"/>
              </a:rPr>
              <a:t>Community Mandate:</a:t>
            </a:r>
            <a:endParaRPr b="1" sz="1300">
              <a:solidFill>
                <a:srgbClr val="094D7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b="0" lang="en" sz="13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EPIC has been tasked with lowering the barrier to entry </a:t>
            </a:r>
            <a:r>
              <a:rPr lang="en" sz="13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for</a:t>
            </a:r>
            <a:r>
              <a:rPr b="0" lang="en" sz="13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 working with NOAA’s software stack.</a:t>
            </a:r>
            <a:endParaRPr b="0" sz="130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6" name="Google Shape;186;p29"/>
          <p:cNvSpPr/>
          <p:nvPr/>
        </p:nvSpPr>
        <p:spPr>
          <a:xfrm>
            <a:off x="5314950" y="1409700"/>
            <a:ext cx="3086100" cy="2324100"/>
          </a:xfrm>
          <a:prstGeom prst="roundRect">
            <a:avLst>
              <a:gd fmla="val 7377" name="adj"/>
            </a:avLst>
          </a:prstGeom>
          <a:solidFill>
            <a:srgbClr val="000000">
              <a:alpha val="0"/>
            </a:srgbClr>
          </a:solidFill>
          <a:ln cap="flat" cmpd="sng" w="1905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7" name="Google Shape;187;p29"/>
          <p:cNvPicPr preferRelativeResize="0"/>
          <p:nvPr/>
        </p:nvPicPr>
        <p:blipFill rotWithShape="1">
          <a:blip r:embed="rId4">
            <a:alphaModFix/>
          </a:blip>
          <a:srcRect b="5261" l="0" r="0" t="5270"/>
          <a:stretch/>
        </p:blipFill>
        <p:spPr>
          <a:xfrm>
            <a:off x="5334000" y="1428750"/>
            <a:ext cx="3048000" cy="2286000"/>
          </a:xfrm>
          <a:prstGeom prst="roundRect">
            <a:avLst>
              <a:gd fmla="val 6666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/>
              <a:t>I just want to run the model!</a:t>
            </a:r>
            <a:endParaRPr sz="3400"/>
          </a:p>
        </p:txBody>
      </p:sp>
      <p:pic>
        <p:nvPicPr>
          <p:cNvPr id="193" name="Google Shape;19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86738" y="1344196"/>
            <a:ext cx="3500977" cy="3500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1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31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00" name="Google Shape;200;p31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1" name="Google Shape;201;p31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2" name="Google Shape;202;p31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03" name="Google Shape;203;p3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Building on the public cloud</a:t>
            </a:r>
            <a:endParaRPr/>
          </a:p>
        </p:txBody>
      </p:sp>
      <p:grpSp>
        <p:nvGrpSpPr>
          <p:cNvPr id="204" name="Google Shape;204;p31"/>
          <p:cNvGrpSpPr/>
          <p:nvPr/>
        </p:nvGrpSpPr>
        <p:grpSpPr>
          <a:xfrm>
            <a:off x="914400" y="1428750"/>
            <a:ext cx="3943500" cy="2286000"/>
            <a:chOff x="914400" y="1428750"/>
            <a:chExt cx="3943500" cy="2286000"/>
          </a:xfrm>
        </p:grpSpPr>
        <p:sp>
          <p:nvSpPr>
            <p:cNvPr id="205" name="Google Shape;205;p31"/>
            <p:cNvSpPr/>
            <p:nvPr/>
          </p:nvSpPr>
          <p:spPr>
            <a:xfrm>
              <a:off x="914400" y="1485900"/>
              <a:ext cx="457200" cy="4572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31"/>
            <p:cNvSpPr txBox="1"/>
            <p:nvPr/>
          </p:nvSpPr>
          <p:spPr>
            <a:xfrm>
              <a:off x="952500" y="1553210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login</a:t>
              </a:r>
              <a:endParaRPr sz="20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07" name="Google Shape;207;p31"/>
            <p:cNvSpPr txBox="1"/>
            <p:nvPr/>
          </p:nvSpPr>
          <p:spPr>
            <a:xfrm>
              <a:off x="1524000" y="1428750"/>
              <a:ext cx="33339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Easy Access</a:t>
              </a:r>
              <a:endParaRPr b="1" sz="14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64748B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Easy to gain access immediately without barriers.</a:t>
              </a:r>
              <a:endParaRPr b="0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208" name="Google Shape;208;p31"/>
            <p:cNvSpPr/>
            <p:nvPr/>
          </p:nvSpPr>
          <p:spPr>
            <a:xfrm>
              <a:off x="914400" y="2343150"/>
              <a:ext cx="457200" cy="4572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31"/>
            <p:cNvSpPr txBox="1"/>
            <p:nvPr/>
          </p:nvSpPr>
          <p:spPr>
            <a:xfrm>
              <a:off x="952500" y="2410460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verified</a:t>
              </a:r>
              <a:endParaRPr sz="20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10" name="Google Shape;210;p31"/>
            <p:cNvSpPr txBox="1"/>
            <p:nvPr/>
          </p:nvSpPr>
          <p:spPr>
            <a:xfrm>
              <a:off x="1524000" y="2286000"/>
              <a:ext cx="33339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No Background Check</a:t>
              </a:r>
              <a:endParaRPr b="1" sz="14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64748B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No long and tedious background check required.</a:t>
              </a:r>
              <a:endParaRPr b="0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  <p:sp>
          <p:nvSpPr>
            <p:cNvPr id="211" name="Google Shape;211;p31"/>
            <p:cNvSpPr/>
            <p:nvPr/>
          </p:nvSpPr>
          <p:spPr>
            <a:xfrm>
              <a:off x="914400" y="3200400"/>
              <a:ext cx="457200" cy="457200"/>
            </a:xfrm>
            <a:prstGeom prst="ellipse">
              <a:avLst/>
            </a:prstGeom>
            <a:solidFill>
              <a:srgbClr val="E0F2FE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31"/>
            <p:cNvSpPr txBox="1"/>
            <p:nvPr/>
          </p:nvSpPr>
          <p:spPr>
            <a:xfrm>
              <a:off x="952500" y="3267710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284C7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credit_card</a:t>
              </a:r>
              <a:endParaRPr sz="2000">
                <a:solidFill>
                  <a:srgbClr val="0284C7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</p:txBody>
        </p:sp>
        <p:sp>
          <p:nvSpPr>
            <p:cNvPr id="213" name="Google Shape;213;p31"/>
            <p:cNvSpPr txBox="1"/>
            <p:nvPr/>
          </p:nvSpPr>
          <p:spPr>
            <a:xfrm>
              <a:off x="1524000" y="3143250"/>
              <a:ext cx="33339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Frictionless Billing</a:t>
              </a:r>
              <a:endParaRPr b="1" sz="14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en" sz="1100">
                  <a:solidFill>
                    <a:srgbClr val="64748B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All you need is a credit card to get started.</a:t>
              </a:r>
              <a:endParaRPr b="0" sz="1100">
                <a:solidFill>
                  <a:srgbClr val="64748B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  <p:grpSp>
        <p:nvGrpSpPr>
          <p:cNvPr id="214" name="Google Shape;214;p31"/>
          <p:cNvGrpSpPr/>
          <p:nvPr/>
        </p:nvGrpSpPr>
        <p:grpSpPr>
          <a:xfrm>
            <a:off x="4984065" y="1007699"/>
            <a:ext cx="3238500" cy="2952900"/>
            <a:chOff x="5143500" y="1333500"/>
            <a:chExt cx="3238500" cy="2952900"/>
          </a:xfrm>
        </p:grpSpPr>
        <p:sp>
          <p:nvSpPr>
            <p:cNvPr id="215" name="Google Shape;215;p31"/>
            <p:cNvSpPr/>
            <p:nvPr/>
          </p:nvSpPr>
          <p:spPr>
            <a:xfrm>
              <a:off x="5143500" y="1333500"/>
              <a:ext cx="3238500" cy="2952900"/>
            </a:xfrm>
            <a:prstGeom prst="roundRect">
              <a:avLst>
                <a:gd fmla="val 3870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16" name="Google Shape;216;p31"/>
            <p:cNvPicPr preferRelativeResize="0"/>
            <p:nvPr/>
          </p:nvPicPr>
          <p:blipFill rotWithShape="1">
            <a:blip r:embed="rId4">
              <a:alphaModFix/>
            </a:blip>
            <a:srcRect b="16546" l="0" r="0" t="16546"/>
            <a:stretch/>
          </p:blipFill>
          <p:spPr>
            <a:xfrm>
              <a:off x="5334000" y="1619250"/>
              <a:ext cx="2857500" cy="2381400"/>
            </a:xfrm>
            <a:prstGeom prst="roundRect">
              <a:avLst>
                <a:gd fmla="val 3200" name="adj"/>
              </a:avLst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32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32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23" name="Google Shape;223;p32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24" name="Google Shape;224;p32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25" name="Google Shape;225;p32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26" name="Google Shape;226;p3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Containerization?</a:t>
            </a:r>
            <a:endParaRPr/>
          </a:p>
        </p:txBody>
      </p:sp>
      <p:sp>
        <p:nvSpPr>
          <p:cNvPr id="227" name="Google Shape;227;p32"/>
          <p:cNvSpPr/>
          <p:nvPr/>
        </p:nvSpPr>
        <p:spPr>
          <a:xfrm>
            <a:off x="762000" y="1428750"/>
            <a:ext cx="4000500" cy="2857500"/>
          </a:xfrm>
          <a:prstGeom prst="roundRect">
            <a:avLst>
              <a:gd fmla="val 5333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32"/>
          <p:cNvSpPr txBox="1"/>
          <p:nvPr/>
        </p:nvSpPr>
        <p:spPr>
          <a:xfrm>
            <a:off x="1047750" y="1793494"/>
            <a:ext cx="381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inventory_2</a:t>
            </a:r>
            <a:endParaRPr b="0" sz="28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229" name="Google Shape;229;p32"/>
          <p:cNvSpPr txBox="1"/>
          <p:nvPr/>
        </p:nvSpPr>
        <p:spPr>
          <a:xfrm>
            <a:off x="1524000" y="1666875"/>
            <a:ext cx="29529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The Portability Promise</a:t>
            </a:r>
            <a:endParaRPr b="1" sz="1800">
              <a:solidFill>
                <a:srgbClr val="145FA6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30" name="Google Shape;230;p32"/>
          <p:cNvSpPr txBox="1"/>
          <p:nvPr/>
        </p:nvSpPr>
        <p:spPr>
          <a:xfrm>
            <a:off x="1047750" y="2238375"/>
            <a:ext cx="3429000" cy="18096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3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Containers are designed to encapsulate programs and dependencies, promising seamless portability across diverse computing environments...</a:t>
            </a:r>
            <a:endParaRPr b="0" sz="130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1200"/>
              </a:spcBef>
              <a:spcAft>
                <a:spcPts val="600"/>
              </a:spcAft>
              <a:buNone/>
            </a:pPr>
            <a:r>
              <a:rPr b="1" lang="en" sz="1500">
                <a:solidFill>
                  <a:srgbClr val="F1761A"/>
                </a:solidFill>
                <a:latin typeface="Nunito"/>
                <a:ea typeface="Nunito"/>
                <a:cs typeface="Nunito"/>
                <a:sym typeface="Nunito"/>
              </a:rPr>
              <a:t>...right?</a:t>
            </a:r>
            <a:endParaRPr b="1" sz="1500">
              <a:solidFill>
                <a:srgbClr val="F1761A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31" name="Google Shape;231;p32"/>
          <p:cNvGrpSpPr/>
          <p:nvPr/>
        </p:nvGrpSpPr>
        <p:grpSpPr>
          <a:xfrm>
            <a:off x="5143500" y="1428750"/>
            <a:ext cx="2857500" cy="2857500"/>
            <a:chOff x="5143500" y="1428750"/>
            <a:chExt cx="2857500" cy="2857500"/>
          </a:xfrm>
        </p:grpSpPr>
        <p:pic>
          <p:nvPicPr>
            <p:cNvPr id="232" name="Google Shape;232;p3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43500" y="1428750"/>
              <a:ext cx="2857500" cy="2857500"/>
            </a:xfrm>
            <a:prstGeom prst="roundRect">
              <a:avLst>
                <a:gd fmla="val 5333" name="adj"/>
              </a:avLst>
            </a:prstGeom>
            <a:noFill/>
            <a:ln>
              <a:noFill/>
            </a:ln>
          </p:spPr>
        </p:pic>
        <p:sp>
          <p:nvSpPr>
            <p:cNvPr id="233" name="Google Shape;233;p32"/>
            <p:cNvSpPr/>
            <p:nvPr/>
          </p:nvSpPr>
          <p:spPr>
            <a:xfrm>
              <a:off x="5143500" y="1428750"/>
              <a:ext cx="2857500" cy="2857500"/>
            </a:xfrm>
            <a:prstGeom prst="roundRect">
              <a:avLst>
                <a:gd fmla="val 5333" name="adj"/>
              </a:avLst>
            </a:prstGeom>
            <a:solidFill>
              <a:srgbClr val="000000">
                <a:alpha val="0"/>
              </a:srgbClr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33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Google Shape;239;p33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40" name="Google Shape;240;p33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1" name="Google Shape;241;p33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42" name="Google Shape;242;p33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43" name="Google Shape;243;p3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of containerization</a:t>
            </a:r>
            <a:endParaRPr/>
          </a:p>
        </p:txBody>
      </p:sp>
      <p:grpSp>
        <p:nvGrpSpPr>
          <p:cNvPr id="244" name="Google Shape;244;p33"/>
          <p:cNvGrpSpPr/>
          <p:nvPr/>
        </p:nvGrpSpPr>
        <p:grpSpPr>
          <a:xfrm>
            <a:off x="762000" y="1238250"/>
            <a:ext cx="3952875" cy="2714625"/>
            <a:chOff x="762000" y="1238250"/>
            <a:chExt cx="3952875" cy="2714625"/>
          </a:xfrm>
        </p:grpSpPr>
        <p:sp>
          <p:nvSpPr>
            <p:cNvPr id="245" name="Google Shape;245;p33"/>
            <p:cNvSpPr/>
            <p:nvPr/>
          </p:nvSpPr>
          <p:spPr>
            <a:xfrm>
              <a:off x="762000" y="133350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145FA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33"/>
            <p:cNvSpPr txBox="1"/>
            <p:nvPr/>
          </p:nvSpPr>
          <p:spPr>
            <a:xfrm>
              <a:off x="762000" y="1333500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4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47" name="Google Shape;247;p33"/>
            <p:cNvSpPr txBox="1"/>
            <p:nvPr/>
          </p:nvSpPr>
          <p:spPr>
            <a:xfrm>
              <a:off x="1285875" y="1238250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Increased network latency and MPI integration</a:t>
              </a:r>
              <a:endParaRPr b="1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48" name="Google Shape;248;p33"/>
            <p:cNvSpPr/>
            <p:nvPr/>
          </p:nvSpPr>
          <p:spPr>
            <a:xfrm>
              <a:off x="762000" y="2047875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F176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3"/>
            <p:cNvSpPr txBox="1"/>
            <p:nvPr/>
          </p:nvSpPr>
          <p:spPr>
            <a:xfrm>
              <a:off x="762000" y="2047875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4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50" name="Google Shape;250;p33"/>
            <p:cNvSpPr txBox="1"/>
            <p:nvPr/>
          </p:nvSpPr>
          <p:spPr>
            <a:xfrm>
              <a:off x="1285875" y="1952625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Performance overhead (increased I/O)</a:t>
              </a:r>
              <a:endParaRPr b="1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51" name="Google Shape;251;p33"/>
            <p:cNvSpPr/>
            <p:nvPr/>
          </p:nvSpPr>
          <p:spPr>
            <a:xfrm>
              <a:off x="762000" y="2762250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00C9F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3"/>
            <p:cNvSpPr txBox="1"/>
            <p:nvPr/>
          </p:nvSpPr>
          <p:spPr>
            <a:xfrm>
              <a:off x="762000" y="2762250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4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53" name="Google Shape;253;p33"/>
            <p:cNvSpPr txBox="1"/>
            <p:nvPr/>
          </p:nvSpPr>
          <p:spPr>
            <a:xfrm>
              <a:off x="1285875" y="2667000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Scalability</a:t>
              </a:r>
              <a:endParaRPr b="1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254" name="Google Shape;254;p33"/>
            <p:cNvSpPr/>
            <p:nvPr/>
          </p:nvSpPr>
          <p:spPr>
            <a:xfrm>
              <a:off x="762000" y="3476625"/>
              <a:ext cx="381000" cy="381000"/>
            </a:xfrm>
            <a:prstGeom prst="roundRect">
              <a:avLst>
                <a:gd fmla="val 50000" name="adj"/>
              </a:avLst>
            </a:prstGeom>
            <a:solidFill>
              <a:srgbClr val="145FA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3"/>
            <p:cNvSpPr txBox="1"/>
            <p:nvPr/>
          </p:nvSpPr>
          <p:spPr>
            <a:xfrm>
              <a:off x="762000" y="3476625"/>
              <a:ext cx="3810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4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endParaRPr>
            </a:p>
          </p:txBody>
        </p:sp>
        <p:sp>
          <p:nvSpPr>
            <p:cNvPr id="256" name="Google Shape;256;p33"/>
            <p:cNvSpPr txBox="1"/>
            <p:nvPr/>
          </p:nvSpPr>
          <p:spPr>
            <a:xfrm>
              <a:off x="1285875" y="3381375"/>
              <a:ext cx="3429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1E293B"/>
                  </a:solidFill>
                  <a:latin typeface="Nunito"/>
                  <a:ea typeface="Nunito"/>
                  <a:cs typeface="Nunito"/>
                  <a:sym typeface="Nunito"/>
                </a:rPr>
                <a:t>Library Portability (compilation on different architectures)</a:t>
              </a:r>
              <a:endParaRPr b="1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257" name="Google Shape;257;p33"/>
          <p:cNvGrpSpPr/>
          <p:nvPr/>
        </p:nvGrpSpPr>
        <p:grpSpPr>
          <a:xfrm>
            <a:off x="5048250" y="1333500"/>
            <a:ext cx="3048000" cy="2286000"/>
            <a:chOff x="5048250" y="1333500"/>
            <a:chExt cx="3048000" cy="2286000"/>
          </a:xfrm>
        </p:grpSpPr>
        <p:pic>
          <p:nvPicPr>
            <p:cNvPr id="258" name="Google Shape;258;p33"/>
            <p:cNvPicPr preferRelativeResize="0"/>
            <p:nvPr/>
          </p:nvPicPr>
          <p:blipFill rotWithShape="1">
            <a:blip r:embed="rId4">
              <a:alphaModFix/>
            </a:blip>
            <a:srcRect b="0" l="11850" r="11850" t="0"/>
            <a:stretch/>
          </p:blipFill>
          <p:spPr>
            <a:xfrm>
              <a:off x="5048250" y="1333500"/>
              <a:ext cx="3048000" cy="2286000"/>
            </a:xfrm>
            <a:prstGeom prst="roundRect">
              <a:avLst>
                <a:gd fmla="val 6666" name="adj"/>
              </a:avLst>
            </a:prstGeom>
            <a:noFill/>
            <a:ln>
              <a:noFill/>
            </a:ln>
          </p:spPr>
        </p:pic>
        <p:sp>
          <p:nvSpPr>
            <p:cNvPr id="259" name="Google Shape;259;p33"/>
            <p:cNvSpPr/>
            <p:nvPr/>
          </p:nvSpPr>
          <p:spPr>
            <a:xfrm>
              <a:off x="5048250" y="1333500"/>
              <a:ext cx="3048000" cy="2286000"/>
            </a:xfrm>
            <a:prstGeom prst="roundRect">
              <a:avLst>
                <a:gd fmla="val 6666" name="adj"/>
              </a:avLst>
            </a:prstGeom>
            <a:solidFill>
              <a:srgbClr val="000000">
                <a:alpha val="0"/>
              </a:srgbClr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34" title="uifcw26_logo.png"/>
          <p:cNvPicPr preferRelativeResize="0"/>
          <p:nvPr/>
        </p:nvPicPr>
        <p:blipFill rotWithShape="1">
          <a:blip r:embed="rId3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5" name="Google Shape;265;p3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6" name="Google Shape;266;p3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7" name="Google Shape;267;p3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68" name="Google Shape;268;p3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69" name="Google Shape;269;p3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Challenges of containerization</a:t>
            </a:r>
            <a:endParaRPr/>
          </a:p>
        </p:txBody>
      </p:sp>
      <p:sp>
        <p:nvSpPr>
          <p:cNvPr id="270" name="Google Shape;270;p34"/>
          <p:cNvSpPr/>
          <p:nvPr/>
        </p:nvSpPr>
        <p:spPr>
          <a:xfrm>
            <a:off x="762000" y="1333500"/>
            <a:ext cx="4000500" cy="2952900"/>
          </a:xfrm>
          <a:prstGeom prst="roundRect">
            <a:avLst>
              <a:gd fmla="val 5161" name="adj"/>
            </a:avLst>
          </a:prstGeom>
          <a:solidFill>
            <a:srgbClr val="F8FAFC"/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4"/>
          <p:cNvSpPr txBox="1"/>
          <p:nvPr/>
        </p:nvSpPr>
        <p:spPr>
          <a:xfrm>
            <a:off x="1047750" y="1660144"/>
            <a:ext cx="3810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800">
                <a:solidFill>
                  <a:srgbClr val="F1761A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error_outline</a:t>
            </a:r>
            <a:endParaRPr b="0" sz="2800">
              <a:solidFill>
                <a:srgbClr val="F1761A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sp>
        <p:nvSpPr>
          <p:cNvPr id="272" name="Google Shape;272;p34"/>
          <p:cNvSpPr txBox="1"/>
          <p:nvPr/>
        </p:nvSpPr>
        <p:spPr>
          <a:xfrm>
            <a:off x="1524000" y="1619250"/>
            <a:ext cx="2952900" cy="381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145FA6"/>
                </a:solidFill>
                <a:latin typeface="Maven Pro"/>
                <a:ea typeface="Maven Pro"/>
                <a:cs typeface="Maven Pro"/>
                <a:sym typeface="Maven Pro"/>
              </a:rPr>
              <a:t>Strategic Decision</a:t>
            </a:r>
            <a:endParaRPr b="1" sz="1800">
              <a:solidFill>
                <a:srgbClr val="145FA6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73" name="Google Shape;273;p34"/>
          <p:cNvSpPr txBox="1"/>
          <p:nvPr/>
        </p:nvSpPr>
        <p:spPr>
          <a:xfrm>
            <a:off x="1047750" y="2143125"/>
            <a:ext cx="3429000" cy="190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475569"/>
                </a:solidFill>
                <a:latin typeface="Nunito"/>
                <a:ea typeface="Nunito"/>
                <a:cs typeface="Nunito"/>
                <a:sym typeface="Nunito"/>
              </a:rPr>
              <a:t>EPIC’s spack-stack containerization plan</a:t>
            </a:r>
            <a:endParaRPr b="1" sz="1300">
              <a:solidFill>
                <a:srgbClr val="475569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0" lang="en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EPIC has</a:t>
            </a:r>
            <a:r>
              <a:rPr lang="en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 suspended</a:t>
            </a:r>
            <a:r>
              <a:rPr b="0" lang="en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 its plan to use containers for the </a:t>
            </a:r>
            <a:r>
              <a:rPr b="1" lang="en" sz="1200">
                <a:solidFill>
                  <a:srgbClr val="F1761A"/>
                </a:solidFill>
                <a:latin typeface="Nunito"/>
                <a:ea typeface="Nunito"/>
                <a:cs typeface="Nunito"/>
                <a:sym typeface="Nunito"/>
              </a:rPr>
              <a:t>UFS base package libraries (spack-stack)</a:t>
            </a:r>
            <a:r>
              <a:rPr b="0" lang="en" sz="1200">
                <a:solidFill>
                  <a:srgbClr val="1E293B"/>
                </a:solidFill>
                <a:latin typeface="Nunito"/>
                <a:ea typeface="Nunito"/>
                <a:cs typeface="Nunito"/>
                <a:sym typeface="Nunito"/>
              </a:rPr>
              <a:t> deployment within the NOAA R&amp;D HPC ecosystem due to these persistent challenges.</a:t>
            </a:r>
            <a:endParaRPr b="0" sz="1200">
              <a:solidFill>
                <a:srgbClr val="1E293B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74" name="Google Shape;274;p34"/>
          <p:cNvPicPr preferRelativeResize="0"/>
          <p:nvPr/>
        </p:nvPicPr>
        <p:blipFill rotWithShape="1">
          <a:blip r:embed="rId4">
            <a:alphaModFix/>
          </a:blip>
          <a:srcRect b="0" l="10241" r="10249" t="0"/>
          <a:stretch/>
        </p:blipFill>
        <p:spPr>
          <a:xfrm>
            <a:off x="5048250" y="1333500"/>
            <a:ext cx="2952900" cy="2615400"/>
          </a:xfrm>
          <a:prstGeom prst="roundRect">
            <a:avLst>
              <a:gd fmla="val 5161" name="adj"/>
            </a:avLst>
          </a:prstGeom>
          <a:noFill/>
          <a:ln>
            <a:noFill/>
          </a:ln>
        </p:spPr>
      </p:pic>
      <p:sp>
        <p:nvSpPr>
          <p:cNvPr id="275" name="Google Shape;275;p34"/>
          <p:cNvSpPr/>
          <p:nvPr/>
        </p:nvSpPr>
        <p:spPr>
          <a:xfrm>
            <a:off x="5013750" y="1306649"/>
            <a:ext cx="3021900" cy="2669100"/>
          </a:xfrm>
          <a:prstGeom prst="roundRect">
            <a:avLst>
              <a:gd fmla="val 5161" name="adj"/>
            </a:avLst>
          </a:prstGeom>
          <a:solidFill>
            <a:srgbClr val="000000">
              <a:alpha val="0"/>
            </a:srgbClr>
          </a:solidFill>
          <a:ln cap="flat" cmpd="sng" w="14300">
            <a:solidFill>
              <a:srgbClr val="E2E8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