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  <p:embeddedFont>
      <p:font typeface="Nunito"/>
      <p:bold r:id="rId29"/>
      <p:boldItalic r:id="rId30"/>
    </p:embeddedFont>
    <p:embeddedFont>
      <p:font typeface="Maven Pro"/>
      <p:bold r:id="rId31"/>
    </p:embeddedFont>
    <p:embeddedFont>
      <p:font typeface="Roboto Mono"/>
      <p:regular r:id="rId32"/>
      <p:bold r:id="rId33"/>
      <p:italic r:id="rId34"/>
      <p:boldItalic r:id="rId35"/>
    </p:embeddedFont>
    <p:embeddedFont>
      <p:font typeface="Open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620033-B4B2-4D19-9D79-949E21A49A55}">
  <a:tblStyle styleId="{E8620033-B4B2-4D19-9D79-949E21A49A5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Nuni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avenPro-bold.fntdata"/><Relationship Id="rId30" Type="http://schemas.openxmlformats.org/officeDocument/2006/relationships/font" Target="fonts/Nunito-boldItalic.fntdata"/><Relationship Id="rId11" Type="http://schemas.openxmlformats.org/officeDocument/2006/relationships/slide" Target="slides/slide5.xml"/><Relationship Id="rId33" Type="http://schemas.openxmlformats.org/officeDocument/2006/relationships/font" Target="fonts/RobotoMono-bold.fntdata"/><Relationship Id="rId10" Type="http://schemas.openxmlformats.org/officeDocument/2006/relationships/slide" Target="slides/slide4.xml"/><Relationship Id="rId32" Type="http://schemas.openxmlformats.org/officeDocument/2006/relationships/font" Target="fonts/RobotoMono-regular.fntdata"/><Relationship Id="rId13" Type="http://schemas.openxmlformats.org/officeDocument/2006/relationships/slide" Target="slides/slide7.xml"/><Relationship Id="rId35" Type="http://schemas.openxmlformats.org/officeDocument/2006/relationships/font" Target="fonts/RobotoMono-boldItalic.fntdata"/><Relationship Id="rId12" Type="http://schemas.openxmlformats.org/officeDocument/2006/relationships/slide" Target="slides/slide6.xml"/><Relationship Id="rId34" Type="http://schemas.openxmlformats.org/officeDocument/2006/relationships/font" Target="fonts/RobotoMono-italic.fntdata"/><Relationship Id="rId15" Type="http://schemas.openxmlformats.org/officeDocument/2006/relationships/slide" Target="slides/slide9.xml"/><Relationship Id="rId37" Type="http://schemas.openxmlformats.org/officeDocument/2006/relationships/font" Target="fonts/OpenSans-bold.fntdata"/><Relationship Id="rId14" Type="http://schemas.openxmlformats.org/officeDocument/2006/relationships/slide" Target="slides/slide8.xml"/><Relationship Id="rId36" Type="http://schemas.openxmlformats.org/officeDocument/2006/relationships/font" Target="fonts/OpenSans-regular.fntdata"/><Relationship Id="rId17" Type="http://schemas.openxmlformats.org/officeDocument/2006/relationships/slide" Target="slides/slide11.xml"/><Relationship Id="rId39" Type="http://schemas.openxmlformats.org/officeDocument/2006/relationships/font" Target="fonts/OpenSans-boldItalic.fntdata"/><Relationship Id="rId16" Type="http://schemas.openxmlformats.org/officeDocument/2006/relationships/slide" Target="slides/slide10.xml"/><Relationship Id="rId38" Type="http://schemas.openxmlformats.org/officeDocument/2006/relationships/font" Target="fonts/OpenSans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51fd0ade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f51fd0ade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1fd0aded_68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f51fd0aded_68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51fd0aded_117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51fd0aded_117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51fd0aded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f51fd0aded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51fd0aded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f51fd0aded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51fd0aded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51fd0aded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51fd0aded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f51fd0aded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51fd0aded_0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f51fd0aded_0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f51fd0aded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f51fd0aded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51fd0ade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51fd0ade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1fd0ade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51fd0ade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51fd0ade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f51fd0ade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1fd0ade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51fd0ade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51fd0ade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51fd0ad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51fd0aded_6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f51fd0aded_6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51fd0aded_117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51fd0aded_117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24_0)">
  <p:cSld name="Title and body (g3f51fd0aded_24_0)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31_0)">
  <p:cSld name="Title and body (g3f51fd0aded_31_0)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133_0)">
  <p:cSld name="Title and body (g3f51fd0aded_133_0)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110_0)">
  <p:cSld name="Title and body (g3f51fd0aded_110_0)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89_0)">
  <p:cSld name="Title and body (g3f51fd0aded_89_0)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140_0)">
  <p:cSld name="Title and body (g3f51fd0aded_140_0)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1fd0aded_78_0)">
  <p:cSld name="Title and body (g3f51fd0aded_78_0)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457200" y="85851"/>
            <a:ext cx="7620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i="0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>
            <a:off x="457200" y="1077335"/>
            <a:ext cx="76200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i="0" sz="1800" u="none" cap="none" strike="noStrike">
                <a:solidFill>
                  <a:schemeClr val="dk2"/>
                </a:solidFill>
              </a:defRPr>
            </a:lvl1pPr>
            <a:lvl2pPr indent="-317500" lvl="1" marL="914400" marR="0" algn="l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400"/>
              <a:buChar char="•"/>
              <a:defRPr i="0" sz="1400" u="none" cap="none" strike="noStrike">
                <a:solidFill>
                  <a:srgbClr val="0070C0"/>
                </a:solidFill>
              </a:defRPr>
            </a:lvl2pPr>
            <a:lvl3pPr indent="-304800" lvl="2" marL="1371600" marR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 i="0" sz="1200" u="none" cap="none" strike="noStrike">
                <a:solidFill>
                  <a:schemeClr val="dk2"/>
                </a:solidFill>
              </a:defRPr>
            </a:lvl3pPr>
            <a:lvl4pPr indent="-330200" lvl="3" marL="1828800" marR="0" algn="l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i="0" sz="1600" u="none" cap="none" strike="noStrike">
                <a:solidFill>
                  <a:schemeClr val="dk1"/>
                </a:solidFill>
              </a:defRPr>
            </a:lvl4pPr>
            <a:lvl5pPr indent="-317500" lvl="4" marL="2286000" marR="0" algn="l"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•"/>
              <a:defRPr i="0" sz="1400" u="none" cap="none" strike="noStrike">
                <a:solidFill>
                  <a:schemeClr val="dk1"/>
                </a:solidFill>
              </a:defRPr>
            </a:lvl5pPr>
            <a:lvl6pPr indent="-317500" lvl="5" marL="2743200" marR="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 i="0" sz="1400" u="none" cap="none" strike="noStrike">
                <a:solidFill>
                  <a:schemeClr val="dk1"/>
                </a:solidFill>
              </a:defRPr>
            </a:lvl6pPr>
            <a:lvl7pPr indent="-317500" lvl="6" marL="3200400" marR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i="0" sz="1400" u="none" cap="none" strike="noStrike">
                <a:solidFill>
                  <a:schemeClr val="dk1"/>
                </a:solidFill>
              </a:defRPr>
            </a:lvl7pPr>
            <a:lvl8pPr indent="-317500" lvl="7" marL="3657600" marR="0" algn="l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i="0" sz="1400" u="none" cap="none" strike="noStrike">
                <a:solidFill>
                  <a:schemeClr val="dk1"/>
                </a:solidFill>
              </a:defRPr>
            </a:lvl8pPr>
            <a:lvl9pPr indent="-317500" lvl="8" marL="4114800" marR="0" algn="l"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SzPts val="1400"/>
              <a:buChar char="•"/>
              <a:defRPr i="0" sz="14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1" name="Google Shape;81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>
                <a:solidFill>
                  <a:schemeClr val="dk2"/>
                </a:solidFill>
              </a:defRPr>
            </a:lvl1pPr>
            <a:lvl2pPr lvl="1">
              <a:buNone/>
              <a:defRPr sz="1300">
                <a:solidFill>
                  <a:schemeClr val="dk2"/>
                </a:solidFill>
              </a:defRPr>
            </a:lvl2pPr>
            <a:lvl3pPr lvl="2">
              <a:buNone/>
              <a:defRPr sz="1300">
                <a:solidFill>
                  <a:schemeClr val="dk2"/>
                </a:solidFill>
              </a:defRPr>
            </a:lvl3pPr>
            <a:lvl4pPr lvl="3">
              <a:buNone/>
              <a:defRPr sz="1300">
                <a:solidFill>
                  <a:schemeClr val="dk2"/>
                </a:solidFill>
              </a:defRPr>
            </a:lvl4pPr>
            <a:lvl5pPr lvl="4">
              <a:buNone/>
              <a:defRPr sz="1300">
                <a:solidFill>
                  <a:schemeClr val="dk2"/>
                </a:solidFill>
              </a:defRPr>
            </a:lvl5pPr>
            <a:lvl6pPr lvl="5">
              <a:buNone/>
              <a:defRPr sz="1300">
                <a:solidFill>
                  <a:schemeClr val="dk2"/>
                </a:solidFill>
              </a:defRPr>
            </a:lvl6pPr>
            <a:lvl7pPr lvl="6">
              <a:buNone/>
              <a:defRPr sz="1300">
                <a:solidFill>
                  <a:schemeClr val="dk2"/>
                </a:solidFill>
              </a:defRPr>
            </a:lvl7pPr>
            <a:lvl8pPr lvl="7">
              <a:buNone/>
              <a:defRPr sz="1300">
                <a:solidFill>
                  <a:schemeClr val="dk2"/>
                </a:solidFill>
              </a:defRPr>
            </a:lvl8pPr>
            <a:lvl9pPr lvl="8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hyperlink" Target="https://github.com/NOAA-GFDL/ESM4/blob/esm45_pubrel/exec/Dockerfile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s://doi.org/10.1002/cpe.7966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idx="1" type="subTitle"/>
          </p:nvPr>
        </p:nvSpPr>
        <p:spPr>
          <a:xfrm>
            <a:off x="156875" y="4369725"/>
            <a:ext cx="4747200" cy="650400"/>
          </a:xfrm>
          <a:prstGeom prst="rect">
            <a:avLst/>
          </a:prstGeom>
          <a:solidFill>
            <a:srgbClr val="64748B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1600">
                <a:solidFill>
                  <a:schemeClr val="lt1"/>
                </a:solidFill>
              </a:rPr>
              <a:t>Thomas Robinson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1600">
                <a:solidFill>
                  <a:schemeClr val="lt1"/>
                </a:solidFill>
              </a:rPr>
              <a:t>Dana Singh, Niki Zadeh, Eric Stofferahn, Elijah Mccarthy, Subil Abraham, Uriel Ramirez </a:t>
            </a:r>
            <a:endParaRPr sz="1600"/>
          </a:p>
        </p:txBody>
      </p:sp>
      <p:sp>
        <p:nvSpPr>
          <p:cNvPr id="87" name="Google Shape;87;p21"/>
          <p:cNvSpPr/>
          <p:nvPr/>
        </p:nvSpPr>
        <p:spPr>
          <a:xfrm>
            <a:off x="594850" y="236739"/>
            <a:ext cx="8337844" cy="54972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1"/>
                </a:solidFill>
                <a:latin typeface="Maven Pro;600"/>
              </a:rPr>
              <a:t>ESM4.5 Container Case Study</a:t>
            </a:r>
          </a:p>
        </p:txBody>
      </p:sp>
      <p:pic>
        <p:nvPicPr>
          <p:cNvPr id="88" name="Google Shape;88;p21" title="uifcw26_logo.png"/>
          <p:cNvPicPr preferRelativeResize="0"/>
          <p:nvPr/>
        </p:nvPicPr>
        <p:blipFill rotWithShape="1">
          <a:blip r:embed="rId4">
            <a:alphaModFix amt="69000"/>
          </a:blip>
          <a:srcRect b="0" l="2281" r="2281" t="0"/>
          <a:stretch/>
        </p:blipFill>
        <p:spPr>
          <a:xfrm>
            <a:off x="7989000" y="4270103"/>
            <a:ext cx="1154999" cy="8702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ESM4.5 Performance</a:t>
            </a:r>
            <a:endParaRPr/>
          </a:p>
        </p:txBody>
      </p:sp>
      <p:sp>
        <p:nvSpPr>
          <p:cNvPr id="267" name="Google Shape;267;p30"/>
          <p:cNvSpPr txBox="1"/>
          <p:nvPr/>
        </p:nvSpPr>
        <p:spPr>
          <a:xfrm>
            <a:off x="457200" y="1077335"/>
            <a:ext cx="76200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4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rPr>
              <a:t>100 runs bare metal and container, 1 year run</a:t>
            </a:r>
            <a:endParaRPr sz="1800">
              <a:solidFill>
                <a:srgbClr val="1F497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68" name="Google Shape;268;p30"/>
          <p:cNvGraphicFramePr/>
          <p:nvPr/>
        </p:nvGraphicFramePr>
        <p:xfrm>
          <a:off x="599175" y="1700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{E8620033-B4B2-4D19-9D79-949E21A49A55}</a:tableStyleId>
              </a:tblPr>
              <a:tblGrid>
                <a:gridCol w="1359950"/>
                <a:gridCol w="1359950"/>
                <a:gridCol w="1359950"/>
                <a:gridCol w="1359950"/>
                <a:gridCol w="1359950"/>
              </a:tblGrid>
              <a:tr h="38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MAIN LOOP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bare metal (s)</a:t>
                      </a:r>
                      <a:endParaRPr sz="1600"/>
                    </a:p>
                  </a:txBody>
                  <a:tcPr marT="19050" marB="19050" marR="28575" marL="28575" anchor="b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container (s)</a:t>
                      </a:r>
                      <a:endParaRPr sz="1600"/>
                    </a:p>
                  </a:txBody>
                  <a:tcPr marT="19050" marB="19050" marR="28575" marL="28575" anchor="b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bare-cont (s)</a:t>
                      </a:r>
                      <a:endParaRPr sz="1600"/>
                    </a:p>
                  </a:txBody>
                  <a:tcPr marT="19050" marB="19050" marR="28575" marL="28575" anchor="b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%diff</a:t>
                      </a:r>
                      <a:endParaRPr sz="16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8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max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10318.64563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10471.1064</a:t>
                      </a:r>
                      <a:endParaRPr sz="1600"/>
                    </a:p>
                  </a:txBody>
                  <a:tcPr marT="19050" marB="19050" marR="28575" marL="28575" anchor="b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-152.460767</a:t>
                      </a:r>
                      <a:endParaRPr sz="1600"/>
                    </a:p>
                  </a:txBody>
                  <a:tcPr marT="19050" marB="19050" marR="28575" marL="28575" anchor="b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458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min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9674.657974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9618.948526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55.709448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45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38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average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9772.803198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9768.303332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4.499865783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0.05%</a:t>
                      </a:r>
                      <a:endParaRPr sz="16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458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std dev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76.06617559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107.4541827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-31.38800709</a:t>
                      </a:r>
                      <a:endParaRPr sz="1600"/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38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median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9762.12145</a:t>
                      </a:r>
                      <a:endParaRPr sz="16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9748.263047</a:t>
                      </a:r>
                      <a:endParaRPr sz="1600"/>
                    </a:p>
                  </a:txBody>
                  <a:tcPr marT="19050" marB="19050" marR="28575" marL="28575" anchor="b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13.858403</a:t>
                      </a:r>
                      <a:endParaRPr sz="1600"/>
                    </a:p>
                  </a:txBody>
                  <a:tcPr marT="19050" marB="19050" marR="28575" marL="28575" anchor="b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0.14%</a:t>
                      </a:r>
                      <a:endParaRPr sz="1600"/>
                    </a:p>
                  </a:txBody>
                  <a:tcPr marT="19050" marB="19050" marR="28575" marL="28575" anchor="b"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69" name="Google Shape;269;p30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3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71" name="Google Shape;271;p3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2" name="Google Shape;272;p3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3" name="Google Shape;273;p3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1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989000" y="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3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80" name="Google Shape;280;p3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1" name="Google Shape;281;p3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2" name="Google Shape;282;p3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83" name="Google Shape;283;p31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Sharing ESM4.5</a:t>
            </a:r>
            <a:endParaRPr/>
          </a:p>
        </p:txBody>
      </p:sp>
      <p:grpSp>
        <p:nvGrpSpPr>
          <p:cNvPr id="284" name="Google Shape;284;p31"/>
          <p:cNvGrpSpPr/>
          <p:nvPr/>
        </p:nvGrpSpPr>
        <p:grpSpPr>
          <a:xfrm>
            <a:off x="571425" y="901110"/>
            <a:ext cx="8001150" cy="3838595"/>
            <a:chOff x="571500" y="1333500"/>
            <a:chExt cx="8001150" cy="2762175"/>
          </a:xfrm>
        </p:grpSpPr>
        <p:sp>
          <p:nvSpPr>
            <p:cNvPr id="285" name="Google Shape;285;p31"/>
            <p:cNvSpPr/>
            <p:nvPr/>
          </p:nvSpPr>
          <p:spPr>
            <a:xfrm>
              <a:off x="571500" y="1333500"/>
              <a:ext cx="3714900" cy="1285800"/>
            </a:xfrm>
            <a:prstGeom prst="roundRect">
              <a:avLst>
                <a:gd fmla="val 592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286" name="Google Shape;286;p31"/>
            <p:cNvSpPr txBox="1"/>
            <p:nvPr/>
          </p:nvSpPr>
          <p:spPr>
            <a:xfrm>
              <a:off x="714375" y="1476375"/>
              <a:ext cx="3429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145FA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code</a:t>
              </a:r>
              <a:r>
                <a:rPr b="1" lang="en" sz="17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Public Dockerfile</a:t>
              </a:r>
              <a:endParaRPr sz="17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FRE-generated Dockerfile has been fully adapted and structured for public sharing.</a:t>
              </a:r>
              <a:endParaRPr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350" u="sng">
                  <a:solidFill>
                    <a:srgbClr val="145FA6"/>
                  </a:solidFill>
                  <a:latin typeface="Nunito"/>
                  <a:ea typeface="Nunito"/>
                  <a:cs typeface="Nunito"/>
                  <a:sym typeface="Nunito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View GitHub Repository →</a:t>
              </a:r>
              <a:endParaRPr sz="17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87" name="Google Shape;287;p31"/>
            <p:cNvSpPr/>
            <p:nvPr/>
          </p:nvSpPr>
          <p:spPr>
            <a:xfrm>
              <a:off x="571500" y="2809875"/>
              <a:ext cx="3714900" cy="1285800"/>
            </a:xfrm>
            <a:prstGeom prst="roundRect">
              <a:avLst>
                <a:gd fmla="val 592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288" name="Google Shape;288;p31"/>
            <p:cNvSpPr txBox="1"/>
            <p:nvPr/>
          </p:nvSpPr>
          <p:spPr>
            <a:xfrm>
              <a:off x="714375" y="2907645"/>
              <a:ext cx="3429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build</a:t>
              </a:r>
              <a:r>
                <a:rPr b="1" lang="en" sz="18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Dependency Resolution</a:t>
              </a:r>
              <a:endParaRPr sz="18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Because HPC-ME containers are not available publicly, this Dockerfile automatically builds all necessary dependencies from scratch.</a:t>
              </a:r>
              <a:endParaRPr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4476750" y="1908365"/>
              <a:ext cx="4095900" cy="855600"/>
            </a:xfrm>
            <a:prstGeom prst="roundRect">
              <a:avLst>
                <a:gd fmla="val 3333" name="adj"/>
              </a:avLst>
            </a:prstGeom>
            <a:solidFill>
              <a:srgbClr val="0F172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4667250" y="1975046"/>
              <a:ext cx="95400" cy="954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4810125" y="1975046"/>
              <a:ext cx="95400" cy="954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4953000" y="1975046"/>
              <a:ext cx="95400" cy="954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1"/>
            <p:cNvSpPr txBox="1"/>
            <p:nvPr/>
          </p:nvSpPr>
          <p:spPr>
            <a:xfrm>
              <a:off x="5191125" y="1908371"/>
              <a:ext cx="32385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64748B"/>
                  </a:solidFill>
                  <a:latin typeface="Nunito"/>
                  <a:ea typeface="Nunito"/>
                  <a:cs typeface="Nunito"/>
                  <a:sym typeface="Nunito"/>
                </a:rPr>
                <a:t>terminal — Apptainer Pull</a:t>
              </a:r>
              <a:endParaRPr b="1" sz="1600">
                <a:solidFill>
                  <a:srgbClr val="64748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94" name="Google Shape;294;p31"/>
            <p:cNvSpPr txBox="1"/>
            <p:nvPr/>
          </p:nvSpPr>
          <p:spPr>
            <a:xfrm>
              <a:off x="4572075" y="2308415"/>
              <a:ext cx="3912900" cy="4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38BDF8"/>
                  </a:solidFill>
                  <a:latin typeface="Roboto"/>
                  <a:ea typeface="Roboto"/>
                  <a:cs typeface="Roboto"/>
                  <a:sym typeface="Roboto"/>
                </a:rPr>
                <a:t>$ apptainer pull docker://ghcr.io/thomas-robinson/esm4:latest</a:t>
              </a:r>
              <a:endParaRPr>
                <a:solidFill>
                  <a:srgbClr val="38BDF8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94A3B8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95" name="Google Shape;295;p31"/>
          <p:cNvGrpSpPr/>
          <p:nvPr/>
        </p:nvGrpSpPr>
        <p:grpSpPr>
          <a:xfrm>
            <a:off x="4480902" y="901391"/>
            <a:ext cx="4091426" cy="633397"/>
            <a:chOff x="6096000" y="1285875"/>
            <a:chExt cx="2476500" cy="2952900"/>
          </a:xfrm>
        </p:grpSpPr>
        <p:sp>
          <p:nvSpPr>
            <p:cNvPr id="296" name="Google Shape;296;p31"/>
            <p:cNvSpPr/>
            <p:nvPr/>
          </p:nvSpPr>
          <p:spPr>
            <a:xfrm>
              <a:off x="6096000" y="1285875"/>
              <a:ext cx="2476500" cy="2952900"/>
            </a:xfrm>
            <a:prstGeom prst="roundRect">
              <a:avLst>
                <a:gd fmla="val 461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7" name="Google Shape;297;p31"/>
            <p:cNvSpPr txBox="1"/>
            <p:nvPr/>
          </p:nvSpPr>
          <p:spPr>
            <a:xfrm>
              <a:off x="6151141" y="1476393"/>
              <a:ext cx="2372400" cy="147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0C9FF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layers</a:t>
              </a:r>
              <a:r>
                <a:rPr b="1" lang="en" sz="17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ESM4.5 Container</a:t>
              </a:r>
              <a:endParaRPr b="1" sz="17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The container is publicly available to pull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98" name="Google Shape;298;p31"/>
          <p:cNvSpPr/>
          <p:nvPr/>
        </p:nvSpPr>
        <p:spPr>
          <a:xfrm>
            <a:off x="4480900" y="3065350"/>
            <a:ext cx="4091400" cy="1674300"/>
          </a:xfrm>
          <a:prstGeom prst="roundRect">
            <a:avLst>
              <a:gd fmla="val 5925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info</a:t>
            </a: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Availability Status</a:t>
            </a:r>
            <a:endParaRPr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Currently in the process of finalizing for official release, but fully accessible and available for deployment immediately.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32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7" y="3869550"/>
            <a:ext cx="1155000" cy="870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" name="Google Shape;304;p32"/>
          <p:cNvGrpSpPr/>
          <p:nvPr/>
        </p:nvGrpSpPr>
        <p:grpSpPr>
          <a:xfrm>
            <a:off x="828675" y="238125"/>
            <a:ext cx="1428900" cy="0"/>
            <a:chOff x="828675" y="238125"/>
            <a:chExt cx="1428900" cy="0"/>
          </a:xfrm>
        </p:grpSpPr>
        <p:cxnSp>
          <p:nvCxnSpPr>
            <p:cNvPr id="305" name="Google Shape;305;p32"/>
            <p:cNvCxnSpPr/>
            <p:nvPr/>
          </p:nvCxnSpPr>
          <p:spPr>
            <a:xfrm>
              <a:off x="828675" y="238125"/>
              <a:ext cx="476400" cy="0"/>
            </a:xfrm>
            <a:prstGeom prst="straightConnector1">
              <a:avLst/>
            </a:prstGeom>
            <a:solidFill>
              <a:srgbClr val="FFFFFF"/>
            </a:solidFill>
            <a:ln cap="flat" cmpd="sng" w="38100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6" name="Google Shape;306;p32"/>
            <p:cNvCxnSpPr/>
            <p:nvPr/>
          </p:nvCxnSpPr>
          <p:spPr>
            <a:xfrm>
              <a:off x="1304925" y="238125"/>
              <a:ext cx="476400" cy="0"/>
            </a:xfrm>
            <a:prstGeom prst="straightConnector1">
              <a:avLst/>
            </a:prstGeom>
            <a:solidFill>
              <a:srgbClr val="FFFFFF"/>
            </a:solidFill>
            <a:ln cap="flat" cmpd="sng" w="38100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7" name="Google Shape;307;p32"/>
            <p:cNvCxnSpPr/>
            <p:nvPr/>
          </p:nvCxnSpPr>
          <p:spPr>
            <a:xfrm>
              <a:off x="1781175" y="238125"/>
              <a:ext cx="476400" cy="0"/>
            </a:xfrm>
            <a:prstGeom prst="straightConnector1">
              <a:avLst/>
            </a:prstGeom>
            <a:solidFill>
              <a:srgbClr val="FFFFFF"/>
            </a:solidFill>
            <a:ln cap="flat" cmpd="sng" w="38100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08" name="Google Shape;308;p32"/>
          <p:cNvSpPr txBox="1"/>
          <p:nvPr/>
        </p:nvSpPr>
        <p:spPr>
          <a:xfrm>
            <a:off x="828675" y="361950"/>
            <a:ext cx="66675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24242"/>
                </a:solidFill>
                <a:latin typeface="Maven Pro"/>
                <a:ea typeface="Maven Pro"/>
                <a:cs typeface="Maven Pro"/>
                <a:sym typeface="Maven Pro"/>
              </a:rPr>
              <a:t>Key Points</a:t>
            </a:r>
            <a:endParaRPr b="1" sz="2800">
              <a:solidFill>
                <a:srgbClr val="42424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grpSp>
        <p:nvGrpSpPr>
          <p:cNvPr id="309" name="Google Shape;309;p32"/>
          <p:cNvGrpSpPr/>
          <p:nvPr/>
        </p:nvGrpSpPr>
        <p:grpSpPr>
          <a:xfrm>
            <a:off x="828675" y="1190625"/>
            <a:ext cx="6858000" cy="533400"/>
            <a:chOff x="828675" y="1190625"/>
            <a:chExt cx="6858000" cy="533400"/>
          </a:xfrm>
        </p:grpSpPr>
        <p:sp>
          <p:nvSpPr>
            <p:cNvPr id="310" name="Google Shape;310;p32"/>
            <p:cNvSpPr/>
            <p:nvPr/>
          </p:nvSpPr>
          <p:spPr>
            <a:xfrm>
              <a:off x="828675" y="1190625"/>
              <a:ext cx="6858000" cy="533400"/>
            </a:xfrm>
            <a:prstGeom prst="roundRect">
              <a:avLst>
                <a:gd fmla="val 1071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1" name="Google Shape;311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28675" y="1190625"/>
              <a:ext cx="573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32"/>
            <p:cNvSpPr txBox="1"/>
            <p:nvPr/>
          </p:nvSpPr>
          <p:spPr>
            <a:xfrm>
              <a:off x="1000125" y="1190625"/>
              <a:ext cx="3810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01</a:t>
              </a:r>
              <a:endParaRPr b="1" sz="16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13" name="Google Shape;313;p32"/>
            <p:cNvSpPr txBox="1"/>
            <p:nvPr/>
          </p:nvSpPr>
          <p:spPr>
            <a:xfrm>
              <a:off x="1476375" y="1190625"/>
              <a:ext cx="6210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Containers fulfill open science mandates by journals by</a:t>
              </a: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 provid</a:t>
              </a: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ing</a:t>
              </a: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 reproducibility and portability</a:t>
              </a:r>
              <a:endParaRPr b="0" sz="16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14" name="Google Shape;314;p32"/>
          <p:cNvGrpSpPr/>
          <p:nvPr/>
        </p:nvGrpSpPr>
        <p:grpSpPr>
          <a:xfrm>
            <a:off x="828675" y="1819275"/>
            <a:ext cx="6858000" cy="533400"/>
            <a:chOff x="828675" y="1819275"/>
            <a:chExt cx="6858000" cy="533400"/>
          </a:xfrm>
        </p:grpSpPr>
        <p:sp>
          <p:nvSpPr>
            <p:cNvPr id="315" name="Google Shape;315;p32"/>
            <p:cNvSpPr/>
            <p:nvPr/>
          </p:nvSpPr>
          <p:spPr>
            <a:xfrm>
              <a:off x="828675" y="1819275"/>
              <a:ext cx="6858000" cy="533400"/>
            </a:xfrm>
            <a:prstGeom prst="roundRect">
              <a:avLst>
                <a:gd fmla="val 1071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6" name="Google Shape;316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28675" y="1819275"/>
              <a:ext cx="573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7" name="Google Shape;317;p32"/>
            <p:cNvSpPr txBox="1"/>
            <p:nvPr/>
          </p:nvSpPr>
          <p:spPr>
            <a:xfrm>
              <a:off x="1000125" y="1819275"/>
              <a:ext cx="3810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02</a:t>
              </a:r>
              <a:endParaRPr b="1" sz="16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18" name="Google Shape;318;p32"/>
            <p:cNvSpPr txBox="1"/>
            <p:nvPr/>
          </p:nvSpPr>
          <p:spPr>
            <a:xfrm>
              <a:off x="1476375" y="1819275"/>
              <a:ext cx="6210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Containers provide an easy pathway to running </a:t>
              </a: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across diverse platforms such as on-prem</a:t>
              </a: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 HPC and the cloud</a:t>
              </a:r>
              <a:endParaRPr b="0" sz="16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19" name="Google Shape;319;p32"/>
          <p:cNvGrpSpPr/>
          <p:nvPr/>
        </p:nvGrpSpPr>
        <p:grpSpPr>
          <a:xfrm>
            <a:off x="828675" y="2447925"/>
            <a:ext cx="6858000" cy="533400"/>
            <a:chOff x="828675" y="2447925"/>
            <a:chExt cx="6858000" cy="533400"/>
          </a:xfrm>
        </p:grpSpPr>
        <p:sp>
          <p:nvSpPr>
            <p:cNvPr id="320" name="Google Shape;320;p32"/>
            <p:cNvSpPr/>
            <p:nvPr/>
          </p:nvSpPr>
          <p:spPr>
            <a:xfrm>
              <a:off x="828675" y="2447925"/>
              <a:ext cx="6858000" cy="533400"/>
            </a:xfrm>
            <a:prstGeom prst="roundRect">
              <a:avLst>
                <a:gd fmla="val 1071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1" name="Google Shape;321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28675" y="2447925"/>
              <a:ext cx="573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32"/>
            <p:cNvSpPr txBox="1"/>
            <p:nvPr/>
          </p:nvSpPr>
          <p:spPr>
            <a:xfrm>
              <a:off x="1000125" y="2447925"/>
              <a:ext cx="3810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0C9FF"/>
                  </a:solidFill>
                  <a:latin typeface="Maven Pro"/>
                  <a:ea typeface="Maven Pro"/>
                  <a:cs typeface="Maven Pro"/>
                  <a:sym typeface="Maven Pro"/>
                </a:rPr>
                <a:t>03</a:t>
              </a:r>
              <a:endParaRPr b="1" sz="1600">
                <a:solidFill>
                  <a:srgbClr val="00C9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23" name="Google Shape;323;p32"/>
            <p:cNvSpPr txBox="1"/>
            <p:nvPr/>
          </p:nvSpPr>
          <p:spPr>
            <a:xfrm>
              <a:off x="1476375" y="2447925"/>
              <a:ext cx="60009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Base containers provide a way to reduce container build time</a:t>
              </a:r>
              <a:endParaRPr b="0" sz="16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24" name="Google Shape;324;p32"/>
          <p:cNvGrpSpPr/>
          <p:nvPr/>
        </p:nvGrpSpPr>
        <p:grpSpPr>
          <a:xfrm>
            <a:off x="828675" y="3076575"/>
            <a:ext cx="6858000" cy="533400"/>
            <a:chOff x="828675" y="3076575"/>
            <a:chExt cx="6858000" cy="533400"/>
          </a:xfrm>
        </p:grpSpPr>
        <p:sp>
          <p:nvSpPr>
            <p:cNvPr id="325" name="Google Shape;325;p32"/>
            <p:cNvSpPr/>
            <p:nvPr/>
          </p:nvSpPr>
          <p:spPr>
            <a:xfrm>
              <a:off x="828675" y="3076575"/>
              <a:ext cx="6858000" cy="533400"/>
            </a:xfrm>
            <a:prstGeom prst="roundRect">
              <a:avLst>
                <a:gd fmla="val 1071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6" name="Google Shape;326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28675" y="3076575"/>
              <a:ext cx="573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32"/>
            <p:cNvSpPr txBox="1"/>
            <p:nvPr/>
          </p:nvSpPr>
          <p:spPr>
            <a:xfrm>
              <a:off x="1000125" y="3076575"/>
              <a:ext cx="3810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04</a:t>
              </a:r>
              <a:endParaRPr b="1" sz="16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28" name="Google Shape;328;p32"/>
            <p:cNvSpPr txBox="1"/>
            <p:nvPr/>
          </p:nvSpPr>
          <p:spPr>
            <a:xfrm>
              <a:off x="1476375" y="3076575"/>
              <a:ext cx="6210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Integrating containers into the workflow eases the pathway to adoption</a:t>
              </a:r>
              <a:endParaRPr b="0" sz="16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29" name="Google Shape;329;p32"/>
          <p:cNvGrpSpPr/>
          <p:nvPr/>
        </p:nvGrpSpPr>
        <p:grpSpPr>
          <a:xfrm>
            <a:off x="828675" y="3705225"/>
            <a:ext cx="6858000" cy="533400"/>
            <a:chOff x="828675" y="3705225"/>
            <a:chExt cx="6858000" cy="533400"/>
          </a:xfrm>
        </p:grpSpPr>
        <p:sp>
          <p:nvSpPr>
            <p:cNvPr id="330" name="Google Shape;330;p32"/>
            <p:cNvSpPr/>
            <p:nvPr/>
          </p:nvSpPr>
          <p:spPr>
            <a:xfrm>
              <a:off x="828675" y="3705225"/>
              <a:ext cx="6858000" cy="533400"/>
            </a:xfrm>
            <a:prstGeom prst="roundRect">
              <a:avLst>
                <a:gd fmla="val 1071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31" name="Google Shape;331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28675" y="3705225"/>
              <a:ext cx="573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2" name="Google Shape;332;p32"/>
            <p:cNvSpPr txBox="1"/>
            <p:nvPr/>
          </p:nvSpPr>
          <p:spPr>
            <a:xfrm>
              <a:off x="1000125" y="3705225"/>
              <a:ext cx="3810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05</a:t>
              </a:r>
              <a:endParaRPr b="1" sz="16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33" name="Google Shape;333;p32"/>
            <p:cNvSpPr txBox="1"/>
            <p:nvPr/>
          </p:nvSpPr>
          <p:spPr>
            <a:xfrm>
              <a:off x="1476375" y="3705225"/>
              <a:ext cx="6210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Bare metal runtime performance is </a:t>
              </a: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achievable</a:t>
              </a: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 by w</a:t>
              </a:r>
              <a:r>
                <a:rPr b="0"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orking with sys admins to bind MPI into containers </a:t>
              </a:r>
              <a:r>
                <a:rPr lang="en" sz="16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in a user-firendly way</a:t>
              </a:r>
              <a:endParaRPr b="0" sz="16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3997" cy="5103306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>
            <p:ph idx="1" type="body"/>
          </p:nvPr>
        </p:nvSpPr>
        <p:spPr>
          <a:xfrm>
            <a:off x="0" y="0"/>
            <a:ext cx="3082800" cy="744600"/>
          </a:xfrm>
          <a:prstGeom prst="rect">
            <a:avLst/>
          </a:prstGeom>
          <a:solidFill>
            <a:srgbClr val="F8FAF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lang="en" sz="1400"/>
              <a:t>Acknowledgement: This work was funded by the Software Engineering for Novel </a:t>
            </a:r>
            <a:r>
              <a:rPr lang="en" sz="1400"/>
              <a:t>Architectures</a:t>
            </a:r>
            <a:r>
              <a:rPr lang="en" sz="1400"/>
              <a:t> (SENA)</a:t>
            </a:r>
            <a:endParaRPr sz="1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4"/>
          <p:cNvSpPr txBox="1"/>
          <p:nvPr>
            <p:ph type="title"/>
          </p:nvPr>
        </p:nvSpPr>
        <p:spPr>
          <a:xfrm>
            <a:off x="835533" y="19805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Supplement</a:t>
            </a:r>
            <a:r>
              <a:rPr lang="en"/>
              <a:t> slides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5"/>
          <p:cNvSpPr txBox="1"/>
          <p:nvPr>
            <p:ph type="title"/>
          </p:nvPr>
        </p:nvSpPr>
        <p:spPr>
          <a:xfrm>
            <a:off x="457200" y="85851"/>
            <a:ext cx="76200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5"/>
          <p:cNvSpPr txBox="1"/>
          <p:nvPr>
            <p:ph idx="1" type="body"/>
          </p:nvPr>
        </p:nvSpPr>
        <p:spPr>
          <a:xfrm>
            <a:off x="457200" y="1077335"/>
            <a:ext cx="76200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44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35"/>
          <p:cNvPicPr preferRelativeResize="0"/>
          <p:nvPr/>
        </p:nvPicPr>
        <p:blipFill rotWithShape="1">
          <a:blip r:embed="rId3">
            <a:alphaModFix/>
          </a:blip>
          <a:srcRect b="6311" l="4458" r="76" t="1557"/>
          <a:stretch/>
        </p:blipFill>
        <p:spPr>
          <a:xfrm>
            <a:off x="400050" y="0"/>
            <a:ext cx="8743050" cy="471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6"/>
          <p:cNvSpPr txBox="1"/>
          <p:nvPr>
            <p:ph type="title"/>
          </p:nvPr>
        </p:nvSpPr>
        <p:spPr>
          <a:xfrm>
            <a:off x="457200" y="190500"/>
            <a:ext cx="7620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rPr>
              <a:t>CI Testing on RDHPCS PW Cloud</a:t>
            </a:r>
            <a:endParaRPr b="1" sz="3200">
              <a:solidFill>
                <a:srgbClr val="1F497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57" name="Google Shape;357;p36"/>
          <p:cNvGrpSpPr/>
          <p:nvPr/>
        </p:nvGrpSpPr>
        <p:grpSpPr>
          <a:xfrm>
            <a:off x="457200" y="1047750"/>
            <a:ext cx="8229600" cy="761925"/>
            <a:chOff x="457200" y="1047750"/>
            <a:chExt cx="8229600" cy="761925"/>
          </a:xfrm>
        </p:grpSpPr>
        <p:sp>
          <p:nvSpPr>
            <p:cNvPr id="358" name="Google Shape;358;p36"/>
            <p:cNvSpPr/>
            <p:nvPr/>
          </p:nvSpPr>
          <p:spPr>
            <a:xfrm>
              <a:off x="457200" y="1047750"/>
              <a:ext cx="8229600" cy="666900"/>
            </a:xfrm>
            <a:prstGeom prst="roundRect">
              <a:avLst>
                <a:gd fmla="val 11428" name="adj"/>
              </a:avLst>
            </a:prstGeom>
            <a:solidFill>
              <a:srgbClr val="F1F5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359" name="Google Shape;359;p36"/>
            <p:cNvSpPr txBox="1"/>
            <p:nvPr/>
          </p:nvSpPr>
          <p:spPr>
            <a:xfrm>
              <a:off x="457200" y="1095375"/>
              <a:ext cx="8229600" cy="714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19050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Cloud Infrastructure: Always-On Instances</a:t>
              </a:r>
              <a:endParaRPr b="1" sz="18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3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Spinning up on PRs was time consuming and unreliable; Intel HPC-ME .sif containers reside on the cloud.</a:t>
              </a:r>
              <a:endParaRPr b="0" sz="13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60" name="Google Shape;360;p36"/>
          <p:cNvSpPr/>
          <p:nvPr/>
        </p:nvSpPr>
        <p:spPr>
          <a:xfrm>
            <a:off x="457200" y="904875"/>
            <a:ext cx="8229600" cy="19200"/>
          </a:xfrm>
          <a:prstGeom prst="rect">
            <a:avLst/>
          </a:prstGeom>
          <a:solidFill>
            <a:srgbClr val="1F497D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1" name="Google Shape;361;p36"/>
          <p:cNvGrpSpPr/>
          <p:nvPr/>
        </p:nvGrpSpPr>
        <p:grpSpPr>
          <a:xfrm>
            <a:off x="457200" y="2000250"/>
            <a:ext cx="4019700" cy="2000100"/>
            <a:chOff x="457200" y="2000250"/>
            <a:chExt cx="4019700" cy="2000100"/>
          </a:xfrm>
        </p:grpSpPr>
        <p:sp>
          <p:nvSpPr>
            <p:cNvPr id="362" name="Google Shape;362;p36"/>
            <p:cNvSpPr/>
            <p:nvPr/>
          </p:nvSpPr>
          <p:spPr>
            <a:xfrm>
              <a:off x="457200" y="2000250"/>
              <a:ext cx="4019700" cy="2000100"/>
            </a:xfrm>
            <a:prstGeom prst="roundRect">
              <a:avLst>
                <a:gd fmla="val 38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363" name="Google Shape;363;p36"/>
            <p:cNvSpPr txBox="1"/>
            <p:nvPr/>
          </p:nvSpPr>
          <p:spPr>
            <a:xfrm>
              <a:off x="457200" y="2000250"/>
              <a:ext cx="40197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GitHub Runner: Build Phase</a:t>
              </a:r>
              <a:endParaRPr b="1" sz="16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0369A1"/>
                  </a:solidFill>
                  <a:highlight>
                    <a:srgbClr val="F1F5F9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singularity exec -B /contrib ${container} ${container_env_script} "./COMPILE..."</a:t>
              </a:r>
              <a:endParaRPr sz="1050">
                <a:solidFill>
                  <a:srgbClr val="0369A1"/>
                </a:solidFill>
                <a:highlight>
                  <a:srgbClr val="F1F5F9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-32385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Models built in container environment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Executables stored on host file system for persistence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64" name="Google Shape;364;p36"/>
          <p:cNvGrpSpPr/>
          <p:nvPr/>
        </p:nvGrpSpPr>
        <p:grpSpPr>
          <a:xfrm>
            <a:off x="4667250" y="2000250"/>
            <a:ext cx="4019700" cy="2000100"/>
            <a:chOff x="4667250" y="2000250"/>
            <a:chExt cx="4019700" cy="2000100"/>
          </a:xfrm>
        </p:grpSpPr>
        <p:sp>
          <p:nvSpPr>
            <p:cNvPr id="365" name="Google Shape;365;p36"/>
            <p:cNvSpPr/>
            <p:nvPr/>
          </p:nvSpPr>
          <p:spPr>
            <a:xfrm>
              <a:off x="4667250" y="2000250"/>
              <a:ext cx="4019700" cy="2000100"/>
            </a:xfrm>
            <a:prstGeom prst="roundRect">
              <a:avLst>
                <a:gd fmla="val 38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366" name="Google Shape;366;p36"/>
            <p:cNvSpPr txBox="1"/>
            <p:nvPr/>
          </p:nvSpPr>
          <p:spPr>
            <a:xfrm>
              <a:off x="4667250" y="2000250"/>
              <a:ext cx="40197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GitHub Runner: Run Phase</a:t>
              </a:r>
              <a:endParaRPr b="1" sz="16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0369A1"/>
                  </a:solidFill>
                  <a:highlight>
                    <a:srgbClr val="F1F5F9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./${testname} "--partition=compute --mpi=pmi2... singularity exec..."</a:t>
              </a:r>
              <a:endParaRPr sz="1050">
                <a:solidFill>
                  <a:srgbClr val="0369A1"/>
                </a:solidFill>
                <a:highlight>
                  <a:srgbClr val="F1F5F9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-32385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Hybrid MPI launching for small/short runs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Execution via singularity within compute partitions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67" name="Google Shape;367;p36"/>
          <p:cNvSpPr txBox="1"/>
          <p:nvPr/>
        </p:nvSpPr>
        <p:spPr>
          <a:xfrm>
            <a:off x="457200" y="4191000"/>
            <a:ext cx="8229600" cy="5715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rPr>
              <a:t>Testing AM5 for FMS and SHiELD for SHiELD_build and fv3 code</a:t>
            </a:r>
            <a:endParaRPr b="1" sz="1500">
              <a:solidFill>
                <a:srgbClr val="1F497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37"/>
          <p:cNvGrpSpPr/>
          <p:nvPr/>
        </p:nvGrpSpPr>
        <p:grpSpPr>
          <a:xfrm>
            <a:off x="457200" y="238125"/>
            <a:ext cx="8229600" cy="638325"/>
            <a:chOff x="457200" y="238125"/>
            <a:chExt cx="8229600" cy="638325"/>
          </a:xfrm>
        </p:grpSpPr>
        <p:sp>
          <p:nvSpPr>
            <p:cNvPr id="373" name="Google Shape;373;p37"/>
            <p:cNvSpPr/>
            <p:nvPr/>
          </p:nvSpPr>
          <p:spPr>
            <a:xfrm>
              <a:off x="457200" y="238125"/>
              <a:ext cx="82296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7"/>
            <p:cNvSpPr txBox="1"/>
            <p:nvPr/>
          </p:nvSpPr>
          <p:spPr>
            <a:xfrm>
              <a:off x="457200" y="238125"/>
              <a:ext cx="8229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Other Use Cases at GFDL</a:t>
              </a:r>
              <a:endParaRPr b="1" sz="32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457200" y="857250"/>
              <a:ext cx="8229600" cy="19200"/>
            </a:xfrm>
            <a:prstGeom prst="rect">
              <a:avLst/>
            </a:prstGeom>
            <a:solidFill>
              <a:srgbClr val="1F497D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457200" y="1047750"/>
            <a:ext cx="8229750" cy="3476550"/>
            <a:chOff x="457200" y="1047750"/>
            <a:chExt cx="8229750" cy="3476550"/>
          </a:xfrm>
        </p:grpSpPr>
        <p:sp>
          <p:nvSpPr>
            <p:cNvPr id="377" name="Google Shape;377;p37"/>
            <p:cNvSpPr/>
            <p:nvPr/>
          </p:nvSpPr>
          <p:spPr>
            <a:xfrm>
              <a:off x="457200" y="1047750"/>
              <a:ext cx="4019700" cy="1666800"/>
            </a:xfrm>
            <a:prstGeom prst="roundRect">
              <a:avLst>
                <a:gd fmla="val 4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/>
            </a:p>
          </p:txBody>
        </p:sp>
        <p:sp>
          <p:nvSpPr>
            <p:cNvPr id="378" name="Google Shape;378;p37"/>
            <p:cNvSpPr txBox="1"/>
            <p:nvPr/>
          </p:nvSpPr>
          <p:spPr>
            <a:xfrm>
              <a:off x="457200" y="1047750"/>
              <a:ext cx="40197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Portable Post Processing</a:t>
              </a:r>
              <a:endParaRPr b="1" sz="20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Cylc engine in a container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GFDL software environment on gaea for easy porting from PPAN (42x speedup)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4667250" y="1047750"/>
              <a:ext cx="4019700" cy="1666800"/>
            </a:xfrm>
            <a:prstGeom prst="roundRect">
              <a:avLst>
                <a:gd fmla="val 4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/>
            </a:p>
          </p:txBody>
        </p:sp>
        <p:sp>
          <p:nvSpPr>
            <p:cNvPr id="380" name="Google Shape;380;p37"/>
            <p:cNvSpPr txBox="1"/>
            <p:nvPr/>
          </p:nvSpPr>
          <p:spPr>
            <a:xfrm>
              <a:off x="4667250" y="1047750"/>
              <a:ext cx="40197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GitHub Free Testing</a:t>
              </a:r>
              <a:endParaRPr b="1" sz="20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Latest software updates used for testing with FMS code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Support for expanding the compiler set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457200" y="2857500"/>
              <a:ext cx="4019700" cy="1666800"/>
            </a:xfrm>
            <a:prstGeom prst="roundRect">
              <a:avLst>
                <a:gd fmla="val 4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/>
            </a:p>
          </p:txBody>
        </p:sp>
        <p:sp>
          <p:nvSpPr>
            <p:cNvPr id="382" name="Google Shape;382;p37"/>
            <p:cNvSpPr txBox="1"/>
            <p:nvPr/>
          </p:nvSpPr>
          <p:spPr>
            <a:xfrm>
              <a:off x="457200" y="2857500"/>
              <a:ext cx="40197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Ollama</a:t>
              </a:r>
              <a:endParaRPr b="1" sz="20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NOAA Generative AI pilot project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500"/>
                <a:buFont typeface="Open Sans"/>
                <a:buChar char="●"/>
              </a:pPr>
              <a:r>
                <a:rPr lang="en" sz="15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Distributed and easily installed via container</a:t>
              </a:r>
              <a:endParaRPr sz="15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4667250" y="2857500"/>
              <a:ext cx="4019700" cy="1666800"/>
            </a:xfrm>
            <a:prstGeom prst="roundRect">
              <a:avLst>
                <a:gd fmla="val 4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/>
            </a:p>
          </p:txBody>
        </p:sp>
        <p:sp>
          <p:nvSpPr>
            <p:cNvPr id="384" name="Google Shape;384;p37"/>
            <p:cNvSpPr txBox="1"/>
            <p:nvPr/>
          </p:nvSpPr>
          <p:spPr>
            <a:xfrm>
              <a:off x="4667250" y="2857500"/>
              <a:ext cx="40197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8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HPC Enabling</a:t>
              </a:r>
              <a:endParaRPr b="1" sz="188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15674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371"/>
                <a:buFont typeface="Open Sans"/>
                <a:buChar char="●"/>
              </a:pPr>
              <a:r>
                <a:rPr lang="en" sz="137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Ursa GH200 Nemotron - open source LLM from Nvidia (relies on cuda)</a:t>
              </a:r>
              <a:endParaRPr sz="1371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15674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475569"/>
                </a:buClr>
                <a:buSzPts val="1371"/>
                <a:buFont typeface="Open Sans"/>
                <a:buChar char="●"/>
              </a:pPr>
              <a:r>
                <a:rPr lang="en" sz="137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Cray Program Environment containers for continuity</a:t>
              </a:r>
              <a:endParaRPr sz="1371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8"/>
          <p:cNvSpPr txBox="1"/>
          <p:nvPr>
            <p:ph type="title"/>
          </p:nvPr>
        </p:nvSpPr>
        <p:spPr>
          <a:xfrm>
            <a:off x="457200" y="238125"/>
            <a:ext cx="82296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“Gotcha”s</a:t>
            </a:r>
            <a:endParaRPr b="1" sz="360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0" name="Google Shape;390;p38"/>
          <p:cNvGrpSpPr/>
          <p:nvPr/>
        </p:nvGrpSpPr>
        <p:grpSpPr>
          <a:xfrm>
            <a:off x="602199" y="1172311"/>
            <a:ext cx="8229750" cy="3429000"/>
            <a:chOff x="457200" y="1000125"/>
            <a:chExt cx="8229750" cy="3429000"/>
          </a:xfrm>
        </p:grpSpPr>
        <p:sp>
          <p:nvSpPr>
            <p:cNvPr id="391" name="Google Shape;391;p38"/>
            <p:cNvSpPr/>
            <p:nvPr/>
          </p:nvSpPr>
          <p:spPr>
            <a:xfrm>
              <a:off x="457200" y="1000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8"/>
            <p:cNvSpPr txBox="1"/>
            <p:nvPr/>
          </p:nvSpPr>
          <p:spPr>
            <a:xfrm>
              <a:off x="552450" y="1095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MPI Flavors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Must match exactly (e.g., mpich vs openMPI) to ensure compatibility.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3267075" y="1000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8"/>
            <p:cNvSpPr txBox="1"/>
            <p:nvPr/>
          </p:nvSpPr>
          <p:spPr>
            <a:xfrm>
              <a:off x="3362325" y="1095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glib-c Versioning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Incompatibility between system (e.g. SLES) and container (e.g. Ubuntu) causes crashes.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6076950" y="1000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8"/>
            <p:cNvSpPr txBox="1"/>
            <p:nvPr/>
          </p:nvSpPr>
          <p:spPr>
            <a:xfrm>
              <a:off x="6172200" y="1095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LD_LIBRARY_PATH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MPI bind overwrites this. Use </a:t>
              </a:r>
              <a:r>
                <a:rPr lang="en" sz="11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rPr>
                <a:t>\${LD_LIBRARY_PATH}</a:t>
              </a: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 to preserve container paths.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7" name="Google Shape;397;p38"/>
            <p:cNvSpPr/>
            <p:nvPr/>
          </p:nvSpPr>
          <p:spPr>
            <a:xfrm>
              <a:off x="457200" y="2143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8"/>
            <p:cNvSpPr txBox="1"/>
            <p:nvPr/>
          </p:nvSpPr>
          <p:spPr>
            <a:xfrm>
              <a:off x="552450" y="2238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 (ARM/x86)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- Containers must be explicitly built for the target runtime architecture.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- Older chips not supporting avx instructions may not be compatible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3267075" y="2143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8"/>
            <p:cNvSpPr txBox="1"/>
            <p:nvPr/>
          </p:nvSpPr>
          <p:spPr>
            <a:xfrm>
              <a:off x="3362325" y="2238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Podman Deployment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Users must be added individually; no simple method for general deployment yet.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1" name="Google Shape;401;p38"/>
            <p:cNvSpPr/>
            <p:nvPr/>
          </p:nvSpPr>
          <p:spPr>
            <a:xfrm>
              <a:off x="6076950" y="2143125"/>
              <a:ext cx="2610000" cy="1047900"/>
            </a:xfrm>
            <a:prstGeom prst="roundRect">
              <a:avLst>
                <a:gd fmla="val 7272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8"/>
            <p:cNvSpPr txBox="1"/>
            <p:nvPr/>
          </p:nvSpPr>
          <p:spPr>
            <a:xfrm>
              <a:off x="6172200" y="2238375"/>
              <a:ext cx="2419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Podman Storage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Hidden caches consume massive space and require regular manual cleanup.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3" name="Google Shape;403;p38"/>
            <p:cNvSpPr/>
            <p:nvPr/>
          </p:nvSpPr>
          <p:spPr>
            <a:xfrm>
              <a:off x="457200" y="3286125"/>
              <a:ext cx="4019700" cy="1143000"/>
            </a:xfrm>
            <a:prstGeom prst="roundRect">
              <a:avLst>
                <a:gd fmla="val 6666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8"/>
            <p:cNvSpPr txBox="1"/>
            <p:nvPr/>
          </p:nvSpPr>
          <p:spPr>
            <a:xfrm>
              <a:off x="552450" y="3381375"/>
              <a:ext cx="3829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Directory Binding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- Work directories must use </a:t>
              </a:r>
              <a:r>
                <a:rPr lang="en" sz="11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rPr>
                <a:t>--bind</a:t>
              </a: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. Watch for soft links in input paths.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- Updates to the host system may require updates to bind paths for MPI</a:t>
              </a:r>
              <a:endParaRPr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4667250" y="3286125"/>
              <a:ext cx="4019700" cy="1143000"/>
            </a:xfrm>
            <a:prstGeom prst="roundRect">
              <a:avLst>
                <a:gd fmla="val 6666" name="adj"/>
              </a:avLst>
            </a:prstGeom>
            <a:solidFill>
              <a:srgbClr val="F1F5F9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8"/>
            <p:cNvSpPr txBox="1"/>
            <p:nvPr/>
          </p:nvSpPr>
          <p:spPr>
            <a:xfrm>
              <a:off x="4762500" y="3381375"/>
              <a:ext cx="3829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1E293B"/>
                  </a:solidFill>
                  <a:latin typeface="Open Sans"/>
                  <a:ea typeface="Open Sans"/>
                  <a:cs typeface="Open Sans"/>
                  <a:sym typeface="Open Sans"/>
                </a:rPr>
                <a:t>Apptainer Cache</a:t>
              </a:r>
              <a:endParaRPr b="1" sz="110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Default </a:t>
              </a:r>
              <a:r>
                <a:rPr lang="en" sz="11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rPr>
                <a:t>$HOME</a:t>
              </a: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 fills quotas quickly. Recommend reconfiguring to larger storage.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1F497D"/>
                  </a:solidFill>
                  <a:latin typeface="Open Sans"/>
                  <a:ea typeface="Open Sans"/>
                  <a:cs typeface="Open Sans"/>
                  <a:sym typeface="Open Sans"/>
                </a:rPr>
                <a:t>The cache is hidden which can leave to mysterious issues</a:t>
              </a:r>
              <a:endParaRPr sz="1100">
                <a:solidFill>
                  <a:srgbClr val="1F497D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94" name="Google Shape;94;p22"/>
          <p:cNvSpPr txBox="1"/>
          <p:nvPr>
            <p:ph idx="1" type="body"/>
          </p:nvPr>
        </p:nvSpPr>
        <p:spPr>
          <a:xfrm>
            <a:off x="835525" y="1297600"/>
            <a:ext cx="70305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Motivation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Container Description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Model Environment Base (HPC-ME)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ESM4.5 build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ESM4.5 container performance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Sharing ESM4.5</a:t>
            </a:r>
            <a:endParaRPr sz="1600"/>
          </a:p>
        </p:txBody>
      </p:sp>
      <p:pic>
        <p:nvPicPr>
          <p:cNvPr id="95" name="Google Shape;95;p22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22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97" name="Google Shape;97;p22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8" name="Google Shape;98;p22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9" name="Google Shape;99;p22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2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06" name="Google Shape;106;p2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7" name="Google Shape;107;p2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8" name="Google Shape;108;p2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09" name="Google Shape;109;p23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" name="Google Shape;110;p23"/>
          <p:cNvGrpSpPr/>
          <p:nvPr/>
        </p:nvGrpSpPr>
        <p:grpSpPr>
          <a:xfrm>
            <a:off x="762000" y="984293"/>
            <a:ext cx="7620000" cy="2885161"/>
            <a:chOff x="762000" y="1333500"/>
            <a:chExt cx="7620000" cy="2667000"/>
          </a:xfrm>
        </p:grpSpPr>
        <p:sp>
          <p:nvSpPr>
            <p:cNvPr id="111" name="Google Shape;111;p23"/>
            <p:cNvSpPr/>
            <p:nvPr/>
          </p:nvSpPr>
          <p:spPr>
            <a:xfrm>
              <a:off x="762000" y="1333500"/>
              <a:ext cx="3619500" cy="2667000"/>
            </a:xfrm>
            <a:prstGeom prst="roundRect">
              <a:avLst>
                <a:gd fmla="val 428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4762500" y="1333500"/>
              <a:ext cx="3619500" cy="2667000"/>
            </a:xfrm>
            <a:prstGeom prst="roundRect">
              <a:avLst>
                <a:gd fmla="val 428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</p:grpSp>
      <p:grpSp>
        <p:nvGrpSpPr>
          <p:cNvPr id="113" name="Google Shape;113;p23"/>
          <p:cNvGrpSpPr/>
          <p:nvPr/>
        </p:nvGrpSpPr>
        <p:grpSpPr>
          <a:xfrm>
            <a:off x="952500" y="1123690"/>
            <a:ext cx="342900" cy="402549"/>
            <a:chOff x="952500" y="1543050"/>
            <a:chExt cx="342900" cy="372110"/>
          </a:xfrm>
        </p:grpSpPr>
        <p:sp>
          <p:nvSpPr>
            <p:cNvPr id="114" name="Google Shape;114;p23"/>
            <p:cNvSpPr/>
            <p:nvPr/>
          </p:nvSpPr>
          <p:spPr>
            <a:xfrm>
              <a:off x="952500" y="1543050"/>
              <a:ext cx="342900" cy="342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15" name="Google Shape;115;p23"/>
            <p:cNvSpPr txBox="1"/>
            <p:nvPr/>
          </p:nvSpPr>
          <p:spPr>
            <a:xfrm>
              <a:off x="952500" y="1572260"/>
              <a:ext cx="34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100">
                  <a:solidFill>
                    <a:srgbClr val="145FA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public</a:t>
              </a:r>
              <a:endParaRPr sz="2100">
                <a:solidFill>
                  <a:srgbClr val="145FA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grpSp>
        <p:nvGrpSpPr>
          <p:cNvPr id="116" name="Google Shape;116;p23"/>
          <p:cNvGrpSpPr/>
          <p:nvPr/>
        </p:nvGrpSpPr>
        <p:grpSpPr>
          <a:xfrm>
            <a:off x="1390650" y="1123690"/>
            <a:ext cx="2762400" cy="370949"/>
            <a:chOff x="1390650" y="1543050"/>
            <a:chExt cx="2762400" cy="342900"/>
          </a:xfrm>
        </p:grpSpPr>
        <p:sp>
          <p:nvSpPr>
            <p:cNvPr id="117" name="Google Shape;117;p23"/>
            <p:cNvSpPr/>
            <p:nvPr/>
          </p:nvSpPr>
          <p:spPr>
            <a:xfrm>
              <a:off x="1390650" y="1543050"/>
              <a:ext cx="2762400" cy="342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1390650" y="1543050"/>
              <a:ext cx="2762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The Sharing Mandate</a:t>
              </a:r>
              <a:endParaRPr b="1" sz="17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952500" y="1538976"/>
            <a:ext cx="3238500" cy="2269238"/>
            <a:chOff x="952500" y="2047875"/>
            <a:chExt cx="3238500" cy="1809600"/>
          </a:xfrm>
        </p:grpSpPr>
        <p:sp>
          <p:nvSpPr>
            <p:cNvPr id="120" name="Google Shape;120;p23"/>
            <p:cNvSpPr/>
            <p:nvPr/>
          </p:nvSpPr>
          <p:spPr>
            <a:xfrm>
              <a:off x="952500" y="2047875"/>
              <a:ext cx="3238500" cy="18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952500" y="2047875"/>
              <a:ext cx="32385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Journal Requirements:</a:t>
              </a:r>
              <a:r>
                <a:rPr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 Model description papers published in journals require models to be shared publicly.</a:t>
              </a:r>
              <a:endParaRPr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ESM4.5:</a:t>
              </a:r>
              <a:r>
                <a:rPr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 Run in production for hundreds of years to study long-term effects of the earth system, it must be shared publicly.</a:t>
              </a:r>
              <a:endParaRPr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4953000" y="1123690"/>
            <a:ext cx="342900" cy="402549"/>
            <a:chOff x="4953000" y="1543050"/>
            <a:chExt cx="342900" cy="372110"/>
          </a:xfrm>
        </p:grpSpPr>
        <p:sp>
          <p:nvSpPr>
            <p:cNvPr id="123" name="Google Shape;123;p23"/>
            <p:cNvSpPr/>
            <p:nvPr/>
          </p:nvSpPr>
          <p:spPr>
            <a:xfrm>
              <a:off x="4953000" y="1543050"/>
              <a:ext cx="342900" cy="342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4953000" y="1572260"/>
              <a:ext cx="34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1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report_problem</a:t>
              </a:r>
              <a:endParaRPr sz="21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grpSp>
        <p:nvGrpSpPr>
          <p:cNvPr id="125" name="Google Shape;125;p23"/>
          <p:cNvGrpSpPr/>
          <p:nvPr/>
        </p:nvGrpSpPr>
        <p:grpSpPr>
          <a:xfrm>
            <a:off x="5391150" y="1123690"/>
            <a:ext cx="2762400" cy="370949"/>
            <a:chOff x="5391150" y="1543050"/>
            <a:chExt cx="2762400" cy="342900"/>
          </a:xfrm>
        </p:grpSpPr>
        <p:sp>
          <p:nvSpPr>
            <p:cNvPr id="126" name="Google Shape;126;p23"/>
            <p:cNvSpPr/>
            <p:nvPr/>
          </p:nvSpPr>
          <p:spPr>
            <a:xfrm>
              <a:off x="5391150" y="1543050"/>
              <a:ext cx="2762400" cy="342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27" name="Google Shape;127;p23"/>
            <p:cNvSpPr txBox="1"/>
            <p:nvPr/>
          </p:nvSpPr>
          <p:spPr>
            <a:xfrm>
              <a:off x="5391150" y="1543050"/>
              <a:ext cx="2762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Traditional Barriers</a:t>
              </a:r>
              <a:endParaRPr b="1" sz="17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128" name="Google Shape;128;p23"/>
          <p:cNvGrpSpPr/>
          <p:nvPr/>
        </p:nvGrpSpPr>
        <p:grpSpPr>
          <a:xfrm>
            <a:off x="4953000" y="1538976"/>
            <a:ext cx="3238500" cy="2269238"/>
            <a:chOff x="4953000" y="2047875"/>
            <a:chExt cx="3238500" cy="1809600"/>
          </a:xfrm>
        </p:grpSpPr>
        <p:sp>
          <p:nvSpPr>
            <p:cNvPr id="129" name="Google Shape;129;p23"/>
            <p:cNvSpPr/>
            <p:nvPr/>
          </p:nvSpPr>
          <p:spPr>
            <a:xfrm>
              <a:off x="4953000" y="2047875"/>
              <a:ext cx="3238500" cy="18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130" name="Google Shape;130;p23"/>
            <p:cNvSpPr txBox="1"/>
            <p:nvPr/>
          </p:nvSpPr>
          <p:spPr>
            <a:xfrm>
              <a:off x="4953000" y="2047875"/>
              <a:ext cx="32385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Lack of Support:</a:t>
              </a:r>
              <a:r>
                <a:rPr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 Previous models were shared via GitHub without support on building and running the code.</a:t>
              </a:r>
              <a:endParaRPr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Reproducibility Issues:</a:t>
              </a:r>
              <a:r>
                <a:rPr lang="en" sz="1650">
                  <a:solidFill>
                    <a:srgbClr val="424242"/>
                  </a:solidFill>
                  <a:latin typeface="Nunito"/>
                  <a:ea typeface="Nunito"/>
                  <a:cs typeface="Nunito"/>
                  <a:sym typeface="Nunito"/>
                </a:rPr>
                <a:t> External users faced difficulty running models, hindering scientific discovery and reproduction.</a:t>
              </a:r>
              <a:endParaRPr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2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36" name="Google Shape;136;p2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7" name="Google Shape;137;p2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8" name="Google Shape;138;p2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39" name="Google Shape;139;p24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grpSp>
        <p:nvGrpSpPr>
          <p:cNvPr id="140" name="Google Shape;140;p24"/>
          <p:cNvGrpSpPr/>
          <p:nvPr/>
        </p:nvGrpSpPr>
        <p:grpSpPr>
          <a:xfrm>
            <a:off x="762000" y="984379"/>
            <a:ext cx="7620000" cy="2981706"/>
            <a:chOff x="762000" y="1333500"/>
            <a:chExt cx="7620000" cy="2667000"/>
          </a:xfrm>
        </p:grpSpPr>
        <p:sp>
          <p:nvSpPr>
            <p:cNvPr id="141" name="Google Shape;141;p24"/>
            <p:cNvSpPr/>
            <p:nvPr/>
          </p:nvSpPr>
          <p:spPr>
            <a:xfrm>
              <a:off x="762000" y="1333500"/>
              <a:ext cx="3619500" cy="2667000"/>
            </a:xfrm>
            <a:prstGeom prst="roundRect">
              <a:avLst>
                <a:gd fmla="val 428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4"/>
            <p:cNvSpPr/>
            <p:nvPr/>
          </p:nvSpPr>
          <p:spPr>
            <a:xfrm>
              <a:off x="4762500" y="1333500"/>
              <a:ext cx="3619500" cy="2667000"/>
            </a:xfrm>
            <a:prstGeom prst="roundRect">
              <a:avLst>
                <a:gd fmla="val 4285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24"/>
          <p:cNvGrpSpPr/>
          <p:nvPr/>
        </p:nvGrpSpPr>
        <p:grpSpPr>
          <a:xfrm>
            <a:off x="952500" y="1173940"/>
            <a:ext cx="3200550" cy="372110"/>
            <a:chOff x="952500" y="1543050"/>
            <a:chExt cx="3200550" cy="372110"/>
          </a:xfrm>
        </p:grpSpPr>
        <p:sp>
          <p:nvSpPr>
            <p:cNvPr id="144" name="Google Shape;144;p24"/>
            <p:cNvSpPr txBox="1"/>
            <p:nvPr/>
          </p:nvSpPr>
          <p:spPr>
            <a:xfrm>
              <a:off x="952500" y="1572260"/>
              <a:ext cx="34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145FA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settings_suggest</a:t>
              </a:r>
              <a:endParaRPr sz="2000">
                <a:solidFill>
                  <a:srgbClr val="145FA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5" name="Google Shape;145;p24"/>
            <p:cNvSpPr txBox="1"/>
            <p:nvPr/>
          </p:nvSpPr>
          <p:spPr>
            <a:xfrm>
              <a:off x="1390650" y="1543050"/>
              <a:ext cx="2762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The Core Workflow</a:t>
              </a:r>
              <a:endParaRPr b="1" sz="17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46" name="Google Shape;146;p24"/>
          <p:cNvSpPr txBox="1"/>
          <p:nvPr/>
        </p:nvSpPr>
        <p:spPr>
          <a:xfrm>
            <a:off x="952500" y="1549180"/>
            <a:ext cx="3238500" cy="21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Key Objective:</a:t>
            </a:r>
            <a:r>
              <a:rPr lang="en" sz="165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Enable portable, reproducible, and easy-to-use execution environments across different high-performance and cloud  computing platforms.</a:t>
            </a:r>
            <a:endParaRPr b="1" sz="165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Workflow Goal:</a:t>
            </a:r>
            <a:r>
              <a:rPr b="0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 Create a workflow that allows scientists to build and run containers.</a:t>
            </a:r>
            <a:endParaRPr b="1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 b="1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47" name="Google Shape;147;p24"/>
          <p:cNvGrpSpPr/>
          <p:nvPr/>
        </p:nvGrpSpPr>
        <p:grpSpPr>
          <a:xfrm>
            <a:off x="4953000" y="1173940"/>
            <a:ext cx="3200550" cy="372110"/>
            <a:chOff x="4953000" y="1543050"/>
            <a:chExt cx="3200550" cy="372110"/>
          </a:xfrm>
        </p:grpSpPr>
        <p:sp>
          <p:nvSpPr>
            <p:cNvPr id="148" name="Google Shape;148;p24"/>
            <p:cNvSpPr txBox="1"/>
            <p:nvPr/>
          </p:nvSpPr>
          <p:spPr>
            <a:xfrm>
              <a:off x="4953000" y="1572260"/>
              <a:ext cx="34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layers</a:t>
              </a:r>
              <a:endParaRPr sz="17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9" name="Google Shape;149;p24"/>
            <p:cNvSpPr txBox="1"/>
            <p:nvPr/>
          </p:nvSpPr>
          <p:spPr>
            <a:xfrm>
              <a:off x="5391150" y="1543050"/>
              <a:ext cx="2762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What is a Container?</a:t>
              </a:r>
              <a:endParaRPr b="1" sz="17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50" name="Google Shape;150;p24"/>
          <p:cNvSpPr txBox="1"/>
          <p:nvPr/>
        </p:nvSpPr>
        <p:spPr>
          <a:xfrm>
            <a:off x="4953000" y="1549180"/>
            <a:ext cx="32385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Image-like</a:t>
            </a:r>
            <a:r>
              <a:rPr b="1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r>
              <a:rPr b="0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 A self-contained package that encapsulates everything needed to run:</a:t>
            </a:r>
            <a:endParaRPr b="1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3375" lvl="0" marL="457200" rtl="0" algn="l">
              <a:spcBef>
                <a:spcPts val="900"/>
              </a:spcBef>
              <a:spcAft>
                <a:spcPts val="0"/>
              </a:spcAft>
              <a:buClr>
                <a:srgbClr val="424242"/>
              </a:buClr>
              <a:buSzPts val="1650"/>
              <a:buFont typeface="Nunito"/>
              <a:buChar char="●"/>
            </a:pPr>
            <a:r>
              <a:rPr b="0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OS &amp; core system libraries</a:t>
            </a:r>
            <a:endParaRPr b="0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3375" lvl="0" marL="457200" rtl="0" algn="l">
              <a:spcBef>
                <a:spcPts val="225"/>
              </a:spcBef>
              <a:spcAft>
                <a:spcPts val="0"/>
              </a:spcAft>
              <a:buClr>
                <a:srgbClr val="424242"/>
              </a:buClr>
              <a:buSzPts val="1650"/>
              <a:buFont typeface="Nunito"/>
              <a:buChar char="●"/>
            </a:pPr>
            <a:r>
              <a:rPr b="0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Application &amp; dependencies</a:t>
            </a:r>
            <a:endParaRPr b="0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b="1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Executable:</a:t>
            </a:r>
            <a:r>
              <a:rPr b="0" lang="en" sz="165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 Instantly runnable using some sort of container launcher.</a:t>
            </a:r>
            <a:endParaRPr b="1" sz="165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1" name="Google Shape;151;p24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4"/>
          <p:cNvSpPr txBox="1"/>
          <p:nvPr/>
        </p:nvSpPr>
        <p:spPr>
          <a:xfrm>
            <a:off x="762000" y="4339550"/>
            <a:ext cx="3391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chemeClr val="hlink"/>
                </a:solidFill>
                <a:hlinkClick r:id="rId4"/>
              </a:rPr>
              <a:t>https://doi.org/10.1002/cpe.7966</a:t>
            </a:r>
            <a:r>
              <a:rPr lang="en" sz="1700"/>
              <a:t> </a:t>
            </a:r>
            <a:endParaRPr sz="1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58" name="Google Shape;158;p2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9" name="Google Shape;159;p2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0" name="Google Shape;160;p2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61" name="Google Shape;161;p25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Containers</a:t>
            </a:r>
            <a:endParaRPr/>
          </a:p>
        </p:txBody>
      </p:sp>
      <p:sp>
        <p:nvSpPr>
          <p:cNvPr id="162" name="Google Shape;162;p25"/>
          <p:cNvSpPr/>
          <p:nvPr/>
        </p:nvSpPr>
        <p:spPr>
          <a:xfrm>
            <a:off x="571500" y="971725"/>
            <a:ext cx="2476500" cy="33972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3" name="Google Shape;163;p25"/>
          <p:cNvSpPr/>
          <p:nvPr/>
        </p:nvSpPr>
        <p:spPr>
          <a:xfrm>
            <a:off x="3333750" y="971725"/>
            <a:ext cx="2476500" cy="33972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4" name="Google Shape;164;p25"/>
          <p:cNvSpPr/>
          <p:nvPr/>
        </p:nvSpPr>
        <p:spPr>
          <a:xfrm>
            <a:off x="6096000" y="971725"/>
            <a:ext cx="2476500" cy="33972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5" name="Google Shape;165;p25"/>
          <p:cNvSpPr/>
          <p:nvPr/>
        </p:nvSpPr>
        <p:spPr>
          <a:xfrm>
            <a:off x="571500" y="971725"/>
            <a:ext cx="2476500" cy="61200"/>
          </a:xfrm>
          <a:prstGeom prst="roundRect">
            <a:avLst>
              <a:gd fmla="val 50000" name="adj"/>
            </a:avLst>
          </a:prstGeom>
          <a:solidFill>
            <a:srgbClr val="145FA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6" name="Google Shape;166;p25"/>
          <p:cNvSpPr/>
          <p:nvPr/>
        </p:nvSpPr>
        <p:spPr>
          <a:xfrm>
            <a:off x="3333750" y="971725"/>
            <a:ext cx="2476500" cy="61200"/>
          </a:xfrm>
          <a:prstGeom prst="roundRect">
            <a:avLst>
              <a:gd fmla="val 50000" name="adj"/>
            </a:avLst>
          </a:prstGeom>
          <a:solidFill>
            <a:srgbClr val="F176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7" name="Google Shape;167;p25"/>
          <p:cNvSpPr/>
          <p:nvPr/>
        </p:nvSpPr>
        <p:spPr>
          <a:xfrm>
            <a:off x="6096000" y="971725"/>
            <a:ext cx="2476500" cy="61200"/>
          </a:xfrm>
          <a:prstGeom prst="roundRect">
            <a:avLst>
              <a:gd fmla="val 50000" name="adj"/>
            </a:avLst>
          </a:prstGeom>
          <a:solidFill>
            <a:srgbClr val="00C9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68" name="Google Shape;168;p25"/>
          <p:cNvSpPr txBox="1"/>
          <p:nvPr/>
        </p:nvSpPr>
        <p:spPr>
          <a:xfrm>
            <a:off x="714375" y="1175416"/>
            <a:ext cx="2190900" cy="275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05">
                <a:solidFill>
                  <a:srgbClr val="145FA6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construction</a:t>
            </a:r>
            <a:r>
              <a:rPr b="1" lang="en" sz="1958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 Build Recipe</a:t>
            </a:r>
            <a:endParaRPr b="0" sz="2605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" sz="1773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Dockerfile Base</a:t>
            </a:r>
            <a:endParaRPr b="0" sz="1773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User-defined build with a base container of minimal software/OS.</a:t>
            </a:r>
            <a:endParaRPr b="0" sz="1495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Uses a structured recipe to build the target application.</a:t>
            </a:r>
            <a:endParaRPr b="0" sz="1495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Keep it highly optimized and remove any unnecessary files.</a:t>
            </a:r>
            <a:endParaRPr b="0" sz="1495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3476625" y="1175416"/>
            <a:ext cx="2190900" cy="275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layers</a:t>
            </a:r>
            <a:r>
              <a:rPr b="1" lang="en" sz="21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rPr>
              <a:t> Build Engines</a:t>
            </a:r>
            <a:endParaRPr b="0"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Docker &amp; Podman</a:t>
            </a:r>
            <a:endParaRPr b="0" sz="19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Docker is standard for building on cloud or personal systems.</a:t>
            </a:r>
            <a:endParaRPr b="0" sz="16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Podman is preferred on shared high-performance computing systems (RDHPCS).</a:t>
            </a:r>
            <a:endParaRPr b="0" sz="16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6238875" y="1175416"/>
            <a:ext cx="2190900" cy="275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05">
                <a:solidFill>
                  <a:srgbClr val="00C9FF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launch</a:t>
            </a:r>
            <a:r>
              <a:rPr b="1" lang="en" sz="1958">
                <a:solidFill>
                  <a:srgbClr val="00C9FF"/>
                </a:solidFill>
                <a:latin typeface="Maven Pro"/>
                <a:ea typeface="Maven Pro"/>
                <a:cs typeface="Maven Pro"/>
                <a:sym typeface="Maven Pro"/>
              </a:rPr>
              <a:t> Deployment</a:t>
            </a:r>
            <a:endParaRPr b="0" sz="2605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" sz="1773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Launch Platforms</a:t>
            </a:r>
            <a:endParaRPr b="0" sz="1773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Can be built and launched with different programs.</a:t>
            </a:r>
            <a:endParaRPr b="0" sz="1495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Apptainer is made for running containers on HPC systems.</a:t>
            </a:r>
            <a:endParaRPr b="0" sz="1495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495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Easily convert Docker format (OCI) to Apptainer format (SIF).</a:t>
            </a:r>
            <a:endParaRPr b="0" sz="1495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pic>
        <p:nvPicPr>
          <p:cNvPr id="171" name="Google Shape;171;p25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640125" y="4207825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6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2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78" name="Google Shape;178;p2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9" name="Google Shape;179;p2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0" name="Google Shape;180;p2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81" name="Google Shape;181;p26"/>
          <p:cNvSpPr/>
          <p:nvPr/>
        </p:nvSpPr>
        <p:spPr>
          <a:xfrm>
            <a:off x="571500" y="965450"/>
            <a:ext cx="2476500" cy="29040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6"/>
          <p:cNvSpPr/>
          <p:nvPr/>
        </p:nvSpPr>
        <p:spPr>
          <a:xfrm>
            <a:off x="3333750" y="965450"/>
            <a:ext cx="2476500" cy="29040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6096000" y="965450"/>
            <a:ext cx="2476500" cy="2904000"/>
          </a:xfrm>
          <a:prstGeom prst="roundRect">
            <a:avLst>
              <a:gd fmla="val 4615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6"/>
          <p:cNvSpPr txBox="1"/>
          <p:nvPr>
            <p:ph type="title"/>
          </p:nvPr>
        </p:nvSpPr>
        <p:spPr>
          <a:xfrm>
            <a:off x="835525" y="338424"/>
            <a:ext cx="70305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 Containers</a:t>
            </a:r>
            <a:endParaRPr/>
          </a:p>
        </p:txBody>
      </p:sp>
      <p:sp>
        <p:nvSpPr>
          <p:cNvPr id="185" name="Google Shape;185;p26"/>
          <p:cNvSpPr/>
          <p:nvPr/>
        </p:nvSpPr>
        <p:spPr>
          <a:xfrm>
            <a:off x="571500" y="965450"/>
            <a:ext cx="2476500" cy="58200"/>
          </a:xfrm>
          <a:prstGeom prst="roundRect">
            <a:avLst>
              <a:gd fmla="val 50000" name="adj"/>
            </a:avLst>
          </a:prstGeom>
          <a:solidFill>
            <a:srgbClr val="145FA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6"/>
          <p:cNvSpPr/>
          <p:nvPr/>
        </p:nvSpPr>
        <p:spPr>
          <a:xfrm>
            <a:off x="3333750" y="965450"/>
            <a:ext cx="2476500" cy="58200"/>
          </a:xfrm>
          <a:prstGeom prst="roundRect">
            <a:avLst>
              <a:gd fmla="val 50000" name="adj"/>
            </a:avLst>
          </a:prstGeom>
          <a:solidFill>
            <a:srgbClr val="F176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6"/>
          <p:cNvSpPr/>
          <p:nvPr/>
        </p:nvSpPr>
        <p:spPr>
          <a:xfrm>
            <a:off x="6096000" y="965450"/>
            <a:ext cx="2476500" cy="58200"/>
          </a:xfrm>
          <a:prstGeom prst="roundRect">
            <a:avLst>
              <a:gd fmla="val 50000" name="adj"/>
            </a:avLst>
          </a:prstGeom>
          <a:solidFill>
            <a:srgbClr val="00C9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6"/>
          <p:cNvSpPr txBox="1"/>
          <p:nvPr/>
        </p:nvSpPr>
        <p:spPr>
          <a:xfrm>
            <a:off x="571575" y="1159050"/>
            <a:ext cx="2476500" cy="242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145FA6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computer</a:t>
            </a:r>
            <a:r>
              <a:rPr b="1" lang="en" sz="21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 Compilers</a:t>
            </a:r>
            <a:endParaRPr b="0" sz="2800">
              <a:solidFill>
                <a:srgbClr val="145FA6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825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Model Environment</a:t>
            </a:r>
            <a:endParaRPr b="1" sz="18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Starting containers specifically configured for the model environment.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Supports both Intel and NVHPC compiler/runtime setups.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" name="Google Shape;189;p26"/>
          <p:cNvSpPr txBox="1"/>
          <p:nvPr/>
        </p:nvSpPr>
        <p:spPr>
          <a:xfrm>
            <a:off x="3333825" y="1159050"/>
            <a:ext cx="2476500" cy="242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widgets</a:t>
            </a:r>
            <a:r>
              <a:rPr b="1" lang="en" sz="21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rPr>
              <a:t> Dependencies</a:t>
            </a:r>
            <a:endParaRPr b="0"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825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Built via Spack</a:t>
            </a:r>
            <a:endParaRPr b="1" sz="18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All critical stack dependencies are systematically built using Spack.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Includes libyaml, hdf5, netcdf, and nceplibs.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0" name="Google Shape;190;p26"/>
          <p:cNvSpPr txBox="1"/>
          <p:nvPr/>
        </p:nvSpPr>
        <p:spPr>
          <a:xfrm>
            <a:off x="6096000" y="1159050"/>
            <a:ext cx="2476500" cy="242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00C9FF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publi</a:t>
            </a:r>
            <a:r>
              <a:rPr b="0" lang="en" sz="2800">
                <a:solidFill>
                  <a:srgbClr val="00C9FF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s</a:t>
            </a:r>
            <a:r>
              <a:rPr b="0" lang="en" sz="2800">
                <a:solidFill>
                  <a:srgbClr val="00C9FF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h</a:t>
            </a:r>
            <a:r>
              <a:rPr b="1" lang="en" sz="2100">
                <a:solidFill>
                  <a:srgbClr val="00C9FF"/>
                </a:solidFill>
                <a:latin typeface="Maven Pro"/>
                <a:ea typeface="Maven Pro"/>
                <a:cs typeface="Maven Pro"/>
                <a:sym typeface="Maven Pro"/>
              </a:rPr>
              <a:t> Dockerfiles</a:t>
            </a:r>
            <a:endParaRPr b="0" sz="2800">
              <a:solidFill>
                <a:srgbClr val="00C9FF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l">
              <a:spcBef>
                <a:spcPts val="825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Sharing &amp; Licensing</a:t>
            </a:r>
            <a:endParaRPr b="1" sz="18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Dockerfiles and application containers are shared publicly.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Containers with commercial compilers are stored internally for licensing.</a:t>
            </a:r>
            <a:endParaRPr b="0" sz="16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1" name="Google Shape;19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095750"/>
            <a:ext cx="927000" cy="92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6"/>
          <p:cNvSpPr txBox="1"/>
          <p:nvPr/>
        </p:nvSpPr>
        <p:spPr>
          <a:xfrm>
            <a:off x="1520271" y="4267175"/>
            <a:ext cx="60039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HPC Portable Containers - Model Environments (HPC-ME)</a:t>
            </a:r>
            <a:endParaRPr b="1" sz="17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5">
            <a:alphaModFix/>
          </a:blip>
          <a:srcRect b="36420" l="39954" r="36867" t="32526"/>
          <a:stretch/>
        </p:blipFill>
        <p:spPr>
          <a:xfrm>
            <a:off x="6096075" y="1159050"/>
            <a:ext cx="377949" cy="35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7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2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00" name="Google Shape;200;p2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1" name="Google Shape;201;p2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2" name="Google Shape;202;p2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03" name="Google Shape;203;p27"/>
          <p:cNvSpPr txBox="1"/>
          <p:nvPr>
            <p:ph type="title"/>
          </p:nvPr>
        </p:nvSpPr>
        <p:spPr>
          <a:xfrm>
            <a:off x="835525" y="338425"/>
            <a:ext cx="34122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ESM4.5</a:t>
            </a:r>
            <a:endParaRPr/>
          </a:p>
        </p:txBody>
      </p:sp>
      <p:grpSp>
        <p:nvGrpSpPr>
          <p:cNvPr id="204" name="Google Shape;204;p27"/>
          <p:cNvGrpSpPr/>
          <p:nvPr/>
        </p:nvGrpSpPr>
        <p:grpSpPr>
          <a:xfrm>
            <a:off x="571500" y="970305"/>
            <a:ext cx="2476500" cy="3007529"/>
            <a:chOff x="571500" y="1285875"/>
            <a:chExt cx="2476500" cy="2952900"/>
          </a:xfrm>
        </p:grpSpPr>
        <p:sp>
          <p:nvSpPr>
            <p:cNvPr id="205" name="Google Shape;205;p27"/>
            <p:cNvSpPr/>
            <p:nvPr/>
          </p:nvSpPr>
          <p:spPr>
            <a:xfrm>
              <a:off x="571500" y="1285875"/>
              <a:ext cx="2476500" cy="2952900"/>
            </a:xfrm>
            <a:prstGeom prst="roundRect">
              <a:avLst>
                <a:gd fmla="val 461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06" name="Google Shape;206;p27"/>
            <p:cNvSpPr/>
            <p:nvPr/>
          </p:nvSpPr>
          <p:spPr>
            <a:xfrm>
              <a:off x="571500" y="1285875"/>
              <a:ext cx="2476500" cy="57300"/>
            </a:xfrm>
            <a:prstGeom prst="roundRect">
              <a:avLst>
                <a:gd fmla="val 50000" name="adj"/>
              </a:avLst>
            </a:prstGeom>
            <a:solidFill>
              <a:srgbClr val="145FA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07" name="Google Shape;207;p27"/>
            <p:cNvSpPr txBox="1"/>
            <p:nvPr/>
          </p:nvSpPr>
          <p:spPr>
            <a:xfrm>
              <a:off x="714375" y="1476371"/>
              <a:ext cx="22464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145FA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settings</a:t>
              </a:r>
              <a:r>
                <a:rPr b="1" lang="en" sz="19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 FRE Workflow</a:t>
              </a:r>
              <a:endParaRPr sz="18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Core Build Engine</a:t>
              </a:r>
              <a:endParaRPr b="1" sz="17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Models at GFDL are systematically built using the FRE</a:t>
              </a:r>
              <a:r>
                <a:rPr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-CLI</a:t>
              </a: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FRE updated</a:t>
              </a: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 to run and build executables seamlessly on both host systems and in containers.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08" name="Google Shape;208;p27"/>
          <p:cNvGrpSpPr/>
          <p:nvPr/>
        </p:nvGrpSpPr>
        <p:grpSpPr>
          <a:xfrm>
            <a:off x="3333750" y="970305"/>
            <a:ext cx="2476500" cy="3007529"/>
            <a:chOff x="3333750" y="1285875"/>
            <a:chExt cx="2476500" cy="2952900"/>
          </a:xfrm>
        </p:grpSpPr>
        <p:sp>
          <p:nvSpPr>
            <p:cNvPr id="209" name="Google Shape;209;p27"/>
            <p:cNvSpPr/>
            <p:nvPr/>
          </p:nvSpPr>
          <p:spPr>
            <a:xfrm>
              <a:off x="3333750" y="1285875"/>
              <a:ext cx="2476500" cy="2952900"/>
            </a:xfrm>
            <a:prstGeom prst="roundRect">
              <a:avLst>
                <a:gd fmla="val 461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3333750" y="1285875"/>
              <a:ext cx="2476500" cy="57300"/>
            </a:xfrm>
            <a:prstGeom prst="roundRect">
              <a:avLst>
                <a:gd fmla="val 50000" name="adj"/>
              </a:avLst>
            </a:prstGeom>
            <a:solidFill>
              <a:srgbClr val="F176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1" name="Google Shape;211;p27"/>
            <p:cNvSpPr txBox="1"/>
            <p:nvPr/>
          </p:nvSpPr>
          <p:spPr>
            <a:xfrm>
              <a:off x="3476625" y="1476375"/>
              <a:ext cx="21909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code</a:t>
              </a:r>
              <a:r>
                <a:rPr b="1" lang="en" sz="19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 Code &amp; Build</a:t>
              </a:r>
              <a:endParaRPr sz="18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YAML Configuration</a:t>
              </a:r>
              <a:endParaRPr b="1" sz="17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Build specifications are cleanly defined in a central YAML configuration file.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* </a:t>
              </a: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FRE parses these repositories to automatically generate the Dockerfile.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12" name="Google Shape;212;p27"/>
          <p:cNvGrpSpPr/>
          <p:nvPr/>
        </p:nvGrpSpPr>
        <p:grpSpPr>
          <a:xfrm>
            <a:off x="6096000" y="970305"/>
            <a:ext cx="2476500" cy="3007529"/>
            <a:chOff x="6096000" y="1285875"/>
            <a:chExt cx="2476500" cy="2952900"/>
          </a:xfrm>
        </p:grpSpPr>
        <p:sp>
          <p:nvSpPr>
            <p:cNvPr id="213" name="Google Shape;213;p27"/>
            <p:cNvSpPr/>
            <p:nvPr/>
          </p:nvSpPr>
          <p:spPr>
            <a:xfrm>
              <a:off x="6096000" y="1285875"/>
              <a:ext cx="2476500" cy="2952900"/>
            </a:xfrm>
            <a:prstGeom prst="roundRect">
              <a:avLst>
                <a:gd fmla="val 461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4" name="Google Shape;214;p27"/>
            <p:cNvSpPr/>
            <p:nvPr/>
          </p:nvSpPr>
          <p:spPr>
            <a:xfrm>
              <a:off x="6096000" y="1285875"/>
              <a:ext cx="2476500" cy="57300"/>
            </a:xfrm>
            <a:prstGeom prst="roundRect">
              <a:avLst>
                <a:gd fmla="val 50000" name="adj"/>
              </a:avLst>
            </a:prstGeom>
            <a:solidFill>
              <a:srgbClr val="00C9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5" name="Google Shape;215;p27"/>
            <p:cNvSpPr txBox="1"/>
            <p:nvPr/>
          </p:nvSpPr>
          <p:spPr>
            <a:xfrm>
              <a:off x="6238875" y="1476375"/>
              <a:ext cx="21909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00C9FF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layers</a:t>
              </a:r>
              <a:r>
                <a:rPr b="1" lang="en" sz="1900">
                  <a:solidFill>
                    <a:srgbClr val="00C9FF"/>
                  </a:solidFill>
                  <a:latin typeface="Maven Pro"/>
                  <a:ea typeface="Maven Pro"/>
                  <a:cs typeface="Maven Pro"/>
                  <a:sym typeface="Maven Pro"/>
                </a:rPr>
                <a:t> Optimization</a:t>
              </a:r>
              <a:endParaRPr sz="18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Container Strategy</a:t>
              </a:r>
              <a:endParaRPr b="1" sz="17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Leverages reliable HPC-ME base containers for environments.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Employs efficient 2-stage builds to make the final model highly shareable.</a:t>
              </a:r>
              <a:endParaRPr b="0" sz="15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16" name="Google Shape;216;p27"/>
          <p:cNvSpPr txBox="1"/>
          <p:nvPr/>
        </p:nvSpPr>
        <p:spPr>
          <a:xfrm>
            <a:off x="593550" y="4172225"/>
            <a:ext cx="5238900" cy="74160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* </a:t>
            </a:r>
            <a:r>
              <a:rPr lang="en" sz="1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Eliminates the need for Docker expertise, lowering the barrier to adoption.</a:t>
            </a:r>
            <a:endParaRPr/>
          </a:p>
        </p:txBody>
      </p:sp>
      <p:pic>
        <p:nvPicPr>
          <p:cNvPr id="217" name="Google Shape;21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7425" y="3915500"/>
            <a:ext cx="1023174" cy="998326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7"/>
          <p:cNvSpPr txBox="1"/>
          <p:nvPr>
            <p:ph type="title"/>
          </p:nvPr>
        </p:nvSpPr>
        <p:spPr>
          <a:xfrm>
            <a:off x="6120521" y="4925540"/>
            <a:ext cx="1072800" cy="18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640">
                <a:solidFill>
                  <a:srgbClr val="0070C0"/>
                </a:solidFill>
              </a:rPr>
              <a:t>FRE-CLI</a:t>
            </a:r>
            <a:endParaRPr sz="164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 title="uifcw26_logo.png"/>
          <p:cNvPicPr preferRelativeResize="0"/>
          <p:nvPr/>
        </p:nvPicPr>
        <p:blipFill rotWithShape="1">
          <a:blip r:embed="rId4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9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843600" y="4189475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2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33" name="Google Shape;233;p2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4" name="Google Shape;234;p2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" name="Google Shape;235;p2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36" name="Google Shape;236;p29"/>
          <p:cNvSpPr txBox="1"/>
          <p:nvPr>
            <p:ph type="title"/>
          </p:nvPr>
        </p:nvSpPr>
        <p:spPr>
          <a:xfrm>
            <a:off x="835525" y="338425"/>
            <a:ext cx="4152000" cy="65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Binding System MPI </a:t>
            </a:r>
            <a:endParaRPr/>
          </a:p>
        </p:txBody>
      </p:sp>
      <p:grpSp>
        <p:nvGrpSpPr>
          <p:cNvPr id="237" name="Google Shape;237;p29"/>
          <p:cNvGrpSpPr/>
          <p:nvPr/>
        </p:nvGrpSpPr>
        <p:grpSpPr>
          <a:xfrm>
            <a:off x="571475" y="1238188"/>
            <a:ext cx="4416199" cy="3501350"/>
            <a:chOff x="571500" y="1238250"/>
            <a:chExt cx="4095900" cy="3000300"/>
          </a:xfrm>
        </p:grpSpPr>
        <p:grpSp>
          <p:nvGrpSpPr>
            <p:cNvPr id="238" name="Google Shape;238;p29"/>
            <p:cNvGrpSpPr/>
            <p:nvPr/>
          </p:nvGrpSpPr>
          <p:grpSpPr>
            <a:xfrm>
              <a:off x="571500" y="1238250"/>
              <a:ext cx="4095900" cy="904800"/>
              <a:chOff x="571500" y="1238250"/>
              <a:chExt cx="4095900" cy="904800"/>
            </a:xfrm>
          </p:grpSpPr>
          <p:sp>
            <p:nvSpPr>
              <p:cNvPr id="239" name="Google Shape;239;p29"/>
              <p:cNvSpPr/>
              <p:nvPr/>
            </p:nvSpPr>
            <p:spPr>
              <a:xfrm>
                <a:off x="571500" y="1238250"/>
                <a:ext cx="4095900" cy="904800"/>
              </a:xfrm>
              <a:prstGeom prst="roundRect">
                <a:avLst>
                  <a:gd fmla="val 8421" name="adj"/>
                </a:avLst>
              </a:prstGeom>
              <a:solidFill>
                <a:srgbClr val="F8FAFC"/>
              </a:solidFill>
              <a:ln cap="flat" cmpd="sng" w="1430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0" name="Google Shape;240;p29"/>
              <p:cNvSpPr/>
              <p:nvPr/>
            </p:nvSpPr>
            <p:spPr>
              <a:xfrm>
                <a:off x="571500" y="1238250"/>
                <a:ext cx="47700" cy="904800"/>
              </a:xfrm>
              <a:prstGeom prst="rect">
                <a:avLst/>
              </a:prstGeom>
              <a:solidFill>
                <a:srgbClr val="F1761A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1" name="Google Shape;241;p29"/>
              <p:cNvSpPr txBox="1"/>
              <p:nvPr/>
            </p:nvSpPr>
            <p:spPr>
              <a:xfrm>
                <a:off x="714375" y="1285875"/>
                <a:ext cx="38100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50">
                    <a:solidFill>
                      <a:srgbClr val="1E293B"/>
                    </a:solidFill>
                    <a:latin typeface="Maven Pro"/>
                    <a:ea typeface="Maven Pro"/>
                    <a:cs typeface="Maven Pro"/>
                    <a:sym typeface="Maven Pro"/>
                  </a:rPr>
                  <a:t>The MPI Challenge</a:t>
                </a:r>
                <a:endParaRPr sz="30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" sz="1650">
                    <a:solidFill>
                      <a:srgbClr val="475569"/>
                    </a:solidFill>
                    <a:latin typeface="Nunito"/>
                    <a:ea typeface="Nunito"/>
                    <a:cs typeface="Nunito"/>
                    <a:sym typeface="Nunito"/>
                  </a:rPr>
                  <a:t>The MPI inside the container used to build ESM4.5 cannot handle communication during execution.</a:t>
                </a:r>
                <a:endParaRPr sz="165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42" name="Google Shape;242;p29"/>
            <p:cNvGrpSpPr/>
            <p:nvPr/>
          </p:nvGrpSpPr>
          <p:grpSpPr>
            <a:xfrm>
              <a:off x="571500" y="2286000"/>
              <a:ext cx="4095900" cy="904800"/>
              <a:chOff x="571500" y="2286000"/>
              <a:chExt cx="4095900" cy="904800"/>
            </a:xfrm>
          </p:grpSpPr>
          <p:sp>
            <p:nvSpPr>
              <p:cNvPr id="243" name="Google Shape;243;p29"/>
              <p:cNvSpPr/>
              <p:nvPr/>
            </p:nvSpPr>
            <p:spPr>
              <a:xfrm>
                <a:off x="571500" y="2286000"/>
                <a:ext cx="4095900" cy="904800"/>
              </a:xfrm>
              <a:prstGeom prst="roundRect">
                <a:avLst>
                  <a:gd fmla="val 8421" name="adj"/>
                </a:avLst>
              </a:prstGeom>
              <a:solidFill>
                <a:srgbClr val="F8FAFC"/>
              </a:solidFill>
              <a:ln cap="flat" cmpd="sng" w="1430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4" name="Google Shape;244;p29"/>
              <p:cNvSpPr/>
              <p:nvPr/>
            </p:nvSpPr>
            <p:spPr>
              <a:xfrm>
                <a:off x="571500" y="2286000"/>
                <a:ext cx="47700" cy="904800"/>
              </a:xfrm>
              <a:prstGeom prst="rect">
                <a:avLst/>
              </a:prstGeom>
              <a:solidFill>
                <a:srgbClr val="145FA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5" name="Google Shape;245;p29"/>
              <p:cNvSpPr txBox="1"/>
              <p:nvPr/>
            </p:nvSpPr>
            <p:spPr>
              <a:xfrm>
                <a:off x="714375" y="2333625"/>
                <a:ext cx="38100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50">
                    <a:solidFill>
                      <a:srgbClr val="1E293B"/>
                    </a:solidFill>
                    <a:latin typeface="Maven Pro"/>
                    <a:ea typeface="Maven Pro"/>
                    <a:cs typeface="Maven Pro"/>
                    <a:sym typeface="Maven Pro"/>
                  </a:rPr>
                  <a:t>Runtime Binding Solution</a:t>
                </a:r>
                <a:endParaRPr b="1" sz="1850">
                  <a:solidFill>
                    <a:srgbClr val="1E293B"/>
                  </a:solidFill>
                  <a:latin typeface="Maven Pro"/>
                  <a:ea typeface="Maven Pro"/>
                  <a:cs typeface="Maven Pro"/>
                  <a:sym typeface="Maven Pro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" sz="1650">
                    <a:solidFill>
                      <a:srgbClr val="475569"/>
                    </a:solidFill>
                    <a:latin typeface="Nunito"/>
                    <a:ea typeface="Nunito"/>
                    <a:cs typeface="Nunito"/>
                    <a:sym typeface="Nunito"/>
                  </a:rPr>
                  <a:t>Apptainer variables and Gaea wrapper scripts inject the host system MPI into the container at runtime.</a:t>
                </a:r>
                <a:endParaRPr sz="165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46" name="Google Shape;246;p29"/>
            <p:cNvGrpSpPr/>
            <p:nvPr/>
          </p:nvGrpSpPr>
          <p:grpSpPr>
            <a:xfrm>
              <a:off x="571500" y="3333750"/>
              <a:ext cx="4095900" cy="904800"/>
              <a:chOff x="571500" y="3333750"/>
              <a:chExt cx="4095900" cy="904800"/>
            </a:xfrm>
          </p:grpSpPr>
          <p:sp>
            <p:nvSpPr>
              <p:cNvPr id="247" name="Google Shape;247;p29"/>
              <p:cNvSpPr/>
              <p:nvPr/>
            </p:nvSpPr>
            <p:spPr>
              <a:xfrm>
                <a:off x="571500" y="3333750"/>
                <a:ext cx="4095900" cy="904800"/>
              </a:xfrm>
              <a:prstGeom prst="roundRect">
                <a:avLst>
                  <a:gd fmla="val 8421" name="adj"/>
                </a:avLst>
              </a:prstGeom>
              <a:solidFill>
                <a:srgbClr val="F8FAFC"/>
              </a:solidFill>
              <a:ln cap="flat" cmpd="sng" w="1430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8" name="Google Shape;248;p29"/>
              <p:cNvSpPr/>
              <p:nvPr/>
            </p:nvSpPr>
            <p:spPr>
              <a:xfrm>
                <a:off x="571500" y="3333750"/>
                <a:ext cx="47700" cy="904800"/>
              </a:xfrm>
              <a:prstGeom prst="rect">
                <a:avLst/>
              </a:prstGeom>
              <a:solidFill>
                <a:srgbClr val="00C9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/>
              </a:p>
            </p:txBody>
          </p:sp>
          <p:sp>
            <p:nvSpPr>
              <p:cNvPr id="249" name="Google Shape;249;p29"/>
              <p:cNvSpPr txBox="1"/>
              <p:nvPr/>
            </p:nvSpPr>
            <p:spPr>
              <a:xfrm>
                <a:off x="714375" y="3381375"/>
                <a:ext cx="38100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50">
                    <a:solidFill>
                      <a:srgbClr val="1E293B"/>
                    </a:solidFill>
                    <a:latin typeface="Maven Pro"/>
                    <a:ea typeface="Maven Pro"/>
                    <a:cs typeface="Maven Pro"/>
                    <a:sym typeface="Maven Pro"/>
                  </a:rPr>
                  <a:t>Automated FRE Workflow</a:t>
                </a:r>
                <a:endParaRPr b="1" sz="1850">
                  <a:solidFill>
                    <a:srgbClr val="1E293B"/>
                  </a:solidFill>
                  <a:latin typeface="Maven Pro"/>
                  <a:ea typeface="Maven Pro"/>
                  <a:cs typeface="Maven Pro"/>
                  <a:sym typeface="Maven Pro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" sz="1650">
                    <a:solidFill>
                      <a:srgbClr val="475569"/>
                    </a:solidFill>
                    <a:latin typeface="Nunito"/>
                    <a:ea typeface="Nunito"/>
                    <a:cs typeface="Nunito"/>
                    <a:sym typeface="Nunito"/>
                  </a:rPr>
                  <a:t>FRE automatically loads the MPI bind modules and issues the correct srun apptainer execution commands.</a:t>
                </a:r>
                <a:endParaRPr sz="165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grpSp>
        <p:nvGrpSpPr>
          <p:cNvPr id="250" name="Google Shape;250;p29"/>
          <p:cNvGrpSpPr/>
          <p:nvPr/>
        </p:nvGrpSpPr>
        <p:grpSpPr>
          <a:xfrm>
            <a:off x="5234766" y="1238150"/>
            <a:ext cx="3381337" cy="3501350"/>
            <a:chOff x="4953000" y="1238250"/>
            <a:chExt cx="3619500" cy="3000300"/>
          </a:xfrm>
        </p:grpSpPr>
        <p:sp>
          <p:nvSpPr>
            <p:cNvPr id="251" name="Google Shape;251;p29"/>
            <p:cNvSpPr/>
            <p:nvPr/>
          </p:nvSpPr>
          <p:spPr>
            <a:xfrm>
              <a:off x="4953000" y="1238250"/>
              <a:ext cx="3619500" cy="3000300"/>
            </a:xfrm>
            <a:prstGeom prst="roundRect">
              <a:avLst>
                <a:gd fmla="val 3809" name="adj"/>
              </a:avLst>
            </a:prstGeom>
            <a:solidFill>
              <a:srgbClr val="F1F5F9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2" name="Google Shape;252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53000" y="1238250"/>
              <a:ext cx="3619500" cy="381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" name="Google Shape;253;p29"/>
            <p:cNvSpPr txBox="1"/>
            <p:nvPr/>
          </p:nvSpPr>
          <p:spPr>
            <a:xfrm>
              <a:off x="5095875" y="1238250"/>
              <a:ext cx="3333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Maven Pro"/>
                  <a:ea typeface="Maven Pro"/>
                  <a:cs typeface="Maven Pro"/>
                  <a:sym typeface="Maven Pro"/>
                </a:rPr>
                <a:t>GAEA HPC SYSTEM</a:t>
              </a:r>
              <a:endParaRPr b="1" sz="11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254" name="Google Shape;254;p29"/>
            <p:cNvGrpSpPr/>
            <p:nvPr/>
          </p:nvGrpSpPr>
          <p:grpSpPr>
            <a:xfrm>
              <a:off x="5048332" y="2032004"/>
              <a:ext cx="1285934" cy="1779780"/>
              <a:chOff x="5048332" y="2032004"/>
              <a:chExt cx="1285934" cy="1779780"/>
            </a:xfrm>
          </p:grpSpPr>
          <p:sp>
            <p:nvSpPr>
              <p:cNvPr id="255" name="Google Shape;255;p29"/>
              <p:cNvSpPr/>
              <p:nvPr/>
            </p:nvSpPr>
            <p:spPr>
              <a:xfrm>
                <a:off x="5048332" y="2032004"/>
                <a:ext cx="1285800" cy="1598100"/>
              </a:xfrm>
              <a:prstGeom prst="roundRect">
                <a:avLst>
                  <a:gd fmla="val 6666" name="adj"/>
                </a:avLst>
              </a:prstGeom>
              <a:solidFill>
                <a:srgbClr val="145FA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29"/>
              <p:cNvSpPr txBox="1"/>
              <p:nvPr/>
            </p:nvSpPr>
            <p:spPr>
              <a:xfrm>
                <a:off x="5048465" y="2095485"/>
                <a:ext cx="1285800" cy="171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dns</a:t>
                </a:r>
                <a:endParaRPr sz="16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System MPI</a:t>
                </a:r>
                <a:endParaRPr b="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Wrapped in a module from sys admins</a:t>
                </a:r>
                <a:endParaRPr b="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93C5FD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pic>
          <p:nvPicPr>
            <p:cNvPr id="257" name="Google Shape;257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05429" y="2991376"/>
              <a:ext cx="619200" cy="28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Google Shape;258;p29"/>
            <p:cNvSpPr txBox="1"/>
            <p:nvPr/>
          </p:nvSpPr>
          <p:spPr>
            <a:xfrm>
              <a:off x="6405536" y="2382950"/>
              <a:ext cx="619200" cy="551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0369A1"/>
                  </a:solidFill>
                  <a:latin typeface="Nunito"/>
                  <a:ea typeface="Nunito"/>
                  <a:cs typeface="Nunito"/>
                  <a:sym typeface="Nunito"/>
                </a:rPr>
                <a:t>bind mount</a:t>
              </a:r>
              <a:endParaRPr b="1">
                <a:solidFill>
                  <a:srgbClr val="0369A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grpSp>
          <p:nvGrpSpPr>
            <p:cNvPr id="259" name="Google Shape;259;p29"/>
            <p:cNvGrpSpPr/>
            <p:nvPr/>
          </p:nvGrpSpPr>
          <p:grpSpPr>
            <a:xfrm>
              <a:off x="7096126" y="2031953"/>
              <a:ext cx="1391400" cy="1598100"/>
              <a:chOff x="7096126" y="2031953"/>
              <a:chExt cx="1391400" cy="1598100"/>
            </a:xfrm>
          </p:grpSpPr>
          <p:sp>
            <p:nvSpPr>
              <p:cNvPr id="260" name="Google Shape;260;p29"/>
              <p:cNvSpPr/>
              <p:nvPr/>
            </p:nvSpPr>
            <p:spPr>
              <a:xfrm>
                <a:off x="7096126" y="2031953"/>
                <a:ext cx="1391400" cy="1598100"/>
              </a:xfrm>
              <a:prstGeom prst="roundRect">
                <a:avLst>
                  <a:gd fmla="val 5925" name="adj"/>
                </a:avLst>
              </a:prstGeom>
              <a:solidFill>
                <a:srgbClr val="0F172A"/>
              </a:solidFill>
              <a:ln cap="flat" cmpd="sng" w="19050">
                <a:solidFill>
                  <a:srgbClr val="33415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29"/>
              <p:cNvSpPr txBox="1"/>
              <p:nvPr/>
            </p:nvSpPr>
            <p:spPr>
              <a:xfrm>
                <a:off x="7191368" y="2296713"/>
                <a:ext cx="1095300" cy="113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rgbClr val="F1761A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layers</a:t>
                </a:r>
                <a:r>
                  <a:rPr b="1" lang="en" sz="1200">
                    <a:solidFill>
                      <a:srgbClr val="F8FAFC"/>
                    </a:solidFill>
                    <a:latin typeface="Nunito"/>
                    <a:ea typeface="Nunito"/>
                    <a:cs typeface="Nunito"/>
                    <a:sym typeface="Nunito"/>
                  </a:rPr>
                  <a:t>Apptainer</a:t>
                </a:r>
                <a:endParaRPr sz="16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solidFill>
                      <a:srgbClr val="38BDF8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settings_applications</a:t>
                </a:r>
                <a:endParaRPr sz="16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15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ESM4.5</a:t>
                </a:r>
                <a:endParaRPr b="1" sz="15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94A3B8"/>
                    </a:solidFill>
                    <a:latin typeface="Nunito"/>
                    <a:ea typeface="Nunito"/>
                    <a:cs typeface="Nunito"/>
                    <a:sym typeface="Nunito"/>
                  </a:rPr>
                  <a:t>Model Container</a:t>
                </a:r>
                <a:endParaRPr sz="1000">
                  <a:solidFill>
                    <a:srgbClr val="94A3B8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