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5143500" cx="9144000"/>
  <p:notesSz cx="6858000" cy="9144000"/>
  <p:embeddedFontLst>
    <p:embeddedFont>
      <p:font typeface="Nunito"/>
      <p:regular r:id="rId26"/>
      <p:bold r:id="rId27"/>
      <p:italic r:id="rId28"/>
      <p:boldItalic r:id="rId29"/>
    </p:embeddedFont>
    <p:embeddedFont>
      <p:font typeface="Maven Pro"/>
      <p:regular r:id="rId30"/>
      <p:bold r:id="rId31"/>
    </p:embeddedFont>
    <p:embeddedFont>
      <p:font typeface="Roboto Mono"/>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Nunito-regular.fntdata"/><Relationship Id="rId25" Type="http://schemas.openxmlformats.org/officeDocument/2006/relationships/slide" Target="slides/slide20.xml"/><Relationship Id="rId28" Type="http://schemas.openxmlformats.org/officeDocument/2006/relationships/font" Target="fonts/Nunito-italic.fntdata"/><Relationship Id="rId27" Type="http://schemas.openxmlformats.org/officeDocument/2006/relationships/font" Target="fonts/Nunito-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Nunito-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avenPro-bold.fntdata"/><Relationship Id="rId30" Type="http://schemas.openxmlformats.org/officeDocument/2006/relationships/font" Target="fonts/MavenPro-regular.fntdata"/><Relationship Id="rId11" Type="http://schemas.openxmlformats.org/officeDocument/2006/relationships/slide" Target="slides/slide6.xml"/><Relationship Id="rId33" Type="http://schemas.openxmlformats.org/officeDocument/2006/relationships/font" Target="fonts/RobotoMono-bold.fntdata"/><Relationship Id="rId10" Type="http://schemas.openxmlformats.org/officeDocument/2006/relationships/slide" Target="slides/slide5.xml"/><Relationship Id="rId32" Type="http://schemas.openxmlformats.org/officeDocument/2006/relationships/font" Target="fonts/RobotoMono-regular.fntdata"/><Relationship Id="rId13" Type="http://schemas.openxmlformats.org/officeDocument/2006/relationships/slide" Target="slides/slide8.xml"/><Relationship Id="rId35" Type="http://schemas.openxmlformats.org/officeDocument/2006/relationships/font" Target="fonts/RobotoMono-boldItalic.fntdata"/><Relationship Id="rId12" Type="http://schemas.openxmlformats.org/officeDocument/2006/relationships/slide" Target="slides/slide7.xml"/><Relationship Id="rId34" Type="http://schemas.openxmlformats.org/officeDocument/2006/relationships/font" Target="fonts/RobotoMono-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45624b8b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g345624b8b9a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f53cab2a2b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f53cab2a2b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Let's look at actual testing results.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Container testing has been carried out on all NOAA Tier 1 RDHPC platforms — Ursa, Gaea-C6, Hercules, Orion, and both NOAA Cloud AWS and Azure — using both Intel-based and GNU-based containers. These Tier 1 systems were chosen partly for their availability, and they serve as a useful proxy for how community, non-Tier 1 platforms might behave.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Derecho is the one exception — tested only with the GNU container so far. Integrating with Derecho's PBS scheduler needs more work, so it isn't included in the current pull request yet.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In terms of scope: we've tested 25 built UFS WM configurations, covering roughly 51 individual tests, all specified in </a:t>
            </a:r>
            <a:r>
              <a:rPr lang="en">
                <a:solidFill>
                  <a:srgbClr val="188038"/>
                </a:solidFill>
                <a:latin typeface="Roboto Mono"/>
                <a:ea typeface="Roboto Mono"/>
                <a:cs typeface="Roboto Mono"/>
                <a:sym typeface="Roboto Mono"/>
              </a:rPr>
              <a:t>community.conf</a:t>
            </a:r>
            <a:r>
              <a:rPr lang="en">
                <a:solidFill>
                  <a:schemeClr val="dk1"/>
                </a:solidFill>
              </a:rPr>
              <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Now, it's not all successful yet — and it's important to be transparent about that. On the GNU side, four configurations currently fail to build: </a:t>
            </a:r>
            <a:r>
              <a:rPr lang="en">
                <a:solidFill>
                  <a:srgbClr val="188038"/>
                </a:solidFill>
                <a:latin typeface="Roboto Mono"/>
                <a:ea typeface="Roboto Mono"/>
                <a:cs typeface="Roboto Mono"/>
                <a:sym typeface="Roboto Mono"/>
              </a:rPr>
              <a:t>atmaero</a:t>
            </a:r>
            <a:r>
              <a:rPr lang="en">
                <a:solidFill>
                  <a:schemeClr val="dk1"/>
                </a:solidFill>
              </a:rPr>
              <a:t>, </a:t>
            </a:r>
            <a:r>
              <a:rPr lang="en">
                <a:solidFill>
                  <a:srgbClr val="188038"/>
                </a:solidFill>
                <a:latin typeface="Roboto Mono"/>
                <a:ea typeface="Roboto Mono"/>
                <a:cs typeface="Roboto Mono"/>
                <a:sym typeface="Roboto Mono"/>
              </a:rPr>
              <a:t>datm_cdeps_land</a:t>
            </a:r>
            <a:r>
              <a:rPr lang="en">
                <a:solidFill>
                  <a:schemeClr val="dk1"/>
                </a:solidFill>
              </a:rPr>
              <a:t>, </a:t>
            </a:r>
            <a:r>
              <a:rPr lang="en">
                <a:solidFill>
                  <a:srgbClr val="188038"/>
                </a:solidFill>
                <a:latin typeface="Roboto Mono"/>
                <a:ea typeface="Roboto Mono"/>
                <a:cs typeface="Roboto Mono"/>
                <a:sym typeface="Roboto Mono"/>
              </a:rPr>
              <a:t>hafsw</a:t>
            </a:r>
            <a:r>
              <a:rPr lang="en">
                <a:solidFill>
                  <a:schemeClr val="dk1"/>
                </a:solidFill>
              </a:rPr>
              <a:t>, and </a:t>
            </a:r>
            <a:r>
              <a:rPr lang="en">
                <a:solidFill>
                  <a:srgbClr val="188038"/>
                </a:solidFill>
                <a:latin typeface="Roboto Mono"/>
                <a:ea typeface="Roboto Mono"/>
                <a:cs typeface="Roboto Mono"/>
                <a:sym typeface="Roboto Mono"/>
              </a:rPr>
              <a:t>hafs_mom6w</a:t>
            </a:r>
            <a:r>
              <a:rPr lang="en">
                <a:solidFill>
                  <a:schemeClr val="dk1"/>
                </a:solidFill>
              </a:rPr>
              <a:t>. And three additional tests fail at runtime, even though their executable — </a:t>
            </a:r>
            <a:r>
              <a:rPr lang="en">
                <a:solidFill>
                  <a:srgbClr val="188038"/>
                </a:solidFill>
                <a:latin typeface="Roboto Mono"/>
                <a:ea typeface="Roboto Mono"/>
                <a:cs typeface="Roboto Mono"/>
                <a:sym typeface="Roboto Mono"/>
              </a:rPr>
              <a:t>fv3.exe</a:t>
            </a:r>
            <a:r>
              <a:rPr lang="en">
                <a:solidFill>
                  <a:schemeClr val="dk1"/>
                </a:solidFill>
              </a:rPr>
              <a:t> — builds successfully: </a:t>
            </a:r>
            <a:r>
              <a:rPr lang="en">
                <a:solidFill>
                  <a:srgbClr val="188038"/>
                </a:solidFill>
                <a:latin typeface="Roboto Mono"/>
                <a:ea typeface="Roboto Mono"/>
                <a:cs typeface="Roboto Mono"/>
                <a:sym typeface="Roboto Mono"/>
              </a:rPr>
              <a:t>cpld_debug_gefs_gnu</a:t>
            </a:r>
            <a:r>
              <a:rPr lang="en">
                <a:solidFill>
                  <a:schemeClr val="dk1"/>
                </a:solidFill>
              </a:rPr>
              <a:t>, </a:t>
            </a:r>
            <a:r>
              <a:rPr lang="en">
                <a:solidFill>
                  <a:srgbClr val="188038"/>
                </a:solidFill>
                <a:latin typeface="Roboto Mono"/>
                <a:ea typeface="Roboto Mono"/>
                <a:cs typeface="Roboto Mono"/>
                <a:sym typeface="Roboto Mono"/>
              </a:rPr>
              <a:t>cpld_dcp_gefs_gnu</a:t>
            </a:r>
            <a:r>
              <a:rPr lang="en">
                <a:solidFill>
                  <a:schemeClr val="dk1"/>
                </a:solidFill>
              </a:rPr>
              <a:t>, and </a:t>
            </a:r>
            <a:r>
              <a:rPr lang="en">
                <a:solidFill>
                  <a:srgbClr val="188038"/>
                </a:solidFill>
                <a:latin typeface="Roboto Mono"/>
                <a:ea typeface="Roboto Mono"/>
                <a:cs typeface="Roboto Mono"/>
                <a:sym typeface="Roboto Mono"/>
              </a:rPr>
              <a:t>cpld_control_gefs_gnu</a:t>
            </a:r>
            <a:r>
              <a:rPr lang="en">
                <a:solidFill>
                  <a:schemeClr val="dk1"/>
                </a:solidFill>
              </a:rPr>
              <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These remaining issues are actively being worked, and the goal is to close this gap as the pull request matures</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f53cab2a2b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3f53cab2a2b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f53cab2a2b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f53cab2a2b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f53cab2a2b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f53cab2a2b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f53cab2a2b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f53cab2a2b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f53cab2a2b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f53cab2a2b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f53cab2a2b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f53cab2a2b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f53cab2a2b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f53cab2a2b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f5aa8e0081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f5aa8e0081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f53cab2a2b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f53cab2a2b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e5f1675d6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e5f1675d6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"Let's start with why this work matters. UFS — the Unified Forecast System — was designed to be a community-driven modeling framework. Its success depends on broad participation — people contributing to development, testing, evaluating performance, and eventually giving feedback.</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Now, UFS is actually made up of several components, but among them, the UFS Weather Model tends to draw particularly strong interest from the community — which is why it's the focus of what I'll be presenting today.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Open-source code hosted on GitHub is a great enabler of that — but only if it actually runs on the platforms contributors are using. Having the code open isn't enough on its own.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That matters because contributors span many institutions, systems, and compute environments — different HPC centers, different clouds, different default toolchains.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That's where NOAA-EPIC comes in — working to remove the technical barriers that keep people from contributing in the first place.</a:t>
            </a:r>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And one idea at the core of that effort: a consistent, portable software environment could help bridge the gap between these different compute environments."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en">
                <a:solidFill>
                  <a:schemeClr val="dk1"/>
                </a:solidFill>
              </a:rPr>
              <a:t>(transition: "So let's look at where that gap actually comes from.")</a:t>
            </a:r>
            <a:endParaRPr i="1">
              <a:solidFill>
                <a:schemeClr val="dk1"/>
              </a:solidFill>
            </a:endParaRPr>
          </a:p>
          <a:p>
            <a:pPr indent="0" lvl="0" marL="0" rtl="0" algn="l">
              <a:spcBef>
                <a:spcPts val="1200"/>
              </a:spcBef>
              <a:spcAft>
                <a:spcPts val="0"/>
              </a:spcAft>
              <a:buNone/>
            </a:pPr>
            <a:r>
              <a:t/>
            </a:r>
            <a:endParaRPr/>
          </a:p>
          <a:p>
            <a:pPr indent="0" lvl="0" marL="0" rtl="0" algn="l">
              <a:spcBef>
                <a:spcPts val="0"/>
              </a:spcBef>
              <a:spcAft>
                <a:spcPts val="0"/>
              </a:spcAft>
              <a:buNone/>
            </a:pPr>
            <a:br>
              <a:rPr lang="en" sz="1200"/>
            </a:br>
            <a:br>
              <a:rPr lang="en" sz="1200"/>
            </a:br>
            <a:endParaRPr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f53cab2a2b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3f53cab2a2b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f5373298c2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f5373298c2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"So where does that gap actually come from?</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On each platform, you're coordinating a variety of compilers, MPI implementations, job schedulers, and workflow managers — and they all have to work together correctly.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At the core of the UFS Weather Model's requirements is something even bigger: a large software stack — currently around 300 packages, including Python — installed natively on all NOAA Tier 1 platforms. And this isn't one-size-fits-all — the stack's details, build flags, and installation steps are tailored uniquely to each Tier 1 platform.</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Now, a quick clarification — regression tests are a chosen set of tests that confirm the model still produces consistent, expected results after code changes are made. Right now, these regression tests run automatically on all NOAA RDHPC platforms for every pull request into the source code — but that automated coverage exclusively targets Tier 1 systems.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That said, it's worth noting why a contributor on a </a:t>
            </a:r>
            <a:r>
              <a:rPr i="1" lang="en">
                <a:solidFill>
                  <a:schemeClr val="dk1"/>
                </a:solidFill>
              </a:rPr>
              <a:t>different</a:t>
            </a:r>
            <a:r>
              <a:rPr lang="en">
                <a:solidFill>
                  <a:schemeClr val="dk1"/>
                </a:solidFill>
              </a:rPr>
              <a:t> platform might still want to run these tests. It's not necessarily to maintain a full baseline comparison capability, the way it's done for Tier 1 systems — that's a heavier, ongoing infrastructure commitment. Instead, for most contributors, simply running the regression tests successfully is enough to confirm that the model has been ported correctly to their machine and appears to be working.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Put simply: replicating this entire environment by hand — matching the right compilers, the right MPI library, all ~300 packages, configured exactly right for your platform — is a very heavy lift for an individual contributor."</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en">
                <a:solidFill>
                  <a:schemeClr val="dk1"/>
                </a:solidFill>
              </a:rPr>
              <a:t>(transition into next slide: "And that's exactly the problem containers are designed to solve.")</a:t>
            </a:r>
            <a:endParaRPr i="1">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f5373298c2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f5373298c2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Spoken Material</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So how does NOAA-EPIC address this? The answer is containers.</a:t>
            </a:r>
            <a:br>
              <a:rPr lang="en">
                <a:solidFill>
                  <a:schemeClr val="dk1"/>
                </a:solidFill>
              </a:rPr>
            </a:br>
            <a:br>
              <a:rPr lang="en">
                <a:solidFill>
                  <a:schemeClr val="dk1"/>
                </a:solidFill>
              </a:rPr>
            </a:br>
            <a:r>
              <a:rPr lang="en">
                <a:solidFill>
                  <a:schemeClr val="dk1"/>
                </a:solidFill>
              </a:rPr>
              <a:t>So what exactly is a container? At its core, a software container packages an application — or a set of libraries — and all of its dependencies into a self-contained, standardized runtime environment.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gives you two major properties. First, portability: the same container image runs consistently across different systems and cloud platforms. Second, reproducibility: that same image behaves the same way everywhere it runs, which improves confidence that your results are consistent no matter where the job executes.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Containers are also lightweight compared to full virtual machines. Instead of emulating separate hardware and running an entirely separate operating system, a container shares the host system's OS kernel — so you still get isolation at the application level, just with a lot less overhead.</a:t>
            </a:r>
            <a:br>
              <a:rPr lang="en">
                <a:solidFill>
                  <a:schemeClr val="dk1"/>
                </a:solidFill>
              </a:rPr>
            </a:b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Docker — it's the dominant container software across the broader industry ecosystem. But Docker comes with two things worth flagging here.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First, it typically requires root, or elevated, privileges to build and run — which raises real security concerns on shared HPC systems, where you don't want individual users operating with that level of access.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Second, Docker is designed around lightweight microservices — think of an application broken into many small pieces, each handling one specific function and running independently. That model fits web and cloud-native applications well, but it's a poor match for a large, tightly-coupled scientific application like the UFS Weather Model.</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That's exactly why Singularity and Apptainer were developed — purpose-built to address HPC system needs. They run without requiring elevated privileges, which makes them viable for shared, multi-user HPC systems. And in practice, they've demonstrated stronger success integrating into multi-node environments — which, as we'll see next, matters a lot once MPI enters the picture.</a:t>
            </a:r>
            <a:br>
              <a:rPr lang="en">
                <a:solidFill>
                  <a:schemeClr val="dk1"/>
                </a:solidFill>
              </a:rPr>
            </a:br>
            <a:br>
              <a:rPr lang="en">
                <a:solidFill>
                  <a:schemeClr val="dk1"/>
                </a:solidFill>
              </a:rPr>
            </a:b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NOAA-EPIC has built two parallel container tracks to support this. The first is based on GNU compilers and the Open MPI library, with all the pre-built spack-stack dependencies needed to run the UFS Weather Model and its applications already baked in. Because everything here is fully open-source, these containers can be publicly distributed — anyone, anywhere, can pull them down and start running the model.</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In parallel, EPIC has also built container environments using Intel compilers and Intel MPI — which offer performance characteristics that are especially familiar and valuable to many Tier 1 HPC users.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But this Intel track comes with an important constraint, which I want to walk through next."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en">
                <a:solidFill>
                  <a:schemeClr val="dk1"/>
                </a:solidFill>
              </a:rPr>
              <a:t>(transition into next slide: licensing restrictions on Intel-based containers)</a:t>
            </a:r>
            <a:endParaRPr i="1">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f53cab2a2b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f53cab2a2b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NOAA-EPIC has built two container sets, both supporting the current version of UFS WM. Both are Docker images hosted on DockerHub under </a:t>
            </a:r>
            <a:r>
              <a:rPr lang="en">
                <a:solidFill>
                  <a:srgbClr val="188038"/>
                </a:solidFill>
                <a:latin typeface="Roboto Mono"/>
                <a:ea typeface="Roboto Mono"/>
                <a:cs typeface="Roboto Mono"/>
                <a:sym typeface="Roboto Mono"/>
              </a:rPr>
              <a:t>noaaepic</a:t>
            </a:r>
            <a:r>
              <a:rPr lang="en">
                <a:solidFill>
                  <a:schemeClr val="dk1"/>
                </a:solidFill>
              </a:rPr>
              <a:t>, and both convert seamlessly to Singularity or Apptainer. spack-stack — version 1.9.2 — is pre-built inside, so users can use the container to build and run UFS WM pulled from the authoritative repo.</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first set is GNU-based and fully open-source: GNU compiler suite plus Open MPI. We've built two versions — GNU 13.3.1 with Open MPI 4.1.6, and with 5.0.7. GNU matches the version currently supported in UFS WM; the two Open MPI versions address different host MPI and scheduler environments.</a:t>
            </a:r>
            <a:endParaRPr>
              <a:solidFill>
                <a:schemeClr val="dk1"/>
              </a:solidFill>
            </a:endParaRPr>
          </a:p>
          <a:p>
            <a:pPr indent="0" lvl="0" marL="0" rtl="0" algn="l">
              <a:lnSpc>
                <a:spcPct val="115000"/>
              </a:lnSpc>
              <a:spcBef>
                <a:spcPts val="1200"/>
              </a:spcBef>
              <a:spcAft>
                <a:spcPts val="0"/>
              </a:spcAft>
              <a:buNone/>
            </a:pPr>
            <a:r>
              <a:rPr lang="en">
                <a:solidFill>
                  <a:schemeClr val="dk1"/>
                </a:solidFill>
              </a:rPr>
              <a:t>The second set is Intel-based: OneAPI 2024.2.1 with its bundled MPI, built from Intel's own public Docker repository.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f53cab2a2b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f53cab2a2b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How does the community get a fully capable Intel container despite the licensing constraint? The approach: assemble it locally from two independently-pulled pieces.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user pulls EPIC's Intel-based spack-stack container — optional, since they could start from scratch — and builds a writable sandbox from it, using </a:t>
            </a:r>
            <a:r>
              <a:rPr lang="en">
                <a:solidFill>
                  <a:srgbClr val="188038"/>
                </a:solidFill>
                <a:latin typeface="Roboto Mono"/>
                <a:ea typeface="Roboto Mono"/>
                <a:cs typeface="Roboto Mono"/>
                <a:sym typeface="Roboto Mono"/>
              </a:rPr>
              <a:t>--fix-perms</a:t>
            </a:r>
            <a:r>
              <a:rPr lang="en">
                <a:solidFill>
                  <a:schemeClr val="dk1"/>
                </a:solidFill>
              </a:rPr>
              <a:t> and </a:t>
            </a:r>
            <a:r>
              <a:rPr lang="en">
                <a:solidFill>
                  <a:srgbClr val="188038"/>
                </a:solidFill>
                <a:latin typeface="Roboto Mono"/>
                <a:ea typeface="Roboto Mono"/>
                <a:cs typeface="Roboto Mono"/>
                <a:sym typeface="Roboto Mono"/>
              </a:rPr>
              <a:t>--fakeroot</a:t>
            </a:r>
            <a:r>
              <a:rPr lang="en">
                <a:solidFill>
                  <a:schemeClr val="dk1"/>
                </a:solidFill>
              </a:rPr>
              <a:t>, no root needed.</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Separately, they build a second sandbox with Intel's OneAPI compilers and MPI, pulled from Intel's own public Docker repo.</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key step: Intel software — compilers, MPI, MKL, other libraries — gets copied from that sandbox into the EPIC writable spack-stack sandbox.</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Finally, the combined sandbox converts back into a </a:t>
            </a:r>
            <a:r>
              <a:rPr lang="en">
                <a:solidFill>
                  <a:srgbClr val="188038"/>
                </a:solidFill>
                <a:latin typeface="Roboto Mono"/>
                <a:ea typeface="Roboto Mono"/>
                <a:cs typeface="Roboto Mono"/>
                <a:sym typeface="Roboto Mono"/>
              </a:rPr>
              <a:t>.sif</a:t>
            </a:r>
            <a:r>
              <a:rPr lang="en">
                <a:solidFill>
                  <a:schemeClr val="dk1"/>
                </a:solidFill>
              </a:rPr>
              <a:t> image for production use.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Result: a fully capable Intel container, assembled locally. EPIC never redistributes Intel software directly — which keeps this compliant with Intel's EULA."</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f53cab2a2b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f53cab2a2b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a:solidFill>
                  <a:schemeClr val="dk1"/>
                </a:solidFill>
              </a:rPr>
              <a:t>Let's walk through the actual commands.</a:t>
            </a:r>
            <a:endParaRPr>
              <a:solidFill>
                <a:schemeClr val="dk1"/>
              </a:solidFill>
            </a:endParaRPr>
          </a:p>
          <a:p>
            <a:pPr indent="0" lvl="0" marL="0" rtl="0" algn="l">
              <a:lnSpc>
                <a:spcPct val="115000"/>
              </a:lnSpc>
              <a:spcBef>
                <a:spcPts val="1200"/>
              </a:spcBef>
              <a:spcAft>
                <a:spcPts val="0"/>
              </a:spcAft>
              <a:buNone/>
            </a:pPr>
            <a:r>
              <a:rPr lang="en">
                <a:solidFill>
                  <a:schemeClr val="dk1"/>
                </a:solidFill>
              </a:rPr>
              <a:t>Step one: build a writable sandbox directly from the spack-stack container in the NOAA-EPIC Docker repo — or from a locally present image — using </a:t>
            </a:r>
            <a:r>
              <a:rPr lang="en">
                <a:solidFill>
                  <a:srgbClr val="188038"/>
                </a:solidFill>
                <a:latin typeface="Roboto Mono"/>
                <a:ea typeface="Roboto Mono"/>
                <a:cs typeface="Roboto Mono"/>
                <a:sym typeface="Roboto Mono"/>
              </a:rPr>
              <a:t>--fix-perms</a:t>
            </a:r>
            <a:r>
              <a:rPr lang="en">
                <a:solidFill>
                  <a:schemeClr val="dk1"/>
                </a:solidFill>
              </a:rPr>
              <a:t> and </a:t>
            </a:r>
            <a:r>
              <a:rPr lang="en">
                <a:solidFill>
                  <a:srgbClr val="188038"/>
                </a:solidFill>
                <a:latin typeface="Roboto Mono"/>
                <a:ea typeface="Roboto Mono"/>
                <a:cs typeface="Roboto Mono"/>
                <a:sym typeface="Roboto Mono"/>
              </a:rPr>
              <a:t>--fakeroot</a:t>
            </a:r>
            <a:r>
              <a:rPr lang="en">
                <a:solidFill>
                  <a:schemeClr val="dk1"/>
                </a:solidFill>
              </a:rPr>
              <a:t>, so no root privileges are needed.</a:t>
            </a:r>
            <a:endParaRPr>
              <a:solidFill>
                <a:schemeClr val="dk1"/>
              </a:solidFill>
            </a:endParaRPr>
          </a:p>
          <a:p>
            <a:pPr indent="0" lvl="0" marL="0" rtl="0" algn="l">
              <a:lnSpc>
                <a:spcPct val="115000"/>
              </a:lnSpc>
              <a:spcBef>
                <a:spcPts val="1200"/>
              </a:spcBef>
              <a:spcAft>
                <a:spcPts val="0"/>
              </a:spcAft>
              <a:buNone/>
            </a:pPr>
            <a:r>
              <a:rPr lang="en">
                <a:solidFill>
                  <a:schemeClr val="dk1"/>
                </a:solidFill>
              </a:rPr>
              <a:t>Step two: build a separate sandbox from Intel's own public Docker repository, containing the OneAPI compilers and MPI.</a:t>
            </a:r>
            <a:endParaRPr>
              <a:solidFill>
                <a:schemeClr val="dk1"/>
              </a:solidFill>
            </a:endParaRPr>
          </a:p>
          <a:p>
            <a:pPr indent="0" lvl="0" marL="0" rtl="0" algn="l">
              <a:lnSpc>
                <a:spcPct val="115000"/>
              </a:lnSpc>
              <a:spcBef>
                <a:spcPts val="1200"/>
              </a:spcBef>
              <a:spcAft>
                <a:spcPts val="0"/>
              </a:spcAft>
              <a:buNone/>
            </a:pPr>
            <a:r>
              <a:rPr lang="en">
                <a:solidFill>
                  <a:schemeClr val="dk1"/>
                </a:solidFill>
              </a:rPr>
              <a:t>Step three is the key step: shell into the spack-stack sandbox in writable mode, binding in the directories needed, and copy the Intel software — compilers, MPI, MKL, and other libraries — from the Intel sandbox into it.</a:t>
            </a:r>
            <a:endParaRPr>
              <a:solidFill>
                <a:schemeClr val="dk1"/>
              </a:solidFill>
            </a:endParaRPr>
          </a:p>
          <a:p>
            <a:pPr indent="0" lvl="0" marL="0" rtl="0" algn="l">
              <a:lnSpc>
                <a:spcPct val="115000"/>
              </a:lnSpc>
              <a:spcBef>
                <a:spcPts val="1200"/>
              </a:spcBef>
              <a:spcAft>
                <a:spcPts val="0"/>
              </a:spcAft>
              <a:buNone/>
            </a:pPr>
            <a:r>
              <a:rPr lang="en">
                <a:solidFill>
                  <a:schemeClr val="dk1"/>
                </a:solidFill>
              </a:rPr>
              <a:t>Step four: convert the combined sandbox back into a standard </a:t>
            </a:r>
            <a:r>
              <a:rPr lang="en">
                <a:solidFill>
                  <a:srgbClr val="188038"/>
                </a:solidFill>
                <a:latin typeface="Roboto Mono"/>
                <a:ea typeface="Roboto Mono"/>
                <a:cs typeface="Roboto Mono"/>
                <a:sym typeface="Roboto Mono"/>
              </a:rPr>
              <a:t>.sif</a:t>
            </a:r>
            <a:r>
              <a:rPr lang="en">
                <a:solidFill>
                  <a:schemeClr val="dk1"/>
                </a:solidFill>
              </a:rPr>
              <a:t> image, ready for production use.</a:t>
            </a:r>
            <a:endParaRPr>
              <a:solidFill>
                <a:schemeClr val="dk1"/>
              </a:solidFill>
            </a:endParaRPr>
          </a:p>
          <a:p>
            <a:pPr indent="0" lvl="0" marL="0" rtl="0" algn="l">
              <a:lnSpc>
                <a:spcPct val="115000"/>
              </a:lnSpc>
              <a:spcBef>
                <a:spcPts val="1200"/>
              </a:spcBef>
              <a:spcAft>
                <a:spcPts val="0"/>
              </a:spcAft>
              <a:buNone/>
            </a:pPr>
            <a:r>
              <a:rPr lang="en">
                <a:solidFill>
                  <a:schemeClr val="dk1"/>
                </a:solidFill>
              </a:rPr>
              <a:t>The result: a fully capable Intel-based container, assembled locally from software pulled directly from EPIC and from Intel.</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f53cab2a2b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f53cab2a2b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Here are the actual commands to pull EPIC's container images, using </a:t>
            </a:r>
            <a:r>
              <a:rPr lang="en">
                <a:solidFill>
                  <a:srgbClr val="188038"/>
                </a:solidFill>
                <a:latin typeface="Roboto Mono"/>
                <a:ea typeface="Roboto Mono"/>
                <a:cs typeface="Roboto Mono"/>
                <a:sym typeface="Roboto Mono"/>
              </a:rPr>
              <a:t>singularity build / pull</a:t>
            </a:r>
            <a:r>
              <a:rPr lang="en">
                <a:solidFill>
                  <a:schemeClr val="dk1"/>
                </a:solidFill>
              </a:rPr>
              <a:t>, which converts the Docker image directly into a production-ready </a:t>
            </a:r>
            <a:r>
              <a:rPr lang="en">
                <a:solidFill>
                  <a:srgbClr val="188038"/>
                </a:solidFill>
                <a:latin typeface="Roboto Mono"/>
                <a:ea typeface="Roboto Mono"/>
                <a:cs typeface="Roboto Mono"/>
                <a:sym typeface="Roboto Mono"/>
              </a:rPr>
              <a:t>.sif</a:t>
            </a:r>
            <a:r>
              <a:rPr lang="en">
                <a:solidFill>
                  <a:schemeClr val="dk1"/>
                </a:solidFill>
              </a:rPr>
              <a:t> file.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Two GNU-based containers — one with Open MPI 4.1.6, one with Open MPI 5.0.7 — both from the </a:t>
            </a:r>
            <a:r>
              <a:rPr lang="en">
                <a:solidFill>
                  <a:srgbClr val="188038"/>
                </a:solidFill>
                <a:latin typeface="Roboto Mono"/>
                <a:ea typeface="Roboto Mono"/>
                <a:cs typeface="Roboto Mono"/>
                <a:sym typeface="Roboto Mono"/>
              </a:rPr>
              <a:t>noaaepic</a:t>
            </a:r>
            <a:r>
              <a:rPr lang="en">
                <a:solidFill>
                  <a:schemeClr val="dk1"/>
                </a:solidFill>
              </a:rPr>
              <a:t> Docker repo. And the Intel-based container, built on OneAPI 2024.2 with spack-stack version 1.9.2, from that same repo.</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Each of these is ready to use immediately — spack-stack is already built inside, so a user can pull one of these images and go straight to building and running UFS WM.</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f53cab2a2b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f53cab2a2b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So how does this fit into the existing UFS WM testing framework?</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Production CI/CD — triggered on every pull request — runs through </a:t>
            </a:r>
            <a:r>
              <a:rPr lang="en">
                <a:solidFill>
                  <a:srgbClr val="188038"/>
                </a:solidFill>
                <a:latin typeface="Roboto Mono"/>
                <a:ea typeface="Roboto Mono"/>
                <a:cs typeface="Roboto Mono"/>
                <a:sym typeface="Roboto Mono"/>
              </a:rPr>
              <a:t>rt.sh</a:t>
            </a:r>
            <a:r>
              <a:rPr lang="en">
                <a:solidFill>
                  <a:schemeClr val="dk1"/>
                </a:solidFill>
              </a:rPr>
              <a:t>, </a:t>
            </a:r>
            <a:r>
              <a:rPr lang="en">
                <a:solidFill>
                  <a:srgbClr val="188038"/>
                </a:solidFill>
                <a:latin typeface="Roboto Mono"/>
                <a:ea typeface="Roboto Mono"/>
                <a:cs typeface="Roboto Mono"/>
                <a:sym typeface="Roboto Mono"/>
              </a:rPr>
              <a:t>rt.conf</a:t>
            </a:r>
            <a:r>
              <a:rPr lang="en">
                <a:solidFill>
                  <a:schemeClr val="dk1"/>
                </a:solidFill>
              </a:rPr>
              <a:t>, and supporting scripts in </a:t>
            </a:r>
            <a:r>
              <a:rPr lang="en">
                <a:solidFill>
                  <a:srgbClr val="188038"/>
                </a:solidFill>
                <a:latin typeface="Roboto Mono"/>
                <a:ea typeface="Roboto Mono"/>
                <a:cs typeface="Roboto Mono"/>
                <a:sym typeface="Roboto Mono"/>
              </a:rPr>
              <a:t>tests</a:t>
            </a:r>
            <a:r>
              <a:rPr lang="en">
                <a:solidFill>
                  <a:schemeClr val="dk1"/>
                </a:solidFill>
              </a:rPr>
              <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rgbClr val="188038"/>
                </a:solidFill>
                <a:latin typeface="Roboto Mono"/>
                <a:ea typeface="Roboto Mono"/>
                <a:cs typeface="Roboto Mono"/>
                <a:sym typeface="Roboto Mono"/>
              </a:rPr>
              <a:t>community.sh</a:t>
            </a:r>
            <a:r>
              <a:rPr lang="en">
                <a:solidFill>
                  <a:schemeClr val="dk1"/>
                </a:solidFill>
              </a:rPr>
              <a:t> follows that same overall workflow, but uses its own </a:t>
            </a:r>
            <a:r>
              <a:rPr lang="en">
                <a:solidFill>
                  <a:srgbClr val="188038"/>
                </a:solidFill>
                <a:latin typeface="Roboto Mono"/>
                <a:ea typeface="Roboto Mono"/>
                <a:cs typeface="Roboto Mono"/>
                <a:sym typeface="Roboto Mono"/>
              </a:rPr>
              <a:t>community.conf</a:t>
            </a:r>
            <a:r>
              <a:rPr lang="en">
                <a:solidFill>
                  <a:schemeClr val="dk1"/>
                </a:solidFill>
              </a:rPr>
              <a:t> — where users specify custom container or community-platform configurations, along with machine-specific data paths.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Importantly, the two are kept separate: </a:t>
            </a:r>
            <a:r>
              <a:rPr lang="en">
                <a:solidFill>
                  <a:srgbClr val="188038"/>
                </a:solidFill>
                <a:latin typeface="Roboto Mono"/>
                <a:ea typeface="Roboto Mono"/>
                <a:cs typeface="Roboto Mono"/>
                <a:sym typeface="Roboto Mono"/>
              </a:rPr>
              <a:t>rt.sh</a:t>
            </a:r>
            <a:r>
              <a:rPr lang="en">
                <a:solidFill>
                  <a:schemeClr val="dk1"/>
                </a:solidFill>
              </a:rPr>
              <a:t> remains insulated from container and community-platform complexity. That said, </a:t>
            </a:r>
            <a:r>
              <a:rPr lang="en">
                <a:solidFill>
                  <a:srgbClr val="188038"/>
                </a:solidFill>
                <a:latin typeface="Roboto Mono"/>
                <a:ea typeface="Roboto Mono"/>
                <a:cs typeface="Roboto Mono"/>
                <a:sym typeface="Roboto Mono"/>
              </a:rPr>
              <a:t>community.sh</a:t>
            </a:r>
            <a:r>
              <a:rPr lang="en">
                <a:solidFill>
                  <a:schemeClr val="dk1"/>
                </a:solidFill>
              </a:rPr>
              <a:t> isn't built from scratch — it still reuses some of the same supporting scripts in </a:t>
            </a:r>
            <a:r>
              <a:rPr lang="en">
                <a:solidFill>
                  <a:srgbClr val="188038"/>
                </a:solidFill>
                <a:latin typeface="Roboto Mono"/>
                <a:ea typeface="Roboto Mono"/>
                <a:cs typeface="Roboto Mono"/>
                <a:sym typeface="Roboto Mono"/>
              </a:rPr>
              <a:t>tests</a:t>
            </a:r>
            <a:r>
              <a:rPr lang="en">
                <a:solidFill>
                  <a:schemeClr val="dk1"/>
                </a:solidFill>
              </a:rPr>
              <a:t> and </a:t>
            </a:r>
            <a:r>
              <a:rPr lang="en">
                <a:solidFill>
                  <a:srgbClr val="188038"/>
                </a:solidFill>
                <a:latin typeface="Roboto Mono"/>
                <a:ea typeface="Roboto Mono"/>
                <a:cs typeface="Roboto Mono"/>
                <a:sym typeface="Roboto Mono"/>
              </a:rPr>
              <a:t>fv3_conf</a:t>
            </a:r>
            <a:r>
              <a:rPr lang="en">
                <a:solidFill>
                  <a:schemeClr val="dk1"/>
                </a:solidFill>
              </a:rPr>
              <a:t>, like job templates.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One important wrinkle specific to containers: they require two separate sets of modulefiles — one on the host side, to start the container instance itself, and another inside the container, for the spack-stack libraries used once it's actually running.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workflow runs sequentially: it compiles all the required configurations, then runs their tests one after another — no Rocoto or ECFlow involved.</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result is a simpler script — well suited for community debugging and platform-portability testing.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work is captured in an open pull request, currently under review, linked here for anyone who wants to follow along or try it out.</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9"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 name="Google Shape;12;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3" name="Google Shape;13;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375123" y="2975525"/>
            <a:ext cx="2347075" cy="17614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75"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78" name="Google Shape;78;p1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15"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8" name="Google Shape;18;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3" name="Google Shape;23;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4" name="Google Shape;24;p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27" name="Google Shape;27;p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28" name="Google Shape;28;p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2" name="Google Shape;32;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 name="Google Shape;34;p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7" name="Google Shape;37;p5"/>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8" name="Google Shape;38;p5"/>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42" name="Google Shape;42;p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45" name="Google Shape;45;p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46" name="Google Shape;46;p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51" name="Google Shape;51;p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54" name="Google Shape;54;p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55" name="Google Shape;55;p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56"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59" name="Google Shape;59;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3" name="Google Shape;63;p9"/>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4" name="Google Shape;6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66" name="Google Shape;66;p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69" name="Google Shape;69;p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70" name="Google Shape;70;p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1" name="Shape 71"/>
        <p:cNvGrpSpPr/>
        <p:nvPr/>
      </p:nvGrpSpPr>
      <p:grpSpPr>
        <a:xfrm>
          <a:off x="0" y="0"/>
          <a:ext cx="0" cy="0"/>
          <a:chOff x="0" y="0"/>
          <a:chExt cx="0" cy="0"/>
        </a:xfrm>
      </p:grpSpPr>
      <p:sp>
        <p:nvSpPr>
          <p:cNvPr id="72" name="Google Shape;72;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3" name="Google Shape;73;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11.jpg"/><Relationship Id="rId5" Type="http://schemas.openxmlformats.org/officeDocument/2006/relationships/image" Target="../media/image16.png"/><Relationship Id="rId6" Type="http://schemas.openxmlformats.org/officeDocument/2006/relationships/hyperlink" Target="https://github.com/ufs-community/ufs-weather-model/pull/3268" TargetMode="External"/><Relationship Id="rId7"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github.com/ufs-community/ufs-weather-model/pull/3268"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github.com/ufs-community/ufs-weather-model/pull/3268"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3"/>
          <p:cNvSpPr txBox="1"/>
          <p:nvPr>
            <p:ph type="ctrTitle"/>
          </p:nvPr>
        </p:nvSpPr>
        <p:spPr>
          <a:xfrm>
            <a:off x="500925" y="700050"/>
            <a:ext cx="8416800" cy="18717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4200"/>
              <a:buNone/>
            </a:pPr>
            <a:r>
              <a:rPr lang="en" sz="2800"/>
              <a:t>Using containers to run UFS Weather Model regression tests on HPC platforms or cloud environments</a:t>
            </a:r>
            <a:endParaRPr sz="2800"/>
          </a:p>
        </p:txBody>
      </p:sp>
      <p:sp>
        <p:nvSpPr>
          <p:cNvPr id="86" name="Google Shape;86;p13"/>
          <p:cNvSpPr txBox="1"/>
          <p:nvPr>
            <p:ph idx="1" type="subTitle"/>
          </p:nvPr>
        </p:nvSpPr>
        <p:spPr>
          <a:xfrm>
            <a:off x="572125" y="2477825"/>
            <a:ext cx="7605300" cy="6954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2200"/>
              <a:t>Natalie Perlin</a:t>
            </a:r>
            <a:r>
              <a:rPr baseline="30000" lang="en" sz="2200"/>
              <a:t>(1,2)</a:t>
            </a:r>
            <a:r>
              <a:rPr lang="en" sz="2200"/>
              <a:t>, Eddie Snyder</a:t>
            </a:r>
            <a:r>
              <a:rPr baseline="30000" lang="en" sz="2200"/>
              <a:t>(1,3)</a:t>
            </a:r>
            <a:r>
              <a:rPr lang="en" sz="2200"/>
              <a:t>, Cameron Book </a:t>
            </a:r>
            <a:r>
              <a:rPr baseline="30000" lang="en" sz="2200"/>
              <a:t>(1,4)</a:t>
            </a:r>
            <a:endParaRPr sz="2200"/>
          </a:p>
        </p:txBody>
      </p:sp>
      <p:sp>
        <p:nvSpPr>
          <p:cNvPr id="87" name="Google Shape;87;p13"/>
          <p:cNvSpPr txBox="1"/>
          <p:nvPr>
            <p:ph idx="1" type="subTitle"/>
          </p:nvPr>
        </p:nvSpPr>
        <p:spPr>
          <a:xfrm>
            <a:off x="1738200" y="4412225"/>
            <a:ext cx="4502400" cy="50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24 July 2026 (</a:t>
            </a:r>
            <a:r>
              <a:rPr lang="en" sz="2000"/>
              <a:t>College Park, MD)</a:t>
            </a:r>
            <a:endParaRPr sz="2000"/>
          </a:p>
        </p:txBody>
      </p:sp>
      <p:sp>
        <p:nvSpPr>
          <p:cNvPr id="88" name="Google Shape;88;p13"/>
          <p:cNvSpPr txBox="1"/>
          <p:nvPr>
            <p:ph idx="1" type="subTitle"/>
          </p:nvPr>
        </p:nvSpPr>
        <p:spPr>
          <a:xfrm>
            <a:off x="703850" y="3230075"/>
            <a:ext cx="6172500" cy="942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aseline="30000" lang="en" sz="1400"/>
              <a:t>1</a:t>
            </a:r>
            <a:r>
              <a:rPr lang="en" sz="1400"/>
              <a:t>- NOAA EPIC Software Integration Team </a:t>
            </a:r>
            <a:endParaRPr sz="1400"/>
          </a:p>
          <a:p>
            <a:pPr indent="0" lvl="0" marL="0" marR="0" rtl="0" algn="l">
              <a:lnSpc>
                <a:spcPct val="100000"/>
              </a:lnSpc>
              <a:spcBef>
                <a:spcPts val="0"/>
              </a:spcBef>
              <a:spcAft>
                <a:spcPts val="0"/>
              </a:spcAft>
              <a:buNone/>
            </a:pPr>
            <a:r>
              <a:rPr baseline="30000" lang="en" sz="1400"/>
              <a:t>2</a:t>
            </a:r>
            <a:r>
              <a:rPr lang="en" sz="1400"/>
              <a:t>- RedLine Performance Solutions</a:t>
            </a:r>
            <a:endParaRPr baseline="30000" sz="1400"/>
          </a:p>
          <a:p>
            <a:pPr indent="0" lvl="0" marL="0" marR="0" rtl="0" algn="l">
              <a:lnSpc>
                <a:spcPct val="100000"/>
              </a:lnSpc>
              <a:spcBef>
                <a:spcPts val="0"/>
              </a:spcBef>
              <a:spcAft>
                <a:spcPts val="0"/>
              </a:spcAft>
              <a:buNone/>
            </a:pPr>
            <a:r>
              <a:rPr baseline="30000" lang="en" sz="1400"/>
              <a:t>3</a:t>
            </a:r>
            <a:r>
              <a:rPr lang="en" sz="1400"/>
              <a:t>- RTX</a:t>
            </a:r>
            <a:endParaRPr sz="1400"/>
          </a:p>
          <a:p>
            <a:pPr indent="0" lvl="0" marL="0" marR="0" rtl="0" algn="l">
              <a:lnSpc>
                <a:spcPct val="100000"/>
              </a:lnSpc>
              <a:spcBef>
                <a:spcPts val="0"/>
              </a:spcBef>
              <a:spcAft>
                <a:spcPts val="0"/>
              </a:spcAft>
              <a:buNone/>
            </a:pPr>
            <a:r>
              <a:rPr baseline="30000" lang="en" sz="1400"/>
              <a:t>4</a:t>
            </a:r>
            <a:r>
              <a:rPr lang="en" sz="1400"/>
              <a:t>- Science and Technology Corp</a:t>
            </a:r>
            <a:endParaRPr sz="14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p22"/>
          <p:cNvPicPr preferRelativeResize="0"/>
          <p:nvPr/>
        </p:nvPicPr>
        <p:blipFill>
          <a:blip r:embed="rId3">
            <a:alphaModFix/>
          </a:blip>
          <a:stretch>
            <a:fillRect/>
          </a:stretch>
        </p:blipFill>
        <p:spPr>
          <a:xfrm>
            <a:off x="78125" y="4665237"/>
            <a:ext cx="429850" cy="429850"/>
          </a:xfrm>
          <a:prstGeom prst="rect">
            <a:avLst/>
          </a:prstGeom>
          <a:noFill/>
          <a:ln>
            <a:noFill/>
          </a:ln>
        </p:spPr>
      </p:pic>
      <p:pic>
        <p:nvPicPr>
          <p:cNvPr id="159" name="Google Shape;159;p22"/>
          <p:cNvPicPr preferRelativeResize="0"/>
          <p:nvPr/>
        </p:nvPicPr>
        <p:blipFill rotWithShape="1">
          <a:blip r:embed="rId4">
            <a:alphaModFix/>
          </a:blip>
          <a:srcRect b="3960" l="0" r="0" t="-3960"/>
          <a:stretch/>
        </p:blipFill>
        <p:spPr>
          <a:xfrm>
            <a:off x="528200" y="4623338"/>
            <a:ext cx="456274" cy="456274"/>
          </a:xfrm>
          <a:prstGeom prst="rect">
            <a:avLst/>
          </a:prstGeom>
          <a:noFill/>
          <a:ln>
            <a:noFill/>
          </a:ln>
        </p:spPr>
      </p:pic>
      <p:pic>
        <p:nvPicPr>
          <p:cNvPr id="160" name="Google Shape;160;p22"/>
          <p:cNvPicPr preferRelativeResize="0"/>
          <p:nvPr/>
        </p:nvPicPr>
        <p:blipFill>
          <a:blip r:embed="rId5">
            <a:alphaModFix/>
          </a:blip>
          <a:stretch>
            <a:fillRect/>
          </a:stretch>
        </p:blipFill>
        <p:spPr>
          <a:xfrm>
            <a:off x="8326950" y="4432998"/>
            <a:ext cx="608974" cy="710500"/>
          </a:xfrm>
          <a:prstGeom prst="rect">
            <a:avLst/>
          </a:prstGeom>
          <a:noFill/>
          <a:ln>
            <a:noFill/>
          </a:ln>
        </p:spPr>
      </p:pic>
      <p:sp>
        <p:nvSpPr>
          <p:cNvPr id="161" name="Google Shape;161;p22"/>
          <p:cNvSpPr txBox="1"/>
          <p:nvPr>
            <p:ph idx="1" type="body"/>
          </p:nvPr>
        </p:nvSpPr>
        <p:spPr>
          <a:xfrm>
            <a:off x="114375" y="381725"/>
            <a:ext cx="8885400" cy="7104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b="1" lang="en" sz="2400">
                <a:solidFill>
                  <a:srgbClr val="0B5394"/>
                </a:solidFill>
                <a:latin typeface="Maven Pro"/>
                <a:ea typeface="Maven Pro"/>
                <a:cs typeface="Maven Pro"/>
                <a:sym typeface="Maven Pro"/>
              </a:rPr>
              <a:t>Container testing for UFS WM standard tests (from RTs)</a:t>
            </a:r>
            <a:endParaRPr b="1" sz="2400">
              <a:solidFill>
                <a:srgbClr val="0B5394"/>
              </a:solidFill>
              <a:latin typeface="Maven Pro"/>
              <a:ea typeface="Maven Pro"/>
              <a:cs typeface="Maven Pro"/>
              <a:sym typeface="Maven Pro"/>
            </a:endParaRPr>
          </a:p>
        </p:txBody>
      </p:sp>
      <p:sp>
        <p:nvSpPr>
          <p:cNvPr id="162" name="Google Shape;162;p22"/>
          <p:cNvSpPr txBox="1"/>
          <p:nvPr>
            <p:ph idx="1" type="body"/>
          </p:nvPr>
        </p:nvSpPr>
        <p:spPr>
          <a:xfrm>
            <a:off x="1098013" y="4264750"/>
            <a:ext cx="6163500" cy="710400"/>
          </a:xfrm>
          <a:prstGeom prst="rect">
            <a:avLst/>
          </a:prstGeom>
        </p:spPr>
        <p:txBody>
          <a:bodyPr anchorCtr="0" anchor="t" bIns="91425" lIns="91425" spcFirstLastPara="1" rIns="91425" wrap="square" tIns="91425">
            <a:noAutofit/>
          </a:bodyPr>
          <a:lstStyle/>
          <a:p>
            <a:pPr indent="0" lvl="0" marL="171450" rtl="0" algn="l">
              <a:spcBef>
                <a:spcPts val="0"/>
              </a:spcBef>
              <a:spcAft>
                <a:spcPts val="0"/>
              </a:spcAft>
              <a:buClr>
                <a:schemeClr val="dk1"/>
              </a:buClr>
              <a:buSzPts val="1100"/>
              <a:buFont typeface="Arial"/>
              <a:buNone/>
            </a:pPr>
            <a:r>
              <a:rPr lang="en" sz="1200"/>
              <a:t>(*) (hosen for availability, serving as a proxy for community (non-Tier 1) platforms</a:t>
            </a:r>
            <a:endParaRPr sz="1200"/>
          </a:p>
          <a:p>
            <a:pPr indent="0" lvl="0" marL="171450" rtl="0" algn="l">
              <a:spcBef>
                <a:spcPts val="0"/>
              </a:spcBef>
              <a:spcAft>
                <a:spcPts val="0"/>
              </a:spcAft>
              <a:buClr>
                <a:schemeClr val="dk1"/>
              </a:buClr>
              <a:buSzPts val="1100"/>
              <a:buFont typeface="Arial"/>
              <a:buNone/>
            </a:pPr>
            <a:r>
              <a:rPr lang="en" sz="1200"/>
              <a:t>(**) Derecho - more work on PBS scheduler integration is needed; currently not included in the PR </a:t>
            </a:r>
            <a:r>
              <a:rPr lang="en" sz="1200" u="sng">
                <a:solidFill>
                  <a:srgbClr val="0097A7"/>
                </a:solidFill>
                <a:latin typeface="Arial"/>
                <a:ea typeface="Arial"/>
                <a:cs typeface="Arial"/>
                <a:sym typeface="Arial"/>
                <a:hlinkClick r:id="rId6">
                  <a:extLst>
                    <a:ext uri="{A12FA001-AC4F-418D-AE19-62706E023703}">
                      <ahyp:hlinkClr val="tx"/>
                    </a:ext>
                  </a:extLst>
                </a:hlinkClick>
              </a:rPr>
              <a:t>https://github.com/ufs-community/ufs-weather-model/pull/3268</a:t>
            </a:r>
            <a:endParaRPr sz="1200">
              <a:solidFill>
                <a:srgbClr val="595959"/>
              </a:solidFill>
              <a:latin typeface="Arial"/>
              <a:ea typeface="Arial"/>
              <a:cs typeface="Arial"/>
              <a:sym typeface="Arial"/>
            </a:endParaRPr>
          </a:p>
          <a:p>
            <a:pPr indent="0" lvl="0" marL="171450" rtl="0" algn="l">
              <a:spcBef>
                <a:spcPts val="0"/>
              </a:spcBef>
              <a:spcAft>
                <a:spcPts val="0"/>
              </a:spcAft>
              <a:buClr>
                <a:schemeClr val="dk1"/>
              </a:buClr>
              <a:buSzPts val="1100"/>
              <a:buFont typeface="Arial"/>
              <a:buNone/>
            </a:pPr>
            <a:r>
              <a:t/>
            </a:r>
            <a:endParaRPr sz="1200"/>
          </a:p>
        </p:txBody>
      </p:sp>
      <p:pic>
        <p:nvPicPr>
          <p:cNvPr id="163" name="Google Shape;163;p22"/>
          <p:cNvPicPr preferRelativeResize="0"/>
          <p:nvPr/>
        </p:nvPicPr>
        <p:blipFill>
          <a:blip r:embed="rId7">
            <a:alphaModFix/>
          </a:blip>
          <a:stretch>
            <a:fillRect/>
          </a:stretch>
        </p:blipFill>
        <p:spPr>
          <a:xfrm>
            <a:off x="7324159" y="4683347"/>
            <a:ext cx="940157" cy="393601"/>
          </a:xfrm>
          <a:prstGeom prst="rect">
            <a:avLst/>
          </a:prstGeom>
          <a:noFill/>
          <a:ln>
            <a:noFill/>
          </a:ln>
        </p:spPr>
      </p:pic>
      <p:sp>
        <p:nvSpPr>
          <p:cNvPr id="164" name="Google Shape;164;p22"/>
          <p:cNvSpPr txBox="1"/>
          <p:nvPr/>
        </p:nvSpPr>
        <p:spPr>
          <a:xfrm>
            <a:off x="507975" y="1012338"/>
            <a:ext cx="3511500" cy="31188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311150" lvl="0" marL="457200" rtl="0" algn="l">
              <a:lnSpc>
                <a:spcPct val="115000"/>
              </a:lnSpc>
              <a:spcBef>
                <a:spcPts val="0"/>
              </a:spcBef>
              <a:spcAft>
                <a:spcPts val="0"/>
              </a:spcAft>
              <a:buClr>
                <a:srgbClr val="1F2328"/>
              </a:buClr>
              <a:buSzPts val="1300"/>
              <a:buChar char="●"/>
            </a:pPr>
            <a:r>
              <a:rPr lang="en" sz="1300">
                <a:solidFill>
                  <a:srgbClr val="1F2328"/>
                </a:solidFill>
                <a:highlight>
                  <a:srgbClr val="FFFFFF"/>
                </a:highlight>
              </a:rPr>
              <a:t>Container t</a:t>
            </a:r>
            <a:r>
              <a:rPr lang="en" sz="1300">
                <a:solidFill>
                  <a:srgbClr val="1F2328"/>
                </a:solidFill>
                <a:highlight>
                  <a:srgbClr val="FFFFFF"/>
                </a:highlight>
              </a:rPr>
              <a:t>esting has been done on all the NOAA Tier 1 RDHPC platforms(*)  with the following containers (Intel-based or/and GNU-based):</a:t>
            </a:r>
            <a:endParaRPr sz="1300">
              <a:solidFill>
                <a:srgbClr val="1F2328"/>
              </a:solidFill>
              <a:highlight>
                <a:srgbClr val="FFFFFF"/>
              </a:highlight>
            </a:endParaRPr>
          </a:p>
          <a:p>
            <a:pPr indent="-311150" lvl="1" marL="914400" rtl="0" algn="l">
              <a:lnSpc>
                <a:spcPct val="115000"/>
              </a:lnSpc>
              <a:spcBef>
                <a:spcPts val="1000"/>
              </a:spcBef>
              <a:spcAft>
                <a:spcPts val="0"/>
              </a:spcAft>
              <a:buClr>
                <a:srgbClr val="1F2328"/>
              </a:buClr>
              <a:buSzPts val="1300"/>
              <a:buChar char="○"/>
            </a:pPr>
            <a:r>
              <a:rPr b="1" i="1" lang="en" sz="1300">
                <a:solidFill>
                  <a:srgbClr val="1F2328"/>
                </a:solidFill>
                <a:highlight>
                  <a:srgbClr val="FFFFFF"/>
                </a:highlight>
              </a:rPr>
              <a:t>Ursa</a:t>
            </a:r>
            <a:endParaRPr b="1" i="1" sz="1300">
              <a:solidFill>
                <a:srgbClr val="1F2328"/>
              </a:solidFill>
              <a:highlight>
                <a:srgbClr val="FFFFFF"/>
              </a:highlight>
            </a:endParaRPr>
          </a:p>
          <a:p>
            <a:pPr indent="-311150" lvl="1" marL="914400" rtl="0" algn="l">
              <a:lnSpc>
                <a:spcPct val="115000"/>
              </a:lnSpc>
              <a:spcBef>
                <a:spcPts val="0"/>
              </a:spcBef>
              <a:spcAft>
                <a:spcPts val="0"/>
              </a:spcAft>
              <a:buClr>
                <a:srgbClr val="1F2328"/>
              </a:buClr>
              <a:buSzPts val="1300"/>
              <a:buChar char="○"/>
            </a:pPr>
            <a:r>
              <a:rPr b="1" i="1" lang="en" sz="1300">
                <a:solidFill>
                  <a:srgbClr val="1F2328"/>
                </a:solidFill>
                <a:highlight>
                  <a:srgbClr val="FFFFFF"/>
                </a:highlight>
              </a:rPr>
              <a:t>Gaea-c6</a:t>
            </a:r>
            <a:endParaRPr b="1" i="1" sz="1300">
              <a:solidFill>
                <a:srgbClr val="1F2328"/>
              </a:solidFill>
              <a:highlight>
                <a:srgbClr val="FFFFFF"/>
              </a:highlight>
            </a:endParaRPr>
          </a:p>
          <a:p>
            <a:pPr indent="-311150" lvl="1" marL="914400" rtl="0" algn="l">
              <a:lnSpc>
                <a:spcPct val="115000"/>
              </a:lnSpc>
              <a:spcBef>
                <a:spcPts val="0"/>
              </a:spcBef>
              <a:spcAft>
                <a:spcPts val="0"/>
              </a:spcAft>
              <a:buClr>
                <a:srgbClr val="1F2328"/>
              </a:buClr>
              <a:buSzPts val="1300"/>
              <a:buChar char="○"/>
            </a:pPr>
            <a:r>
              <a:rPr b="1" i="1" lang="en" sz="1300">
                <a:solidFill>
                  <a:srgbClr val="1F2328"/>
                </a:solidFill>
                <a:highlight>
                  <a:srgbClr val="FFFFFF"/>
                </a:highlight>
              </a:rPr>
              <a:t>Hercules</a:t>
            </a:r>
            <a:endParaRPr b="1" i="1" sz="1300">
              <a:solidFill>
                <a:srgbClr val="1F2328"/>
              </a:solidFill>
              <a:highlight>
                <a:srgbClr val="FFFFFF"/>
              </a:highlight>
            </a:endParaRPr>
          </a:p>
          <a:p>
            <a:pPr indent="-311150" lvl="1" marL="914400" rtl="0" algn="l">
              <a:lnSpc>
                <a:spcPct val="115000"/>
              </a:lnSpc>
              <a:spcBef>
                <a:spcPts val="0"/>
              </a:spcBef>
              <a:spcAft>
                <a:spcPts val="0"/>
              </a:spcAft>
              <a:buClr>
                <a:srgbClr val="1F2328"/>
              </a:buClr>
              <a:buSzPts val="1300"/>
              <a:buChar char="○"/>
            </a:pPr>
            <a:r>
              <a:rPr b="1" i="1" lang="en" sz="1300">
                <a:solidFill>
                  <a:srgbClr val="1F2328"/>
                </a:solidFill>
                <a:highlight>
                  <a:srgbClr val="FFFFFF"/>
                </a:highlight>
              </a:rPr>
              <a:t>Orion </a:t>
            </a:r>
            <a:endParaRPr b="1" i="1" sz="1300">
              <a:solidFill>
                <a:srgbClr val="1F2328"/>
              </a:solidFill>
              <a:highlight>
                <a:srgbClr val="FFFFFF"/>
              </a:highlight>
            </a:endParaRPr>
          </a:p>
          <a:p>
            <a:pPr indent="-311150" lvl="1" marL="914400" rtl="0" algn="l">
              <a:lnSpc>
                <a:spcPct val="115000"/>
              </a:lnSpc>
              <a:spcBef>
                <a:spcPts val="0"/>
              </a:spcBef>
              <a:spcAft>
                <a:spcPts val="0"/>
              </a:spcAft>
              <a:buClr>
                <a:srgbClr val="1F2328"/>
              </a:buClr>
              <a:buSzPts val="1300"/>
              <a:buChar char="○"/>
            </a:pPr>
            <a:r>
              <a:rPr b="1" i="1" lang="en" sz="1300">
                <a:solidFill>
                  <a:srgbClr val="1F2328"/>
                </a:solidFill>
                <a:highlight>
                  <a:srgbClr val="FFFFFF"/>
                </a:highlight>
              </a:rPr>
              <a:t>NOAA Cloud AWS</a:t>
            </a:r>
            <a:endParaRPr b="1" i="1" sz="1300">
              <a:solidFill>
                <a:srgbClr val="1F2328"/>
              </a:solidFill>
              <a:highlight>
                <a:srgbClr val="FFFFFF"/>
              </a:highlight>
            </a:endParaRPr>
          </a:p>
          <a:p>
            <a:pPr indent="-311150" lvl="1" marL="914400" rtl="0" algn="l">
              <a:lnSpc>
                <a:spcPct val="115000"/>
              </a:lnSpc>
              <a:spcBef>
                <a:spcPts val="0"/>
              </a:spcBef>
              <a:spcAft>
                <a:spcPts val="0"/>
              </a:spcAft>
              <a:buClr>
                <a:srgbClr val="1F2328"/>
              </a:buClr>
              <a:buSzPts val="1300"/>
              <a:buChar char="○"/>
            </a:pPr>
            <a:r>
              <a:rPr b="1" i="1" lang="en" sz="1300">
                <a:solidFill>
                  <a:srgbClr val="1F2328"/>
                </a:solidFill>
                <a:highlight>
                  <a:srgbClr val="FFFFFF"/>
                </a:highlight>
              </a:rPr>
              <a:t>NOAA Cloud Azure</a:t>
            </a:r>
            <a:endParaRPr b="1" i="1" sz="1300">
              <a:solidFill>
                <a:srgbClr val="1F2328"/>
              </a:solidFill>
              <a:highlight>
                <a:srgbClr val="FFFFFF"/>
              </a:highlight>
            </a:endParaRPr>
          </a:p>
          <a:p>
            <a:pPr indent="-311150" lvl="1" marL="914400" rtl="0" algn="l">
              <a:lnSpc>
                <a:spcPct val="115000"/>
              </a:lnSpc>
              <a:spcBef>
                <a:spcPts val="0"/>
              </a:spcBef>
              <a:spcAft>
                <a:spcPts val="0"/>
              </a:spcAft>
              <a:buClr>
                <a:srgbClr val="1F2328"/>
              </a:buClr>
              <a:buSzPts val="1300"/>
              <a:buChar char="○"/>
            </a:pPr>
            <a:r>
              <a:rPr b="1" i="1" lang="en" sz="1300">
                <a:solidFill>
                  <a:srgbClr val="1F2328"/>
                </a:solidFill>
                <a:highlight>
                  <a:srgbClr val="FFFFFF"/>
                </a:highlight>
              </a:rPr>
              <a:t>Derecho</a:t>
            </a:r>
            <a:r>
              <a:rPr lang="en" sz="1300">
                <a:solidFill>
                  <a:srgbClr val="1F2328"/>
                </a:solidFill>
                <a:highlight>
                  <a:srgbClr val="FFFFFF"/>
                </a:highlight>
              </a:rPr>
              <a:t> (**) </a:t>
            </a:r>
            <a:endParaRPr sz="1300">
              <a:solidFill>
                <a:srgbClr val="1F2328"/>
              </a:solidFill>
              <a:highlight>
                <a:srgbClr val="FFFFFF"/>
              </a:highlight>
            </a:endParaRPr>
          </a:p>
        </p:txBody>
      </p:sp>
      <p:sp>
        <p:nvSpPr>
          <p:cNvPr id="165" name="Google Shape;165;p22"/>
          <p:cNvSpPr txBox="1"/>
          <p:nvPr/>
        </p:nvSpPr>
        <p:spPr>
          <a:xfrm>
            <a:off x="4207025" y="1012350"/>
            <a:ext cx="4597200" cy="31188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311150" lvl="0" marL="457200" rtl="0" algn="l">
              <a:lnSpc>
                <a:spcPct val="115000"/>
              </a:lnSpc>
              <a:spcBef>
                <a:spcPts val="0"/>
              </a:spcBef>
              <a:spcAft>
                <a:spcPts val="0"/>
              </a:spcAft>
              <a:buClr>
                <a:srgbClr val="1F2328"/>
              </a:buClr>
              <a:buSzPts val="1300"/>
              <a:buChar char="●"/>
            </a:pPr>
            <a:r>
              <a:rPr lang="en" sz="1300">
                <a:solidFill>
                  <a:srgbClr val="1F2328"/>
                </a:solidFill>
                <a:highlight>
                  <a:srgbClr val="FFFFFF"/>
                </a:highlight>
              </a:rPr>
              <a:t>Tested 25 built UFS WM configurations and ~51 tests (specified in </a:t>
            </a:r>
            <a:r>
              <a:rPr i="1" lang="en" sz="1300">
                <a:solidFill>
                  <a:srgbClr val="1F2328"/>
                </a:solidFill>
                <a:highlight>
                  <a:srgbClr val="FFFFFF"/>
                </a:highlight>
              </a:rPr>
              <a:t>community.conf</a:t>
            </a:r>
            <a:r>
              <a:rPr lang="en" sz="1300">
                <a:solidFill>
                  <a:srgbClr val="1F2328"/>
                </a:solidFill>
                <a:highlight>
                  <a:srgbClr val="FFFFFF"/>
                </a:highlight>
              </a:rPr>
              <a:t>)</a:t>
            </a:r>
            <a:endParaRPr sz="1300">
              <a:solidFill>
                <a:srgbClr val="1F2328"/>
              </a:solidFill>
              <a:highlight>
                <a:srgbClr val="FFFFFF"/>
              </a:highlight>
            </a:endParaRPr>
          </a:p>
          <a:p>
            <a:pPr indent="-311150" lvl="0" marL="457200" rtl="0" algn="l">
              <a:lnSpc>
                <a:spcPct val="115000"/>
              </a:lnSpc>
              <a:spcBef>
                <a:spcPts val="1000"/>
              </a:spcBef>
              <a:spcAft>
                <a:spcPts val="0"/>
              </a:spcAft>
              <a:buClr>
                <a:srgbClr val="1F2328"/>
              </a:buClr>
              <a:buSzPts val="1300"/>
              <a:buChar char="●"/>
            </a:pPr>
            <a:r>
              <a:rPr b="1" lang="en" sz="1300">
                <a:solidFill>
                  <a:srgbClr val="1F2328"/>
                </a:solidFill>
                <a:highlight>
                  <a:srgbClr val="FFFFFF"/>
                </a:highlight>
              </a:rPr>
              <a:t>Intel </a:t>
            </a:r>
            <a:r>
              <a:rPr lang="en" sz="1300">
                <a:solidFill>
                  <a:srgbClr val="1F2328"/>
                </a:solidFill>
                <a:highlight>
                  <a:srgbClr val="FFFFFF"/>
                </a:highlight>
              </a:rPr>
              <a:t>containers: all tests successful</a:t>
            </a:r>
            <a:endParaRPr sz="1300">
              <a:solidFill>
                <a:srgbClr val="1F2328"/>
              </a:solidFill>
              <a:highlight>
                <a:srgbClr val="FFFFFF"/>
              </a:highlight>
            </a:endParaRPr>
          </a:p>
          <a:p>
            <a:pPr indent="-317500" lvl="0" marL="457200" rtl="0" algn="l">
              <a:lnSpc>
                <a:spcPct val="115000"/>
              </a:lnSpc>
              <a:spcBef>
                <a:spcPts val="1000"/>
              </a:spcBef>
              <a:spcAft>
                <a:spcPts val="0"/>
              </a:spcAft>
              <a:buClr>
                <a:srgbClr val="1F2328"/>
              </a:buClr>
              <a:buSzPts val="1400"/>
              <a:buChar char="●"/>
            </a:pPr>
            <a:r>
              <a:rPr b="1" lang="en" sz="1300">
                <a:solidFill>
                  <a:srgbClr val="1F2328"/>
                </a:solidFill>
                <a:highlight>
                  <a:srgbClr val="FFFFFF"/>
                </a:highlight>
              </a:rPr>
              <a:t>GNU </a:t>
            </a:r>
            <a:r>
              <a:rPr lang="en" sz="1300">
                <a:solidFill>
                  <a:srgbClr val="1F2328"/>
                </a:solidFill>
                <a:highlight>
                  <a:srgbClr val="FFFFFF"/>
                </a:highlight>
              </a:rPr>
              <a:t>containers:</a:t>
            </a:r>
            <a:endParaRPr sz="1300">
              <a:solidFill>
                <a:srgbClr val="1F2328"/>
              </a:solidFill>
              <a:highlight>
                <a:srgbClr val="FFFFFF"/>
              </a:highlight>
            </a:endParaRPr>
          </a:p>
          <a:p>
            <a:pPr indent="-317500" lvl="1" marL="914400" rtl="0" algn="l">
              <a:lnSpc>
                <a:spcPct val="115000"/>
              </a:lnSpc>
              <a:spcBef>
                <a:spcPts val="0"/>
              </a:spcBef>
              <a:spcAft>
                <a:spcPts val="0"/>
              </a:spcAft>
              <a:buClr>
                <a:srgbClr val="1F2328"/>
              </a:buClr>
              <a:buSzPts val="1400"/>
              <a:buChar char="○"/>
            </a:pPr>
            <a:r>
              <a:rPr lang="en" sz="1300">
                <a:solidFill>
                  <a:srgbClr val="1F2328"/>
                </a:solidFill>
                <a:highlight>
                  <a:srgbClr val="FFFFFF"/>
                </a:highlight>
              </a:rPr>
              <a:t>fail to build for the following configs (untested compiler pairing):</a:t>
            </a:r>
            <a:br>
              <a:rPr lang="en" sz="1300">
                <a:solidFill>
                  <a:srgbClr val="1F2328"/>
                </a:solidFill>
                <a:highlight>
                  <a:srgbClr val="FFFFFF"/>
                </a:highlight>
              </a:rPr>
            </a:br>
            <a:r>
              <a:rPr i="1" lang="en" sz="1200">
                <a:solidFill>
                  <a:srgbClr val="1F2328"/>
                </a:solidFill>
                <a:highlight>
                  <a:srgbClr val="FFFFFF"/>
                </a:highlight>
              </a:rPr>
              <a:t>atmaero, datm_cdeps_land, hafsw,  hafs_mom6w</a:t>
            </a:r>
            <a:endParaRPr i="1" sz="1200">
              <a:solidFill>
                <a:srgbClr val="1F2328"/>
              </a:solidFill>
              <a:highlight>
                <a:srgbClr val="FFFFFF"/>
              </a:highlight>
            </a:endParaRPr>
          </a:p>
          <a:p>
            <a:pPr indent="-317500" lvl="1" marL="914400" rtl="0" algn="l">
              <a:lnSpc>
                <a:spcPct val="115000"/>
              </a:lnSpc>
              <a:spcBef>
                <a:spcPts val="1000"/>
              </a:spcBef>
              <a:spcAft>
                <a:spcPts val="0"/>
              </a:spcAft>
              <a:buClr>
                <a:srgbClr val="1F2328"/>
              </a:buClr>
              <a:buSzPts val="1400"/>
              <a:buChar char="○"/>
            </a:pPr>
            <a:r>
              <a:rPr lang="en" sz="1300">
                <a:solidFill>
                  <a:srgbClr val="1F2328"/>
                </a:solidFill>
                <a:highlight>
                  <a:srgbClr val="FFFFFF"/>
                </a:highlight>
              </a:rPr>
              <a:t>failing at runtime for the following tests (untested compiler for the tests?)</a:t>
            </a:r>
            <a:br>
              <a:rPr lang="en" sz="1300">
                <a:solidFill>
                  <a:srgbClr val="1F2328"/>
                </a:solidFill>
                <a:highlight>
                  <a:srgbClr val="FFFFFF"/>
                </a:highlight>
              </a:rPr>
            </a:br>
            <a:r>
              <a:rPr i="1" lang="en" sz="1200">
                <a:solidFill>
                  <a:srgbClr val="1F2328"/>
                </a:solidFill>
                <a:highlight>
                  <a:srgbClr val="FFFFFF"/>
                </a:highlight>
              </a:rPr>
              <a:t>cpld_debug_gefs, cpld_dcp_gefs, cpld_control_gefs</a:t>
            </a:r>
            <a:endParaRPr sz="1300">
              <a:solidFill>
                <a:schemeClr val="dk2"/>
              </a:solidFill>
            </a:endParaRPr>
          </a:p>
        </p:txBody>
      </p:sp>
      <p:sp>
        <p:nvSpPr>
          <p:cNvPr id="166" name="Google Shape;166;p2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72" name="Google Shape;172;p23"/>
          <p:cNvSpPr txBox="1"/>
          <p:nvPr/>
        </p:nvSpPr>
        <p:spPr>
          <a:xfrm>
            <a:off x="740925" y="336175"/>
            <a:ext cx="8062500" cy="7104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b="1" lang="en" sz="2400">
                <a:solidFill>
                  <a:srgbClr val="0B5394"/>
                </a:solidFill>
              </a:rPr>
              <a:t>Container Testing on Different Platforms: Ursa</a:t>
            </a:r>
            <a:endParaRPr b="1" sz="2400">
              <a:solidFill>
                <a:srgbClr val="0B5394"/>
              </a:solidFill>
            </a:endParaRPr>
          </a:p>
        </p:txBody>
      </p:sp>
      <p:pic>
        <p:nvPicPr>
          <p:cNvPr id="173" name="Google Shape;173;p23" title="runtime_Ursa.png"/>
          <p:cNvPicPr preferRelativeResize="0"/>
          <p:nvPr/>
        </p:nvPicPr>
        <p:blipFill>
          <a:blip r:embed="rId3">
            <a:alphaModFix/>
          </a:blip>
          <a:stretch>
            <a:fillRect/>
          </a:stretch>
        </p:blipFill>
        <p:spPr>
          <a:xfrm>
            <a:off x="58250" y="935325"/>
            <a:ext cx="8986873" cy="3497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79" name="Google Shape;179;p24"/>
          <p:cNvSpPr txBox="1"/>
          <p:nvPr/>
        </p:nvSpPr>
        <p:spPr>
          <a:xfrm>
            <a:off x="43000" y="396450"/>
            <a:ext cx="9057900" cy="7104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b="1" lang="en" sz="2400">
                <a:solidFill>
                  <a:srgbClr val="0B5394"/>
                </a:solidFill>
              </a:rPr>
              <a:t>Container Testing on Different Platforms: Gaea c6 (GFDL)</a:t>
            </a:r>
            <a:endParaRPr b="1" sz="2400">
              <a:solidFill>
                <a:srgbClr val="0B5394"/>
              </a:solidFill>
            </a:endParaRPr>
          </a:p>
        </p:txBody>
      </p:sp>
      <p:pic>
        <p:nvPicPr>
          <p:cNvPr id="180" name="Google Shape;180;p24" title="runtime_Gaeac6.png"/>
          <p:cNvPicPr preferRelativeResize="0"/>
          <p:nvPr/>
        </p:nvPicPr>
        <p:blipFill>
          <a:blip r:embed="rId3">
            <a:alphaModFix/>
          </a:blip>
          <a:stretch>
            <a:fillRect/>
          </a:stretch>
        </p:blipFill>
        <p:spPr>
          <a:xfrm>
            <a:off x="43000" y="914888"/>
            <a:ext cx="9058002" cy="352483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86" name="Google Shape;186;p25"/>
          <p:cNvSpPr txBox="1"/>
          <p:nvPr/>
        </p:nvSpPr>
        <p:spPr>
          <a:xfrm>
            <a:off x="-378075" y="394325"/>
            <a:ext cx="9736200" cy="7104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b="1" lang="en" sz="2400">
                <a:solidFill>
                  <a:srgbClr val="0B5394"/>
                </a:solidFill>
              </a:rPr>
              <a:t>Container Testing on Different Platforms: Hercules (MSU)</a:t>
            </a:r>
            <a:endParaRPr b="1" sz="2400">
              <a:solidFill>
                <a:srgbClr val="0B5394"/>
              </a:solidFill>
            </a:endParaRPr>
          </a:p>
        </p:txBody>
      </p:sp>
      <p:pic>
        <p:nvPicPr>
          <p:cNvPr id="187" name="Google Shape;187;p25" title="runtime_Hercules.png"/>
          <p:cNvPicPr preferRelativeResize="0"/>
          <p:nvPr/>
        </p:nvPicPr>
        <p:blipFill>
          <a:blip r:embed="rId3">
            <a:alphaModFix/>
          </a:blip>
          <a:stretch>
            <a:fillRect/>
          </a:stretch>
        </p:blipFill>
        <p:spPr>
          <a:xfrm>
            <a:off x="92450" y="930238"/>
            <a:ext cx="8959102" cy="34863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93" name="Google Shape;193;p26"/>
          <p:cNvSpPr txBox="1"/>
          <p:nvPr/>
        </p:nvSpPr>
        <p:spPr>
          <a:xfrm>
            <a:off x="232325" y="424875"/>
            <a:ext cx="9144000" cy="7104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b="1" lang="en" sz="2400">
                <a:solidFill>
                  <a:srgbClr val="0B5394"/>
                </a:solidFill>
              </a:rPr>
              <a:t>Container Testing on Different Platforms: Orion </a:t>
            </a:r>
            <a:r>
              <a:rPr b="1" lang="en" sz="2400">
                <a:solidFill>
                  <a:srgbClr val="0B5394"/>
                </a:solidFill>
              </a:rPr>
              <a:t>(MSU)</a:t>
            </a:r>
            <a:endParaRPr b="1" sz="2400">
              <a:solidFill>
                <a:srgbClr val="0B5394"/>
              </a:solidFill>
            </a:endParaRPr>
          </a:p>
        </p:txBody>
      </p:sp>
      <p:pic>
        <p:nvPicPr>
          <p:cNvPr id="194" name="Google Shape;194;p26" title="runtime_Orion.png"/>
          <p:cNvPicPr preferRelativeResize="0"/>
          <p:nvPr/>
        </p:nvPicPr>
        <p:blipFill>
          <a:blip r:embed="rId3">
            <a:alphaModFix/>
          </a:blip>
          <a:stretch>
            <a:fillRect/>
          </a:stretch>
        </p:blipFill>
        <p:spPr>
          <a:xfrm>
            <a:off x="100325" y="888275"/>
            <a:ext cx="9083748" cy="35348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200" name="Google Shape;200;p27"/>
          <p:cNvSpPr txBox="1"/>
          <p:nvPr/>
        </p:nvSpPr>
        <p:spPr>
          <a:xfrm>
            <a:off x="0" y="442275"/>
            <a:ext cx="9144000" cy="6954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b="1" lang="en" sz="2400">
                <a:solidFill>
                  <a:srgbClr val="0B5394"/>
                </a:solidFill>
              </a:rPr>
              <a:t>Container Testing on Different Platforms: NOAA Cloud AWS</a:t>
            </a:r>
            <a:endParaRPr b="1" sz="2400">
              <a:solidFill>
                <a:srgbClr val="0B5394"/>
              </a:solidFill>
            </a:endParaRPr>
          </a:p>
        </p:txBody>
      </p:sp>
      <p:pic>
        <p:nvPicPr>
          <p:cNvPr id="201" name="Google Shape;201;p27" title="runtime_AWS.png"/>
          <p:cNvPicPr preferRelativeResize="0"/>
          <p:nvPr/>
        </p:nvPicPr>
        <p:blipFill>
          <a:blip r:embed="rId3">
            <a:alphaModFix/>
          </a:blip>
          <a:stretch>
            <a:fillRect/>
          </a:stretch>
        </p:blipFill>
        <p:spPr>
          <a:xfrm>
            <a:off x="40975" y="898100"/>
            <a:ext cx="9062052" cy="35264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207" name="Google Shape;207;p28" title="runtime_Azure.png"/>
          <p:cNvPicPr preferRelativeResize="0"/>
          <p:nvPr/>
        </p:nvPicPr>
        <p:blipFill>
          <a:blip r:embed="rId3">
            <a:alphaModFix/>
          </a:blip>
          <a:stretch>
            <a:fillRect/>
          </a:stretch>
        </p:blipFill>
        <p:spPr>
          <a:xfrm>
            <a:off x="619200" y="1217774"/>
            <a:ext cx="8107349" cy="3154899"/>
          </a:xfrm>
          <a:prstGeom prst="rect">
            <a:avLst/>
          </a:prstGeom>
          <a:noFill/>
          <a:ln>
            <a:noFill/>
          </a:ln>
        </p:spPr>
      </p:pic>
      <p:sp>
        <p:nvSpPr>
          <p:cNvPr id="208" name="Google Shape;208;p28"/>
          <p:cNvSpPr txBox="1"/>
          <p:nvPr/>
        </p:nvSpPr>
        <p:spPr>
          <a:xfrm>
            <a:off x="-334100" y="434250"/>
            <a:ext cx="9571500" cy="6954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b="1" lang="en" sz="2400">
                <a:solidFill>
                  <a:srgbClr val="0B5394"/>
                </a:solidFill>
              </a:rPr>
              <a:t>Container Testing on Different Platforms: NOAA Cloud Azure</a:t>
            </a:r>
            <a:endParaRPr b="1" sz="2400">
              <a:solidFill>
                <a:srgbClr val="0B5394"/>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9"/>
          <p:cNvSpPr txBox="1"/>
          <p:nvPr>
            <p:ph type="title"/>
          </p:nvPr>
        </p:nvSpPr>
        <p:spPr>
          <a:xfrm>
            <a:off x="1911626" y="360249"/>
            <a:ext cx="6188400" cy="58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0B5394"/>
                </a:solidFill>
              </a:rPr>
              <a:t>Summary &amp; Path Forward</a:t>
            </a:r>
            <a:endParaRPr>
              <a:solidFill>
                <a:srgbClr val="0B5394"/>
              </a:solidFill>
            </a:endParaRPr>
          </a:p>
        </p:txBody>
      </p:sp>
      <p:sp>
        <p:nvSpPr>
          <p:cNvPr id="214" name="Google Shape;214;p29"/>
          <p:cNvSpPr txBox="1"/>
          <p:nvPr>
            <p:ph idx="1" type="body"/>
          </p:nvPr>
        </p:nvSpPr>
        <p:spPr>
          <a:xfrm>
            <a:off x="562050" y="945250"/>
            <a:ext cx="8019900" cy="3606300"/>
          </a:xfrm>
          <a:prstGeom prst="rect">
            <a:avLst/>
          </a:prstGeom>
        </p:spPr>
        <p:txBody>
          <a:bodyPr anchorCtr="0" anchor="t" bIns="91425" lIns="91425" spcFirstLastPara="1" rIns="91425" wrap="square" tIns="91425">
            <a:normAutofit lnSpcReduction="10000"/>
          </a:bodyPr>
          <a:lstStyle/>
          <a:p>
            <a:pPr indent="-311150" lvl="0" marL="457200" rtl="0" algn="l">
              <a:lnSpc>
                <a:spcPct val="115000"/>
              </a:lnSpc>
              <a:spcBef>
                <a:spcPts val="0"/>
              </a:spcBef>
              <a:spcAft>
                <a:spcPts val="0"/>
              </a:spcAft>
              <a:buClr>
                <a:srgbClr val="000000"/>
              </a:buClr>
              <a:buSzPts val="1300"/>
              <a:buChar char="●"/>
            </a:pPr>
            <a:r>
              <a:rPr lang="en">
                <a:solidFill>
                  <a:srgbClr val="000000"/>
                </a:solidFill>
              </a:rPr>
              <a:t>Containers make the UFS Weather Model portable across HPC and cloud platforms — </a:t>
            </a:r>
            <a:r>
              <a:rPr b="1" lang="en">
                <a:solidFill>
                  <a:srgbClr val="000000"/>
                </a:solidFill>
              </a:rPr>
              <a:t>GNU-based </a:t>
            </a:r>
            <a:r>
              <a:rPr lang="en">
                <a:solidFill>
                  <a:srgbClr val="000000"/>
                </a:solidFill>
              </a:rPr>
              <a:t>images are fully open and ready today</a:t>
            </a:r>
            <a:endParaRPr>
              <a:solidFill>
                <a:srgbClr val="000000"/>
              </a:solidFill>
            </a:endParaRPr>
          </a:p>
          <a:p>
            <a:pPr indent="-311150" lvl="0" marL="457200" rtl="0" algn="l">
              <a:lnSpc>
                <a:spcPct val="115000"/>
              </a:lnSpc>
              <a:spcBef>
                <a:spcPts val="1000"/>
              </a:spcBef>
              <a:spcAft>
                <a:spcPts val="0"/>
              </a:spcAft>
              <a:buClr>
                <a:srgbClr val="000000"/>
              </a:buClr>
              <a:buSzPts val="1300"/>
              <a:buChar char="●"/>
            </a:pPr>
            <a:r>
              <a:rPr b="1" lang="en">
                <a:solidFill>
                  <a:srgbClr val="000000"/>
                </a:solidFill>
              </a:rPr>
              <a:t>Intel-based </a:t>
            </a:r>
            <a:r>
              <a:rPr lang="en">
                <a:solidFill>
                  <a:srgbClr val="000000"/>
                </a:solidFill>
              </a:rPr>
              <a:t>containers offer </a:t>
            </a:r>
            <a:r>
              <a:rPr b="1" lang="en">
                <a:solidFill>
                  <a:srgbClr val="000000"/>
                </a:solidFill>
              </a:rPr>
              <a:t>performance benefits</a:t>
            </a:r>
            <a:r>
              <a:rPr lang="en">
                <a:solidFill>
                  <a:srgbClr val="000000"/>
                </a:solidFill>
              </a:rPr>
              <a:t>, but </a:t>
            </a:r>
            <a:r>
              <a:rPr b="1" lang="en">
                <a:solidFill>
                  <a:srgbClr val="000000"/>
                </a:solidFill>
              </a:rPr>
              <a:t>licensing constraints</a:t>
            </a:r>
            <a:r>
              <a:rPr lang="en">
                <a:solidFill>
                  <a:srgbClr val="000000"/>
                </a:solidFill>
              </a:rPr>
              <a:t> require either native RDHPC staging or a locally-assembled workaround</a:t>
            </a:r>
            <a:endParaRPr>
              <a:solidFill>
                <a:srgbClr val="000000"/>
              </a:solidFill>
            </a:endParaRPr>
          </a:p>
          <a:p>
            <a:pPr indent="-311150" lvl="0" marL="457200" rtl="0" algn="l">
              <a:lnSpc>
                <a:spcPct val="115000"/>
              </a:lnSpc>
              <a:spcBef>
                <a:spcPts val="1000"/>
              </a:spcBef>
              <a:spcAft>
                <a:spcPts val="0"/>
              </a:spcAft>
              <a:buSzPts val="1300"/>
              <a:buChar char="●"/>
            </a:pPr>
            <a:r>
              <a:rPr b="1" lang="en">
                <a:solidFill>
                  <a:srgbClr val="188038"/>
                </a:solidFill>
              </a:rPr>
              <a:t>community.sh</a:t>
            </a:r>
            <a:r>
              <a:rPr lang="en">
                <a:solidFill>
                  <a:srgbClr val="000000"/>
                </a:solidFill>
              </a:rPr>
              <a:t> gives contributors a simpler, self-contained path to build/run/debug — without burdening the production </a:t>
            </a:r>
            <a:r>
              <a:rPr b="1" lang="en">
                <a:solidFill>
                  <a:srgbClr val="188038"/>
                </a:solidFill>
              </a:rPr>
              <a:t>rt.sh</a:t>
            </a:r>
            <a:r>
              <a:rPr b="1" lang="en">
                <a:solidFill>
                  <a:srgbClr val="000000"/>
                </a:solidFill>
              </a:rPr>
              <a:t> </a:t>
            </a:r>
            <a:r>
              <a:rPr lang="en">
                <a:solidFill>
                  <a:srgbClr val="000000"/>
                </a:solidFill>
              </a:rPr>
              <a:t>CI/CD pipeline. PR is still open for the comments!! </a:t>
            </a:r>
            <a:br>
              <a:rPr lang="en">
                <a:solidFill>
                  <a:srgbClr val="000000"/>
                </a:solidFill>
              </a:rPr>
            </a:br>
            <a:r>
              <a:rPr lang="en">
                <a:solidFill>
                  <a:srgbClr val="000000"/>
                </a:solidFill>
              </a:rPr>
              <a:t>		</a:t>
            </a:r>
            <a:r>
              <a:rPr lang="en" u="sng">
                <a:solidFill>
                  <a:srgbClr val="0097A7"/>
                </a:solidFill>
                <a:latin typeface="Arial"/>
                <a:ea typeface="Arial"/>
                <a:cs typeface="Arial"/>
                <a:sym typeface="Arial"/>
                <a:hlinkClick r:id="rId3">
                  <a:extLst>
                    <a:ext uri="{A12FA001-AC4F-418D-AE19-62706E023703}">
                      <ahyp:hlinkClr val="tx"/>
                    </a:ext>
                  </a:extLst>
                </a:hlinkClick>
              </a:rPr>
              <a:t>https://github.com/ufs-community/ufs-weather-model/pull/3268</a:t>
            </a:r>
            <a:endParaRPr>
              <a:solidFill>
                <a:srgbClr val="000000"/>
              </a:solidFill>
            </a:endParaRPr>
          </a:p>
          <a:p>
            <a:pPr indent="-311150" lvl="0" marL="457200" rtl="0" algn="l">
              <a:lnSpc>
                <a:spcPct val="115000"/>
              </a:lnSpc>
              <a:spcBef>
                <a:spcPts val="1000"/>
              </a:spcBef>
              <a:spcAft>
                <a:spcPts val="0"/>
              </a:spcAft>
              <a:buClr>
                <a:srgbClr val="000000"/>
              </a:buClr>
              <a:buSzPts val="1300"/>
              <a:buChar char="●"/>
            </a:pPr>
            <a:r>
              <a:rPr lang="en">
                <a:solidFill>
                  <a:srgbClr val="000000"/>
                </a:solidFill>
              </a:rPr>
              <a:t>Testing across all Tier 1 platforms (as proxy to community platforms) shows strong results: Intel containers fully passing; a small set of GNU issues remain and are being addressed</a:t>
            </a:r>
            <a:endParaRPr>
              <a:solidFill>
                <a:srgbClr val="000000"/>
              </a:solidFill>
            </a:endParaRPr>
          </a:p>
          <a:p>
            <a:pPr indent="-311150" lvl="0" marL="457200" rtl="0" algn="l">
              <a:lnSpc>
                <a:spcPct val="115000"/>
              </a:lnSpc>
              <a:spcBef>
                <a:spcPts val="1000"/>
              </a:spcBef>
              <a:spcAft>
                <a:spcPts val="0"/>
              </a:spcAft>
              <a:buClr>
                <a:srgbClr val="000000"/>
              </a:buClr>
              <a:buSzPts val="1300"/>
              <a:buChar char="●"/>
            </a:pPr>
            <a:r>
              <a:rPr lang="en">
                <a:solidFill>
                  <a:srgbClr val="000000"/>
                </a:solidFill>
              </a:rPr>
              <a:t>Wall-time comparisons show containerized runs performing competitively with native software stacks</a:t>
            </a:r>
            <a:endParaRPr>
              <a:solidFill>
                <a:srgbClr val="000000"/>
              </a:solidFill>
            </a:endParaRPr>
          </a:p>
          <a:p>
            <a:pPr indent="-311150" lvl="0" marL="457200" rtl="0" algn="l">
              <a:lnSpc>
                <a:spcPct val="115000"/>
              </a:lnSpc>
              <a:spcBef>
                <a:spcPts val="1000"/>
              </a:spcBef>
              <a:spcAft>
                <a:spcPts val="0"/>
              </a:spcAft>
              <a:buClr>
                <a:srgbClr val="000000"/>
              </a:buClr>
              <a:buSzPts val="1300"/>
              <a:buFont typeface="Arial"/>
              <a:buChar char="●"/>
            </a:pPr>
            <a:r>
              <a:rPr b="1" lang="en">
                <a:solidFill>
                  <a:srgbClr val="000000"/>
                </a:solidFill>
              </a:rPr>
              <a:t>Net result:</a:t>
            </a:r>
            <a:r>
              <a:rPr lang="en">
                <a:solidFill>
                  <a:srgbClr val="000000"/>
                </a:solidFill>
              </a:rPr>
              <a:t> a practical, lower-barrier path for the broader community to build, test, and contribute to UFS WM — advancing the project's core community-driven mission</a:t>
            </a:r>
            <a:endParaRPr/>
          </a:p>
        </p:txBody>
      </p:sp>
      <p:sp>
        <p:nvSpPr>
          <p:cNvPr id="215" name="Google Shape;215;p2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0"/>
          <p:cNvSpPr txBox="1"/>
          <p:nvPr>
            <p:ph type="title"/>
          </p:nvPr>
        </p:nvSpPr>
        <p:spPr>
          <a:xfrm>
            <a:off x="1222800" y="427575"/>
            <a:ext cx="8025600" cy="572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0B5394"/>
                </a:solidFill>
              </a:rPr>
              <a:t>Containerized MPI Hello-World Example</a:t>
            </a:r>
            <a:endParaRPr>
              <a:solidFill>
                <a:srgbClr val="0B5394"/>
              </a:solidFill>
            </a:endParaRPr>
          </a:p>
        </p:txBody>
      </p:sp>
      <p:sp>
        <p:nvSpPr>
          <p:cNvPr id="221" name="Google Shape;221;p30"/>
          <p:cNvSpPr txBox="1"/>
          <p:nvPr>
            <p:ph idx="1" type="body"/>
          </p:nvPr>
        </p:nvSpPr>
        <p:spPr>
          <a:xfrm>
            <a:off x="375350" y="1118250"/>
            <a:ext cx="8624400" cy="38115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sz="1400">
                <a:solidFill>
                  <a:srgbClr val="000000"/>
                </a:solidFill>
              </a:rPr>
              <a:t>Build and run a simple MPI “hello-world” test program </a:t>
            </a:r>
            <a:r>
              <a:rPr lang="en" sz="1400">
                <a:solidFill>
                  <a:srgbClr val="000000"/>
                </a:solidFill>
              </a:rPr>
              <a:t>from a </a:t>
            </a:r>
            <a:r>
              <a:rPr b="1" i="1" lang="en" sz="1400">
                <a:solidFill>
                  <a:srgbClr val="0B5394"/>
                </a:solidFill>
              </a:rPr>
              <a:t>noaaepic</a:t>
            </a:r>
            <a:r>
              <a:rPr lang="en" sz="1400">
                <a:solidFill>
                  <a:srgbClr val="000000"/>
                </a:solidFill>
              </a:rPr>
              <a:t> Docker test container, </a:t>
            </a:r>
            <a:r>
              <a:rPr lang="en" sz="1400">
                <a:solidFill>
                  <a:srgbClr val="000000"/>
                </a:solidFill>
              </a:rPr>
              <a:t>on systems with </a:t>
            </a:r>
            <a:r>
              <a:rPr i="1" lang="en" sz="1400">
                <a:solidFill>
                  <a:srgbClr val="000000"/>
                </a:solidFill>
              </a:rPr>
              <a:t>Slurm</a:t>
            </a:r>
            <a:r>
              <a:rPr lang="en" sz="1400">
                <a:solidFill>
                  <a:srgbClr val="000000"/>
                </a:solidFill>
              </a:rPr>
              <a:t> job manager built with PMI2 support(*). Singularity or Apptainer is needed on the host.</a:t>
            </a:r>
            <a:endParaRPr sz="1400">
              <a:solidFill>
                <a:srgbClr val="000000"/>
              </a:solidFill>
            </a:endParaRPr>
          </a:p>
          <a:p>
            <a:pPr indent="0" lvl="0" marL="0" rtl="0" algn="l">
              <a:lnSpc>
                <a:spcPct val="115000"/>
              </a:lnSpc>
              <a:spcBef>
                <a:spcPts val="1200"/>
              </a:spcBef>
              <a:spcAft>
                <a:spcPts val="0"/>
              </a:spcAft>
              <a:buNone/>
            </a:pPr>
            <a:r>
              <a:rPr lang="en">
                <a:solidFill>
                  <a:srgbClr val="000000"/>
                </a:solidFill>
              </a:rPr>
              <a:t>1. Create the container image (Singularity of Apptainer software needed on t:</a:t>
            </a:r>
            <a:endParaRPr>
              <a:solidFill>
                <a:srgbClr val="000000"/>
              </a:solidFill>
            </a:endParaRPr>
          </a:p>
          <a:p>
            <a:pPr indent="0" lvl="0" marL="0" rtl="0" algn="l">
              <a:lnSpc>
                <a:spcPct val="115000"/>
              </a:lnSpc>
              <a:spcBef>
                <a:spcPts val="1200"/>
              </a:spcBef>
              <a:spcAft>
                <a:spcPts val="0"/>
              </a:spcAft>
              <a:buNone/>
            </a:pPr>
            <a:r>
              <a:rPr b="1" lang="en" sz="1208">
                <a:solidFill>
                  <a:srgbClr val="000000"/>
                </a:solidFill>
                <a:latin typeface="Courier New"/>
                <a:ea typeface="Courier New"/>
                <a:cs typeface="Courier New"/>
                <a:sym typeface="Courier New"/>
              </a:rPr>
              <a:t>singularity pull rocky9-gnu13-ompi416.sif docker://noaaepic/rocky9-gnu:13.3.1-ompi416</a:t>
            </a:r>
            <a:endParaRPr b="1" sz="1208">
              <a:solidFill>
                <a:srgbClr val="000000"/>
              </a:solidFill>
              <a:latin typeface="Courier New"/>
              <a:ea typeface="Courier New"/>
              <a:cs typeface="Courier New"/>
              <a:sym typeface="Courier New"/>
            </a:endParaRPr>
          </a:p>
          <a:p>
            <a:pPr indent="0" lvl="0" marL="0" rtl="0" algn="l">
              <a:lnSpc>
                <a:spcPct val="115000"/>
              </a:lnSpc>
              <a:spcBef>
                <a:spcPts val="1200"/>
              </a:spcBef>
              <a:spcAft>
                <a:spcPts val="0"/>
              </a:spcAft>
              <a:buNone/>
            </a:pPr>
            <a:r>
              <a:rPr lang="en">
                <a:solidFill>
                  <a:srgbClr val="000000"/>
                </a:solidFill>
              </a:rPr>
              <a:t>2. Copy the test directory from the image</a:t>
            </a:r>
            <a:endParaRPr>
              <a:solidFill>
                <a:srgbClr val="000000"/>
              </a:solidFill>
            </a:endParaRPr>
          </a:p>
          <a:p>
            <a:pPr indent="0" lvl="0" marL="0" rtl="0" algn="l">
              <a:lnSpc>
                <a:spcPct val="115000"/>
              </a:lnSpc>
              <a:spcBef>
                <a:spcPts val="1200"/>
              </a:spcBef>
              <a:spcAft>
                <a:spcPts val="0"/>
              </a:spcAft>
              <a:buNone/>
            </a:pPr>
            <a:r>
              <a:rPr b="1" lang="en" sz="1408">
                <a:solidFill>
                  <a:srgbClr val="000000"/>
                </a:solidFill>
                <a:latin typeface="Courier New"/>
                <a:ea typeface="Courier New"/>
                <a:cs typeface="Courier New"/>
                <a:sym typeface="Courier New"/>
              </a:rPr>
              <a:t>singularity exec  rocky9-gnu13-ompi416.sif  cp -r /opt/mpi-tests .</a:t>
            </a:r>
            <a:endParaRPr>
              <a:solidFill>
                <a:srgbClr val="000000"/>
              </a:solidFill>
            </a:endParaRPr>
          </a:p>
          <a:p>
            <a:pPr indent="0" lvl="0" marL="0" rtl="0" algn="l">
              <a:lnSpc>
                <a:spcPct val="115000"/>
              </a:lnSpc>
              <a:spcBef>
                <a:spcPts val="1200"/>
              </a:spcBef>
              <a:spcAft>
                <a:spcPts val="0"/>
              </a:spcAft>
              <a:buNone/>
            </a:pPr>
            <a:r>
              <a:rPr lang="en">
                <a:solidFill>
                  <a:srgbClr val="000000"/>
                </a:solidFill>
              </a:rPr>
              <a:t>3. Follow the local instructions in  </a:t>
            </a:r>
            <a:endParaRPr>
              <a:solidFill>
                <a:srgbClr val="000000"/>
              </a:solidFill>
            </a:endParaRPr>
          </a:p>
          <a:p>
            <a:pPr indent="0" lvl="0" marL="0" rtl="0" algn="l">
              <a:lnSpc>
                <a:spcPct val="115000"/>
              </a:lnSpc>
              <a:spcBef>
                <a:spcPts val="1200"/>
              </a:spcBef>
              <a:spcAft>
                <a:spcPts val="0"/>
              </a:spcAft>
              <a:buNone/>
            </a:pPr>
            <a:r>
              <a:rPr b="1" lang="en" sz="1408">
                <a:solidFill>
                  <a:srgbClr val="000000"/>
                </a:solidFill>
                <a:latin typeface="Courier New"/>
                <a:ea typeface="Courier New"/>
                <a:cs typeface="Courier New"/>
                <a:sym typeface="Courier New"/>
              </a:rPr>
              <a:t>./mpi-tests/README.md</a:t>
            </a:r>
            <a:endParaRPr sz="1408">
              <a:solidFill>
                <a:srgbClr val="000000"/>
              </a:solidFill>
            </a:endParaRPr>
          </a:p>
          <a:p>
            <a:pPr indent="0" lvl="0" marL="0" rtl="0" algn="l">
              <a:lnSpc>
                <a:spcPct val="115000"/>
              </a:lnSpc>
              <a:spcBef>
                <a:spcPts val="1800"/>
              </a:spcBef>
              <a:spcAft>
                <a:spcPts val="0"/>
              </a:spcAft>
              <a:buNone/>
            </a:pPr>
            <a:r>
              <a:rPr i="1" lang="en">
                <a:solidFill>
                  <a:srgbClr val="000000"/>
                </a:solidFill>
              </a:rPr>
              <a:t>(*) PMI2 check, verify that pmi2 appears in the list:</a:t>
            </a:r>
            <a:endParaRPr i="1">
              <a:solidFill>
                <a:srgbClr val="000000"/>
              </a:solidFill>
            </a:endParaRPr>
          </a:p>
          <a:p>
            <a:pPr indent="457200" lvl="0" marL="0" rtl="0" algn="l">
              <a:lnSpc>
                <a:spcPct val="115000"/>
              </a:lnSpc>
              <a:spcBef>
                <a:spcPts val="0"/>
              </a:spcBef>
              <a:spcAft>
                <a:spcPts val="0"/>
              </a:spcAft>
              <a:buNone/>
            </a:pPr>
            <a:r>
              <a:rPr b="1" lang="en">
                <a:solidFill>
                  <a:srgbClr val="000000"/>
                </a:solidFill>
                <a:latin typeface="Courier New"/>
                <a:ea typeface="Courier New"/>
                <a:cs typeface="Courier New"/>
                <a:sym typeface="Courier New"/>
              </a:rPr>
              <a:t>srun --mpi=list</a:t>
            </a:r>
            <a:endParaRPr>
              <a:solidFill>
                <a:srgbClr val="000000"/>
              </a:solidFill>
            </a:endParaRPr>
          </a:p>
        </p:txBody>
      </p:sp>
      <p:sp>
        <p:nvSpPr>
          <p:cNvPr id="222" name="Google Shape;222;p3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228" name="Google Shape;228;p31" title="UFSWM_containers_workflow5.png"/>
          <p:cNvPicPr preferRelativeResize="0"/>
          <p:nvPr/>
        </p:nvPicPr>
        <p:blipFill>
          <a:blip r:embed="rId3">
            <a:alphaModFix/>
          </a:blip>
          <a:stretch>
            <a:fillRect/>
          </a:stretch>
        </p:blipFill>
        <p:spPr>
          <a:xfrm>
            <a:off x="445975" y="92950"/>
            <a:ext cx="7030499" cy="46869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4"/>
          <p:cNvSpPr txBox="1"/>
          <p:nvPr>
            <p:ph type="title"/>
          </p:nvPr>
        </p:nvSpPr>
        <p:spPr>
          <a:xfrm>
            <a:off x="1792500" y="464675"/>
            <a:ext cx="6508800" cy="554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0B5394"/>
                </a:solidFill>
              </a:rPr>
              <a:t>UFS: Why Community Matters </a:t>
            </a:r>
            <a:endParaRPr>
              <a:solidFill>
                <a:srgbClr val="0B5394"/>
              </a:solidFill>
            </a:endParaRPr>
          </a:p>
        </p:txBody>
      </p:sp>
      <p:sp>
        <p:nvSpPr>
          <p:cNvPr id="94" name="Google Shape;94;p14"/>
          <p:cNvSpPr txBox="1"/>
          <p:nvPr>
            <p:ph idx="1" type="body"/>
          </p:nvPr>
        </p:nvSpPr>
        <p:spPr>
          <a:xfrm>
            <a:off x="765150" y="1105400"/>
            <a:ext cx="7613700" cy="3520200"/>
          </a:xfrm>
          <a:prstGeom prst="rect">
            <a:avLst/>
          </a:prstGeom>
          <a:ln>
            <a:noFill/>
          </a:ln>
        </p:spPr>
        <p:txBody>
          <a:bodyPr anchorCtr="0" anchor="t" bIns="91425" lIns="91425" spcFirstLastPara="1" rIns="91425" wrap="square" tIns="91425">
            <a:normAutofit/>
          </a:bodyPr>
          <a:lstStyle/>
          <a:p>
            <a:pPr indent="-203200" lvl="0" marL="342900" rtl="0" algn="l">
              <a:lnSpc>
                <a:spcPct val="150000"/>
              </a:lnSpc>
              <a:spcBef>
                <a:spcPts val="0"/>
              </a:spcBef>
              <a:spcAft>
                <a:spcPts val="0"/>
              </a:spcAft>
              <a:buClr>
                <a:srgbClr val="000000"/>
              </a:buClr>
              <a:buSzPts val="1400"/>
              <a:buChar char="●"/>
            </a:pPr>
            <a:r>
              <a:rPr lang="en" sz="1400">
                <a:solidFill>
                  <a:srgbClr val="000000"/>
                </a:solidFill>
              </a:rPr>
              <a:t>UFS </a:t>
            </a:r>
            <a:r>
              <a:rPr lang="en" sz="1400">
                <a:solidFill>
                  <a:srgbClr val="000000"/>
                </a:solidFill>
              </a:rPr>
              <a:t>goal is</a:t>
            </a:r>
            <a:r>
              <a:rPr lang="en" sz="1400">
                <a:solidFill>
                  <a:srgbClr val="000000"/>
                </a:solidFill>
              </a:rPr>
              <a:t> to be a community-driven modeling framework</a:t>
            </a:r>
            <a:endParaRPr sz="1400">
              <a:solidFill>
                <a:srgbClr val="000000"/>
              </a:solidFill>
            </a:endParaRPr>
          </a:p>
          <a:p>
            <a:pPr indent="-203200" lvl="0" marL="342900" rtl="0" algn="l">
              <a:lnSpc>
                <a:spcPct val="150000"/>
              </a:lnSpc>
              <a:spcBef>
                <a:spcPts val="1000"/>
              </a:spcBef>
              <a:spcAft>
                <a:spcPts val="0"/>
              </a:spcAft>
              <a:buClr>
                <a:srgbClr val="000000"/>
              </a:buClr>
              <a:buSzPts val="1400"/>
              <a:buChar char="●"/>
            </a:pPr>
            <a:r>
              <a:rPr lang="en" sz="1400">
                <a:solidFill>
                  <a:srgbClr val="000000"/>
                </a:solidFill>
              </a:rPr>
              <a:t>Success depends on broad participation in development, evaluation, feedback</a:t>
            </a:r>
            <a:endParaRPr sz="1400">
              <a:solidFill>
                <a:srgbClr val="000000"/>
              </a:solidFill>
            </a:endParaRPr>
          </a:p>
          <a:p>
            <a:pPr indent="-203200" lvl="0" marL="342900" rtl="0" algn="l">
              <a:lnSpc>
                <a:spcPct val="150000"/>
              </a:lnSpc>
              <a:spcBef>
                <a:spcPts val="1000"/>
              </a:spcBef>
              <a:spcAft>
                <a:spcPts val="0"/>
              </a:spcAft>
              <a:buClr>
                <a:srgbClr val="000000"/>
              </a:buClr>
              <a:buSzPts val="1400"/>
              <a:buChar char="●"/>
            </a:pPr>
            <a:r>
              <a:rPr lang="en" sz="1400">
                <a:solidFill>
                  <a:srgbClr val="000000"/>
                </a:solidFill>
              </a:rPr>
              <a:t>Open-source (GitHub-hosted) code helps </a:t>
            </a:r>
            <a:endParaRPr sz="1400">
              <a:solidFill>
                <a:srgbClr val="000000"/>
              </a:solidFill>
            </a:endParaRPr>
          </a:p>
          <a:p>
            <a:pPr indent="-260350" lvl="1" marL="1085850" rtl="0" algn="l">
              <a:lnSpc>
                <a:spcPct val="150000"/>
              </a:lnSpc>
              <a:spcBef>
                <a:spcPts val="0"/>
              </a:spcBef>
              <a:spcAft>
                <a:spcPts val="0"/>
              </a:spcAft>
              <a:buClr>
                <a:srgbClr val="000000"/>
              </a:buClr>
              <a:buSzPts val="1400"/>
              <a:buChar char="○"/>
            </a:pPr>
            <a:r>
              <a:rPr lang="en" sz="1400">
                <a:solidFill>
                  <a:srgbClr val="000000"/>
                </a:solidFill>
              </a:rPr>
              <a:t>…if it runs on contributors' platforms!</a:t>
            </a:r>
            <a:endParaRPr sz="1400">
              <a:solidFill>
                <a:srgbClr val="000000"/>
              </a:solidFill>
            </a:endParaRPr>
          </a:p>
          <a:p>
            <a:pPr indent="-317500" lvl="0" marL="457200" rtl="0" algn="l">
              <a:lnSpc>
                <a:spcPct val="150000"/>
              </a:lnSpc>
              <a:spcBef>
                <a:spcPts val="1000"/>
              </a:spcBef>
              <a:spcAft>
                <a:spcPts val="0"/>
              </a:spcAft>
              <a:buClr>
                <a:srgbClr val="000000"/>
              </a:buClr>
              <a:buSzPts val="1400"/>
              <a:buChar char="●"/>
            </a:pPr>
            <a:r>
              <a:rPr lang="en" sz="1400">
                <a:solidFill>
                  <a:srgbClr val="000000"/>
                </a:solidFill>
              </a:rPr>
              <a:t>Contributors span many institutions, systems, and compute environments</a:t>
            </a:r>
            <a:endParaRPr sz="1400">
              <a:solidFill>
                <a:srgbClr val="000000"/>
              </a:solidFill>
            </a:endParaRPr>
          </a:p>
          <a:p>
            <a:pPr indent="-317500" lvl="0" marL="457200" rtl="0" algn="l">
              <a:lnSpc>
                <a:spcPct val="150000"/>
              </a:lnSpc>
              <a:spcBef>
                <a:spcPts val="1000"/>
              </a:spcBef>
              <a:spcAft>
                <a:spcPts val="0"/>
              </a:spcAft>
              <a:buClr>
                <a:srgbClr val="000000"/>
              </a:buClr>
              <a:buSzPts val="1400"/>
              <a:buChar char="●"/>
            </a:pPr>
            <a:r>
              <a:rPr lang="en" sz="1400">
                <a:solidFill>
                  <a:srgbClr val="000000"/>
                </a:solidFill>
              </a:rPr>
              <a:t>NOAA EPIC works to remove technical barriers to entry</a:t>
            </a:r>
            <a:endParaRPr sz="1400">
              <a:solidFill>
                <a:srgbClr val="000000"/>
              </a:solidFill>
            </a:endParaRPr>
          </a:p>
          <a:p>
            <a:pPr indent="-317500" lvl="0" marL="457200" rtl="0" algn="l">
              <a:lnSpc>
                <a:spcPct val="150000"/>
              </a:lnSpc>
              <a:spcBef>
                <a:spcPts val="1000"/>
              </a:spcBef>
              <a:spcAft>
                <a:spcPts val="0"/>
              </a:spcAft>
              <a:buClr>
                <a:srgbClr val="000000"/>
              </a:buClr>
              <a:buSzPts val="1400"/>
              <a:buChar char="●"/>
            </a:pPr>
            <a:r>
              <a:rPr lang="en" sz="1400">
                <a:solidFill>
                  <a:srgbClr val="000000"/>
                </a:solidFill>
              </a:rPr>
              <a:t>UFS Weather Model may be of top interest to the community</a:t>
            </a:r>
            <a:endParaRPr sz="1400">
              <a:solidFill>
                <a:srgbClr val="000000"/>
              </a:solidFill>
            </a:endParaRPr>
          </a:p>
          <a:p>
            <a:pPr indent="-317500" lvl="0" marL="457200" rtl="0" algn="l">
              <a:lnSpc>
                <a:spcPct val="150000"/>
              </a:lnSpc>
              <a:spcBef>
                <a:spcPts val="1000"/>
              </a:spcBef>
              <a:spcAft>
                <a:spcPts val="0"/>
              </a:spcAft>
              <a:buClr>
                <a:srgbClr val="000000"/>
              </a:buClr>
              <a:buSzPts val="1400"/>
              <a:buChar char="●"/>
            </a:pPr>
            <a:r>
              <a:rPr b="1" lang="en" sz="1400">
                <a:solidFill>
                  <a:srgbClr val="000000"/>
                </a:solidFill>
              </a:rPr>
              <a:t>A consistent, portable software environment is one way to bridge that gap</a:t>
            </a:r>
            <a:endParaRPr b="1" sz="1400">
              <a:solidFill>
                <a:srgbClr val="000000"/>
              </a:solidFill>
            </a:endParaRPr>
          </a:p>
        </p:txBody>
      </p:sp>
      <p:sp>
        <p:nvSpPr>
          <p:cNvPr id="95" name="Google Shape;95;p1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234" name="Google Shape;234;p32" title="UFSWM_rt_workflow3.png"/>
          <p:cNvPicPr preferRelativeResize="0"/>
          <p:nvPr/>
        </p:nvPicPr>
        <p:blipFill>
          <a:blip r:embed="rId3">
            <a:alphaModFix/>
          </a:blip>
          <a:stretch>
            <a:fillRect/>
          </a:stretch>
        </p:blipFill>
        <p:spPr>
          <a:xfrm>
            <a:off x="152400" y="152400"/>
            <a:ext cx="8478273" cy="47715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txBox="1"/>
          <p:nvPr>
            <p:ph type="title"/>
          </p:nvPr>
        </p:nvSpPr>
        <p:spPr>
          <a:xfrm>
            <a:off x="935575" y="372275"/>
            <a:ext cx="7608600" cy="64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420">
                <a:solidFill>
                  <a:srgbClr val="0B5394"/>
                </a:solidFill>
              </a:rPr>
              <a:t>UFS Weather Model: </a:t>
            </a:r>
            <a:r>
              <a:rPr lang="en" sz="2420">
                <a:solidFill>
                  <a:srgbClr val="0B5394"/>
                </a:solidFill>
              </a:rPr>
              <a:t>Things Get Complicated</a:t>
            </a:r>
            <a:endParaRPr sz="2420">
              <a:solidFill>
                <a:srgbClr val="0B5394"/>
              </a:solidFill>
            </a:endParaRPr>
          </a:p>
        </p:txBody>
      </p:sp>
      <p:sp>
        <p:nvSpPr>
          <p:cNvPr id="101" name="Google Shape;101;p15"/>
          <p:cNvSpPr txBox="1"/>
          <p:nvPr>
            <p:ph idx="1" type="body"/>
          </p:nvPr>
        </p:nvSpPr>
        <p:spPr>
          <a:xfrm>
            <a:off x="732700" y="873600"/>
            <a:ext cx="7539000" cy="37029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rgbClr val="000000"/>
              </a:buClr>
              <a:buSzPts val="1200"/>
              <a:buFont typeface="Arial"/>
              <a:buChar char="●"/>
            </a:pPr>
            <a:r>
              <a:rPr lang="en" sz="1200">
                <a:solidFill>
                  <a:srgbClr val="000000"/>
                </a:solidFill>
                <a:latin typeface="Arial"/>
                <a:ea typeface="Arial"/>
                <a:cs typeface="Arial"/>
                <a:sym typeface="Arial"/>
              </a:rPr>
              <a:t>Each compute platform requires coordinating a variety of compilers, host environments and modules, MPI implementations, job schedulers, and workflow managers</a:t>
            </a:r>
            <a:endParaRPr sz="1200">
              <a:solidFill>
                <a:srgbClr val="000000"/>
              </a:solidFill>
              <a:latin typeface="Arial"/>
              <a:ea typeface="Arial"/>
              <a:cs typeface="Arial"/>
              <a:sym typeface="Arial"/>
            </a:endParaRPr>
          </a:p>
          <a:p>
            <a:pPr indent="-304800" lvl="0" marL="457200" rtl="0" algn="l">
              <a:lnSpc>
                <a:spcPct val="115000"/>
              </a:lnSpc>
              <a:spcBef>
                <a:spcPts val="1000"/>
              </a:spcBef>
              <a:spcAft>
                <a:spcPts val="0"/>
              </a:spcAft>
              <a:buClr>
                <a:srgbClr val="000000"/>
              </a:buClr>
              <a:buSzPts val="1200"/>
              <a:buFont typeface="Arial"/>
              <a:buChar char="●"/>
            </a:pPr>
            <a:r>
              <a:rPr lang="en" sz="1200">
                <a:solidFill>
                  <a:srgbClr val="000000"/>
                </a:solidFill>
                <a:latin typeface="Arial"/>
                <a:ea typeface="Arial"/>
                <a:cs typeface="Arial"/>
                <a:sym typeface="Arial"/>
              </a:rPr>
              <a:t>At the core of the UFS WM requirements:  a large software stack, now ~300 packages (incl. Python)</a:t>
            </a:r>
            <a:endParaRPr sz="1200">
              <a:solidFill>
                <a:srgbClr val="000000"/>
              </a:solidFill>
              <a:latin typeface="Arial"/>
              <a:ea typeface="Arial"/>
              <a:cs typeface="Arial"/>
              <a:sym typeface="Arial"/>
            </a:endParaRPr>
          </a:p>
          <a:p>
            <a:pPr indent="-304800" lvl="1" marL="914400" rtl="0" algn="l">
              <a:lnSpc>
                <a:spcPct val="115000"/>
              </a:lnSpc>
              <a:spcBef>
                <a:spcPts val="1000"/>
              </a:spcBef>
              <a:spcAft>
                <a:spcPts val="0"/>
              </a:spcAft>
              <a:buClr>
                <a:srgbClr val="000000"/>
              </a:buClr>
              <a:buSzPts val="1200"/>
              <a:buFont typeface="Arial"/>
              <a:buChar char="○"/>
            </a:pPr>
            <a:r>
              <a:rPr lang="en" sz="1200">
                <a:solidFill>
                  <a:srgbClr val="000000"/>
                </a:solidFill>
                <a:latin typeface="Arial"/>
                <a:ea typeface="Arial"/>
                <a:cs typeface="Arial"/>
                <a:sym typeface="Arial"/>
              </a:rPr>
              <a:t>installed natively on all NOAA Tier 1(*) RDHPC platforms </a:t>
            </a:r>
            <a:endParaRPr sz="1200">
              <a:solidFill>
                <a:srgbClr val="000000"/>
              </a:solidFill>
              <a:latin typeface="Arial"/>
              <a:ea typeface="Arial"/>
              <a:cs typeface="Arial"/>
              <a:sym typeface="Arial"/>
            </a:endParaRPr>
          </a:p>
          <a:p>
            <a:pPr indent="-304800" lvl="2" marL="1371600" rtl="0" algn="l">
              <a:lnSpc>
                <a:spcPct val="115000"/>
              </a:lnSpc>
              <a:spcBef>
                <a:spcPts val="0"/>
              </a:spcBef>
              <a:spcAft>
                <a:spcPts val="0"/>
              </a:spcAft>
              <a:buClr>
                <a:srgbClr val="000000"/>
              </a:buClr>
              <a:buSzPts val="1200"/>
              <a:buFont typeface="Arial"/>
              <a:buChar char="■"/>
            </a:pPr>
            <a:r>
              <a:rPr lang="en" sz="1200">
                <a:solidFill>
                  <a:srgbClr val="000000"/>
                </a:solidFill>
                <a:latin typeface="Arial"/>
                <a:ea typeface="Arial"/>
                <a:cs typeface="Arial"/>
                <a:sym typeface="Arial"/>
              </a:rPr>
              <a:t>installation details tailored uniquely to each Tier 1 platform</a:t>
            </a:r>
            <a:endParaRPr sz="1200">
              <a:solidFill>
                <a:srgbClr val="000000"/>
              </a:solidFill>
              <a:latin typeface="Arial"/>
              <a:ea typeface="Arial"/>
              <a:cs typeface="Arial"/>
              <a:sym typeface="Arial"/>
            </a:endParaRPr>
          </a:p>
          <a:p>
            <a:pPr indent="-304800" lvl="0" marL="457200" rtl="0" algn="l">
              <a:lnSpc>
                <a:spcPct val="115000"/>
              </a:lnSpc>
              <a:spcBef>
                <a:spcPts val="1000"/>
              </a:spcBef>
              <a:spcAft>
                <a:spcPts val="0"/>
              </a:spcAft>
              <a:buClr>
                <a:srgbClr val="000000"/>
              </a:buClr>
              <a:buSzPts val="1200"/>
              <a:buFont typeface="Arial"/>
              <a:buChar char="●"/>
            </a:pPr>
            <a:r>
              <a:rPr lang="en" sz="1200">
                <a:solidFill>
                  <a:srgbClr val="000000"/>
                </a:solidFill>
                <a:latin typeface="Arial"/>
                <a:ea typeface="Arial"/>
                <a:cs typeface="Arial"/>
                <a:sym typeface="Arial"/>
              </a:rPr>
              <a:t>Regression tests (RTs)</a:t>
            </a:r>
            <a:endParaRPr sz="1200">
              <a:solidFill>
                <a:srgbClr val="000000"/>
              </a:solidFill>
              <a:latin typeface="Arial"/>
              <a:ea typeface="Arial"/>
              <a:cs typeface="Arial"/>
              <a:sym typeface="Arial"/>
            </a:endParaRPr>
          </a:p>
          <a:p>
            <a:pPr indent="-304800" lvl="1" marL="914400" rtl="0" algn="l">
              <a:lnSpc>
                <a:spcPct val="115000"/>
              </a:lnSpc>
              <a:spcBef>
                <a:spcPts val="1000"/>
              </a:spcBef>
              <a:spcAft>
                <a:spcPts val="0"/>
              </a:spcAft>
              <a:buClr>
                <a:srgbClr val="000000"/>
              </a:buClr>
              <a:buSzPts val="1200"/>
              <a:buFont typeface="Arial"/>
              <a:buChar char="○"/>
            </a:pPr>
            <a:r>
              <a:rPr lang="en" sz="1200">
                <a:solidFill>
                  <a:srgbClr val="000000"/>
                </a:solidFill>
                <a:latin typeface="Arial"/>
                <a:ea typeface="Arial"/>
                <a:cs typeface="Arial"/>
                <a:sym typeface="Arial"/>
              </a:rPr>
              <a:t>A chosen set of tests confirming consistent results (</a:t>
            </a:r>
            <a:r>
              <a:rPr b="1" lang="en" sz="1200">
                <a:solidFill>
                  <a:srgbClr val="000000"/>
                </a:solidFill>
                <a:latin typeface="Arial"/>
                <a:ea typeface="Arial"/>
                <a:cs typeface="Arial"/>
                <a:sym typeface="Arial"/>
              </a:rPr>
              <a:t>baseline</a:t>
            </a:r>
            <a:r>
              <a:rPr lang="en" sz="1200">
                <a:solidFill>
                  <a:srgbClr val="000000"/>
                </a:solidFill>
                <a:latin typeface="Arial"/>
                <a:ea typeface="Arial"/>
                <a:cs typeface="Arial"/>
                <a:sym typeface="Arial"/>
              </a:rPr>
              <a:t>) after code changes</a:t>
            </a:r>
            <a:endParaRPr sz="1200">
              <a:solidFill>
                <a:srgbClr val="000000"/>
              </a:solidFill>
              <a:latin typeface="Arial"/>
              <a:ea typeface="Arial"/>
              <a:cs typeface="Arial"/>
              <a:sym typeface="Arial"/>
            </a:endParaRPr>
          </a:p>
          <a:p>
            <a:pPr indent="-304800" lvl="1" marL="914400" rtl="0" algn="l">
              <a:lnSpc>
                <a:spcPct val="115000"/>
              </a:lnSpc>
              <a:spcBef>
                <a:spcPts val="0"/>
              </a:spcBef>
              <a:spcAft>
                <a:spcPts val="0"/>
              </a:spcAft>
              <a:buClr>
                <a:srgbClr val="000000"/>
              </a:buClr>
              <a:buSzPts val="1200"/>
              <a:buFont typeface="Arial"/>
              <a:buChar char="○"/>
            </a:pPr>
            <a:r>
              <a:rPr lang="en" sz="1200">
                <a:solidFill>
                  <a:srgbClr val="000000"/>
                </a:solidFill>
                <a:latin typeface="Arial"/>
                <a:ea typeface="Arial"/>
                <a:cs typeface="Arial"/>
                <a:sym typeface="Arial"/>
              </a:rPr>
              <a:t>Run on all NOAA Tier 1 platforms for every pull request 	</a:t>
            </a:r>
            <a:endParaRPr sz="1200">
              <a:solidFill>
                <a:srgbClr val="000000"/>
              </a:solidFill>
              <a:latin typeface="Arial"/>
              <a:ea typeface="Arial"/>
              <a:cs typeface="Arial"/>
              <a:sym typeface="Arial"/>
            </a:endParaRPr>
          </a:p>
          <a:p>
            <a:pPr indent="-304800" lvl="2" marL="1371600" rtl="0" algn="l">
              <a:lnSpc>
                <a:spcPct val="115000"/>
              </a:lnSpc>
              <a:spcBef>
                <a:spcPts val="0"/>
              </a:spcBef>
              <a:spcAft>
                <a:spcPts val="0"/>
              </a:spcAft>
              <a:buClr>
                <a:srgbClr val="000000"/>
              </a:buClr>
              <a:buSzPts val="1200"/>
              <a:buFont typeface="Arial"/>
              <a:buChar char="■"/>
            </a:pPr>
            <a:r>
              <a:rPr lang="en" sz="1200">
                <a:solidFill>
                  <a:srgbClr val="000000"/>
                </a:solidFill>
                <a:latin typeface="Arial"/>
                <a:ea typeface="Arial"/>
                <a:cs typeface="Arial"/>
                <a:sym typeface="Arial"/>
              </a:rPr>
              <a:t>RT framework in UFS WM targets exclusively NOAA Tier 1 systems</a:t>
            </a:r>
            <a:endParaRPr sz="1200">
              <a:solidFill>
                <a:srgbClr val="000000"/>
              </a:solidFill>
              <a:latin typeface="Arial"/>
              <a:ea typeface="Arial"/>
              <a:cs typeface="Arial"/>
              <a:sym typeface="Arial"/>
            </a:endParaRPr>
          </a:p>
          <a:p>
            <a:pPr indent="-304800" lvl="0" marL="457200" rtl="0" algn="l">
              <a:lnSpc>
                <a:spcPct val="115000"/>
              </a:lnSpc>
              <a:spcBef>
                <a:spcPts val="1000"/>
              </a:spcBef>
              <a:spcAft>
                <a:spcPts val="0"/>
              </a:spcAft>
              <a:buClr>
                <a:srgbClr val="000000"/>
              </a:buClr>
              <a:buSzPts val="1200"/>
              <a:buFont typeface="Arial"/>
              <a:buChar char="●"/>
            </a:pPr>
            <a:r>
              <a:rPr lang="en" sz="1200">
                <a:solidFill>
                  <a:srgbClr val="000000"/>
                </a:solidFill>
                <a:latin typeface="Arial"/>
                <a:ea typeface="Arial"/>
                <a:cs typeface="Arial"/>
                <a:sym typeface="Arial"/>
              </a:rPr>
              <a:t>Contributors on other platforms: </a:t>
            </a:r>
            <a:endParaRPr sz="1200">
              <a:solidFill>
                <a:srgbClr val="000000"/>
              </a:solidFill>
              <a:latin typeface="Arial"/>
              <a:ea typeface="Arial"/>
              <a:cs typeface="Arial"/>
              <a:sym typeface="Arial"/>
            </a:endParaRPr>
          </a:p>
          <a:p>
            <a:pPr indent="-304800" lvl="1" marL="914400" rtl="0" algn="l">
              <a:lnSpc>
                <a:spcPct val="115000"/>
              </a:lnSpc>
              <a:spcBef>
                <a:spcPts val="0"/>
              </a:spcBef>
              <a:spcAft>
                <a:spcPts val="0"/>
              </a:spcAft>
              <a:buClr>
                <a:srgbClr val="000000"/>
              </a:buClr>
              <a:buSzPts val="1200"/>
              <a:buFont typeface="Arial"/>
              <a:buChar char="○"/>
            </a:pPr>
            <a:r>
              <a:rPr lang="en" sz="1200">
                <a:solidFill>
                  <a:srgbClr val="000000"/>
                </a:solidFill>
                <a:latin typeface="Arial"/>
                <a:ea typeface="Arial"/>
                <a:cs typeface="Arial"/>
                <a:sym typeface="Arial"/>
              </a:rPr>
              <a:t>running RTs simply confirms the UFS model was </a:t>
            </a:r>
            <a:r>
              <a:rPr b="1" lang="en" sz="1200">
                <a:solidFill>
                  <a:srgbClr val="000000"/>
                </a:solidFill>
                <a:latin typeface="Arial"/>
                <a:ea typeface="Arial"/>
                <a:cs typeface="Arial"/>
                <a:sym typeface="Arial"/>
              </a:rPr>
              <a:t>ported successfully </a:t>
            </a:r>
            <a:r>
              <a:rPr lang="en" sz="1200">
                <a:solidFill>
                  <a:srgbClr val="000000"/>
                </a:solidFill>
                <a:latin typeface="Arial"/>
                <a:ea typeface="Arial"/>
                <a:cs typeface="Arial"/>
                <a:sym typeface="Arial"/>
              </a:rPr>
              <a:t>to their platform</a:t>
            </a:r>
            <a:endParaRPr sz="1200">
              <a:solidFill>
                <a:srgbClr val="000000"/>
              </a:solidFill>
              <a:latin typeface="Arial"/>
              <a:ea typeface="Arial"/>
              <a:cs typeface="Arial"/>
              <a:sym typeface="Arial"/>
            </a:endParaRPr>
          </a:p>
          <a:p>
            <a:pPr indent="-304800" lvl="1" marL="914400" rtl="0" algn="l">
              <a:lnSpc>
                <a:spcPct val="115000"/>
              </a:lnSpc>
              <a:spcBef>
                <a:spcPts val="0"/>
              </a:spcBef>
              <a:spcAft>
                <a:spcPts val="0"/>
              </a:spcAft>
              <a:buClr>
                <a:srgbClr val="000000"/>
              </a:buClr>
              <a:buSzPts val="1200"/>
              <a:buFont typeface="Arial"/>
              <a:buChar char="○"/>
            </a:pPr>
            <a:r>
              <a:rPr lang="en" sz="1200">
                <a:solidFill>
                  <a:srgbClr val="000000"/>
                </a:solidFill>
                <a:latin typeface="Arial"/>
                <a:ea typeface="Arial"/>
                <a:cs typeface="Arial"/>
                <a:sym typeface="Arial"/>
              </a:rPr>
              <a:t>a full baseline comparison capability, as maintained on Tier 1, is not the goal</a:t>
            </a:r>
            <a:endParaRPr sz="1200">
              <a:solidFill>
                <a:srgbClr val="000000"/>
              </a:solidFill>
              <a:latin typeface="Arial"/>
              <a:ea typeface="Arial"/>
              <a:cs typeface="Arial"/>
              <a:sym typeface="Arial"/>
            </a:endParaRPr>
          </a:p>
          <a:p>
            <a:pPr indent="-304800" lvl="0" marL="457200" rtl="0" algn="l">
              <a:lnSpc>
                <a:spcPct val="115000"/>
              </a:lnSpc>
              <a:spcBef>
                <a:spcPts val="1000"/>
              </a:spcBef>
              <a:spcAft>
                <a:spcPts val="0"/>
              </a:spcAft>
              <a:buClr>
                <a:srgbClr val="000000"/>
              </a:buClr>
              <a:buSzPts val="1200"/>
              <a:buFont typeface="Arial"/>
              <a:buChar char="●"/>
            </a:pPr>
            <a:r>
              <a:rPr lang="en" sz="1200">
                <a:solidFill>
                  <a:srgbClr val="000000"/>
                </a:solidFill>
                <a:latin typeface="Arial"/>
                <a:ea typeface="Arial"/>
                <a:cs typeface="Arial"/>
                <a:sym typeface="Arial"/>
              </a:rPr>
              <a:t>Replicating UFS requirements and testing steps by hand: a heavy lift for individual contributors!</a:t>
            </a:r>
            <a:endParaRPr sz="1200">
              <a:solidFill>
                <a:srgbClr val="000000"/>
              </a:solidFill>
              <a:latin typeface="Arial"/>
              <a:ea typeface="Arial"/>
              <a:cs typeface="Arial"/>
              <a:sym typeface="Arial"/>
            </a:endParaRPr>
          </a:p>
        </p:txBody>
      </p:sp>
      <p:sp>
        <p:nvSpPr>
          <p:cNvPr id="102" name="Google Shape;102;p15"/>
          <p:cNvSpPr txBox="1"/>
          <p:nvPr/>
        </p:nvSpPr>
        <p:spPr>
          <a:xfrm>
            <a:off x="732700" y="4604700"/>
            <a:ext cx="7069800" cy="54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i="1" lang="en" sz="1100">
                <a:solidFill>
                  <a:srgbClr val="0B5394"/>
                </a:solidFill>
              </a:rPr>
              <a:t>(*) NOAA Tier 1 RDHPC platforms: chosen to support UFS development and testing, including Ursa, Gaea, Orion, Hercules, Derecho, and NOAA Cloud (AWS, Azure).</a:t>
            </a:r>
            <a:endParaRPr i="1" sz="1100">
              <a:solidFill>
                <a:srgbClr val="0B5394"/>
              </a:solidFill>
            </a:endParaRPr>
          </a:p>
        </p:txBody>
      </p:sp>
      <p:sp>
        <p:nvSpPr>
          <p:cNvPr id="103" name="Google Shape;103;p1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6"/>
          <p:cNvSpPr txBox="1"/>
          <p:nvPr>
            <p:ph type="title"/>
          </p:nvPr>
        </p:nvSpPr>
        <p:spPr>
          <a:xfrm>
            <a:off x="1073275" y="384850"/>
            <a:ext cx="7400700" cy="613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500">
                <a:solidFill>
                  <a:srgbClr val="0B5394"/>
                </a:solidFill>
              </a:rPr>
              <a:t>Software </a:t>
            </a:r>
            <a:r>
              <a:rPr lang="en" sz="2500">
                <a:solidFill>
                  <a:srgbClr val="0B5394"/>
                </a:solidFill>
              </a:rPr>
              <a:t>Containers as a Possible Solution</a:t>
            </a:r>
            <a:endParaRPr sz="2500">
              <a:solidFill>
                <a:srgbClr val="0B5394"/>
              </a:solidFill>
            </a:endParaRPr>
          </a:p>
        </p:txBody>
      </p:sp>
      <p:sp>
        <p:nvSpPr>
          <p:cNvPr id="109" name="Google Shape;109;p16"/>
          <p:cNvSpPr txBox="1"/>
          <p:nvPr>
            <p:ph idx="1" type="body"/>
          </p:nvPr>
        </p:nvSpPr>
        <p:spPr>
          <a:xfrm>
            <a:off x="0" y="3067525"/>
            <a:ext cx="6321300" cy="20124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b="1" lang="en"/>
              <a:t>Docker</a:t>
            </a:r>
            <a:r>
              <a:rPr lang="en"/>
              <a:t> is the dominant container software across the broader ecosystem:</a:t>
            </a:r>
            <a:endParaRPr/>
          </a:p>
          <a:p>
            <a:pPr indent="-298450" lvl="1" marL="914400" rtl="0" algn="l">
              <a:spcBef>
                <a:spcPts val="1000"/>
              </a:spcBef>
              <a:spcAft>
                <a:spcPts val="0"/>
              </a:spcAft>
              <a:buSzPts val="1100"/>
              <a:buChar char="○"/>
            </a:pPr>
            <a:r>
              <a:rPr lang="en"/>
              <a:t>requires root/elevated privileges — a security concern on shared HPC systems</a:t>
            </a:r>
            <a:endParaRPr/>
          </a:p>
          <a:p>
            <a:pPr indent="-298450" lvl="1" marL="914400" rtl="0" algn="l">
              <a:lnSpc>
                <a:spcPct val="115000"/>
              </a:lnSpc>
              <a:spcBef>
                <a:spcPts val="0"/>
              </a:spcBef>
              <a:spcAft>
                <a:spcPts val="0"/>
              </a:spcAft>
              <a:buSzPts val="1100"/>
              <a:buChar char="○"/>
            </a:pPr>
            <a:r>
              <a:rPr lang="en"/>
              <a:t>targets lightweight microservices (e.g., handles one specific function, runs independently)</a:t>
            </a:r>
            <a:endParaRPr/>
          </a:p>
          <a:p>
            <a:pPr indent="-311150" lvl="0" marL="457200" rtl="0" algn="l">
              <a:spcBef>
                <a:spcPts val="1000"/>
              </a:spcBef>
              <a:spcAft>
                <a:spcPts val="0"/>
              </a:spcAft>
              <a:buSzPts val="1300"/>
              <a:buChar char="●"/>
            </a:pPr>
            <a:r>
              <a:rPr b="1" lang="en"/>
              <a:t>Singularity/Apptainer</a:t>
            </a:r>
            <a:r>
              <a:rPr lang="en"/>
              <a:t> software developed to address HPC system needs:</a:t>
            </a:r>
            <a:endParaRPr/>
          </a:p>
          <a:p>
            <a:pPr indent="-298450" lvl="1" marL="914400" rtl="0" algn="l">
              <a:spcBef>
                <a:spcPts val="0"/>
              </a:spcBef>
              <a:spcAft>
                <a:spcPts val="0"/>
              </a:spcAft>
              <a:buSzPts val="1100"/>
              <a:buChar char="○"/>
            </a:pPr>
            <a:r>
              <a:rPr lang="en"/>
              <a:t>runs without requiring elevated (root) privileges — viable for shared HPC systems</a:t>
            </a:r>
            <a:endParaRPr/>
          </a:p>
          <a:p>
            <a:pPr indent="-298450" lvl="1" marL="914400" rtl="0" algn="l">
              <a:spcBef>
                <a:spcPts val="0"/>
              </a:spcBef>
              <a:spcAft>
                <a:spcPts val="0"/>
              </a:spcAft>
              <a:buSzPts val="1100"/>
              <a:buChar char="○"/>
            </a:pPr>
            <a:r>
              <a:rPr lang="en"/>
              <a:t>demonstrated stronger success integrating with multi-node host environments</a:t>
            </a:r>
            <a:endParaRPr/>
          </a:p>
        </p:txBody>
      </p:sp>
      <p:pic>
        <p:nvPicPr>
          <p:cNvPr id="110" name="Google Shape;110;p16" title="containers_system1.png"/>
          <p:cNvPicPr preferRelativeResize="0"/>
          <p:nvPr/>
        </p:nvPicPr>
        <p:blipFill>
          <a:blip r:embed="rId3">
            <a:alphaModFix/>
          </a:blip>
          <a:stretch>
            <a:fillRect/>
          </a:stretch>
        </p:blipFill>
        <p:spPr>
          <a:xfrm>
            <a:off x="96450" y="1208275"/>
            <a:ext cx="2528151" cy="1363472"/>
          </a:xfrm>
          <a:prstGeom prst="rect">
            <a:avLst/>
          </a:prstGeom>
          <a:noFill/>
          <a:ln>
            <a:noFill/>
          </a:ln>
        </p:spPr>
      </p:pic>
      <p:pic>
        <p:nvPicPr>
          <p:cNvPr id="111" name="Google Shape;111;p16" title="containers_system2.png"/>
          <p:cNvPicPr preferRelativeResize="0"/>
          <p:nvPr/>
        </p:nvPicPr>
        <p:blipFill>
          <a:blip r:embed="rId4">
            <a:alphaModFix/>
          </a:blip>
          <a:stretch>
            <a:fillRect/>
          </a:stretch>
        </p:blipFill>
        <p:spPr>
          <a:xfrm>
            <a:off x="6382203" y="2940650"/>
            <a:ext cx="2387422" cy="2012400"/>
          </a:xfrm>
          <a:prstGeom prst="rect">
            <a:avLst/>
          </a:prstGeom>
          <a:noFill/>
          <a:ln>
            <a:noFill/>
          </a:ln>
        </p:spPr>
      </p:pic>
      <p:sp>
        <p:nvSpPr>
          <p:cNvPr id="112" name="Google Shape;112;p16"/>
          <p:cNvSpPr txBox="1"/>
          <p:nvPr>
            <p:ph idx="1" type="body"/>
          </p:nvPr>
        </p:nvSpPr>
        <p:spPr>
          <a:xfrm>
            <a:off x="2624600" y="1006951"/>
            <a:ext cx="6185100" cy="1924800"/>
          </a:xfrm>
          <a:prstGeom prst="rect">
            <a:avLst/>
          </a:prstGeom>
        </p:spPr>
        <p:txBody>
          <a:bodyPr anchorCtr="0" anchor="t" bIns="91425" lIns="91425" spcFirstLastPara="1" rIns="91425" wrap="square" tIns="91425">
            <a:noAutofit/>
          </a:bodyPr>
          <a:lstStyle/>
          <a:p>
            <a:pPr indent="-305118" lvl="0" marL="457200" rtl="0" algn="l">
              <a:lnSpc>
                <a:spcPct val="95000"/>
              </a:lnSpc>
              <a:spcBef>
                <a:spcPts val="0"/>
              </a:spcBef>
              <a:spcAft>
                <a:spcPts val="0"/>
              </a:spcAft>
              <a:buSzPts val="1205"/>
              <a:buChar char="●"/>
            </a:pPr>
            <a:r>
              <a:rPr lang="en" sz="1205"/>
              <a:t>A software container packages an application (libraries) and all its dependencies into a </a:t>
            </a:r>
            <a:r>
              <a:rPr b="1" lang="en" sz="1205"/>
              <a:t>self-contained</a:t>
            </a:r>
            <a:r>
              <a:rPr lang="en" sz="1205"/>
              <a:t>, </a:t>
            </a:r>
            <a:r>
              <a:rPr b="1" lang="en" sz="1205"/>
              <a:t>standardized runtime environment</a:t>
            </a:r>
            <a:endParaRPr b="1" sz="1205"/>
          </a:p>
          <a:p>
            <a:pPr indent="-305118" lvl="0" marL="457200" rtl="0" algn="l">
              <a:lnSpc>
                <a:spcPct val="95000"/>
              </a:lnSpc>
              <a:spcBef>
                <a:spcPts val="1000"/>
              </a:spcBef>
              <a:spcAft>
                <a:spcPts val="0"/>
              </a:spcAft>
              <a:buSzPts val="1205"/>
              <a:buChar char="●"/>
            </a:pPr>
            <a:r>
              <a:rPr lang="en" sz="1205"/>
              <a:t>Highly </a:t>
            </a:r>
            <a:r>
              <a:rPr b="1" lang="en" sz="1205"/>
              <a:t>portable</a:t>
            </a:r>
            <a:r>
              <a:rPr lang="en" sz="1205"/>
              <a:t>: runs consistently across different systems and cloud platforms </a:t>
            </a:r>
            <a:endParaRPr sz="1205"/>
          </a:p>
          <a:p>
            <a:pPr indent="-305118" lvl="0" marL="457200" rtl="0" algn="l">
              <a:lnSpc>
                <a:spcPct val="95000"/>
              </a:lnSpc>
              <a:spcBef>
                <a:spcPts val="1000"/>
              </a:spcBef>
              <a:spcAft>
                <a:spcPts val="0"/>
              </a:spcAft>
              <a:buSzPts val="1205"/>
              <a:buChar char="●"/>
            </a:pPr>
            <a:r>
              <a:rPr lang="en" sz="1205"/>
              <a:t>Highly </a:t>
            </a:r>
            <a:r>
              <a:rPr b="1" lang="en" sz="1205"/>
              <a:t>reproducible</a:t>
            </a:r>
            <a:r>
              <a:rPr lang="en" sz="1205"/>
              <a:t>: the same image behaves the same way everywhere, improving confidence in results </a:t>
            </a:r>
            <a:endParaRPr sz="1205"/>
          </a:p>
          <a:p>
            <a:pPr indent="-305118" lvl="0" marL="457200" rtl="0" algn="l">
              <a:lnSpc>
                <a:spcPct val="95000"/>
              </a:lnSpc>
              <a:spcBef>
                <a:spcPts val="1000"/>
              </a:spcBef>
              <a:spcAft>
                <a:spcPts val="1000"/>
              </a:spcAft>
              <a:buSzPts val="1205"/>
              <a:buChar char="●"/>
            </a:pPr>
            <a:r>
              <a:rPr lang="en" sz="1205"/>
              <a:t>Lightweight compared to VM:  shares the host's OS kernel rather than emulating separate hardware - isolation with less overhead</a:t>
            </a:r>
            <a:endParaRPr sz="1205"/>
          </a:p>
        </p:txBody>
      </p:sp>
      <p:sp>
        <p:nvSpPr>
          <p:cNvPr id="113" name="Google Shape;113;p1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7"/>
          <p:cNvSpPr txBox="1"/>
          <p:nvPr>
            <p:ph type="title"/>
          </p:nvPr>
        </p:nvSpPr>
        <p:spPr>
          <a:xfrm>
            <a:off x="665550" y="373875"/>
            <a:ext cx="8169600" cy="64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500">
                <a:solidFill>
                  <a:srgbClr val="0B5394"/>
                </a:solidFill>
              </a:rPr>
              <a:t>A </a:t>
            </a:r>
            <a:r>
              <a:rPr lang="en" sz="2500">
                <a:solidFill>
                  <a:srgbClr val="0B5394"/>
                </a:solidFill>
              </a:rPr>
              <a:t>Container Strategy:  GNU and Intel Builds</a:t>
            </a:r>
            <a:endParaRPr sz="2500">
              <a:solidFill>
                <a:srgbClr val="0B5394"/>
              </a:solidFill>
            </a:endParaRPr>
          </a:p>
        </p:txBody>
      </p:sp>
      <p:sp>
        <p:nvSpPr>
          <p:cNvPr id="119" name="Google Shape;119;p17"/>
          <p:cNvSpPr txBox="1"/>
          <p:nvPr>
            <p:ph idx="1" type="body"/>
          </p:nvPr>
        </p:nvSpPr>
        <p:spPr>
          <a:xfrm>
            <a:off x="816825" y="902375"/>
            <a:ext cx="7668600" cy="13137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solidFill>
                  <a:srgbClr val="000000"/>
                </a:solidFill>
              </a:rPr>
              <a:t>Two container sets built by EPIC, both supporting the version of the current UFS WM</a:t>
            </a:r>
            <a:endParaRPr>
              <a:solidFill>
                <a:srgbClr val="000000"/>
              </a:solidFill>
            </a:endParaRPr>
          </a:p>
          <a:p>
            <a:pPr indent="-311150" lvl="0" marL="457200" rtl="0" algn="l">
              <a:spcBef>
                <a:spcPts val="1000"/>
              </a:spcBef>
              <a:spcAft>
                <a:spcPts val="0"/>
              </a:spcAft>
              <a:buClr>
                <a:srgbClr val="000000"/>
              </a:buClr>
              <a:buSzPts val="1300"/>
              <a:buChar char="●"/>
            </a:pPr>
            <a:r>
              <a:rPr lang="en">
                <a:solidFill>
                  <a:srgbClr val="000000"/>
                </a:solidFill>
              </a:rPr>
              <a:t>Built as Docker images, hosted on DockerHub (</a:t>
            </a:r>
            <a:r>
              <a:rPr i="1" lang="en">
                <a:solidFill>
                  <a:srgbClr val="000000"/>
                </a:solidFill>
              </a:rPr>
              <a:t>noaaepic</a:t>
            </a:r>
            <a:r>
              <a:rPr lang="en">
                <a:solidFill>
                  <a:srgbClr val="000000"/>
                </a:solidFill>
              </a:rPr>
              <a:t>)</a:t>
            </a:r>
            <a:endParaRPr>
              <a:solidFill>
                <a:srgbClr val="000000"/>
              </a:solidFill>
            </a:endParaRPr>
          </a:p>
          <a:p>
            <a:pPr indent="-311150" lvl="0" marL="457200" rtl="0" algn="l">
              <a:spcBef>
                <a:spcPts val="0"/>
              </a:spcBef>
              <a:spcAft>
                <a:spcPts val="0"/>
              </a:spcAft>
              <a:buClr>
                <a:srgbClr val="000000"/>
              </a:buClr>
              <a:buSzPts val="1300"/>
              <a:buChar char="●"/>
            </a:pPr>
            <a:r>
              <a:rPr lang="en">
                <a:solidFill>
                  <a:srgbClr val="000000"/>
                </a:solidFill>
              </a:rPr>
              <a:t>Convert seamlessly to Singularity/Apptainer</a:t>
            </a:r>
            <a:endParaRPr>
              <a:solidFill>
                <a:srgbClr val="000000"/>
              </a:solidFill>
            </a:endParaRPr>
          </a:p>
          <a:p>
            <a:pPr indent="-311150" lvl="0" marL="457200" rtl="0" algn="l">
              <a:spcBef>
                <a:spcPts val="0"/>
              </a:spcBef>
              <a:spcAft>
                <a:spcPts val="0"/>
              </a:spcAft>
              <a:buClr>
                <a:srgbClr val="000000"/>
              </a:buClr>
              <a:buSzPts val="1300"/>
              <a:buChar char="●"/>
            </a:pPr>
            <a:r>
              <a:rPr lang="en">
                <a:solidFill>
                  <a:srgbClr val="000000"/>
                </a:solidFill>
              </a:rPr>
              <a:t>spack-stack (v 1.9.2) pre-built inside — ready to build/run UFS WM pulled from the </a:t>
            </a:r>
            <a:r>
              <a:rPr lang="en">
                <a:solidFill>
                  <a:srgbClr val="000000"/>
                </a:solidFill>
              </a:rPr>
              <a:t>authoritative</a:t>
            </a:r>
            <a:r>
              <a:rPr lang="en">
                <a:solidFill>
                  <a:srgbClr val="000000"/>
                </a:solidFill>
              </a:rPr>
              <a:t> repo</a:t>
            </a:r>
            <a:endParaRPr>
              <a:solidFill>
                <a:srgbClr val="000000"/>
              </a:solidFill>
            </a:endParaRPr>
          </a:p>
        </p:txBody>
      </p:sp>
      <p:sp>
        <p:nvSpPr>
          <p:cNvPr id="120" name="Google Shape;120;p17"/>
          <p:cNvSpPr txBox="1"/>
          <p:nvPr/>
        </p:nvSpPr>
        <p:spPr>
          <a:xfrm>
            <a:off x="261300" y="2111125"/>
            <a:ext cx="3589500" cy="2805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300">
                <a:latin typeface="Nunito"/>
                <a:ea typeface="Nunito"/>
                <a:cs typeface="Nunito"/>
                <a:sym typeface="Nunito"/>
              </a:rPr>
              <a:t>1. </a:t>
            </a:r>
            <a:r>
              <a:rPr b="1" lang="en" sz="1300">
                <a:latin typeface="Nunito"/>
                <a:ea typeface="Nunito"/>
                <a:cs typeface="Nunito"/>
                <a:sym typeface="Nunito"/>
              </a:rPr>
              <a:t> GNU-based containers (open-source)</a:t>
            </a:r>
            <a:endParaRPr b="1" sz="1300">
              <a:latin typeface="Nunito"/>
              <a:ea typeface="Nunito"/>
              <a:cs typeface="Nunito"/>
              <a:sym typeface="Nunito"/>
            </a:endParaRPr>
          </a:p>
          <a:p>
            <a:pPr indent="0" lvl="0" marL="0" rtl="0" algn="l">
              <a:spcBef>
                <a:spcPts val="0"/>
              </a:spcBef>
              <a:spcAft>
                <a:spcPts val="0"/>
              </a:spcAft>
              <a:buNone/>
            </a:pPr>
            <a:r>
              <a:t/>
            </a:r>
            <a:endParaRPr sz="1300">
              <a:latin typeface="Nunito"/>
              <a:ea typeface="Nunito"/>
              <a:cs typeface="Nunito"/>
              <a:sym typeface="Nunito"/>
            </a:endParaRPr>
          </a:p>
          <a:p>
            <a:pPr indent="-311150" lvl="0" marL="457200" rtl="0" algn="l">
              <a:spcBef>
                <a:spcPts val="0"/>
              </a:spcBef>
              <a:spcAft>
                <a:spcPts val="0"/>
              </a:spcAft>
              <a:buSzPts val="1300"/>
              <a:buFont typeface="Nunito"/>
              <a:buChar char="●"/>
            </a:pPr>
            <a:r>
              <a:rPr lang="en" sz="1300">
                <a:latin typeface="Nunito"/>
                <a:ea typeface="Nunito"/>
                <a:cs typeface="Nunito"/>
                <a:sym typeface="Nunito"/>
              </a:rPr>
              <a:t>GNU compiler suite + Open MPI </a:t>
            </a:r>
            <a:endParaRPr sz="1300">
              <a:latin typeface="Nunito"/>
              <a:ea typeface="Nunito"/>
              <a:cs typeface="Nunito"/>
              <a:sym typeface="Nunito"/>
            </a:endParaRPr>
          </a:p>
          <a:p>
            <a:pPr indent="-311150" lvl="1" marL="914400" rtl="0" algn="l">
              <a:spcBef>
                <a:spcPts val="1000"/>
              </a:spcBef>
              <a:spcAft>
                <a:spcPts val="0"/>
              </a:spcAft>
              <a:buSzPts val="1300"/>
              <a:buFont typeface="Nunito"/>
              <a:buChar char="○"/>
            </a:pPr>
            <a:r>
              <a:rPr lang="en" sz="1300">
                <a:latin typeface="Nunito"/>
                <a:ea typeface="Nunito"/>
                <a:cs typeface="Nunito"/>
                <a:sym typeface="Nunito"/>
              </a:rPr>
              <a:t>GNU 13.3.1 + Open MPI 4.1.6</a:t>
            </a:r>
            <a:endParaRPr sz="1300">
              <a:latin typeface="Nunito"/>
              <a:ea typeface="Nunito"/>
              <a:cs typeface="Nunito"/>
              <a:sym typeface="Nunito"/>
            </a:endParaRPr>
          </a:p>
          <a:p>
            <a:pPr indent="-311150" lvl="1" marL="914400" rtl="0" algn="l">
              <a:spcBef>
                <a:spcPts val="1000"/>
              </a:spcBef>
              <a:spcAft>
                <a:spcPts val="0"/>
              </a:spcAft>
              <a:buSzPts val="1300"/>
              <a:buFont typeface="Nunito"/>
              <a:buChar char="○"/>
            </a:pPr>
            <a:r>
              <a:rPr lang="en" sz="1300">
                <a:latin typeface="Nunito"/>
                <a:ea typeface="Nunito"/>
                <a:cs typeface="Nunito"/>
                <a:sym typeface="Nunito"/>
              </a:rPr>
              <a:t>GNU 13.3.1 + Open MPI 5.0.7</a:t>
            </a:r>
            <a:endParaRPr sz="1300">
              <a:latin typeface="Nunito"/>
              <a:ea typeface="Nunito"/>
              <a:cs typeface="Nunito"/>
              <a:sym typeface="Nunito"/>
            </a:endParaRPr>
          </a:p>
          <a:p>
            <a:pPr indent="-311150" lvl="0" marL="457200" rtl="0" algn="l">
              <a:spcBef>
                <a:spcPts val="1000"/>
              </a:spcBef>
              <a:spcAft>
                <a:spcPts val="0"/>
              </a:spcAft>
              <a:buSzPts val="1300"/>
              <a:buFont typeface="Nunito"/>
              <a:buChar char="●"/>
            </a:pPr>
            <a:r>
              <a:rPr lang="en" sz="1300">
                <a:latin typeface="Nunito"/>
                <a:ea typeface="Nunito"/>
                <a:cs typeface="Nunito"/>
                <a:sym typeface="Nunito"/>
              </a:rPr>
              <a:t>GNU version is chosen to align with the </a:t>
            </a:r>
            <a:r>
              <a:rPr b="1" lang="en" sz="1300">
                <a:latin typeface="Nunito"/>
                <a:ea typeface="Nunito"/>
                <a:cs typeface="Nunito"/>
                <a:sym typeface="Nunito"/>
              </a:rPr>
              <a:t>currently supported version</a:t>
            </a:r>
            <a:r>
              <a:rPr lang="en" sz="1300">
                <a:latin typeface="Nunito"/>
                <a:ea typeface="Nunito"/>
                <a:cs typeface="Nunito"/>
                <a:sym typeface="Nunito"/>
              </a:rPr>
              <a:t> in UFS WM</a:t>
            </a:r>
            <a:endParaRPr sz="1300">
              <a:latin typeface="Nunito"/>
              <a:ea typeface="Nunito"/>
              <a:cs typeface="Nunito"/>
              <a:sym typeface="Nunito"/>
            </a:endParaRPr>
          </a:p>
          <a:p>
            <a:pPr indent="-311150" lvl="0" marL="457200" rtl="0" algn="l">
              <a:spcBef>
                <a:spcPts val="1000"/>
              </a:spcBef>
              <a:spcAft>
                <a:spcPts val="0"/>
              </a:spcAft>
              <a:buSzPts val="1300"/>
              <a:buFont typeface="Nunito"/>
              <a:buChar char="●"/>
            </a:pPr>
            <a:r>
              <a:rPr lang="en" sz="1300">
                <a:latin typeface="Nunito"/>
                <a:ea typeface="Nunito"/>
                <a:cs typeface="Nunito"/>
                <a:sym typeface="Nunito"/>
              </a:rPr>
              <a:t>Open MPI </a:t>
            </a:r>
            <a:r>
              <a:rPr lang="en" sz="1300">
                <a:latin typeface="Nunito"/>
                <a:ea typeface="Nunito"/>
                <a:cs typeface="Nunito"/>
                <a:sym typeface="Nunito"/>
              </a:rPr>
              <a:t>versions chosen to address different </a:t>
            </a:r>
            <a:r>
              <a:rPr b="1" lang="en" sz="1300">
                <a:latin typeface="Nunito"/>
                <a:ea typeface="Nunito"/>
                <a:cs typeface="Nunito"/>
                <a:sym typeface="Nunito"/>
              </a:rPr>
              <a:t>host MPI/scheduler </a:t>
            </a:r>
            <a:r>
              <a:rPr lang="en" sz="1300">
                <a:latin typeface="Nunito"/>
                <a:ea typeface="Nunito"/>
                <a:cs typeface="Nunito"/>
                <a:sym typeface="Nunito"/>
              </a:rPr>
              <a:t>environments</a:t>
            </a:r>
            <a:endParaRPr sz="1300">
              <a:latin typeface="Nunito"/>
              <a:ea typeface="Nunito"/>
              <a:cs typeface="Nunito"/>
              <a:sym typeface="Nunito"/>
            </a:endParaRPr>
          </a:p>
          <a:p>
            <a:pPr indent="0" lvl="0" marL="0" rtl="0" algn="l">
              <a:spcBef>
                <a:spcPts val="0"/>
              </a:spcBef>
              <a:spcAft>
                <a:spcPts val="0"/>
              </a:spcAft>
              <a:buNone/>
            </a:pPr>
            <a:r>
              <a:t/>
            </a:r>
            <a:endParaRPr sz="1300">
              <a:latin typeface="Nunito"/>
              <a:ea typeface="Nunito"/>
              <a:cs typeface="Nunito"/>
              <a:sym typeface="Nunito"/>
            </a:endParaRPr>
          </a:p>
        </p:txBody>
      </p:sp>
      <p:sp>
        <p:nvSpPr>
          <p:cNvPr id="121" name="Google Shape;121;p17"/>
          <p:cNvSpPr txBox="1"/>
          <p:nvPr/>
        </p:nvSpPr>
        <p:spPr>
          <a:xfrm>
            <a:off x="3947025" y="2076725"/>
            <a:ext cx="5099700" cy="28401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300">
                <a:latin typeface="Nunito"/>
                <a:ea typeface="Nunito"/>
                <a:cs typeface="Nunito"/>
                <a:sym typeface="Nunito"/>
              </a:rPr>
              <a:t>2. </a:t>
            </a:r>
            <a:r>
              <a:rPr b="1" lang="en" sz="1300">
                <a:latin typeface="Nunito"/>
                <a:ea typeface="Nunito"/>
                <a:cs typeface="Nunito"/>
                <a:sym typeface="Nunito"/>
              </a:rPr>
              <a:t> </a:t>
            </a:r>
            <a:r>
              <a:rPr b="1" lang="en" sz="1300">
                <a:latin typeface="Nunito"/>
                <a:ea typeface="Nunito"/>
                <a:cs typeface="Nunito"/>
                <a:sym typeface="Nunito"/>
              </a:rPr>
              <a:t>Intel-based containers</a:t>
            </a:r>
            <a:endParaRPr b="1" sz="1300">
              <a:latin typeface="Nunito"/>
              <a:ea typeface="Nunito"/>
              <a:cs typeface="Nunito"/>
              <a:sym typeface="Nunito"/>
            </a:endParaRPr>
          </a:p>
          <a:p>
            <a:pPr indent="0" lvl="0" marL="0" rtl="0" algn="l">
              <a:spcBef>
                <a:spcPts val="0"/>
              </a:spcBef>
              <a:spcAft>
                <a:spcPts val="0"/>
              </a:spcAft>
              <a:buNone/>
            </a:pPr>
            <a:r>
              <a:t/>
            </a:r>
            <a:endParaRPr sz="1300">
              <a:latin typeface="Nunito"/>
              <a:ea typeface="Nunito"/>
              <a:cs typeface="Nunito"/>
              <a:sym typeface="Nunito"/>
            </a:endParaRPr>
          </a:p>
          <a:p>
            <a:pPr indent="-311150" lvl="0" marL="457200" rtl="0" algn="l">
              <a:spcBef>
                <a:spcPts val="0"/>
              </a:spcBef>
              <a:spcAft>
                <a:spcPts val="0"/>
              </a:spcAft>
              <a:buSzPts val="1300"/>
              <a:buFont typeface="Nunito"/>
              <a:buChar char="●"/>
            </a:pPr>
            <a:r>
              <a:rPr lang="en" sz="1300">
                <a:latin typeface="Nunito"/>
                <a:ea typeface="Nunito"/>
                <a:cs typeface="Nunito"/>
                <a:sym typeface="Nunito"/>
              </a:rPr>
              <a:t>Intel OneAPI 2024.2.1 + bundled MPI, from</a:t>
            </a:r>
            <a:r>
              <a:rPr b="1" lang="en" sz="1300">
                <a:latin typeface="Nunito"/>
                <a:ea typeface="Nunito"/>
                <a:cs typeface="Nunito"/>
                <a:sym typeface="Nunito"/>
              </a:rPr>
              <a:t> Intel's public</a:t>
            </a:r>
            <a:r>
              <a:rPr lang="en" sz="1300">
                <a:latin typeface="Nunito"/>
                <a:ea typeface="Nunito"/>
                <a:cs typeface="Nunito"/>
                <a:sym typeface="Nunito"/>
              </a:rPr>
              <a:t> </a:t>
            </a:r>
            <a:r>
              <a:rPr b="1" lang="en" sz="1300">
                <a:latin typeface="Nunito"/>
                <a:ea typeface="Nunito"/>
                <a:cs typeface="Nunito"/>
                <a:sym typeface="Nunito"/>
              </a:rPr>
              <a:t>Docker repo </a:t>
            </a:r>
            <a:r>
              <a:rPr lang="en" sz="1300">
                <a:latin typeface="Nunito"/>
                <a:ea typeface="Nunito"/>
                <a:cs typeface="Nunito"/>
                <a:sym typeface="Nunito"/>
              </a:rPr>
              <a:t>(</a:t>
            </a:r>
            <a:r>
              <a:rPr i="1" lang="en" sz="1300">
                <a:latin typeface="Nunito"/>
                <a:ea typeface="Nunito"/>
                <a:cs typeface="Nunito"/>
                <a:sym typeface="Nunito"/>
              </a:rPr>
              <a:t>intel/hpckit:2024.2.1-0-devel-rockylinux9</a:t>
            </a:r>
            <a:r>
              <a:rPr lang="en" sz="1300">
                <a:latin typeface="Nunito"/>
                <a:ea typeface="Nunito"/>
                <a:cs typeface="Nunito"/>
                <a:sym typeface="Nunito"/>
              </a:rPr>
              <a:t>)</a:t>
            </a:r>
            <a:endParaRPr sz="1300">
              <a:latin typeface="Nunito"/>
              <a:ea typeface="Nunito"/>
              <a:cs typeface="Nunito"/>
              <a:sym typeface="Nunito"/>
            </a:endParaRPr>
          </a:p>
          <a:p>
            <a:pPr indent="-311150" lvl="0" marL="457200" rtl="0" algn="l">
              <a:spcBef>
                <a:spcPts val="1000"/>
              </a:spcBef>
              <a:spcAft>
                <a:spcPts val="0"/>
              </a:spcAft>
              <a:buSzPts val="1300"/>
              <a:buFont typeface="Nunito"/>
              <a:buChar char="●"/>
            </a:pPr>
            <a:r>
              <a:rPr lang="en" sz="1300">
                <a:latin typeface="Nunito"/>
                <a:ea typeface="Nunito"/>
                <a:cs typeface="Nunito"/>
                <a:sym typeface="Nunito"/>
              </a:rPr>
              <a:t>Constraint: </a:t>
            </a:r>
            <a:r>
              <a:rPr b="1" lang="en" sz="1300">
                <a:latin typeface="Nunito"/>
                <a:ea typeface="Nunito"/>
                <a:cs typeface="Nunito"/>
                <a:sym typeface="Nunito"/>
              </a:rPr>
              <a:t>Intel EULA</a:t>
            </a:r>
            <a:r>
              <a:rPr lang="en" sz="1300">
                <a:latin typeface="Nunito"/>
                <a:ea typeface="Nunito"/>
                <a:cs typeface="Nunito"/>
                <a:sym typeface="Nunito"/>
              </a:rPr>
              <a:t> prohibits redistributing containers with Intel compilers/MPI. Solutions:</a:t>
            </a:r>
            <a:endParaRPr sz="1300">
              <a:latin typeface="Nunito"/>
              <a:ea typeface="Nunito"/>
              <a:cs typeface="Nunito"/>
              <a:sym typeface="Nunito"/>
            </a:endParaRPr>
          </a:p>
          <a:p>
            <a:pPr indent="-311150" lvl="1" marL="914400" rtl="0" algn="l">
              <a:spcBef>
                <a:spcPts val="1000"/>
              </a:spcBef>
              <a:spcAft>
                <a:spcPts val="0"/>
              </a:spcAft>
              <a:buSzPts val="1300"/>
              <a:buFont typeface="Nunito"/>
              <a:buChar char="○"/>
            </a:pPr>
            <a:r>
              <a:rPr lang="en" sz="1300">
                <a:latin typeface="Nunito"/>
                <a:ea typeface="Nunito"/>
                <a:cs typeface="Nunito"/>
                <a:sym typeface="Nunito"/>
              </a:rPr>
              <a:t>NOAA RDHPCs with </a:t>
            </a:r>
            <a:r>
              <a:rPr b="1" lang="en" sz="1300">
                <a:latin typeface="Nunito"/>
                <a:ea typeface="Nunito"/>
                <a:cs typeface="Nunito"/>
                <a:sym typeface="Nunito"/>
              </a:rPr>
              <a:t>licensed Intel compilers</a:t>
            </a:r>
            <a:r>
              <a:rPr lang="en" sz="1300">
                <a:latin typeface="Nunito"/>
                <a:ea typeface="Nunito"/>
                <a:cs typeface="Nunito"/>
                <a:sym typeface="Nunito"/>
              </a:rPr>
              <a:t>: stage fully capable containers with compilers locally</a:t>
            </a:r>
            <a:endParaRPr sz="1300">
              <a:latin typeface="Nunito"/>
              <a:ea typeface="Nunito"/>
              <a:cs typeface="Nunito"/>
              <a:sym typeface="Nunito"/>
            </a:endParaRPr>
          </a:p>
          <a:p>
            <a:pPr indent="-311150" lvl="1" marL="914400" rtl="0" algn="l">
              <a:spcBef>
                <a:spcPts val="1000"/>
              </a:spcBef>
              <a:spcAft>
                <a:spcPts val="0"/>
              </a:spcAft>
              <a:buSzPts val="1300"/>
              <a:buFont typeface="Nunito"/>
              <a:buChar char="○"/>
            </a:pPr>
            <a:r>
              <a:rPr b="1" lang="en" sz="1300">
                <a:latin typeface="Nunito"/>
                <a:ea typeface="Nunito"/>
                <a:cs typeface="Nunito"/>
                <a:sym typeface="Nunito"/>
              </a:rPr>
              <a:t>Community platforms</a:t>
            </a:r>
            <a:r>
              <a:rPr lang="en" sz="1300">
                <a:latin typeface="Nunito"/>
                <a:ea typeface="Nunito"/>
                <a:cs typeface="Nunito"/>
                <a:sym typeface="Nunito"/>
              </a:rPr>
              <a:t>: alternative </a:t>
            </a:r>
            <a:r>
              <a:rPr b="1" lang="en" sz="1300">
                <a:latin typeface="Nunito"/>
                <a:ea typeface="Nunito"/>
                <a:cs typeface="Nunito"/>
                <a:sym typeface="Nunito"/>
              </a:rPr>
              <a:t>workaround</a:t>
            </a:r>
            <a:r>
              <a:rPr lang="en" sz="1300">
                <a:latin typeface="Nunito"/>
                <a:ea typeface="Nunito"/>
                <a:cs typeface="Nunito"/>
                <a:sym typeface="Nunito"/>
              </a:rPr>
              <a:t> suggested to build the fully capable spack-stack container with the compilers/MPI for </a:t>
            </a:r>
            <a:r>
              <a:rPr lang="en" sz="1300">
                <a:latin typeface="Nunito"/>
                <a:ea typeface="Nunito"/>
                <a:cs typeface="Nunito"/>
                <a:sym typeface="Nunito"/>
              </a:rPr>
              <a:t>community</a:t>
            </a:r>
            <a:r>
              <a:rPr lang="en" sz="1300">
                <a:latin typeface="Nunito"/>
                <a:ea typeface="Nunito"/>
                <a:cs typeface="Nunito"/>
                <a:sym typeface="Nunito"/>
              </a:rPr>
              <a:t> use</a:t>
            </a:r>
            <a:endParaRPr sz="1300">
              <a:latin typeface="Nunito"/>
              <a:ea typeface="Nunito"/>
              <a:cs typeface="Nunito"/>
              <a:sym typeface="Nunito"/>
            </a:endParaRPr>
          </a:p>
        </p:txBody>
      </p:sp>
      <p:sp>
        <p:nvSpPr>
          <p:cNvPr id="122" name="Google Shape;122;p1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8"/>
          <p:cNvSpPr txBox="1"/>
          <p:nvPr>
            <p:ph type="title"/>
          </p:nvPr>
        </p:nvSpPr>
        <p:spPr>
          <a:xfrm>
            <a:off x="668925" y="447525"/>
            <a:ext cx="8165400" cy="1086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500">
                <a:solidFill>
                  <a:srgbClr val="0B5394"/>
                </a:solidFill>
              </a:rPr>
              <a:t>Community </a:t>
            </a:r>
            <a:r>
              <a:rPr lang="en" sz="2500">
                <a:solidFill>
                  <a:srgbClr val="0B5394"/>
                </a:solidFill>
              </a:rPr>
              <a:t>Workaround:</a:t>
            </a:r>
            <a:br>
              <a:rPr lang="en" sz="2500">
                <a:solidFill>
                  <a:srgbClr val="0B5394"/>
                </a:solidFill>
              </a:rPr>
            </a:br>
            <a:r>
              <a:rPr lang="en" sz="2500">
                <a:solidFill>
                  <a:srgbClr val="0B5394"/>
                </a:solidFill>
              </a:rPr>
              <a:t>				Rebuilding with Intel Compilers/MPI</a:t>
            </a:r>
            <a:endParaRPr sz="2500">
              <a:solidFill>
                <a:srgbClr val="0B5394"/>
              </a:solidFill>
            </a:endParaRPr>
          </a:p>
        </p:txBody>
      </p:sp>
      <p:sp>
        <p:nvSpPr>
          <p:cNvPr id="128" name="Google Shape;128;p18"/>
          <p:cNvSpPr txBox="1"/>
          <p:nvPr>
            <p:ph idx="1" type="body"/>
          </p:nvPr>
        </p:nvSpPr>
        <p:spPr>
          <a:xfrm>
            <a:off x="668925" y="1490500"/>
            <a:ext cx="7721700" cy="712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sz="1400">
                <a:solidFill>
                  <a:srgbClr val="000000"/>
                </a:solidFill>
              </a:rPr>
              <a:t>Concept: </a:t>
            </a:r>
            <a:r>
              <a:rPr lang="en" sz="1400">
                <a:solidFill>
                  <a:srgbClr val="000000"/>
                </a:solidFill>
              </a:rPr>
              <a:t>Layer Intel's public runtime onto the spack-stack container, built locally by the user — no Intel software ever redistributed by EPIC. Steps:</a:t>
            </a:r>
            <a:endParaRPr sz="1400">
              <a:solidFill>
                <a:srgbClr val="000000"/>
              </a:solidFill>
            </a:endParaRPr>
          </a:p>
        </p:txBody>
      </p:sp>
      <p:sp>
        <p:nvSpPr>
          <p:cNvPr id="129" name="Google Shape;129;p1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30" name="Google Shape;130;p18"/>
          <p:cNvSpPr txBox="1"/>
          <p:nvPr/>
        </p:nvSpPr>
        <p:spPr>
          <a:xfrm>
            <a:off x="538025" y="2203000"/>
            <a:ext cx="8165400" cy="1974000"/>
          </a:xfrm>
          <a:prstGeom prst="rect">
            <a:avLst/>
          </a:prstGeom>
          <a:noFill/>
          <a:ln cap="flat" cmpd="sng" w="9525">
            <a:solidFill>
              <a:srgbClr val="38761D"/>
            </a:solidFill>
            <a:prstDash val="solid"/>
            <a:round/>
            <a:headEnd len="sm" w="sm" type="none"/>
            <a:tailEnd len="sm" w="sm" type="none"/>
          </a:ln>
        </p:spPr>
        <p:txBody>
          <a:bodyPr anchorCtr="0" anchor="t" bIns="91425" lIns="91425" spcFirstLastPara="1" rIns="91425" wrap="square" tIns="91425">
            <a:noAutofit/>
          </a:bodyPr>
          <a:lstStyle/>
          <a:p>
            <a:pPr indent="-311150" lvl="0" marL="457200" rtl="0" algn="l">
              <a:lnSpc>
                <a:spcPct val="115000"/>
              </a:lnSpc>
              <a:spcBef>
                <a:spcPts val="1200"/>
              </a:spcBef>
              <a:spcAft>
                <a:spcPts val="0"/>
              </a:spcAft>
              <a:buSzPts val="1300"/>
              <a:buAutoNum type="arabicPeriod"/>
            </a:pPr>
            <a:r>
              <a:rPr lang="en" sz="1300"/>
              <a:t>Build a </a:t>
            </a:r>
            <a:r>
              <a:rPr b="1" lang="en" sz="1300"/>
              <a:t>writable sandbox</a:t>
            </a:r>
            <a:r>
              <a:rPr lang="en" sz="1300"/>
              <a:t> from NOAA-EPIC</a:t>
            </a:r>
            <a:r>
              <a:rPr lang="en" sz="1300"/>
              <a:t> Docker Intel-based spack-stack </a:t>
            </a:r>
            <a:r>
              <a:rPr lang="en" sz="1300"/>
              <a:t>(</a:t>
            </a:r>
            <a:r>
              <a:rPr i="1" lang="en" sz="1300"/>
              <a:t>--fix-perms</a:t>
            </a:r>
            <a:r>
              <a:rPr lang="en" sz="1300"/>
              <a:t>, -</a:t>
            </a:r>
            <a:r>
              <a:rPr i="1" lang="en" sz="1300"/>
              <a:t>-fakeroot</a:t>
            </a:r>
            <a:r>
              <a:rPr lang="en" sz="1300"/>
              <a:t>)</a:t>
            </a:r>
            <a:endParaRPr sz="1300"/>
          </a:p>
          <a:p>
            <a:pPr indent="457200" lvl="0" marL="0" rtl="0" algn="l">
              <a:lnSpc>
                <a:spcPct val="115000"/>
              </a:lnSpc>
              <a:spcBef>
                <a:spcPts val="1000"/>
              </a:spcBef>
              <a:spcAft>
                <a:spcPts val="0"/>
              </a:spcAft>
              <a:buNone/>
            </a:pPr>
            <a:r>
              <a:rPr lang="en" sz="1300"/>
              <a:t>NOTE: Helper scripts for the next steps are included in the EPIC spack-stack container</a:t>
            </a:r>
            <a:endParaRPr sz="1300"/>
          </a:p>
          <a:p>
            <a:pPr indent="-311150" lvl="0" marL="457200" rtl="0" algn="l">
              <a:lnSpc>
                <a:spcPct val="115000"/>
              </a:lnSpc>
              <a:spcBef>
                <a:spcPts val="1000"/>
              </a:spcBef>
              <a:spcAft>
                <a:spcPts val="0"/>
              </a:spcAft>
              <a:buSzPts val="1300"/>
              <a:buAutoNum type="arabicPeriod"/>
            </a:pPr>
            <a:r>
              <a:rPr lang="en" sz="1300"/>
              <a:t>Build a separate sandbox with Intel OneAPI compilers/MPI, pulled from Intel's public Docker repo</a:t>
            </a:r>
            <a:endParaRPr sz="1300"/>
          </a:p>
          <a:p>
            <a:pPr indent="-311150" lvl="0" marL="457200" rtl="0" algn="l">
              <a:lnSpc>
                <a:spcPct val="115000"/>
              </a:lnSpc>
              <a:spcBef>
                <a:spcPts val="0"/>
              </a:spcBef>
              <a:spcAft>
                <a:spcPts val="0"/>
              </a:spcAft>
              <a:buSzPts val="1300"/>
              <a:buAutoNum type="arabicPeriod"/>
            </a:pPr>
            <a:r>
              <a:rPr lang="en" sz="1300"/>
              <a:t>Copy the Intel software (compilers, MPI, MKL, other libraries) from the Intel sandbox into the EPIC’s spack-stack sandbox</a:t>
            </a:r>
            <a:endParaRPr sz="1300"/>
          </a:p>
          <a:p>
            <a:pPr indent="-311150" lvl="0" marL="457200" rtl="0" algn="l">
              <a:lnSpc>
                <a:spcPct val="115000"/>
              </a:lnSpc>
              <a:spcBef>
                <a:spcPts val="0"/>
              </a:spcBef>
              <a:spcAft>
                <a:spcPts val="0"/>
              </a:spcAft>
              <a:buSzPts val="1300"/>
              <a:buAutoNum type="arabicPeriod"/>
            </a:pPr>
            <a:r>
              <a:rPr lang="en" sz="1300"/>
              <a:t>Convert the combined sandbox back into a </a:t>
            </a:r>
            <a:r>
              <a:rPr b="1" lang="en" sz="1300"/>
              <a:t>*</a:t>
            </a:r>
            <a:r>
              <a:rPr b="1" i="1" lang="en" sz="1300"/>
              <a:t>.sif </a:t>
            </a:r>
            <a:r>
              <a:rPr lang="en" sz="1300"/>
              <a:t>image (</a:t>
            </a:r>
            <a:r>
              <a:rPr i="1" lang="en" sz="1300"/>
              <a:t>--fix-perms</a:t>
            </a:r>
            <a:r>
              <a:rPr lang="en" sz="1300"/>
              <a:t>) </a:t>
            </a:r>
            <a:r>
              <a:rPr b="1" lang="en" sz="1300"/>
              <a:t>for production</a:t>
            </a:r>
            <a:r>
              <a:rPr lang="en" sz="1300"/>
              <a:t> use</a:t>
            </a:r>
            <a:endParaRPr sz="1300">
              <a:solidFill>
                <a:schemeClr val="dk2"/>
              </a:solidFill>
              <a:latin typeface="Nunito"/>
              <a:ea typeface="Nunito"/>
              <a:cs typeface="Nunito"/>
              <a:sym typeface="Nunito"/>
            </a:endParaRPr>
          </a:p>
        </p:txBody>
      </p:sp>
      <p:sp>
        <p:nvSpPr>
          <p:cNvPr id="131" name="Google Shape;131;p18"/>
          <p:cNvSpPr txBox="1"/>
          <p:nvPr/>
        </p:nvSpPr>
        <p:spPr>
          <a:xfrm>
            <a:off x="1497775" y="4355425"/>
            <a:ext cx="5773200" cy="585000"/>
          </a:xfrm>
          <a:prstGeom prst="rect">
            <a:avLst/>
          </a:prstGeom>
          <a:noFill/>
          <a:ln cap="flat" cmpd="sng" w="9525">
            <a:solidFill>
              <a:srgbClr val="0B5394"/>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 sz="1300"/>
              <a:t>Result: </a:t>
            </a:r>
            <a:r>
              <a:rPr lang="en" sz="1300"/>
              <a:t>A fully capable Intel-based container, assembled </a:t>
            </a:r>
            <a:r>
              <a:rPr b="1" lang="en" sz="1300"/>
              <a:t>locally</a:t>
            </a:r>
            <a:r>
              <a:rPr lang="en" sz="1300"/>
              <a:t> — </a:t>
            </a:r>
            <a:r>
              <a:rPr lang="en" sz="1300" u="sng"/>
              <a:t>compliant with Intel's EULA</a:t>
            </a:r>
            <a:r>
              <a:rPr lang="en" sz="1300"/>
              <a:t> since EPIC never redistributes Intel software.</a:t>
            </a:r>
            <a:endParaRPr sz="1300">
              <a:solidFill>
                <a:schemeClr val="dk2"/>
              </a:solidFill>
              <a:latin typeface="Nunito"/>
              <a:ea typeface="Nunito"/>
              <a:cs typeface="Nunito"/>
              <a:sym typeface="Nuni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9"/>
          <p:cNvSpPr txBox="1"/>
          <p:nvPr>
            <p:ph type="title"/>
          </p:nvPr>
        </p:nvSpPr>
        <p:spPr>
          <a:xfrm>
            <a:off x="1246475" y="379599"/>
            <a:ext cx="7030500" cy="614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0B5394"/>
                </a:solidFill>
              </a:rPr>
              <a:t>Intel Container: The Workaround in Practice</a:t>
            </a:r>
            <a:endParaRPr>
              <a:solidFill>
                <a:srgbClr val="0B5394"/>
              </a:solidFill>
            </a:endParaRPr>
          </a:p>
        </p:txBody>
      </p:sp>
      <p:sp>
        <p:nvSpPr>
          <p:cNvPr id="137" name="Google Shape;137;p19"/>
          <p:cNvSpPr txBox="1"/>
          <p:nvPr>
            <p:ph idx="1" type="body"/>
          </p:nvPr>
        </p:nvSpPr>
        <p:spPr>
          <a:xfrm>
            <a:off x="506425" y="917250"/>
            <a:ext cx="8360400" cy="406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000000"/>
                </a:solidFill>
                <a:latin typeface="Arial"/>
                <a:ea typeface="Arial"/>
                <a:cs typeface="Arial"/>
                <a:sym typeface="Arial"/>
              </a:rPr>
              <a:t># Step 1 — </a:t>
            </a:r>
            <a:r>
              <a:rPr lang="en" sz="1200">
                <a:solidFill>
                  <a:srgbClr val="000000"/>
                </a:solidFill>
                <a:latin typeface="Arial"/>
                <a:ea typeface="Arial"/>
                <a:cs typeface="Arial"/>
                <a:sym typeface="Arial"/>
              </a:rPr>
              <a:t> Build a writable sandbox from the spack-stack container (Docker </a:t>
            </a:r>
            <a:r>
              <a:rPr i="1" lang="en" sz="1200">
                <a:solidFill>
                  <a:srgbClr val="000000"/>
                </a:solidFill>
                <a:latin typeface="Arial"/>
                <a:ea typeface="Arial"/>
                <a:cs typeface="Arial"/>
                <a:sym typeface="Arial"/>
              </a:rPr>
              <a:t>noaaepic </a:t>
            </a:r>
            <a:r>
              <a:rPr lang="en" sz="1200">
                <a:solidFill>
                  <a:srgbClr val="000000"/>
                </a:solidFill>
                <a:latin typeface="Arial"/>
                <a:ea typeface="Arial"/>
                <a:cs typeface="Arial"/>
                <a:sym typeface="Arial"/>
              </a:rPr>
              <a:t>repo, or locally present image)</a:t>
            </a:r>
            <a:endParaRPr sz="1200">
              <a:solidFill>
                <a:srgbClr val="000000"/>
              </a:solidFill>
              <a:latin typeface="Arial"/>
              <a:ea typeface="Arial"/>
              <a:cs typeface="Arial"/>
              <a:sym typeface="Arial"/>
            </a:endParaRPr>
          </a:p>
          <a:p>
            <a:pPr indent="0" lvl="0" marL="0" rtl="0" algn="l">
              <a:spcBef>
                <a:spcPts val="1200"/>
              </a:spcBef>
              <a:spcAft>
                <a:spcPts val="0"/>
              </a:spcAft>
              <a:buNone/>
            </a:pPr>
            <a:r>
              <a:rPr lang="en" sz="1200">
                <a:solidFill>
                  <a:srgbClr val="000000"/>
                </a:solidFill>
                <a:highlight>
                  <a:srgbClr val="F3F3F3"/>
                </a:highlight>
                <a:latin typeface="Courier New"/>
                <a:ea typeface="Courier New"/>
                <a:cs typeface="Courier New"/>
                <a:sym typeface="Courier New"/>
              </a:rPr>
              <a:t>singularity </a:t>
            </a:r>
            <a:r>
              <a:rPr lang="en" sz="1200">
                <a:solidFill>
                  <a:srgbClr val="000000"/>
                </a:solidFill>
                <a:highlight>
                  <a:srgbClr val="F3F3F3"/>
                </a:highlight>
                <a:latin typeface="Courier New"/>
                <a:ea typeface="Courier New"/>
                <a:cs typeface="Courier New"/>
                <a:sym typeface="Courier New"/>
              </a:rPr>
              <a:t>build --sandbox --fix-perms --fakeroot </a:t>
            </a:r>
            <a:r>
              <a:rPr lang="en" sz="1200">
                <a:solidFill>
                  <a:srgbClr val="000000"/>
                </a:solidFill>
                <a:highlight>
                  <a:srgbClr val="F3F3F3"/>
                </a:highlight>
                <a:latin typeface="Courier New"/>
                <a:ea typeface="Courier New"/>
                <a:cs typeface="Courier New"/>
                <a:sym typeface="Courier New"/>
              </a:rPr>
              <a:t> </a:t>
            </a:r>
            <a:r>
              <a:rPr lang="en" sz="1200">
                <a:solidFill>
                  <a:srgbClr val="000000"/>
                </a:solidFill>
                <a:highlight>
                  <a:srgbClr val="F3F3F3"/>
                </a:highlight>
                <a:latin typeface="Courier New"/>
                <a:ea typeface="Courier New"/>
                <a:cs typeface="Courier New"/>
                <a:sym typeface="Courier New"/>
              </a:rPr>
              <a:t>spackstack_sandbox/  </a:t>
            </a:r>
            <a:r>
              <a:rPr lang="en" sz="1200">
                <a:solidFill>
                  <a:srgbClr val="000000"/>
                </a:solidFill>
                <a:highlight>
                  <a:srgbClr val="F3F3F3"/>
                </a:highlight>
                <a:latin typeface="Courier New"/>
                <a:ea typeface="Courier New"/>
                <a:cs typeface="Courier New"/>
                <a:sym typeface="Courier New"/>
              </a:rPr>
              <a:t>docker://noaaepic/rocky9-oneapi2024.2-spack-stack:v19.2-ufs-wm-env </a:t>
            </a:r>
            <a:endParaRPr sz="1200">
              <a:solidFill>
                <a:srgbClr val="000000"/>
              </a:solidFill>
              <a:latin typeface="Arial"/>
              <a:ea typeface="Arial"/>
              <a:cs typeface="Arial"/>
              <a:sym typeface="Arial"/>
            </a:endParaRPr>
          </a:p>
          <a:p>
            <a:pPr indent="0" lvl="0" marL="0" rtl="0" algn="l">
              <a:spcBef>
                <a:spcPts val="1200"/>
              </a:spcBef>
              <a:spcAft>
                <a:spcPts val="0"/>
              </a:spcAft>
              <a:buNone/>
            </a:pPr>
            <a:r>
              <a:rPr lang="en" sz="1200">
                <a:solidFill>
                  <a:srgbClr val="000000"/>
                </a:solidFill>
                <a:latin typeface="Arial"/>
                <a:ea typeface="Arial"/>
                <a:cs typeface="Arial"/>
                <a:sym typeface="Arial"/>
              </a:rPr>
              <a:t># Step 2— Build a separate sandbox with Intel OneAPI compilers/MPI from a Docker repository</a:t>
            </a:r>
            <a:endParaRPr sz="1200">
              <a:solidFill>
                <a:srgbClr val="000000"/>
              </a:solidFill>
              <a:latin typeface="Arial"/>
              <a:ea typeface="Arial"/>
              <a:cs typeface="Arial"/>
              <a:sym typeface="Arial"/>
            </a:endParaRPr>
          </a:p>
          <a:p>
            <a:pPr indent="0" lvl="0" marL="0" rtl="0" algn="l">
              <a:spcBef>
                <a:spcPts val="1200"/>
              </a:spcBef>
              <a:spcAft>
                <a:spcPts val="0"/>
              </a:spcAft>
              <a:buNone/>
            </a:pPr>
            <a:r>
              <a:rPr lang="en" sz="1200">
                <a:solidFill>
                  <a:srgbClr val="000000"/>
                </a:solidFill>
                <a:highlight>
                  <a:srgbClr val="F3F3F3"/>
                </a:highlight>
                <a:latin typeface="Courier New"/>
                <a:ea typeface="Courier New"/>
                <a:cs typeface="Courier New"/>
                <a:sym typeface="Courier New"/>
              </a:rPr>
              <a:t>singularity build --sandbox --fix-perms </a:t>
            </a:r>
            <a:r>
              <a:rPr lang="en" sz="1200">
                <a:solidFill>
                  <a:srgbClr val="000000"/>
                </a:solidFill>
                <a:highlight>
                  <a:srgbClr val="F3F3F3"/>
                </a:highlight>
                <a:latin typeface="Courier New"/>
                <a:ea typeface="Courier New"/>
                <a:cs typeface="Courier New"/>
                <a:sym typeface="Courier New"/>
              </a:rPr>
              <a:t>--fakeroot </a:t>
            </a:r>
            <a:r>
              <a:rPr lang="en" sz="1200">
                <a:solidFill>
                  <a:srgbClr val="000000"/>
                </a:solidFill>
                <a:highlight>
                  <a:srgbClr val="F3F3F3"/>
                </a:highlight>
                <a:latin typeface="Courier New"/>
                <a:ea typeface="Courier New"/>
                <a:cs typeface="Courier New"/>
                <a:sym typeface="Courier New"/>
              </a:rPr>
              <a:t> intel_sandbox/ docker://intel/hpckit:2024.2.1-0-devel-rockylinux9 </a:t>
            </a:r>
            <a:endParaRPr sz="1200">
              <a:solidFill>
                <a:srgbClr val="000000"/>
              </a:solidFill>
              <a:highlight>
                <a:srgbClr val="F3F3F3"/>
              </a:highlight>
              <a:latin typeface="Courier New"/>
              <a:ea typeface="Courier New"/>
              <a:cs typeface="Courier New"/>
              <a:sym typeface="Courier New"/>
            </a:endParaRPr>
          </a:p>
          <a:p>
            <a:pPr indent="0" lvl="0" marL="0" rtl="0" algn="l">
              <a:spcBef>
                <a:spcPts val="1200"/>
              </a:spcBef>
              <a:spcAft>
                <a:spcPts val="0"/>
              </a:spcAft>
              <a:buNone/>
            </a:pPr>
            <a:r>
              <a:rPr lang="en" sz="1200">
                <a:solidFill>
                  <a:srgbClr val="000000"/>
                </a:solidFill>
                <a:latin typeface="Arial"/>
                <a:ea typeface="Arial"/>
                <a:cs typeface="Arial"/>
                <a:sym typeface="Arial"/>
              </a:rPr>
              <a:t># Step 3 — Copy Intel software (compilers, MPI, MKL, libs) into the spack-stack sandbox</a:t>
            </a:r>
            <a:br>
              <a:rPr lang="en" sz="1200">
                <a:solidFill>
                  <a:srgbClr val="000000"/>
                </a:solidFill>
                <a:latin typeface="Arial"/>
                <a:ea typeface="Arial"/>
                <a:cs typeface="Arial"/>
                <a:sym typeface="Arial"/>
              </a:rPr>
            </a:br>
            <a:r>
              <a:rPr lang="en" sz="1200">
                <a:solidFill>
                  <a:srgbClr val="000000"/>
                </a:solidFill>
                <a:latin typeface="Arial"/>
                <a:ea typeface="Arial"/>
                <a:cs typeface="Arial"/>
                <a:sym typeface="Arial"/>
              </a:rPr>
              <a:t>#	stage locally a helper script that copies necessary directories with Intel software:</a:t>
            </a:r>
            <a:endParaRPr sz="1200">
              <a:solidFill>
                <a:srgbClr val="000000"/>
              </a:solidFill>
              <a:latin typeface="Arial"/>
              <a:ea typeface="Arial"/>
              <a:cs typeface="Arial"/>
              <a:sym typeface="Arial"/>
            </a:endParaRPr>
          </a:p>
          <a:p>
            <a:pPr indent="0" lvl="0" marL="0" rtl="0" algn="l">
              <a:spcBef>
                <a:spcPts val="1200"/>
              </a:spcBef>
              <a:spcAft>
                <a:spcPts val="0"/>
              </a:spcAft>
              <a:buNone/>
            </a:pPr>
            <a:r>
              <a:rPr lang="en" sz="1200">
                <a:solidFill>
                  <a:srgbClr val="000000"/>
                </a:solidFill>
                <a:latin typeface="Courier New"/>
                <a:ea typeface="Courier New"/>
                <a:cs typeface="Courier New"/>
                <a:sym typeface="Courier New"/>
              </a:rPr>
              <a:t>singularity exec spackstack_sandbox/ cp /opt/compilers_cp.sh .</a:t>
            </a:r>
            <a:endParaRPr sz="1200">
              <a:solidFill>
                <a:srgbClr val="000000"/>
              </a:solidFill>
              <a:latin typeface="Courier New"/>
              <a:ea typeface="Courier New"/>
              <a:cs typeface="Courier New"/>
              <a:sym typeface="Courier New"/>
            </a:endParaRPr>
          </a:p>
          <a:p>
            <a:pPr indent="0" lvl="0" marL="0" rtl="0" algn="l">
              <a:spcBef>
                <a:spcPts val="1000"/>
              </a:spcBef>
              <a:spcAft>
                <a:spcPts val="0"/>
              </a:spcAft>
              <a:buNone/>
            </a:pPr>
            <a:r>
              <a:rPr lang="en" sz="1200">
                <a:solidFill>
                  <a:srgbClr val="000000"/>
                </a:solidFill>
                <a:latin typeface="Courier New"/>
                <a:ea typeface="Courier New"/>
                <a:cs typeface="Courier New"/>
                <a:sym typeface="Courier New"/>
              </a:rPr>
              <a:t>./compilers_cp.sh intel-sandbox </a:t>
            </a:r>
            <a:r>
              <a:rPr lang="en" sz="1200">
                <a:solidFill>
                  <a:srgbClr val="000000"/>
                </a:solidFill>
                <a:latin typeface="Courier New"/>
                <a:ea typeface="Courier New"/>
                <a:cs typeface="Courier New"/>
                <a:sym typeface="Courier New"/>
              </a:rPr>
              <a:t>spackstack_sandbox</a:t>
            </a:r>
            <a:endParaRPr sz="1200">
              <a:solidFill>
                <a:srgbClr val="000000"/>
              </a:solidFill>
              <a:latin typeface="Arial"/>
              <a:ea typeface="Arial"/>
              <a:cs typeface="Arial"/>
              <a:sym typeface="Arial"/>
            </a:endParaRPr>
          </a:p>
          <a:p>
            <a:pPr indent="0" lvl="0" marL="0" rtl="0" algn="l">
              <a:spcBef>
                <a:spcPts val="600"/>
              </a:spcBef>
              <a:spcAft>
                <a:spcPts val="0"/>
              </a:spcAft>
              <a:buNone/>
            </a:pPr>
            <a:r>
              <a:rPr lang="en" sz="1200">
                <a:solidFill>
                  <a:srgbClr val="000000"/>
                </a:solidFill>
                <a:latin typeface="Arial"/>
                <a:ea typeface="Arial"/>
                <a:cs typeface="Arial"/>
                <a:sym typeface="Arial"/>
              </a:rPr>
              <a:t># Step 4— Convert the combined sandbox back into a production .sif image </a:t>
            </a:r>
            <a:endParaRPr sz="1200">
              <a:solidFill>
                <a:srgbClr val="000000"/>
              </a:solidFill>
              <a:latin typeface="Arial"/>
              <a:ea typeface="Arial"/>
              <a:cs typeface="Arial"/>
              <a:sym typeface="Arial"/>
            </a:endParaRPr>
          </a:p>
          <a:p>
            <a:pPr indent="0" lvl="0" marL="0" rtl="0" algn="l">
              <a:spcBef>
                <a:spcPts val="1200"/>
              </a:spcBef>
              <a:spcAft>
                <a:spcPts val="1200"/>
              </a:spcAft>
              <a:buNone/>
            </a:pPr>
            <a:r>
              <a:rPr lang="en" sz="1200">
                <a:solidFill>
                  <a:srgbClr val="000000"/>
                </a:solidFill>
                <a:highlight>
                  <a:srgbClr val="F3F3F3"/>
                </a:highlight>
                <a:latin typeface="Courier New"/>
                <a:ea typeface="Courier New"/>
                <a:cs typeface="Courier New"/>
                <a:sym typeface="Courier New"/>
              </a:rPr>
              <a:t>singularity build &lt;-B -bind-dir&gt; --fix-perms rocky9-oneapi2024.2-ss192.sif spackstack_sandbox/</a:t>
            </a:r>
            <a:endParaRPr sz="1400">
              <a:solidFill>
                <a:srgbClr val="000000"/>
              </a:solidFill>
              <a:highlight>
                <a:srgbClr val="F3F3F3"/>
              </a:highlight>
              <a:latin typeface="Courier New"/>
              <a:ea typeface="Courier New"/>
              <a:cs typeface="Courier New"/>
              <a:sym typeface="Courier New"/>
            </a:endParaRPr>
          </a:p>
        </p:txBody>
      </p:sp>
      <p:sp>
        <p:nvSpPr>
          <p:cNvPr id="138" name="Google Shape;138;p1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0"/>
          <p:cNvSpPr txBox="1"/>
          <p:nvPr>
            <p:ph type="title"/>
          </p:nvPr>
        </p:nvSpPr>
        <p:spPr>
          <a:xfrm>
            <a:off x="986850" y="462050"/>
            <a:ext cx="7664400" cy="548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2500">
                <a:solidFill>
                  <a:srgbClr val="0B5394"/>
                </a:solidFill>
              </a:rPr>
              <a:t>Pulling the EPIC Container Images from Docker Repos</a:t>
            </a:r>
            <a:endParaRPr sz="2500">
              <a:solidFill>
                <a:srgbClr val="0B5394"/>
              </a:solidFill>
            </a:endParaRPr>
          </a:p>
        </p:txBody>
      </p:sp>
      <p:sp>
        <p:nvSpPr>
          <p:cNvPr id="144" name="Google Shape;144;p20"/>
          <p:cNvSpPr txBox="1"/>
          <p:nvPr>
            <p:ph idx="1" type="body"/>
          </p:nvPr>
        </p:nvSpPr>
        <p:spPr>
          <a:xfrm>
            <a:off x="1053775" y="1229100"/>
            <a:ext cx="7225200" cy="29736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lang="en" sz="1400">
                <a:solidFill>
                  <a:srgbClr val="000000"/>
                </a:solidFill>
              </a:rPr>
              <a:t># GNU-based container — GNU 13.3.1 + Open MPI 4.1.6</a:t>
            </a:r>
            <a:endParaRPr sz="1400">
              <a:solidFill>
                <a:srgbClr val="000000"/>
              </a:solidFill>
            </a:endParaRPr>
          </a:p>
          <a:p>
            <a:pPr indent="0" lvl="0" marL="0" rtl="0" algn="l">
              <a:lnSpc>
                <a:spcPct val="95000"/>
              </a:lnSpc>
              <a:spcBef>
                <a:spcPts val="1200"/>
              </a:spcBef>
              <a:spcAft>
                <a:spcPts val="0"/>
              </a:spcAft>
              <a:buNone/>
            </a:pPr>
            <a:r>
              <a:rPr lang="en" sz="1400">
                <a:solidFill>
                  <a:srgbClr val="000000"/>
                </a:solidFill>
                <a:highlight>
                  <a:srgbClr val="F3F3F3"/>
                </a:highlight>
                <a:latin typeface="Courier New"/>
                <a:ea typeface="Courier New"/>
                <a:cs typeface="Courier New"/>
                <a:sym typeface="Courier New"/>
              </a:rPr>
              <a:t>singularity build rocky9-gnu13-ompi416.sif  docker://noaaepic/rocky9-gnu:13.3.1-ompi416</a:t>
            </a:r>
            <a:endParaRPr sz="1400">
              <a:solidFill>
                <a:srgbClr val="000000"/>
              </a:solidFill>
              <a:highlight>
                <a:srgbClr val="F3F3F3"/>
              </a:highlight>
              <a:latin typeface="Courier New"/>
              <a:ea typeface="Courier New"/>
              <a:cs typeface="Courier New"/>
              <a:sym typeface="Courier New"/>
            </a:endParaRPr>
          </a:p>
          <a:p>
            <a:pPr indent="0" lvl="0" marL="0" rtl="0" algn="l">
              <a:lnSpc>
                <a:spcPct val="95000"/>
              </a:lnSpc>
              <a:spcBef>
                <a:spcPts val="1200"/>
              </a:spcBef>
              <a:spcAft>
                <a:spcPts val="0"/>
              </a:spcAft>
              <a:buNone/>
            </a:pPr>
            <a:r>
              <a:rPr lang="en" sz="1400">
                <a:solidFill>
                  <a:srgbClr val="000000"/>
                </a:solidFill>
              </a:rPr>
              <a:t># GNU-based container — GNU 13.3.1 + Open MPI 5.0.7</a:t>
            </a:r>
            <a:endParaRPr sz="1400">
              <a:solidFill>
                <a:srgbClr val="000000"/>
              </a:solidFill>
            </a:endParaRPr>
          </a:p>
          <a:p>
            <a:pPr indent="0" lvl="0" marL="0" rtl="0" algn="l">
              <a:lnSpc>
                <a:spcPct val="95000"/>
              </a:lnSpc>
              <a:spcBef>
                <a:spcPts val="1200"/>
              </a:spcBef>
              <a:spcAft>
                <a:spcPts val="0"/>
              </a:spcAft>
              <a:buNone/>
            </a:pPr>
            <a:r>
              <a:rPr lang="en" sz="1400">
                <a:solidFill>
                  <a:srgbClr val="000000"/>
                </a:solidFill>
                <a:highlight>
                  <a:srgbClr val="F3F3F3"/>
                </a:highlight>
                <a:latin typeface="Courier New"/>
                <a:ea typeface="Courier New"/>
                <a:cs typeface="Courier New"/>
                <a:sym typeface="Courier New"/>
              </a:rPr>
              <a:t>singularity build rocky9-gnu13-ompi507.sif  docker://noaaepic/rocky9-gnu:13.3.1-ompi507</a:t>
            </a:r>
            <a:endParaRPr sz="1400">
              <a:solidFill>
                <a:srgbClr val="000000"/>
              </a:solidFill>
            </a:endParaRPr>
          </a:p>
          <a:p>
            <a:pPr indent="0" lvl="0" marL="0" rtl="0" algn="l">
              <a:lnSpc>
                <a:spcPct val="95000"/>
              </a:lnSpc>
              <a:spcBef>
                <a:spcPts val="1200"/>
              </a:spcBef>
              <a:spcAft>
                <a:spcPts val="0"/>
              </a:spcAft>
              <a:buNone/>
            </a:pPr>
            <a:r>
              <a:rPr lang="en" sz="1400">
                <a:solidFill>
                  <a:srgbClr val="000000"/>
                </a:solidFill>
              </a:rPr>
              <a:t># Intel-based container — OneAPI 2024.2 + spack-stack v1.9.2</a:t>
            </a:r>
            <a:endParaRPr sz="1400">
              <a:solidFill>
                <a:srgbClr val="000000"/>
              </a:solidFill>
            </a:endParaRPr>
          </a:p>
          <a:p>
            <a:pPr indent="0" lvl="0" marL="0" rtl="0" algn="l">
              <a:lnSpc>
                <a:spcPct val="95000"/>
              </a:lnSpc>
              <a:spcBef>
                <a:spcPts val="1200"/>
              </a:spcBef>
              <a:spcAft>
                <a:spcPts val="1200"/>
              </a:spcAft>
              <a:buNone/>
            </a:pPr>
            <a:r>
              <a:rPr lang="en" sz="1400">
                <a:solidFill>
                  <a:srgbClr val="000000"/>
                </a:solidFill>
                <a:highlight>
                  <a:srgbClr val="F3F3F3"/>
                </a:highlight>
                <a:latin typeface="Courier New"/>
                <a:ea typeface="Courier New"/>
                <a:cs typeface="Courier New"/>
                <a:sym typeface="Courier New"/>
              </a:rPr>
              <a:t>singularity build rocky9-oneapi2024.2-ss192.sif   docker://noaaepic/rocky9-oneapi2024.2-spack-stack:v19.2-ufs-wm-env</a:t>
            </a:r>
            <a:endParaRPr sz="1400">
              <a:solidFill>
                <a:srgbClr val="000000"/>
              </a:solidFill>
            </a:endParaRPr>
          </a:p>
        </p:txBody>
      </p:sp>
      <p:sp>
        <p:nvSpPr>
          <p:cNvPr id="145" name="Google Shape;145;p2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1"/>
          <p:cNvSpPr txBox="1"/>
          <p:nvPr>
            <p:ph type="title"/>
          </p:nvPr>
        </p:nvSpPr>
        <p:spPr>
          <a:xfrm>
            <a:off x="595575" y="396575"/>
            <a:ext cx="8224200" cy="60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420">
                <a:solidFill>
                  <a:srgbClr val="0B5394"/>
                </a:solidFill>
              </a:rPr>
              <a:t>A Cleaner Path for Community Testing and Debugging </a:t>
            </a:r>
            <a:endParaRPr sz="2420">
              <a:solidFill>
                <a:srgbClr val="0B5394"/>
              </a:solidFill>
            </a:endParaRPr>
          </a:p>
        </p:txBody>
      </p:sp>
      <p:sp>
        <p:nvSpPr>
          <p:cNvPr id="151" name="Google Shape;151;p21"/>
          <p:cNvSpPr txBox="1"/>
          <p:nvPr>
            <p:ph idx="1" type="body"/>
          </p:nvPr>
        </p:nvSpPr>
        <p:spPr>
          <a:xfrm>
            <a:off x="526525" y="1003475"/>
            <a:ext cx="7806000" cy="37176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Clr>
                <a:srgbClr val="000000"/>
              </a:buClr>
              <a:buSzPts val="1300"/>
              <a:buChar char="●"/>
            </a:pPr>
            <a:r>
              <a:rPr lang="en">
                <a:solidFill>
                  <a:srgbClr val="000000"/>
                </a:solidFill>
              </a:rPr>
              <a:t>Production CI/CD (PR-triggered) runs through </a:t>
            </a:r>
            <a:r>
              <a:rPr b="1" lang="en">
                <a:solidFill>
                  <a:srgbClr val="000000"/>
                </a:solidFill>
              </a:rPr>
              <a:t>rt.sh</a:t>
            </a:r>
            <a:r>
              <a:rPr lang="en">
                <a:solidFill>
                  <a:srgbClr val="000000"/>
                </a:solidFill>
              </a:rPr>
              <a:t> + </a:t>
            </a:r>
            <a:r>
              <a:rPr b="1" lang="en">
                <a:solidFill>
                  <a:srgbClr val="000000"/>
                </a:solidFill>
              </a:rPr>
              <a:t>rt.conf </a:t>
            </a:r>
            <a:r>
              <a:rPr lang="en">
                <a:solidFill>
                  <a:srgbClr val="000000"/>
                </a:solidFill>
              </a:rPr>
              <a:t>+ supporting </a:t>
            </a:r>
            <a:r>
              <a:rPr b="1" lang="en">
                <a:solidFill>
                  <a:srgbClr val="000000"/>
                </a:solidFill>
              </a:rPr>
              <a:t>tests/ </a:t>
            </a:r>
            <a:r>
              <a:rPr lang="en">
                <a:solidFill>
                  <a:srgbClr val="000000"/>
                </a:solidFill>
              </a:rPr>
              <a:t>scripts</a:t>
            </a:r>
            <a:endParaRPr>
              <a:solidFill>
                <a:srgbClr val="000000"/>
              </a:solidFill>
            </a:endParaRPr>
          </a:p>
          <a:p>
            <a:pPr indent="-311150" lvl="0" marL="457200" rtl="0" algn="l">
              <a:spcBef>
                <a:spcPts val="1000"/>
              </a:spcBef>
              <a:spcAft>
                <a:spcPts val="0"/>
              </a:spcAft>
              <a:buClr>
                <a:srgbClr val="000000"/>
              </a:buClr>
              <a:buSzPts val="1300"/>
              <a:buChar char="●"/>
            </a:pPr>
            <a:r>
              <a:rPr b="1" lang="en">
                <a:solidFill>
                  <a:srgbClr val="000000"/>
                </a:solidFill>
              </a:rPr>
              <a:t>community.sh </a:t>
            </a:r>
            <a:r>
              <a:rPr lang="en">
                <a:solidFill>
                  <a:srgbClr val="000000"/>
                </a:solidFill>
              </a:rPr>
              <a:t>follows the same workflow, with its own </a:t>
            </a:r>
            <a:r>
              <a:rPr b="1" lang="en">
                <a:solidFill>
                  <a:srgbClr val="000000"/>
                </a:solidFill>
              </a:rPr>
              <a:t>community.conf</a:t>
            </a:r>
            <a:r>
              <a:rPr lang="en">
                <a:solidFill>
                  <a:srgbClr val="000000"/>
                </a:solidFill>
              </a:rPr>
              <a:t> (custom container/community platform configurations, machine-specific data paths, etc.)</a:t>
            </a:r>
            <a:endParaRPr>
              <a:solidFill>
                <a:srgbClr val="000000"/>
              </a:solidFill>
            </a:endParaRPr>
          </a:p>
          <a:p>
            <a:pPr indent="-311150" lvl="0" marL="457200" rtl="0" algn="l">
              <a:spcBef>
                <a:spcPts val="1000"/>
              </a:spcBef>
              <a:spcAft>
                <a:spcPts val="0"/>
              </a:spcAft>
              <a:buClr>
                <a:srgbClr val="000000"/>
              </a:buClr>
              <a:buSzPts val="1300"/>
              <a:buChar char="●"/>
            </a:pPr>
            <a:r>
              <a:rPr lang="en">
                <a:solidFill>
                  <a:srgbClr val="000000"/>
                </a:solidFill>
              </a:rPr>
              <a:t>Kept separate —</a:t>
            </a:r>
            <a:r>
              <a:rPr b="1" lang="en">
                <a:solidFill>
                  <a:srgbClr val="000000"/>
                </a:solidFill>
              </a:rPr>
              <a:t> rt.sh </a:t>
            </a:r>
            <a:r>
              <a:rPr lang="en">
                <a:solidFill>
                  <a:srgbClr val="000000"/>
                </a:solidFill>
              </a:rPr>
              <a:t>remains insulated from container/community-platform complexity</a:t>
            </a:r>
            <a:endParaRPr>
              <a:solidFill>
                <a:srgbClr val="000000"/>
              </a:solidFill>
            </a:endParaRPr>
          </a:p>
          <a:p>
            <a:pPr indent="-311150" lvl="0" marL="457200" rtl="0" algn="l">
              <a:spcBef>
                <a:spcPts val="1000"/>
              </a:spcBef>
              <a:spcAft>
                <a:spcPts val="0"/>
              </a:spcAft>
              <a:buClr>
                <a:srgbClr val="000000"/>
              </a:buClr>
              <a:buSzPts val="1300"/>
              <a:buChar char="●"/>
            </a:pPr>
            <a:r>
              <a:rPr lang="en">
                <a:solidFill>
                  <a:srgbClr val="000000"/>
                </a:solidFill>
              </a:rPr>
              <a:t>Still reuses some supporting scripts in </a:t>
            </a:r>
            <a:r>
              <a:rPr b="1" lang="en">
                <a:solidFill>
                  <a:srgbClr val="000000"/>
                </a:solidFill>
              </a:rPr>
              <a:t>tests/ </a:t>
            </a:r>
            <a:r>
              <a:rPr lang="en">
                <a:solidFill>
                  <a:srgbClr val="000000"/>
                </a:solidFill>
              </a:rPr>
              <a:t>and </a:t>
            </a:r>
            <a:r>
              <a:rPr b="1" lang="en">
                <a:solidFill>
                  <a:srgbClr val="000000"/>
                </a:solidFill>
              </a:rPr>
              <a:t>fv3_conf</a:t>
            </a:r>
            <a:r>
              <a:rPr lang="en">
                <a:solidFill>
                  <a:srgbClr val="000000"/>
                </a:solidFill>
              </a:rPr>
              <a:t> (e.g., job templates)</a:t>
            </a:r>
            <a:endParaRPr>
              <a:solidFill>
                <a:srgbClr val="000000"/>
              </a:solidFill>
            </a:endParaRPr>
          </a:p>
          <a:p>
            <a:pPr indent="-311150" lvl="0" marL="457200" rtl="0" algn="l">
              <a:spcBef>
                <a:spcPts val="1000"/>
              </a:spcBef>
              <a:spcAft>
                <a:spcPts val="0"/>
              </a:spcAft>
              <a:buClr>
                <a:srgbClr val="000000"/>
              </a:buClr>
              <a:buSzPts val="1300"/>
              <a:buChar char="●"/>
            </a:pPr>
            <a:r>
              <a:rPr lang="en">
                <a:solidFill>
                  <a:srgbClr val="000000"/>
                </a:solidFill>
              </a:rPr>
              <a:t>Containers require </a:t>
            </a:r>
            <a:r>
              <a:rPr b="1" lang="en">
                <a:solidFill>
                  <a:srgbClr val="000000"/>
                </a:solidFill>
              </a:rPr>
              <a:t>two separate sets of modulefiles</a:t>
            </a:r>
            <a:r>
              <a:rPr lang="en">
                <a:solidFill>
                  <a:srgbClr val="000000"/>
                </a:solidFill>
              </a:rPr>
              <a:t>:</a:t>
            </a:r>
            <a:endParaRPr>
              <a:solidFill>
                <a:srgbClr val="000000"/>
              </a:solidFill>
            </a:endParaRPr>
          </a:p>
          <a:p>
            <a:pPr indent="-311150" lvl="1" marL="914400" rtl="0" algn="l">
              <a:spcBef>
                <a:spcPts val="1000"/>
              </a:spcBef>
              <a:spcAft>
                <a:spcPts val="0"/>
              </a:spcAft>
              <a:buClr>
                <a:srgbClr val="000000"/>
              </a:buClr>
              <a:buSzPts val="1300"/>
              <a:buChar char="○"/>
            </a:pPr>
            <a:r>
              <a:rPr lang="en" sz="1300">
                <a:solidFill>
                  <a:srgbClr val="000000"/>
                </a:solidFill>
              </a:rPr>
              <a:t>host-side (to start the container instance) </a:t>
            </a:r>
            <a:endParaRPr sz="1300">
              <a:solidFill>
                <a:srgbClr val="000000"/>
              </a:solidFill>
            </a:endParaRPr>
          </a:p>
          <a:p>
            <a:pPr indent="-311150" lvl="1" marL="914400" rtl="0" algn="l">
              <a:spcBef>
                <a:spcPts val="0"/>
              </a:spcBef>
              <a:spcAft>
                <a:spcPts val="0"/>
              </a:spcAft>
              <a:buClr>
                <a:srgbClr val="000000"/>
              </a:buClr>
              <a:buSzPts val="1300"/>
              <a:buChar char="○"/>
            </a:pPr>
            <a:r>
              <a:rPr lang="en" sz="1300">
                <a:solidFill>
                  <a:srgbClr val="000000"/>
                </a:solidFill>
              </a:rPr>
              <a:t>inside-container (spack-stack libraries, used once running)</a:t>
            </a:r>
            <a:endParaRPr sz="1300">
              <a:solidFill>
                <a:srgbClr val="000000"/>
              </a:solidFill>
            </a:endParaRPr>
          </a:p>
          <a:p>
            <a:pPr indent="-311150" lvl="0" marL="457200" rtl="0" algn="l">
              <a:spcBef>
                <a:spcPts val="1000"/>
              </a:spcBef>
              <a:spcAft>
                <a:spcPts val="0"/>
              </a:spcAft>
              <a:buClr>
                <a:srgbClr val="000000"/>
              </a:buClr>
              <a:buSzPts val="1300"/>
              <a:buChar char="●"/>
            </a:pPr>
            <a:r>
              <a:rPr lang="en">
                <a:solidFill>
                  <a:srgbClr val="000000"/>
                </a:solidFill>
              </a:rPr>
              <a:t>Runs sequentially: </a:t>
            </a:r>
            <a:r>
              <a:rPr i="1" lang="en">
                <a:solidFill>
                  <a:srgbClr val="000000"/>
                </a:solidFill>
              </a:rPr>
              <a:t>compile all </a:t>
            </a:r>
            <a:r>
              <a:rPr i="1" lang="en">
                <a:solidFill>
                  <a:srgbClr val="000000"/>
                </a:solidFill>
              </a:rPr>
              <a:t>required configs </a:t>
            </a:r>
            <a:r>
              <a:rPr i="1" lang="en">
                <a:solidFill>
                  <a:srgbClr val="000000"/>
                </a:solidFill>
              </a:rPr>
              <a:t>→ run tests consecutively</a:t>
            </a:r>
            <a:r>
              <a:rPr lang="en">
                <a:solidFill>
                  <a:srgbClr val="000000"/>
                </a:solidFill>
              </a:rPr>
              <a:t> 	(</a:t>
            </a:r>
            <a:r>
              <a:rPr b="1" lang="en">
                <a:solidFill>
                  <a:srgbClr val="000000"/>
                </a:solidFill>
              </a:rPr>
              <a:t>no Rocoto/ECFlow)</a:t>
            </a:r>
            <a:r>
              <a:rPr lang="en">
                <a:solidFill>
                  <a:srgbClr val="000000"/>
                </a:solidFill>
              </a:rPr>
              <a:t> </a:t>
            </a:r>
            <a:endParaRPr>
              <a:solidFill>
                <a:srgbClr val="000000"/>
              </a:solidFill>
            </a:endParaRPr>
          </a:p>
          <a:p>
            <a:pPr indent="-311150" lvl="0" marL="457200" rtl="0" algn="l">
              <a:spcBef>
                <a:spcPts val="1000"/>
              </a:spcBef>
              <a:spcAft>
                <a:spcPts val="1000"/>
              </a:spcAft>
              <a:buClr>
                <a:srgbClr val="000000"/>
              </a:buClr>
              <a:buSzPts val="1300"/>
              <a:buChar char="●"/>
            </a:pPr>
            <a:r>
              <a:rPr lang="en">
                <a:solidFill>
                  <a:srgbClr val="000000"/>
                </a:solidFill>
              </a:rPr>
              <a:t>Result: simpler script for </a:t>
            </a:r>
            <a:r>
              <a:rPr b="1" lang="en">
                <a:solidFill>
                  <a:srgbClr val="000000"/>
                </a:solidFill>
              </a:rPr>
              <a:t>community debugging and portability testing</a:t>
            </a:r>
            <a:endParaRPr b="1">
              <a:solidFill>
                <a:srgbClr val="000000"/>
              </a:solidFill>
            </a:endParaRPr>
          </a:p>
        </p:txBody>
      </p:sp>
      <p:sp>
        <p:nvSpPr>
          <p:cNvPr id="152" name="Google Shape;152;p2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53" name="Google Shape;153;p21"/>
          <p:cNvSpPr txBox="1"/>
          <p:nvPr/>
        </p:nvSpPr>
        <p:spPr>
          <a:xfrm>
            <a:off x="443525" y="4339350"/>
            <a:ext cx="7089300" cy="692100"/>
          </a:xfrm>
          <a:prstGeom prst="rect">
            <a:avLst/>
          </a:prstGeom>
          <a:noFill/>
          <a:ln cap="flat" cmpd="sng" w="9525">
            <a:solidFill>
              <a:srgbClr val="0B5394"/>
            </a:solidFill>
            <a:prstDash val="solid"/>
            <a:round/>
            <a:headEnd len="sm" w="sm" type="none"/>
            <a:tailEnd len="sm" w="sm" type="none"/>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lang="en">
                <a:solidFill>
                  <a:srgbClr val="595959"/>
                </a:solidFill>
              </a:rPr>
              <a:t>PR currently open for review (so still work-in-progress, feel free to comment!):</a:t>
            </a:r>
            <a:br>
              <a:rPr lang="en">
                <a:solidFill>
                  <a:srgbClr val="595959"/>
                </a:solidFill>
              </a:rPr>
            </a:br>
            <a:r>
              <a:rPr lang="en" sz="1800">
                <a:solidFill>
                  <a:srgbClr val="595959"/>
                </a:solidFill>
              </a:rPr>
              <a:t> </a:t>
            </a:r>
            <a:r>
              <a:rPr lang="en" u="sng">
                <a:solidFill>
                  <a:srgbClr val="0097A7"/>
                </a:solidFill>
                <a:hlinkClick r:id="rId3">
                  <a:extLst>
                    <a:ext uri="{A12FA001-AC4F-418D-AE19-62706E023703}">
                      <ahyp:hlinkClr val="tx"/>
                    </a:ext>
                  </a:extLst>
                </a:hlinkClick>
              </a:rPr>
              <a:t>https://github.com/ufs-community/ufs-weather-model/pull/3268</a:t>
            </a:r>
            <a:endParaRPr>
              <a:solidFill>
                <a:srgbClr val="595959"/>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