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99" r:id="rId4"/>
    <p:sldId id="300" r:id="rId5"/>
    <p:sldId id="281" r:id="rId6"/>
    <p:sldId id="301" r:id="rId7"/>
    <p:sldId id="304" r:id="rId8"/>
    <p:sldId id="303" r:id="rId9"/>
    <p:sldId id="302" r:id="rId10"/>
    <p:sldId id="305" r:id="rId11"/>
    <p:sldId id="268" r:id="rId12"/>
  </p:sldIdLst>
  <p:sldSz cx="9144000" cy="5143500" type="screen16x9"/>
  <p:notesSz cx="6858000" cy="9144000"/>
  <p:embeddedFontLst>
    <p:embeddedFont>
      <p:font typeface="Maven Pro" pitchFamily="2" charset="77"/>
      <p:regular r:id="rId14"/>
      <p:bold r:id="rId15"/>
    </p:embeddedFont>
    <p:embeddedFont>
      <p:font typeface="Nunito" pitchFamily="2" charset="77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8"/>
    <p:restoredTop sz="94658"/>
  </p:normalViewPr>
  <p:slideViewPr>
    <p:cSldViewPr snapToGrid="0">
      <p:cViewPr varScale="1">
        <p:scale>
          <a:sx n="154" d="100"/>
          <a:sy n="154" d="100"/>
        </p:scale>
        <p:origin x="368" y="1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f01349756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" name="Google Shape;83;g3f01349756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2" name="Google Shape;25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36738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5f1675d6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5f1675d6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6A164465-2E71-42F3-9BD4-99B27A010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5f1675d66_0_0:notes">
            <a:extLst>
              <a:ext uri="{FF2B5EF4-FFF2-40B4-BE49-F238E27FC236}">
                <a16:creationId xmlns:a16="http://schemas.microsoft.com/office/drawing/2014/main" id="{C2D18272-C8B5-F776-14B4-ED95D8F3DA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5f1675d66_0_0:notes">
            <a:extLst>
              <a:ext uri="{FF2B5EF4-FFF2-40B4-BE49-F238E27FC236}">
                <a16:creationId xmlns:a16="http://schemas.microsoft.com/office/drawing/2014/main" id="{641F4801-BBC1-3CCD-3BC4-9C0C546C01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601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C2E8FE0F-6106-8E69-C224-E0B3614EE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5f1675d66_0_0:notes">
            <a:extLst>
              <a:ext uri="{FF2B5EF4-FFF2-40B4-BE49-F238E27FC236}">
                <a16:creationId xmlns:a16="http://schemas.microsoft.com/office/drawing/2014/main" id="{D40373E9-0BE4-CCE2-9541-B4923979263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5f1675d66_0_0:notes">
            <a:extLst>
              <a:ext uri="{FF2B5EF4-FFF2-40B4-BE49-F238E27FC236}">
                <a16:creationId xmlns:a16="http://schemas.microsoft.com/office/drawing/2014/main" id="{F18F7299-4AD4-E1B1-6191-CB39B0D3A9B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9779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E1977F64-BA67-7471-7F2B-55262FC3C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5f1675d66_0_0:notes">
            <a:extLst>
              <a:ext uri="{FF2B5EF4-FFF2-40B4-BE49-F238E27FC236}">
                <a16:creationId xmlns:a16="http://schemas.microsoft.com/office/drawing/2014/main" id="{136DD2CA-052B-FEF4-4118-18D12D8997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5f1675d66_0_0:notes">
            <a:extLst>
              <a:ext uri="{FF2B5EF4-FFF2-40B4-BE49-F238E27FC236}">
                <a16:creationId xmlns:a16="http://schemas.microsoft.com/office/drawing/2014/main" id="{FF3EDAC6-79CC-4D7C-7022-D42DBF2BF33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85400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1327AC48-483A-D6B1-14A1-50E9584CF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5f1675d66_0_0:notes">
            <a:extLst>
              <a:ext uri="{FF2B5EF4-FFF2-40B4-BE49-F238E27FC236}">
                <a16:creationId xmlns:a16="http://schemas.microsoft.com/office/drawing/2014/main" id="{9603101C-D9F3-012C-A5F3-71958970977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5f1675d66_0_0:notes">
            <a:extLst>
              <a:ext uri="{FF2B5EF4-FFF2-40B4-BE49-F238E27FC236}">
                <a16:creationId xmlns:a16="http://schemas.microsoft.com/office/drawing/2014/main" id="{06E075BB-28D0-47BE-4367-001306F642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62875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2F9319FC-51A9-DB50-F7E0-042E234AB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5f1675d66_0_0:notes">
            <a:extLst>
              <a:ext uri="{FF2B5EF4-FFF2-40B4-BE49-F238E27FC236}">
                <a16:creationId xmlns:a16="http://schemas.microsoft.com/office/drawing/2014/main" id="{ADB1D836-5F4B-97FC-9826-376BF532D00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5f1675d66_0_0:notes">
            <a:extLst>
              <a:ext uri="{FF2B5EF4-FFF2-40B4-BE49-F238E27FC236}">
                <a16:creationId xmlns:a16="http://schemas.microsoft.com/office/drawing/2014/main" id="{90F1F8B0-2131-789B-CDE1-9D82CE7E80E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51925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31CAE82E-6994-C17E-D59E-E46B68518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5f1675d66_0_0:notes">
            <a:extLst>
              <a:ext uri="{FF2B5EF4-FFF2-40B4-BE49-F238E27FC236}">
                <a16:creationId xmlns:a16="http://schemas.microsoft.com/office/drawing/2014/main" id="{D3885D44-A6C1-B423-583B-203ACA7276C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5f1675d66_0_0:notes">
            <a:extLst>
              <a:ext uri="{FF2B5EF4-FFF2-40B4-BE49-F238E27FC236}">
                <a16:creationId xmlns:a16="http://schemas.microsoft.com/office/drawing/2014/main" id="{F40F5734-BA0B-1FC8-4FEA-D6D976D71C4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49108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AF10F20D-134C-E8BA-E6F8-767B0CEB1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5f1675d66_0_0:notes">
            <a:extLst>
              <a:ext uri="{FF2B5EF4-FFF2-40B4-BE49-F238E27FC236}">
                <a16:creationId xmlns:a16="http://schemas.microsoft.com/office/drawing/2014/main" id="{84297F0B-5560-401A-48A8-90D596BE820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5f1675d66_0_0:notes">
            <a:extLst>
              <a:ext uri="{FF2B5EF4-FFF2-40B4-BE49-F238E27FC236}">
                <a16:creationId xmlns:a16="http://schemas.microsoft.com/office/drawing/2014/main" id="{200A0BB2-A867-B849-FC61-09730A5C784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1514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094D70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title="4.png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7" y="8"/>
            <a:ext cx="9262536" cy="521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" name="Google Shape;14;p2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96350" y="3291650"/>
            <a:ext cx="1925852" cy="1445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rgbClr val="094D70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1" title="7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F9CB9C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 title="6.png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-6"/>
            <a:ext cx="9270576" cy="521469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" name="Google Shape;19;p3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" name="Google Shape;24;p4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" name="Google Shape;25;p4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26" name="Google Shape;26;p4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145FA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4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F1761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4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00C9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2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3" name="Google Shape;33;p5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5" name="Google Shape;35;p5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36" name="Google Shape;36;p5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145FA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5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F1761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5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00C9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1" name="Google Shape;41;p6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3" name="Google Shape;43;p6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44" name="Google Shape;44;p6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145FA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6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F1761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6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00C9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0" name="Google Shape;50;p7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2" name="Google Shape;52;p7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53" name="Google Shape;53;p7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145FA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" name="Google Shape;54;p7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F1761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" name="Google Shape;55;p7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00C9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F9CB9C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8" title="Artificial Intelligence To Enhance Language Skills Presentation (10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743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8"/>
          <p:cNvSpPr txBox="1">
            <a:spLocks noGrp="1"/>
          </p:cNvSpPr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0" name="Google Shape;60;p8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>
            <a:spLocks noGrp="1"/>
          </p:cNvSpPr>
          <p:nvPr>
            <p:ph type="subTitle" idx="1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body" idx="2"/>
          </p:nvPr>
        </p:nvSpPr>
        <p:spPr>
          <a:xfrm>
            <a:off x="4877425" y="1040075"/>
            <a:ext cx="3430500" cy="38706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5" name="Google Shape;65;p9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7" name="Google Shape;67;p9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68" name="Google Shape;68;p9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145FA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" name="Google Shape;69;p9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F1761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" name="Google Shape;70;p9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00C9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>
            <a:spLocks noGrp="1"/>
          </p:cNvSpPr>
          <p:nvPr>
            <p:ph type="body" idx="1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4" name="Google Shape;74;p10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omentu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75/BAMS-D-24-0223.1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25923/gfbx-pk53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hyperlink" Target="https://doi.org/10.25923/jzks-6g7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25923/h7j3-1h25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hyperlink" Target="https://doi.org/10.25923/0wyp-9f39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hyperlink" Target="https://github.com/NOAA-EMC/WW4" TargetMode="External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github.com/NOAA-EMC/WW4/projects" TargetMode="External"/><Relationship Id="rId5" Type="http://schemas.openxmlformats.org/officeDocument/2006/relationships/hyperlink" Target="https://github.com/NOAA-EMC/WW4/discussions" TargetMode="External"/><Relationship Id="rId4" Type="http://schemas.openxmlformats.org/officeDocument/2006/relationships/hyperlink" Target="https://github.com/NOAA-EMC/WW4/wiki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ctrTitle"/>
          </p:nvPr>
        </p:nvSpPr>
        <p:spPr>
          <a:xfrm>
            <a:off x="824000" y="1613813"/>
            <a:ext cx="7812924" cy="18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r>
              <a:rPr lang="en-US" dirty="0"/>
              <a:t>Developing WAVEWATCH IV </a:t>
            </a:r>
            <a:r>
              <a:rPr lang="en-US" baseline="30000" dirty="0"/>
              <a:t>TM</a:t>
            </a:r>
            <a:r>
              <a:rPr lang="en-US" dirty="0"/>
              <a:t>  to enable exascale wind wave modeling </a:t>
            </a:r>
            <a:br>
              <a:rPr lang="en-US" dirty="0"/>
            </a:br>
            <a:endParaRPr sz="6000" dirty="0"/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1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Dr. Ir. Hendrik L. Tolman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NOAA / National Weather Service</a:t>
            </a:r>
            <a:endParaRPr dirty="0"/>
          </a:p>
        </p:txBody>
      </p:sp>
      <p:pic>
        <p:nvPicPr>
          <p:cNvPr id="2" name="Google Shape;120;p23">
            <a:extLst>
              <a:ext uri="{FF2B5EF4-FFF2-40B4-BE49-F238E27FC236}">
                <a16:creationId xmlns:a16="http://schemas.microsoft.com/office/drawing/2014/main" id="{5E7797BC-A84F-AC2C-2544-D391CE3B0509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4306" y="238591"/>
            <a:ext cx="748192" cy="748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25;p23">
            <a:extLst>
              <a:ext uri="{FF2B5EF4-FFF2-40B4-BE49-F238E27FC236}">
                <a16:creationId xmlns:a16="http://schemas.microsoft.com/office/drawing/2014/main" id="{28774AF1-CF96-F8F8-E804-BC82820EA17E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20282" y="246438"/>
            <a:ext cx="748190" cy="748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8A99561E-1C60-0AF7-5D32-476D7E9CA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>
            <a:extLst>
              <a:ext uri="{FF2B5EF4-FFF2-40B4-BE49-F238E27FC236}">
                <a16:creationId xmlns:a16="http://schemas.microsoft.com/office/drawing/2014/main" id="{076AA3F7-2E3F-6336-A13B-CCF0E0C8C86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/>
            <a:endParaRPr dirty="0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5D9B5A6A-C1A1-796F-0F15-D8A974E70E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4015" y="1337724"/>
            <a:ext cx="6955971" cy="3319448"/>
          </a:xfrm>
        </p:spPr>
        <p:txBody>
          <a:bodyPr>
            <a:normAutofit/>
          </a:bodyPr>
          <a:lstStyle/>
          <a:p>
            <a:pPr marL="146050" indent="0">
              <a:buNone/>
            </a:pPr>
            <a:endParaRPr lang="en-US" sz="4000" dirty="0"/>
          </a:p>
          <a:p>
            <a:pPr marL="461963" indent="-290513">
              <a:buNone/>
            </a:pPr>
            <a:r>
              <a:rPr lang="en-US" sz="2800" dirty="0"/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241F22-F2BC-7376-5999-A4C2629F92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977" y="256027"/>
            <a:ext cx="6959712" cy="449917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67F405BB-F9B6-0561-3490-25AF823C501C}"/>
              </a:ext>
            </a:extLst>
          </p:cNvPr>
          <p:cNvGrpSpPr/>
          <p:nvPr/>
        </p:nvGrpSpPr>
        <p:grpSpPr>
          <a:xfrm>
            <a:off x="947650" y="1227516"/>
            <a:ext cx="3128539" cy="282632"/>
            <a:chOff x="947650" y="1227516"/>
            <a:chExt cx="3128539" cy="282632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F4E61296-85BD-451A-02CB-C499A810A125}"/>
                </a:ext>
              </a:extLst>
            </p:cNvPr>
            <p:cNvSpPr/>
            <p:nvPr/>
          </p:nvSpPr>
          <p:spPr>
            <a:xfrm>
              <a:off x="2560320" y="1227516"/>
              <a:ext cx="673331" cy="28263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AD6DF34-29A7-953F-5790-92F025DF1384}"/>
                </a:ext>
              </a:extLst>
            </p:cNvPr>
            <p:cNvSpPr/>
            <p:nvPr/>
          </p:nvSpPr>
          <p:spPr>
            <a:xfrm>
              <a:off x="3618809" y="1227516"/>
              <a:ext cx="457380" cy="28263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3275A13-70A0-A1BF-CA6A-EB29219CB44F}"/>
                </a:ext>
              </a:extLst>
            </p:cNvPr>
            <p:cNvSpPr/>
            <p:nvPr/>
          </p:nvSpPr>
          <p:spPr>
            <a:xfrm>
              <a:off x="947650" y="1227516"/>
              <a:ext cx="396426" cy="28263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0BD1B351-7216-B72A-E6B5-6AEA086C62BB}"/>
              </a:ext>
            </a:extLst>
          </p:cNvPr>
          <p:cNvSpPr/>
          <p:nvPr/>
        </p:nvSpPr>
        <p:spPr>
          <a:xfrm>
            <a:off x="4646814" y="1501835"/>
            <a:ext cx="856211" cy="31865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DD619B9-C22F-35E8-2B4B-D54260A07A17}"/>
              </a:ext>
            </a:extLst>
          </p:cNvPr>
          <p:cNvCxnSpPr>
            <a:cxnSpLocks/>
          </p:cNvCxnSpPr>
          <p:nvPr/>
        </p:nvCxnSpPr>
        <p:spPr>
          <a:xfrm>
            <a:off x="4211979" y="555171"/>
            <a:ext cx="0" cy="715888"/>
          </a:xfrm>
          <a:prstGeom prst="line">
            <a:avLst/>
          </a:prstGeom>
          <a:ln w="123825">
            <a:solidFill>
              <a:schemeClr val="accent1">
                <a:shade val="95000"/>
                <a:satMod val="105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F3FE835-DCE0-E5BC-9171-131B9D5C0358}"/>
              </a:ext>
            </a:extLst>
          </p:cNvPr>
          <p:cNvCxnSpPr>
            <a:cxnSpLocks/>
          </p:cNvCxnSpPr>
          <p:nvPr/>
        </p:nvCxnSpPr>
        <p:spPr>
          <a:xfrm>
            <a:off x="1882436" y="4189086"/>
            <a:ext cx="0" cy="715888"/>
          </a:xfrm>
          <a:prstGeom prst="line">
            <a:avLst/>
          </a:prstGeom>
          <a:ln w="123825">
            <a:solidFill>
              <a:schemeClr val="accent1">
                <a:shade val="95000"/>
                <a:satMod val="105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2161330B-3AB6-A58F-1768-9F3C3D96DE40}"/>
              </a:ext>
            </a:extLst>
          </p:cNvPr>
          <p:cNvSpPr txBox="1">
            <a:spLocks/>
          </p:cNvSpPr>
          <p:nvPr/>
        </p:nvSpPr>
        <p:spPr>
          <a:xfrm>
            <a:off x="7031935" y="4824412"/>
            <a:ext cx="2057400" cy="27384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-US" sz="1050">
                <a:solidFill>
                  <a:schemeClr val="bg2"/>
                </a:solidFill>
              </a:rPr>
              <a:pPr algn="r"/>
              <a:t>10</a:t>
            </a:fld>
            <a:endParaRPr lang="en-US" sz="105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44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35"/>
          <p:cNvPicPr preferRelativeResize="0"/>
          <p:nvPr/>
        </p:nvPicPr>
        <p:blipFill rotWithShape="1">
          <a:blip r:embed="rId3">
            <a:alphaModFix/>
          </a:blip>
          <a:srcRect t="26657" b="17093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35"/>
          <p:cNvSpPr txBox="1"/>
          <p:nvPr/>
        </p:nvSpPr>
        <p:spPr>
          <a:xfrm>
            <a:off x="2918636" y="840507"/>
            <a:ext cx="5885100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r">
              <a:buSzPts val="6600"/>
            </a:pPr>
            <a:r>
              <a:rPr lang="en-US" sz="4950" b="1" dirty="0">
                <a:solidFill>
                  <a:schemeClr val="lt1"/>
                </a:solidFill>
              </a:rPr>
              <a:t>Questions?</a:t>
            </a:r>
          </a:p>
        </p:txBody>
      </p:sp>
      <p:sp>
        <p:nvSpPr>
          <p:cNvPr id="256" name="Google Shape;256;p35"/>
          <p:cNvSpPr txBox="1">
            <a:spLocks noGrp="1"/>
          </p:cNvSpPr>
          <p:nvPr>
            <p:ph type="sldNum" idx="12"/>
          </p:nvPr>
        </p:nvSpPr>
        <p:spPr>
          <a:xfrm>
            <a:off x="7031935" y="4824412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rgbClr val="00174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11</a:t>
            </a:fld>
            <a:endParaRPr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681CE3-C0DE-72B2-2BC2-52BB09438375}"/>
              </a:ext>
            </a:extLst>
          </p:cNvPr>
          <p:cNvSpPr txBox="1">
            <a:spLocks/>
          </p:cNvSpPr>
          <p:nvPr/>
        </p:nvSpPr>
        <p:spPr>
          <a:xfrm>
            <a:off x="7031935" y="4824412"/>
            <a:ext cx="2057400" cy="27384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-US" sz="1050">
                <a:solidFill>
                  <a:schemeClr val="bg1"/>
                </a:solidFill>
              </a:rPr>
              <a:pPr algn="r"/>
              <a:t>11</a:t>
            </a:fld>
            <a:endParaRPr lang="en-US" sz="1050" dirty="0">
              <a:solidFill>
                <a:schemeClr val="bg1"/>
              </a:solidFill>
            </a:endParaRPr>
          </a:p>
        </p:txBody>
      </p:sp>
      <p:pic>
        <p:nvPicPr>
          <p:cNvPr id="2" name="Picture 2" descr="QR Code Image">
            <a:extLst>
              <a:ext uri="{FF2B5EF4-FFF2-40B4-BE49-F238E27FC236}">
                <a16:creationId xmlns:a16="http://schemas.microsoft.com/office/drawing/2014/main" id="{55A3CD48-CDF2-9767-29EE-FE12A743B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703" y="2217350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63C31E-8DF3-CE10-8D2F-3927E1F580E3}"/>
              </a:ext>
            </a:extLst>
          </p:cNvPr>
          <p:cNvSpPr txBox="1"/>
          <p:nvPr/>
        </p:nvSpPr>
        <p:spPr>
          <a:xfrm>
            <a:off x="4937760" y="714892"/>
            <a:ext cx="4164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rgbClr val="FF0000"/>
                </a:solidFill>
              </a:rPr>
              <a:t>XXXXXX</a:t>
            </a:r>
          </a:p>
        </p:txBody>
      </p:sp>
    </p:spTree>
    <p:extLst>
      <p:ext uri="{BB962C8B-B14F-4D97-AF65-F5344CB8AC3E}">
        <p14:creationId xmlns:p14="http://schemas.microsoft.com/office/powerpoint/2010/main" val="3390223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/>
            <a:r>
              <a:rPr lang="en-US" dirty="0"/>
              <a:t>Where it started …</a:t>
            </a:r>
            <a:endParaRPr dirty="0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EAA305CC-FBB2-4BB7-3ACA-9C25AC2FC9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4015" y="1337724"/>
            <a:ext cx="6955971" cy="3319448"/>
          </a:xfrm>
        </p:spPr>
        <p:txBody>
          <a:bodyPr/>
          <a:lstStyle/>
          <a:p>
            <a:pPr marL="146050" indent="0">
              <a:buNone/>
            </a:pPr>
            <a:endParaRPr lang="en-US" sz="2700" dirty="0"/>
          </a:p>
          <a:p>
            <a:pPr marL="146050" indent="0">
              <a:buNone/>
            </a:pPr>
            <a:r>
              <a:rPr lang="en-US" sz="2700" dirty="0"/>
              <a:t>Experience with community modeling (based on WAVEATCH III)</a:t>
            </a:r>
          </a:p>
          <a:p>
            <a:endParaRPr lang="en-US" dirty="0"/>
          </a:p>
          <a:p>
            <a:pPr marL="461963" indent="-290513">
              <a:buNone/>
            </a:pPr>
            <a:r>
              <a:rPr lang="en-US" sz="1800" dirty="0"/>
              <a:t>Tolman, H. L., 2026: What makes a successful community model for research and operations? Lessons learned from WAVEWATCH III </a:t>
            </a:r>
            <a:r>
              <a:rPr lang="en-US" sz="1800" baseline="30000" dirty="0"/>
              <a:t>®</a:t>
            </a:r>
            <a:r>
              <a:rPr lang="en-US" sz="1800" dirty="0"/>
              <a:t>. </a:t>
            </a:r>
            <a:r>
              <a:rPr lang="en-US" sz="1800" i="1" dirty="0"/>
              <a:t>BAMS</a:t>
            </a:r>
            <a:r>
              <a:rPr lang="en-US" sz="1800" dirty="0"/>
              <a:t>, </a:t>
            </a:r>
            <a:r>
              <a:rPr lang="en-US" sz="1800" b="1" dirty="0"/>
              <a:t>107</a:t>
            </a:r>
            <a:r>
              <a:rPr lang="en-US" sz="1800" dirty="0"/>
              <a:t>, E932-E954,</a:t>
            </a:r>
            <a:r>
              <a:rPr lang="en-US" sz="1800" i="1" dirty="0"/>
              <a:t> </a:t>
            </a:r>
            <a:r>
              <a:rPr lang="en-US" sz="1800" dirty="0"/>
              <a:t>DOI: </a:t>
            </a:r>
            <a:r>
              <a:rPr lang="en-US" sz="1800" u="sng" dirty="0">
                <a:hlinkClick r:id="rId3"/>
              </a:rPr>
              <a:t>10.1175/BAMS-D-24-0223.1</a:t>
            </a:r>
            <a:endParaRPr lang="en-US" sz="1800" dirty="0"/>
          </a:p>
        </p:txBody>
      </p:sp>
      <p:pic>
        <p:nvPicPr>
          <p:cNvPr id="6" name="Picture 2" descr="QR Code Image">
            <a:extLst>
              <a:ext uri="{FF2B5EF4-FFF2-40B4-BE49-F238E27FC236}">
                <a16:creationId xmlns:a16="http://schemas.microsoft.com/office/drawing/2014/main" id="{A028EA06-85D6-5543-610B-259E4D579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750" y="207793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8C57C565-261C-3769-AE47-EE93C38903A8}"/>
              </a:ext>
            </a:extLst>
          </p:cNvPr>
          <p:cNvSpPr txBox="1">
            <a:spLocks/>
          </p:cNvSpPr>
          <p:nvPr/>
        </p:nvSpPr>
        <p:spPr>
          <a:xfrm>
            <a:off x="7031935" y="4824412"/>
            <a:ext cx="2057400" cy="27384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-US" sz="1050">
                <a:solidFill>
                  <a:schemeClr val="bg2"/>
                </a:solidFill>
              </a:rPr>
              <a:pPr algn="r"/>
              <a:t>2</a:t>
            </a:fld>
            <a:endParaRPr lang="en-US" sz="1050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17F2C7EA-668D-2A0D-C43C-7EFD5C7DB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>
            <a:extLst>
              <a:ext uri="{FF2B5EF4-FFF2-40B4-BE49-F238E27FC236}">
                <a16:creationId xmlns:a16="http://schemas.microsoft.com/office/drawing/2014/main" id="{9A7D99C7-F4E6-C54C-0E00-39977EBF9D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/>
            <a:r>
              <a:rPr lang="en-US" dirty="0"/>
              <a:t>Where it started …</a:t>
            </a:r>
            <a:endParaRPr dirty="0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7EEA64BC-5140-EEA3-5D67-197F6FC032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4015" y="1337724"/>
            <a:ext cx="6955971" cy="3319448"/>
          </a:xfrm>
        </p:spPr>
        <p:txBody>
          <a:bodyPr>
            <a:normAutofit fontScale="70000" lnSpcReduction="20000"/>
          </a:bodyPr>
          <a:lstStyle/>
          <a:p>
            <a:pPr marL="146050" indent="0">
              <a:buNone/>
            </a:pPr>
            <a:endParaRPr lang="en-US" sz="4000" dirty="0"/>
          </a:p>
          <a:p>
            <a:pPr marL="146050" indent="0">
              <a:buNone/>
            </a:pPr>
            <a:r>
              <a:rPr lang="en-US" sz="4000" dirty="0"/>
              <a:t>The need for software modernization</a:t>
            </a:r>
          </a:p>
          <a:p>
            <a:endParaRPr lang="en-US" sz="2800" dirty="0"/>
          </a:p>
          <a:p>
            <a:pPr marL="461963" indent="-290513">
              <a:buNone/>
            </a:pPr>
            <a:r>
              <a:rPr lang="en-US" sz="2800" dirty="0"/>
              <a:t>Tolman, H. L., 2025: </a:t>
            </a:r>
            <a:r>
              <a:rPr lang="en-US" sz="2800" i="1" dirty="0"/>
              <a:t>Software modernization for the UFS: A  position paper</a:t>
            </a:r>
            <a:r>
              <a:rPr lang="en-US" sz="2800" dirty="0"/>
              <a:t>. NOAA report, DOI: </a:t>
            </a:r>
            <a:r>
              <a:rPr lang="en-US" sz="2800" u="sng" dirty="0">
                <a:hlinkClick r:id="rId3"/>
              </a:rPr>
              <a:t>10.25923/gfbx-pk53</a:t>
            </a:r>
            <a:r>
              <a:rPr lang="en-US" sz="2800" dirty="0"/>
              <a:t>.</a:t>
            </a:r>
          </a:p>
          <a:p>
            <a:pPr marL="461963" indent="-290513">
              <a:buNone/>
            </a:pPr>
            <a:r>
              <a:rPr lang="en-US" sz="2800" dirty="0"/>
              <a:t>Tolman, H. L., and J. Meixner, 2025: </a:t>
            </a:r>
            <a:r>
              <a:rPr lang="en-US" sz="2800" i="1" dirty="0"/>
              <a:t>Integrated Wind Wave Modeling at NWS</a:t>
            </a:r>
            <a:r>
              <a:rPr lang="en-US" sz="2800" dirty="0"/>
              <a:t>, NOAA NCEP Office Note 524, 32 pp. + Appendices,  DOI: </a:t>
            </a:r>
            <a:r>
              <a:rPr lang="en-US" sz="2800" u="sng" dirty="0">
                <a:hlinkClick r:id="rId4"/>
              </a:rPr>
              <a:t>10.25923/jzks-6g74</a:t>
            </a:r>
            <a:r>
              <a:rPr lang="en-US" sz="2800" dirty="0"/>
              <a:t>.</a:t>
            </a:r>
          </a:p>
        </p:txBody>
      </p:sp>
      <p:pic>
        <p:nvPicPr>
          <p:cNvPr id="2" name="Picture 2" descr="QR Code Image">
            <a:extLst>
              <a:ext uri="{FF2B5EF4-FFF2-40B4-BE49-F238E27FC236}">
                <a16:creationId xmlns:a16="http://schemas.microsoft.com/office/drawing/2014/main" id="{CB359251-5196-0E29-F1FC-4B5AA39B2D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622" y="199514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QR Code Image">
            <a:extLst>
              <a:ext uri="{FF2B5EF4-FFF2-40B4-BE49-F238E27FC236}">
                <a16:creationId xmlns:a16="http://schemas.microsoft.com/office/drawing/2014/main" id="{13BCAD8B-6631-770E-D33E-FF464AE4F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235" y="206429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B3FDE032-A1C0-AC29-AAF1-04B8449B8F35}"/>
              </a:ext>
            </a:extLst>
          </p:cNvPr>
          <p:cNvSpPr txBox="1">
            <a:spLocks/>
          </p:cNvSpPr>
          <p:nvPr/>
        </p:nvSpPr>
        <p:spPr>
          <a:xfrm>
            <a:off x="7031935" y="4824412"/>
            <a:ext cx="2057400" cy="27384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-US" sz="1050">
                <a:solidFill>
                  <a:schemeClr val="bg2"/>
                </a:solidFill>
              </a:rPr>
              <a:pPr algn="r"/>
              <a:t>3</a:t>
            </a:fld>
            <a:endParaRPr lang="en-US" sz="105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829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A9FEF38E-ADF7-D462-DABD-A536AD60F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>
            <a:extLst>
              <a:ext uri="{FF2B5EF4-FFF2-40B4-BE49-F238E27FC236}">
                <a16:creationId xmlns:a16="http://schemas.microsoft.com/office/drawing/2014/main" id="{07C0CE9A-6E74-B71B-E7E6-1E4EC83F822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/>
            <a:r>
              <a:rPr lang="en-US" dirty="0"/>
              <a:t>Focus on wind waves</a:t>
            </a:r>
            <a:endParaRPr dirty="0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F7031727-90BA-895D-2B2E-AECA0D87C4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4015" y="1337724"/>
            <a:ext cx="6955971" cy="3319448"/>
          </a:xfrm>
        </p:spPr>
        <p:txBody>
          <a:bodyPr>
            <a:normAutofit fontScale="47500" lnSpcReduction="20000"/>
          </a:bodyPr>
          <a:lstStyle/>
          <a:p>
            <a:pPr marL="146050" indent="0">
              <a:buNone/>
            </a:pPr>
            <a:endParaRPr lang="en-US" sz="4000" dirty="0"/>
          </a:p>
          <a:p>
            <a:pPr marL="146050" indent="0">
              <a:buNone/>
            </a:pPr>
            <a:r>
              <a:rPr lang="en-US" sz="5400" dirty="0"/>
              <a:t>Applying this to WAVEWATCH</a:t>
            </a:r>
          </a:p>
          <a:p>
            <a:pPr marL="515541" indent="-344091"/>
            <a:endParaRPr lang="en-US" sz="4000" dirty="0"/>
          </a:p>
          <a:p>
            <a:pPr marL="461963" indent="-315913">
              <a:buNone/>
            </a:pPr>
            <a:r>
              <a:rPr lang="en-US" sz="4000" dirty="0"/>
              <a:t>Tolman, H. L., 2025: </a:t>
            </a:r>
            <a:r>
              <a:rPr lang="en-US" sz="4000" i="1" dirty="0"/>
              <a:t>The WAVEWATCH III</a:t>
            </a:r>
            <a:r>
              <a:rPr lang="en-US" sz="4000" i="1" baseline="30000" dirty="0"/>
              <a:t> ®</a:t>
            </a:r>
            <a:r>
              <a:rPr lang="en-US" sz="4000" i="1" dirty="0"/>
              <a:t> Software Modernization Project: Phase I report</a:t>
            </a:r>
            <a:r>
              <a:rPr lang="en-US" sz="4000" dirty="0"/>
              <a:t>, NOAA NCEP Office Note 525, 30 pp. + Appendices,  DOI: </a:t>
            </a:r>
            <a:r>
              <a:rPr lang="en-US" sz="4000" u="sng" dirty="0">
                <a:hlinkClick r:id="rId3"/>
              </a:rPr>
              <a:t>10.25923/h7j3-1h25</a:t>
            </a:r>
            <a:r>
              <a:rPr lang="en-US" sz="4000" dirty="0"/>
              <a:t>.</a:t>
            </a:r>
          </a:p>
          <a:p>
            <a:pPr marL="461963" indent="-315913">
              <a:buNone/>
            </a:pPr>
            <a:r>
              <a:rPr lang="en-US" sz="4000" dirty="0"/>
              <a:t>Tolman, H. L., 2026: </a:t>
            </a:r>
            <a:r>
              <a:rPr lang="en-US" sz="4000" i="1" dirty="0"/>
              <a:t>The WAVEWATCH IV</a:t>
            </a:r>
            <a:r>
              <a:rPr lang="en-US" sz="4000" i="1" baseline="30000" dirty="0"/>
              <a:t> TM</a:t>
            </a:r>
            <a:r>
              <a:rPr lang="en-US" sz="4000" i="1" dirty="0"/>
              <a:t> Project: Phase II report</a:t>
            </a:r>
            <a:r>
              <a:rPr lang="en-US" sz="4000" dirty="0"/>
              <a:t>, NOAA NCEP Office Note 528, scheduled to be published end of May, DOI:  </a:t>
            </a:r>
            <a:r>
              <a:rPr lang="en-US" sz="4000" u="sng" dirty="0">
                <a:hlinkClick r:id="rId4"/>
              </a:rPr>
              <a:t>10.25923/0wyp-9f39</a:t>
            </a:r>
            <a:endParaRPr lang="en-US" sz="4000" dirty="0"/>
          </a:p>
          <a:p>
            <a:pPr marL="461963" indent="-290513">
              <a:buNone/>
            </a:pPr>
            <a:r>
              <a:rPr lang="en-US" sz="2800" dirty="0"/>
              <a:t>.</a:t>
            </a:r>
          </a:p>
        </p:txBody>
      </p:sp>
      <p:pic>
        <p:nvPicPr>
          <p:cNvPr id="5" name="Picture 2" descr="QR Code Image">
            <a:extLst>
              <a:ext uri="{FF2B5EF4-FFF2-40B4-BE49-F238E27FC236}">
                <a16:creationId xmlns:a16="http://schemas.microsoft.com/office/drawing/2014/main" id="{0DE9F040-7AA8-1853-8B20-DB5EDB228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454" y="19900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QR Code Image">
            <a:extLst>
              <a:ext uri="{FF2B5EF4-FFF2-40B4-BE49-F238E27FC236}">
                <a16:creationId xmlns:a16="http://schemas.microsoft.com/office/drawing/2014/main" id="{A03F4B94-B73C-6ADC-27A6-03BB5AB50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130" y="198994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E3074262-698E-F735-CC95-618F86A8F0B4}"/>
              </a:ext>
            </a:extLst>
          </p:cNvPr>
          <p:cNvSpPr txBox="1">
            <a:spLocks/>
          </p:cNvSpPr>
          <p:nvPr/>
        </p:nvSpPr>
        <p:spPr>
          <a:xfrm>
            <a:off x="7031935" y="4824412"/>
            <a:ext cx="2057400" cy="27384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-US" sz="1050">
                <a:solidFill>
                  <a:schemeClr val="bg2"/>
                </a:solidFill>
              </a:rPr>
              <a:pPr algn="r"/>
              <a:t>4</a:t>
            </a:fld>
            <a:endParaRPr lang="en-US" sz="105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264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FCCFF0CF-CA60-1D67-754E-117525A2A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Phases and team</a:t>
            </a:r>
            <a:endParaRPr lang="en-US" dirty="0">
              <a:effectLst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F060DE7-3C62-3C00-1B8C-377739B044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146770"/>
              </p:ext>
            </p:extLst>
          </p:nvPr>
        </p:nvGraphicFramePr>
        <p:xfrm>
          <a:off x="4414836" y="868559"/>
          <a:ext cx="4342312" cy="3849398"/>
        </p:xfrm>
        <a:graphic>
          <a:graphicData uri="http://schemas.openxmlformats.org/drawingml/2006/table">
            <a:tbl>
              <a:tblPr/>
              <a:tblGrid>
                <a:gridCol w="1092078">
                  <a:extLst>
                    <a:ext uri="{9D8B030D-6E8A-4147-A177-3AD203B41FA5}">
                      <a16:colId xmlns:a16="http://schemas.microsoft.com/office/drawing/2014/main" val="2794302625"/>
                    </a:ext>
                  </a:extLst>
                </a:gridCol>
                <a:gridCol w="849395">
                  <a:extLst>
                    <a:ext uri="{9D8B030D-6E8A-4147-A177-3AD203B41FA5}">
                      <a16:colId xmlns:a16="http://schemas.microsoft.com/office/drawing/2014/main" val="1907492550"/>
                    </a:ext>
                  </a:extLst>
                </a:gridCol>
                <a:gridCol w="2400839">
                  <a:extLst>
                    <a:ext uri="{9D8B030D-6E8A-4147-A177-3AD203B41FA5}">
                      <a16:colId xmlns:a16="http://schemas.microsoft.com/office/drawing/2014/main" val="431882530"/>
                    </a:ext>
                  </a:extLst>
                </a:gridCol>
              </a:tblGrid>
              <a:tr h="229583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Member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Representing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Role / Expertise</a:t>
                      </a:r>
                      <a:endParaRPr lang="en-US" sz="900" dirty="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86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4788705"/>
                  </a:ext>
                </a:extLst>
              </a:tr>
              <a:tr h="229583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Hendrik Tolman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NOAA / STI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Lead (NWS)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8374519"/>
                  </a:ext>
                </a:extLst>
              </a:tr>
              <a:tr h="229583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Jessica Meixner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NOAA / EMC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Wave team lead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5295107"/>
                  </a:ext>
                </a:extLst>
              </a:tr>
              <a:tr h="229583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Jacob Carley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NOAA / EMC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Chief, Engineering &amp; Implementation Branch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611130"/>
                  </a:ext>
                </a:extLst>
              </a:tr>
              <a:tr h="229583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Steven Earle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NOAA / NCO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Sanity check for operational viability at NOAA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4865842"/>
                  </a:ext>
                </a:extLst>
              </a:tr>
              <a:tr h="229583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Andrew ‘Kit’ Stokes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UK Met Office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Wave modeling lead, WW3 in operations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1977184"/>
                  </a:ext>
                </a:extLst>
              </a:tr>
              <a:tr h="229583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Fabrice Ardhuin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IFREMER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Long time WW3  team member, IOWEGA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874813"/>
                  </a:ext>
                </a:extLst>
              </a:tr>
              <a:tr h="358149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Arun Chawla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tomorrow.io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User/developer/code manager with a history in government and industry.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2550149"/>
                  </a:ext>
                </a:extLst>
              </a:tr>
              <a:tr h="620078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Aron Roland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</a:rPr>
                        <a:t>Oceanwaves Technology j.d.o.o.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Unstructured grid development for WAM/WWM/WW3, C++ wave model development TRITON-C. SCHISM-WWM coupling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4974215"/>
                  </a:ext>
                </a:extLst>
              </a:tr>
              <a:tr h="229583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Pieter Smit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SoFar Ocean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US WW3 user/developer (industry)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2479580"/>
                  </a:ext>
                </a:extLst>
              </a:tr>
              <a:tr h="229583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Erick Rogers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US Navy / NRL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Long time WW3 contributor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409720"/>
                  </a:ext>
                </a:extLst>
              </a:tr>
              <a:tr h="229583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Chris Massey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USACE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Leading software modernization efforts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2056722"/>
                  </a:ext>
                </a:extLst>
              </a:tr>
              <a:tr h="229583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Steven Brus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DoE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Wave modeling focus in DOE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3032266"/>
                  </a:ext>
                </a:extLst>
              </a:tr>
              <a:tr h="345758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Alexander Babanin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Univ.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Mebourne</a:t>
                      </a:r>
                      <a:endParaRPr lang="en-US" sz="900" dirty="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Long time WW3 contributor.</a:t>
                      </a:r>
                      <a:endParaRPr lang="en-US" sz="900" dirty="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6122921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1EAF3EBC-08AE-A9A5-038D-DA74FCBDB8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4736828"/>
              </p:ext>
            </p:extLst>
          </p:nvPr>
        </p:nvGraphicFramePr>
        <p:xfrm>
          <a:off x="322557" y="1211903"/>
          <a:ext cx="3502818" cy="3386142"/>
        </p:xfrm>
        <a:graphic>
          <a:graphicData uri="http://schemas.openxmlformats.org/drawingml/2006/table">
            <a:tbl>
              <a:tblPr/>
              <a:tblGrid>
                <a:gridCol w="201412">
                  <a:extLst>
                    <a:ext uri="{9D8B030D-6E8A-4147-A177-3AD203B41FA5}">
                      <a16:colId xmlns:a16="http://schemas.microsoft.com/office/drawing/2014/main" val="2667168564"/>
                    </a:ext>
                  </a:extLst>
                </a:gridCol>
                <a:gridCol w="201412">
                  <a:extLst>
                    <a:ext uri="{9D8B030D-6E8A-4147-A177-3AD203B41FA5}">
                      <a16:colId xmlns:a16="http://schemas.microsoft.com/office/drawing/2014/main" val="2464361389"/>
                    </a:ext>
                  </a:extLst>
                </a:gridCol>
                <a:gridCol w="945761">
                  <a:extLst>
                    <a:ext uri="{9D8B030D-6E8A-4147-A177-3AD203B41FA5}">
                      <a16:colId xmlns:a16="http://schemas.microsoft.com/office/drawing/2014/main" val="2066612192"/>
                    </a:ext>
                  </a:extLst>
                </a:gridCol>
                <a:gridCol w="718078">
                  <a:extLst>
                    <a:ext uri="{9D8B030D-6E8A-4147-A177-3AD203B41FA5}">
                      <a16:colId xmlns:a16="http://schemas.microsoft.com/office/drawing/2014/main" val="2262329431"/>
                    </a:ext>
                  </a:extLst>
                </a:gridCol>
                <a:gridCol w="455366">
                  <a:extLst>
                    <a:ext uri="{9D8B030D-6E8A-4147-A177-3AD203B41FA5}">
                      <a16:colId xmlns:a16="http://schemas.microsoft.com/office/drawing/2014/main" val="3981133173"/>
                    </a:ext>
                  </a:extLst>
                </a:gridCol>
                <a:gridCol w="472880">
                  <a:extLst>
                    <a:ext uri="{9D8B030D-6E8A-4147-A177-3AD203B41FA5}">
                      <a16:colId xmlns:a16="http://schemas.microsoft.com/office/drawing/2014/main" val="749777030"/>
                    </a:ext>
                  </a:extLst>
                </a:gridCol>
                <a:gridCol w="507909">
                  <a:extLst>
                    <a:ext uri="{9D8B030D-6E8A-4147-A177-3AD203B41FA5}">
                      <a16:colId xmlns:a16="http://schemas.microsoft.com/office/drawing/2014/main" val="929594175"/>
                    </a:ext>
                  </a:extLst>
                </a:gridCol>
              </a:tblGrid>
              <a:tr h="482918">
                <a:tc gridSpan="2"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Phase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 anchor="ctr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7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Topic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 anchor="ctr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7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Developer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 anchor="ctr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7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open-source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 anchor="ctr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7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Open Science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 anchor="ctr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78D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Notes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 anchor="ctr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7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0173613"/>
                  </a:ext>
                </a:extLst>
              </a:tr>
              <a:tr h="345758">
                <a:tc>
                  <a:txBody>
                    <a:bodyPr/>
                    <a:lstStyle/>
                    <a:p>
                      <a:pPr algn="r"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Initial choices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Core  team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N/A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Phase I report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0818066"/>
                  </a:ext>
                </a:extLst>
              </a:tr>
              <a:tr h="345758">
                <a:tc rowSpan="3">
                  <a:txBody>
                    <a:bodyPr/>
                    <a:lstStyle/>
                    <a:p>
                      <a:pPr algn="r"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II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First language test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Tolman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</a:t>
                      </a:r>
                      <a:endParaRPr lang="en-US" sz="900" dirty="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5E8"/>
                    </a:solidFill>
                  </a:tcPr>
                </a:tc>
                <a:tc rowSpan="3"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Phase II report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 anchor="ctr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74465"/>
                  </a:ext>
                </a:extLst>
              </a:tr>
              <a:tr h="3457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Set up governance</a:t>
                      </a:r>
                      <a:endParaRPr lang="en-US" sz="900" dirty="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NOAA</a:t>
                      </a:r>
                      <a:endParaRPr lang="en-US" sz="900" dirty="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N/A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5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3558018"/>
                  </a:ext>
                </a:extLst>
              </a:tr>
              <a:tr h="3457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Core code design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Core team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N/A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5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8456037"/>
                  </a:ext>
                </a:extLst>
              </a:tr>
              <a:tr h="345758">
                <a:tc>
                  <a:txBody>
                    <a:bodyPr/>
                    <a:lstStyle/>
                    <a:p>
                      <a:pPr algn="r"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III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Core code dev. / design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Tolman 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sym typeface="Wingdings" pitchFamily="2" charset="2"/>
                        </a:rPr>
                        <a:t>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Core Team</a:t>
                      </a:r>
                      <a:endParaRPr lang="en-US" sz="900" dirty="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starting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Started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 anchor="ctr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2929960"/>
                  </a:ext>
                </a:extLst>
              </a:tr>
              <a:tr h="345758">
                <a:tc>
                  <a:txBody>
                    <a:bodyPr/>
                    <a:lstStyle/>
                    <a:p>
                      <a:pPr algn="r"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IV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Initial Model Capability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community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5E8"/>
                    </a:solidFill>
                  </a:tcPr>
                </a:tc>
                <a:tc rowSpan="3"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May be adjusted 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 anchor="ctr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7867106"/>
                  </a:ext>
                </a:extLst>
              </a:tr>
              <a:tr h="482918">
                <a:tc>
                  <a:txBody>
                    <a:bodyPr/>
                    <a:lstStyle/>
                    <a:p>
                      <a:pPr algn="r"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Initial Operational Capability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community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4962986"/>
                  </a:ext>
                </a:extLst>
              </a:tr>
              <a:tr h="345758">
                <a:tc>
                  <a:txBody>
                    <a:bodyPr/>
                    <a:lstStyle/>
                    <a:p>
                      <a:pPr algn="r"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US" sz="900">
                          <a:effectLst/>
                        </a:rPr>
                        <a:t> </a:t>
                      </a: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Complete first “full” code 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community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  <a:endParaRPr lang="en-US" sz="90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  <a:endParaRPr lang="en-US" sz="900" dirty="0">
                        <a:effectLst/>
                      </a:endParaRPr>
                    </a:p>
                  </a:txBody>
                  <a:tcPr marL="35719" marR="35719" marT="35719" marB="35719">
                    <a:lnL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5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8646723"/>
                  </a:ext>
                </a:extLst>
              </a:tr>
            </a:tbl>
          </a:graphicData>
        </a:graphic>
      </p:graphicFrame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AED196A4-820F-055E-1404-2BC01CBF50E9}"/>
              </a:ext>
            </a:extLst>
          </p:cNvPr>
          <p:cNvSpPr txBox="1">
            <a:spLocks/>
          </p:cNvSpPr>
          <p:nvPr/>
        </p:nvSpPr>
        <p:spPr>
          <a:xfrm>
            <a:off x="7031935" y="4824412"/>
            <a:ext cx="2057400" cy="27384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-US" sz="1050">
                <a:solidFill>
                  <a:schemeClr val="bg2"/>
                </a:solidFill>
              </a:rPr>
              <a:pPr algn="r"/>
              <a:t>5</a:t>
            </a:fld>
            <a:endParaRPr lang="en-US" sz="105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92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162F9847-11B0-1624-FFF7-07C19E68E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>
            <a:extLst>
              <a:ext uri="{FF2B5EF4-FFF2-40B4-BE49-F238E27FC236}">
                <a16:creationId xmlns:a16="http://schemas.microsoft.com/office/drawing/2014/main" id="{EE1BAE75-1B39-7EF2-3867-CCAB439E8E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/>
            <a:r>
              <a:rPr lang="en-US" dirty="0"/>
              <a:t>Phase I big Picture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96331763-15B7-1D79-DA48-483456BBA6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1001486"/>
            <a:ext cx="6879771" cy="3803876"/>
          </a:xfrm>
        </p:spPr>
        <p:txBody>
          <a:bodyPr>
            <a:normAutofit/>
          </a:bodyPr>
          <a:lstStyle/>
          <a:p>
            <a:endParaRPr lang="en-US" sz="1800" dirty="0"/>
          </a:p>
          <a:p>
            <a:pPr marL="171450" indent="0">
              <a:buNone/>
            </a:pPr>
            <a:r>
              <a:rPr lang="en-US" sz="1800" dirty="0">
                <a:latin typeface="Nunito" pitchFamily="2" charset="77"/>
              </a:rPr>
              <a:t>Develop WAVEWATCH IV (WW4) instead of modernizing WAVEWATCH III</a:t>
            </a:r>
          </a:p>
          <a:p>
            <a:pPr marL="686991" indent="-338138" fontAlgn="base">
              <a:buFont typeface="Wingdings" pitchFamily="2" charset="2"/>
              <a:buChar char="Ø"/>
            </a:pPr>
            <a:r>
              <a:rPr lang="en-US" sz="1800" dirty="0">
                <a:latin typeface="Nunito" pitchFamily="2" charset="77"/>
              </a:rPr>
              <a:t>Community buy-in from core co-developers</a:t>
            </a:r>
          </a:p>
          <a:p>
            <a:pPr marL="686991" indent="-338138" fontAlgn="base">
              <a:buFont typeface="Wingdings" pitchFamily="2" charset="2"/>
              <a:buChar char="Ø"/>
            </a:pPr>
            <a:r>
              <a:rPr lang="en-US" sz="1800" dirty="0">
                <a:latin typeface="Nunito" pitchFamily="2" charset="77"/>
              </a:rPr>
              <a:t>Clean up obsolescent code and fragmented tools</a:t>
            </a:r>
          </a:p>
          <a:p>
            <a:pPr marL="146050" indent="0">
              <a:buNone/>
            </a:pPr>
            <a:endParaRPr lang="en-US" sz="1800" dirty="0">
              <a:latin typeface="Nunito" pitchFamily="2" charset="77"/>
            </a:endParaRPr>
          </a:p>
          <a:p>
            <a:pPr marL="146050" indent="0">
              <a:buNone/>
            </a:pPr>
            <a:r>
              <a:rPr lang="en-US" sz="1800" dirty="0">
                <a:latin typeface="Nunito" pitchFamily="2" charset="77"/>
              </a:rPr>
              <a:t>Focus of discussion:</a:t>
            </a:r>
          </a:p>
          <a:p>
            <a:pPr marL="686991" indent="-381000" fontAlgn="base">
              <a:buFont typeface="Wingdings" pitchFamily="2" charset="2"/>
              <a:buChar char="Ø"/>
            </a:pPr>
            <a:r>
              <a:rPr lang="en-US" sz="1800" dirty="0">
                <a:latin typeface="Nunito" pitchFamily="2" charset="77"/>
              </a:rPr>
              <a:t>Choosing the language (from Fortran to C++ for now)</a:t>
            </a:r>
          </a:p>
          <a:p>
            <a:pPr marL="686991" indent="-381000" fontAlgn="base">
              <a:buFont typeface="Wingdings" pitchFamily="2" charset="2"/>
              <a:buChar char="Ø"/>
            </a:pPr>
            <a:r>
              <a:rPr lang="en-US" sz="1800" dirty="0">
                <a:latin typeface="Nunito" pitchFamily="2" charset="77"/>
              </a:rPr>
              <a:t>Setting up the environment (initial discussions on repository)</a:t>
            </a:r>
          </a:p>
          <a:p>
            <a:endParaRPr lang="en-US" sz="1800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90A2BBCC-994E-85FE-C4A8-9BD2F8810256}"/>
              </a:ext>
            </a:extLst>
          </p:cNvPr>
          <p:cNvSpPr txBox="1">
            <a:spLocks/>
          </p:cNvSpPr>
          <p:nvPr/>
        </p:nvSpPr>
        <p:spPr>
          <a:xfrm>
            <a:off x="7031935" y="4824412"/>
            <a:ext cx="2057400" cy="27384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-US" sz="1050">
                <a:solidFill>
                  <a:schemeClr val="bg2"/>
                </a:solidFill>
              </a:rPr>
              <a:pPr algn="r"/>
              <a:t>6</a:t>
            </a:fld>
            <a:endParaRPr lang="en-US" sz="105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684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97A7DD14-8F50-724C-4142-32B67CA64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>
            <a:extLst>
              <a:ext uri="{FF2B5EF4-FFF2-40B4-BE49-F238E27FC236}">
                <a16:creationId xmlns:a16="http://schemas.microsoft.com/office/drawing/2014/main" id="{61A97383-BA8D-C23B-3E75-4E005CBBC5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/>
            <a:r>
              <a:rPr lang="en-US" dirty="0"/>
              <a:t>Phase II big Picture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AA7B02E7-D669-CDAF-58A6-424810E625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1001486"/>
            <a:ext cx="7030500" cy="3363685"/>
          </a:xfrm>
        </p:spPr>
        <p:txBody>
          <a:bodyPr>
            <a:normAutofit/>
          </a:bodyPr>
          <a:lstStyle/>
          <a:p>
            <a:pPr marL="146050" indent="0">
              <a:buNone/>
            </a:pPr>
            <a:r>
              <a:rPr lang="en-US" sz="1800" dirty="0"/>
              <a:t>Not just a focus on writing code</a:t>
            </a:r>
          </a:p>
          <a:p>
            <a:pPr marL="686991" indent="-338138" fontAlgn="base">
              <a:buFont typeface="Wingdings" pitchFamily="2" charset="2"/>
              <a:buChar char="Ø"/>
            </a:pPr>
            <a:r>
              <a:rPr lang="en-US" sz="1800" dirty="0"/>
              <a:t>IP protection in a community modeling effort</a:t>
            </a:r>
          </a:p>
          <a:p>
            <a:pPr lvl="2" fontAlgn="base">
              <a:buFont typeface="Courier New" panose="02070309020205020404" pitchFamily="49" charset="0"/>
              <a:buChar char="o"/>
            </a:pPr>
            <a:r>
              <a:rPr lang="en-US" sz="1800" u="sng" dirty="0">
                <a:hlinkClick r:id="rId3"/>
              </a:rPr>
              <a:t>https://github.com/NOAA-EMC/WW4</a:t>
            </a:r>
            <a:r>
              <a:rPr lang="en-US" sz="1800" dirty="0"/>
              <a:t>, </a:t>
            </a:r>
            <a:r>
              <a:rPr lang="en-US" sz="1800" cap="small" dirty="0" err="1"/>
              <a:t>intent</a:t>
            </a:r>
            <a:r>
              <a:rPr lang="en-US" sz="1800" dirty="0" err="1"/>
              <a:t>.md</a:t>
            </a:r>
            <a:r>
              <a:rPr lang="en-US" sz="1800" dirty="0"/>
              <a:t>, </a:t>
            </a:r>
            <a:r>
              <a:rPr lang="en-US" sz="1800" cap="small" dirty="0" err="1"/>
              <a:t>license</a:t>
            </a:r>
            <a:r>
              <a:rPr lang="en-US" sz="1800" dirty="0" err="1"/>
              <a:t>.md</a:t>
            </a:r>
            <a:r>
              <a:rPr lang="en-US" sz="1800" dirty="0"/>
              <a:t>,  </a:t>
            </a:r>
            <a:r>
              <a:rPr lang="en-US" sz="1800" cap="small" dirty="0" err="1"/>
              <a:t>contributors</a:t>
            </a:r>
            <a:r>
              <a:rPr lang="en-US" sz="1800" dirty="0" err="1"/>
              <a:t>.md</a:t>
            </a:r>
            <a:r>
              <a:rPr lang="en-US" sz="1800" dirty="0"/>
              <a:t>, and  </a:t>
            </a:r>
            <a:r>
              <a:rPr lang="en-US" sz="1800" cap="small" dirty="0" err="1"/>
              <a:t>trademark</a:t>
            </a:r>
            <a:r>
              <a:rPr lang="en-US" sz="1800" dirty="0" err="1"/>
              <a:t>.md</a:t>
            </a:r>
            <a:endParaRPr lang="en-US" sz="1800" dirty="0"/>
          </a:p>
          <a:p>
            <a:pPr marL="686991" indent="-338138" fontAlgn="base">
              <a:buFont typeface="Wingdings" pitchFamily="2" charset="2"/>
              <a:buChar char="Ø"/>
            </a:pPr>
            <a:r>
              <a:rPr lang="en-US" sz="1800" dirty="0"/>
              <a:t>Set up ”governance” from the start</a:t>
            </a:r>
          </a:p>
          <a:p>
            <a:pPr lvl="2" fontAlgn="base">
              <a:buFont typeface="Courier New" panose="02070309020205020404" pitchFamily="49" charset="0"/>
              <a:buChar char="o"/>
            </a:pPr>
            <a:r>
              <a:rPr lang="en-US" sz="1800" dirty="0"/>
              <a:t>Using </a:t>
            </a:r>
            <a:r>
              <a:rPr lang="en-US" sz="1800" u="sng" dirty="0">
                <a:hlinkClick r:id="rId4"/>
              </a:rPr>
              <a:t>wiki</a:t>
            </a:r>
            <a:r>
              <a:rPr lang="en-US" sz="1800" dirty="0"/>
              <a:t>, </a:t>
            </a:r>
            <a:r>
              <a:rPr lang="en-US" sz="1800" u="sng" dirty="0">
                <a:hlinkClick r:id="rId5"/>
              </a:rPr>
              <a:t>discussions</a:t>
            </a:r>
            <a:r>
              <a:rPr lang="en-US" sz="1800" dirty="0"/>
              <a:t>, </a:t>
            </a:r>
            <a:r>
              <a:rPr lang="en-US" sz="1800" u="sng" dirty="0">
                <a:hlinkClick r:id="rId6"/>
              </a:rPr>
              <a:t>projects</a:t>
            </a:r>
            <a:r>
              <a:rPr lang="en-US" sz="1800" dirty="0"/>
              <a:t> GitHub features</a:t>
            </a:r>
          </a:p>
          <a:p>
            <a:pPr lvl="2" fontAlgn="base">
              <a:buFont typeface="Courier New" panose="02070309020205020404" pitchFamily="49" charset="0"/>
              <a:buChar char="o"/>
            </a:pPr>
            <a:r>
              <a:rPr lang="en-US" sz="1800" dirty="0"/>
              <a:t>Define ownership (see wiki), CMB still TBD</a:t>
            </a:r>
          </a:p>
          <a:p>
            <a:pPr lvl="2" fontAlgn="base"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FF0000"/>
                </a:solidFill>
              </a:rPr>
              <a:t>linting</a:t>
            </a:r>
            <a:r>
              <a:rPr lang="en-US" sz="1800" dirty="0"/>
              <a:t>, </a:t>
            </a:r>
            <a:r>
              <a:rPr lang="en-US" sz="1800" dirty="0">
                <a:solidFill>
                  <a:srgbClr val="FF0000"/>
                </a:solidFill>
              </a:rPr>
              <a:t>coding standards</a:t>
            </a:r>
            <a:r>
              <a:rPr lang="en-US" sz="1800" dirty="0"/>
              <a:t>, </a:t>
            </a:r>
            <a:r>
              <a:rPr lang="en-US" sz="1800" dirty="0">
                <a:solidFill>
                  <a:srgbClr val="FF0000"/>
                </a:solidFill>
              </a:rPr>
              <a:t>unit testing </a:t>
            </a:r>
            <a:r>
              <a:rPr lang="en-US" sz="1800" dirty="0"/>
              <a:t>in GitHub workflow</a:t>
            </a:r>
          </a:p>
          <a:p>
            <a:pPr lvl="2" fontAlgn="base">
              <a:buFont typeface="Courier New" panose="02070309020205020404" pitchFamily="49" charset="0"/>
              <a:buChar char="o"/>
            </a:pPr>
            <a:r>
              <a:rPr lang="en-US" sz="1800" dirty="0"/>
              <a:t>Start </a:t>
            </a:r>
            <a:r>
              <a:rPr lang="en-US" sz="1800" dirty="0" err="1">
                <a:solidFill>
                  <a:srgbClr val="FF0000"/>
                </a:solidFill>
              </a:rPr>
              <a:t>Doxygen</a:t>
            </a:r>
            <a:r>
              <a:rPr lang="en-US" sz="1800" dirty="0"/>
              <a:t> documentation (tagging only or now)</a:t>
            </a:r>
          </a:p>
          <a:p>
            <a:endParaRPr lang="en-US" sz="1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4AB7DB-3C99-3457-A29B-C277EBD6C178}"/>
              </a:ext>
            </a:extLst>
          </p:cNvPr>
          <p:cNvSpPr txBox="1"/>
          <p:nvPr/>
        </p:nvSpPr>
        <p:spPr>
          <a:xfrm>
            <a:off x="1578429" y="2590800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2" descr="QR Code Image">
            <a:extLst>
              <a:ext uri="{FF2B5EF4-FFF2-40B4-BE49-F238E27FC236}">
                <a16:creationId xmlns:a16="http://schemas.microsoft.com/office/drawing/2014/main" id="{39E6F1FC-CC90-4EEE-E47F-C460554834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025" y="225264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C9A726F6-7545-6597-F8BE-9473534F8E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22" y="4365171"/>
            <a:ext cx="3920728" cy="614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0E04E3BD-E5CA-486E-DD46-4F497EFF6561}"/>
              </a:ext>
            </a:extLst>
          </p:cNvPr>
          <p:cNvSpPr txBox="1">
            <a:spLocks/>
          </p:cNvSpPr>
          <p:nvPr/>
        </p:nvSpPr>
        <p:spPr>
          <a:xfrm>
            <a:off x="7031935" y="4824412"/>
            <a:ext cx="2057400" cy="27384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-US" sz="1050">
                <a:solidFill>
                  <a:schemeClr val="bg2"/>
                </a:solidFill>
              </a:rPr>
              <a:pPr algn="r"/>
              <a:t>7</a:t>
            </a:fld>
            <a:endParaRPr lang="en-US" sz="105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44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7A183BCC-9A42-FB71-BF1F-B5E04313B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>
            <a:extLst>
              <a:ext uri="{FF2B5EF4-FFF2-40B4-BE49-F238E27FC236}">
                <a16:creationId xmlns:a16="http://schemas.microsoft.com/office/drawing/2014/main" id="{4CB6D979-A16B-BC62-22FD-34E203F8C44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/>
            <a:r>
              <a:rPr lang="en-US" dirty="0"/>
              <a:t>Phase II big Picture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FE41A9A4-D978-9395-CBFA-3E8EB34F69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1001486"/>
            <a:ext cx="6879771" cy="3803876"/>
          </a:xfrm>
        </p:spPr>
        <p:txBody>
          <a:bodyPr>
            <a:normAutofit fontScale="62500" lnSpcReduction="20000"/>
          </a:bodyPr>
          <a:lstStyle/>
          <a:p>
            <a:endParaRPr lang="en-US" sz="1800" dirty="0"/>
          </a:p>
          <a:p>
            <a:pPr marL="685800" indent="-457200" fontAlgn="base">
              <a:buFont typeface="Wingdings" pitchFamily="2" charset="2"/>
              <a:buChar char="Ø"/>
            </a:pPr>
            <a:r>
              <a:rPr lang="en-US" sz="2800" b="1" dirty="0"/>
              <a:t>Design Principles</a:t>
            </a:r>
            <a:r>
              <a:rPr lang="en-US" sz="2800" dirty="0"/>
              <a:t>: modular software, low coupling and high cohesion functions, separation of the core code from the solvers</a:t>
            </a:r>
            <a:endParaRPr lang="en-US" sz="2800" b="1" dirty="0"/>
          </a:p>
          <a:p>
            <a:pPr marL="685800" indent="-457200" fontAlgn="base">
              <a:buFont typeface="Wingdings" pitchFamily="2" charset="2"/>
              <a:buChar char="Ø"/>
            </a:pPr>
            <a:r>
              <a:rPr lang="en-US" sz="2800" b="1" dirty="0"/>
              <a:t>Domain Focus</a:t>
            </a:r>
            <a:r>
              <a:rPr lang="en-US" sz="2800" dirty="0"/>
              <a:t>: WW4 will be based on domain decomposition</a:t>
            </a:r>
            <a:endParaRPr lang="en-US" sz="2800" b="1" dirty="0"/>
          </a:p>
          <a:p>
            <a:pPr marL="685800" indent="-457200" fontAlgn="base">
              <a:buFont typeface="Wingdings" pitchFamily="2" charset="2"/>
              <a:buChar char="Ø"/>
            </a:pPr>
            <a:r>
              <a:rPr lang="en-US" sz="2800" b="1" dirty="0"/>
              <a:t>Spatial Grids</a:t>
            </a:r>
            <a:r>
              <a:rPr lang="en-US" sz="2800" dirty="0"/>
              <a:t>: Adopt the </a:t>
            </a:r>
            <a:r>
              <a:rPr lang="en-US" sz="2800" dirty="0" err="1"/>
              <a:t>NetCDF</a:t>
            </a:r>
            <a:r>
              <a:rPr lang="en-US" sz="2800" dirty="0"/>
              <a:t>-UGRID standard for grid representation</a:t>
            </a:r>
            <a:endParaRPr lang="en-US" sz="2800" b="1" dirty="0"/>
          </a:p>
          <a:p>
            <a:pPr marL="685800" indent="-457200" fontAlgn="base">
              <a:buFont typeface="Wingdings" pitchFamily="2" charset="2"/>
              <a:buChar char="Ø"/>
            </a:pPr>
            <a:r>
              <a:rPr lang="en-US" sz="2800" b="1" dirty="0"/>
              <a:t>Data structures</a:t>
            </a:r>
            <a:r>
              <a:rPr lang="en-US" sz="2800" dirty="0"/>
              <a:t>: Explore </a:t>
            </a:r>
            <a:r>
              <a:rPr lang="en-US" sz="2800" dirty="0" err="1"/>
              <a:t>Kokkos</a:t>
            </a:r>
            <a:r>
              <a:rPr lang="en-US" sz="2800" dirty="0"/>
              <a:t> for data abstraction to enable performance portability (CPU, GPU etc.)</a:t>
            </a:r>
            <a:endParaRPr lang="en-US" sz="2800" b="1" dirty="0"/>
          </a:p>
          <a:p>
            <a:pPr marL="685800" indent="-457200" fontAlgn="base">
              <a:buFont typeface="Wingdings" pitchFamily="2" charset="2"/>
              <a:buChar char="Ø"/>
            </a:pPr>
            <a:r>
              <a:rPr lang="en-US" sz="2800" b="1" dirty="0"/>
              <a:t>Simplification</a:t>
            </a:r>
            <a:r>
              <a:rPr lang="en-US" sz="2800" dirty="0"/>
              <a:t>: </a:t>
            </a:r>
            <a:endParaRPr lang="en-US" sz="2800" b="1" dirty="0"/>
          </a:p>
          <a:p>
            <a:pPr lvl="2" fontAlgn="base">
              <a:buFont typeface="Courier New" panose="02070309020205020404" pitchFamily="49" charset="0"/>
              <a:buChar char="o"/>
            </a:pPr>
            <a:r>
              <a:rPr lang="en-US" sz="2400" dirty="0"/>
              <a:t>Reduce number of tools and options (no more switches)</a:t>
            </a:r>
          </a:p>
          <a:p>
            <a:pPr lvl="2" fontAlgn="base">
              <a:buFont typeface="Courier New" panose="02070309020205020404" pitchFamily="49" charset="0"/>
              <a:buChar char="o"/>
            </a:pPr>
            <a:r>
              <a:rPr lang="en-US" sz="2400" dirty="0"/>
              <a:t>Reduce number of file types (</a:t>
            </a:r>
            <a:r>
              <a:rPr lang="en-US" sz="2400" dirty="0" err="1"/>
              <a:t>NetCDF</a:t>
            </a:r>
            <a:r>
              <a:rPr lang="en-US" sz="2400" dirty="0"/>
              <a:t>, YAML, Zarr only?)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30CB2B-CCD3-7BE2-6FAE-2D86ABCB8972}"/>
              </a:ext>
            </a:extLst>
          </p:cNvPr>
          <p:cNvSpPr txBox="1"/>
          <p:nvPr/>
        </p:nvSpPr>
        <p:spPr>
          <a:xfrm>
            <a:off x="1578429" y="2590800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2C031DC7-613F-C311-3404-5BD22C1BDED9}"/>
              </a:ext>
            </a:extLst>
          </p:cNvPr>
          <p:cNvSpPr txBox="1">
            <a:spLocks/>
          </p:cNvSpPr>
          <p:nvPr/>
        </p:nvSpPr>
        <p:spPr>
          <a:xfrm>
            <a:off x="7031935" y="4824412"/>
            <a:ext cx="2057400" cy="27384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-US" sz="1050">
                <a:solidFill>
                  <a:schemeClr val="bg2"/>
                </a:solidFill>
              </a:rPr>
              <a:pPr algn="r"/>
              <a:t>8</a:t>
            </a:fld>
            <a:endParaRPr lang="en-US" sz="105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666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>
          <a:extLst>
            <a:ext uri="{FF2B5EF4-FFF2-40B4-BE49-F238E27FC236}">
              <a16:creationId xmlns:a16="http://schemas.microsoft.com/office/drawing/2014/main" id="{325ECB91-F0A6-8BAA-813E-7995B717D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>
            <a:extLst>
              <a:ext uri="{FF2B5EF4-FFF2-40B4-BE49-F238E27FC236}">
                <a16:creationId xmlns:a16="http://schemas.microsoft.com/office/drawing/2014/main" id="{2E08FFF3-EE80-24F6-261B-14D031698F8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/>
            <a:r>
              <a:rPr lang="en-US" dirty="0"/>
              <a:t>Phase III progress</a:t>
            </a:r>
            <a:endParaRPr dirty="0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A133E036-A6BF-4B14-6DBE-66BD0E1E2E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4015" y="1337724"/>
            <a:ext cx="6955971" cy="3319448"/>
          </a:xfrm>
        </p:spPr>
        <p:txBody>
          <a:bodyPr>
            <a:normAutofit/>
          </a:bodyPr>
          <a:lstStyle/>
          <a:p>
            <a:pPr marL="146050" indent="0">
              <a:buNone/>
            </a:pPr>
            <a:endParaRPr lang="en-US" sz="4000" dirty="0"/>
          </a:p>
          <a:p>
            <a:pPr marL="461963" indent="-290513">
              <a:buNone/>
            </a:pPr>
            <a:r>
              <a:rPr lang="en-US" sz="2800" dirty="0"/>
              <a:t>.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9F0D0B66-8269-8EAA-2AE6-56494BC7A118}"/>
              </a:ext>
            </a:extLst>
          </p:cNvPr>
          <p:cNvSpPr txBox="1">
            <a:spLocks/>
          </p:cNvSpPr>
          <p:nvPr/>
        </p:nvSpPr>
        <p:spPr>
          <a:xfrm>
            <a:off x="628650" y="991617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146050" indent="0">
              <a:buNone/>
            </a:pPr>
            <a:r>
              <a:rPr lang="en-US" sz="2100" dirty="0"/>
              <a:t>WW3 inventory</a:t>
            </a:r>
          </a:p>
          <a:p>
            <a:pPr fontAlgn="base"/>
            <a:endParaRPr lang="en-US" sz="1500" dirty="0"/>
          </a:p>
          <a:p>
            <a:pPr fontAlgn="base"/>
            <a:br>
              <a:rPr lang="en-US" sz="1500" dirty="0"/>
            </a:br>
            <a:br>
              <a:rPr lang="en-US" sz="1500" dirty="0"/>
            </a:br>
            <a:br>
              <a:rPr lang="en-US" sz="1500" dirty="0"/>
            </a:br>
            <a:br>
              <a:rPr lang="en-US" sz="1500" dirty="0"/>
            </a:br>
            <a:endParaRPr lang="en-US" sz="1500" dirty="0"/>
          </a:p>
          <a:p>
            <a:pPr fontAlgn="base"/>
            <a:br>
              <a:rPr lang="en-US" sz="1500" dirty="0"/>
            </a:br>
            <a:br>
              <a:rPr lang="en-US" sz="1500" dirty="0"/>
            </a:br>
            <a:endParaRPr lang="en-US" sz="1500" dirty="0"/>
          </a:p>
          <a:p>
            <a:pPr marL="686991" indent="-338138" fontAlgn="base">
              <a:buFont typeface="Wingdings" pitchFamily="2" charset="2"/>
              <a:buChar char="Ø"/>
            </a:pPr>
            <a:r>
              <a:rPr lang="en-US" sz="1500" dirty="0"/>
              <a:t>250K lines of code and documentation</a:t>
            </a:r>
          </a:p>
          <a:p>
            <a:pPr marL="686991" indent="-338138" fontAlgn="base">
              <a:buFont typeface="Wingdings" pitchFamily="2" charset="2"/>
              <a:buChar char="Ø"/>
            </a:pPr>
            <a:r>
              <a:rPr lang="en-US" sz="1500" dirty="0"/>
              <a:t>16 (!) programs</a:t>
            </a:r>
          </a:p>
          <a:p>
            <a:pPr marL="686991" indent="-338138">
              <a:buFont typeface="Wingdings" pitchFamily="2" charset="2"/>
              <a:buChar char="Ø"/>
            </a:pPr>
            <a:r>
              <a:rPr lang="en-US" sz="1500" dirty="0"/>
              <a:t>Only need 5 or even less!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896BCF47-5143-1CC2-ABB3-57842747FBFD}"/>
              </a:ext>
            </a:extLst>
          </p:cNvPr>
          <p:cNvSpPr txBox="1">
            <a:spLocks/>
          </p:cNvSpPr>
          <p:nvPr/>
        </p:nvSpPr>
        <p:spPr>
          <a:xfrm>
            <a:off x="4629150" y="991617"/>
            <a:ext cx="3886200" cy="326350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100" dirty="0"/>
              <a:t>Tentative core WW4 design</a:t>
            </a:r>
          </a:p>
          <a:p>
            <a:pPr marL="686991" indent="-338138" fontAlgn="base">
              <a:buFont typeface="Wingdings" pitchFamily="2" charset="2"/>
              <a:buChar char="Ø"/>
            </a:pPr>
            <a:r>
              <a:rPr lang="en-US" sz="1500" dirty="0"/>
              <a:t>Clean decoupled code</a:t>
            </a:r>
          </a:p>
          <a:p>
            <a:pPr marL="686991" indent="-338138" fontAlgn="base">
              <a:buFont typeface="Wingdings" pitchFamily="2" charset="2"/>
              <a:buChar char="Ø"/>
            </a:pPr>
            <a:r>
              <a:rPr lang="en-US" sz="1500" dirty="0"/>
              <a:t>YAML user input</a:t>
            </a:r>
          </a:p>
          <a:p>
            <a:pPr marL="686991" indent="-338138" fontAlgn="base">
              <a:buFont typeface="Wingdings" pitchFamily="2" charset="2"/>
              <a:buChar char="Ø"/>
            </a:pPr>
            <a:r>
              <a:rPr lang="en-US" sz="1500" dirty="0">
                <a:latin typeface="Nunito" pitchFamily="2" charset="77"/>
              </a:rPr>
              <a:t>100</a:t>
            </a:r>
            <a:r>
              <a:rPr lang="en-US" sz="1500" dirty="0"/>
              <a:t>% unit testing (130+ so far)</a:t>
            </a:r>
          </a:p>
          <a:p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2E054DB-50C6-240F-F06C-86E131DA38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0054005"/>
              </p:ext>
            </p:extLst>
          </p:nvPr>
        </p:nvGraphicFramePr>
        <p:xfrm>
          <a:off x="750093" y="1497512"/>
          <a:ext cx="3532585" cy="1990722"/>
        </p:xfrm>
        <a:graphic>
          <a:graphicData uri="http://schemas.openxmlformats.org/drawingml/2006/table">
            <a:tbl>
              <a:tblPr/>
              <a:tblGrid>
                <a:gridCol w="2940738">
                  <a:extLst>
                    <a:ext uri="{9D8B030D-6E8A-4147-A177-3AD203B41FA5}">
                      <a16:colId xmlns:a16="http://schemas.microsoft.com/office/drawing/2014/main" val="4210283271"/>
                    </a:ext>
                  </a:extLst>
                </a:gridCol>
                <a:gridCol w="591847">
                  <a:extLst>
                    <a:ext uri="{9D8B030D-6E8A-4147-A177-3AD203B41FA5}">
                      <a16:colId xmlns:a16="http://schemas.microsoft.com/office/drawing/2014/main" val="31279218"/>
                    </a:ext>
                  </a:extLst>
                </a:gridCol>
              </a:tblGrid>
              <a:tr h="420053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Type of code:</a:t>
                      </a:r>
                      <a:endParaRPr lang="en-US" sz="1100" dirty="0">
                        <a:effectLst/>
                      </a:endParaRPr>
                    </a:p>
                  </a:txBody>
                  <a:tcPr marL="50006" marR="50006" marT="50006" marB="5000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7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1K Lines</a:t>
                      </a:r>
                      <a:endParaRPr lang="en-US" sz="1100">
                        <a:effectLst/>
                      </a:endParaRPr>
                    </a:p>
                  </a:txBody>
                  <a:tcPr marL="50006" marR="50006" marT="50006" marB="5000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7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022924"/>
                  </a:ext>
                </a:extLst>
              </a:tr>
              <a:tr h="362903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number of lines (just over 40% code, rest is documentation)</a:t>
                      </a:r>
                      <a:endParaRPr lang="en-US" sz="1100">
                        <a:effectLst/>
                      </a:endParaRPr>
                    </a:p>
                  </a:txBody>
                  <a:tcPr marL="21431" marR="21431" marT="21431" marB="2143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245</a:t>
                      </a:r>
                      <a:endParaRPr lang="en-US" sz="1100">
                        <a:effectLst/>
                      </a:endParaRPr>
                    </a:p>
                  </a:txBody>
                  <a:tcPr marL="21431" marR="21431" marT="21431" marB="2143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7401875"/>
                  </a:ext>
                </a:extLst>
              </a:tr>
              <a:tr h="362903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Core model code (logic, timestepping, in- and output)</a:t>
                      </a:r>
                      <a:endParaRPr lang="en-US" sz="1100">
                        <a:effectLst/>
                      </a:endParaRPr>
                    </a:p>
                  </a:txBody>
                  <a:tcPr marL="21431" marR="21431" marT="21431" marB="2143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</a:t>
                      </a:r>
                      <a:endParaRPr lang="en-US" sz="1100">
                        <a:effectLst/>
                      </a:endParaRPr>
                    </a:p>
                  </a:txBody>
                  <a:tcPr marL="21431" marR="21431" marT="21431" marB="2143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6152947"/>
                  </a:ext>
                </a:extLst>
              </a:tr>
              <a:tr h="362903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Code that could be dropped (e.g., duplication, Fortran specific) </a:t>
                      </a:r>
                      <a:endParaRPr lang="en-US" sz="1100">
                        <a:effectLst/>
                      </a:endParaRPr>
                    </a:p>
                  </a:txBody>
                  <a:tcPr marL="21431" marR="21431" marT="21431" marB="2143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</a:t>
                      </a:r>
                      <a:endParaRPr lang="en-US" sz="1100">
                        <a:effectLst/>
                      </a:endParaRPr>
                    </a:p>
                  </a:txBody>
                  <a:tcPr marL="21431" marR="21431" marT="21431" marB="2143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4339058"/>
                  </a:ext>
                </a:extLst>
              </a:tr>
              <a:tr h="202883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Numerical solvers and physics</a:t>
                      </a:r>
                      <a:endParaRPr lang="en-US" sz="1100">
                        <a:effectLst/>
                      </a:endParaRPr>
                    </a:p>
                  </a:txBody>
                  <a:tcPr marL="21431" marR="21431" marT="21431" marB="2143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  <a:endParaRPr lang="en-US" sz="1100">
                        <a:effectLst/>
                      </a:endParaRPr>
                    </a:p>
                  </a:txBody>
                  <a:tcPr marL="21431" marR="21431" marT="21431" marB="2143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909913"/>
                  </a:ext>
                </a:extLst>
              </a:tr>
              <a:tr h="202883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Coupling code and institute specific code</a:t>
                      </a:r>
                      <a:endParaRPr lang="en-US" sz="1100" dirty="0">
                        <a:effectLst/>
                      </a:endParaRPr>
                    </a:p>
                  </a:txBody>
                  <a:tcPr marL="21431" marR="21431" marT="21431" marB="2143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  <a:endParaRPr lang="en-US" sz="1100" dirty="0">
                        <a:effectLst/>
                      </a:endParaRPr>
                    </a:p>
                  </a:txBody>
                  <a:tcPr marL="21431" marR="21431" marT="21431" marB="2143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3216383"/>
                  </a:ext>
                </a:extLst>
              </a:tr>
            </a:tbl>
          </a:graphicData>
        </a:graphic>
      </p:graphicFrame>
      <p:pic>
        <p:nvPicPr>
          <p:cNvPr id="6" name="Picture 4" descr="A diagram of a computer&#10;&#10;AI-generated content may be incorrect.">
            <a:extLst>
              <a:ext uri="{FF2B5EF4-FFF2-40B4-BE49-F238E27FC236}">
                <a16:creationId xmlns:a16="http://schemas.microsoft.com/office/drawing/2014/main" id="{2FB2A53F-0405-2656-3339-0847BCBC8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110" y="2410009"/>
            <a:ext cx="2650328" cy="2537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9E798560-E87E-9A4F-B37F-16F63DA8DFC0}"/>
              </a:ext>
            </a:extLst>
          </p:cNvPr>
          <p:cNvSpPr txBox="1">
            <a:spLocks/>
          </p:cNvSpPr>
          <p:nvPr/>
        </p:nvSpPr>
        <p:spPr>
          <a:xfrm>
            <a:off x="7031935" y="4824412"/>
            <a:ext cx="2057400" cy="27384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-US" sz="1050">
                <a:solidFill>
                  <a:schemeClr val="bg2"/>
                </a:solidFill>
              </a:rPr>
              <a:pPr algn="r"/>
              <a:t>9</a:t>
            </a:fld>
            <a:endParaRPr lang="en-US" sz="105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072144"/>
      </p:ext>
    </p:extLst>
  </p:cSld>
  <p:clrMapOvr>
    <a:masterClrMapping/>
  </p:clrMapOvr>
</p:sld>
</file>

<file path=ppt/theme/theme1.xml><?xml version="1.0" encoding="utf-8"?>
<a:theme xmlns:a="http://schemas.openxmlformats.org/drawingml/2006/main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851</Words>
  <Application>Microsoft Macintosh PowerPoint</Application>
  <PresentationFormat>On-screen Show (16:9)</PresentationFormat>
  <Paragraphs>188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Maven Pro</vt:lpstr>
      <vt:lpstr>Arial</vt:lpstr>
      <vt:lpstr>Nunito</vt:lpstr>
      <vt:lpstr>Wingdings</vt:lpstr>
      <vt:lpstr>Courier New</vt:lpstr>
      <vt:lpstr>Momentum</vt:lpstr>
      <vt:lpstr>Developing WAVEWATCH IV TM  to enable exascale wind wave modeling  </vt:lpstr>
      <vt:lpstr>Where it started …</vt:lpstr>
      <vt:lpstr>Where it started …</vt:lpstr>
      <vt:lpstr>Focus on wind waves</vt:lpstr>
      <vt:lpstr>Phases and team</vt:lpstr>
      <vt:lpstr>Phase I big Picture</vt:lpstr>
      <vt:lpstr>Phase II big Picture</vt:lpstr>
      <vt:lpstr>Phase II big Picture</vt:lpstr>
      <vt:lpstr>Phase III progress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hendrik.tolman@gmail.com</cp:lastModifiedBy>
  <cp:revision>6</cp:revision>
  <dcterms:modified xsi:type="dcterms:W3CDTF">2026-07-23T17:30:35Z</dcterms:modified>
</cp:coreProperties>
</file>