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</p:sldIdLst>
  <p:sldSz cy="5143500" cx="9144000"/>
  <p:notesSz cx="6858000" cy="9144000"/>
  <p:embeddedFontLst>
    <p:embeddedFont>
      <p:font typeface="Nunito"/>
      <p:regular r:id="rId13"/>
      <p:bold r:id="rId14"/>
      <p:italic r:id="rId15"/>
      <p:boldItalic r:id="rId16"/>
    </p:embeddedFont>
    <p:embeddedFont>
      <p:font typeface="Maven Pro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A48CD21-0923-4120-A6F6-1C0448D96CAB}">
  <a:tblStyle styleId="{0A48CD21-0923-4120-A6F6-1C0448D96CA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font" Target="fonts/Nunito-regular.fntdata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Nunito-italic.fntdata"/><Relationship Id="rId14" Type="http://schemas.openxmlformats.org/officeDocument/2006/relationships/font" Target="fonts/Nunito-bold.fntdata"/><Relationship Id="rId17" Type="http://schemas.openxmlformats.org/officeDocument/2006/relationships/font" Target="fonts/MavenPro-regular.fntdata"/><Relationship Id="rId16" Type="http://schemas.openxmlformats.org/officeDocument/2006/relationships/font" Target="fonts/Nunito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schemas.openxmlformats.org/officeDocument/2006/relationships/font" Target="fonts/MavenPr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01349756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g3f01349756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42d75599d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f42d75599d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42d75599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f42d75599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Hardest ideas on sticky notes left side of conference room, easiest ideas on the right (medium difficulty in the middle) – Use star stickers to upvote other post-it notes. MOVE POST-ITS as needed!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42d75599d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f42d75599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58203540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f58203540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42d75599d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f42d75599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5123" y="2975525"/>
            <a:ext cx="2347075" cy="1761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/>
        </p:nvSpPr>
        <p:spPr>
          <a:xfrm>
            <a:off x="307100" y="972575"/>
            <a:ext cx="86700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“Pair and Share”</a:t>
            </a:r>
            <a:endParaRPr b="1" sz="6000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111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Action Items and Debrief</a:t>
            </a:r>
            <a:endParaRPr b="1" sz="5111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307102" y="2845475"/>
            <a:ext cx="7688100" cy="7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6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Alison Gregory, Community Engagement Specialist, UCAR CPAESS</a:t>
            </a:r>
            <a:endParaRPr b="1" sz="166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en" sz="166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Jen Vogt, EPIC Deputy Program Manager, NOAA WPO </a:t>
            </a:r>
            <a:endParaRPr b="1" sz="166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876406" y="420175"/>
            <a:ext cx="2133900" cy="67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</a:t>
            </a:r>
            <a:r>
              <a:rPr lang="en"/>
              <a:t>hedul</a:t>
            </a:r>
            <a:r>
              <a:rPr lang="en"/>
              <a:t>e</a:t>
            </a:r>
            <a:endParaRPr/>
          </a:p>
        </p:txBody>
      </p:sp>
      <p:graphicFrame>
        <p:nvGraphicFramePr>
          <p:cNvPr id="92" name="Google Shape;92;p14"/>
          <p:cNvGraphicFramePr/>
          <p:nvPr/>
        </p:nvGraphicFramePr>
        <p:xfrm>
          <a:off x="712450" y="1597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{0A48CD21-0923-4120-A6F6-1C0448D96CAB}</a:tableStyleId>
              </a:tblPr>
              <a:tblGrid>
                <a:gridCol w="3486650"/>
                <a:gridCol w="47294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3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11:30 am - 11:50 am</a:t>
                      </a:r>
                      <a:endParaRPr b="1" sz="23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300">
                          <a:latin typeface="Nunito"/>
                          <a:ea typeface="Nunito"/>
                          <a:cs typeface="Nunito"/>
                          <a:sym typeface="Nunito"/>
                        </a:rPr>
                        <a:t>Stoplight Hustle</a:t>
                      </a:r>
                      <a:endParaRPr sz="23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3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11:50 am - 12:25 pm </a:t>
                      </a:r>
                      <a:endParaRPr b="1" sz="23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300">
                          <a:latin typeface="Nunito"/>
                          <a:ea typeface="Nunito"/>
                          <a:cs typeface="Nunito"/>
                          <a:sym typeface="Nunito"/>
                        </a:rPr>
                        <a:t>Around the World Brainstorm</a:t>
                      </a:r>
                      <a:endParaRPr sz="23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3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12:25 pm - 12:30 pm</a:t>
                      </a:r>
                      <a:endParaRPr b="1" sz="23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300">
                          <a:latin typeface="Nunito"/>
                          <a:ea typeface="Nunito"/>
                          <a:cs typeface="Nunito"/>
                          <a:sym typeface="Nunito"/>
                        </a:rPr>
                        <a:t>Closing Read Out</a:t>
                      </a:r>
                      <a:endParaRPr sz="23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77325" y="1746075"/>
            <a:ext cx="34290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Stoplight Hustle</a:t>
            </a:r>
            <a:endParaRPr/>
          </a:p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2142600" y="4107300"/>
            <a:ext cx="6583800" cy="6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b="1" i="1" lang="en" sz="1530">
                <a:solidFill>
                  <a:srgbClr val="38761D"/>
                </a:solidFill>
              </a:rPr>
              <a:t>Pet robots</a:t>
            </a:r>
            <a:endParaRPr b="1" i="1" sz="1530">
              <a:solidFill>
                <a:srgbClr val="38761D"/>
              </a:solidFill>
            </a:endParaRPr>
          </a:p>
        </p:txBody>
      </p:sp>
      <p:sp>
        <p:nvSpPr>
          <p:cNvPr id="100" name="Google Shape;100;p15"/>
          <p:cNvSpPr txBox="1"/>
          <p:nvPr>
            <p:ph idx="1" type="body"/>
          </p:nvPr>
        </p:nvSpPr>
        <p:spPr>
          <a:xfrm>
            <a:off x="1606200" y="988475"/>
            <a:ext cx="5931600" cy="53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New Technology in </a:t>
            </a:r>
            <a:endParaRPr i="1" sz="240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" sz="240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 Changing Weather Enterprise</a:t>
            </a:r>
            <a:endParaRPr i="1" sz="2400"/>
          </a:p>
        </p:txBody>
      </p:sp>
      <p:sp>
        <p:nvSpPr>
          <p:cNvPr id="101" name="Google Shape;101;p15"/>
          <p:cNvSpPr txBox="1"/>
          <p:nvPr>
            <p:ph idx="1" type="body"/>
          </p:nvPr>
        </p:nvSpPr>
        <p:spPr>
          <a:xfrm>
            <a:off x="2142600" y="3328913"/>
            <a:ext cx="6583800" cy="6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b="1" i="1" lang="en" sz="1630">
                <a:solidFill>
                  <a:schemeClr val="dk1"/>
                </a:solidFill>
              </a:rPr>
              <a:t>What weather do robots like best?</a:t>
            </a:r>
            <a:endParaRPr b="1" i="1" sz="1630">
              <a:solidFill>
                <a:schemeClr val="dk1"/>
              </a:solidFill>
            </a:endParaRPr>
          </a:p>
        </p:txBody>
      </p:sp>
      <p:sp>
        <p:nvSpPr>
          <p:cNvPr id="102" name="Google Shape;102;p15"/>
          <p:cNvSpPr txBox="1"/>
          <p:nvPr>
            <p:ph idx="1" type="body"/>
          </p:nvPr>
        </p:nvSpPr>
        <p:spPr>
          <a:xfrm>
            <a:off x="2142600" y="2485200"/>
            <a:ext cx="6583800" cy="6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b="1" i="1" lang="en" sz="1630">
                <a:solidFill>
                  <a:srgbClr val="990000"/>
                </a:solidFill>
              </a:rPr>
              <a:t>Robots taking over</a:t>
            </a:r>
            <a:endParaRPr b="1" i="1" sz="1630">
              <a:solidFill>
                <a:srgbClr val="990000"/>
              </a:solidFill>
            </a:endParaRPr>
          </a:p>
        </p:txBody>
      </p:sp>
      <p:sp>
        <p:nvSpPr>
          <p:cNvPr id="103" name="Google Shape;103;p15"/>
          <p:cNvSpPr txBox="1"/>
          <p:nvPr>
            <p:ph idx="1" type="body"/>
          </p:nvPr>
        </p:nvSpPr>
        <p:spPr>
          <a:xfrm>
            <a:off x="1767400" y="2140100"/>
            <a:ext cx="2852400" cy="57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b="1" lang="en" sz="2030">
                <a:solidFill>
                  <a:srgbClr val="990000"/>
                </a:solidFill>
              </a:rPr>
              <a:t>I’m worried about…</a:t>
            </a:r>
            <a:endParaRPr b="1" sz="2030">
              <a:solidFill>
                <a:srgbClr val="990000"/>
              </a:solidFill>
            </a:endParaRPr>
          </a:p>
        </p:txBody>
      </p:sp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1767400" y="2959050"/>
            <a:ext cx="3024000" cy="53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b="1" lang="en" sz="2030">
                <a:solidFill>
                  <a:schemeClr val="dk1"/>
                </a:solidFill>
              </a:rPr>
              <a:t>I’m curious about….</a:t>
            </a:r>
            <a:endParaRPr b="1" sz="2030">
              <a:solidFill>
                <a:schemeClr val="dk1"/>
              </a:solidFill>
            </a:endParaRPr>
          </a:p>
        </p:txBody>
      </p:sp>
      <p:sp>
        <p:nvSpPr>
          <p:cNvPr id="105" name="Google Shape;105;p15"/>
          <p:cNvSpPr txBox="1"/>
          <p:nvPr>
            <p:ph idx="1" type="body"/>
          </p:nvPr>
        </p:nvSpPr>
        <p:spPr>
          <a:xfrm>
            <a:off x="1767400" y="3842025"/>
            <a:ext cx="4236300" cy="45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b="1" lang="en" sz="2030">
                <a:solidFill>
                  <a:srgbClr val="38761D"/>
                </a:solidFill>
              </a:rPr>
              <a:t>I’m excited/hopeful about…</a:t>
            </a:r>
            <a:endParaRPr b="1" sz="2030">
              <a:solidFill>
                <a:srgbClr val="38761D"/>
              </a:solidFill>
            </a:endParaRPr>
          </a:p>
        </p:txBody>
      </p:sp>
      <p:sp>
        <p:nvSpPr>
          <p:cNvPr id="106" name="Google Shape;106;p15"/>
          <p:cNvSpPr/>
          <p:nvPr/>
        </p:nvSpPr>
        <p:spPr>
          <a:xfrm rot="-833009">
            <a:off x="7750795" y="145262"/>
            <a:ext cx="955206" cy="88259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" name="Google Shape;107;p15"/>
          <p:cNvSpPr txBox="1"/>
          <p:nvPr>
            <p:ph idx="1" type="body"/>
          </p:nvPr>
        </p:nvSpPr>
        <p:spPr>
          <a:xfrm>
            <a:off x="7381650" y="1157175"/>
            <a:ext cx="1693500" cy="7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i="1" lang="en" sz="1700"/>
              <a:t>Use your stars to upvote!</a:t>
            </a:r>
            <a:endParaRPr b="1" i="1" sz="1700"/>
          </a:p>
        </p:txBody>
      </p:sp>
      <p:sp>
        <p:nvSpPr>
          <p:cNvPr id="108" name="Google Shape;108;p15"/>
          <p:cNvSpPr/>
          <p:nvPr/>
        </p:nvSpPr>
        <p:spPr>
          <a:xfrm rot="-833541">
            <a:off x="7463619" y="685500"/>
            <a:ext cx="463560" cy="449008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9" name="Google Shape;109;p15"/>
          <p:cNvSpPr/>
          <p:nvPr/>
        </p:nvSpPr>
        <p:spPr>
          <a:xfrm rot="-831881">
            <a:off x="8612563" y="720492"/>
            <a:ext cx="534575" cy="554729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BF9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0" name="Google Shape;110;p15"/>
          <p:cNvSpPr/>
          <p:nvPr/>
        </p:nvSpPr>
        <p:spPr>
          <a:xfrm rot="316693">
            <a:off x="6332379" y="145900"/>
            <a:ext cx="1281634" cy="1037269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Nunito"/>
                <a:ea typeface="Nunito"/>
                <a:cs typeface="Nunito"/>
                <a:sym typeface="Nunito"/>
              </a:rPr>
              <a:t>15 minutes</a:t>
            </a:r>
            <a:r>
              <a:rPr lang="en">
                <a:latin typeface="Nunito"/>
                <a:ea typeface="Nunito"/>
                <a:cs typeface="Nunito"/>
                <a:sym typeface="Nunito"/>
              </a:rPr>
              <a:t> to hustle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Nunito"/>
                <a:ea typeface="Nunito"/>
                <a:cs typeface="Nunito"/>
                <a:sym typeface="Nunito"/>
              </a:rPr>
              <a:t>5 minutes </a:t>
            </a:r>
            <a:endParaRPr b="1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Nunito"/>
                <a:ea typeface="Nunito"/>
                <a:cs typeface="Nunito"/>
                <a:sym typeface="Nunito"/>
              </a:rPr>
              <a:t>to read out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</a:t>
            </a:r>
            <a:r>
              <a:rPr lang="en"/>
              <a:t>round</a:t>
            </a:r>
            <a:r>
              <a:rPr lang="en"/>
              <a:t> the World Brainstorm</a:t>
            </a:r>
            <a:endParaRPr/>
          </a:p>
        </p:txBody>
      </p:sp>
      <p:sp>
        <p:nvSpPr>
          <p:cNvPr id="116" name="Google Shape;116;p16"/>
          <p:cNvSpPr txBox="1"/>
          <p:nvPr>
            <p:ph idx="1" type="body"/>
          </p:nvPr>
        </p:nvSpPr>
        <p:spPr>
          <a:xfrm>
            <a:off x="242300" y="1503425"/>
            <a:ext cx="8639700" cy="31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arenBoth"/>
            </a:pPr>
            <a:r>
              <a:rPr lang="en" sz="2000"/>
              <a:t>How do we measure </a:t>
            </a:r>
            <a:r>
              <a:rPr b="1" lang="en" sz="2000"/>
              <a:t>our community’s success</a:t>
            </a:r>
            <a:r>
              <a:rPr lang="en" sz="2000"/>
              <a:t>?</a:t>
            </a:r>
            <a:endParaRPr sz="2000"/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AutoNum type="arabicParenBoth"/>
            </a:pPr>
            <a:r>
              <a:rPr lang="en" sz="2000"/>
              <a:t>How do we prioritize and implement the </a:t>
            </a:r>
            <a:r>
              <a:rPr b="1" lang="en" sz="2000"/>
              <a:t>“Moonshot Goals”?</a:t>
            </a:r>
            <a:endParaRPr b="1" sz="2000"/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AutoNum type="arabicParenBoth"/>
            </a:pPr>
            <a:r>
              <a:rPr lang="en" sz="2000"/>
              <a:t>How do we </a:t>
            </a:r>
            <a:r>
              <a:rPr b="1" lang="en" sz="2000"/>
              <a:t>improve clarity? </a:t>
            </a:r>
            <a:r>
              <a:rPr lang="en" sz="2000"/>
              <a:t>Brainstorm a new acronym for UIFCW; describe the difference between UFS/EPIC (one sentence, analogies, etc.)</a:t>
            </a:r>
            <a:endParaRPr sz="2000"/>
          </a:p>
          <a:p>
            <a:pPr indent="-349250" lvl="0" marL="457200" rtl="0" algn="l">
              <a:spcBef>
                <a:spcPts val="1000"/>
              </a:spcBef>
              <a:spcAft>
                <a:spcPts val="1000"/>
              </a:spcAft>
              <a:buSzPts val="1900"/>
              <a:buAutoNum type="arabicParenBoth"/>
            </a:pPr>
            <a:r>
              <a:rPr lang="en" sz="2000"/>
              <a:t>How do we </a:t>
            </a:r>
            <a:r>
              <a:rPr b="1" lang="en" sz="2000"/>
              <a:t>engage</a:t>
            </a:r>
            <a:r>
              <a:rPr lang="en" sz="2000"/>
              <a:t>? </a:t>
            </a:r>
            <a:r>
              <a:rPr lang="en" sz="1900">
                <a:solidFill>
                  <a:srgbClr val="000000"/>
                </a:solidFill>
              </a:rPr>
              <a:t>What is one action we can take when we leave this workshop to improve engagement?</a:t>
            </a:r>
            <a:endParaRPr sz="2000"/>
          </a:p>
        </p:txBody>
      </p:sp>
      <p:sp>
        <p:nvSpPr>
          <p:cNvPr id="117" name="Google Shape;117;p16"/>
          <p:cNvSpPr txBox="1"/>
          <p:nvPr>
            <p:ph idx="1" type="body"/>
          </p:nvPr>
        </p:nvSpPr>
        <p:spPr>
          <a:xfrm>
            <a:off x="85150" y="881125"/>
            <a:ext cx="7176300" cy="62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2200"/>
              <a:t>Go to the question you are most interested in </a:t>
            </a:r>
            <a:endParaRPr i="1" sz="2200"/>
          </a:p>
        </p:txBody>
      </p:sp>
      <p:sp>
        <p:nvSpPr>
          <p:cNvPr id="118" name="Google Shape;118;p16"/>
          <p:cNvSpPr/>
          <p:nvPr/>
        </p:nvSpPr>
        <p:spPr>
          <a:xfrm rot="897803">
            <a:off x="7426855" y="294153"/>
            <a:ext cx="1524390" cy="1483635"/>
          </a:xfrm>
          <a:prstGeom prst="foldedCorner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Nunito"/>
                <a:ea typeface="Nunito"/>
                <a:cs typeface="Nunito"/>
                <a:sym typeface="Nunito"/>
              </a:rPr>
              <a:t>5-10</a:t>
            </a:r>
            <a:r>
              <a:rPr b="1" lang="en">
                <a:latin typeface="Nunito"/>
                <a:ea typeface="Nunito"/>
                <a:cs typeface="Nunito"/>
                <a:sym typeface="Nunito"/>
              </a:rPr>
              <a:t> minutes</a:t>
            </a:r>
            <a:r>
              <a:rPr lang="en">
                <a:latin typeface="Nunito"/>
                <a:ea typeface="Nunito"/>
                <a:cs typeface="Nunito"/>
                <a:sym typeface="Nunito"/>
              </a:rPr>
              <a:t> to discuss per question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Nunito"/>
                <a:ea typeface="Nunito"/>
                <a:cs typeface="Nunito"/>
                <a:sym typeface="Nunito"/>
              </a:rPr>
              <a:t>5</a:t>
            </a:r>
            <a:r>
              <a:rPr b="1" lang="en">
                <a:latin typeface="Nunito"/>
                <a:ea typeface="Nunito"/>
                <a:cs typeface="Nunito"/>
                <a:sym typeface="Nunito"/>
              </a:rPr>
              <a:t> minutes </a:t>
            </a:r>
            <a:endParaRPr b="1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Nunito"/>
                <a:ea typeface="Nunito"/>
                <a:cs typeface="Nunito"/>
                <a:sym typeface="Nunito"/>
              </a:rPr>
              <a:t>to read out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>
            <p:ph type="title"/>
          </p:nvPr>
        </p:nvSpPr>
        <p:spPr>
          <a:xfrm>
            <a:off x="855500" y="568125"/>
            <a:ext cx="7030500" cy="8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 Read Out</a:t>
            </a:r>
            <a:endParaRPr/>
          </a:p>
        </p:txBody>
      </p:sp>
      <p:pic>
        <p:nvPicPr>
          <p:cNvPr id="124" name="Google Shape;12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4750" y="1308375"/>
            <a:ext cx="3355200" cy="335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7"/>
          <p:cNvSpPr txBox="1"/>
          <p:nvPr/>
        </p:nvSpPr>
        <p:spPr>
          <a:xfrm>
            <a:off x="878850" y="3365725"/>
            <a:ext cx="3285900" cy="9789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Maven Pro"/>
                <a:ea typeface="Maven Pro"/>
                <a:cs typeface="Maven Pro"/>
                <a:sym typeface="Maven Pro"/>
              </a:rPr>
              <a:t>UIFCW26 </a:t>
            </a:r>
            <a:endParaRPr b="1" sz="2400"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Maven Pro"/>
                <a:ea typeface="Maven Pro"/>
                <a:cs typeface="Maven Pro"/>
                <a:sym typeface="Maven Pro"/>
              </a:rPr>
              <a:t>Post Event Survey</a:t>
            </a:r>
            <a:endParaRPr b="1" sz="100">
              <a:solidFill>
                <a:schemeClr val="dk2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8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Partner Debrief</a:t>
            </a:r>
            <a:endParaRPr/>
          </a:p>
        </p:txBody>
      </p:sp>
      <p:sp>
        <p:nvSpPr>
          <p:cNvPr id="131" name="Google Shape;131;p18"/>
          <p:cNvSpPr txBox="1"/>
          <p:nvPr>
            <p:ph idx="1" type="body"/>
          </p:nvPr>
        </p:nvSpPr>
        <p:spPr>
          <a:xfrm>
            <a:off x="1303800" y="1229200"/>
            <a:ext cx="7030500" cy="3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What does “community engagement” in the modeling community look like to you?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What does “equitable contribution” in the modeling community look like to you?</a:t>
            </a:r>
            <a:endParaRPr sz="18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What does “collaboration” in the modeling community look like to you?</a:t>
            </a:r>
            <a:endParaRPr sz="1800"/>
          </a:p>
        </p:txBody>
      </p:sp>
      <p:sp>
        <p:nvSpPr>
          <p:cNvPr id="132" name="Google Shape;132;p18"/>
          <p:cNvSpPr/>
          <p:nvPr/>
        </p:nvSpPr>
        <p:spPr>
          <a:xfrm rot="897803">
            <a:off x="7488559" y="270380"/>
            <a:ext cx="1281556" cy="1037408"/>
          </a:xfrm>
          <a:prstGeom prst="foldedCorner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Nunito"/>
                <a:ea typeface="Nunito"/>
                <a:cs typeface="Nunito"/>
                <a:sym typeface="Nunito"/>
              </a:rPr>
              <a:t>10 minutes</a:t>
            </a:r>
            <a:r>
              <a:rPr lang="en">
                <a:latin typeface="Nunito"/>
                <a:ea typeface="Nunito"/>
                <a:cs typeface="Nunito"/>
                <a:sym typeface="Nunito"/>
              </a:rPr>
              <a:t> to discuss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Nunito"/>
                <a:ea typeface="Nunito"/>
                <a:cs typeface="Nunito"/>
                <a:sym typeface="Nunito"/>
              </a:rPr>
              <a:t>5 minutes </a:t>
            </a:r>
            <a:endParaRPr b="1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Nunito"/>
                <a:ea typeface="Nunito"/>
                <a:cs typeface="Nunito"/>
                <a:sym typeface="Nunito"/>
              </a:rPr>
              <a:t>to read out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