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y="5143500" cx="9144000"/>
  <p:notesSz cx="6858000" cy="9144000"/>
  <p:embeddedFontLst>
    <p:embeddedFont>
      <p:font typeface="Nunito"/>
      <p:regular r:id="rId20"/>
      <p:bold r:id="rId21"/>
      <p:italic r:id="rId22"/>
      <p:boldItalic r:id="rId23"/>
    </p:embeddedFont>
    <p:embeddedFont>
      <p:font typeface="Poppins"/>
      <p:regular r:id="rId24"/>
      <p:bold r:id="rId25"/>
      <p:italic r:id="rId26"/>
      <p:boldItalic r:id="rId27"/>
    </p:embeddedFont>
    <p:embeddedFont>
      <p:font typeface="Maven Pro"/>
      <p:regular r:id="rId28"/>
      <p:bold r:id="rId2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958CDDAD-5A24-40B4-BCF0-2BFAFC9345BA}">
  <a:tblStyle styleId="{958CDDAD-5A24-40B4-BCF0-2BFAFC9345BA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CF4"/>
          </a:solidFill>
        </a:fill>
      </a:tcStyle>
    </a:wholeTbl>
    <a:band1H>
      <a:tcTxStyle b="off" i="off"/>
      <a:tcStyle>
        <a:fill>
          <a:solidFill>
            <a:srgbClr val="CFD7E7"/>
          </a:solidFill>
        </a:fill>
      </a:tcStyle>
    </a:band1H>
    <a:band2H>
      <a:tcTxStyle b="off" i="off"/>
    </a:band2H>
    <a:band1V>
      <a:tcTxStyle b="off" i="off"/>
      <a:tcStyle>
        <a:fill>
          <a:solidFill>
            <a:srgbClr val="CFD7E7"/>
          </a:solidFill>
        </a:fill>
      </a:tcStyle>
    </a:band1V>
    <a:band2V>
      <a:tcTxStyle b="off" i="off"/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 b="off" i="off"/>
    </a:seCell>
    <a:swCell>
      <a:tcTxStyle b="off" i="off"/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Nunito-regular.fntdata"/><Relationship Id="rId22" Type="http://schemas.openxmlformats.org/officeDocument/2006/relationships/font" Target="fonts/Nunito-italic.fntdata"/><Relationship Id="rId21" Type="http://schemas.openxmlformats.org/officeDocument/2006/relationships/font" Target="fonts/Nunito-bold.fntdata"/><Relationship Id="rId24" Type="http://schemas.openxmlformats.org/officeDocument/2006/relationships/font" Target="fonts/Poppins-regular.fntdata"/><Relationship Id="rId23" Type="http://schemas.openxmlformats.org/officeDocument/2006/relationships/font" Target="fonts/Nunito-bold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font" Target="fonts/Poppins-italic.fntdata"/><Relationship Id="rId25" Type="http://schemas.openxmlformats.org/officeDocument/2006/relationships/font" Target="fonts/Poppins-bold.fntdata"/><Relationship Id="rId28" Type="http://schemas.openxmlformats.org/officeDocument/2006/relationships/font" Target="fonts/MavenPro-regular.fntdata"/><Relationship Id="rId27" Type="http://schemas.openxmlformats.org/officeDocument/2006/relationships/font" Target="fonts/Poppins-boldItalic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font" Target="fonts/MavenPro-bold.fntdata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3" name="Google Shape;83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0" name="Google Shape;150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1" name="Google Shape;161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8" name="Google Shape;168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74" name="Google Shape;174;p1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0" name="Google Shape;90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6" name="Google Shape;96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5" name="Google Shape;105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3" name="Google Shape;113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8" name="Google Shape;118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0" name="Google Shape;130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9" name="Google Shape;139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5" name="Google Shape;145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png"/><Relationship Id="rId3" Type="http://schemas.openxmlformats.org/officeDocument/2006/relationships/image" Target="../media/image3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Relationship Id="rId3" Type="http://schemas.openxmlformats.org/officeDocument/2006/relationships/image" Target="../media/image3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rgbClr val="094D70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" title="4.png"/>
          <p:cNvPicPr preferRelativeResize="0"/>
          <p:nvPr/>
        </p:nvPicPr>
        <p:blipFill rotWithShape="1">
          <a:blip r:embed="rId2">
            <a:alphaModFix amt="50000"/>
          </a:blip>
          <a:srcRect b="0" l="0" r="0" t="0"/>
          <a:stretch/>
        </p:blipFill>
        <p:spPr>
          <a:xfrm>
            <a:off x="-7" y="8"/>
            <a:ext cx="9262536" cy="521015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"/>
          <p:cNvSpPr txBox="1"/>
          <p:nvPr>
            <p:ph type="ctrTitle"/>
          </p:nvPr>
        </p:nvSpPr>
        <p:spPr>
          <a:xfrm>
            <a:off x="824000" y="1613813"/>
            <a:ext cx="4255500" cy="187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824000" y="3596300"/>
            <a:ext cx="4255500" cy="69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4" name="Google Shape;14;p2" title="UIFCW2026_Logo_white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375123" y="2975525"/>
            <a:ext cx="2347075" cy="1761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1"/>
          <p:cNvSpPr txBox="1"/>
          <p:nvPr>
            <p:ph idx="1" type="body"/>
          </p:nvPr>
        </p:nvSpPr>
        <p:spPr>
          <a:xfrm>
            <a:off x="1303800" y="4138975"/>
            <a:ext cx="5843100" cy="53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/>
        </p:txBody>
      </p:sp>
      <p:sp>
        <p:nvSpPr>
          <p:cNvPr id="75" name="Google Shape;75;p11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76" name="Google Shape;76;p11" title="uifcw26_logo.png"/>
          <p:cNvPicPr preferRelativeResize="0"/>
          <p:nvPr/>
        </p:nvPicPr>
        <p:blipFill rotWithShape="1">
          <a:blip r:embed="rId2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rgbClr val="094D70"/>
        </a:solid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Google Shape;78;p12" title="7.png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2"/>
            <a:ext cx="9144000" cy="5143497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0" name="Google Shape;80;p12"/>
          <p:cNvSpPr txBox="1"/>
          <p:nvPr>
            <p:ph type="title"/>
          </p:nvPr>
        </p:nvSpPr>
        <p:spPr>
          <a:xfrm>
            <a:off x="824000" y="1613825"/>
            <a:ext cx="7898100" cy="187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body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8" name="Google Shape;18;p3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9" name="Google Shape;19;p3" title="uifcw26_logo.png"/>
          <p:cNvPicPr preferRelativeResize="0"/>
          <p:nvPr/>
        </p:nvPicPr>
        <p:blipFill rotWithShape="1">
          <a:blip r:embed="rId2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0" name="Google Shape;20;p3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21" name="Google Shape;21;p3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145FA6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2" name="Google Shape;22;p3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F1761A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3" name="Google Shape;23;p3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00C9FF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4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rgbClr val="F9CB9C"/>
        </a:solid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5" title="6.png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0" y="-6"/>
            <a:ext cx="9270576" cy="5214699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5"/>
          <p:cNvSpPr txBox="1"/>
          <p:nvPr>
            <p:ph type="title"/>
          </p:nvPr>
        </p:nvSpPr>
        <p:spPr>
          <a:xfrm>
            <a:off x="824000" y="1613825"/>
            <a:ext cx="7898100" cy="187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9pPr>
          </a:lstStyle>
          <a:p/>
        </p:txBody>
      </p:sp>
      <p:sp>
        <p:nvSpPr>
          <p:cNvPr id="29" name="Google Shape;29;p5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0" name="Google Shape;30;p5" title="UIFCW2026_Logo_white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240400" y="3679925"/>
            <a:ext cx="1481800" cy="11120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 txBox="1"/>
          <p:nvPr>
            <p:ph idx="1" type="body"/>
          </p:nvPr>
        </p:nvSpPr>
        <p:spPr>
          <a:xfrm>
            <a:off x="1303800" y="1990050"/>
            <a:ext cx="3430500" cy="25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3" name="Google Shape;33;p6"/>
          <p:cNvSpPr txBox="1"/>
          <p:nvPr>
            <p:ph idx="2" type="body"/>
          </p:nvPr>
        </p:nvSpPr>
        <p:spPr>
          <a:xfrm>
            <a:off x="4903650" y="1990050"/>
            <a:ext cx="3430500" cy="25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4" name="Google Shape;34;p6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5" name="Google Shape;35;p6" title="uifcw26_logo.png"/>
          <p:cNvPicPr preferRelativeResize="0"/>
          <p:nvPr/>
        </p:nvPicPr>
        <p:blipFill rotWithShape="1">
          <a:blip r:embed="rId2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sp>
        <p:nvSpPr>
          <p:cNvPr id="36" name="Google Shape;36;p6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grpSp>
        <p:nvGrpSpPr>
          <p:cNvPr id="37" name="Google Shape;37;p6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38" name="Google Shape;38;p6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145FA6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9" name="Google Shape;39;p6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F1761A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40" name="Google Shape;40;p6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00C9FF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7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43" name="Google Shape;43;p7" title="uifcw26_logo.png"/>
          <p:cNvPicPr preferRelativeResize="0"/>
          <p:nvPr/>
        </p:nvPicPr>
        <p:blipFill rotWithShape="1">
          <a:blip r:embed="rId2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sp>
        <p:nvSpPr>
          <p:cNvPr id="44" name="Google Shape;44;p7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grpSp>
        <p:nvGrpSpPr>
          <p:cNvPr id="45" name="Google Shape;45;p7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46" name="Google Shape;46;p7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145FA6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47" name="Google Shape;47;p7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F1761A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48" name="Google Shape;48;p7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00C9FF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idx="1" type="body"/>
          </p:nvPr>
        </p:nvSpPr>
        <p:spPr>
          <a:xfrm>
            <a:off x="1303800" y="2309675"/>
            <a:ext cx="3312000" cy="222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52" name="Google Shape;52;p8" title="uifcw26_logo.png"/>
          <p:cNvPicPr preferRelativeResize="0"/>
          <p:nvPr/>
        </p:nvPicPr>
        <p:blipFill rotWithShape="1">
          <a:blip r:embed="rId2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8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grpSp>
        <p:nvGrpSpPr>
          <p:cNvPr id="54" name="Google Shape;54;p8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55" name="Google Shape;55;p8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145FA6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56" name="Google Shape;56;p8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F1761A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57" name="Google Shape;57;p8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00C9FF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rgbClr val="F9CB9C"/>
        </a:solidFill>
      </p:bgPr>
    </p:bg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Google Shape;59;p9" title="Artificial Intelligence To Enhance Language Skills Presentation (10).png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7433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9"/>
          <p:cNvSpPr txBox="1"/>
          <p:nvPr>
            <p:ph type="title"/>
          </p:nvPr>
        </p:nvSpPr>
        <p:spPr>
          <a:xfrm>
            <a:off x="824000" y="763600"/>
            <a:ext cx="5857800" cy="357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9pPr>
          </a:lstStyle>
          <a:p/>
        </p:txBody>
      </p:sp>
      <p:sp>
        <p:nvSpPr>
          <p:cNvPr id="61" name="Google Shape;61;p9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62" name="Google Shape;62;p9" title="UIFCW2026_Logo_white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240400" y="3679925"/>
            <a:ext cx="1481800" cy="11120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0"/>
          <p:cNvSpPr txBox="1"/>
          <p:nvPr>
            <p:ph idx="1" type="subTitle"/>
          </p:nvPr>
        </p:nvSpPr>
        <p:spPr>
          <a:xfrm>
            <a:off x="1303800" y="2743203"/>
            <a:ext cx="3430500" cy="726000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65" name="Google Shape;65;p10"/>
          <p:cNvSpPr txBox="1"/>
          <p:nvPr>
            <p:ph idx="2" type="body"/>
          </p:nvPr>
        </p:nvSpPr>
        <p:spPr>
          <a:xfrm>
            <a:off x="4877425" y="1040075"/>
            <a:ext cx="3430500" cy="3870600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67" name="Google Shape;67;p10" title="uifcw26_logo.png"/>
          <p:cNvPicPr preferRelativeResize="0"/>
          <p:nvPr/>
        </p:nvPicPr>
        <p:blipFill rotWithShape="1">
          <a:blip r:embed="rId2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10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grpSp>
        <p:nvGrpSpPr>
          <p:cNvPr id="69" name="Google Shape;69;p10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70" name="Google Shape;70;p10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145FA6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71" name="Google Shape;71;p10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F1761A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72" name="Google Shape;72;p10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00C9FF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momentum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i="0" sz="2800" u="none" cap="none" strike="noStrike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i="0" sz="2800" u="none" cap="none" strike="noStrike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i="0" sz="2800" u="none" cap="none" strike="noStrike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i="0" sz="2800" u="none" cap="none" strike="noStrike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i="0" sz="2800" u="none" cap="none" strike="noStrike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i="0" sz="2800" u="none" cap="none" strike="noStrike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i="0" sz="2800" u="none" cap="none" strike="noStrike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i="0" sz="2800" u="none" cap="none" strike="noStrike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i="0" sz="2800" u="none" cap="none" strike="noStrike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Nunito"/>
              <a:buChar char="●"/>
              <a:defRPr b="0" i="0" sz="13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-29845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b="0" i="0" sz="11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-29845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b="0" i="0" sz="11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b="0" i="0" sz="11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-29845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b="0" i="0" sz="11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-29845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b="0" i="0" sz="11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-29845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b="0" i="0" sz="11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-29845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b="0" i="0" sz="11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-29845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b="0" i="0" sz="11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6.png"/><Relationship Id="rId4" Type="http://schemas.openxmlformats.org/officeDocument/2006/relationships/image" Target="../media/image5.png"/><Relationship Id="rId5" Type="http://schemas.openxmlformats.org/officeDocument/2006/relationships/image" Target="../media/image11.png"/><Relationship Id="rId6" Type="http://schemas.openxmlformats.org/officeDocument/2006/relationships/image" Target="../media/image9.png"/><Relationship Id="rId7" Type="http://schemas.openxmlformats.org/officeDocument/2006/relationships/image" Target="../media/image7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 txBox="1"/>
          <p:nvPr>
            <p:ph type="ctrTitle"/>
          </p:nvPr>
        </p:nvSpPr>
        <p:spPr>
          <a:xfrm>
            <a:off x="0" y="583000"/>
            <a:ext cx="9144000" cy="187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80"/>
              <a:buNone/>
            </a:pPr>
            <a:r>
              <a:rPr lang="en" sz="2970">
                <a:latin typeface="Arial"/>
                <a:ea typeface="Arial"/>
                <a:cs typeface="Arial"/>
                <a:sym typeface="Arial"/>
              </a:rPr>
              <a:t>NOAA’s Seasonal Forecast System (SFS) Project:</a:t>
            </a:r>
            <a:endParaRPr sz="297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80"/>
              <a:buNone/>
            </a:pPr>
            <a:r>
              <a:rPr lang="en" sz="2400">
                <a:latin typeface="Arial"/>
                <a:ea typeface="Arial"/>
                <a:cs typeface="Arial"/>
                <a:sym typeface="Arial"/>
              </a:rPr>
              <a:t>Progress, Challenges, and Stakeholder Engagement</a:t>
            </a: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80"/>
              <a:buNone/>
            </a:pPr>
            <a:r>
              <a:t/>
            </a:r>
            <a:endParaRPr sz="5700"/>
          </a:p>
        </p:txBody>
      </p:sp>
      <p:sp>
        <p:nvSpPr>
          <p:cNvPr id="86" name="Google Shape;86;p13"/>
          <p:cNvSpPr txBox="1"/>
          <p:nvPr>
            <p:ph idx="1" type="subTitle"/>
          </p:nvPr>
        </p:nvSpPr>
        <p:spPr>
          <a:xfrm>
            <a:off x="333475" y="2136425"/>
            <a:ext cx="8244600" cy="94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20"/>
              <a:buNone/>
            </a:pPr>
            <a:r>
              <a:rPr lang="en" sz="2020" u="sng">
                <a:latin typeface="Arial"/>
                <a:ea typeface="Arial"/>
                <a:cs typeface="Arial"/>
                <a:sym typeface="Arial"/>
              </a:rPr>
              <a:t>Yan Xue</a:t>
            </a:r>
            <a:r>
              <a:rPr baseline="30000" lang="en" sz="2020">
                <a:latin typeface="Arial"/>
                <a:ea typeface="Arial"/>
                <a:cs typeface="Arial"/>
                <a:sym typeface="Arial"/>
              </a:rPr>
              <a:t>1</a:t>
            </a:r>
            <a:r>
              <a:rPr lang="en" sz="2020">
                <a:latin typeface="Arial"/>
                <a:ea typeface="Arial"/>
                <a:cs typeface="Arial"/>
                <a:sym typeface="Arial"/>
              </a:rPr>
              <a:t>, Neil Barton</a:t>
            </a:r>
            <a:r>
              <a:rPr baseline="30000" lang="en" sz="2020">
                <a:latin typeface="Arial"/>
                <a:ea typeface="Arial"/>
                <a:cs typeface="Arial"/>
                <a:sym typeface="Arial"/>
              </a:rPr>
              <a:t>1</a:t>
            </a:r>
            <a:r>
              <a:rPr lang="en" sz="2020">
                <a:latin typeface="Arial"/>
                <a:ea typeface="Arial"/>
                <a:cs typeface="Arial"/>
                <a:sym typeface="Arial"/>
              </a:rPr>
              <a:t>, Phil Pegion</a:t>
            </a:r>
            <a:r>
              <a:rPr baseline="30000" lang="en" sz="2020">
                <a:latin typeface="Arial"/>
                <a:ea typeface="Arial"/>
                <a:cs typeface="Arial"/>
                <a:sym typeface="Arial"/>
              </a:rPr>
              <a:t>2</a:t>
            </a:r>
            <a:r>
              <a:rPr lang="en" sz="2020">
                <a:latin typeface="Arial"/>
                <a:ea typeface="Arial"/>
                <a:cs typeface="Arial"/>
                <a:sym typeface="Arial"/>
              </a:rPr>
              <a:t>, Xiaqiong (Kate) Zhou</a:t>
            </a:r>
            <a:r>
              <a:rPr baseline="30000" lang="en" sz="2020">
                <a:latin typeface="Arial"/>
                <a:ea typeface="Arial"/>
                <a:cs typeface="Arial"/>
                <a:sym typeface="Arial"/>
              </a:rPr>
              <a:t>1</a:t>
            </a:r>
            <a:r>
              <a:rPr lang="en" sz="2020">
                <a:latin typeface="Arial"/>
                <a:ea typeface="Arial"/>
                <a:cs typeface="Arial"/>
                <a:sym typeface="Arial"/>
              </a:rPr>
              <a:t>, Wanqiu Wang</a:t>
            </a:r>
            <a:r>
              <a:rPr baseline="30000" lang="en" sz="2020">
                <a:latin typeface="Arial"/>
                <a:ea typeface="Arial"/>
                <a:cs typeface="Arial"/>
                <a:sym typeface="Arial"/>
              </a:rPr>
              <a:t>3</a:t>
            </a:r>
            <a:r>
              <a:rPr lang="en" sz="2020">
                <a:latin typeface="Arial"/>
                <a:ea typeface="Arial"/>
                <a:cs typeface="Arial"/>
                <a:sym typeface="Arial"/>
              </a:rPr>
              <a:t>4, Fanglin Yang</a:t>
            </a:r>
            <a:r>
              <a:rPr baseline="30000" lang="en" sz="2020">
                <a:latin typeface="Arial"/>
                <a:ea typeface="Arial"/>
                <a:cs typeface="Arial"/>
                <a:sym typeface="Arial"/>
              </a:rPr>
              <a:t>1</a:t>
            </a:r>
            <a:r>
              <a:rPr lang="en" sz="2020">
                <a:latin typeface="Arial"/>
                <a:ea typeface="Arial"/>
                <a:cs typeface="Arial"/>
                <a:sym typeface="Arial"/>
              </a:rPr>
              <a:t>, Steven Simon</a:t>
            </a:r>
            <a:r>
              <a:rPr baseline="30000" lang="en" sz="2020">
                <a:latin typeface="Arial"/>
                <a:ea typeface="Arial"/>
                <a:cs typeface="Arial"/>
                <a:sym typeface="Arial"/>
              </a:rPr>
              <a:t>1,5</a:t>
            </a:r>
            <a:r>
              <a:rPr lang="en" sz="2020">
                <a:latin typeface="Arial"/>
                <a:ea typeface="Arial"/>
                <a:cs typeface="Arial"/>
                <a:sym typeface="Arial"/>
              </a:rPr>
              <a:t>, Kevin Garrett</a:t>
            </a:r>
            <a:r>
              <a:rPr baseline="30000" lang="en" sz="2020">
                <a:latin typeface="Arial"/>
                <a:ea typeface="Arial"/>
                <a:cs typeface="Arial"/>
                <a:sym typeface="Arial"/>
              </a:rPr>
              <a:t>1</a:t>
            </a:r>
            <a:r>
              <a:rPr lang="en" sz="2020">
                <a:latin typeface="Arial"/>
                <a:ea typeface="Arial"/>
                <a:cs typeface="Arial"/>
                <a:sym typeface="Arial"/>
              </a:rPr>
              <a:t>, Daryl Kleist</a:t>
            </a:r>
            <a:r>
              <a:rPr baseline="30000" lang="en" sz="2020">
                <a:latin typeface="Arial"/>
                <a:ea typeface="Arial"/>
                <a:cs typeface="Arial"/>
                <a:sym typeface="Arial"/>
              </a:rPr>
              <a:t>1</a:t>
            </a:r>
            <a:r>
              <a:rPr lang="en" sz="2020">
                <a:latin typeface="Arial"/>
                <a:ea typeface="Arial"/>
                <a:cs typeface="Arial"/>
                <a:sym typeface="Arial"/>
              </a:rPr>
              <a:t>, Sergey Frolov</a:t>
            </a:r>
            <a:r>
              <a:rPr baseline="30000" lang="en" sz="2020">
                <a:latin typeface="Arial"/>
                <a:ea typeface="Arial"/>
                <a:cs typeface="Arial"/>
                <a:sym typeface="Arial"/>
              </a:rPr>
              <a:t>2</a:t>
            </a:r>
            <a:r>
              <a:rPr lang="en" sz="2020">
                <a:latin typeface="Arial"/>
                <a:ea typeface="Arial"/>
                <a:cs typeface="Arial"/>
                <a:sym typeface="Arial"/>
              </a:rPr>
              <a:t>, Mark Olsen</a:t>
            </a:r>
            <a:r>
              <a:rPr baseline="30000" lang="en" sz="2020">
                <a:latin typeface="Arial"/>
                <a:ea typeface="Arial"/>
                <a:cs typeface="Arial"/>
                <a:sym typeface="Arial"/>
              </a:rPr>
              <a:t>4</a:t>
            </a:r>
            <a:r>
              <a:rPr lang="en" sz="2020">
                <a:latin typeface="Arial"/>
                <a:ea typeface="Arial"/>
                <a:cs typeface="Arial"/>
                <a:sym typeface="Arial"/>
              </a:rPr>
              <a:t>, John Ten Hoeve</a:t>
            </a:r>
            <a:r>
              <a:rPr baseline="30000" lang="en" sz="2020">
                <a:latin typeface="Arial"/>
                <a:ea typeface="Arial"/>
                <a:cs typeface="Arial"/>
                <a:sym typeface="Arial"/>
              </a:rPr>
              <a:t>4</a:t>
            </a:r>
            <a:endParaRPr sz="202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13"/>
          <p:cNvSpPr txBox="1"/>
          <p:nvPr/>
        </p:nvSpPr>
        <p:spPr>
          <a:xfrm>
            <a:off x="407400" y="3598750"/>
            <a:ext cx="5370000" cy="14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 NWS/Office of Modeling and Development (OMD)</a:t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 OAR/PSL</a:t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 NWS/NCEP/WPC</a:t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4 OAR/WPO</a:t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5 IBSS Corporation</a:t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2"/>
          <p:cNvSpPr txBox="1"/>
          <p:nvPr/>
        </p:nvSpPr>
        <p:spPr>
          <a:xfrm>
            <a:off x="2143125" y="179500"/>
            <a:ext cx="65661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en" sz="2800" u="none" cap="none" strike="noStrike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Active End-Users</a:t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53" name="Google Shape;153;p22"/>
          <p:cNvGraphicFramePr/>
          <p:nvPr/>
        </p:nvGraphicFramePr>
        <p:xfrm>
          <a:off x="428625" y="94921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{958CDDAD-5A24-40B4-BCF0-2BFAFC9345BA}</a:tableStyleId>
              </a:tblPr>
              <a:tblGrid>
                <a:gridCol w="1568875"/>
                <a:gridCol w="4305850"/>
              </a:tblGrid>
              <a:tr h="4994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i="0" lang="en" sz="18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Sector</a:t>
                      </a:r>
                      <a:endParaRPr sz="1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9050" marB="19050" marR="47625" marL="476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336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i="0" lang="en" sz="18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Applications &amp; Data Use</a:t>
                      </a:r>
                      <a:endParaRPr sz="1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9050" marB="19050" marR="47625" marL="476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3366"/>
                    </a:solidFill>
                  </a:tcPr>
                </a:tc>
              </a:tr>
              <a:tr h="7739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i="0" lang="en" sz="1800" u="none" cap="none" strike="noStrike">
                          <a:solidFill>
                            <a:srgbClr val="33415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Energy</a:t>
                      </a:r>
                      <a:endParaRPr sz="1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9050" marB="19050" marR="47625" marL="476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 u="none" cap="none" strike="noStrike">
                          <a:solidFill>
                            <a:srgbClr val="33415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Offshore winds, w</a:t>
                      </a:r>
                      <a:r>
                        <a:rPr i="0" lang="en" sz="1800" u="none" cap="none" strike="noStrike">
                          <a:solidFill>
                            <a:srgbClr val="33415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ind/</a:t>
                      </a:r>
                      <a:r>
                        <a:rPr lang="en" sz="1800" u="none" cap="none" strike="noStrike">
                          <a:solidFill>
                            <a:srgbClr val="33415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</a:t>
                      </a:r>
                      <a:r>
                        <a:rPr i="0" lang="en" sz="1800" u="none" cap="none" strike="noStrike">
                          <a:solidFill>
                            <a:srgbClr val="33415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olar resource, heating/cooling degree days.</a:t>
                      </a:r>
                      <a:endParaRPr sz="1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9050" marB="19050" marR="47625" marL="476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7739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i="0" lang="en" sz="1800" u="none" cap="none" strike="noStrike">
                          <a:solidFill>
                            <a:srgbClr val="33415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Agriculture</a:t>
                      </a:r>
                      <a:endParaRPr sz="1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9050" marB="19050" marR="47625" marL="476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i="0" lang="en" sz="1800" u="none" cap="none" strike="noStrike">
                          <a:solidFill>
                            <a:srgbClr val="33415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Crop yield forecasting, soil moisture monitoring (gridMET).</a:t>
                      </a:r>
                      <a:endParaRPr sz="1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9050" marB="19050" marR="47625" marL="476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7739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i="0" lang="en" sz="1800" u="none" cap="none" strike="noStrike">
                          <a:solidFill>
                            <a:srgbClr val="33415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Water Management</a:t>
                      </a:r>
                      <a:endParaRPr sz="1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9050" marB="19050" marR="47625" marL="476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i="0" lang="en" sz="1800" u="none" cap="none" strike="noStrike">
                          <a:solidFill>
                            <a:srgbClr val="33415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USACE FIRO, reservoir operations, NWS river forecast centers.</a:t>
                      </a:r>
                      <a:endParaRPr sz="1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9050" marB="19050" marR="47625" marL="476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7739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i="0" lang="en" sz="1800" u="none" cap="none" strike="noStrike">
                          <a:solidFill>
                            <a:srgbClr val="33415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Emergency Mgmt</a:t>
                      </a:r>
                      <a:endParaRPr sz="1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9050" marB="19050" marR="47625" marL="476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i="0" lang="en" sz="1800" u="none" cap="none" strike="noStrike">
                          <a:solidFill>
                            <a:srgbClr val="33415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Hurricane and wildfire risk pre-positioning.</a:t>
                      </a:r>
                      <a:endParaRPr sz="1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9050" marB="19050" marR="47625" marL="476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descr="image.png" id="154" name="Google Shape;154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659861" y="2986988"/>
            <a:ext cx="870850" cy="84709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55" name="Google Shape;155;p22"/>
          <p:cNvPicPr preferRelativeResize="0"/>
          <p:nvPr/>
        </p:nvPicPr>
        <p:blipFill rotWithShape="1">
          <a:blip r:embed="rId4">
            <a:alphaModFix/>
          </a:blip>
          <a:srcRect b="0" l="23868" r="0" t="0"/>
          <a:stretch/>
        </p:blipFill>
        <p:spPr>
          <a:xfrm>
            <a:off x="6624122" y="2180088"/>
            <a:ext cx="753274" cy="7564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56" name="Google Shape;156;p22"/>
          <p:cNvPicPr preferRelativeResize="0"/>
          <p:nvPr/>
        </p:nvPicPr>
        <p:blipFill rotWithShape="1">
          <a:blip r:embed="rId5">
            <a:alphaModFix/>
          </a:blip>
          <a:srcRect b="13240" l="0" r="0" t="0"/>
          <a:stretch/>
        </p:blipFill>
        <p:spPr>
          <a:xfrm>
            <a:off x="7377400" y="2149475"/>
            <a:ext cx="870858" cy="847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2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600584" y="1275676"/>
            <a:ext cx="1344791" cy="7564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2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600575" y="3884533"/>
            <a:ext cx="989425" cy="6599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3"/>
          <p:cNvSpPr txBox="1"/>
          <p:nvPr/>
        </p:nvSpPr>
        <p:spPr>
          <a:xfrm>
            <a:off x="2304300" y="106375"/>
            <a:ext cx="68397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en" sz="2800" u="none" cap="none" strike="noStrike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Addressing CFSv2/CFSR  Retirement</a:t>
            </a:r>
            <a:endParaRPr b="0" i="0" sz="2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Google Shape;164;p23"/>
          <p:cNvSpPr txBox="1"/>
          <p:nvPr/>
        </p:nvSpPr>
        <p:spPr>
          <a:xfrm>
            <a:off x="782175" y="705600"/>
            <a:ext cx="7269900" cy="3278700"/>
          </a:xfrm>
          <a:prstGeom prst="rect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55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4155"/>
              </a:buClr>
              <a:buSzPts val="2000"/>
              <a:buFont typeface="Arial"/>
              <a:buChar char="●"/>
            </a:pPr>
            <a:r>
              <a:rPr b="1" i="0" lang="en" sz="1800" u="none" cap="none" strike="noStrike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rPr>
              <a:t>Cadence Shift:</a:t>
            </a:r>
            <a:r>
              <a:rPr b="0" i="0" lang="en" sz="1800" u="none" cap="none" strike="noStrike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en" sz="1800" u="none" cap="none" strike="noStrike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rPr>
              <a:t>CFSv2 (16x/day)  → SFSv1 (Monthly) </a:t>
            </a:r>
            <a:r>
              <a:rPr b="1" i="0" lang="en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Subseasonal users must migrate to GEFSv12</a:t>
            </a:r>
            <a:r>
              <a:rPr b="0" i="0" lang="en" sz="1800" u="none" cap="none" strike="noStrike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b="1" i="0" sz="2000" u="none" cap="none" strike="noStrike">
              <a:solidFill>
                <a:srgbClr val="334155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556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34155"/>
              </a:buClr>
              <a:buSzPts val="2000"/>
              <a:buFont typeface="Arial"/>
              <a:buChar char="●"/>
            </a:pPr>
            <a:r>
              <a:rPr b="1" i="0" lang="en" sz="1800" u="none" cap="none" strike="noStrike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rPr>
              <a:t>Migration Pathways:</a:t>
            </a:r>
            <a:r>
              <a:rPr b="0" i="0" lang="en" sz="1800" u="none" cap="none" strike="noStrike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rPr>
              <a:t> Directing CFSR users to ERA5-T (5-day latency) or JRA-3Q for climate applications and GFSv17 operational analysis for real-time applications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556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34155"/>
              </a:buClr>
              <a:buSzPts val="2000"/>
              <a:buFont typeface="Arial"/>
              <a:buChar char="●"/>
            </a:pPr>
            <a:r>
              <a:rPr b="1" i="0" lang="en" sz="1800" u="none" cap="none" strike="noStrike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rPr>
              <a:t>Open Access:</a:t>
            </a:r>
            <a:r>
              <a:rPr b="0" i="0" lang="en" sz="1800" u="none" cap="none" strike="noStrike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rPr>
              <a:t> Data available via AWS (NOAA NODD) to ensure technical debt reduction.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556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rgbClr val="334155"/>
              </a:buClr>
              <a:buSzPts val="2000"/>
              <a:buFont typeface="Arial"/>
              <a:buChar char="●"/>
            </a:pPr>
            <a:r>
              <a:rPr b="1" i="0" lang="en" sz="1800" u="none" cap="none" strike="noStrike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rPr>
              <a:t>Support:</a:t>
            </a:r>
            <a:r>
              <a:rPr b="0" i="0" lang="en" sz="1800" u="none" cap="none" strike="noStrike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rPr>
              <a:t> Structured transition window for NWS centers, NIDIS, FEWS NET, USACE, and Bureau of Reclamation mid-term modeling.</a:t>
            </a:r>
            <a:endParaRPr b="0" i="0" sz="2000" u="none" cap="none" strike="noStrike">
              <a:solidFill>
                <a:srgbClr val="33415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p23"/>
          <p:cNvSpPr txBox="1"/>
          <p:nvPr/>
        </p:nvSpPr>
        <p:spPr>
          <a:xfrm>
            <a:off x="141450" y="4152425"/>
            <a:ext cx="78258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1" lang="en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Replacing CFSv2 requires coordinated transition of an entire ecosystem of operational and research applications!</a:t>
            </a:r>
            <a:endParaRPr b="1" i="1" sz="18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4"/>
          <p:cNvSpPr txBox="1"/>
          <p:nvPr/>
        </p:nvSpPr>
        <p:spPr>
          <a:xfrm>
            <a:off x="257225" y="779075"/>
            <a:ext cx="7470300" cy="401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4155"/>
              </a:buClr>
              <a:buSzPts val="2400"/>
              <a:buFont typeface="Arial"/>
              <a:buChar char="●"/>
            </a:pPr>
            <a:r>
              <a:rPr b="0" i="0" lang="en" sz="2400" u="none" cap="none" strike="noStrike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rPr>
              <a:t>SFSv1 is NOAA's next-generation seasonal prediction system, as replacement of the legacy model CFSv2.</a:t>
            </a:r>
            <a:endParaRPr b="0" i="0" sz="2400" u="none" cap="none" strike="noStrike">
              <a:solidFill>
                <a:srgbClr val="334155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810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34155"/>
              </a:buClr>
              <a:buSzPts val="2400"/>
              <a:buFont typeface="Arial"/>
              <a:buChar char="●"/>
            </a:pPr>
            <a:r>
              <a:rPr b="0" i="0" lang="en" sz="2400" u="none" cap="none" strike="noStrike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rPr>
              <a:t>SFS Beta in near real-time, launched in Mar 2026, demonstrates encouraging forecast improvements over CFSv2.</a:t>
            </a:r>
            <a:endParaRPr b="0" i="0" sz="2400" u="none" cap="none" strike="noStrike">
              <a:solidFill>
                <a:srgbClr val="334155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810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34155"/>
              </a:buClr>
              <a:buSzPts val="2400"/>
              <a:buFont typeface="Arial"/>
              <a:buChar char="●"/>
            </a:pPr>
            <a:r>
              <a:rPr b="0" i="0" lang="en" sz="2400" u="none" cap="none" strike="noStrike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rPr>
              <a:t>Transition from CFSv2 requires coordination across many operational users.</a:t>
            </a:r>
            <a:endParaRPr b="0" i="0" sz="2400" u="none" cap="none" strike="noStrike">
              <a:solidFill>
                <a:srgbClr val="334155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810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rgbClr val="334155"/>
              </a:buClr>
              <a:buSzPts val="2400"/>
              <a:buFont typeface="Arial"/>
              <a:buChar char="●"/>
            </a:pPr>
            <a:r>
              <a:rPr b="0" i="0" lang="en" sz="2400" u="none" cap="none" strike="noStrike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rPr>
              <a:t>Community evaluation and feedback are critical! </a:t>
            </a:r>
            <a:endParaRPr b="1" i="0" sz="2400" u="none" cap="none" strike="noStrike">
              <a:solidFill>
                <a:srgbClr val="33415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p24"/>
          <p:cNvSpPr txBox="1"/>
          <p:nvPr/>
        </p:nvSpPr>
        <p:spPr>
          <a:xfrm>
            <a:off x="2940450" y="96125"/>
            <a:ext cx="6024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1" i="0" lang="en" sz="3000" u="none" cap="none" strike="noStrike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Summary</a:t>
            </a:r>
            <a:endParaRPr b="0" i="0" sz="3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5"/>
          <p:cNvSpPr txBox="1"/>
          <p:nvPr/>
        </p:nvSpPr>
        <p:spPr>
          <a:xfrm>
            <a:off x="2177996" y="452753"/>
            <a:ext cx="40506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1" i="0" lang="en" sz="4500" u="none" cap="none" strike="noStrike">
                <a:solidFill>
                  <a:srgbClr val="003366"/>
                </a:solidFill>
                <a:latin typeface="Poppins"/>
                <a:ea typeface="Poppins"/>
                <a:cs typeface="Poppins"/>
                <a:sym typeface="Poppins"/>
              </a:rPr>
              <a:t>Questions?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25"/>
          <p:cNvSpPr txBox="1"/>
          <p:nvPr/>
        </p:nvSpPr>
        <p:spPr>
          <a:xfrm>
            <a:off x="2370888" y="1218122"/>
            <a:ext cx="38577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1" i="0" lang="en" sz="3000" u="none" cap="none" strike="noStrike">
                <a:solidFill>
                  <a:srgbClr val="005088"/>
                </a:solidFill>
                <a:latin typeface="Arial"/>
                <a:ea typeface="Arial"/>
                <a:cs typeface="Arial"/>
                <a:sym typeface="Arial"/>
              </a:rPr>
              <a:t>Yan.Xue@noaa.gov</a:t>
            </a:r>
            <a:endParaRPr b="0" i="0" sz="3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" name="Google Shape;178;p25"/>
          <p:cNvSpPr txBox="1"/>
          <p:nvPr/>
        </p:nvSpPr>
        <p:spPr>
          <a:xfrm>
            <a:off x="533500" y="2571750"/>
            <a:ext cx="2844300" cy="123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Visit the SFS Project Webpage </a:t>
            </a:r>
            <a:endParaRPr b="0" i="0" sz="20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for more updates</a:t>
            </a:r>
            <a:endParaRPr b="0" i="0" sz="20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9" name="Google Shape;179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55600" y="1840375"/>
            <a:ext cx="3057075" cy="3057075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25"/>
          <p:cNvSpPr/>
          <p:nvPr/>
        </p:nvSpPr>
        <p:spPr>
          <a:xfrm>
            <a:off x="3858925" y="3195900"/>
            <a:ext cx="1196700" cy="3108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334155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4"/>
          <p:cNvSpPr txBox="1"/>
          <p:nvPr/>
        </p:nvSpPr>
        <p:spPr>
          <a:xfrm>
            <a:off x="938552" y="1029075"/>
            <a:ext cx="72669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Arial"/>
              <a:buNone/>
            </a:pPr>
            <a:r>
              <a:rPr b="1" i="0" lang="en" sz="4200" u="none" cap="none" strike="noStrike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Project Overview &amp; Goals</a:t>
            </a:r>
            <a:endParaRPr b="0" i="0" sz="1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14"/>
          <p:cNvSpPr txBox="1"/>
          <p:nvPr/>
        </p:nvSpPr>
        <p:spPr>
          <a:xfrm>
            <a:off x="349125" y="2235900"/>
            <a:ext cx="8721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b="1" i="0" lang="en" sz="2600" u="none" cap="none" strike="noStrike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rPr>
              <a:t>Building the future of NOAA’s Seasonal Forecasting</a:t>
            </a:r>
            <a:endParaRPr b="1" i="0" sz="2300" u="none" cap="none" strike="noStrike">
              <a:solidFill>
                <a:srgbClr val="334155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5"/>
          <p:cNvSpPr txBox="1"/>
          <p:nvPr>
            <p:ph type="title"/>
          </p:nvPr>
        </p:nvSpPr>
        <p:spPr>
          <a:xfrm>
            <a:off x="435625" y="338425"/>
            <a:ext cx="8236200" cy="99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98578"/>
              <a:buNone/>
            </a:pPr>
            <a:r>
              <a:rPr lang="en" sz="3156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Mission: Replacing the Legacy CFSv2</a:t>
            </a:r>
            <a:endParaRPr b="0" sz="2256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t/>
            </a:r>
            <a:endParaRPr/>
          </a:p>
        </p:txBody>
      </p:sp>
      <p:sp>
        <p:nvSpPr>
          <p:cNvPr id="99" name="Google Shape;99;p15"/>
          <p:cNvSpPr txBox="1"/>
          <p:nvPr/>
        </p:nvSpPr>
        <p:spPr>
          <a:xfrm>
            <a:off x="435625" y="1072974"/>
            <a:ext cx="37356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" sz="2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CFSv2</a:t>
            </a:r>
            <a:endParaRPr b="0" i="0" sz="20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15"/>
          <p:cNvSpPr txBox="1"/>
          <p:nvPr/>
        </p:nvSpPr>
        <p:spPr>
          <a:xfrm>
            <a:off x="435625" y="1463550"/>
            <a:ext cx="3557700" cy="2924700"/>
          </a:xfrm>
          <a:prstGeom prst="rect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55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4155"/>
              </a:buClr>
              <a:buSzPts val="2000"/>
              <a:buFont typeface="Arial"/>
              <a:buChar char="●"/>
            </a:pPr>
            <a:r>
              <a:rPr b="0" i="0" lang="en" sz="2000" u="none" cap="none" strike="noStrike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rPr>
              <a:t>Operational since </a:t>
            </a:r>
            <a:r>
              <a:rPr b="1" i="0" lang="en" sz="2000" u="none" cap="none" strike="noStrike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rPr>
              <a:t>2011</a:t>
            </a:r>
            <a:endParaRPr b="1" i="0" sz="2000" u="none" cap="none" strike="noStrike">
              <a:solidFill>
                <a:srgbClr val="334155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556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34155"/>
              </a:buClr>
              <a:buSzPts val="2000"/>
              <a:buFont typeface="Arial"/>
              <a:buChar char="●"/>
            </a:pPr>
            <a:r>
              <a:rPr b="0" i="0" lang="en" sz="2000" u="none" cap="none" strike="noStrike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rPr>
              <a:t>Aging software architecture</a:t>
            </a:r>
            <a:endParaRPr b="0" i="0" sz="2000" u="none" cap="none" strike="noStrike">
              <a:solidFill>
                <a:srgbClr val="334155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556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34155"/>
              </a:buClr>
              <a:buSzPts val="2000"/>
              <a:buFont typeface="Arial"/>
              <a:buChar char="●"/>
            </a:pPr>
            <a:r>
              <a:rPr b="0" i="0" lang="en" sz="2000" u="none" cap="none" strike="noStrike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rPr>
              <a:t>Model deficiencies:</a:t>
            </a:r>
            <a:endParaRPr b="0" i="0" sz="2000" u="none" cap="none" strike="noStrike">
              <a:solidFill>
                <a:srgbClr val="334155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55600" lvl="1" marL="9144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34155"/>
              </a:buClr>
              <a:buSzPts val="2000"/>
              <a:buFont typeface="Arial"/>
              <a:buChar char="○"/>
            </a:pPr>
            <a:r>
              <a:rPr b="0" i="0" lang="en" sz="2000" u="none" cap="none" strike="noStrike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rPr>
              <a:t>Poor MJO propagation</a:t>
            </a:r>
            <a:endParaRPr b="0" i="0" sz="2000" u="none" cap="none" strike="noStrike">
              <a:solidFill>
                <a:srgbClr val="334155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55600" lvl="1" marL="9144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34155"/>
              </a:buClr>
              <a:buSzPts val="2000"/>
              <a:buFont typeface="Arial"/>
              <a:buChar char="○"/>
            </a:pPr>
            <a:r>
              <a:rPr b="0" i="0" lang="en" sz="2000" u="none" cap="none" strike="noStrike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rPr>
              <a:t>False ENSO alarms</a:t>
            </a:r>
            <a:endParaRPr b="0" i="0" sz="2000" u="none" cap="none" strike="noStrike">
              <a:solidFill>
                <a:srgbClr val="334155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55600" lvl="1" marL="9144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34155"/>
              </a:buClr>
              <a:buSzPts val="2000"/>
              <a:buFont typeface="Arial"/>
              <a:buChar char="○"/>
            </a:pPr>
            <a:r>
              <a:rPr b="0" i="0" lang="en" sz="2000" u="none" cap="none" strike="noStrike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rPr>
              <a:t>SST trend biases</a:t>
            </a:r>
            <a:endParaRPr b="0" i="0" sz="2000" u="none" cap="none" strike="noStrike">
              <a:solidFill>
                <a:srgbClr val="334155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55600" lvl="1" marL="914400" marR="0" rtl="0"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rgbClr val="334155"/>
              </a:buClr>
              <a:buSzPts val="2000"/>
              <a:buFont typeface="Arial"/>
              <a:buChar char="○"/>
            </a:pPr>
            <a:r>
              <a:rPr b="0" i="0" lang="en" sz="2000" u="none" cap="none" strike="noStrike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rPr>
              <a:t>Poor precipitation skill</a:t>
            </a:r>
            <a:endParaRPr b="0" i="0" sz="2000" u="none" cap="none" strike="noStrike">
              <a:solidFill>
                <a:srgbClr val="33415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15"/>
          <p:cNvSpPr txBox="1"/>
          <p:nvPr/>
        </p:nvSpPr>
        <p:spPr>
          <a:xfrm>
            <a:off x="4681581" y="1072969"/>
            <a:ext cx="37356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" sz="2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The Solution: SFSv1</a:t>
            </a:r>
            <a:endParaRPr b="0" i="0" sz="20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5"/>
          <p:cNvSpPr txBox="1"/>
          <p:nvPr/>
        </p:nvSpPr>
        <p:spPr>
          <a:xfrm>
            <a:off x="4572000" y="1463550"/>
            <a:ext cx="3557700" cy="2976000"/>
          </a:xfrm>
          <a:prstGeom prst="rect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55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4155"/>
              </a:buClr>
              <a:buSzPts val="2000"/>
              <a:buFont typeface="Arial"/>
              <a:buChar char="●"/>
            </a:pPr>
            <a:r>
              <a:rPr b="1" i="0" lang="en" sz="2000" u="none" cap="none" strike="noStrike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rPr>
              <a:t>Fully coupled UFS</a:t>
            </a:r>
            <a:endParaRPr b="1" i="0" sz="2000" u="none" cap="none" strike="noStrike">
              <a:solidFill>
                <a:srgbClr val="334155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556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34155"/>
              </a:buClr>
              <a:buSzPts val="2000"/>
              <a:buFont typeface="Arial"/>
              <a:buChar char="●"/>
            </a:pPr>
            <a:r>
              <a:rPr b="0" i="0" lang="en" sz="2000" u="none" cap="none" strike="noStrike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rPr>
              <a:t>Modern physics</a:t>
            </a:r>
            <a:endParaRPr b="0" i="0" sz="2000" u="none" cap="none" strike="noStrike">
              <a:solidFill>
                <a:srgbClr val="334155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556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34155"/>
              </a:buClr>
              <a:buSzPts val="2000"/>
              <a:buFont typeface="Arial"/>
              <a:buChar char="●"/>
            </a:pPr>
            <a:r>
              <a:rPr b="0" i="0" lang="en" sz="2000" u="none" cap="none" strike="noStrike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rPr>
              <a:t>Cloud-ready</a:t>
            </a:r>
            <a:endParaRPr b="0" i="0" sz="2000" u="none" cap="none" strike="noStrike">
              <a:solidFill>
                <a:srgbClr val="334155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556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34155"/>
              </a:buClr>
              <a:buSzPts val="2000"/>
              <a:buFont typeface="Arial"/>
              <a:buChar char="●"/>
            </a:pPr>
            <a:r>
              <a:rPr b="0" i="0" lang="en" sz="2000" u="none" cap="none" strike="noStrike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rPr>
              <a:t>AI-ready </a:t>
            </a:r>
            <a:endParaRPr b="0" i="0" sz="2000" u="none" cap="none" strike="noStrike">
              <a:solidFill>
                <a:srgbClr val="334155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556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rgbClr val="334155"/>
              </a:buClr>
              <a:buSzPts val="2000"/>
              <a:buFont typeface="Arial"/>
              <a:buChar char="●"/>
            </a:pPr>
            <a:r>
              <a:rPr b="1" i="0" lang="en" sz="2000" u="none" cap="none" strike="noStrike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rPr>
              <a:t>Operation future</a:t>
            </a:r>
            <a:r>
              <a:rPr b="0" i="0" lang="en" sz="2000" u="none" cap="none" strike="noStrike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rPr>
              <a:t>: Implementation on Cloud-based </a:t>
            </a:r>
            <a:r>
              <a:rPr b="1" i="0" lang="en" sz="2000" u="none" cap="none" strike="noStrike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rPr>
              <a:t>WCOSS3 by Dec 2027</a:t>
            </a:r>
            <a:endParaRPr b="1" i="0" sz="2000" u="none" cap="none" strike="noStrike">
              <a:solidFill>
                <a:srgbClr val="334155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6"/>
          <p:cNvSpPr txBox="1"/>
          <p:nvPr/>
        </p:nvSpPr>
        <p:spPr>
          <a:xfrm>
            <a:off x="360775" y="936000"/>
            <a:ext cx="3924000" cy="3848100"/>
          </a:xfrm>
          <a:prstGeom prst="rect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55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4155"/>
              </a:buClr>
              <a:buSzPts val="2000"/>
              <a:buFont typeface="Arial"/>
              <a:buChar char="●"/>
            </a:pPr>
            <a:r>
              <a:rPr b="1" i="0" lang="en" sz="2000" u="none" cap="none" strike="noStrike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rPr>
              <a:t>Sponsors: </a:t>
            </a:r>
            <a:r>
              <a:rPr b="0" i="0" lang="en" sz="2000" u="none" cap="none" strike="noStrike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rPr>
              <a:t>NWS and OAR</a:t>
            </a:r>
            <a:endParaRPr b="0" i="0" sz="2000" u="none" cap="none" strike="noStrike">
              <a:solidFill>
                <a:srgbClr val="334155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556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34155"/>
              </a:buClr>
              <a:buSzPts val="2000"/>
              <a:buFont typeface="Arial"/>
              <a:buChar char="●"/>
            </a:pPr>
            <a:r>
              <a:rPr b="1" i="0" lang="en" sz="2000" u="none" cap="none" strike="noStrike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rPr>
              <a:t>Budget</a:t>
            </a:r>
            <a:r>
              <a:rPr b="0" i="0" lang="en" sz="2000" u="none" cap="none" strike="noStrike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rPr>
              <a:t>: $6.5M in FY23-24, $3M in FY25</a:t>
            </a:r>
            <a:endParaRPr b="0" i="0" sz="2000" u="none" cap="none" strike="noStrike">
              <a:solidFill>
                <a:srgbClr val="334155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556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34155"/>
              </a:buClr>
              <a:buSzPts val="2000"/>
              <a:buFont typeface="Arial"/>
              <a:buChar char="●"/>
            </a:pPr>
            <a:r>
              <a:rPr b="1" i="0" lang="en" sz="2000" u="none" cap="none" strike="noStrike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rPr>
              <a:t>SFS Application Team (AT)</a:t>
            </a:r>
            <a:r>
              <a:rPr b="0" i="0" lang="en" sz="2000" u="none" cap="none" strike="noStrike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rPr>
              <a:t>: OMD, PSL, GSL, WPC, DTC, Academia partners</a:t>
            </a:r>
            <a:endParaRPr b="0" i="0" sz="2000" u="none" cap="none" strike="noStrike">
              <a:solidFill>
                <a:srgbClr val="334155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556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34155"/>
              </a:buClr>
              <a:buSzPts val="2000"/>
              <a:buFont typeface="Arial"/>
              <a:buChar char="●"/>
            </a:pPr>
            <a:r>
              <a:rPr b="1" i="0" lang="en" sz="2000" u="none" cap="none" strike="noStrike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rPr>
              <a:t>SFS AT Co-Leads</a:t>
            </a:r>
            <a:r>
              <a:rPr b="0" i="0" lang="en" sz="2000" u="none" cap="none" strike="noStrike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endParaRPr b="0" i="0" sz="2000" u="none" cap="none" strike="noStrike">
              <a:solidFill>
                <a:srgbClr val="334155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" sz="2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Neil Barton (NWS)</a:t>
            </a:r>
            <a:endParaRPr b="1" i="0" sz="20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" sz="2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Phil Pegion (OAR)</a:t>
            </a:r>
            <a:endParaRPr b="1" i="0" sz="20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" sz="2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Xiaqiong Zhou (NWS)</a:t>
            </a:r>
            <a:endParaRPr b="1" i="0" sz="20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p16"/>
          <p:cNvSpPr txBox="1"/>
          <p:nvPr/>
        </p:nvSpPr>
        <p:spPr>
          <a:xfrm>
            <a:off x="1058150" y="0"/>
            <a:ext cx="47700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en" sz="2800" u="none" cap="none" strike="noStrike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SFS Project</a:t>
            </a:r>
            <a:r>
              <a:rPr b="1" i="0" lang="en" sz="3000" u="none" cap="none" strike="noStrike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3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16"/>
          <p:cNvSpPr txBox="1"/>
          <p:nvPr/>
        </p:nvSpPr>
        <p:spPr>
          <a:xfrm>
            <a:off x="4572000" y="807750"/>
            <a:ext cx="4209900" cy="4104600"/>
          </a:xfrm>
          <a:prstGeom prst="rect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55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4155"/>
              </a:buClr>
              <a:buSzPts val="2000"/>
              <a:buFont typeface="Arial"/>
              <a:buChar char="●"/>
            </a:pPr>
            <a:r>
              <a:rPr b="1" i="0" lang="en" sz="2000" u="none" cap="none" strike="noStrike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rPr>
              <a:t>Four-way coupled Earth system model</a:t>
            </a:r>
            <a:r>
              <a:rPr b="0" i="0" lang="en" sz="2000" u="none" cap="none" strike="noStrike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b="0" i="0" sz="2000" u="none" cap="none" strike="noStrike">
              <a:solidFill>
                <a:srgbClr val="334155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55600" lvl="1" marL="9144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34155"/>
              </a:buClr>
              <a:buSzPts val="2000"/>
              <a:buFont typeface="Arial"/>
              <a:buChar char="○"/>
            </a:pPr>
            <a:r>
              <a:rPr b="0" i="0" lang="en" sz="2000" u="none" cap="none" strike="noStrike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rPr>
              <a:t>FV3/CCPP (50km)</a:t>
            </a:r>
            <a:endParaRPr b="0" i="0" sz="2000" u="none" cap="none" strike="noStrike">
              <a:solidFill>
                <a:srgbClr val="334155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55600" lvl="1" marL="9144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34155"/>
              </a:buClr>
              <a:buSzPts val="2000"/>
              <a:buFont typeface="Arial"/>
              <a:buChar char="○"/>
            </a:pPr>
            <a:r>
              <a:rPr b="0" i="0" lang="en" sz="2000" u="none" cap="none" strike="noStrike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rPr>
              <a:t>Noah-MP land (50km)</a:t>
            </a:r>
            <a:endParaRPr b="0" i="0" sz="2000" u="none" cap="none" strike="noStrike">
              <a:solidFill>
                <a:srgbClr val="334155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55600" lvl="1" marL="9144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34155"/>
              </a:buClr>
              <a:buSzPts val="2000"/>
              <a:buFont typeface="Arial"/>
              <a:buChar char="○"/>
            </a:pPr>
            <a:r>
              <a:rPr b="0" i="0" lang="en" sz="2000" u="none" cap="none" strike="noStrike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rPr>
              <a:t>MOM6 ocean (25km)</a:t>
            </a:r>
            <a:endParaRPr b="0" i="0" sz="2000" u="none" cap="none" strike="noStrike">
              <a:solidFill>
                <a:srgbClr val="334155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55600" lvl="1" marL="9144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34155"/>
              </a:buClr>
              <a:buSzPts val="2000"/>
              <a:buFont typeface="Arial"/>
              <a:buChar char="○"/>
            </a:pPr>
            <a:r>
              <a:rPr b="0" i="0" lang="en" sz="2000" u="none" cap="none" strike="noStrike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rPr>
              <a:t>CICE6 sea ice (25km)</a:t>
            </a:r>
            <a:endParaRPr b="0" i="0" sz="2000" u="none" cap="none" strike="noStrike">
              <a:solidFill>
                <a:srgbClr val="334155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556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34155"/>
              </a:buClr>
              <a:buSzPts val="2000"/>
              <a:buFont typeface="Arial"/>
              <a:buChar char="●"/>
            </a:pPr>
            <a:r>
              <a:rPr b="1" i="0" lang="en" sz="2000" u="none" cap="none" strike="noStrike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rPr>
              <a:t>Atmos physics</a:t>
            </a:r>
            <a:r>
              <a:rPr b="0" i="0" lang="en" sz="2000" u="none" cap="none" strike="noStrike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2000" u="none" cap="none" strike="noStrike">
              <a:solidFill>
                <a:srgbClr val="334155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556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34155"/>
              </a:buClr>
              <a:buSzPts val="2000"/>
              <a:buFont typeface="Arial"/>
              <a:buChar char="●"/>
            </a:pPr>
            <a:r>
              <a:rPr b="1" i="0" lang="en" sz="2000" u="none" cap="none" strike="noStrike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rPr>
              <a:t>Infrastructure &amp; coupling</a:t>
            </a:r>
            <a:endParaRPr b="1" i="0" sz="2000" u="none" cap="none" strike="noStrike">
              <a:solidFill>
                <a:srgbClr val="334155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556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34155"/>
              </a:buClr>
              <a:buSzPts val="2000"/>
              <a:buFont typeface="Arial"/>
              <a:buChar char="●"/>
            </a:pPr>
            <a:r>
              <a:rPr b="1" i="0" lang="en" sz="2000" u="none" cap="none" strike="noStrike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rPr>
              <a:t>DA &amp; reanalysis</a:t>
            </a:r>
            <a:endParaRPr b="1" i="0" sz="2000" u="none" cap="none" strike="noStrike">
              <a:solidFill>
                <a:srgbClr val="334155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556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rgbClr val="003366"/>
              </a:buClr>
              <a:buSzPts val="2000"/>
              <a:buFont typeface="Arial"/>
              <a:buChar char="●"/>
            </a:pPr>
            <a:r>
              <a:rPr b="1" i="0" lang="en" sz="2000" u="none" cap="none" strike="noStrike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rPr>
              <a:t>Evaluation &amp; products</a:t>
            </a:r>
            <a:r>
              <a:rPr b="1" i="0" lang="en" sz="2000" u="none" cap="none" strike="noStrike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1" i="0" sz="2000" u="none" cap="none" strike="noStrike">
              <a:solidFill>
                <a:srgbClr val="00336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16"/>
          <p:cNvSpPr txBox="1"/>
          <p:nvPr/>
        </p:nvSpPr>
        <p:spPr>
          <a:xfrm>
            <a:off x="5278825" y="315150"/>
            <a:ext cx="30000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" sz="2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Task Teams</a:t>
            </a:r>
            <a:endParaRPr b="1" i="0" sz="14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7"/>
          <p:cNvSpPr txBox="1"/>
          <p:nvPr/>
        </p:nvSpPr>
        <p:spPr>
          <a:xfrm>
            <a:off x="129300" y="1752150"/>
            <a:ext cx="8262300" cy="12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en" sz="3600" u="none" cap="none" strike="noStrike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Current Progress: SFS Beta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Arial"/>
              <a:buNone/>
            </a:pPr>
            <a:r>
              <a:t/>
            </a:r>
            <a:endParaRPr b="1" i="0" sz="4200" u="none" cap="none" strike="noStrike">
              <a:solidFill>
                <a:srgbClr val="003366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8"/>
          <p:cNvSpPr txBox="1"/>
          <p:nvPr/>
        </p:nvSpPr>
        <p:spPr>
          <a:xfrm>
            <a:off x="2244975" y="241900"/>
            <a:ext cx="58239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en" sz="2800" u="none" cap="none" strike="noStrike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SFS Beta v1.0 Launch (Mar 2026)</a:t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Google Shape;121;p18"/>
          <p:cNvSpPr txBox="1"/>
          <p:nvPr/>
        </p:nvSpPr>
        <p:spPr>
          <a:xfrm>
            <a:off x="377700" y="940363"/>
            <a:ext cx="4341900" cy="2976000"/>
          </a:xfrm>
          <a:prstGeom prst="rect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55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4155"/>
              </a:buClr>
              <a:buSzPts val="2000"/>
              <a:buFont typeface="Arial"/>
              <a:buChar char="●"/>
            </a:pPr>
            <a:r>
              <a:rPr b="1" i="0" lang="en" sz="2000" u="none" cap="none" strike="noStrike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rPr>
              <a:t>Near Real-Time</a:t>
            </a:r>
            <a:r>
              <a:rPr b="0" i="0" lang="en" sz="2000" u="none" cap="none" strike="noStrike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rPr>
              <a:t> deployment (6th day of each month) </a:t>
            </a:r>
            <a:endParaRPr b="1" i="0" sz="2000" u="none" cap="none" strike="noStrike">
              <a:solidFill>
                <a:srgbClr val="334155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556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34155"/>
              </a:buClr>
              <a:buSzPts val="2000"/>
              <a:buFont typeface="Arial"/>
              <a:buChar char="●"/>
            </a:pPr>
            <a:r>
              <a:rPr b="0" i="0" lang="en" sz="2000" u="none" cap="none" strike="noStrike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rPr>
              <a:t>Monthly forecasts to </a:t>
            </a:r>
            <a:r>
              <a:rPr b="1" i="0" lang="en" sz="2000" u="none" cap="none" strike="noStrike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rPr>
              <a:t>12 months</a:t>
            </a:r>
            <a:endParaRPr b="1" i="0" sz="2000" u="none" cap="none" strike="noStrike">
              <a:solidFill>
                <a:srgbClr val="334155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556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34155"/>
              </a:buClr>
              <a:buSzPts val="2000"/>
              <a:buFont typeface="Arial"/>
              <a:buChar char="●"/>
            </a:pPr>
            <a:r>
              <a:rPr b="1" i="0" lang="en" sz="2000" u="none" cap="none" strike="noStrike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rPr>
              <a:t>On-the-fly reforecasts </a:t>
            </a:r>
            <a:r>
              <a:rPr b="0" i="0" lang="en" sz="2000" u="none" cap="none" strike="noStrike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rPr>
              <a:t>(1991–2025)</a:t>
            </a:r>
            <a:endParaRPr b="0" i="0" sz="2000" u="none" cap="none" strike="noStrike">
              <a:solidFill>
                <a:srgbClr val="334155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556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34155"/>
              </a:buClr>
              <a:buSzPts val="2000"/>
              <a:buFont typeface="Arial"/>
              <a:buChar char="●"/>
            </a:pPr>
            <a:r>
              <a:rPr b="0" i="0" lang="en" sz="2000" u="none" cap="none" strike="noStrike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rPr>
              <a:t>Data available on </a:t>
            </a:r>
            <a:r>
              <a:rPr b="1" i="0" lang="en" sz="2000" u="none" cap="none" strike="noStrike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rPr>
              <a:t>AWS/NODD</a:t>
            </a:r>
            <a:endParaRPr b="1" i="0" sz="2000" u="none" cap="none" strike="noStrike">
              <a:solidFill>
                <a:srgbClr val="334155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556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rgbClr val="334155"/>
              </a:buClr>
              <a:buSzPts val="2000"/>
              <a:buFont typeface="Arial"/>
              <a:buChar char="●"/>
            </a:pPr>
            <a:r>
              <a:rPr b="0" i="0" lang="en" sz="2000" u="none" cap="none" strike="noStrike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rPr>
              <a:t>Used experimentally by </a:t>
            </a:r>
            <a:r>
              <a:rPr b="1" i="0" lang="en" sz="2000" u="none" cap="none" strike="noStrike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rPr>
              <a:t>NCEP/WPC</a:t>
            </a:r>
            <a:endParaRPr b="1" i="0" sz="2000" u="none" cap="none" strike="noStrike">
              <a:solidFill>
                <a:srgbClr val="33415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18"/>
          <p:cNvSpPr txBox="1"/>
          <p:nvPr/>
        </p:nvSpPr>
        <p:spPr>
          <a:xfrm>
            <a:off x="5025625" y="715438"/>
            <a:ext cx="36120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1" i="1" lang="en" sz="21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SFS Beta consistently outperforms CFSv2 for </a:t>
            </a:r>
            <a:endParaRPr b="1" i="1" sz="21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18"/>
          <p:cNvSpPr txBox="1"/>
          <p:nvPr/>
        </p:nvSpPr>
        <p:spPr>
          <a:xfrm>
            <a:off x="5189200" y="1407425"/>
            <a:ext cx="30000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0" i="1" lang="en" sz="2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see details in Wanqiu Wang’s presentation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18"/>
          <p:cNvSpPr txBox="1"/>
          <p:nvPr/>
        </p:nvSpPr>
        <p:spPr>
          <a:xfrm>
            <a:off x="377700" y="4085100"/>
            <a:ext cx="4708200" cy="892800"/>
          </a:xfrm>
          <a:prstGeom prst="rect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b="1" i="1" lang="en" sz="23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User feedback and collaboration are welcome!</a:t>
            </a:r>
            <a:endParaRPr b="1" i="1" sz="23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5" name="Google Shape;125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416813" y="2973150"/>
            <a:ext cx="2155425" cy="2155425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p18"/>
          <p:cNvSpPr txBox="1"/>
          <p:nvPr/>
        </p:nvSpPr>
        <p:spPr>
          <a:xfrm>
            <a:off x="5189200" y="2238725"/>
            <a:ext cx="30000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1" i="0" lang="en" sz="21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SFS Beta Data Here</a:t>
            </a:r>
            <a:endParaRPr b="1" i="0" sz="14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p18"/>
          <p:cNvSpPr/>
          <p:nvPr/>
        </p:nvSpPr>
        <p:spPr>
          <a:xfrm>
            <a:off x="6403625" y="2645850"/>
            <a:ext cx="181800" cy="327300"/>
          </a:xfrm>
          <a:prstGeom prst="downArrow">
            <a:avLst>
              <a:gd fmla="val 34241" name="adj1"/>
              <a:gd fmla="val 50000" name="adj2"/>
            </a:avLst>
          </a:prstGeom>
          <a:solidFill>
            <a:srgbClr val="334155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9"/>
          <p:cNvSpPr txBox="1"/>
          <p:nvPr/>
        </p:nvSpPr>
        <p:spPr>
          <a:xfrm>
            <a:off x="2177075" y="204775"/>
            <a:ext cx="42654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en" sz="2800" u="none" cap="none" strike="noStrike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Remaining Challenges</a:t>
            </a:r>
            <a:endParaRPr b="0" i="0" sz="2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" name="Google Shape;133;p19"/>
          <p:cNvSpPr txBox="1"/>
          <p:nvPr/>
        </p:nvSpPr>
        <p:spPr>
          <a:xfrm>
            <a:off x="222000" y="1239375"/>
            <a:ext cx="4265400" cy="3719700"/>
          </a:xfrm>
          <a:prstGeom prst="rect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55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4155"/>
              </a:buClr>
              <a:buSzPts val="2000"/>
              <a:buFont typeface="Arial"/>
              <a:buChar char="●"/>
            </a:pPr>
            <a:r>
              <a:rPr b="0" i="0" lang="en" sz="2000" u="none" cap="none" strike="noStrike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rPr>
              <a:t>Target implementation on </a:t>
            </a:r>
            <a:r>
              <a:rPr b="1" i="0" lang="en" sz="2000" u="none" cap="none" strike="noStrike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rPr>
              <a:t>WCOSS3</a:t>
            </a:r>
            <a:r>
              <a:rPr b="0" i="0" lang="en" sz="2000" u="none" cap="none" strike="noStrike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rPr>
              <a:t> in </a:t>
            </a:r>
            <a:r>
              <a:rPr b="1" i="0" lang="en" sz="2000" u="none" cap="none" strike="noStrike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rPr>
              <a:t>FY28 Q1</a:t>
            </a:r>
            <a:endParaRPr b="1" i="0" sz="2000" u="none" cap="none" strike="noStrike">
              <a:solidFill>
                <a:srgbClr val="334155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556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34155"/>
              </a:buClr>
              <a:buSzPts val="2000"/>
              <a:buFont typeface="Arial"/>
              <a:buChar char="●"/>
            </a:pPr>
            <a:r>
              <a:rPr b="0" i="0" lang="en" sz="2000" u="none" cap="none" strike="noStrike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rPr>
              <a:t>Completion of </a:t>
            </a:r>
            <a:r>
              <a:rPr b="1" i="0" lang="en" sz="2000" u="none" cap="none" strike="noStrike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rPr>
              <a:t>35 years</a:t>
            </a:r>
            <a:r>
              <a:rPr b="0" i="0" lang="en" sz="2000" u="none" cap="none" strike="noStrike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rPr>
              <a:t> (1991-2025) reforecast</a:t>
            </a:r>
            <a:endParaRPr b="0" i="0" sz="2000" u="none" cap="none" strike="noStrike">
              <a:solidFill>
                <a:srgbClr val="334155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556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34155"/>
              </a:buClr>
              <a:buSzPts val="2000"/>
              <a:buFont typeface="Arial"/>
              <a:buChar char="●"/>
            </a:pPr>
            <a:r>
              <a:rPr b="0" i="0" lang="en" sz="2000" u="none" cap="none" strike="noStrike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rPr>
              <a:t>Development of </a:t>
            </a:r>
            <a:r>
              <a:rPr b="1" i="0" lang="en" sz="2000" u="none" cap="none" strike="noStrike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rPr>
              <a:t>initial conditions</a:t>
            </a:r>
            <a:endParaRPr b="1" i="0" sz="2000" u="none" cap="none" strike="noStrike">
              <a:solidFill>
                <a:srgbClr val="334155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556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34155"/>
              </a:buClr>
              <a:buSzPts val="2000"/>
              <a:buFont typeface="Arial"/>
              <a:buChar char="●"/>
            </a:pPr>
            <a:r>
              <a:rPr b="0" i="0" lang="en" sz="2000" u="none" cap="none" strike="noStrike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rPr>
              <a:t>Refinement of physics</a:t>
            </a:r>
            <a:endParaRPr b="0" i="0" sz="2000" u="none" cap="none" strike="noStrike">
              <a:solidFill>
                <a:srgbClr val="334155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556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34155"/>
              </a:buClr>
              <a:buSzPts val="2000"/>
              <a:buFont typeface="Arial"/>
              <a:buChar char="●"/>
            </a:pPr>
            <a:r>
              <a:rPr b="0" i="0" lang="en" sz="2000" u="none" cap="none" strike="noStrike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rPr>
              <a:t>Refinement of individual model component (land, sea ice, ocean)</a:t>
            </a:r>
            <a:endParaRPr b="0" i="0" sz="2000" u="none" cap="none" strike="noStrike">
              <a:solidFill>
                <a:srgbClr val="334155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556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rgbClr val="334155"/>
              </a:buClr>
              <a:buSzPts val="2000"/>
              <a:buFont typeface="Arial"/>
              <a:buChar char="●"/>
            </a:pPr>
            <a:r>
              <a:rPr b="0" i="0" lang="en" sz="2000" u="none" cap="none" strike="noStrike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rPr>
              <a:t>Refinement of </a:t>
            </a:r>
            <a:r>
              <a:rPr b="1" i="0" lang="en" sz="2000" u="none" cap="none" strike="noStrike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rPr>
              <a:t>ensemble spread</a:t>
            </a:r>
            <a:endParaRPr b="1" i="0" sz="2000" u="none" cap="none" strike="noStrike">
              <a:solidFill>
                <a:srgbClr val="33415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" name="Google Shape;134;p19"/>
          <p:cNvSpPr txBox="1"/>
          <p:nvPr/>
        </p:nvSpPr>
        <p:spPr>
          <a:xfrm>
            <a:off x="4673850" y="755450"/>
            <a:ext cx="38841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1" lang="en" sz="2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Initial Condition Development</a:t>
            </a:r>
            <a:endParaRPr b="1" i="1" sz="24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19"/>
          <p:cNvSpPr txBox="1"/>
          <p:nvPr/>
        </p:nvSpPr>
        <p:spPr>
          <a:xfrm>
            <a:off x="644250" y="747800"/>
            <a:ext cx="32847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1" lang="en" sz="2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Operation Timeline</a:t>
            </a:r>
            <a:endParaRPr b="1" i="1" sz="20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Google Shape;136;p19"/>
          <p:cNvSpPr txBox="1"/>
          <p:nvPr/>
        </p:nvSpPr>
        <p:spPr>
          <a:xfrm>
            <a:off x="4772525" y="1255700"/>
            <a:ext cx="3785400" cy="3740400"/>
          </a:xfrm>
          <a:prstGeom prst="rect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55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4155"/>
              </a:buClr>
              <a:buSzPts val="2000"/>
              <a:buFont typeface="Arial"/>
              <a:buChar char="●"/>
            </a:pPr>
            <a:r>
              <a:rPr b="0" i="0" lang="en" sz="2000" u="none" cap="none" strike="noStrike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rPr>
              <a:t>SFS coupled reanalysis </a:t>
            </a:r>
            <a:r>
              <a:rPr b="1" i="0" lang="en" sz="2000" u="none" cap="none" strike="noStrike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rPr>
              <a:t>not ready</a:t>
            </a:r>
            <a:r>
              <a:rPr b="0" i="0" lang="en" sz="2000" u="none" cap="none" strike="noStrike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rPr>
              <a:t> for implementation </a:t>
            </a:r>
            <a:endParaRPr b="0" i="0" sz="2000" u="none" cap="none" strike="noStrike">
              <a:solidFill>
                <a:srgbClr val="334155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556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34155"/>
              </a:buClr>
              <a:buSzPts val="2000"/>
              <a:buFont typeface="Arial"/>
              <a:buChar char="●"/>
            </a:pPr>
            <a:r>
              <a:rPr b="1" i="0" lang="en" sz="2000" u="none" cap="none" strike="noStrike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rPr>
              <a:t>35 years replay</a:t>
            </a:r>
            <a:r>
              <a:rPr b="0" i="0" lang="en" sz="2000" u="none" cap="none" strike="noStrike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rPr>
              <a:t> to ERA5 atmosphere, GLORe ocean and sea ice, land spin-up → </a:t>
            </a:r>
            <a:r>
              <a:rPr b="1" i="0" lang="en" sz="2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reforecast I.C.</a:t>
            </a:r>
            <a:endParaRPr b="1" i="0" sz="20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556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34155"/>
              </a:buClr>
              <a:buSzPts val="2000"/>
              <a:buFont typeface="Arial"/>
              <a:buChar char="●"/>
            </a:pPr>
            <a:r>
              <a:rPr b="1" i="0" lang="en" sz="2000" u="none" cap="none" strike="noStrike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rPr>
              <a:t>Replay to GFSv17</a:t>
            </a:r>
            <a:r>
              <a:rPr b="0" i="0" lang="en" sz="2000" u="none" cap="none" strike="noStrike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rPr>
              <a:t> operational analysis → </a:t>
            </a:r>
            <a:r>
              <a:rPr b="1" i="0" lang="en" sz="2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real-time I.C.</a:t>
            </a:r>
            <a:endParaRPr b="1" i="0" sz="20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556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34155"/>
              </a:buClr>
              <a:buSzPts val="2000"/>
              <a:buFont typeface="Arial"/>
              <a:buChar char="●"/>
            </a:pPr>
            <a:r>
              <a:rPr b="1" i="0" lang="en" sz="1800" u="none" cap="none" strike="noStrike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rPr>
              <a:t>Adjust climatology</a:t>
            </a:r>
            <a:endParaRPr b="1" i="0" sz="1800" u="none" cap="none" strike="noStrike">
              <a:solidFill>
                <a:srgbClr val="334155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" sz="1800" u="none" cap="none" strike="noStrike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rPr>
              <a:t> as needed</a:t>
            </a:r>
            <a:endParaRPr b="0" i="0" sz="1800" u="none" cap="none" strike="noStrike">
              <a:solidFill>
                <a:srgbClr val="334155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0"/>
          <p:cNvSpPr txBox="1"/>
          <p:nvPr/>
        </p:nvSpPr>
        <p:spPr>
          <a:xfrm>
            <a:off x="351750" y="770300"/>
            <a:ext cx="8278500" cy="401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4155"/>
              </a:buClr>
              <a:buSzPts val="2000"/>
              <a:buFont typeface="Roboto"/>
              <a:buChar char="●"/>
            </a:pPr>
            <a:r>
              <a:rPr b="1" i="0" lang="en" sz="2000" u="none" cap="none" strike="noStrike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rPr>
              <a:t>Goal: </a:t>
            </a:r>
            <a:r>
              <a:rPr b="0" i="0" lang="en" sz="2000" u="none" cap="none" strike="noStrike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rPr>
              <a:t>Generate </a:t>
            </a:r>
            <a:r>
              <a:rPr b="1" i="0" lang="en" sz="2000" u="none" cap="none" strike="noStrike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rPr>
              <a:t>NOAA first coupled reanalysis</a:t>
            </a:r>
            <a:r>
              <a:rPr b="0" i="0" lang="en" sz="2000" u="none" cap="none" strike="noStrike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rPr>
              <a:t> that ensures </a:t>
            </a:r>
            <a:r>
              <a:rPr b="1" i="0" lang="en" sz="2000" u="none" cap="none" strike="noStrike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rPr>
              <a:t>reforecast </a:t>
            </a:r>
            <a:r>
              <a:rPr b="0" i="0" lang="en" sz="2000" u="none" cap="none" strike="noStrike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rPr>
              <a:t>to be </a:t>
            </a:r>
            <a:r>
              <a:rPr b="1" i="0" lang="en" sz="2000" u="none" cap="none" strike="noStrike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rPr>
              <a:t>more consistent with operational forecast </a:t>
            </a:r>
            <a:r>
              <a:rPr b="0" i="0" lang="en" sz="2000" u="none" cap="none" strike="noStrike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rPr>
              <a:t>and</a:t>
            </a:r>
            <a:r>
              <a:rPr b="1" i="0" lang="en" sz="2000" u="none" cap="none" strike="noStrike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en" sz="2000" u="none" cap="none" strike="noStrike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rPr>
              <a:t>therefore</a:t>
            </a:r>
            <a:r>
              <a:rPr b="1" i="0" lang="en" sz="2000" u="none" cap="none" strike="noStrike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rPr>
              <a:t> improve forecast consistency</a:t>
            </a:r>
            <a:r>
              <a:rPr b="0" i="0" lang="en" sz="2000" u="none" cap="none" strike="noStrike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rPr>
              <a:t> and </a:t>
            </a:r>
            <a:r>
              <a:rPr b="1" i="0" lang="en" sz="2000" u="none" cap="none" strike="noStrike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rPr>
              <a:t>accuracy</a:t>
            </a:r>
            <a:endParaRPr b="1" i="0" sz="2000" u="none" cap="none" strike="noStrike">
              <a:solidFill>
                <a:srgbClr val="334155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55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4155"/>
              </a:buClr>
              <a:buSzPts val="2000"/>
              <a:buFont typeface="Roboto"/>
              <a:buChar char="●"/>
            </a:pPr>
            <a:r>
              <a:rPr b="1" i="0" lang="en" sz="2000" u="none" cap="none" strike="noStrike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rPr>
              <a:t>DA Method:</a:t>
            </a:r>
            <a:endParaRPr b="1" i="0" sz="2000" u="none" cap="none" strike="noStrike">
              <a:solidFill>
                <a:srgbClr val="334155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55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4155"/>
              </a:buClr>
              <a:buSzPts val="2000"/>
              <a:buFont typeface="Roboto"/>
              <a:buChar char="○"/>
            </a:pPr>
            <a:r>
              <a:rPr b="1" i="0" lang="en" sz="2000" u="none" cap="none" strike="noStrike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rPr>
              <a:t>Atmosphere: </a:t>
            </a:r>
            <a:r>
              <a:rPr b="0" i="0" lang="en" sz="2000" u="none" cap="none" strike="noStrike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rPr>
              <a:t>3DVar (compare to hybrid 4DEnVar for GFSv17)</a:t>
            </a:r>
            <a:endParaRPr b="0" i="0" sz="2000" u="none" cap="none" strike="noStrike">
              <a:solidFill>
                <a:srgbClr val="334155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55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4155"/>
              </a:buClr>
              <a:buSzPts val="2000"/>
              <a:buFont typeface="Arial"/>
              <a:buChar char="○"/>
            </a:pPr>
            <a:r>
              <a:rPr b="1" i="0" lang="en" sz="2000" u="none" cap="none" strike="noStrike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rPr>
              <a:t>Ocean/Sea ice: </a:t>
            </a:r>
            <a:r>
              <a:rPr b="0" i="0" lang="en" sz="2000" u="none" cap="none" strike="noStrike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rPr>
              <a:t>JEDI-based Sea-ice Ocean and Coupled Analysis (SOCA)</a:t>
            </a:r>
            <a:endParaRPr b="0" i="0" sz="2000" u="none" cap="none" strike="noStrike">
              <a:solidFill>
                <a:srgbClr val="334155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55600" lvl="1" marL="9144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34155"/>
              </a:buClr>
              <a:buSzPts val="2000"/>
              <a:buFont typeface="Arial"/>
              <a:buChar char="○"/>
            </a:pPr>
            <a:r>
              <a:rPr b="1" i="0" lang="en" sz="2000" u="none" cap="none" strike="noStrike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rPr>
              <a:t>Land: </a:t>
            </a:r>
            <a:r>
              <a:rPr b="0" i="0" lang="en" sz="2000" u="none" cap="none" strike="noStrike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rPr>
              <a:t>JEDI 2DVar snow </a:t>
            </a:r>
            <a:endParaRPr b="0" i="0" sz="2000" u="none" cap="none" strike="noStrike">
              <a:solidFill>
                <a:srgbClr val="334155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556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34155"/>
              </a:buClr>
              <a:buSzPts val="2000"/>
              <a:buFont typeface="Arial"/>
              <a:buChar char="●"/>
            </a:pPr>
            <a:r>
              <a:rPr b="1" i="0" lang="en" sz="2000" u="none" cap="none" strike="noStrike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rPr>
              <a:t>Observations</a:t>
            </a:r>
            <a:r>
              <a:rPr b="0" i="0" lang="en" sz="2000" u="none" cap="none" strike="noStrike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rPr>
              <a:t>: NOAA NASA Joint Archive (NNJA)</a:t>
            </a:r>
            <a:endParaRPr b="0" i="0" sz="2000" u="none" cap="none" strike="noStrike">
              <a:solidFill>
                <a:srgbClr val="334155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556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34155"/>
              </a:buClr>
              <a:buSzPts val="2000"/>
              <a:buFont typeface="Roboto"/>
              <a:buChar char="●"/>
            </a:pPr>
            <a:r>
              <a:rPr b="1" i="0" lang="en" sz="2000" u="none" cap="none" strike="noStrike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rPr>
              <a:t>Reanalysis &amp; reforecast: 35 years</a:t>
            </a:r>
            <a:r>
              <a:rPr b="0" i="0" lang="en" sz="2000" u="none" cap="none" strike="noStrike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rPr>
              <a:t> (1991-2025) </a:t>
            </a:r>
            <a:endParaRPr b="1" i="0" sz="2000" u="none" cap="none" strike="noStrike">
              <a:solidFill>
                <a:srgbClr val="334155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556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rgbClr val="334155"/>
              </a:buClr>
              <a:buSzPts val="2000"/>
              <a:buFont typeface="Roboto"/>
              <a:buChar char="●"/>
            </a:pPr>
            <a:r>
              <a:rPr b="1" i="0" lang="en" sz="2000" u="none" cap="none" strike="noStrike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rPr>
              <a:t>Operation potential</a:t>
            </a:r>
            <a:r>
              <a:rPr b="0" i="0" lang="en" sz="2000" u="none" cap="none" strike="noStrike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rPr>
              <a:t>: Contribution to SFS v1.x upgrade</a:t>
            </a:r>
            <a:endParaRPr b="0" i="0" sz="2000" u="none" cap="none" strike="noStrike">
              <a:solidFill>
                <a:srgbClr val="33415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20"/>
          <p:cNvSpPr txBox="1"/>
          <p:nvPr/>
        </p:nvSpPr>
        <p:spPr>
          <a:xfrm>
            <a:off x="2304325" y="205175"/>
            <a:ext cx="64437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en" sz="2800" u="none" cap="none" strike="noStrike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SFS Coupled Reanalysis &amp; SFS v1.x</a:t>
            </a:r>
            <a:endParaRPr b="1" i="0" sz="2800" u="none" cap="none" strike="noStrike">
              <a:solidFill>
                <a:srgbClr val="003366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1"/>
          <p:cNvSpPr txBox="1"/>
          <p:nvPr/>
        </p:nvSpPr>
        <p:spPr>
          <a:xfrm>
            <a:off x="150300" y="1694400"/>
            <a:ext cx="8262300" cy="1754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en" sz="3600" u="none" cap="none" strike="noStrike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Stakeholder Impacts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1" i="0" sz="3600" u="none" cap="none" strike="noStrike">
              <a:solidFill>
                <a:srgbClr val="0033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Arial"/>
              <a:buNone/>
            </a:pPr>
            <a:r>
              <a:t/>
            </a:r>
            <a:endParaRPr b="1" i="0" sz="4200" u="none" cap="none" strike="noStrike">
              <a:solidFill>
                <a:srgbClr val="003366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Momentum">
  <a:themeElements>
    <a:clrScheme name="Momentum">
      <a:dk1>
        <a:srgbClr val="C0791B"/>
      </a:dk1>
      <a:lt1>
        <a:srgbClr val="FFFFFF"/>
      </a:lt1>
      <a:dk2>
        <a:srgbClr val="424242"/>
      </a:dk2>
      <a:lt2>
        <a:srgbClr val="8DD8D3"/>
      </a:lt2>
      <a:accent1>
        <a:srgbClr val="0B6374"/>
      </a:accent1>
      <a:accent2>
        <a:srgbClr val="FD5B58"/>
      </a:accent2>
      <a:accent3>
        <a:srgbClr val="599191"/>
      </a:accent3>
      <a:accent4>
        <a:srgbClr val="D7E6A3"/>
      </a:accent4>
      <a:accent5>
        <a:srgbClr val="27278B"/>
      </a:accent5>
      <a:accent6>
        <a:srgbClr val="D558AB"/>
      </a:accent6>
      <a:hlink>
        <a:srgbClr val="27278B"/>
      </a:hlink>
      <a:folHlink>
        <a:srgbClr val="2727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