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5143500" cx="9144000"/>
  <p:notesSz cx="6858000" cy="9144000"/>
  <p:embeddedFontLst>
    <p:embeddedFont>
      <p:font typeface="Nunito"/>
      <p:regular r:id="rId19"/>
      <p:bold r:id="rId20"/>
      <p:italic r:id="rId21"/>
      <p:boldItalic r:id="rId22"/>
    </p:embeddedFont>
    <p:embeddedFont>
      <p:font typeface="Maven Pro"/>
      <p:regular r:id="rId23"/>
      <p:bold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FED0FD8-1A5C-440F-8877-E23C3528DE41}">
  <a:tblStyle styleId="{8FED0FD8-1A5C-440F-8877-E23C3528DE4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Nunito-bold.fntdata"/><Relationship Id="rId11" Type="http://schemas.openxmlformats.org/officeDocument/2006/relationships/slide" Target="slides/slide5.xml"/><Relationship Id="rId22" Type="http://schemas.openxmlformats.org/officeDocument/2006/relationships/font" Target="fonts/Nunito-boldItalic.fntdata"/><Relationship Id="rId10" Type="http://schemas.openxmlformats.org/officeDocument/2006/relationships/slide" Target="slides/slide4.xml"/><Relationship Id="rId21" Type="http://schemas.openxmlformats.org/officeDocument/2006/relationships/font" Target="fonts/Nunito-italic.fntdata"/><Relationship Id="rId13" Type="http://schemas.openxmlformats.org/officeDocument/2006/relationships/slide" Target="slides/slide7.xml"/><Relationship Id="rId24" Type="http://schemas.openxmlformats.org/officeDocument/2006/relationships/font" Target="fonts/MavenPro-bold.fntdata"/><Relationship Id="rId12" Type="http://schemas.openxmlformats.org/officeDocument/2006/relationships/slide" Target="slides/slide6.xml"/><Relationship Id="rId23" Type="http://schemas.openxmlformats.org/officeDocument/2006/relationships/font" Target="fonts/MavenPro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font" Target="fonts/Nunito-regular.fntdata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f01349756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" name="Google Shape;83;g3f01349756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f81cadefc9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f81cadefc9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f81cadefc9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f81cadefc9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f81cadefc9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f81cadefc9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e5f1675d6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e5f1675d6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f4ebec8fc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f4ebec8fc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f4ebec8fc2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f4ebec8fc2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f81cadefc9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f81cadefc9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f81cadefc9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f81cadefc9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f81cadefc9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f81cadefc9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f81cadefc9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f81cadefc9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f81cadefc9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f81cadefc9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Relationship Id="rId3" Type="http://schemas.openxmlformats.org/officeDocument/2006/relationships/image" Target="../media/image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094D70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title="4.png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7" y="8"/>
            <a:ext cx="9262536" cy="52101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" name="Google Shape;14;p2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96350" y="3291650"/>
            <a:ext cx="1925852" cy="1445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rgbClr val="094D70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1" title="7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2"/>
            <a:ext cx="9144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8" name="Google Shape;78;p11"/>
          <p:cNvSpPr txBox="1"/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F9CB9C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 title="6.png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-6"/>
            <a:ext cx="9270576" cy="521469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/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" name="Google Shape;19;p3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4" name="Google Shape;24;p4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" name="Google Shape;25;p4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26" name="Google Shape;26;p4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7" name="Google Shape;27;p4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8" name="Google Shape;28;p4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idx="1" type="body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2" type="body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3" name="Google Shape;33;p5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5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35" name="Google Shape;35;p5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36" name="Google Shape;36;p5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7" name="Google Shape;37;p5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8" name="Google Shape;38;p5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1" name="Google Shape;41;p6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6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43" name="Google Shape;43;p6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44" name="Google Shape;44;p6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5" name="Google Shape;45;p6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6" name="Google Shape;46;p6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0" name="Google Shape;50;p7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7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52" name="Google Shape;52;p7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53" name="Google Shape;53;p7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" name="Google Shape;54;p7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" name="Google Shape;55;p7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rgbClr val="F9CB9C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8" title="Artificial Intelligence To Enhance Language Skills Presentation (10)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7433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8"/>
          <p:cNvSpPr txBox="1"/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59" name="Google Shape;59;p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0" name="Google Shape;60;p8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/>
          <p:nvPr>
            <p:ph idx="1" type="subTitle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3" name="Google Shape;63;p9"/>
          <p:cNvSpPr txBox="1"/>
          <p:nvPr>
            <p:ph idx="2" type="body"/>
          </p:nvPr>
        </p:nvSpPr>
        <p:spPr>
          <a:xfrm>
            <a:off x="4877425" y="1040075"/>
            <a:ext cx="3430500" cy="38706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5" name="Google Shape;65;p9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9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67" name="Google Shape;67;p9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68" name="Google Shape;68;p9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" name="Google Shape;69;p9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0" name="Google Shape;70;p9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/>
          <p:nvPr>
            <p:ph idx="1" type="body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3" name="Google Shape;73;p1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4" name="Google Shape;74;p10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ment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Relationship Id="rId4" Type="http://schemas.openxmlformats.org/officeDocument/2006/relationships/image" Target="../media/image13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/>
          <p:nvPr>
            <p:ph type="ctrTitle"/>
          </p:nvPr>
        </p:nvSpPr>
        <p:spPr>
          <a:xfrm>
            <a:off x="824000" y="1613825"/>
            <a:ext cx="6880200" cy="18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400">
                <a:latin typeface="Cambria"/>
                <a:ea typeface="Cambria"/>
                <a:cs typeface="Cambria"/>
                <a:sym typeface="Cambria"/>
              </a:rPr>
              <a:t>Practical Strategies for Initialization of the Seasonal Forecast System</a:t>
            </a:r>
            <a:endParaRPr sz="2400"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0000"/>
              <a:buNone/>
            </a:pPr>
            <a:r>
              <a:t/>
            </a:r>
            <a:endParaRPr sz="60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6" name="Google Shape;86;p13"/>
          <p:cNvSpPr txBox="1"/>
          <p:nvPr>
            <p:ph idx="1" type="subTitle"/>
          </p:nvPr>
        </p:nvSpPr>
        <p:spPr>
          <a:xfrm>
            <a:off x="824000" y="2779275"/>
            <a:ext cx="5296500" cy="151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mbria"/>
                <a:ea typeface="Cambria"/>
                <a:cs typeface="Cambria"/>
                <a:sym typeface="Cambria"/>
              </a:rPr>
              <a:t>Philip Pegion - NOAA/Physical Science Laboratory</a:t>
            </a:r>
            <a:endParaRPr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mbria"/>
                <a:ea typeface="Cambria"/>
                <a:cs typeface="Cambria"/>
                <a:sym typeface="Cambria"/>
              </a:rPr>
              <a:t>Shan Sun - Global Systems Laboratory</a:t>
            </a:r>
            <a:endParaRPr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mbria"/>
                <a:ea typeface="Cambria"/>
                <a:cs typeface="Cambria"/>
                <a:sym typeface="Cambria"/>
              </a:rPr>
              <a:t>Neil Barton - Office of Modeling and Development</a:t>
            </a:r>
            <a:endParaRPr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mbria"/>
                <a:ea typeface="Cambria"/>
                <a:cs typeface="Cambria"/>
                <a:sym typeface="Cambria"/>
              </a:rPr>
              <a:t>Wanqiu Wang - Weather Prediction Center </a:t>
            </a:r>
            <a:endParaRPr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mbria"/>
                <a:ea typeface="Cambria"/>
                <a:cs typeface="Cambria"/>
                <a:sym typeface="Cambria"/>
              </a:rPr>
              <a:t>Fanglin Yang-</a:t>
            </a:r>
            <a:r>
              <a:rPr lang="en">
                <a:latin typeface="Cambria"/>
                <a:ea typeface="Cambria"/>
                <a:cs typeface="Cambria"/>
                <a:sym typeface="Cambria"/>
              </a:rPr>
              <a:t>- Office of Modeling and Development</a:t>
            </a:r>
            <a:endParaRPr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2"/>
          <p:cNvSpPr txBox="1"/>
          <p:nvPr>
            <p:ph type="title"/>
          </p:nvPr>
        </p:nvSpPr>
        <p:spPr>
          <a:xfrm>
            <a:off x="964690" y="80824"/>
            <a:ext cx="7030500" cy="74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SST climatology</a:t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" name="Google Shape;152;p22"/>
          <p:cNvPicPr preferRelativeResize="0"/>
          <p:nvPr/>
        </p:nvPicPr>
        <p:blipFill rotWithShape="1">
          <a:blip r:embed="rId3">
            <a:alphaModFix/>
          </a:blip>
          <a:srcRect b="0" l="0" r="0" t="4196"/>
          <a:stretch/>
        </p:blipFill>
        <p:spPr>
          <a:xfrm>
            <a:off x="1860737" y="1057350"/>
            <a:ext cx="1707650" cy="3942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2"/>
          <p:cNvPicPr preferRelativeResize="0"/>
          <p:nvPr/>
        </p:nvPicPr>
        <p:blipFill rotWithShape="1">
          <a:blip r:embed="rId4">
            <a:alphaModFix/>
          </a:blip>
          <a:srcRect b="0" l="0" r="0" t="4196"/>
          <a:stretch/>
        </p:blipFill>
        <p:spPr>
          <a:xfrm>
            <a:off x="4461175" y="1057350"/>
            <a:ext cx="1707650" cy="394215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2"/>
          <p:cNvSpPr txBox="1"/>
          <p:nvPr/>
        </p:nvSpPr>
        <p:spPr>
          <a:xfrm>
            <a:off x="1992700" y="744750"/>
            <a:ext cx="1707600" cy="3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Beta1 - ERA5 Bias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55" name="Google Shape;155;p22"/>
          <p:cNvSpPr txBox="1"/>
          <p:nvPr/>
        </p:nvSpPr>
        <p:spPr>
          <a:xfrm>
            <a:off x="4572000" y="723963"/>
            <a:ext cx="1665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Replay - Beta 1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56" name="Google Shape;156;p22"/>
          <p:cNvSpPr txBox="1"/>
          <p:nvPr/>
        </p:nvSpPr>
        <p:spPr>
          <a:xfrm>
            <a:off x="3631600" y="1298550"/>
            <a:ext cx="10992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</a:rPr>
              <a:t>Lead 0-2</a:t>
            </a:r>
            <a:endParaRPr sz="1300">
              <a:solidFill>
                <a:schemeClr val="dk2"/>
              </a:solidFill>
            </a:endParaRPr>
          </a:p>
        </p:txBody>
      </p:sp>
      <p:sp>
        <p:nvSpPr>
          <p:cNvPr id="157" name="Google Shape;157;p22"/>
          <p:cNvSpPr txBox="1"/>
          <p:nvPr/>
        </p:nvSpPr>
        <p:spPr>
          <a:xfrm>
            <a:off x="3631600" y="3106663"/>
            <a:ext cx="10992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</a:rPr>
              <a:t>Lead 6-8</a:t>
            </a:r>
            <a:endParaRPr sz="1300">
              <a:solidFill>
                <a:schemeClr val="dk2"/>
              </a:solidFill>
            </a:endParaRPr>
          </a:p>
        </p:txBody>
      </p:sp>
      <p:sp>
        <p:nvSpPr>
          <p:cNvPr id="158" name="Google Shape;158;p22"/>
          <p:cNvSpPr txBox="1"/>
          <p:nvPr/>
        </p:nvSpPr>
        <p:spPr>
          <a:xfrm>
            <a:off x="3631600" y="2186850"/>
            <a:ext cx="10992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</a:rPr>
              <a:t>Lead 3-5</a:t>
            </a:r>
            <a:endParaRPr sz="1300">
              <a:solidFill>
                <a:schemeClr val="dk2"/>
              </a:solidFill>
            </a:endParaRPr>
          </a:p>
        </p:txBody>
      </p:sp>
      <p:sp>
        <p:nvSpPr>
          <p:cNvPr id="159" name="Google Shape;159;p22"/>
          <p:cNvSpPr txBox="1"/>
          <p:nvPr/>
        </p:nvSpPr>
        <p:spPr>
          <a:xfrm>
            <a:off x="3529900" y="4026500"/>
            <a:ext cx="10992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</a:rPr>
              <a:t>Lead 9-11</a:t>
            </a:r>
            <a:endParaRPr sz="1300">
              <a:solidFill>
                <a:schemeClr val="dk2"/>
              </a:solidFill>
            </a:endParaRPr>
          </a:p>
        </p:txBody>
      </p:sp>
      <p:sp>
        <p:nvSpPr>
          <p:cNvPr id="160" name="Google Shape;160;p22"/>
          <p:cNvSpPr txBox="1"/>
          <p:nvPr/>
        </p:nvSpPr>
        <p:spPr>
          <a:xfrm>
            <a:off x="6546125" y="1331650"/>
            <a:ext cx="26061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SFS replay initialization has a </a:t>
            </a:r>
            <a:r>
              <a:rPr lang="en">
                <a:solidFill>
                  <a:schemeClr val="dk2"/>
                </a:solidFill>
              </a:rPr>
              <a:t>different</a:t>
            </a:r>
            <a:r>
              <a:rPr lang="en">
                <a:solidFill>
                  <a:schemeClr val="dk2"/>
                </a:solidFill>
              </a:rPr>
              <a:t> bias in the tropical eastern </a:t>
            </a:r>
            <a:r>
              <a:rPr lang="en">
                <a:solidFill>
                  <a:schemeClr val="dk2"/>
                </a:solidFill>
              </a:rPr>
              <a:t>pacific</a:t>
            </a:r>
            <a:r>
              <a:rPr lang="en">
                <a:solidFill>
                  <a:schemeClr val="dk2"/>
                </a:solidFill>
              </a:rPr>
              <a:t> in the early lead.  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Overall, the reforecasts are warmer at longer leads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3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Next Steps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3"/>
          <p:cNvSpPr txBox="1"/>
          <p:nvPr/>
        </p:nvSpPr>
        <p:spPr>
          <a:xfrm>
            <a:off x="476675" y="1161950"/>
            <a:ext cx="4878300" cy="3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Building</a:t>
            </a:r>
            <a:r>
              <a:rPr lang="en">
                <a:solidFill>
                  <a:schemeClr val="dk2"/>
                </a:solidFill>
              </a:rPr>
              <a:t> off the success of the SFS replay, we are now experimenting with replaying the SFS model to the GFSv17 analysis.</a:t>
            </a:r>
            <a:endParaRPr>
              <a:solidFill>
                <a:schemeClr val="dk2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Initial tests show that the replay does not change the </a:t>
            </a:r>
            <a:r>
              <a:rPr lang="en">
                <a:solidFill>
                  <a:schemeClr val="dk2"/>
                </a:solidFill>
              </a:rPr>
              <a:t>character</a:t>
            </a:r>
            <a:r>
              <a:rPr lang="en">
                <a:solidFill>
                  <a:schemeClr val="dk2"/>
                </a:solidFill>
              </a:rPr>
              <a:t> of the forecasts much and more is needed to address the difference between the CPC analysis and the GFSv17 analysis.</a:t>
            </a:r>
            <a:endParaRPr>
              <a:solidFill>
                <a:schemeClr val="dk2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We are </a:t>
            </a:r>
            <a:r>
              <a:rPr lang="en">
                <a:solidFill>
                  <a:schemeClr val="dk2"/>
                </a:solidFill>
              </a:rPr>
              <a:t>extending</a:t>
            </a:r>
            <a:r>
              <a:rPr lang="en">
                <a:solidFill>
                  <a:schemeClr val="dk2"/>
                </a:solidFill>
              </a:rPr>
              <a:t> </a:t>
            </a:r>
            <a:r>
              <a:rPr lang="en">
                <a:solidFill>
                  <a:schemeClr val="dk2"/>
                </a:solidFill>
              </a:rPr>
              <a:t>the</a:t>
            </a:r>
            <a:r>
              <a:rPr lang="en">
                <a:solidFill>
                  <a:schemeClr val="dk2"/>
                </a:solidFill>
              </a:rPr>
              <a:t> GFSv17 analysis back in time so we can compute a correction to the GFSv17 initial </a:t>
            </a:r>
            <a:r>
              <a:rPr lang="en">
                <a:solidFill>
                  <a:schemeClr val="dk2"/>
                </a:solidFill>
              </a:rPr>
              <a:t>conditions</a:t>
            </a:r>
            <a:r>
              <a:rPr lang="en">
                <a:solidFill>
                  <a:schemeClr val="dk2"/>
                </a:solidFill>
              </a:rPr>
              <a:t> that will make then more consistent with the reforecast initial conditions. 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167" name="Google Shape;167;p23" title="n34_mn_sprd (1).png"/>
          <p:cNvPicPr preferRelativeResize="0"/>
          <p:nvPr/>
        </p:nvPicPr>
        <p:blipFill rotWithShape="1">
          <a:blip r:embed="rId3">
            <a:alphaModFix/>
          </a:blip>
          <a:srcRect b="2743" l="10754" r="0" t="0"/>
          <a:stretch/>
        </p:blipFill>
        <p:spPr>
          <a:xfrm>
            <a:off x="5450800" y="1448875"/>
            <a:ext cx="2415226" cy="2033899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3"/>
          <p:cNvSpPr txBox="1"/>
          <p:nvPr/>
        </p:nvSpPr>
        <p:spPr>
          <a:xfrm>
            <a:off x="5602563" y="1161950"/>
            <a:ext cx="21117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rPr>
              <a:t>Daily NINO3.4 SST values</a:t>
            </a:r>
            <a:endParaRPr sz="1300">
              <a:solidFill>
                <a:schemeClr val="dk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4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Conclusions</a:t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24"/>
          <p:cNvSpPr txBox="1"/>
          <p:nvPr/>
        </p:nvSpPr>
        <p:spPr>
          <a:xfrm>
            <a:off x="611125" y="1337725"/>
            <a:ext cx="6829200" cy="32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S2S forecasts face the challenge of generating a suite of </a:t>
            </a:r>
            <a:r>
              <a:rPr lang="en" sz="1800">
                <a:solidFill>
                  <a:schemeClr val="dk2"/>
                </a:solidFill>
              </a:rPr>
              <a:t>retrospective</a:t>
            </a:r>
            <a:r>
              <a:rPr lang="en" sz="1800">
                <a:solidFill>
                  <a:schemeClr val="dk2"/>
                </a:solidFill>
              </a:rPr>
              <a:t> reforecasts that are consistent with the real-time, </a:t>
            </a:r>
            <a:r>
              <a:rPr lang="en" sz="1800">
                <a:solidFill>
                  <a:schemeClr val="dk2"/>
                </a:solidFill>
              </a:rPr>
              <a:t>operational forecasts</a:t>
            </a:r>
            <a:endParaRPr sz="1800">
              <a:solidFill>
                <a:schemeClr val="dk2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The replay methodology allows for an external analysis to gently nudge the forecast model, which reduces initialization shock/spin up.</a:t>
            </a:r>
            <a:endParaRPr sz="1800">
              <a:solidFill>
                <a:schemeClr val="dk2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Further testing with the GFSv17 analysis is needed to address the inconsistency of the CORe/GLORe reanalyses and the operational analysis.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Introduction</a:t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4"/>
          <p:cNvSpPr txBox="1"/>
          <p:nvPr>
            <p:ph idx="1" type="body"/>
          </p:nvPr>
        </p:nvSpPr>
        <p:spPr>
          <a:xfrm>
            <a:off x="1162650" y="1081050"/>
            <a:ext cx="6453900" cy="304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●"/>
            </a:pPr>
            <a:r>
              <a:rPr lang="en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Due to model errors and small signals at timescales beyond weather, a set of retrospective forecasts (re-forecasts) are necessary to bias-correct and calibrate the raw model output in order to make forecasts useful.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●"/>
            </a:pPr>
            <a:r>
              <a:rPr lang="en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challenge is to create a suite of ref</a:t>
            </a:r>
            <a:r>
              <a:rPr lang="en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orecasts</a:t>
            </a:r>
            <a:r>
              <a:rPr lang="en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that are consistent with the </a:t>
            </a:r>
            <a:r>
              <a:rPr lang="en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operational</a:t>
            </a:r>
            <a:r>
              <a:rPr lang="en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system.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●"/>
            </a:pPr>
            <a:r>
              <a:rPr lang="en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current operational seasonal system, CFSv2, took the approach of </a:t>
            </a:r>
            <a:r>
              <a:rPr lang="en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implementing</a:t>
            </a:r>
            <a:r>
              <a:rPr lang="en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real time</a:t>
            </a:r>
            <a:r>
              <a:rPr lang="en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component of the CFS-Reanalysis.  This has faced its own challenges due to the </a:t>
            </a:r>
            <a:r>
              <a:rPr lang="en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longevity</a:t>
            </a:r>
            <a:r>
              <a:rPr lang="en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of the operational system.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latin typeface="Arial"/>
                <a:ea typeface="Arial"/>
                <a:cs typeface="Arial"/>
                <a:sym typeface="Arial"/>
              </a:rPr>
              <a:t>The challenge</a:t>
            </a:r>
            <a:endParaRPr sz="29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5"/>
          <p:cNvSpPr txBox="1"/>
          <p:nvPr>
            <p:ph idx="1" type="body"/>
          </p:nvPr>
        </p:nvSpPr>
        <p:spPr>
          <a:xfrm>
            <a:off x="1202175" y="12391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23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Arial"/>
              <a:buChar char="●"/>
            </a:pPr>
            <a:r>
              <a:rPr lang="en" sz="1500">
                <a:latin typeface="Arial"/>
                <a:ea typeface="Arial"/>
                <a:cs typeface="Arial"/>
                <a:sym typeface="Arial"/>
              </a:rPr>
              <a:t>The Seasonal Forecast system will be initialized off of the GFSv17 operational analysis when it is </a:t>
            </a:r>
            <a:r>
              <a:rPr lang="en" sz="1500">
                <a:latin typeface="Arial"/>
                <a:ea typeface="Arial"/>
                <a:cs typeface="Arial"/>
                <a:sym typeface="Arial"/>
              </a:rPr>
              <a:t>implemented</a:t>
            </a:r>
            <a:r>
              <a:rPr lang="en" sz="1500">
                <a:latin typeface="Arial"/>
                <a:ea typeface="Arial"/>
                <a:cs typeface="Arial"/>
                <a:sym typeface="Arial"/>
              </a:rPr>
              <a:t> in 2027.</a:t>
            </a:r>
            <a:endParaRPr sz="15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Arial"/>
              <a:ea typeface="Arial"/>
              <a:cs typeface="Arial"/>
              <a:sym typeface="Arial"/>
            </a:endParaRPr>
          </a:p>
          <a:p>
            <a:pPr indent="-323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Arial"/>
              <a:buChar char="●"/>
            </a:pPr>
            <a:r>
              <a:rPr lang="en" sz="1500">
                <a:latin typeface="Arial"/>
                <a:ea typeface="Arial"/>
                <a:cs typeface="Arial"/>
                <a:sym typeface="Arial"/>
              </a:rPr>
              <a:t>35 years of retrospective forecasts must </a:t>
            </a:r>
            <a:r>
              <a:rPr lang="en" sz="1500">
                <a:latin typeface="Arial"/>
                <a:ea typeface="Arial"/>
                <a:cs typeface="Arial"/>
                <a:sym typeface="Arial"/>
              </a:rPr>
              <a:t>begin</a:t>
            </a:r>
            <a:r>
              <a:rPr lang="en" sz="1500">
                <a:latin typeface="Arial"/>
                <a:ea typeface="Arial"/>
                <a:cs typeface="Arial"/>
                <a:sym typeface="Arial"/>
              </a:rPr>
              <a:t> this fall.</a:t>
            </a:r>
            <a:endParaRPr sz="15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Arial"/>
              <a:ea typeface="Arial"/>
              <a:cs typeface="Arial"/>
              <a:sym typeface="Arial"/>
            </a:endParaRPr>
          </a:p>
          <a:p>
            <a:pPr indent="-323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Arial"/>
              <a:buChar char="●"/>
            </a:pPr>
            <a:r>
              <a:rPr lang="en" sz="1500">
                <a:latin typeface="Arial"/>
                <a:ea typeface="Arial"/>
                <a:cs typeface="Arial"/>
                <a:sym typeface="Arial"/>
              </a:rPr>
              <a:t>Currently, there are 2 methods to initialize reforecasts with for the SFS</a:t>
            </a:r>
            <a:endParaRPr sz="15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Arial"/>
              <a:ea typeface="Arial"/>
              <a:cs typeface="Arial"/>
              <a:sym typeface="Arial"/>
            </a:endParaRPr>
          </a:p>
          <a:p>
            <a:pPr indent="-323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Arial"/>
              <a:buChar char="●"/>
            </a:pPr>
            <a:r>
              <a:rPr lang="en" sz="1500">
                <a:latin typeface="Arial"/>
                <a:ea typeface="Arial"/>
                <a:cs typeface="Arial"/>
                <a:sym typeface="Arial"/>
              </a:rPr>
              <a:t>A 3rd method will be introduced in this talk.</a:t>
            </a:r>
            <a:endParaRPr sz="15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6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Comparison</a:t>
            </a:r>
            <a:r>
              <a:rPr lang="en" sz="3000">
                <a:latin typeface="Arial"/>
                <a:ea typeface="Arial"/>
                <a:cs typeface="Arial"/>
                <a:sym typeface="Arial"/>
              </a:rPr>
              <a:t> of initial conditions</a:t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04" name="Google Shape;104;p16"/>
          <p:cNvGraphicFramePr/>
          <p:nvPr/>
        </p:nvGraphicFramePr>
        <p:xfrm>
          <a:off x="835525" y="1214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{8FED0FD8-1A5C-440F-8877-E23C3528DE41}</a:tableStyleId>
              </a:tblPr>
              <a:tblGrid>
                <a:gridCol w="1612650"/>
                <a:gridCol w="1612650"/>
                <a:gridCol w="1612650"/>
                <a:gridCol w="1612650"/>
              </a:tblGrid>
              <a:tr h="599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GEFS replay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CPC initial conditions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GFSv17</a:t>
                      </a:r>
                      <a:endParaRPr b="1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Atmosphere resolution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25 km/127 levels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75 km/64 levels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9 km/127 levels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Ocean Resolution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0.25 degree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1.0 degree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0.25 degree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Atmosphere analysis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Replay to ERA5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Conventional </a:t>
                      </a:r>
                      <a:r>
                        <a:rPr lang="en"/>
                        <a:t>Observation</a:t>
                      </a:r>
                      <a:r>
                        <a:rPr lang="en"/>
                        <a:t> Enkf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Full observing system hybrid 4D-En-Var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Ocean analysis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Replay to ORAS5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JEDI 3D-var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JEDI 3D-var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7"/>
          <p:cNvSpPr txBox="1"/>
          <p:nvPr>
            <p:ph type="title"/>
          </p:nvPr>
        </p:nvSpPr>
        <p:spPr>
          <a:xfrm>
            <a:off x="773875" y="204875"/>
            <a:ext cx="7030500" cy="68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Speed of surface currents</a:t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0" name="Google Shape;110;p17" title="uv_GS_3pn.png"/>
          <p:cNvPicPr preferRelativeResize="0"/>
          <p:nvPr/>
        </p:nvPicPr>
        <p:blipFill rotWithShape="1">
          <a:blip r:embed="rId3">
            <a:alphaModFix/>
          </a:blip>
          <a:srcRect b="23506" l="0" r="0" t="0"/>
          <a:stretch/>
        </p:blipFill>
        <p:spPr>
          <a:xfrm>
            <a:off x="1303625" y="953950"/>
            <a:ext cx="5666650" cy="334945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7"/>
          <p:cNvSpPr txBox="1"/>
          <p:nvPr/>
        </p:nvSpPr>
        <p:spPr>
          <a:xfrm>
            <a:off x="1293175" y="4364875"/>
            <a:ext cx="599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The 1-degree GLORe analysis is missing the Gulf Stream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8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Motivation for new replay	</a:t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8"/>
          <p:cNvSpPr txBox="1"/>
          <p:nvPr/>
        </p:nvSpPr>
        <p:spPr>
          <a:xfrm>
            <a:off x="338625" y="951925"/>
            <a:ext cx="86646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Key finding in </a:t>
            </a:r>
            <a:r>
              <a:rPr b="1" lang="en">
                <a:solidFill>
                  <a:srgbClr val="1C1D1E"/>
                </a:solidFill>
                <a:highlight>
                  <a:srgbClr val="FFFFFF"/>
                </a:highlight>
              </a:rPr>
              <a:t>Importance of Ocean Initialization in ENSO Predictions: Accuracy Versus Consistency (</a:t>
            </a:r>
            <a:r>
              <a:rPr lang="en">
                <a:solidFill>
                  <a:schemeClr val="dk2"/>
                </a:solidFill>
              </a:rPr>
              <a:t>Sun et. al 2025) is that the ENSO skill is highest when the forecast model is </a:t>
            </a:r>
            <a:r>
              <a:rPr lang="en">
                <a:solidFill>
                  <a:schemeClr val="dk2"/>
                </a:solidFill>
              </a:rPr>
              <a:t>initialized</a:t>
            </a:r>
            <a:r>
              <a:rPr lang="en">
                <a:solidFill>
                  <a:schemeClr val="dk2"/>
                </a:solidFill>
              </a:rPr>
              <a:t> with data that is consistent with the model’s own physics, even if the </a:t>
            </a:r>
            <a:r>
              <a:rPr lang="en">
                <a:solidFill>
                  <a:schemeClr val="dk2"/>
                </a:solidFill>
              </a:rPr>
              <a:t>initial</a:t>
            </a:r>
            <a:r>
              <a:rPr lang="en">
                <a:solidFill>
                  <a:schemeClr val="dk2"/>
                </a:solidFill>
              </a:rPr>
              <a:t> conditions are not as accurate.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These results were carried out with a 1-degree version of the SFS.  Will these results hold at 0.25-degrees?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118" name="Google Shape;118;p18" title="Screenshot 2026-07-14 at 4.36.10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40154" y="2452450"/>
            <a:ext cx="3649951" cy="256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8" title="Screenshot 2026-07-14 at 4.37.29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55700" y="3148624"/>
            <a:ext cx="1084700" cy="83112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9"/>
          <p:cNvSpPr txBox="1"/>
          <p:nvPr>
            <p:ph type="title"/>
          </p:nvPr>
        </p:nvSpPr>
        <p:spPr>
          <a:xfrm>
            <a:off x="835524" y="338425"/>
            <a:ext cx="75348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020">
                <a:latin typeface="Arial"/>
                <a:ea typeface="Arial"/>
                <a:cs typeface="Arial"/>
                <a:sym typeface="Arial"/>
              </a:rPr>
              <a:t>SFS replay for May 1st initial conditions	</a:t>
            </a:r>
            <a:endParaRPr sz="302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19"/>
          <p:cNvSpPr txBox="1"/>
          <p:nvPr/>
        </p:nvSpPr>
        <p:spPr>
          <a:xfrm>
            <a:off x="297850" y="1158025"/>
            <a:ext cx="5598600" cy="37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Start cycling with GEFS replay restart file at 6z on the 27th of April for each Year.  </a:t>
            </a:r>
            <a:endParaRPr sz="1800">
              <a:solidFill>
                <a:schemeClr val="dk2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Replay temperature and salinity to GLORe, increment is calculated at 1-degree then interpolated to the 0.25-degree grid</a:t>
            </a:r>
            <a:endParaRPr sz="1800">
              <a:solidFill>
                <a:schemeClr val="dk2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Ocean currents are not constrained by GLORe</a:t>
            </a:r>
            <a:endParaRPr sz="1800">
              <a:solidFill>
                <a:schemeClr val="dk2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25% of the increment is applied every 6-hour cycle</a:t>
            </a:r>
            <a:endParaRPr sz="1800">
              <a:solidFill>
                <a:schemeClr val="dk2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Atmosphere</a:t>
            </a:r>
            <a:r>
              <a:rPr lang="en" sz="1800">
                <a:solidFill>
                  <a:schemeClr val="dk2"/>
                </a:solidFill>
              </a:rPr>
              <a:t> is replayed to 1-degree ERA5 data.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26" name="Google Shape;126;p19" title="Screenshot 2026-07-16 at 1.43.33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92855" y="1119025"/>
            <a:ext cx="2942299" cy="2404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20" title="uv_GS_3pnl_new.png"/>
          <p:cNvPicPr preferRelativeResize="0"/>
          <p:nvPr/>
        </p:nvPicPr>
        <p:blipFill rotWithShape="1">
          <a:blip r:embed="rId3">
            <a:alphaModFix/>
          </a:blip>
          <a:srcRect b="23664" l="0" r="0" t="0"/>
          <a:stretch/>
        </p:blipFill>
        <p:spPr>
          <a:xfrm>
            <a:off x="1307592" y="950976"/>
            <a:ext cx="5669276" cy="3346705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0"/>
          <p:cNvSpPr txBox="1"/>
          <p:nvPr>
            <p:ph type="title"/>
          </p:nvPr>
        </p:nvSpPr>
        <p:spPr>
          <a:xfrm>
            <a:off x="773875" y="204875"/>
            <a:ext cx="7030500" cy="68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Speed of surface currents</a:t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20"/>
          <p:cNvSpPr txBox="1"/>
          <p:nvPr/>
        </p:nvSpPr>
        <p:spPr>
          <a:xfrm>
            <a:off x="773875" y="4297675"/>
            <a:ext cx="59721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The replay method preserved the currents from the higher resolution model</a:t>
            </a:r>
            <a:endParaRPr sz="17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7316" y="1332462"/>
            <a:ext cx="3108959" cy="1865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34791" y="1332470"/>
            <a:ext cx="3108959" cy="1865376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1"/>
          <p:cNvSpPr txBox="1"/>
          <p:nvPr>
            <p:ph type="title"/>
          </p:nvPr>
        </p:nvSpPr>
        <p:spPr>
          <a:xfrm>
            <a:off x="842549" y="179189"/>
            <a:ext cx="7925700" cy="100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Reforecast Results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778">
                <a:latin typeface="Arial"/>
                <a:ea typeface="Arial"/>
                <a:cs typeface="Arial"/>
                <a:sym typeface="Arial"/>
              </a:rPr>
              <a:t>May 1st initializations</a:t>
            </a:r>
            <a:endParaRPr sz="1778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21"/>
          <p:cNvSpPr txBox="1"/>
          <p:nvPr/>
        </p:nvSpPr>
        <p:spPr>
          <a:xfrm>
            <a:off x="984312" y="1003668"/>
            <a:ext cx="3351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</a:rPr>
              <a:t>Seasonal Mean Anomaly Correlation</a:t>
            </a:r>
            <a:endParaRPr sz="1300">
              <a:solidFill>
                <a:schemeClr val="dk2"/>
              </a:solidFill>
            </a:endParaRPr>
          </a:p>
        </p:txBody>
      </p:sp>
      <p:sp>
        <p:nvSpPr>
          <p:cNvPr id="142" name="Google Shape;142;p21"/>
          <p:cNvSpPr txBox="1"/>
          <p:nvPr/>
        </p:nvSpPr>
        <p:spPr>
          <a:xfrm>
            <a:off x="4306761" y="1003670"/>
            <a:ext cx="3873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</a:rPr>
              <a:t>Change in </a:t>
            </a:r>
            <a:r>
              <a:rPr lang="en" sz="1300">
                <a:solidFill>
                  <a:schemeClr val="dk2"/>
                </a:solidFill>
              </a:rPr>
              <a:t>anomaly</a:t>
            </a:r>
            <a:r>
              <a:rPr lang="en" sz="1300">
                <a:solidFill>
                  <a:schemeClr val="dk2"/>
                </a:solidFill>
              </a:rPr>
              <a:t> correlation from SFS beta1</a:t>
            </a:r>
            <a:endParaRPr sz="1300">
              <a:solidFill>
                <a:schemeClr val="dk2"/>
              </a:solidFill>
            </a:endParaRPr>
          </a:p>
        </p:txBody>
      </p:sp>
      <p:pic>
        <p:nvPicPr>
          <p:cNvPr id="143" name="Google Shape;143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32976" y="3023992"/>
            <a:ext cx="3108959" cy="1865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17328" y="3031002"/>
            <a:ext cx="3108959" cy="1865376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1"/>
          <p:cNvSpPr txBox="1"/>
          <p:nvPr/>
        </p:nvSpPr>
        <p:spPr>
          <a:xfrm flipH="1">
            <a:off x="246544" y="2029875"/>
            <a:ext cx="8055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2"/>
                </a:solidFill>
              </a:rPr>
              <a:t>JJA</a:t>
            </a:r>
            <a:endParaRPr b="1" sz="1600">
              <a:solidFill>
                <a:schemeClr val="dk2"/>
              </a:solidFill>
            </a:endParaRPr>
          </a:p>
        </p:txBody>
      </p:sp>
      <p:sp>
        <p:nvSpPr>
          <p:cNvPr id="146" name="Google Shape;146;p21"/>
          <p:cNvSpPr txBox="1"/>
          <p:nvPr/>
        </p:nvSpPr>
        <p:spPr>
          <a:xfrm flipH="1">
            <a:off x="105594" y="3517025"/>
            <a:ext cx="8055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2"/>
                </a:solidFill>
              </a:rPr>
              <a:t>DJF</a:t>
            </a:r>
            <a:endParaRPr b="1" sz="1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