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embeddedFontLst>
    <p:embeddedFont>
      <p:font typeface="Maven Pro" pitchFamily="2" charset="77"/>
      <p:regular r:id="rId13"/>
      <p:bold r:id="rId14"/>
    </p:embeddedFont>
    <p:embeddedFont>
      <p:font typeface="Nunito" pitchFamily="2" charset="77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161" d="100"/>
          <a:sy n="161" d="100"/>
        </p:scale>
        <p:origin x="784" y="2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f01349756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g3f01349756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F0F212DC-9B70-6E10-311E-5BE8501E7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>
            <a:extLst>
              <a:ext uri="{FF2B5EF4-FFF2-40B4-BE49-F238E27FC236}">
                <a16:creationId xmlns:a16="http://schemas.microsoft.com/office/drawing/2014/main" id="{6E3CE606-62F4-A91C-DF76-6970F2365E7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>
            <a:extLst>
              <a:ext uri="{FF2B5EF4-FFF2-40B4-BE49-F238E27FC236}">
                <a16:creationId xmlns:a16="http://schemas.microsoft.com/office/drawing/2014/main" id="{A44CDD55-C0C3-B117-A145-6402EED287C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3996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57A72B95-3343-7FB7-2389-B499C3862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>
            <a:extLst>
              <a:ext uri="{FF2B5EF4-FFF2-40B4-BE49-F238E27FC236}">
                <a16:creationId xmlns:a16="http://schemas.microsoft.com/office/drawing/2014/main" id="{6C612377-4265-E789-4ED4-3849BD9951A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>
            <a:extLst>
              <a:ext uri="{FF2B5EF4-FFF2-40B4-BE49-F238E27FC236}">
                <a16:creationId xmlns:a16="http://schemas.microsoft.com/office/drawing/2014/main" id="{10B16DBA-1993-C4E9-34D6-A22AAE7084C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5682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E186DD0C-AD5C-FD37-582C-00D7BFE01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>
            <a:extLst>
              <a:ext uri="{FF2B5EF4-FFF2-40B4-BE49-F238E27FC236}">
                <a16:creationId xmlns:a16="http://schemas.microsoft.com/office/drawing/2014/main" id="{F6641E9F-CE73-952C-41A4-4F1ACC7FEC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>
            <a:extLst>
              <a:ext uri="{FF2B5EF4-FFF2-40B4-BE49-F238E27FC236}">
                <a16:creationId xmlns:a16="http://schemas.microsoft.com/office/drawing/2014/main" id="{15AABCD5-0928-73E6-958E-C0A0FA1B26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68207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D81A8112-9D35-56F1-EE5C-0FE4B9908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>
            <a:extLst>
              <a:ext uri="{FF2B5EF4-FFF2-40B4-BE49-F238E27FC236}">
                <a16:creationId xmlns:a16="http://schemas.microsoft.com/office/drawing/2014/main" id="{758AF63C-2820-FC29-902D-016AF878DCE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>
            <a:extLst>
              <a:ext uri="{FF2B5EF4-FFF2-40B4-BE49-F238E27FC236}">
                <a16:creationId xmlns:a16="http://schemas.microsoft.com/office/drawing/2014/main" id="{82939FDF-E3F4-54C1-8A99-79EB2853D6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5803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E7CED8D7-AD84-F52D-C9A4-675148D2A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>
            <a:extLst>
              <a:ext uri="{FF2B5EF4-FFF2-40B4-BE49-F238E27FC236}">
                <a16:creationId xmlns:a16="http://schemas.microsoft.com/office/drawing/2014/main" id="{E56DE7ED-9EA2-3571-DE80-3DBCCC57CBA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>
            <a:extLst>
              <a:ext uri="{FF2B5EF4-FFF2-40B4-BE49-F238E27FC236}">
                <a16:creationId xmlns:a16="http://schemas.microsoft.com/office/drawing/2014/main" id="{8E170F0B-791A-285B-8909-E7EF3A2BC16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5557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C6408164-754A-1362-2790-29625164E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>
            <a:extLst>
              <a:ext uri="{FF2B5EF4-FFF2-40B4-BE49-F238E27FC236}">
                <a16:creationId xmlns:a16="http://schemas.microsoft.com/office/drawing/2014/main" id="{6CE83796-3D64-FA0E-05C9-F33A0C8D16D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>
            <a:extLst>
              <a:ext uri="{FF2B5EF4-FFF2-40B4-BE49-F238E27FC236}">
                <a16:creationId xmlns:a16="http://schemas.microsoft.com/office/drawing/2014/main" id="{785B63B1-909D-B511-2209-31FABD8D7A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35978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1A2BA9AF-9800-9391-FE24-B7F02088D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>
            <a:extLst>
              <a:ext uri="{FF2B5EF4-FFF2-40B4-BE49-F238E27FC236}">
                <a16:creationId xmlns:a16="http://schemas.microsoft.com/office/drawing/2014/main" id="{71C0FCD6-3CA0-1866-EDB1-7CBDADF815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>
            <a:extLst>
              <a:ext uri="{FF2B5EF4-FFF2-40B4-BE49-F238E27FC236}">
                <a16:creationId xmlns:a16="http://schemas.microsoft.com/office/drawing/2014/main" id="{79A11A68-177C-2C73-A9F9-AE4CFBF11D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075750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FF906F24-3EED-9FF5-4A09-9FB27CDF2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>
            <a:extLst>
              <a:ext uri="{FF2B5EF4-FFF2-40B4-BE49-F238E27FC236}">
                <a16:creationId xmlns:a16="http://schemas.microsoft.com/office/drawing/2014/main" id="{7977B5C8-A81C-5E52-ED50-F180494F46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>
            <a:extLst>
              <a:ext uri="{FF2B5EF4-FFF2-40B4-BE49-F238E27FC236}">
                <a16:creationId xmlns:a16="http://schemas.microsoft.com/office/drawing/2014/main" id="{66C4498A-1EAE-3E3A-B740-38D6776D141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6949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94D70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title="4.png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7" y="8"/>
            <a:ext cx="9262536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" name="Google Shape;14;p2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75123" y="2975525"/>
            <a:ext cx="2347075" cy="1761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rgbClr val="094D70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1" title="7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F9CB9C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 title="6.png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-6"/>
            <a:ext cx="9270576" cy="5214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" name="Google Shape;19;p3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" name="Google Shape;24;p4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Google Shape;25;p4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6" name="Google Shape;26;p4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4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4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2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" name="Google Shape;33;p5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5" name="Google Shape;35;p5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36" name="Google Shape;36;p5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5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5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1" name="Google Shape;41;p6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3" name="Google Shape;43;p6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44" name="Google Shape;44;p6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6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6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0" name="Google Shape;50;p7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2" name="Google Shape;52;p7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53" name="Google Shape;53;p7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" name="Google Shape;54;p7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" name="Google Shape;55;p7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F9CB9C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8" title="Artificial Intelligence To Enhance Language Skills Presentation (10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743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8"/>
          <p:cNvSpPr txBox="1">
            <a:spLocks noGrp="1"/>
          </p:cNvSpPr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0" name="Google Shape;60;p8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>
            <a:spLocks noGrp="1"/>
          </p:cNvSpPr>
          <p:nvPr>
            <p:ph type="subTitle" idx="1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2"/>
          </p:nvPr>
        </p:nvSpPr>
        <p:spPr>
          <a:xfrm>
            <a:off x="4877425" y="1040075"/>
            <a:ext cx="3430500" cy="38706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5" name="Google Shape;65;p9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7" name="Google Shape;67;p9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68" name="Google Shape;68;p9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" name="Google Shape;69;p9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" name="Google Shape;70;p9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>
            <a:spLocks noGrp="1"/>
          </p:cNvSpPr>
          <p:nvPr>
            <p:ph type="body" idx="1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4" name="Google Shape;74;p10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mentu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ctrTitle"/>
          </p:nvPr>
        </p:nvSpPr>
        <p:spPr>
          <a:xfrm>
            <a:off x="704729" y="262696"/>
            <a:ext cx="8176877" cy="18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sz="3300" dirty="0"/>
              <a:t>Improving land-atmosphere background error covariance estimation toward RRFS strongly coupled data assimilation</a:t>
            </a:r>
            <a:endParaRPr sz="3300" dirty="0"/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1"/>
          </p:nvPr>
        </p:nvSpPr>
        <p:spPr>
          <a:xfrm>
            <a:off x="704729" y="2631366"/>
            <a:ext cx="6109540" cy="6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dirty="0"/>
              <a:t>Aaron Johnson and </a:t>
            </a:r>
            <a:r>
              <a:rPr lang="en-US" sz="1900" dirty="0" err="1"/>
              <a:t>Xuguang</a:t>
            </a:r>
            <a:r>
              <a:rPr lang="en-US" sz="1900" dirty="0"/>
              <a:t> Wang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 dirty="0"/>
              <a:t>University of Oklahoma and Consortium for Advanced Data Assimilation Research and Education (CADRE)</a:t>
            </a:r>
          </a:p>
        </p:txBody>
      </p:sp>
      <p:pic>
        <p:nvPicPr>
          <p:cNvPr id="2" name="Google Shape;20;p1" descr="ou_logo_400x560.jpg">
            <a:extLst>
              <a:ext uri="{FF2B5EF4-FFF2-40B4-BE49-F238E27FC236}">
                <a16:creationId xmlns:a16="http://schemas.microsoft.com/office/drawing/2014/main" id="{7AFA4EA0-9407-968B-260C-1EC81B3BB91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314" y="3891406"/>
            <a:ext cx="812800" cy="1138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6;p1">
            <a:extLst>
              <a:ext uri="{FF2B5EF4-FFF2-40B4-BE49-F238E27FC236}">
                <a16:creationId xmlns:a16="http://schemas.microsoft.com/office/drawing/2014/main" id="{64802D31-6D39-3C47-DFB6-5CAE7CD6868F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60936" y="3822537"/>
            <a:ext cx="1244225" cy="1244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191C63-C717-A79B-D630-98DFE5B5E7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2500" y="3822537"/>
            <a:ext cx="2310116" cy="130906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15485A-5DE4-F7E2-695F-5D1241703D2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</a:t>
            </a:fld>
            <a:endParaRPr lang="e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6BDA5166-9A77-3A3B-ADF5-A5AAADE37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>
            <a:extLst>
              <a:ext uri="{FF2B5EF4-FFF2-40B4-BE49-F238E27FC236}">
                <a16:creationId xmlns:a16="http://schemas.microsoft.com/office/drawing/2014/main" id="{760B7B04-D5DE-BB2A-A44C-AD2819ED8B7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Summary and Conclusions</a:t>
            </a:r>
            <a:endParaRPr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1DAF49-4970-3819-B84F-843E88355A4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859349-B56B-4CAE-36A5-6A319ED8457E}"/>
              </a:ext>
            </a:extLst>
          </p:cNvPr>
          <p:cNvSpPr txBox="1"/>
          <p:nvPr/>
        </p:nvSpPr>
        <p:spPr>
          <a:xfrm>
            <a:off x="64008" y="1217900"/>
            <a:ext cx="88554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Ultimate goal is improved convective-scale land-atmosphere SCDA through proper treatment of sampling error.</a:t>
            </a:r>
          </a:p>
          <a:p>
            <a:pPr marL="617220" indent="-34290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Focus on dryline CI cases where land-atmosphere coupling is particularly important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Evaluate coupled correlation structures and sampling error, associated with the part of the background error covariance originating from soil state uncertainty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Case study of sampling error characteristics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Shorter length scales of horizontal localization needed in soil than for atmosphere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On average, at least 100-200 members likely needed for reliable cross-correlation between soil moisture and PBL thermodynamics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Localized features associated with dryline CI can be reliably estimated with smaller ensembles, but may be displaced from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obs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location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7246C3-E2A5-41D9-CC79-CF3C2551D905}"/>
              </a:ext>
            </a:extLst>
          </p:cNvPr>
          <p:cNvSpPr txBox="1"/>
          <p:nvPr/>
        </p:nvSpPr>
        <p:spPr>
          <a:xfrm>
            <a:off x="64008" y="3526224"/>
            <a:ext cx="73700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Ongoing and future work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Continuously-cycled CADRE-MPAS-JEDI DA and SCDA with multiple sources of uncertainty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Explore non-distance-based treatment of cross-component sampling error in CADRE-MPAS-JEDI SCDA (e.g., group filter; Gasperoni et al. 2015)</a:t>
            </a:r>
          </a:p>
        </p:txBody>
      </p:sp>
    </p:spTree>
    <p:extLst>
      <p:ext uri="{BB962C8B-B14F-4D97-AF65-F5344CB8AC3E}">
        <p14:creationId xmlns:p14="http://schemas.microsoft.com/office/powerpoint/2010/main" val="3576484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Background and Motivation</a:t>
            </a:r>
            <a:endParaRPr dirty="0"/>
          </a:p>
        </p:txBody>
      </p:sp>
      <p:sp>
        <p:nvSpPr>
          <p:cNvPr id="92" name="Google Shape;92;p14"/>
          <p:cNvSpPr txBox="1">
            <a:spLocks noGrp="1"/>
          </p:cNvSpPr>
          <p:nvPr>
            <p:ph type="body" idx="1"/>
          </p:nvPr>
        </p:nvSpPr>
        <p:spPr>
          <a:xfrm>
            <a:off x="214578" y="941728"/>
            <a:ext cx="8714844" cy="22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en-US" sz="1200" dirty="0">
                <a:latin typeface="+mn-lt"/>
                <a:cs typeface="Arial" panose="020B0604020202020204" pitchFamily="34" charset="0"/>
              </a:rPr>
              <a:t>Strongly Coupled Data Assimilation (SCDA) is expected to provide: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  <a:cs typeface="Arial" panose="020B0604020202020204" pitchFamily="34" charset="0"/>
              </a:rPr>
              <a:t>Greater consistency between soil and atmosphere increments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  <a:cs typeface="Arial" panose="020B0604020202020204" pitchFamily="34" charset="0"/>
              </a:rPr>
              <a:t>Improved analyses due to properly leveraging information from observations across both components.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200" dirty="0">
              <a:latin typeface="+mn-lt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en-US" sz="1200" dirty="0">
                <a:latin typeface="+mn-lt"/>
                <a:sym typeface="Wingdings" pitchFamily="2" charset="2"/>
              </a:rPr>
              <a:t>Past SCDA efforts </a:t>
            </a:r>
          </a:p>
          <a:p>
            <a:pPr marL="56007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  <a:sym typeface="Wingdings" pitchFamily="2" charset="2"/>
              </a:rPr>
              <a:t>Most widely studied for ocean-atmosphere:</a:t>
            </a:r>
          </a:p>
          <a:p>
            <a:pPr marL="742950" indent="-285750">
              <a:buFont typeface="Courier New" panose="02070309020205020404" pitchFamily="49" charset="0"/>
              <a:buChar char="o"/>
            </a:pPr>
            <a:r>
              <a:rPr lang="en-US" sz="1200" dirty="0">
                <a:latin typeface="+mn-lt"/>
                <a:sym typeface="Wingdings" pitchFamily="2" charset="2"/>
              </a:rPr>
              <a:t>Generally small cross-component correlations (e.g., Smith et al. 2017), stronger coupling in localized processes (e.g., Frolov et al. 2021)</a:t>
            </a:r>
          </a:p>
          <a:p>
            <a:pPr marL="742950" indent="-285750">
              <a:buFont typeface="Courier New" panose="02070309020205020404" pitchFamily="49" charset="0"/>
              <a:buChar char="o"/>
            </a:pPr>
            <a:r>
              <a:rPr lang="en-US" sz="1200" dirty="0">
                <a:latin typeface="+mn-lt"/>
                <a:sym typeface="Wingdings" pitchFamily="2" charset="2"/>
              </a:rPr>
              <a:t>Large ensemble sizes may be needed, and Gaspari-Cohn function may not be optimal for vertical localization (e.g., Stanley et al. 2024)</a:t>
            </a:r>
          </a:p>
          <a:p>
            <a:pPr marL="742950" indent="-285750">
              <a:buFont typeface="Courier New" panose="02070309020205020404" pitchFamily="49" charset="0"/>
              <a:buChar char="o"/>
            </a:pPr>
            <a:endParaRPr lang="en-US" sz="1200" dirty="0">
              <a:latin typeface="+mn-lt"/>
              <a:cs typeface="Arial" panose="020B0604020202020204" pitchFamily="34" charset="0"/>
            </a:endParaRPr>
          </a:p>
          <a:p>
            <a:pPr marL="56007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  <a:sym typeface="Wingdings" pitchFamily="2" charset="2"/>
              </a:rPr>
              <a:t>Mesoscale land-atmosphere SCDA has also been demonstrated with promising results (</a:t>
            </a:r>
            <a:r>
              <a:rPr lang="en-US" sz="1200" dirty="0">
                <a:latin typeface="+mn-lt"/>
              </a:rPr>
              <a:t>Lin and Pu 2018</a:t>
            </a:r>
            <a:r>
              <a:rPr lang="en-US" sz="1200" dirty="0">
                <a:latin typeface="+mn-lt"/>
                <a:sym typeface="Wingdings" pitchFamily="2" charset="2"/>
              </a:rPr>
              <a:t>)</a:t>
            </a:r>
          </a:p>
          <a:p>
            <a:pPr marL="56007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  <a:sym typeface="Wingdings" pitchFamily="2" charset="2"/>
              </a:rPr>
              <a:t>Issues related to sampling error have received much less attention than in ocean-atmosphere context</a:t>
            </a:r>
          </a:p>
          <a:p>
            <a:pPr marL="56007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  <a:sym typeface="Wingdings" pitchFamily="2" charset="2"/>
              </a:rPr>
              <a:t>Convective-scale land-atmosphere SCDA has its own unique challenges</a:t>
            </a:r>
          </a:p>
          <a:p>
            <a:pPr marL="742950" indent="-285750">
              <a:buFont typeface="Courier New" panose="02070309020205020404" pitchFamily="49" charset="0"/>
              <a:buChar char="o"/>
            </a:pPr>
            <a:r>
              <a:rPr lang="en-US" sz="1200" dirty="0">
                <a:latin typeface="+mn-lt"/>
                <a:sym typeface="Wingdings" pitchFamily="2" charset="2"/>
              </a:rPr>
              <a:t>Short time scales of land-atmosphere interaction</a:t>
            </a:r>
          </a:p>
          <a:p>
            <a:pPr marL="742950" indent="-285750">
              <a:buFont typeface="Courier New" panose="02070309020205020404" pitchFamily="49" charset="0"/>
              <a:buChar char="o"/>
            </a:pPr>
            <a:r>
              <a:rPr lang="en-US" sz="1200" dirty="0">
                <a:latin typeface="+mn-lt"/>
                <a:cs typeface="Arial" panose="020B0604020202020204" pitchFamily="34" charset="0"/>
              </a:rPr>
              <a:t>Magnitudes and spatial structures of the coupled correlations at convective scales are not known</a:t>
            </a:r>
          </a:p>
          <a:p>
            <a:pPr marL="742950" indent="-285750">
              <a:buFont typeface="Courier New" panose="02070309020205020404" pitchFamily="49" charset="0"/>
              <a:buChar char="o"/>
            </a:pPr>
            <a:r>
              <a:rPr lang="en-US" sz="1200" dirty="0">
                <a:latin typeface="+mn-lt"/>
                <a:cs typeface="Arial" panose="020B0604020202020204" pitchFamily="34" charset="0"/>
                <a:sym typeface="Wingdings" pitchFamily="2" charset="2"/>
              </a:rPr>
              <a:t>Localization parameters and ensemble size requirements are not known</a:t>
            </a:r>
          </a:p>
          <a:p>
            <a:pPr marL="742950" indent="-285750">
              <a:buFont typeface="Wingdings" pitchFamily="2" charset="2"/>
              <a:buChar char="q"/>
            </a:pPr>
            <a:endParaRPr lang="en-US" sz="1200" dirty="0">
              <a:latin typeface="+mn-lt"/>
              <a:sym typeface="Wingdings" pitchFamily="2" charset="2"/>
            </a:endParaRPr>
          </a:p>
          <a:p>
            <a:pPr marL="342900" indent="-342900">
              <a:buFont typeface="Wingdings" pitchFamily="2" charset="2"/>
              <a:buChar char="q"/>
            </a:pPr>
            <a:endParaRPr lang="en-US" sz="1200" dirty="0">
              <a:latin typeface="+mn-lt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q"/>
            </a:pPr>
            <a:endParaRPr lang="en-US" sz="12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335A36C-5E62-65D6-91CD-3AAA8B967FD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F85EE3EE-0255-5D9C-772E-D370B8E09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>
            <a:extLst>
              <a:ext uri="{FF2B5EF4-FFF2-40B4-BE49-F238E27FC236}">
                <a16:creationId xmlns:a16="http://schemas.microsoft.com/office/drawing/2014/main" id="{16D4AB1B-5515-C01B-623F-A04E2D2EAD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Case study overview and goals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B8B21B-542F-2073-03BF-13B70C0CD09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CD743C-DE9E-369B-732E-B5DB1ED47D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3241" y="1196842"/>
            <a:ext cx="3510099" cy="18990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4AC791-44E5-8451-CAEF-3D5BC5213988}"/>
              </a:ext>
            </a:extLst>
          </p:cNvPr>
          <p:cNvSpPr txBox="1"/>
          <p:nvPr/>
        </p:nvSpPr>
        <p:spPr>
          <a:xfrm>
            <a:off x="5760009" y="1468528"/>
            <a:ext cx="3164619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Forecast Configuration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NOAA GSL MPAS version 8.2, 3 km grid spacing, RUC land surface model, TEMPO microphysics,  MYNN-EDMF PBL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Initialized 1200 UTC 19 May 2024 from RAP analysis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229CE2-746A-F21B-9B72-F53596E4E7F1}"/>
              </a:ext>
            </a:extLst>
          </p:cNvPr>
          <p:cNvSpPr txBox="1"/>
          <p:nvPr/>
        </p:nvSpPr>
        <p:spPr>
          <a:xfrm>
            <a:off x="1771417" y="993308"/>
            <a:ext cx="398859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i="1" dirty="0"/>
              <a:t>MPAS forecast initialized from RAP analysis at 1200 UTC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5CD092-783F-40AA-ACD0-1FC7719447F1}"/>
              </a:ext>
            </a:extLst>
          </p:cNvPr>
          <p:cNvSpPr txBox="1"/>
          <p:nvPr/>
        </p:nvSpPr>
        <p:spPr>
          <a:xfrm>
            <a:off x="490331" y="3160952"/>
            <a:ext cx="7699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Mesoscale environment, including 2m dewpoint gradient associated with dryline, is well simulated.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Note locations of later-used hypothetical observations (red markers) and averaging regions (black boxes)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C2BB39-19A9-2E88-AE2E-9436DC332015}"/>
              </a:ext>
            </a:extLst>
          </p:cNvPr>
          <p:cNvSpPr txBox="1"/>
          <p:nvPr/>
        </p:nvSpPr>
        <p:spPr>
          <a:xfrm>
            <a:off x="56985" y="3812669"/>
            <a:ext cx="11785600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u="sng" dirty="0">
                <a:sym typeface="Wingdings" pitchFamily="2" charset="2"/>
              </a:rPr>
              <a:t>Dryline CI case study goals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ym typeface="Wingdings" pitchFamily="2" charset="2"/>
              </a:rPr>
              <a:t>Understand</a:t>
            </a:r>
            <a:r>
              <a:rPr lang="en-US" sz="1200" dirty="0"/>
              <a:t> the part of the coupled correlation originating from land surface uncertainty on scale of dryline 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Guide improved treatments of sampling error in the context of convective-scale land-atmosphere SCDA </a:t>
            </a:r>
          </a:p>
          <a:p>
            <a:pPr marL="560070" indent="-285750">
              <a:buFont typeface="Arial" panose="020B0604020202020204" pitchFamily="34" charset="0"/>
              <a:buChar char="•"/>
            </a:pPr>
            <a:endParaRPr lang="en-US" sz="1100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2748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019A8871-A9DF-9473-2334-F116475B0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>
            <a:extLst>
              <a:ext uri="{FF2B5EF4-FFF2-40B4-BE49-F238E27FC236}">
                <a16:creationId xmlns:a16="http://schemas.microsoft.com/office/drawing/2014/main" id="{F4E92F34-6445-9882-C9D5-BCEACA3E4E5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Experiment Design</a:t>
            </a:r>
            <a:endParaRPr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A0F114-0522-F120-A5AB-6EE413F0826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27774E-886D-DE11-B1BE-D3511D6E64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7547" y="1337724"/>
            <a:ext cx="5942199" cy="12276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6AD681-7E25-FA14-0175-5055726D929F}"/>
              </a:ext>
            </a:extLst>
          </p:cNvPr>
          <p:cNvSpPr txBox="1"/>
          <p:nvPr/>
        </p:nvSpPr>
        <p:spPr>
          <a:xfrm>
            <a:off x="0" y="1397568"/>
            <a:ext cx="28757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indent="-285750" algn="just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4-day cycling period is used to spin up ensemble </a:t>
            </a:r>
            <a:r>
              <a:rPr lang="en-US" sz="11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of soil states.</a:t>
            </a:r>
            <a:r>
              <a:rPr lang="en-US" sz="1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 </a:t>
            </a:r>
          </a:p>
          <a:p>
            <a:pPr marL="285750" marR="0" indent="-285750" algn="just">
              <a:buFont typeface="Arial" panose="020B0604020202020204" pitchFamily="34" charset="0"/>
              <a:buChar char="•"/>
            </a:pPr>
            <a:endParaRPr lang="en-US" sz="1100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285750" marR="0" indent="-285750" algn="just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8-hour 30-member forecast ensemble from 1200 UTC 19 May 2024 spins up the coupled ensemble perturbations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F87FF4-7AA8-D023-53FA-7EB7BADC86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040" y="2713965"/>
            <a:ext cx="3140968" cy="23332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0BF4323-C140-8921-B3BB-BE2A24602EB9}"/>
              </a:ext>
            </a:extLst>
          </p:cNvPr>
          <p:cNvSpPr txBox="1"/>
          <p:nvPr/>
        </p:nvSpPr>
        <p:spPr>
          <a:xfrm>
            <a:off x="4274918" y="3181833"/>
            <a:ext cx="3912042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indent="-285750" algn="just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Top 10 cm have stabilized (even decreasing) spread during the spin-up period</a:t>
            </a:r>
          </a:p>
          <a:p>
            <a:pPr marL="285750" marR="0" indent="-285750" algn="just">
              <a:buFont typeface="Arial" panose="020B0604020202020204" pitchFamily="34" charset="0"/>
              <a:buChar char="•"/>
            </a:pPr>
            <a:endParaRPr lang="en-US" sz="1100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285750" marR="0" indent="-285750" algn="just">
              <a:buFont typeface="Arial" panose="020B0604020202020204" pitchFamily="34" charset="0"/>
              <a:buChar char="•"/>
            </a:pPr>
            <a:r>
              <a:rPr lang="en-US" sz="11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Deeper layers likely need longer spin-up period</a:t>
            </a:r>
            <a:endParaRPr lang="en-US" sz="1100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402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F18599E0-6182-6B37-3B02-5D21747CE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>
            <a:extLst>
              <a:ext uri="{FF2B5EF4-FFF2-40B4-BE49-F238E27FC236}">
                <a16:creationId xmlns:a16="http://schemas.microsoft.com/office/drawing/2014/main" id="{8599D39F-5BD5-2E43-ADAB-CD51085EF0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1906" y="338424"/>
            <a:ext cx="8738483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Expand ensemble size for sampling error considerations</a:t>
            </a:r>
            <a:endParaRPr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EE93B32-334F-65BF-A192-5B9ED146137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49D29E-502D-FD34-C5EB-1148CFA4DF01}"/>
              </a:ext>
            </a:extLst>
          </p:cNvPr>
          <p:cNvSpPr txBox="1"/>
          <p:nvPr/>
        </p:nvSpPr>
        <p:spPr>
          <a:xfrm>
            <a:off x="50043" y="1248311"/>
            <a:ext cx="20539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/>
              <a:t>4cm soil variables (moisture and temperature), model level 5 atmospheric variables (potential temperature, water vapor mixing ratio, U/V winds), and boundary layer height in leading eigenvectors of 8-hr lead time ensemble forecast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48011A-0407-CFA1-D360-6C03FE29C29A}"/>
              </a:ext>
            </a:extLst>
          </p:cNvPr>
          <p:cNvSpPr txBox="1"/>
          <p:nvPr/>
        </p:nvSpPr>
        <p:spPr>
          <a:xfrm>
            <a:off x="3153028" y="878979"/>
            <a:ext cx="5612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Leading Modes of Forecast Variability (Eigenvectors)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FD0829B-B46E-7DFE-5871-EEE573B559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8123" y="1151530"/>
            <a:ext cx="6162923" cy="2699010"/>
          </a:xfrm>
          <a:prstGeom prst="rect">
            <a:avLst/>
          </a:prstGeom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id="{B978B315-8033-7DBE-9334-63838D07ECFE}"/>
              </a:ext>
            </a:extLst>
          </p:cNvPr>
          <p:cNvSpPr/>
          <p:nvPr/>
        </p:nvSpPr>
        <p:spPr>
          <a:xfrm>
            <a:off x="5208104" y="1337723"/>
            <a:ext cx="132741" cy="723693"/>
          </a:xfrm>
          <a:custGeom>
            <a:avLst/>
            <a:gdLst>
              <a:gd name="csX0" fmla="*/ 135467 w 135467"/>
              <a:gd name="csY0" fmla="*/ 0 h 846666"/>
              <a:gd name="csX1" fmla="*/ 90311 w 135467"/>
              <a:gd name="csY1" fmla="*/ 79022 h 846666"/>
              <a:gd name="csX2" fmla="*/ 67733 w 135467"/>
              <a:gd name="csY2" fmla="*/ 112889 h 846666"/>
              <a:gd name="csX3" fmla="*/ 45156 w 135467"/>
              <a:gd name="csY3" fmla="*/ 180622 h 846666"/>
              <a:gd name="csX4" fmla="*/ 33867 w 135467"/>
              <a:gd name="csY4" fmla="*/ 214489 h 846666"/>
              <a:gd name="csX5" fmla="*/ 11289 w 135467"/>
              <a:gd name="csY5" fmla="*/ 327377 h 846666"/>
              <a:gd name="csX6" fmla="*/ 0 w 135467"/>
              <a:gd name="csY6" fmla="*/ 485422 h 846666"/>
              <a:gd name="csX7" fmla="*/ 11289 w 135467"/>
              <a:gd name="csY7" fmla="*/ 846666 h 8466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35467" h="846666">
                <a:moveTo>
                  <a:pt x="135467" y="0"/>
                </a:moveTo>
                <a:cubicBezTo>
                  <a:pt x="120415" y="26341"/>
                  <a:pt x="105920" y="53007"/>
                  <a:pt x="90311" y="79022"/>
                </a:cubicBezTo>
                <a:cubicBezTo>
                  <a:pt x="83330" y="90656"/>
                  <a:pt x="73243" y="100491"/>
                  <a:pt x="67733" y="112889"/>
                </a:cubicBezTo>
                <a:cubicBezTo>
                  <a:pt x="58067" y="134637"/>
                  <a:pt x="52682" y="158044"/>
                  <a:pt x="45156" y="180622"/>
                </a:cubicBezTo>
                <a:cubicBezTo>
                  <a:pt x="41393" y="191911"/>
                  <a:pt x="36201" y="202820"/>
                  <a:pt x="33867" y="214489"/>
                </a:cubicBezTo>
                <a:lnTo>
                  <a:pt x="11289" y="327377"/>
                </a:lnTo>
                <a:cubicBezTo>
                  <a:pt x="7526" y="380059"/>
                  <a:pt x="0" y="432606"/>
                  <a:pt x="0" y="485422"/>
                </a:cubicBezTo>
                <a:cubicBezTo>
                  <a:pt x="0" y="605895"/>
                  <a:pt x="11289" y="726193"/>
                  <a:pt x="11289" y="846666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9915B63-CB87-7A29-B839-6DA3F6B40F3F}"/>
              </a:ext>
            </a:extLst>
          </p:cNvPr>
          <p:cNvCxnSpPr>
            <a:cxnSpLocks/>
            <a:endCxn id="9" idx="2"/>
          </p:cNvCxnSpPr>
          <p:nvPr/>
        </p:nvCxnSpPr>
        <p:spPr>
          <a:xfrm flipH="1" flipV="1">
            <a:off x="5274474" y="1434216"/>
            <a:ext cx="3360706" cy="4855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FFACC40-B977-D2E9-9916-D7D23F88910D}"/>
              </a:ext>
            </a:extLst>
          </p:cNvPr>
          <p:cNvSpPr txBox="1"/>
          <p:nvPr/>
        </p:nvSpPr>
        <p:spPr>
          <a:xfrm>
            <a:off x="8466949" y="1915323"/>
            <a:ext cx="9678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Approx. dryline location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1CA564-3663-0BAB-BD91-41639136F780}"/>
              </a:ext>
            </a:extLst>
          </p:cNvPr>
          <p:cNvSpPr txBox="1"/>
          <p:nvPr/>
        </p:nvSpPr>
        <p:spPr>
          <a:xfrm>
            <a:off x="144254" y="3947032"/>
            <a:ext cx="11794943" cy="1254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50" dirty="0">
                <a:latin typeface="Arial" panose="020B0604020202020204" pitchFamily="34" charset="0"/>
                <a:cs typeface="Arial" panose="020B0604020202020204" pitchFamily="34" charset="0"/>
              </a:rPr>
              <a:t>SMOIS/TSLB variability related to precipitation variability during spin 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50" dirty="0">
                <a:latin typeface="Arial" panose="020B0604020202020204" pitchFamily="34" charset="0"/>
                <a:cs typeface="Arial" panose="020B0604020202020204" pitchFamily="34" charset="0"/>
              </a:rPr>
              <a:t>QVAPOR (THETA) anomalies roughly downstream of SMOIS anomalies of same (opposite) sign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50" dirty="0">
                <a:latin typeface="Arial" panose="020B0604020202020204" pitchFamily="34" charset="0"/>
                <a:cs typeface="Arial" panose="020B0604020202020204" pitchFamily="34" charset="0"/>
              </a:rPr>
              <a:t>Strongest atmosphere anomalies are concentrated along and ahead of dryline.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50" dirty="0">
                <a:latin typeface="Arial" panose="020B0604020202020204" pitchFamily="34" charset="0"/>
                <a:cs typeface="Arial" panose="020B0604020202020204" pitchFamily="34" charset="0"/>
              </a:rPr>
              <a:t>Ensemble dressing method is adopted to generate 1000 ensemble members (Wang and Bishop 2005)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417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498A8370-48B4-981F-02E9-EFE67538D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>
            <a:extLst>
              <a:ext uri="{FF2B5EF4-FFF2-40B4-BE49-F238E27FC236}">
                <a16:creationId xmlns:a16="http://schemas.microsoft.com/office/drawing/2014/main" id="{3FB42FD9-EBC2-2F39-011A-F525780549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9514" y="338424"/>
            <a:ext cx="9064486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Coupled correlation relative to hypothetical observations</a:t>
            </a:r>
            <a:endParaRPr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1A2FA9-8791-5504-CAF1-B1F086A438B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4FE2C1-1383-0E12-0FEC-6364CFABE5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950" y="1337724"/>
            <a:ext cx="4699221" cy="31508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6028C2-C590-F851-94AB-5F102F6D7E6C}"/>
              </a:ext>
            </a:extLst>
          </p:cNvPr>
          <p:cNvSpPr txBox="1"/>
          <p:nvPr/>
        </p:nvSpPr>
        <p:spPr>
          <a:xfrm>
            <a:off x="0" y="1060725"/>
            <a:ext cx="55531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1000-member ensemble correlation to hypothetical observation at the “x”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9BEA53-BA3A-3485-9DF8-252E57FC032C}"/>
              </a:ext>
            </a:extLst>
          </p:cNvPr>
          <p:cNvSpPr txBox="1"/>
          <p:nvPr/>
        </p:nvSpPr>
        <p:spPr>
          <a:xfrm>
            <a:off x="970451" y="4574243"/>
            <a:ext cx="32736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Potential temperature (TH) is at model level 5</a:t>
            </a:r>
          </a:p>
          <a:p>
            <a:r>
              <a:rPr lang="en-US" sz="1200" i="1" dirty="0"/>
              <a:t>Soil moisture (SMOIS) is at 4cm depth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727E7E-4261-5AB1-89CC-4DBAFEB4C770}"/>
              </a:ext>
            </a:extLst>
          </p:cNvPr>
          <p:cNvSpPr txBox="1"/>
          <p:nvPr/>
        </p:nvSpPr>
        <p:spPr>
          <a:xfrm>
            <a:off x="5208673" y="1606189"/>
            <a:ext cx="36797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TH observation is correlated to TH in surrounding area, especially east of dryline (4</a:t>
            </a:r>
            <a:r>
              <a:rPr lang="en-US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column)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Shape of SMOIS autocorrelation corresponds to upscale growing MCS variability during spin up (1</a:t>
            </a:r>
            <a:r>
              <a:rPr lang="en-US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column)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SMOIS observation contains more information about TH downstream from the observation (e.g., panel f) than at the observation.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Similarly, TH observations are most strongly correlated to SMOIS well upstream of the TH observation (3</a:t>
            </a:r>
            <a:r>
              <a:rPr lang="en-US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column)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649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C50C0138-902E-8B25-9122-6F22F618A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>
            <a:extLst>
              <a:ext uri="{FF2B5EF4-FFF2-40B4-BE49-F238E27FC236}">
                <a16:creationId xmlns:a16="http://schemas.microsoft.com/office/drawing/2014/main" id="{E6B9C6C0-0F27-74B8-A47F-DDA0CF72A27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7809" y="338424"/>
            <a:ext cx="8428382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Vertical cross-section of coupled correlation structure</a:t>
            </a:r>
            <a:endParaRPr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1B2E738-97D7-0839-EE27-24F98F77829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C53A83-4B8F-BB4C-7173-631A190182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22" y="1264258"/>
            <a:ext cx="3706027" cy="30692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BDC6B5-BE81-1B04-0F44-BB3D2178A606}"/>
              </a:ext>
            </a:extLst>
          </p:cNvPr>
          <p:cNvSpPr txBox="1"/>
          <p:nvPr/>
        </p:nvSpPr>
        <p:spPr>
          <a:xfrm>
            <a:off x="510601" y="4374189"/>
            <a:ext cx="42787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>
                <a:latin typeface="Arial" panose="020B0604020202020204" pitchFamily="34" charset="0"/>
                <a:cs typeface="Arial" panose="020B0604020202020204" pitchFamily="34" charset="0"/>
              </a:rPr>
              <a:t>Green line is 5 g/kg QVAPOR contour in ensemble mean forecast</a:t>
            </a:r>
          </a:p>
          <a:p>
            <a:r>
              <a:rPr lang="en-US" sz="1100" i="1" dirty="0">
                <a:latin typeface="Arial" panose="020B0604020202020204" pitchFamily="34" charset="0"/>
                <a:cs typeface="Arial" panose="020B0604020202020204" pitchFamily="34" charset="0"/>
              </a:rPr>
              <a:t>Correlation is relative to an SMOIS observation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208FB1-5537-EE77-9EC5-B6F21543D4EE}"/>
              </a:ext>
            </a:extLst>
          </p:cNvPr>
          <p:cNvSpPr txBox="1"/>
          <p:nvPr/>
        </p:nvSpPr>
        <p:spPr>
          <a:xfrm rot="16200000">
            <a:off x="-438243" y="1802752"/>
            <a:ext cx="15921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Northern cross-section</a:t>
            </a:r>
          </a:p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(downstream from “x”)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E1AFBE-DA25-7267-DAD0-BE01EB38E5BC}"/>
              </a:ext>
            </a:extLst>
          </p:cNvPr>
          <p:cNvSpPr txBox="1"/>
          <p:nvPr/>
        </p:nvSpPr>
        <p:spPr>
          <a:xfrm rot="16200000">
            <a:off x="-448662" y="3405275"/>
            <a:ext cx="1612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Southern cross-section</a:t>
            </a:r>
          </a:p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(in plane of “x”)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8C4878-0F88-D54C-F7CD-AA4DD8537C3F}"/>
              </a:ext>
            </a:extLst>
          </p:cNvPr>
          <p:cNvSpPr txBox="1"/>
          <p:nvPr/>
        </p:nvSpPr>
        <p:spPr>
          <a:xfrm>
            <a:off x="4572000" y="1378452"/>
            <a:ext cx="427873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SMOIS observation is positively correlated to moisture in the lower boundary layer and along/west of the vertically lofted moisture (left column)</a:t>
            </a:r>
          </a:p>
          <a:p>
            <a:pPr marL="468630" indent="-285750">
              <a:buFont typeface="Wingdings" pitchFamily="2" charset="2"/>
              <a:buChar char="ü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Negatively correlated with moisture in the upper PBL and subsiding branch of dryline circulation (left column)</a:t>
            </a:r>
          </a:p>
          <a:p>
            <a:pPr marL="468630" indent="-285750">
              <a:buFont typeface="Wingdings" pitchFamily="2" charset="2"/>
              <a:buChar char="ü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Potential temperature correlations have similar structure, opposite sign (right column)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Correlations are qualitatively similar along the downstream cross-section, but with greater magnitude, even several km above the surface (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a,b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675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7CEC042B-737D-68EA-F6CD-9E19E148D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>
            <a:extLst>
              <a:ext uri="{FF2B5EF4-FFF2-40B4-BE49-F238E27FC236}">
                <a16:creationId xmlns:a16="http://schemas.microsoft.com/office/drawing/2014/main" id="{F7DD5EB7-7C9B-FE94-233A-6989D63FF55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5532" y="338424"/>
            <a:ext cx="7783681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Sampling error characteristics averaged over “large” region</a:t>
            </a:r>
            <a:endParaRPr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AE6E24-398F-4B8B-BD64-938A5B293E3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A362F6-BC61-2E22-82BD-9D6438762B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254" y="1254798"/>
            <a:ext cx="4211615" cy="3687567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DA2B39FD-780B-587C-3378-06216C25856A}"/>
              </a:ext>
            </a:extLst>
          </p:cNvPr>
          <p:cNvSpPr/>
          <p:nvPr/>
        </p:nvSpPr>
        <p:spPr>
          <a:xfrm>
            <a:off x="421592" y="1516129"/>
            <a:ext cx="1002435" cy="961128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453980B-FCEF-730B-1D46-7F4C61B59D72}"/>
              </a:ext>
            </a:extLst>
          </p:cNvPr>
          <p:cNvSpPr/>
          <p:nvPr/>
        </p:nvSpPr>
        <p:spPr>
          <a:xfrm>
            <a:off x="2385391" y="1518045"/>
            <a:ext cx="977310" cy="3424319"/>
          </a:xfrm>
          <a:prstGeom prst="ellipse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13375FA-23DF-E3A9-0923-0F876A160EF6}"/>
              </a:ext>
            </a:extLst>
          </p:cNvPr>
          <p:cNvSpPr/>
          <p:nvPr/>
        </p:nvSpPr>
        <p:spPr>
          <a:xfrm>
            <a:off x="256755" y="4444067"/>
            <a:ext cx="3734494" cy="509213"/>
          </a:xfrm>
          <a:prstGeom prst="ellipse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40A89AB-34E1-461D-5E41-CB58126B2AE8}"/>
              </a:ext>
            </a:extLst>
          </p:cNvPr>
          <p:cNvSpPr/>
          <p:nvPr/>
        </p:nvSpPr>
        <p:spPr>
          <a:xfrm>
            <a:off x="256755" y="2954789"/>
            <a:ext cx="3734494" cy="509213"/>
          </a:xfrm>
          <a:prstGeom prst="ellipse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AE5E4CC-B20C-80E2-FB40-88EDC968F3ED}"/>
              </a:ext>
            </a:extLst>
          </p:cNvPr>
          <p:cNvSpPr/>
          <p:nvPr/>
        </p:nvSpPr>
        <p:spPr>
          <a:xfrm>
            <a:off x="389788" y="2486725"/>
            <a:ext cx="1002435" cy="961128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D8C7EB9-74EC-3E20-0F43-D3600B349AA1}"/>
              </a:ext>
            </a:extLst>
          </p:cNvPr>
          <p:cNvSpPr/>
          <p:nvPr/>
        </p:nvSpPr>
        <p:spPr>
          <a:xfrm>
            <a:off x="1403492" y="1503629"/>
            <a:ext cx="1002435" cy="961128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C5309C1-44FD-1C46-7710-F933B1A42ABB}"/>
              </a:ext>
            </a:extLst>
          </p:cNvPr>
          <p:cNvSpPr/>
          <p:nvPr/>
        </p:nvSpPr>
        <p:spPr>
          <a:xfrm>
            <a:off x="1379724" y="2481814"/>
            <a:ext cx="1002435" cy="961128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BA85AC5-888A-6301-8FAE-84073B5E2C8E}"/>
              </a:ext>
            </a:extLst>
          </p:cNvPr>
          <p:cNvSpPr txBox="1"/>
          <p:nvPr/>
        </p:nvSpPr>
        <p:spPr>
          <a:xfrm>
            <a:off x="4324065" y="1081157"/>
            <a:ext cx="50596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Minimum ensemble size at which the sign of the correlation is estimated with p-value &lt; 0.05 (via bootstrap resampling)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0869EBE-07B2-2579-B461-83181FE57CD4}"/>
              </a:ext>
            </a:extLst>
          </p:cNvPr>
          <p:cNvSpPr txBox="1"/>
          <p:nvPr/>
        </p:nvSpPr>
        <p:spPr>
          <a:xfrm>
            <a:off x="4324065" y="1542822"/>
            <a:ext cx="481993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u="sng" dirty="0">
                <a:latin typeface="Arial" panose="020B0604020202020204" pitchFamily="34" charset="0"/>
                <a:cs typeface="Arial" panose="020B0604020202020204" pitchFamily="34" charset="0"/>
              </a:rPr>
              <a:t>THETA/QVAPOR in atmosphere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Correlation to surrounding area is reliably estimated with &lt;90 ensemble members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Correlation is more reliably estimated in the along-dryline direction than the cross-dryline direction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D4565F6-13E0-D620-9CCE-5943643787AC}"/>
              </a:ext>
            </a:extLst>
          </p:cNvPr>
          <p:cNvSpPr txBox="1"/>
          <p:nvPr/>
        </p:nvSpPr>
        <p:spPr>
          <a:xfrm>
            <a:off x="4324065" y="2384613"/>
            <a:ext cx="48199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u="sng" dirty="0">
                <a:latin typeface="Arial" panose="020B0604020202020204" pitchFamily="34" charset="0"/>
                <a:cs typeface="Arial" panose="020B0604020202020204" pitchFamily="34" charset="0"/>
              </a:rPr>
              <a:t>SMOIS/TSLB in soil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Smaller spatial scale over which correlation is reliably estimated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Correlation is most reliably estimated along the track of MCS’s from during the spin-up period (i.e., more east-west orientation)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0FBD9C-3EC4-9A33-D817-6180D40FDAEC}"/>
              </a:ext>
            </a:extLst>
          </p:cNvPr>
          <p:cNvSpPr txBox="1"/>
          <p:nvPr/>
        </p:nvSpPr>
        <p:spPr>
          <a:xfrm>
            <a:off x="4324065" y="3059100"/>
            <a:ext cx="481993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u="sng" dirty="0">
                <a:latin typeface="Arial" panose="020B0604020202020204" pitchFamily="34" charset="0"/>
                <a:cs typeface="Arial" panose="020B0604020202020204" pitchFamily="34" charset="0"/>
              </a:rPr>
              <a:t>Cross-component correlations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90+ ensemble members needed for reliable correlation at the observation location for some variables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Atm.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obs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are most reliably correlated to soil ~30-60km upstream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Soil state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obs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are most reliably correlated to atm.~30-60km downstream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445FE80-C743-695D-7CD4-EB2C9494E252}"/>
              </a:ext>
            </a:extLst>
          </p:cNvPr>
          <p:cNvSpPr txBox="1"/>
          <p:nvPr/>
        </p:nvSpPr>
        <p:spPr>
          <a:xfrm>
            <a:off x="4324065" y="3927371"/>
            <a:ext cx="360338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u="sng" dirty="0">
                <a:latin typeface="Arial" panose="020B0604020202020204" pitchFamily="34" charset="0"/>
                <a:cs typeface="Arial" panose="020B0604020202020204" pitchFamily="34" charset="0"/>
              </a:rPr>
              <a:t>U/V wind fields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More strongly affected by sampling error than other variables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5EE097B-8B4B-E5AF-45E7-6D367D4A5FB1}"/>
              </a:ext>
            </a:extLst>
          </p:cNvPr>
          <p:cNvSpPr txBox="1"/>
          <p:nvPr/>
        </p:nvSpPr>
        <p:spPr>
          <a:xfrm>
            <a:off x="4324065" y="4398591"/>
            <a:ext cx="332509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u="sng" dirty="0">
                <a:latin typeface="Arial" panose="020B0604020202020204" pitchFamily="34" charset="0"/>
                <a:cs typeface="Arial" panose="020B0604020202020204" pitchFamily="34" charset="0"/>
              </a:rPr>
              <a:t>PBLH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Similar to T, but slightly larger ensemble sizes needed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BC3BCA5-EB19-9977-34EC-D8D4C84E1FA3}"/>
              </a:ext>
            </a:extLst>
          </p:cNvPr>
          <p:cNvSpPr txBox="1"/>
          <p:nvPr/>
        </p:nvSpPr>
        <p:spPr>
          <a:xfrm>
            <a:off x="1149844" y="4886340"/>
            <a:ext cx="206178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/>
              <a:t>Each box is about 70km by 70km</a:t>
            </a:r>
          </a:p>
        </p:txBody>
      </p:sp>
    </p:spTree>
    <p:extLst>
      <p:ext uri="{BB962C8B-B14F-4D97-AF65-F5344CB8AC3E}">
        <p14:creationId xmlns:p14="http://schemas.microsoft.com/office/powerpoint/2010/main" val="127710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5" grpId="0"/>
      <p:bldP spid="26" grpId="0"/>
      <p:bldP spid="27" grpId="0"/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DF5C78B8-491D-CBA3-62EE-B5507F981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>
            <a:extLst>
              <a:ext uri="{FF2B5EF4-FFF2-40B4-BE49-F238E27FC236}">
                <a16:creationId xmlns:a16="http://schemas.microsoft.com/office/drawing/2014/main" id="{3CF04163-7A63-687F-5CA5-0F54EA43E4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1480" y="338424"/>
            <a:ext cx="8588265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Vertical distribution of sampling error characteristics</a:t>
            </a:r>
            <a:endParaRPr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BC8080-8CC4-4DAB-AFE6-385DE4BEAAA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C0EEE8-A3CD-E9D3-2D33-819F05033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925" y="903977"/>
            <a:ext cx="2256672" cy="20041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A2E7AC-9493-564E-7946-2F54B19FAC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3597" y="901746"/>
            <a:ext cx="2255501" cy="20030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97113F-34EB-1173-F4AC-1AABF4A59C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924" y="2877375"/>
            <a:ext cx="2256674" cy="20041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DC5E7D-4B6C-D84A-D438-8DA9FC425D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2423" y="2877374"/>
            <a:ext cx="2256675" cy="200410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4827F0E-C533-4041-B3DE-D27AC0972694}"/>
              </a:ext>
            </a:extLst>
          </p:cNvPr>
          <p:cNvSpPr txBox="1"/>
          <p:nvPr/>
        </p:nvSpPr>
        <p:spPr>
          <a:xfrm>
            <a:off x="441688" y="4805076"/>
            <a:ext cx="471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 dirty="0"/>
              <a:t>Minimum ensemble size at which sign of correlation between different elements of same vertical column can be estimated with p-value&lt;0.05, averaged over “large region”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EA80E2-40B5-DFA7-24C8-D7418EB1A9D9}"/>
              </a:ext>
            </a:extLst>
          </p:cNvPr>
          <p:cNvSpPr txBox="1"/>
          <p:nvPr/>
        </p:nvSpPr>
        <p:spPr>
          <a:xfrm>
            <a:off x="2148097" y="2541276"/>
            <a:ext cx="65274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Ens. size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C7F2D0-0FBF-4D08-3D77-CD6E16F9FE51}"/>
              </a:ext>
            </a:extLst>
          </p:cNvPr>
          <p:cNvSpPr txBox="1"/>
          <p:nvPr/>
        </p:nvSpPr>
        <p:spPr>
          <a:xfrm>
            <a:off x="4389257" y="2537130"/>
            <a:ext cx="65274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Ens. size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591BA0-7CEB-6180-0230-CCAD48D9FB17}"/>
              </a:ext>
            </a:extLst>
          </p:cNvPr>
          <p:cNvSpPr txBox="1"/>
          <p:nvPr/>
        </p:nvSpPr>
        <p:spPr>
          <a:xfrm>
            <a:off x="4392044" y="4535230"/>
            <a:ext cx="65274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Ens. size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1A395E-DB5F-8EFF-EE1B-4D3F4A05D3D9}"/>
              </a:ext>
            </a:extLst>
          </p:cNvPr>
          <p:cNvSpPr txBox="1"/>
          <p:nvPr/>
        </p:nvSpPr>
        <p:spPr>
          <a:xfrm>
            <a:off x="2120676" y="4519538"/>
            <a:ext cx="65274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Ens. size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C0BA30-222A-C771-91C6-D8557024FB19}"/>
              </a:ext>
            </a:extLst>
          </p:cNvPr>
          <p:cNvSpPr txBox="1"/>
          <p:nvPr/>
        </p:nvSpPr>
        <p:spPr>
          <a:xfrm>
            <a:off x="5042000" y="1336801"/>
            <a:ext cx="395774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Boundary layer top (~800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hPa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) and land surface are barriers to reliable vertical spreading of information via ensemble correlation</a:t>
            </a:r>
          </a:p>
          <a:p>
            <a:pPr marL="56007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i.e., abrupt increases in min. ensemble size across these levels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Cross-component correlations to soil temperature (bottom) are more reliably estimated than cross-component correlations to soil moisture (top)</a:t>
            </a:r>
          </a:p>
          <a:p>
            <a:pPr marL="56007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&lt;60 ensemble members for PBL temperature/moisture vs. soil temperature</a:t>
            </a:r>
          </a:p>
          <a:p>
            <a:pPr marL="56007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~100-200 members for PBL temperature/moisture vs. soil moisture</a:t>
            </a:r>
          </a:p>
        </p:txBody>
      </p:sp>
    </p:spTree>
    <p:extLst>
      <p:ext uri="{BB962C8B-B14F-4D97-AF65-F5344CB8AC3E}">
        <p14:creationId xmlns:p14="http://schemas.microsoft.com/office/powerpoint/2010/main" val="2067045642"/>
      </p:ext>
    </p:extLst>
  </p:cSld>
  <p:clrMapOvr>
    <a:masterClrMapping/>
  </p:clrMapOvr>
</p:sld>
</file>

<file path=ppt/theme/theme1.xml><?xml version="1.0" encoding="utf-8"?>
<a:theme xmlns:a="http://schemas.openxmlformats.org/drawingml/2006/main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1174</Words>
  <Application>Microsoft Macintosh PowerPoint</Application>
  <PresentationFormat>On-screen Show (16:9)</PresentationFormat>
  <Paragraphs>126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Courier New</vt:lpstr>
      <vt:lpstr>Nunito</vt:lpstr>
      <vt:lpstr>Arial</vt:lpstr>
      <vt:lpstr>Maven Pro</vt:lpstr>
      <vt:lpstr>Wingdings</vt:lpstr>
      <vt:lpstr>Momentum</vt:lpstr>
      <vt:lpstr>Improving land-atmosphere background error covariance estimation toward RRFS strongly coupled data assimilation</vt:lpstr>
      <vt:lpstr>Background and Motivation</vt:lpstr>
      <vt:lpstr>Case study overview and goals</vt:lpstr>
      <vt:lpstr>Experiment Design</vt:lpstr>
      <vt:lpstr>Expand ensemble size for sampling error considerations</vt:lpstr>
      <vt:lpstr>Coupled correlation relative to hypothetical observations</vt:lpstr>
      <vt:lpstr>Vertical cross-section of coupled correlation structure</vt:lpstr>
      <vt:lpstr>Sampling error characteristics averaged over “large” region</vt:lpstr>
      <vt:lpstr>Vertical distribution of sampling error characteristics</vt:lpstr>
      <vt:lpstr>Summary and 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Johnson, Aaron</cp:lastModifiedBy>
  <cp:revision>9</cp:revision>
  <dcterms:modified xsi:type="dcterms:W3CDTF">2026-07-06T14:19:47Z</dcterms:modified>
</cp:coreProperties>
</file>