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Nunito SemiBold"/>
      <p:regular r:id="rId20"/>
      <p:bold r:id="rId21"/>
      <p:italic r:id="rId22"/>
      <p:boldItalic r:id="rId23"/>
    </p:embeddedFont>
    <p:embeddedFont>
      <p:font typeface="Roboto"/>
      <p:regular r:id="rId24"/>
      <p:bold r:id="rId25"/>
      <p:italic r:id="rId26"/>
      <p:boldItalic r:id="rId27"/>
    </p:embeddedFont>
    <p:embeddedFont>
      <p:font typeface="Proxima Nova"/>
      <p:regular r:id="rId28"/>
      <p:bold r:id="rId29"/>
      <p:italic r:id="rId30"/>
      <p:boldItalic r:id="rId31"/>
    </p:embeddedFont>
    <p:embeddedFont>
      <p:font typeface="Nunito"/>
      <p:regular r:id="rId32"/>
      <p:bold r:id="rId33"/>
      <p:italic r:id="rId34"/>
      <p:boldItalic r:id="rId35"/>
    </p:embeddedFont>
    <p:embeddedFont>
      <p:font typeface="Maven Pro"/>
      <p:regular r:id="rId36"/>
      <p:bold r:id="rId37"/>
    </p:embeddedFont>
    <p:embeddedFont>
      <p:font typeface="Nunito Black"/>
      <p:bold r:id="rId38"/>
      <p:boldItalic r:id="rId39"/>
    </p:embeddedFont>
    <p:embeddedFont>
      <p:font typeface="Open Sans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F9EAEA-4BD4-47F7-A46C-D90B0A52099D}">
  <a:tblStyle styleId="{E1F9EAEA-4BD4-47F7-A46C-D90B0A5209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1CF6222-EDE6-4535-866C-ECD1F987D40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regular.fntdata"/><Relationship Id="rId20" Type="http://schemas.openxmlformats.org/officeDocument/2006/relationships/font" Target="fonts/NunitoSemiBold-regular.fntdata"/><Relationship Id="rId42" Type="http://schemas.openxmlformats.org/officeDocument/2006/relationships/font" Target="fonts/OpenSans-italic.fntdata"/><Relationship Id="rId41" Type="http://schemas.openxmlformats.org/officeDocument/2006/relationships/font" Target="fonts/OpenSans-bold.fntdata"/><Relationship Id="rId22" Type="http://schemas.openxmlformats.org/officeDocument/2006/relationships/font" Target="fonts/NunitoSemiBold-italic.fntdata"/><Relationship Id="rId21" Type="http://schemas.openxmlformats.org/officeDocument/2006/relationships/font" Target="fonts/NunitoSemiBold-bold.fntdata"/><Relationship Id="rId43" Type="http://schemas.openxmlformats.org/officeDocument/2006/relationships/font" Target="fonts/OpenSans-boldItalic.fntdata"/><Relationship Id="rId24" Type="http://schemas.openxmlformats.org/officeDocument/2006/relationships/font" Target="fonts/Roboto-regular.fntdata"/><Relationship Id="rId23" Type="http://schemas.openxmlformats.org/officeDocument/2006/relationships/font" Target="fonts/NunitoSemi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ProximaNova-regular.fntdata"/><Relationship Id="rId27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roximaNova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roximaNova-boldItalic.fntdata"/><Relationship Id="rId30" Type="http://schemas.openxmlformats.org/officeDocument/2006/relationships/font" Target="fonts/ProximaNova-italic.fntdata"/><Relationship Id="rId11" Type="http://schemas.openxmlformats.org/officeDocument/2006/relationships/slide" Target="slides/slide5.xml"/><Relationship Id="rId33" Type="http://schemas.openxmlformats.org/officeDocument/2006/relationships/font" Target="fonts/Nunito-bold.fntdata"/><Relationship Id="rId10" Type="http://schemas.openxmlformats.org/officeDocument/2006/relationships/slide" Target="slides/slide4.xml"/><Relationship Id="rId32" Type="http://schemas.openxmlformats.org/officeDocument/2006/relationships/font" Target="fonts/Nunito-regular.fntdata"/><Relationship Id="rId13" Type="http://schemas.openxmlformats.org/officeDocument/2006/relationships/slide" Target="slides/slide7.xml"/><Relationship Id="rId35" Type="http://schemas.openxmlformats.org/officeDocument/2006/relationships/font" Target="fonts/Nunito-boldItalic.fntdata"/><Relationship Id="rId12" Type="http://schemas.openxmlformats.org/officeDocument/2006/relationships/slide" Target="slides/slide6.xml"/><Relationship Id="rId34" Type="http://schemas.openxmlformats.org/officeDocument/2006/relationships/font" Target="fonts/Nunito-italic.fntdata"/><Relationship Id="rId15" Type="http://schemas.openxmlformats.org/officeDocument/2006/relationships/slide" Target="slides/slide9.xml"/><Relationship Id="rId37" Type="http://schemas.openxmlformats.org/officeDocument/2006/relationships/font" Target="fonts/MavenPro-bold.fntdata"/><Relationship Id="rId14" Type="http://schemas.openxmlformats.org/officeDocument/2006/relationships/slide" Target="slides/slide8.xml"/><Relationship Id="rId36" Type="http://schemas.openxmlformats.org/officeDocument/2006/relationships/font" Target="fonts/MavenPro-regular.fntdata"/><Relationship Id="rId17" Type="http://schemas.openxmlformats.org/officeDocument/2006/relationships/slide" Target="slides/slide11.xml"/><Relationship Id="rId39" Type="http://schemas.openxmlformats.org/officeDocument/2006/relationships/font" Target="fonts/NunitoBlack-boldItalic.fntdata"/><Relationship Id="rId16" Type="http://schemas.openxmlformats.org/officeDocument/2006/relationships/slide" Target="slides/slide10.xml"/><Relationship Id="rId38" Type="http://schemas.openxmlformats.org/officeDocument/2006/relationships/font" Target="fonts/NunitoBlack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553eefa68_0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553eefa68_0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3f553eefa68_0_1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553eefa68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f553eefa68_0_3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553eefa68_0_5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553eefa68_0_5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Organizational culture, now modeling, I feel like this is a senior thesis project for my time in NOAA. 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4ebec8fc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4ebec8fc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53eefa68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53eefa68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553eefa68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g3f553eefa68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553eefa68_0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553eefa68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53eefa68_0_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4ebec8f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4ebec8f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553eefa68_0_1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3f553eefa68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553eefa68_0_2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3f553eefa68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553eefa68_0_29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3f553eefa68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In addition, a new prognostic subgrid-scale cloud routine that couples microphysics, turbulence, and radiation is under development.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553eefa68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f553eefa68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200025" y="-110080"/>
            <a:ext cx="83154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200025" y="994172"/>
            <a:ext cx="8696400" cy="3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7031935" y="482441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6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824000" y="514223"/>
            <a:ext cx="7882800" cy="25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lang="en" sz="6000"/>
              <a:t>RRFS Development Towards the NWP Moonshot</a:t>
            </a:r>
            <a:endParaRPr sz="6000"/>
          </a:p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Curtis Alexander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NOAA/OAR/GSL</a:t>
            </a:r>
            <a:endParaRPr/>
          </a:p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242" name="Google Shape;242;p23"/>
          <p:cNvGraphicFramePr/>
          <p:nvPr/>
        </p:nvGraphicFramePr>
        <p:xfrm>
          <a:off x="2418307" y="868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{71CF6222-EDE6-4535-866C-ECD1F987D407}</a:tableStyleId>
              </a:tblPr>
              <a:tblGrid>
                <a:gridCol w="941425"/>
                <a:gridCol w="856925"/>
                <a:gridCol w="823325"/>
                <a:gridCol w="623675"/>
                <a:gridCol w="589400"/>
                <a:gridCol w="854550"/>
                <a:gridCol w="1736975"/>
              </a:tblGrid>
              <a:tr h="220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MP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PBL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sfc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lsm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12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IC/LBC</a:t>
                      </a:r>
                      <a:endParaRPr sz="1200" u="sng" cap="none" strike="noStrike"/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m1 (ctrl)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Thompson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saSAS</a:t>
                      </a: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 deep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hybrid/GFS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m2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Thompson*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TKE-EDMF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GFS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G-F dp*+sh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enkf1/GEFSm1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m3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Thompson*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saSAS deep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enkf2/GEFSm2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m4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NSSL#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G-F deep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enkf3/GEFSm3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m5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NSSL#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TKE-EDMF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GFS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RUC*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G-F dp+sh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enkf4/GEFSm4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m6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NSSL#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 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RUC*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saSAS deep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RRFS enkf5/GEFSm5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m7 (m1-6h)</a:t>
                      </a:r>
                      <a:endParaRPr i="0" sz="1100" u="none" cap="none" strike="noStrike">
                        <a:solidFill>
                          <a:srgbClr val="000000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m8 (m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2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-6h)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9 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(m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3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-6h)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10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 (m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4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-6h)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m1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 (m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5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-6h)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m12 (m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6</a:t>
                      </a: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-6h)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i="0" lang="en" sz="1100" u="none" cap="none" strike="noStrike">
                          <a:solidFill>
                            <a:srgbClr val="000000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m13</a:t>
                      </a: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 (HRRR)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Thompson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MYNN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RUC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None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HRRRDAS / RAP</a:t>
                      </a:r>
                      <a:endParaRPr sz="11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m14 (m13-6h)</a:t>
                      </a:r>
                      <a:endParaRPr i="0" sz="1100" u="none" cap="none" strike="noStrike">
                        <a:solidFill>
                          <a:srgbClr val="000000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23850" marB="23850" marR="23850" marL="238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3" name="Google Shape;243;p23"/>
          <p:cNvSpPr txBox="1"/>
          <p:nvPr/>
        </p:nvSpPr>
        <p:spPr>
          <a:xfrm>
            <a:off x="138128" y="403639"/>
            <a:ext cx="87297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222222"/>
                </a:solidFill>
              </a:rPr>
              <a:t>  RRFS ensemble forecast design and membership</a:t>
            </a:r>
            <a:endParaRPr b="1" sz="2300">
              <a:solidFill>
                <a:srgbClr val="222222"/>
              </a:solidFill>
            </a:endParaRPr>
          </a:p>
        </p:txBody>
      </p:sp>
      <p:sp>
        <p:nvSpPr>
          <p:cNvPr id="244" name="Google Shape;244;p23"/>
          <p:cNvSpPr txBox="1"/>
          <p:nvPr/>
        </p:nvSpPr>
        <p:spPr>
          <a:xfrm>
            <a:off x="138113" y="869615"/>
            <a:ext cx="2197500" cy="2912400"/>
          </a:xfrm>
          <a:prstGeom prst="rect">
            <a:avLst/>
          </a:prstGeom>
          <a:noFill/>
          <a:ln cap="flat" cmpd="sng" w="71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424242"/>
                </a:solidFill>
                <a:latin typeface="Nunito Black"/>
                <a:ea typeface="Nunito Black"/>
                <a:cs typeface="Nunito Black"/>
                <a:sym typeface="Nunito Black"/>
              </a:rPr>
              <a:t>Ensemble spread from: </a:t>
            </a:r>
            <a:endParaRPr sz="1300">
              <a:solidFill>
                <a:srgbClr val="424242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ICs from different ensemble DA members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88900" lvl="0" marL="127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Lateral boundaries from different GEFS members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88900" lvl="0" marL="127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Multi physics 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88900" lvl="0" marL="127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Stochastic (*) and fixed (#) parameter perturbations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88900" lvl="0" marL="127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Time lagging for ensemble product generation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88900" lvl="0" marL="127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65100" lvl="0" marL="1270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Nunito SemiBold"/>
              <a:buChar char="●"/>
            </a:pPr>
            <a:r>
              <a:rPr lang="en" sz="1200">
                <a:solidFill>
                  <a:srgbClr val="424242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Inclusion of HRRR for Alaska &amp; CONUS domains</a:t>
            </a:r>
            <a:endParaRPr sz="12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cxnSp>
        <p:nvCxnSpPr>
          <p:cNvPr id="245" name="Google Shape;245;p23"/>
          <p:cNvCxnSpPr/>
          <p:nvPr/>
        </p:nvCxnSpPr>
        <p:spPr>
          <a:xfrm>
            <a:off x="254344" y="3379487"/>
            <a:ext cx="1740300" cy="0"/>
          </a:xfrm>
          <a:prstGeom prst="straightConnector1">
            <a:avLst/>
          </a:prstGeom>
          <a:noFill/>
          <a:ln cap="flat" cmpd="sng" w="7150">
            <a:solidFill>
              <a:srgbClr val="42424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46" name="Google Shape;246;p23"/>
          <p:cNvSpPr txBox="1"/>
          <p:nvPr/>
        </p:nvSpPr>
        <p:spPr>
          <a:xfrm>
            <a:off x="148481" y="3839294"/>
            <a:ext cx="2197500" cy="666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100">
                <a:solidFill>
                  <a:schemeClr val="dk1"/>
                </a:solidFill>
              </a:rPr>
              <a:t>This membership feeds into the REFS ensemble product generation</a:t>
            </a:r>
            <a:endParaRPr b="1" i="1" sz="1100">
              <a:solidFill>
                <a:schemeClr val="dk1"/>
              </a:solidFill>
            </a:endParaRPr>
          </a:p>
        </p:txBody>
      </p:sp>
      <p:sp>
        <p:nvSpPr>
          <p:cNvPr id="247" name="Google Shape;247;p23"/>
          <p:cNvSpPr txBox="1"/>
          <p:nvPr/>
        </p:nvSpPr>
        <p:spPr>
          <a:xfrm>
            <a:off x="33429" y="4396853"/>
            <a:ext cx="7311000" cy="7389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Decision Point: When will all (WRF-based) stochastic physics options be available in MPAS-in-UFS? Sometime in 2027?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067" y="982012"/>
            <a:ext cx="457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clogo" id="253" name="Google Shape;25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19746" y="1899396"/>
            <a:ext cx="1379538" cy="551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ssllogo" id="254" name="Google Shape;25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29821" y="2606359"/>
            <a:ext cx="677467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 txBox="1"/>
          <p:nvPr/>
        </p:nvSpPr>
        <p:spPr>
          <a:xfrm>
            <a:off x="878957" y="637793"/>
            <a:ext cx="59343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Day 1</a:t>
            </a:r>
            <a:r>
              <a:rPr lang="en" sz="1800">
                <a:solidFill>
                  <a:schemeClr val="dk2"/>
                </a:solidFill>
              </a:rPr>
              <a:t> 40-km neighborhood REFC &gt;=40 dBZ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56" name="Google Shape;256;p24"/>
          <p:cNvSpPr txBox="1"/>
          <p:nvPr/>
        </p:nvSpPr>
        <p:spPr>
          <a:xfrm>
            <a:off x="5521479" y="939358"/>
            <a:ext cx="1162800" cy="305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All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257" name="Google Shape;257;p24"/>
          <p:cNvSpPr txBox="1"/>
          <p:nvPr/>
        </p:nvSpPr>
        <p:spPr>
          <a:xfrm>
            <a:off x="5065609" y="1299512"/>
            <a:ext cx="2074500" cy="2917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CSI from highest to lowest for non-time-lagged 00Z runs: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700"/>
              <a:buAutoNum type="arabicPeriod"/>
            </a:pPr>
            <a:r>
              <a:rPr b="1" lang="en" sz="1700">
                <a:solidFill>
                  <a:srgbClr val="6AA84F"/>
                </a:solidFill>
              </a:rPr>
              <a:t>HRRR</a:t>
            </a:r>
            <a:endParaRPr b="1" sz="1700">
              <a:solidFill>
                <a:srgbClr val="6AA84F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700"/>
              <a:buAutoNum type="arabicPeriod"/>
            </a:pPr>
            <a:r>
              <a:rPr b="1" lang="en" sz="1700">
                <a:solidFill>
                  <a:srgbClr val="FF9900"/>
                </a:solidFill>
              </a:rPr>
              <a:t>MP</a:t>
            </a:r>
            <a:r>
              <a:rPr b="1" lang="en" sz="1700">
                <a:solidFill>
                  <a:srgbClr val="8E7CC3"/>
                </a:solidFill>
              </a:rPr>
              <a:t>AS</a:t>
            </a:r>
            <a:endParaRPr b="1" sz="1700">
              <a:solidFill>
                <a:srgbClr val="8E7CC3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700"/>
              <a:buAutoNum type="arabicPeriod"/>
            </a:pPr>
            <a:r>
              <a:rPr b="1" lang="en" sz="1700">
                <a:solidFill>
                  <a:srgbClr val="CC0000"/>
                </a:solidFill>
              </a:rPr>
              <a:t>RRFS</a:t>
            </a:r>
            <a:endParaRPr b="1" sz="1700">
              <a:solidFill>
                <a:srgbClr val="CC0000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EA99D1"/>
              </a:buClr>
              <a:buSzPts val="1700"/>
              <a:buAutoNum type="arabicPeriod"/>
            </a:pPr>
            <a:r>
              <a:rPr b="1" lang="en" sz="1700">
                <a:solidFill>
                  <a:srgbClr val="EA99D1"/>
                </a:solidFill>
              </a:rPr>
              <a:t>R</a:t>
            </a:r>
            <a:r>
              <a:rPr b="1" lang="en" sz="1700">
                <a:solidFill>
                  <a:srgbClr val="51CEDB"/>
                </a:solidFill>
              </a:rPr>
              <a:t>E</a:t>
            </a:r>
            <a:r>
              <a:rPr b="1" lang="en" sz="1700">
                <a:solidFill>
                  <a:srgbClr val="A98078"/>
                </a:solidFill>
              </a:rPr>
              <a:t>F</a:t>
            </a:r>
            <a:r>
              <a:rPr b="1" lang="en" sz="1700">
                <a:solidFill>
                  <a:srgbClr val="9E9E9E"/>
                </a:solidFill>
              </a:rPr>
              <a:t>S</a:t>
            </a:r>
            <a:r>
              <a:rPr lang="en" sz="1700">
                <a:solidFill>
                  <a:schemeClr val="dk1"/>
                </a:solidFill>
              </a:rPr>
              <a:t> </a:t>
            </a:r>
            <a:r>
              <a:rPr b="1" lang="en" sz="1700">
                <a:solidFill>
                  <a:srgbClr val="CCCD59"/>
                </a:solidFill>
              </a:rPr>
              <a:t>perturbed</a:t>
            </a:r>
            <a:endParaRPr b="1" sz="1700">
              <a:solidFill>
                <a:srgbClr val="CCCD5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CCD59"/>
                </a:solidFill>
              </a:rPr>
              <a:t>(Member 4)</a:t>
            </a:r>
            <a:endParaRPr b="1">
              <a:solidFill>
                <a:srgbClr val="CCCD59"/>
              </a:solidFill>
            </a:endParaRPr>
          </a:p>
        </p:txBody>
      </p:sp>
      <p:sp>
        <p:nvSpPr>
          <p:cNvPr id="258" name="Google Shape;258;p24"/>
          <p:cNvSpPr txBox="1"/>
          <p:nvPr/>
        </p:nvSpPr>
        <p:spPr>
          <a:xfrm>
            <a:off x="717600" y="406104"/>
            <a:ext cx="7910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Calibri"/>
                <a:ea typeface="Calibri"/>
                <a:cs typeface="Calibri"/>
                <a:sym typeface="Calibri"/>
              </a:rPr>
              <a:t>HWT 2026 Spring Forecasting Experiment</a:t>
            </a:r>
            <a:endParaRPr b="1"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4"/>
          <p:cNvSpPr/>
          <p:nvPr/>
        </p:nvSpPr>
        <p:spPr>
          <a:xfrm rot="-1781618">
            <a:off x="2324993" y="3188564"/>
            <a:ext cx="540816" cy="303935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4"/>
          <p:cNvSpPr/>
          <p:nvPr/>
        </p:nvSpPr>
        <p:spPr>
          <a:xfrm rot="-2486">
            <a:off x="5037597" y="3299508"/>
            <a:ext cx="2074501" cy="903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4"/>
          <p:cNvSpPr txBox="1"/>
          <p:nvPr/>
        </p:nvSpPr>
        <p:spPr>
          <a:xfrm>
            <a:off x="16711" y="4418217"/>
            <a:ext cx="9082200" cy="7389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Decision Point: RRFSv2 ensemble design?  Mixed-physics/dycores not sustainable, </a:t>
            </a: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current IC/BC/physics perturbation strategies not adequate, AI members?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3" name="Google Shape;263;p24"/>
          <p:cNvSpPr txBox="1"/>
          <p:nvPr/>
        </p:nvSpPr>
        <p:spPr>
          <a:xfrm>
            <a:off x="3016263" y="3373947"/>
            <a:ext cx="1620900" cy="461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Not desirable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64" name="Google Shape;264;p24"/>
          <p:cNvCxnSpPr>
            <a:stCxn id="263" idx="1"/>
          </p:cNvCxnSpPr>
          <p:nvPr/>
        </p:nvCxnSpPr>
        <p:spPr>
          <a:xfrm rot="10800000">
            <a:off x="2940963" y="3133197"/>
            <a:ext cx="75300" cy="47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p24"/>
          <p:cNvCxnSpPr>
            <a:stCxn id="263" idx="1"/>
            <a:endCxn id="259" idx="5"/>
          </p:cNvCxnSpPr>
          <p:nvPr/>
        </p:nvCxnSpPr>
        <p:spPr>
          <a:xfrm rot="10800000">
            <a:off x="2814663" y="3339297"/>
            <a:ext cx="201600" cy="26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Potential </a:t>
            </a:r>
            <a:r>
              <a:rPr lang="en"/>
              <a:t>Moonshot Team 1 Components</a:t>
            </a:r>
            <a:endParaRPr sz="2000"/>
          </a:p>
        </p:txBody>
      </p:sp>
      <p:sp>
        <p:nvSpPr>
          <p:cNvPr id="271" name="Google Shape;271;p25"/>
          <p:cNvSpPr txBox="1"/>
          <p:nvPr/>
        </p:nvSpPr>
        <p:spPr>
          <a:xfrm>
            <a:off x="2656975" y="1009050"/>
            <a:ext cx="4119000" cy="7341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Team 1 Co-Leads</a:t>
            </a:r>
            <a:endParaRPr b="1" sz="24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Curtis Alexander and Kevin Garrett</a:t>
            </a:r>
            <a:endParaRPr b="1" sz="17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25"/>
          <p:cNvSpPr txBox="1"/>
          <p:nvPr/>
        </p:nvSpPr>
        <p:spPr>
          <a:xfrm>
            <a:off x="606061" y="2272189"/>
            <a:ext cx="2547600" cy="671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Infrastructure</a:t>
            </a:r>
            <a:endParaRPr b="1" sz="17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p25"/>
          <p:cNvSpPr txBox="1"/>
          <p:nvPr/>
        </p:nvSpPr>
        <p:spPr>
          <a:xfrm>
            <a:off x="3300502" y="2272189"/>
            <a:ext cx="2837700" cy="671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Physics / Sci Dev.</a:t>
            </a:r>
            <a:endParaRPr b="1" sz="17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4" name="Google Shape;274;p25"/>
          <p:cNvSpPr txBox="1"/>
          <p:nvPr/>
        </p:nvSpPr>
        <p:spPr>
          <a:xfrm>
            <a:off x="6285057" y="2263701"/>
            <a:ext cx="2547600" cy="671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RRFSv2</a:t>
            </a:r>
            <a:endParaRPr b="1" sz="17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75" name="Google Shape;275;p25"/>
          <p:cNvCxnSpPr>
            <a:stCxn id="271" idx="2"/>
            <a:endCxn id="272" idx="0"/>
          </p:cNvCxnSpPr>
          <p:nvPr/>
        </p:nvCxnSpPr>
        <p:spPr>
          <a:xfrm flipH="1">
            <a:off x="1879975" y="1743150"/>
            <a:ext cx="2836500" cy="52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6" name="Google Shape;276;p25"/>
          <p:cNvCxnSpPr>
            <a:stCxn id="271" idx="2"/>
            <a:endCxn id="273" idx="0"/>
          </p:cNvCxnSpPr>
          <p:nvPr/>
        </p:nvCxnSpPr>
        <p:spPr>
          <a:xfrm>
            <a:off x="4716475" y="1743150"/>
            <a:ext cx="3000" cy="52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7" name="Google Shape;277;p25"/>
          <p:cNvCxnSpPr>
            <a:stCxn id="271" idx="2"/>
            <a:endCxn id="274" idx="0"/>
          </p:cNvCxnSpPr>
          <p:nvPr/>
        </p:nvCxnSpPr>
        <p:spPr>
          <a:xfrm>
            <a:off x="4716475" y="1743150"/>
            <a:ext cx="2842500" cy="52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8" name="Google Shape;278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9" name="Google Shape;279;p25"/>
          <p:cNvSpPr txBox="1"/>
          <p:nvPr/>
        </p:nvSpPr>
        <p:spPr>
          <a:xfrm>
            <a:off x="447300" y="2950172"/>
            <a:ext cx="283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MPAS-in-UFS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JEDI-reproduce-GSI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p25"/>
          <p:cNvSpPr txBox="1"/>
          <p:nvPr/>
        </p:nvSpPr>
        <p:spPr>
          <a:xfrm>
            <a:off x="3258721" y="2952071"/>
            <a:ext cx="2957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Global CAM physics suite convergence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Atmospheric composition lanes (smoke, dust, etc…)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25"/>
          <p:cNvSpPr txBox="1"/>
          <p:nvPr/>
        </p:nvSpPr>
        <p:spPr>
          <a:xfrm>
            <a:off x="6138949" y="2946625"/>
            <a:ext cx="290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MPAS-JEDI readiness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Ensemble design (AI)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NWP Challenges </a:t>
            </a:r>
            <a:r>
              <a:rPr lang="en">
                <a:solidFill>
                  <a:schemeClr val="dk1"/>
                </a:solidFill>
              </a:rPr>
              <a:t>(Team 1 leading)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7" name="Google Shape;287;p2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26"/>
          <p:cNvSpPr txBox="1"/>
          <p:nvPr/>
        </p:nvSpPr>
        <p:spPr>
          <a:xfrm>
            <a:off x="16722" y="751951"/>
            <a:ext cx="89820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Short Term (now </a:t>
            </a: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through</a:t>
            </a: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 2027)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0791B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Operational implementation of RRFSv1</a:t>
            </a:r>
            <a:endParaRPr sz="1800">
              <a:solidFill>
                <a:srgbClr val="C0791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0791B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Complete integration of MPAS into UFS framework→stand-alone MPAS role?</a:t>
            </a:r>
            <a:endParaRPr sz="1800">
              <a:solidFill>
                <a:srgbClr val="C0791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0791B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Complete integration of JEDI regional DA </a:t>
            </a: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capabilities→FV3-JEDI role?</a:t>
            </a:r>
            <a:endParaRPr sz="1800">
              <a:solidFill>
                <a:srgbClr val="C0791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0791B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Complete integration of stochastic physics capabilities in MPAS</a:t>
            </a:r>
            <a:endParaRPr sz="1800">
              <a:solidFill>
                <a:srgbClr val="C0791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0791B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C0791B"/>
                </a:solidFill>
                <a:latin typeface="Nunito"/>
                <a:ea typeface="Nunito"/>
                <a:cs typeface="Nunito"/>
                <a:sym typeface="Nunito"/>
              </a:rPr>
              <a:t>Transition from RUC to NOAH MP land surface model</a:t>
            </a:r>
            <a:endParaRPr sz="1800">
              <a:solidFill>
                <a:srgbClr val="C0791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Transition of operational NWP suite to cloud (RAP/HRRR, RRFSv1, etc…)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Establish end-to-end R&amp;D testing framework in-cloud →DevOps, Agile when?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Medium Term (through 2028)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Effective single core/physics suite ensemble design → AI membership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Operational implementation of RRFSv2→retirement of RAP/HRRR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Long Term (through 2034)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Convergence of regional and global CAM physics → surface/BL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Convergence of regional and global CAM DA → 3/4D Hyb EnVar, hourly cyc</a:t>
            </a:r>
            <a:endParaRPr sz="18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NWP Moonshot Goals</a:t>
            </a:r>
            <a:endParaRPr sz="2000"/>
          </a:p>
        </p:txBody>
      </p:sp>
      <p:graphicFrame>
        <p:nvGraphicFramePr>
          <p:cNvPr id="97" name="Google Shape;97;p15"/>
          <p:cNvGraphicFramePr/>
          <p:nvPr/>
        </p:nvGraphicFramePr>
        <p:xfrm>
          <a:off x="105071" y="8991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{E1F9EAEA-4BD4-47F7-A46C-D90B0A52099D}</a:tableStyleId>
              </a:tblPr>
              <a:tblGrid>
                <a:gridCol w="3873700"/>
                <a:gridCol w="3873700"/>
              </a:tblGrid>
              <a:tr h="1752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1: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Implement a global, coupled, km-scale Earth system prediction system based on the MPAS dynamical core.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2: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Develop hybrid ensemble forecasts combining physical and AI models, underpinned by a world-leading continuous data assimilation system and high-resolution Earth system reanalyses.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1752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3: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Modernize NOAA modeling infrastructure and governance to promote R2O2R and optimize efficiency in the operational production suite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4: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Advance seamless integration of probabilistic forecast guidance tools and services to increase access, reliability and trustworthiness of tailored data to meet forecaster and societal demands.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66845" y="899125"/>
            <a:ext cx="3768300" cy="17529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UFS SRW/CAM Applications Big Picture</a:t>
            </a:r>
            <a:endParaRPr sz="3000">
              <a:solidFill>
                <a:srgbClr val="00FFFF"/>
              </a:solidFill>
            </a:endParaRPr>
          </a:p>
        </p:txBody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06" name="Google Shape;106;p16"/>
          <p:cNvGrpSpPr/>
          <p:nvPr/>
        </p:nvGrpSpPr>
        <p:grpSpPr>
          <a:xfrm>
            <a:off x="205979" y="1144167"/>
            <a:ext cx="1583088" cy="2596889"/>
            <a:chOff x="1082891" y="1574025"/>
            <a:chExt cx="1658031" cy="2079175"/>
          </a:xfrm>
        </p:grpSpPr>
        <p:sp>
          <p:nvSpPr>
            <p:cNvPr id="107" name="Google Shape;107;p16"/>
            <p:cNvSpPr txBox="1"/>
            <p:nvPr/>
          </p:nvSpPr>
          <p:spPr>
            <a:xfrm>
              <a:off x="134933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175" lIns="114175" spcFirstLastPara="1" rIns="114175" wrap="square" tIns="11417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998"/>
                </a:spcAft>
                <a:buNone/>
              </a:pPr>
              <a:r>
                <a:rPr b="1" lang="en" sz="99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NOW</a:t>
              </a:r>
              <a:endParaRPr b="1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" name="Google Shape;108;p16"/>
            <p:cNvSpPr txBox="1"/>
            <p:nvPr/>
          </p:nvSpPr>
          <p:spPr>
            <a:xfrm>
              <a:off x="1235822" y="2695000"/>
              <a:ext cx="1505100" cy="9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4175" lIns="114175" spcFirstLastPara="1" rIns="114175" wrap="square" tIns="1141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NAM/</a:t>
              </a:r>
              <a:r>
                <a:rPr b="1" lang="en" sz="1249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NAMnest</a:t>
              </a:r>
              <a:endParaRPr b="1" sz="124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HRW ARW</a:t>
              </a:r>
              <a:endParaRPr b="1" sz="124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HRW ARW2</a:t>
              </a:r>
              <a:endParaRPr b="1" sz="124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HRW FV3</a:t>
              </a:r>
              <a:endParaRPr b="1" sz="124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249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RAP/</a:t>
              </a:r>
              <a:r>
                <a:rPr b="1" lang="en" sz="1249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HRRR</a:t>
              </a:r>
              <a:endParaRPr b="1" sz="1249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9" name="Google Shape;109;p16"/>
            <p:cNvCxnSpPr/>
            <p:nvPr/>
          </p:nvCxnSpPr>
          <p:spPr>
            <a:xfrm>
              <a:off x="1837049" y="1793407"/>
              <a:ext cx="807000" cy="644100"/>
            </a:xfrm>
            <a:prstGeom prst="straightConnector1">
              <a:avLst/>
            </a:prstGeom>
            <a:noFill/>
            <a:ln cap="flat" cmpd="sng" w="9525">
              <a:solidFill>
                <a:srgbClr val="0D5CD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0" name="Google Shape;110;p16"/>
            <p:cNvSpPr/>
            <p:nvPr/>
          </p:nvSpPr>
          <p:spPr>
            <a:xfrm flipH="1">
              <a:off x="1082891" y="2306629"/>
              <a:ext cx="1572300" cy="143400"/>
            </a:xfrm>
            <a:prstGeom prst="parallelogram">
              <a:avLst>
                <a:gd fmla="val 96952" name="adj"/>
              </a:avLst>
            </a:prstGeom>
            <a:solidFill>
              <a:srgbClr val="C9DAF8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49"/>
                <a:t>  </a:t>
              </a:r>
              <a:endParaRPr sz="1749"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1083122" y="2460440"/>
              <a:ext cx="1572300" cy="143400"/>
            </a:xfrm>
            <a:prstGeom prst="parallelogram">
              <a:avLst>
                <a:gd fmla="val 96952" name="adj"/>
              </a:avLst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" name="Google Shape;112;p16"/>
          <p:cNvGrpSpPr/>
          <p:nvPr/>
        </p:nvGrpSpPr>
        <p:grpSpPr>
          <a:xfrm>
            <a:off x="3203321" y="1144175"/>
            <a:ext cx="2226429" cy="3000133"/>
            <a:chOff x="36565" y="1574033"/>
            <a:chExt cx="1782712" cy="2402028"/>
          </a:xfrm>
        </p:grpSpPr>
        <p:sp>
          <p:nvSpPr>
            <p:cNvPr id="113" name="Google Shape;113;p16"/>
            <p:cNvSpPr txBox="1"/>
            <p:nvPr/>
          </p:nvSpPr>
          <p:spPr>
            <a:xfrm>
              <a:off x="357224" y="1574033"/>
              <a:ext cx="678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175" lIns="114175" spcFirstLastPara="1" rIns="114175" wrap="square" tIns="11417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998"/>
                </a:spcAft>
                <a:buNone/>
              </a:pPr>
              <a:r>
                <a:rPr b="1" lang="en" sz="99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LATER</a:t>
              </a:r>
              <a:endParaRPr b="1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" name="Google Shape;114;p16"/>
            <p:cNvSpPr txBox="1"/>
            <p:nvPr/>
          </p:nvSpPr>
          <p:spPr>
            <a:xfrm>
              <a:off x="183377" y="2559462"/>
              <a:ext cx="1635900" cy="141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4175" lIns="114175" spcFirstLastPara="1" rIns="114175" wrap="square" tIns="1141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RRFS/REFSv1+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Stand-alone MPAS forecasts</a:t>
              </a:r>
              <a:endParaRPr sz="100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FV3-JEDI cycled analyses</a:t>
              </a:r>
              <a:endParaRPr sz="100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MPAS stochastic physics</a:t>
              </a:r>
              <a:endParaRPr sz="100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AI ensemble members</a:t>
              </a:r>
              <a:endParaRPr sz="100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RAP/HRRR</a:t>
              </a:r>
              <a:endParaRPr b="1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998"/>
                </a:spcAft>
                <a:buNone/>
              </a:pPr>
              <a:r>
                <a:t/>
              </a:r>
              <a:endParaRPr sz="999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 flipH="1">
              <a:off x="36630" y="2306619"/>
              <a:ext cx="1727100" cy="143400"/>
            </a:xfrm>
            <a:prstGeom prst="parallelogram">
              <a:avLst>
                <a:gd fmla="val 96952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49"/>
                <a:t>  </a:t>
              </a:r>
              <a:endParaRPr sz="1749"/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36565" y="2460454"/>
              <a:ext cx="1727100" cy="143400"/>
            </a:xfrm>
            <a:prstGeom prst="parallelogram">
              <a:avLst>
                <a:gd fmla="val 96952" name="adj"/>
              </a:avLst>
            </a:prstGeom>
            <a:solidFill>
              <a:srgbClr val="3C78D8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" name="Google Shape;117;p16"/>
          <p:cNvGrpSpPr/>
          <p:nvPr/>
        </p:nvGrpSpPr>
        <p:grpSpPr>
          <a:xfrm>
            <a:off x="5221375" y="1154032"/>
            <a:ext cx="1943438" cy="2361127"/>
            <a:chOff x="-60900" y="1582636"/>
            <a:chExt cx="1556120" cy="1962210"/>
          </a:xfrm>
        </p:grpSpPr>
        <p:sp>
          <p:nvSpPr>
            <p:cNvPr id="118" name="Google Shape;118;p16"/>
            <p:cNvSpPr txBox="1"/>
            <p:nvPr/>
          </p:nvSpPr>
          <p:spPr>
            <a:xfrm>
              <a:off x="222725" y="1582636"/>
              <a:ext cx="6879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175" lIns="114175" spcFirstLastPara="1" rIns="114175" wrap="square" tIns="11417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9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END GAME</a:t>
              </a:r>
              <a:endParaRPr b="1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998"/>
                </a:spcAft>
                <a:buNone/>
              </a:pPr>
              <a:r>
                <a:rPr b="1" lang="en" sz="99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2028</a:t>
              </a:r>
              <a:endParaRPr b="1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68614" y="2669745"/>
              <a:ext cx="1366500" cy="8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4175" lIns="114175" spcFirstLastPara="1" rIns="114175" wrap="square" tIns="1141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RRFS/REFSv2+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5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MPAS in UFS infrastructure</a:t>
              </a:r>
              <a:endParaRPr sz="95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5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MPAS-JEDI fully cycled</a:t>
              </a:r>
              <a:endParaRPr sz="95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5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Single physics ensemble</a:t>
              </a:r>
              <a:endParaRPr sz="95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5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AI ensemble members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 flipH="1">
              <a:off x="-60880" y="2340380"/>
              <a:ext cx="1556100" cy="143400"/>
            </a:xfrm>
            <a:prstGeom prst="parallelogram">
              <a:avLst>
                <a:gd fmla="val 96952" name="adj"/>
              </a:avLst>
            </a:prstGeom>
            <a:solidFill>
              <a:srgbClr val="3C78D8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49"/>
                <a:t>  </a:t>
              </a:r>
              <a:endParaRPr sz="1749"/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-60900" y="2494205"/>
              <a:ext cx="1556100" cy="143400"/>
            </a:xfrm>
            <a:prstGeom prst="parallelogram">
              <a:avLst>
                <a:gd fmla="val 96952" name="adj"/>
              </a:avLst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" name="Google Shape;122;p16"/>
          <p:cNvGrpSpPr/>
          <p:nvPr/>
        </p:nvGrpSpPr>
        <p:grpSpPr>
          <a:xfrm>
            <a:off x="7024782" y="2055902"/>
            <a:ext cx="1943438" cy="1157565"/>
            <a:chOff x="-60900" y="2313517"/>
            <a:chExt cx="1556120" cy="942489"/>
          </a:xfrm>
        </p:grpSpPr>
        <p:sp>
          <p:nvSpPr>
            <p:cNvPr id="123" name="Google Shape;123;p16"/>
            <p:cNvSpPr txBox="1"/>
            <p:nvPr/>
          </p:nvSpPr>
          <p:spPr>
            <a:xfrm>
              <a:off x="68609" y="2600807"/>
              <a:ext cx="1366500" cy="65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4175" lIns="114175" spcFirstLastPara="1" rIns="114175" wrap="square" tIns="1141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Global MPAS-JEDI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3-km deterministic and ensemble</a:t>
              </a:r>
              <a:endParaRPr sz="10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 flipH="1">
              <a:off x="-60880" y="2313517"/>
              <a:ext cx="1556100" cy="143400"/>
            </a:xfrm>
            <a:prstGeom prst="parallelogram">
              <a:avLst>
                <a:gd fmla="val 96952" name="adj"/>
              </a:avLst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49"/>
                <a:t>  </a:t>
              </a:r>
              <a:endParaRPr sz="1749"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-60900" y="2467342"/>
              <a:ext cx="1556100" cy="143400"/>
            </a:xfrm>
            <a:prstGeom prst="parallelogram">
              <a:avLst>
                <a:gd fmla="val 96952" name="adj"/>
              </a:avLst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" name="Google Shape;126;p16"/>
          <p:cNvSpPr txBox="1"/>
          <p:nvPr/>
        </p:nvSpPr>
        <p:spPr>
          <a:xfrm>
            <a:off x="7290775" y="1147650"/>
            <a:ext cx="984600" cy="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175" lIns="114175" spcFirstLastPara="1" rIns="114175" wrap="square" tIns="11417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rPr>
              <a:t>MOONSHOT</a:t>
            </a:r>
            <a:endParaRPr b="1" sz="999">
              <a:solidFill>
                <a:srgbClr val="0C57D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998"/>
              </a:spcAft>
              <a:buNone/>
            </a:pPr>
            <a:r>
              <a:rPr b="1" lang="en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rPr>
              <a:t>2034</a:t>
            </a:r>
            <a:endParaRPr b="1" sz="999">
              <a:solidFill>
                <a:srgbClr val="0C57D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7" name="Google Shape;127;p16"/>
          <p:cNvGrpSpPr/>
          <p:nvPr/>
        </p:nvGrpSpPr>
        <p:grpSpPr>
          <a:xfrm>
            <a:off x="1566500" y="1144324"/>
            <a:ext cx="2391219" cy="2370881"/>
            <a:chOff x="282414" y="1574025"/>
            <a:chExt cx="1988044" cy="1911076"/>
          </a:xfrm>
        </p:grpSpPr>
        <p:sp>
          <p:nvSpPr>
            <p:cNvPr id="128" name="Google Shape;128;p16"/>
            <p:cNvSpPr txBox="1"/>
            <p:nvPr/>
          </p:nvSpPr>
          <p:spPr>
            <a:xfrm>
              <a:off x="460415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175" lIns="114175" spcFirstLastPara="1" rIns="114175" wrap="square" tIns="11417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998"/>
                </a:spcAft>
                <a:buNone/>
              </a:pPr>
              <a:r>
                <a:rPr b="1" lang="en" sz="99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NEXT</a:t>
              </a:r>
              <a:endParaRPr b="1" sz="99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365158" y="2315401"/>
              <a:ext cx="1905300" cy="11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4175" lIns="114175" spcFirstLastPara="1" rIns="114175" wrap="square" tIns="1141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       </a:t>
              </a:r>
              <a:r>
                <a:rPr b="1" lang="en" sz="10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2026</a:t>
              </a: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	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RRFSv1.0 (FV3-GSI)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REFSv1.0 (mix phys)</a:t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49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RAP/HRRR</a:t>
              </a:r>
              <a:endParaRPr b="1" sz="1249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49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 flipH="1">
              <a:off x="282436" y="2312600"/>
              <a:ext cx="1473600" cy="143400"/>
            </a:xfrm>
            <a:prstGeom prst="parallelogram">
              <a:avLst>
                <a:gd fmla="val 96952" name="adj"/>
              </a:avLst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49"/>
                <a:t>  </a:t>
              </a:r>
              <a:endParaRPr sz="1749"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282414" y="2466424"/>
              <a:ext cx="1473600" cy="143400"/>
            </a:xfrm>
            <a:prstGeom prst="parallelogram">
              <a:avLst>
                <a:gd fmla="val 96952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114175" lIns="114175" spcFirstLastPara="1" rIns="114175" wrap="square" tIns="114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2" name="Google Shape;132;p16"/>
          <p:cNvCxnSpPr/>
          <p:nvPr/>
        </p:nvCxnSpPr>
        <p:spPr>
          <a:xfrm>
            <a:off x="2570700" y="1422400"/>
            <a:ext cx="770400" cy="804600"/>
          </a:xfrm>
          <a:prstGeom prst="straightConnector1">
            <a:avLst/>
          </a:prstGeom>
          <a:noFill/>
          <a:ln cap="flat" cmpd="sng" w="9525">
            <a:solidFill>
              <a:srgbClr val="0D5C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" name="Google Shape;133;p16"/>
          <p:cNvCxnSpPr/>
          <p:nvPr/>
        </p:nvCxnSpPr>
        <p:spPr>
          <a:xfrm>
            <a:off x="4596350" y="1417108"/>
            <a:ext cx="770400" cy="804600"/>
          </a:xfrm>
          <a:prstGeom prst="straightConnector1">
            <a:avLst/>
          </a:prstGeom>
          <a:noFill/>
          <a:ln cap="flat" cmpd="sng" w="9525">
            <a:solidFill>
              <a:srgbClr val="0D5C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16"/>
          <p:cNvCxnSpPr/>
          <p:nvPr/>
        </p:nvCxnSpPr>
        <p:spPr>
          <a:xfrm>
            <a:off x="6389167" y="1405467"/>
            <a:ext cx="770400" cy="804600"/>
          </a:xfrm>
          <a:prstGeom prst="straightConnector1">
            <a:avLst/>
          </a:prstGeom>
          <a:noFill/>
          <a:ln cap="flat" cmpd="sng" w="9525">
            <a:solidFill>
              <a:srgbClr val="0D5C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16"/>
          <p:cNvCxnSpPr/>
          <p:nvPr/>
        </p:nvCxnSpPr>
        <p:spPr>
          <a:xfrm>
            <a:off x="8192567" y="1420283"/>
            <a:ext cx="770400" cy="804600"/>
          </a:xfrm>
          <a:prstGeom prst="straightConnector1">
            <a:avLst/>
          </a:prstGeom>
          <a:noFill/>
          <a:ln cap="flat" cmpd="sng" w="9525">
            <a:solidFill>
              <a:srgbClr val="0D5C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" name="Google Shape;136;p16"/>
          <p:cNvSpPr/>
          <p:nvPr/>
        </p:nvSpPr>
        <p:spPr>
          <a:xfrm>
            <a:off x="1616925" y="2169575"/>
            <a:ext cx="153600" cy="15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0C5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3266850" y="2169575"/>
            <a:ext cx="153600" cy="15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>
            <a:off x="5276150" y="2152625"/>
            <a:ext cx="153600" cy="15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6"/>
          <p:cNvSpPr/>
          <p:nvPr/>
        </p:nvSpPr>
        <p:spPr>
          <a:xfrm>
            <a:off x="7074275" y="2152625"/>
            <a:ext cx="153600" cy="15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6"/>
          <p:cNvSpPr/>
          <p:nvPr/>
        </p:nvSpPr>
        <p:spPr>
          <a:xfrm>
            <a:off x="8872400" y="2152625"/>
            <a:ext cx="153600" cy="15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402175" y="3926400"/>
            <a:ext cx="102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</a:rPr>
              <a:t>HREF Members</a:t>
            </a:r>
            <a:endParaRPr b="1" sz="1200">
              <a:solidFill>
                <a:srgbClr val="FF0000"/>
              </a:solidFill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1685970" y="3926400"/>
            <a:ext cx="2811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C57D3"/>
                </a:solidFill>
              </a:rPr>
              <a:t>UFS Applications and Infrastructure </a:t>
            </a:r>
            <a:endParaRPr b="1" sz="1200">
              <a:solidFill>
                <a:srgbClr val="0C57D3"/>
              </a:solidFill>
            </a:endParaRPr>
          </a:p>
        </p:txBody>
      </p:sp>
      <p:cxnSp>
        <p:nvCxnSpPr>
          <p:cNvPr id="143" name="Google Shape;143;p16"/>
          <p:cNvCxnSpPr>
            <a:stCxn id="142" idx="3"/>
          </p:cNvCxnSpPr>
          <p:nvPr/>
        </p:nvCxnSpPr>
        <p:spPr>
          <a:xfrm>
            <a:off x="4496970" y="4111050"/>
            <a:ext cx="3105300" cy="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>
            <p:ph idx="12" type="sldNum"/>
          </p:nvPr>
        </p:nvSpPr>
        <p:spPr>
          <a:xfrm>
            <a:off x="8486088" y="4736975"/>
            <a:ext cx="513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0" name="Google Shape;150;p17"/>
          <p:cNvSpPr txBox="1"/>
          <p:nvPr>
            <p:ph type="title"/>
          </p:nvPr>
        </p:nvSpPr>
        <p:spPr>
          <a:xfrm>
            <a:off x="1356877" y="338425"/>
            <a:ext cx="65817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300" lIns="64625" spcFirstLastPara="1" rIns="64625" wrap="square" tIns="32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2300"/>
              <a:t>The Rapid Refresh Forecast System (RRFS) v1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1500">
                <a:solidFill>
                  <a:srgbClr val="00FFFF"/>
                </a:solidFill>
              </a:rPr>
              <a:t>A UFS Application</a:t>
            </a:r>
            <a:endParaRPr sz="2800">
              <a:solidFill>
                <a:srgbClr val="00FFFF"/>
              </a:solidFill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58475" y="4043435"/>
            <a:ext cx="74820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50" lIns="86150" spcFirstLastPara="1" rIns="86150" wrap="square" tIns="86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58475" y="1063300"/>
            <a:ext cx="5188500" cy="3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3050" lIns="86150" spcFirstLastPara="1" rIns="86150" wrap="square" tIns="43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C0791B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3-km grid spacing over North America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FV3 dynamical core 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Hourly updated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65 vertical layers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Hybrid 3DEnVar</a:t>
            </a:r>
            <a:r>
              <a:rPr lang="en" sz="1700">
                <a:solidFill>
                  <a:srgbClr val="424242"/>
                </a:solidFill>
              </a:rPr>
              <a:t> assimilation (30 members)</a:t>
            </a:r>
            <a:endParaRPr sz="4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Deterministic forecasts to</a:t>
            </a:r>
            <a:r>
              <a:rPr lang="en" sz="1700">
                <a:solidFill>
                  <a:srgbClr val="424242"/>
                </a:solidFill>
              </a:rPr>
              <a:t> 84 h, </a:t>
            </a:r>
            <a:r>
              <a:rPr lang="en" sz="1700">
                <a:solidFill>
                  <a:srgbClr val="424242"/>
                </a:solidFill>
              </a:rPr>
              <a:t>ensemble forecasts to 60 h, and a 1.5 km “firewx” domain to 36 h for 00/06/12/18Z cycles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Deterministic forecasts</a:t>
            </a:r>
            <a:r>
              <a:rPr lang="en" sz="1700">
                <a:solidFill>
                  <a:srgbClr val="424242"/>
                </a:solidFill>
              </a:rPr>
              <a:t> only to 18 h, other cycles</a:t>
            </a:r>
            <a:endParaRPr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424242"/>
              </a:solidFill>
            </a:endParaRPr>
          </a:p>
          <a:p>
            <a:pPr indent="-323850" lvl="0" marL="43180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Char char="●"/>
            </a:pPr>
            <a:r>
              <a:rPr lang="en" sz="1700">
                <a:solidFill>
                  <a:srgbClr val="424242"/>
                </a:solidFill>
              </a:rPr>
              <a:t>Deterministic runs include </a:t>
            </a:r>
            <a:r>
              <a:rPr i="1" lang="en" sz="1700">
                <a:solidFill>
                  <a:srgbClr val="424242"/>
                </a:solidFill>
              </a:rPr>
              <a:t>smoke &amp; dust</a:t>
            </a:r>
            <a:endParaRPr i="1" sz="1700">
              <a:solidFill>
                <a:srgbClr val="424242"/>
              </a:solidFill>
            </a:endParaRPr>
          </a:p>
          <a:p>
            <a:pPr indent="0" lvl="0" marL="431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solidFill>
                <a:srgbClr val="424242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23B4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3" name="Google Shape;153;p17"/>
          <p:cNvGrpSpPr/>
          <p:nvPr/>
        </p:nvGrpSpPr>
        <p:grpSpPr>
          <a:xfrm>
            <a:off x="5476212" y="2507738"/>
            <a:ext cx="2115252" cy="2103870"/>
            <a:chOff x="3569650" y="1446832"/>
            <a:chExt cx="2997806" cy="2799933"/>
          </a:xfrm>
        </p:grpSpPr>
        <p:grpSp>
          <p:nvGrpSpPr>
            <p:cNvPr id="154" name="Google Shape;154;p17"/>
            <p:cNvGrpSpPr/>
            <p:nvPr/>
          </p:nvGrpSpPr>
          <p:grpSpPr>
            <a:xfrm>
              <a:off x="3569650" y="1752847"/>
              <a:ext cx="2997806" cy="2493918"/>
              <a:chOff x="6042775" y="1547747"/>
              <a:chExt cx="2997806" cy="2493918"/>
            </a:xfrm>
          </p:grpSpPr>
          <p:pic>
            <p:nvPicPr>
              <p:cNvPr id="155" name="Google Shape;155;p1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042775" y="1547747"/>
                <a:ext cx="2895475" cy="224554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6" name="Google Shape;156;p17"/>
              <p:cNvSpPr/>
              <p:nvPr/>
            </p:nvSpPr>
            <p:spPr>
              <a:xfrm>
                <a:off x="6044181" y="3496865"/>
                <a:ext cx="2996400" cy="544800"/>
              </a:xfrm>
              <a:prstGeom prst="round2DiagRect">
                <a:avLst>
                  <a:gd fmla="val 50000" name="adj1"/>
                  <a:gd fmla="val 0" name="adj2"/>
                </a:avLst>
              </a:prstGeom>
              <a:solidFill>
                <a:srgbClr val="0A4595"/>
              </a:solidFill>
              <a:ln>
                <a:noFill/>
              </a:ln>
            </p:spPr>
            <p:txBody>
              <a:bodyPr anchorCtr="0" anchor="ctr" bIns="86150" lIns="86150" spcFirstLastPara="1" rIns="86150" wrap="square" tIns="8615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b="1" i="0" lang="en" sz="13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RRFSv1 Comput</a:t>
                </a:r>
                <a:r>
                  <a:rPr b="1" lang="en" sz="1300">
                    <a:solidFill>
                      <a:srgbClr val="FFFFFF"/>
                    </a:solidFill>
                  </a:rPr>
                  <a:t>e</a:t>
                </a:r>
                <a:r>
                  <a:rPr b="1" i="0" lang="en" sz="13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 Domain (</a:t>
                </a:r>
                <a:r>
                  <a:rPr b="1" i="0" lang="en" sz="1300" u="none" cap="none" strike="noStrik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red</a:t>
                </a:r>
                <a:r>
                  <a:rPr b="1" i="0" lang="en" sz="13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)</a:t>
                </a:r>
                <a:endParaRPr b="1" i="0" sz="13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57" name="Google Shape;157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84150" y="1446832"/>
              <a:ext cx="2870999" cy="224608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" name="Google Shape;158;p17"/>
          <p:cNvGrpSpPr/>
          <p:nvPr/>
        </p:nvGrpSpPr>
        <p:grpSpPr>
          <a:xfrm>
            <a:off x="5478610" y="918509"/>
            <a:ext cx="2629436" cy="1285886"/>
            <a:chOff x="3661591" y="2601118"/>
            <a:chExt cx="3737118" cy="1699783"/>
          </a:xfrm>
        </p:grpSpPr>
        <p:pic>
          <p:nvPicPr>
            <p:cNvPr id="159" name="Google Shape;159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1591" y="2601118"/>
              <a:ext cx="1359535" cy="1273209"/>
            </a:xfrm>
            <a:prstGeom prst="rect">
              <a:avLst/>
            </a:prstGeom>
            <a:noFill/>
            <a:ln cap="flat" cmpd="sng" w="179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3843" rotWithShape="0" algn="bl" dir="5400000" dist="17948">
                <a:srgbClr val="000000">
                  <a:alpha val="49020"/>
                </a:srgbClr>
              </a:outerShdw>
            </a:effectLst>
          </p:spPr>
        </p:pic>
        <p:pic>
          <p:nvPicPr>
            <p:cNvPr id="160" name="Google Shape;160;p17"/>
            <p:cNvPicPr preferRelativeResize="0"/>
            <p:nvPr/>
          </p:nvPicPr>
          <p:blipFill rotWithShape="1">
            <a:blip r:embed="rId6">
              <a:alphaModFix/>
            </a:blip>
            <a:srcRect b="13532" l="0" r="0" t="0"/>
            <a:stretch/>
          </p:blipFill>
          <p:spPr>
            <a:xfrm>
              <a:off x="5826409" y="2746087"/>
              <a:ext cx="1572300" cy="1044599"/>
            </a:xfrm>
            <a:prstGeom prst="rect">
              <a:avLst/>
            </a:prstGeom>
            <a:noFill/>
            <a:ln cap="flat" cmpd="sng" w="89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3843" rotWithShape="0" algn="bl" dir="5400000" dist="17948">
                <a:srgbClr val="000000">
                  <a:alpha val="49020"/>
                </a:srgbClr>
              </a:outerShdw>
            </a:effectLst>
          </p:spPr>
        </p:pic>
        <p:sp>
          <p:nvSpPr>
            <p:cNvPr id="161" name="Google Shape;161;p17"/>
            <p:cNvSpPr txBox="1"/>
            <p:nvPr/>
          </p:nvSpPr>
          <p:spPr>
            <a:xfrm>
              <a:off x="3714055" y="3874301"/>
              <a:ext cx="1359600" cy="426600"/>
            </a:xfrm>
            <a:prstGeom prst="rect">
              <a:avLst/>
            </a:prstGeom>
            <a:solidFill>
              <a:srgbClr val="F3F3F3"/>
            </a:solidFill>
            <a:ln cap="flat" cmpd="sng" w="179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6150" lIns="86150" spcFirstLastPara="1" rIns="86150" wrap="square" tIns="861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" sz="1100" u="none" cap="none" strike="noStrike">
                  <a:solidFill>
                    <a:srgbClr val="000000"/>
                  </a:solidFill>
                </a:rPr>
                <a:t>NAM</a:t>
              </a:r>
              <a:r>
                <a:rPr b="1" lang="en" sz="1100"/>
                <a:t> + </a:t>
              </a:r>
              <a:endParaRPr b="1" sz="1100"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lang="en" sz="1100"/>
                <a:t>NAM </a:t>
              </a:r>
              <a:r>
                <a:rPr b="1" i="0" lang="en" sz="1100" u="none" cap="none" strike="noStrike">
                  <a:solidFill>
                    <a:srgbClr val="000000"/>
                  </a:solidFill>
                </a:rPr>
                <a:t>Nests</a:t>
              </a:r>
              <a:endParaRPr b="1" i="0" sz="11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2" name="Google Shape;162;p17"/>
            <p:cNvSpPr txBox="1"/>
            <p:nvPr/>
          </p:nvSpPr>
          <p:spPr>
            <a:xfrm>
              <a:off x="5893540" y="3812586"/>
              <a:ext cx="1440300" cy="426600"/>
            </a:xfrm>
            <a:prstGeom prst="rect">
              <a:avLst/>
            </a:prstGeom>
            <a:solidFill>
              <a:srgbClr val="F3F3F3"/>
            </a:solidFill>
            <a:ln cap="flat" cmpd="sng" w="179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6150" lIns="86150" spcFirstLastPara="1" rIns="86150" wrap="square" tIns="861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" sz="1100" u="none" cap="none" strike="noStrike">
                  <a:solidFill>
                    <a:srgbClr val="000000"/>
                  </a:solidFill>
                </a:rPr>
                <a:t>HiResW/</a:t>
              </a:r>
              <a:endParaRPr b="1" i="0" sz="1100" u="none" cap="none" strike="noStrike">
                <a:solidFill>
                  <a:srgbClr val="000000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" sz="1100" u="none" cap="none" strike="noStrike">
                  <a:solidFill>
                    <a:srgbClr val="000000"/>
                  </a:solidFill>
                </a:rPr>
                <a:t>HREF</a:t>
              </a:r>
              <a:endParaRPr b="1" i="0" sz="1100" u="none" cap="none" strike="noStrike">
                <a:solidFill>
                  <a:srgbClr val="000000"/>
                </a:solidFill>
              </a:endParaRPr>
            </a:p>
          </p:txBody>
        </p:sp>
      </p:grpSp>
      <p:cxnSp>
        <p:nvCxnSpPr>
          <p:cNvPr id="163" name="Google Shape;163;p17"/>
          <p:cNvCxnSpPr>
            <a:stCxn id="161" idx="2"/>
          </p:cNvCxnSpPr>
          <p:nvPr/>
        </p:nvCxnSpPr>
        <p:spPr>
          <a:xfrm>
            <a:off x="5993830" y="2204395"/>
            <a:ext cx="294600" cy="330000"/>
          </a:xfrm>
          <a:prstGeom prst="straightConnector1">
            <a:avLst/>
          </a:prstGeom>
          <a:noFill/>
          <a:ln cap="flat" cmpd="sng" w="26925">
            <a:solidFill>
              <a:srgbClr val="22222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4" name="Google Shape;164;p17"/>
          <p:cNvCxnSpPr/>
          <p:nvPr/>
        </p:nvCxnSpPr>
        <p:spPr>
          <a:xfrm flipH="1">
            <a:off x="7102003" y="2190057"/>
            <a:ext cx="250800" cy="338700"/>
          </a:xfrm>
          <a:prstGeom prst="straightConnector1">
            <a:avLst/>
          </a:prstGeom>
          <a:noFill/>
          <a:ln cap="flat" cmpd="sng" w="26925">
            <a:solidFill>
              <a:srgbClr val="22222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5" name="Google Shape;165;p17"/>
          <p:cNvSpPr txBox="1"/>
          <p:nvPr/>
        </p:nvSpPr>
        <p:spPr>
          <a:xfrm>
            <a:off x="43712" y="4665101"/>
            <a:ext cx="7311000" cy="4617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Operational implementation this fall (currently October 2026)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/>
          <p:nvPr>
            <p:ph type="title"/>
          </p:nvPr>
        </p:nvSpPr>
        <p:spPr>
          <a:xfrm>
            <a:off x="233950" y="338425"/>
            <a:ext cx="8714400" cy="5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MPAS and JEDI transition in UFS</a:t>
            </a:r>
            <a:endParaRPr/>
          </a:p>
        </p:txBody>
      </p:sp>
      <p:sp>
        <p:nvSpPr>
          <p:cNvPr id="171" name="Google Shape;171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2" name="Google Shape;17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584" y="2112675"/>
            <a:ext cx="3760749" cy="2909650"/>
          </a:xfrm>
          <a:prstGeom prst="rect">
            <a:avLst/>
          </a:prstGeom>
          <a:noFill/>
          <a:ln cap="flat" cmpd="sng" w="19050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3" name="Google Shape;17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8849" y="871760"/>
            <a:ext cx="2206481" cy="1222466"/>
          </a:xfrm>
          <a:prstGeom prst="rect">
            <a:avLst/>
          </a:prstGeom>
          <a:noFill/>
          <a:ln cap="flat" cmpd="sng" w="715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4" name="Google Shape;17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79292" y="2291868"/>
            <a:ext cx="3372221" cy="2730467"/>
          </a:xfrm>
          <a:prstGeom prst="rect">
            <a:avLst/>
          </a:prstGeom>
          <a:noFill/>
          <a:ln cap="flat" cmpd="sng" w="71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5" name="Google Shape;175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7190" y="925139"/>
            <a:ext cx="1938786" cy="1209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Integrating</a:t>
            </a:r>
            <a:r>
              <a:rPr lang="en" sz="2300"/>
              <a:t> the MPAS Dynamical Core in the UFS</a:t>
            </a:r>
            <a:endParaRPr/>
          </a:p>
        </p:txBody>
      </p:sp>
      <p:pic>
        <p:nvPicPr>
          <p:cNvPr descr="A diagram of a model&#10;&#10;AI-generated content may be incorrect." id="181" name="Google Shape;181;p19"/>
          <p:cNvPicPr preferRelativeResize="0"/>
          <p:nvPr/>
        </p:nvPicPr>
        <p:blipFill rotWithShape="1">
          <a:blip r:embed="rId3">
            <a:alphaModFix/>
          </a:blip>
          <a:srcRect b="16223" l="2239" r="2496" t="16825"/>
          <a:stretch/>
        </p:blipFill>
        <p:spPr>
          <a:xfrm>
            <a:off x="258417" y="1564232"/>
            <a:ext cx="5486400" cy="216878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9"/>
          <p:cNvSpPr txBox="1"/>
          <p:nvPr>
            <p:ph idx="1" type="body"/>
          </p:nvPr>
        </p:nvSpPr>
        <p:spPr>
          <a:xfrm>
            <a:off x="5698275" y="766800"/>
            <a:ext cx="3392400" cy="31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8733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60"/>
              <a:buChar char="●"/>
            </a:pPr>
            <a:r>
              <a:rPr lang="en" sz="1200">
                <a:solidFill>
                  <a:schemeClr val="dk1"/>
                </a:solidFill>
              </a:rPr>
              <a:t>The UFS Atmosphere component has been generalized to accommodate multiple dynamical cores.</a:t>
            </a:r>
            <a:endParaRPr sz="1200">
              <a:solidFill>
                <a:schemeClr val="dk1"/>
              </a:solidFill>
            </a:endParaRPr>
          </a:p>
          <a:p>
            <a:pPr indent="-228600" lvl="0" marL="28733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60"/>
              <a:buChar char="●"/>
            </a:pPr>
            <a:r>
              <a:rPr lang="en" sz="1200">
                <a:solidFill>
                  <a:schemeClr val="dk1"/>
                </a:solidFill>
              </a:rPr>
              <a:t>An initial MPAS-based atmospheric driver has been created for the UFS.</a:t>
            </a:r>
            <a:endParaRPr sz="1200">
              <a:solidFill>
                <a:schemeClr val="dk1"/>
              </a:solidFill>
            </a:endParaRPr>
          </a:p>
          <a:p>
            <a:pPr indent="-228600" lvl="0" marL="28733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60"/>
              <a:buChar char="●"/>
            </a:pPr>
            <a:r>
              <a:rPr lang="en" sz="1200">
                <a:solidFill>
                  <a:schemeClr val="dk1"/>
                </a:solidFill>
              </a:rPr>
              <a:t>CCPP </a:t>
            </a:r>
            <a:r>
              <a:rPr lang="en" sz="1200">
                <a:solidFill>
                  <a:schemeClr val="dk1"/>
                </a:solidFill>
              </a:rPr>
              <a:t>physics parameterizations are being refactored to return tendencies rather than update the model state (needed due to differing physics-dynamics coupling for MPAS).</a:t>
            </a:r>
            <a:endParaRPr sz="1200">
              <a:solidFill>
                <a:schemeClr val="dk1"/>
              </a:solidFill>
            </a:endParaRPr>
          </a:p>
          <a:p>
            <a:pPr indent="-228600" lvl="0" marL="28733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60"/>
              <a:buChar char="●"/>
            </a:pPr>
            <a:r>
              <a:rPr lang="en" sz="1200">
                <a:solidFill>
                  <a:schemeClr val="dk1"/>
                </a:solidFill>
              </a:rPr>
              <a:t>NUOPC/ESMF infrastructure has been created for MPAS-based UFS Weather Model forecasts, and MPAS can run (in a basic sense w/limited physics) there now.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258417" y="3601020"/>
            <a:ext cx="3807600" cy="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Proxima Nova"/>
              <a:buNone/>
            </a:pPr>
            <a:r>
              <a:rPr b="0" i="1" lang="en" sz="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Image courtesy Dustin Swales (NOAA/OAR/GSL)</a:t>
            </a:r>
            <a:endParaRPr b="0" i="1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1581624" y="2001569"/>
            <a:ext cx="11715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ESMF coupling layer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3165614" y="1274342"/>
            <a:ext cx="14664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Traditional coupling layer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851465" y="750090"/>
            <a:ext cx="3807600" cy="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Proxima Nova"/>
              <a:buNone/>
            </a:pPr>
            <a:r>
              <a:rPr b="0" i="1" lang="en" sz="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 joint GSL - DTC development effort to date</a:t>
            </a:r>
            <a:endParaRPr b="0" i="1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83550" y="4151975"/>
            <a:ext cx="7311000" cy="7389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Decision Point: When to adopt MPAS-in-UFS for RRFSv2 (and other) application development? Early 2027 readiness?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0"/>
          <p:cNvSpPr txBox="1"/>
          <p:nvPr>
            <p:ph idx="4294967295" type="title"/>
          </p:nvPr>
        </p:nvSpPr>
        <p:spPr>
          <a:xfrm>
            <a:off x="83552" y="236538"/>
            <a:ext cx="90582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/>
              <a:t>Key parts of RRFS DA cycling and forecast strategy</a:t>
            </a:r>
            <a:endParaRPr/>
          </a:p>
        </p:txBody>
      </p:sp>
      <p:pic>
        <p:nvPicPr>
          <p:cNvPr id="194" name="Google Shape;1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230" y="1265800"/>
            <a:ext cx="6472612" cy="285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162741" y="1023840"/>
            <a:ext cx="2142900" cy="65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Spin-up cycle to combine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large scale and small scale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Information</a:t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410780" y="2537870"/>
            <a:ext cx="1770000" cy="674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Two-way coupled deterministic / EnKF cycling:</a:t>
            </a: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2080450" y="3992011"/>
            <a:ext cx="5455800" cy="480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Hourly cycling to accumulate the impact of all available observations;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Continuous cycling of soil fields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2447830" y="758276"/>
            <a:ext cx="3992700" cy="264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Coupled surface/ atmos. interaction with updates </a:t>
            </a:r>
            <a:endParaRPr/>
          </a:p>
        </p:txBody>
      </p:sp>
      <p:cxnSp>
        <p:nvCxnSpPr>
          <p:cNvPr id="199" name="Google Shape;199;p20"/>
          <p:cNvCxnSpPr/>
          <p:nvPr/>
        </p:nvCxnSpPr>
        <p:spPr>
          <a:xfrm>
            <a:off x="2320253" y="1410514"/>
            <a:ext cx="222000" cy="329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grpSp>
        <p:nvGrpSpPr>
          <p:cNvPr id="200" name="Google Shape;200;p20"/>
          <p:cNvGrpSpPr/>
          <p:nvPr/>
        </p:nvGrpSpPr>
        <p:grpSpPr>
          <a:xfrm>
            <a:off x="2362433" y="3307399"/>
            <a:ext cx="612278" cy="356437"/>
            <a:chOff x="2823973" y="4401084"/>
            <a:chExt cx="795993" cy="492521"/>
          </a:xfrm>
        </p:grpSpPr>
        <p:sp>
          <p:nvSpPr>
            <p:cNvPr id="201" name="Google Shape;201;p20"/>
            <p:cNvSpPr/>
            <p:nvPr/>
          </p:nvSpPr>
          <p:spPr>
            <a:xfrm>
              <a:off x="2823973" y="4401084"/>
              <a:ext cx="782400" cy="441900"/>
            </a:xfrm>
            <a:prstGeom prst="roundRect">
              <a:avLst>
                <a:gd fmla="val 48667" name="adj"/>
              </a:avLst>
            </a:prstGeom>
            <a:solidFill>
              <a:srgbClr val="FFDDB2"/>
            </a:solidFill>
            <a:ln cap="flat" cmpd="sng" w="19050">
              <a:solidFill>
                <a:srgbClr val="0C5A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0"/>
            <p:cNvSpPr txBox="1"/>
            <p:nvPr/>
          </p:nvSpPr>
          <p:spPr>
            <a:xfrm>
              <a:off x="2836966" y="4417205"/>
              <a:ext cx="783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Determ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cycle</a:t>
              </a:r>
              <a:endParaRPr/>
            </a:p>
          </p:txBody>
        </p:sp>
      </p:grpSp>
      <p:cxnSp>
        <p:nvCxnSpPr>
          <p:cNvPr id="203" name="Google Shape;203;p20"/>
          <p:cNvCxnSpPr/>
          <p:nvPr/>
        </p:nvCxnSpPr>
        <p:spPr>
          <a:xfrm flipH="1" rot="10800000">
            <a:off x="2196696" y="3216670"/>
            <a:ext cx="922500" cy="10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04" name="Google Shape;204;p20"/>
          <p:cNvCxnSpPr/>
          <p:nvPr/>
        </p:nvCxnSpPr>
        <p:spPr>
          <a:xfrm flipH="1" rot="10800000">
            <a:off x="2185362" y="2572577"/>
            <a:ext cx="4015500" cy="44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05" name="Google Shape;205;p20"/>
          <p:cNvCxnSpPr/>
          <p:nvPr/>
        </p:nvCxnSpPr>
        <p:spPr>
          <a:xfrm>
            <a:off x="3774934" y="1013722"/>
            <a:ext cx="0" cy="17436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06" name="Google Shape;206;p20"/>
          <p:cNvSpPr/>
          <p:nvPr/>
        </p:nvSpPr>
        <p:spPr>
          <a:xfrm rot="-5400000">
            <a:off x="5799391" y="2027906"/>
            <a:ext cx="320100" cy="3907200"/>
          </a:xfrm>
          <a:prstGeom prst="leftBrace">
            <a:avLst>
              <a:gd fmla="val 164985" name="adj1"/>
              <a:gd fmla="val 48469" name="adj2"/>
            </a:avLst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 txBox="1"/>
          <p:nvPr/>
        </p:nvSpPr>
        <p:spPr>
          <a:xfrm>
            <a:off x="410780" y="3519543"/>
            <a:ext cx="1961700" cy="466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3. Multi-scale analysis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en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 SDL/VDL</a:t>
            </a:r>
            <a:endParaRPr/>
          </a:p>
        </p:txBody>
      </p:sp>
      <p:cxnSp>
        <p:nvCxnSpPr>
          <p:cNvPr id="208" name="Google Shape;208;p20"/>
          <p:cNvCxnSpPr/>
          <p:nvPr/>
        </p:nvCxnSpPr>
        <p:spPr>
          <a:xfrm rot="10800000">
            <a:off x="4936100" y="3578300"/>
            <a:ext cx="0" cy="5325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09" name="Google Shape;209;p20"/>
          <p:cNvCxnSpPr/>
          <p:nvPr/>
        </p:nvCxnSpPr>
        <p:spPr>
          <a:xfrm flipH="1" rot="10800000">
            <a:off x="2378026" y="3378425"/>
            <a:ext cx="798000" cy="581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10" name="Google Shape;210;p20"/>
          <p:cNvCxnSpPr/>
          <p:nvPr/>
        </p:nvCxnSpPr>
        <p:spPr>
          <a:xfrm>
            <a:off x="3774933" y="1023840"/>
            <a:ext cx="1161300" cy="5661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11" name="Google Shape;211;p20"/>
          <p:cNvCxnSpPr/>
          <p:nvPr/>
        </p:nvCxnSpPr>
        <p:spPr>
          <a:xfrm>
            <a:off x="3774933" y="1028968"/>
            <a:ext cx="1249500" cy="1614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12" name="Google Shape;212;p20"/>
          <p:cNvSpPr txBox="1"/>
          <p:nvPr/>
        </p:nvSpPr>
        <p:spPr>
          <a:xfrm>
            <a:off x="6965752" y="2011563"/>
            <a:ext cx="2025900" cy="415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Enhanced/tuned GSI/EnKF</a:t>
            </a:r>
            <a:endParaRPr b="1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non-var cloud analysis</a:t>
            </a:r>
            <a:endParaRPr/>
          </a:p>
        </p:txBody>
      </p:sp>
      <p:cxnSp>
        <p:nvCxnSpPr>
          <p:cNvPr id="213" name="Google Shape;213;p20"/>
          <p:cNvCxnSpPr/>
          <p:nvPr/>
        </p:nvCxnSpPr>
        <p:spPr>
          <a:xfrm>
            <a:off x="7802020" y="2438106"/>
            <a:ext cx="111000" cy="440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214" name="Google Shape;214;p20"/>
          <p:cNvCxnSpPr/>
          <p:nvPr/>
        </p:nvCxnSpPr>
        <p:spPr>
          <a:xfrm flipH="1">
            <a:off x="7623676" y="2438106"/>
            <a:ext cx="111000" cy="809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15" name="Google Shape;215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0" y="4407087"/>
            <a:ext cx="8434200" cy="7389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Decision Point: When will JEDI completely reproduce GSI-based regional (and other) DA capabilities?  Early 2027 readiness for RRFSv2? 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Google Shape;221;p21"/>
          <p:cNvGraphicFramePr/>
          <p:nvPr/>
        </p:nvGraphicFramePr>
        <p:xfrm>
          <a:off x="357386" y="753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{71CF6222-EDE6-4535-866C-ECD1F987D407}</a:tableStyleId>
              </a:tblPr>
              <a:tblGrid>
                <a:gridCol w="1992000"/>
                <a:gridCol w="2323250"/>
                <a:gridCol w="4172200"/>
              </a:tblGrid>
              <a:tr h="308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" sz="12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Component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6925" marB="36925" marR="83050" marL="83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" sz="12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Parameterization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6925" marB="36925" marR="83050" marL="83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" sz="12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Recent/Ongoing Developments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6925" marB="36925" marR="83050" marL="83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25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Land-Surface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RUC/NoahMP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Initial NoahMP prototype pending updated soil static datasets and a </a:t>
                      </a: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four- or nine-</a:t>
                      </a:r>
                      <a:r>
                        <a:rPr lang="en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to-ten </a:t>
                      </a: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layer soil in</a:t>
                      </a:r>
                      <a:r>
                        <a:rPr lang="en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itialization </a:t>
                      </a: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interpolation routine.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24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Surface Layer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MYNN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Code refactor in progress. Initial efforts underway to integrate within NoahMP, but not expected to be ready for initial NoahMP testing.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23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Turbulence + Shallow Cumulus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MYNN-EDMF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Now includes a level-2.7 option (total turbulent energy; not active) and an updated effective static stability formulation (active).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17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Deep Convection 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N/A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Extended real-time testing in 2024 indicated no forecast impact at Δx = 3 km from using a deep convection parameterization.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20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Gravity-Wave Drag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Unified Gravity Wave Physics (UGWP)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Beginning to develop a Fourier-based terrain decomposition method for mesoscale orographic gravity-wave drag </a:t>
                      </a: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(NOAA JTTI-funded)</a:t>
                      </a: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b="0"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Radiation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Rapid Radiative Transfer Model for GCMs (RRTMG)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Potential change to RRTMGP when MPAS is available in the UFS.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428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Microphysics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Thompson-Eidhammer Microphysics Param. for Operations (TEMPO)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New ML diagnostic for cloud droplet number concentrations for PBL clouds. New freezing rain &amp; hail diagnostics. Code re</a:t>
                      </a: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cently </a:t>
                      </a:r>
                      <a:r>
                        <a:rPr b="0" i="0" lang="en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refactored.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  <a:tr h="428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Stochastic Representations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SPPT et al.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Initial SPPT capability has been developed and is nearly ready for rigorous testing. Other representations (esp. SKEB and SPP) to follow.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6F5">
                        <a:alpha val="4824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22" name="Google Shape;222;p21"/>
          <p:cNvSpPr txBox="1"/>
          <p:nvPr>
            <p:ph type="title"/>
          </p:nvPr>
        </p:nvSpPr>
        <p:spPr>
          <a:xfrm>
            <a:off x="303345" y="297822"/>
            <a:ext cx="869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00"/>
              <a:t>Physics Parameterizations for MPAS-Based RRFS Prototypes</a:t>
            </a:r>
            <a:endParaRPr sz="2300"/>
          </a:p>
        </p:txBody>
      </p:sp>
      <p:sp>
        <p:nvSpPr>
          <p:cNvPr id="223" name="Google Shape;223;p21"/>
          <p:cNvSpPr txBox="1"/>
          <p:nvPr>
            <p:ph idx="12" type="sldNum"/>
          </p:nvPr>
        </p:nvSpPr>
        <p:spPr>
          <a:xfrm>
            <a:off x="8451046" y="462835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4" name="Google Shape;224;p21"/>
          <p:cNvSpPr/>
          <p:nvPr/>
        </p:nvSpPr>
        <p:spPr>
          <a:xfrm>
            <a:off x="267380" y="1445461"/>
            <a:ext cx="8672700" cy="9843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5" name="Google Shape;225;p21"/>
          <p:cNvSpPr txBox="1"/>
          <p:nvPr/>
        </p:nvSpPr>
        <p:spPr>
          <a:xfrm>
            <a:off x="8350" y="4396851"/>
            <a:ext cx="8836500" cy="7389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Decision Point: When will physics suite converge between regional 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and global UFS applications at convection allowing resolutions? LSM, PBL,…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6" name="Google Shape;226;p21"/>
          <p:cNvSpPr/>
          <p:nvPr/>
        </p:nvSpPr>
        <p:spPr>
          <a:xfrm>
            <a:off x="269059" y="1017182"/>
            <a:ext cx="8672700" cy="572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272388" y="2260107"/>
            <a:ext cx="8672700" cy="572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NWP Moonshot Goals</a:t>
            </a:r>
            <a:endParaRPr sz="2000"/>
          </a:p>
        </p:txBody>
      </p:sp>
      <p:graphicFrame>
        <p:nvGraphicFramePr>
          <p:cNvPr id="233" name="Google Shape;233;p22"/>
          <p:cNvGraphicFramePr/>
          <p:nvPr/>
        </p:nvGraphicFramePr>
        <p:xfrm>
          <a:off x="105071" y="8991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{E1F9EAEA-4BD4-47F7-A46C-D90B0A52099D}</a:tableStyleId>
              </a:tblPr>
              <a:tblGrid>
                <a:gridCol w="3873700"/>
                <a:gridCol w="3873700"/>
              </a:tblGrid>
              <a:tr h="1752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1: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Implement a global, coupled, km-scale Earth system prediction system based on the MPAS dynamical core.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2: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Develop hybrid ensemble forecasts combining physical and AI models, underpinned by a world-leading continuous data assimilation system and high-resolution Earth system reanalyses.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1752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3: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Modernize NOAA modeling infrastructure and governance to promote R2O2R and optimize efficiency in the operational production suite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Goal 4: </a:t>
                      </a:r>
                      <a:r>
                        <a:rPr lang="en" sz="15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Advance seamless integration of probabilistic forecast guidance tools and services to increase access, reliability and trustworthiness of tailored data to meet forecaster and societal demands.</a:t>
                      </a:r>
                      <a:endParaRPr sz="15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sp>
        <p:nvSpPr>
          <p:cNvPr id="234" name="Google Shape;234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5" name="Google Shape;235;p22"/>
          <p:cNvSpPr/>
          <p:nvPr/>
        </p:nvSpPr>
        <p:spPr>
          <a:xfrm>
            <a:off x="3776575" y="701875"/>
            <a:ext cx="4202700" cy="20889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