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14"/>
    </p:embeddedFont>
    <p:embeddedFont>
      <p:font typeface="Maven Pro" pitchFamily="2" charset="77"/>
      <p:regular r:id="rId15"/>
      <p:bold r:id="rId16"/>
    </p:embeddedFont>
    <p:embeddedFont>
      <p:font typeface="Nunito" pitchFamily="2" charset="77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710"/>
  </p:normalViewPr>
  <p:slideViewPr>
    <p:cSldViewPr snapToGrid="0">
      <p:cViewPr varScale="1">
        <p:scale>
          <a:sx n="151" d="100"/>
          <a:sy n="151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0134975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g3f01349756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4A48747E-677E-385E-8267-7A6622057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E3F0B911-9ED8-EBCF-8F55-61D46A128B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EA08E10B-5CC9-B3E5-7827-B88AA7B5A2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22854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C6E0672C-B932-4450-95A4-4FC7966AE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A17B8094-686C-F4A4-BF49-8E659BC650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5142A7B5-DE84-7DE5-13DB-5BAC3B7DAF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2936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50824EA7-795D-241E-F863-3C7476F89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E2ABF014-D735-3C42-17F6-96C7976AD3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74285001-E606-4189-22F6-2C4F511E2DC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7419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98E0D4A5-8DBC-3F19-47EC-D3510D102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3F9CC63F-E190-81A4-0020-06A130DD1C9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8971C69D-6277-E388-4343-FBA5679FD4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0667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AF33C30A-FFB6-765B-D5B9-AAAC88DB1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96B27489-08EB-5B73-C8F3-039EE3B436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6F4C681F-093E-243D-FBFD-6DC76FB43E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365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D339DD73-EE3A-D804-D95D-2D2BB5AB1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CB0783DE-9D31-5117-228D-D26A0392BC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E172DEB5-3EDE-A5B4-FA98-084F6715ED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6778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AB7D6CEF-07A2-C858-FE27-B41863BE9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907D3B8E-5B2D-61D5-363C-53A2E30776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712C099B-0CC1-F714-C37A-87939EDFE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86531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5B5CF752-D565-E996-1191-04F741C99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8C29559C-1A9F-7D4B-D9E9-0FA7BED523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1D29A436-0032-956A-3990-CEE15AE8DF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36611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78945723-0A6C-DE57-B8A4-F86EC0968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78BA8A04-464F-7186-F53D-E3AA717B4C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B416B474-68FD-1D7A-AB58-42BA6A3C5A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6672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94D70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5123" y="2975525"/>
            <a:ext cx="2347075" cy="1761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rgbClr val="094D70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F9CB9C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5" name="Google Shape;35;p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6" name="Google Shape;36;p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6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3" name="Google Shape;43;p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4" name="Google Shape;44;p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7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2" name="Google Shape;52;p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3" name="Google Shape;53;p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" name="Google Shape;54;p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" name="Google Shape;55;p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F9CB9C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2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9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7" name="Google Shape;67;p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0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xfrm>
            <a:off x="291262" y="517138"/>
            <a:ext cx="8669857" cy="18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3300" dirty="0"/>
              <a:t>Impact of greenness vegetation fraction perturbations on convection-allowing ensemble-based land-atmosphere coupled background error covariance</a:t>
            </a:r>
            <a:endParaRPr sz="3300" dirty="0"/>
          </a:p>
        </p:txBody>
      </p:sp>
      <p:pic>
        <p:nvPicPr>
          <p:cNvPr id="2" name="Google Shape;20;p1" descr="ou_logo_400x560.jpg">
            <a:extLst>
              <a:ext uri="{FF2B5EF4-FFF2-40B4-BE49-F238E27FC236}">
                <a16:creationId xmlns:a16="http://schemas.microsoft.com/office/drawing/2014/main" id="{7AFA4EA0-9407-968B-260C-1EC81B3BB91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314" y="3891406"/>
            <a:ext cx="812800" cy="1138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6;p1">
            <a:extLst>
              <a:ext uri="{FF2B5EF4-FFF2-40B4-BE49-F238E27FC236}">
                <a16:creationId xmlns:a16="http://schemas.microsoft.com/office/drawing/2014/main" id="{64802D31-6D39-3C47-DFB6-5CAE7CD6868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0936" y="3822537"/>
            <a:ext cx="1244225" cy="124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191C63-C717-A79B-D630-98DFE5B5E7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2500" y="3822537"/>
            <a:ext cx="2310116" cy="130906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59D939-0364-D72F-C07A-1975B55F254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</a:t>
            </a:fld>
            <a:endParaRPr lang="en"/>
          </a:p>
        </p:txBody>
      </p:sp>
      <p:sp>
        <p:nvSpPr>
          <p:cNvPr id="8" name="Google Shape;86;p13">
            <a:extLst>
              <a:ext uri="{FF2B5EF4-FFF2-40B4-BE49-F238E27FC236}">
                <a16:creationId xmlns:a16="http://schemas.microsoft.com/office/drawing/2014/main" id="{3DB2DACE-13B9-A2F1-B4DC-A156E0E5E312}"/>
              </a:ext>
            </a:extLst>
          </p:cNvPr>
          <p:cNvSpPr txBox="1">
            <a:spLocks/>
          </p:cNvSpPr>
          <p:nvPr/>
        </p:nvSpPr>
        <p:spPr>
          <a:xfrm>
            <a:off x="704729" y="2631366"/>
            <a:ext cx="6109540" cy="6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/>
            <a:r>
              <a:rPr lang="en-US" sz="1900" dirty="0"/>
              <a:t>Brett Castro, Aaron Johnson and </a:t>
            </a:r>
            <a:r>
              <a:rPr lang="en-US" sz="1900" dirty="0" err="1"/>
              <a:t>Xuguang</a:t>
            </a:r>
            <a:r>
              <a:rPr lang="en-US" sz="1900" dirty="0"/>
              <a:t> Wang</a:t>
            </a:r>
          </a:p>
          <a:p>
            <a:pPr marL="0" indent="0"/>
            <a:r>
              <a:rPr lang="en-US" i="1" dirty="0"/>
              <a:t>University of Oklahoma and Consortium for Advanced Data Assimilation Research and Education (CADRE)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0A1E78A7-9CFE-9163-0F9D-2385B9228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D60329D9-91F6-36B0-4D27-B348D299F8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Covariances among unperturbed variables</a:t>
            </a: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103AD95-036F-A316-A6EB-EF15E9AA52B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0AA0D3-7885-DD7F-5922-2F23C00B4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03" y="1270202"/>
            <a:ext cx="4449097" cy="31032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275CE1-B814-F7DF-9FFD-D6DFE6D96DAD}"/>
              </a:ext>
            </a:extLst>
          </p:cNvPr>
          <p:cNvSpPr txBox="1"/>
          <p:nvPr/>
        </p:nvSpPr>
        <p:spPr>
          <a:xfrm>
            <a:off x="4770361" y="1723728"/>
            <a:ext cx="437363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”apples-to-apples” comparison of covariances among 2m variables and HPBL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GVFpert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ensemble shows smaller magnitude and broader spatial scale of covariance structures than Soilpert ensemble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Combined effect of smaller variance of both variables in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GVFpert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and larger spatial scale of GVF perturbations than soil state perturbations</a:t>
            </a:r>
          </a:p>
        </p:txBody>
      </p:sp>
    </p:spTree>
    <p:extLst>
      <p:ext uri="{BB962C8B-B14F-4D97-AF65-F5344CB8AC3E}">
        <p14:creationId xmlns:p14="http://schemas.microsoft.com/office/powerpoint/2010/main" val="1740442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FA6AAC40-D611-FB76-A841-C28135827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F43E2EFA-FC84-E49F-78A3-77895E8E3C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Summary and Conclusions</a:t>
            </a: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5EB5BB-7058-9571-0AB5-2952BA5BE77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469D3E-7407-6746-A4B9-C1B2954474A0}"/>
              </a:ext>
            </a:extLst>
          </p:cNvPr>
          <p:cNvSpPr txBox="1"/>
          <p:nvPr/>
        </p:nvSpPr>
        <p:spPr>
          <a:xfrm>
            <a:off x="220024" y="838074"/>
            <a:ext cx="8505372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Difference between climatological GVF and real time GVF is substantial enough to impact the evolution of the pre-convective environment in a deterministic forecast for this case.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Both spatial scale and magnitude of uncertainty in GVF is dominated by interannual variability.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Impact of ensemble GVF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perturbations consistent with GVF interannual variability is compared to ensemble perturbations that isolate soil state uncertainty.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many variables, spread due to GVF uncertainty alone is roughly half of that from soil state perturbations, consistent with hypothesis that GVF perturbations can mitigate convective-scale under-dispersion.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Spatial scale of GVF perturbations, and resulting forecast covariance, is larger than for soil state perturbations, suggesting potential impacts on how observation information is spread spatially during SCDA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Future Work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Continued analysis of impact of GVF vs. soil state perturbations in isolation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Evaluate impact of including GVF perturbations together with other sources of uncertainty in continuously cycled CADRE-MPAS-JEDI experiments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352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Background and Motivation</a:t>
            </a: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A0139A-9769-DBD4-82C5-6F24E7CAB0A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CF8416-8A90-B17A-C4AE-B296431F3CB9}"/>
              </a:ext>
            </a:extLst>
          </p:cNvPr>
          <p:cNvSpPr txBox="1"/>
          <p:nvPr/>
        </p:nvSpPr>
        <p:spPr>
          <a:xfrm>
            <a:off x="166409" y="1035562"/>
            <a:ext cx="836874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Wingdings" panose="05000000000000000000" pitchFamily="2" charset="2"/>
              <a:buChar char="q"/>
              <a:tabLst>
                <a:tab pos="288925" algn="l"/>
              </a:tabLst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Land surface characteristics and land-atm. coupling can impact convective-scale forecasts</a:t>
            </a:r>
          </a:p>
          <a:p>
            <a:pPr marL="742950" lvl="2" indent="-285750">
              <a:buFont typeface="Wingdings" panose="05000000000000000000" pitchFamily="2" charset="2"/>
              <a:buChar char="§"/>
              <a:tabLst>
                <a:tab pos="288925" algn="l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E.g., weakly forced dryline CI (Trier et al. 2004 &amp; Duda et al. 2017)</a:t>
            </a:r>
          </a:p>
          <a:p>
            <a:pPr marL="288925" lvl="2" indent="-288925">
              <a:buFont typeface="Wingdings" panose="05000000000000000000" pitchFamily="2" charset="2"/>
              <a:buChar char="q"/>
              <a:tabLst>
                <a:tab pos="288925" algn="l"/>
              </a:tabLst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Greenness Vegetation Fraction (GVF): Percentage of grid cell covered by vegetation</a:t>
            </a:r>
          </a:p>
          <a:p>
            <a:pPr marL="746125" lvl="3" indent="-288925">
              <a:buFont typeface="Wingdings" panose="05000000000000000000" pitchFamily="2" charset="2"/>
              <a:buChar char="§"/>
              <a:tabLst>
                <a:tab pos="288925" algn="l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Affects surface-based energy fluxes (Hong et al. 2009; Zhang and Tang 2013; Yan et al. 2019)</a:t>
            </a:r>
          </a:p>
          <a:p>
            <a:pPr marL="746125" lvl="3" indent="-288925">
              <a:buFont typeface="Wingdings" panose="05000000000000000000" pitchFamily="2" charset="2"/>
              <a:buChar char="§"/>
              <a:tabLst>
                <a:tab pos="288925" algn="l"/>
              </a:tabLst>
            </a:pP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925" lvl="1" indent="-288925">
              <a:buFont typeface="Wingdings" panose="05000000000000000000" pitchFamily="2" charset="2"/>
              <a:buChar char="q"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GVF perturbations can reduce low-level ensemble under-dispersion in coarser resolution, longer range GEFS forecasts (Draper 2022)</a:t>
            </a:r>
          </a:p>
          <a:p>
            <a:pPr marL="746125" lvl="2" indent="-288925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Uncertainty in GVF exists, but impacts on convective scales are not well studied</a:t>
            </a:r>
          </a:p>
          <a:p>
            <a:pPr marL="746125" lvl="2" indent="-288925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Full range of uncertainty at convective scales should be represented by ensemble perturbations</a:t>
            </a:r>
          </a:p>
          <a:p>
            <a:pPr marL="746125" lvl="3" indent="-288925">
              <a:buFont typeface="Wingdings" panose="05000000000000000000" pitchFamily="2" charset="2"/>
              <a:buChar char="§"/>
            </a:pP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925" lvl="3" indent="-288925">
              <a:buFont typeface="Wingdings" panose="05000000000000000000" pitchFamily="2" charset="2"/>
              <a:buChar char="q"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Improved ensemble estimates of coupled background error covariance is needed for land-atmosphere SCDA at convective scales</a:t>
            </a:r>
          </a:p>
          <a:p>
            <a:pPr marL="288925" lvl="3" indent="-288925">
              <a:buFont typeface="Wingdings" panose="05000000000000000000" pitchFamily="2" charset="2"/>
              <a:buChar char="q"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Does representing the uncertainty in GVF have meaningful impacts on convection-allowing ensemble-based background error covariances of a weakly forced dryline case?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C6B5F5CB-CA97-3C77-8D16-CC7AB12A5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F96091FD-1707-FAF4-55C7-CB90E57B5D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Experiment Design</a:t>
            </a: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B2705D-F937-DB83-6CA9-3AE09FCA475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A10265-54C1-D9A0-E4FA-B3A1E58B9488}"/>
              </a:ext>
            </a:extLst>
          </p:cNvPr>
          <p:cNvSpPr txBox="1"/>
          <p:nvPr/>
        </p:nvSpPr>
        <p:spPr>
          <a:xfrm>
            <a:off x="166409" y="1035562"/>
            <a:ext cx="8368748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Wingdings" panose="05000000000000000000" pitchFamily="2" charset="2"/>
              <a:buChar char="q"/>
              <a:tabLst>
                <a:tab pos="288925" algn="l"/>
              </a:tabLst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30-member ensembles initialized at 1200 UTC 19 May 2024 (same as previous talk)</a:t>
            </a:r>
          </a:p>
          <a:p>
            <a:pPr marL="342900" lvl="1" indent="-342900">
              <a:buFont typeface="Wingdings" panose="05000000000000000000" pitchFamily="2" charset="2"/>
              <a:buChar char="q"/>
              <a:tabLst>
                <a:tab pos="288925" algn="l"/>
              </a:tabLst>
            </a:pP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buFont typeface="Wingdings" panose="05000000000000000000" pitchFamily="2" charset="2"/>
              <a:buChar char="q"/>
              <a:tabLst>
                <a:tab pos="288925" algn="l"/>
              </a:tabLst>
            </a:pP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buFont typeface="Wingdings" panose="05000000000000000000" pitchFamily="2" charset="2"/>
              <a:buChar char="q"/>
              <a:tabLst>
                <a:tab pos="288925" algn="l"/>
              </a:tabLst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Two methods of generating ensemble perturbations are compared:</a:t>
            </a:r>
          </a:p>
          <a:p>
            <a:pPr marL="342900" lvl="1" indent="-342900">
              <a:buFont typeface="Arial" panose="020B0604020202020204" pitchFamily="34" charset="0"/>
              <a:buChar char="•"/>
              <a:tabLst>
                <a:tab pos="288925" algn="l"/>
              </a:tabLst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soilpert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”: initialized with soil state perturbations only</a:t>
            </a:r>
          </a:p>
          <a:p>
            <a:pPr marL="617220" lvl="2" indent="-342900">
              <a:buFont typeface="Courier New" panose="02070309020205020404" pitchFamily="49" charset="0"/>
              <a:buChar char="o"/>
              <a:tabLst>
                <a:tab pos="288925" algn="l"/>
              </a:tabLst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Soil state ensemble is spun up during 4 day cycling period (same as previous talk)</a:t>
            </a:r>
          </a:p>
          <a:p>
            <a:pPr marL="342900" lvl="1" indent="-342900">
              <a:buFont typeface="Arial" panose="020B0604020202020204" pitchFamily="34" charset="0"/>
              <a:buChar char="•"/>
              <a:tabLst>
                <a:tab pos="288925" algn="l"/>
              </a:tabLst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GVFpert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”: initialized with GVF perturbations only</a:t>
            </a:r>
          </a:p>
          <a:p>
            <a:pPr marL="617220" lvl="1" indent="-342900">
              <a:buFont typeface="Courier New" panose="02070309020205020404" pitchFamily="49" charset="0"/>
              <a:buChar char="o"/>
              <a:tabLst>
                <a:tab pos="288925" algn="l"/>
              </a:tabLst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Perturbations are generated consistent with uncertainty in unperturbed GVF dataset (see next slides)</a:t>
            </a:r>
          </a:p>
          <a:p>
            <a:pPr marL="342900" lvl="1" indent="-342900">
              <a:buFont typeface="Wingdings" panose="05000000000000000000" pitchFamily="2" charset="2"/>
              <a:buChar char="q"/>
              <a:tabLst>
                <a:tab pos="288925" algn="l"/>
              </a:tabLst>
            </a:pP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buFont typeface="Wingdings" panose="05000000000000000000" pitchFamily="2" charset="2"/>
              <a:buChar char="q"/>
              <a:tabLst>
                <a:tab pos="288925" algn="l"/>
              </a:tabLst>
            </a:pP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buFont typeface="Wingdings" panose="05000000000000000000" pitchFamily="2" charset="2"/>
              <a:buChar char="q"/>
              <a:tabLst>
                <a:tab pos="288925" algn="l"/>
              </a:tabLst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Purpose is to individually evaluate the impact of these different sources of IC uncertainty on convective-scale dryline CI forecasts</a:t>
            </a:r>
          </a:p>
        </p:txBody>
      </p:sp>
    </p:spTree>
    <p:extLst>
      <p:ext uri="{BB962C8B-B14F-4D97-AF65-F5344CB8AC3E}">
        <p14:creationId xmlns:p14="http://schemas.microsoft.com/office/powerpoint/2010/main" val="178298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2F15397F-AE7D-2FC9-AA6B-20B3222AA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34F9D8FE-768C-63D9-A9E1-44762CE8C2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Deterministic forecast sensitivity to GVF</a:t>
            </a: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C9BBB2-49A6-43E3-BE65-7840AEB8EAB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D4F7AB-6337-FA68-1DEB-FAF3F2F7C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33" y="1042154"/>
            <a:ext cx="4085234" cy="35681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1F6A07-70A7-DB3F-3753-63FCCB250E37}"/>
              </a:ext>
            </a:extLst>
          </p:cNvPr>
          <p:cNvSpPr txBox="1"/>
          <p:nvPr/>
        </p:nvSpPr>
        <p:spPr>
          <a:xfrm>
            <a:off x="4232250" y="1431621"/>
            <a:ext cx="4793217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First, checked whether GVF affects features related to dryline CI within 8-hr convective-scale forecast period.</a:t>
            </a:r>
          </a:p>
          <a:p>
            <a:pPr marL="468630" indent="-285750">
              <a:buFont typeface="Wingdings" pitchFamily="2" charset="2"/>
              <a:buChar char="§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Initialized with climatological GVF vs. weekly rolling average GVF</a:t>
            </a:r>
          </a:p>
          <a:p>
            <a:pPr marL="468630" indent="-285750">
              <a:buFont typeface="Wingdings" pitchFamily="2" charset="2"/>
              <a:buChar char="§"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Real-time GVF &gt; climatological GVF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About 1 F difference in T/Td near dryline CI, ~200-400m HPBL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diffeerence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Timing of CI and dryline location are also affected</a:t>
            </a:r>
          </a:p>
        </p:txBody>
      </p:sp>
    </p:spTree>
    <p:extLst>
      <p:ext uri="{BB962C8B-B14F-4D97-AF65-F5344CB8AC3E}">
        <p14:creationId xmlns:p14="http://schemas.microsoft.com/office/powerpoint/2010/main" val="1073824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76206D88-268E-B5EC-6049-51C89A2E8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582A308D-DBB5-E6EB-C2F1-11EF314EE5B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Characteristics of GVF uncertainty</a:t>
            </a: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17C352-F30D-FF08-FB2A-27D56B82C8C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C800B8-D2AA-73C8-BED2-18A4B2FB38DA}"/>
              </a:ext>
            </a:extLst>
          </p:cNvPr>
          <p:cNvSpPr txBox="1"/>
          <p:nvPr/>
        </p:nvSpPr>
        <p:spPr>
          <a:xfrm>
            <a:off x="0" y="1082267"/>
            <a:ext cx="654565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By default, MPAS uses climatological dataset for each month to specify GVF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Uncertainty due to interannual variability: Estimated using variance in mid-May VIIRS-retrieved GVF, averaged over the black box below.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Uncertainty due to instrument/retrieval error: Estimated using mean squared difference (MSD) between MODIS- and VIIRS-based GVF retrievals averaged within the same region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>
              <a:buFont typeface="Wingdings" panose="05000000000000000000" pitchFamily="2" charset="2"/>
              <a:buChar char="q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Spatial scale of uncertainty: Estimated using correlation of GVF variations (due to different years, or different satellite), averaged based on distance between grid points</a:t>
            </a:r>
          </a:p>
          <a:p>
            <a:pPr marL="742950" lvl="2" indent="-285750">
              <a:buFont typeface="Wingdings" panose="05000000000000000000" pitchFamily="2" charset="2"/>
              <a:buChar char="§"/>
            </a:pPr>
            <a:endParaRPr lang="en-US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925" lvl="2" indent="-288925">
              <a:buFont typeface="Wingdings" panose="05000000000000000000" pitchFamily="2" charset="2"/>
              <a:buChar char="q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Magnitude and spatial scale of uncertainty due to interannual variability dominates instrument/retrieval uncertainty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9774D7-7954-BFBB-5C67-D4C018296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5655" y="1183322"/>
            <a:ext cx="2598345" cy="18133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C1C4F0-554B-AF0D-340F-3AE6B43887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03608"/>
            <a:ext cx="2516863" cy="17211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EC72DA-0910-6D92-92C9-AE5ED44D23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481" y="3403608"/>
            <a:ext cx="2555267" cy="17473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ED2340A-2FD6-F6F9-E293-F1D115588801}"/>
              </a:ext>
            </a:extLst>
          </p:cNvPr>
          <p:cNvSpPr/>
          <p:nvPr/>
        </p:nvSpPr>
        <p:spPr>
          <a:xfrm>
            <a:off x="519597" y="3734989"/>
            <a:ext cx="1019492" cy="968316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845468-53D0-52AB-7A22-FDFE4F5FB700}"/>
              </a:ext>
            </a:extLst>
          </p:cNvPr>
          <p:cNvSpPr txBox="1"/>
          <p:nvPr/>
        </p:nvSpPr>
        <p:spPr>
          <a:xfrm>
            <a:off x="-332907" y="3380836"/>
            <a:ext cx="28497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highlight>
                  <a:srgbClr val="000000"/>
                </a:highlight>
              </a:rPr>
              <a:t>VIIRS GVF Variance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92D9E7-A91F-F314-C7B6-F1664F3936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311" y="3390194"/>
            <a:ext cx="3680987" cy="17533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27B82CD-DD87-E25D-1EBA-F8FAC54E37A9}"/>
              </a:ext>
            </a:extLst>
          </p:cNvPr>
          <p:cNvSpPr txBox="1"/>
          <p:nvPr/>
        </p:nvSpPr>
        <p:spPr>
          <a:xfrm>
            <a:off x="1963186" y="3367835"/>
            <a:ext cx="31601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highlight>
                  <a:srgbClr val="000000"/>
                </a:highlight>
              </a:rPr>
              <a:t>MODIS vs VIIRS GVF MSD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113A32-9E6C-7BBF-D8FE-BAA1495F9561}"/>
              </a:ext>
            </a:extLst>
          </p:cNvPr>
          <p:cNvSpPr/>
          <p:nvPr/>
        </p:nvSpPr>
        <p:spPr>
          <a:xfrm>
            <a:off x="3036460" y="3734989"/>
            <a:ext cx="1013578" cy="1001987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995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07026B00-10B8-1338-6179-9DF6CCC43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85030843-660B-0718-3651-7343A93899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GVF ensemble perturbations</a:t>
            </a: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A46D0F-C921-DD7B-2239-217872953B0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D4B3163-6527-AB4A-0545-92A1B088C1CF}"/>
                  </a:ext>
                </a:extLst>
              </p:cNvPr>
              <p:cNvSpPr txBox="1"/>
              <p:nvPr/>
            </p:nvSpPr>
            <p:spPr>
              <a:xfrm>
                <a:off x="4626107" y="1712896"/>
                <a:ext cx="4373639" cy="20928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1300" dirty="0">
                    <a:latin typeface="Arial" panose="020B0604020202020204" pitchFamily="34" charset="0"/>
                    <a:cs typeface="Arial" panose="020B0604020202020204" pitchFamily="34" charset="0"/>
                  </a:rPr>
                  <a:t>GVF perturbations drawn from 2-D Gaussian covariance model with magnitude (variance: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80%</m:t>
                        </m:r>
                      </m:e>
                      <m:sup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300" dirty="0">
                    <a:latin typeface="Arial" panose="020B0604020202020204" pitchFamily="34" charset="0"/>
                    <a:cs typeface="Arial" panose="020B0604020202020204" pitchFamily="34" charset="0"/>
                  </a:rPr>
                  <a:t>) and decorrelation scale (350 km) based on uncertainty due to interannual variability.</a:t>
                </a:r>
              </a:p>
              <a:p>
                <a:pPr marL="468630" lvl="1" indent="-285750">
                  <a:buFont typeface="Arial" panose="020B0604020202020204" pitchFamily="34" charset="0"/>
                  <a:buChar char="•"/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checks for GVF&lt;0 or GVF&gt;1 are also applied</a:t>
                </a:r>
              </a:p>
              <a:p>
                <a:pPr marL="285750" lvl="1" indent="-285750">
                  <a:buFont typeface="Wingdings" panose="05000000000000000000" pitchFamily="2" charset="2"/>
                  <a:buChar char="q"/>
                </a:pPr>
                <a:endParaRPr lang="en-US" sz="1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1300" dirty="0">
                    <a:latin typeface="Arial" panose="020B0604020202020204" pitchFamily="34" charset="0"/>
                    <a:cs typeface="Arial" panose="020B0604020202020204" pitchFamily="34" charset="0"/>
                  </a:rPr>
                  <a:t>Resulting ensemble perturbations (left) are smoother than actual interannual variations in GVF (not shown), but otherwise consistent with magnitude and structure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D4B3163-6527-AB4A-0545-92A1B088C1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6107" y="1712896"/>
                <a:ext cx="4373639" cy="2092881"/>
              </a:xfrm>
              <a:prstGeom prst="rect">
                <a:avLst/>
              </a:prstGeom>
              <a:blipFill>
                <a:blip r:embed="rId3"/>
                <a:stretch>
                  <a:fillRect r="-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B13BAE91-02D7-9E42-DB57-F57716D980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404" y="999300"/>
            <a:ext cx="4260596" cy="380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101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ED370B3E-B9EB-883A-F495-4D3BA4C76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9989207F-2B5C-45E0-B07D-EDCA4D9FE4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Ensemble spread: Land surface variables</a:t>
            </a: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1AFB5C-8087-F8F3-D2F2-1C539EA77C2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E357AA-1C16-AAE3-DF92-52A7C4C0D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86" y="1337724"/>
            <a:ext cx="4605481" cy="31298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76AE52-A466-CBA2-E2C5-BBCA63788C73}"/>
              </a:ext>
            </a:extLst>
          </p:cNvPr>
          <p:cNvSpPr txBox="1"/>
          <p:nvPr/>
        </p:nvSpPr>
        <p:spPr>
          <a:xfrm>
            <a:off x="4770361" y="1825392"/>
            <a:ext cx="4373639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GVF perturbations generate much less (more than an order of magnitude)  spread in soil moisture and direct soil state perturbations.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Other variables (e.g., soil temperature or surface fluxes) have about half as much spread in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GVFpert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than Soilpert ensemble</a:t>
            </a:r>
          </a:p>
        </p:txBody>
      </p:sp>
    </p:spTree>
    <p:extLst>
      <p:ext uri="{BB962C8B-B14F-4D97-AF65-F5344CB8AC3E}">
        <p14:creationId xmlns:p14="http://schemas.microsoft.com/office/powerpoint/2010/main" val="1660975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4D67179C-66EB-DFF2-3EB7-A300B38DF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CBF34E3B-FCE0-B6DB-4165-34668ED9AC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Ensemble spread: Atmosphere variables</a:t>
            </a: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560A6C-1C52-04D8-538B-8F5005225EF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55E554-41E9-BFCB-9878-E355FC2CE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815" y="1337724"/>
            <a:ext cx="4514851" cy="30939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06A6E6-57B4-0949-F88F-AB13803AA6AF}"/>
              </a:ext>
            </a:extLst>
          </p:cNvPr>
          <p:cNvSpPr txBox="1"/>
          <p:nvPr/>
        </p:nvSpPr>
        <p:spPr>
          <a:xfrm>
            <a:off x="4770361" y="1825392"/>
            <a:ext cx="437363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In both ensembles, the greatest spread is in the vicinity of the dryline CI.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For 2m temperature, 2m water vapor, and boundary layer height, spread from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GVFpert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is again about half of that from soil pert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Supports hypothesis that including GVF perturbations in ensemble design should contribute meaningfully to magnitude of ensemble spread </a:t>
            </a:r>
          </a:p>
        </p:txBody>
      </p:sp>
    </p:spTree>
    <p:extLst>
      <p:ext uri="{BB962C8B-B14F-4D97-AF65-F5344CB8AC3E}">
        <p14:creationId xmlns:p14="http://schemas.microsoft.com/office/powerpoint/2010/main" val="1306627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D3D825D1-F533-3C1E-7179-94DABF39F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659B4313-B631-2DCE-5424-81FAA451B2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Covariance with perturbed variables</a:t>
            </a: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C00F69-3919-4B37-68BA-A2DC2F9DAA0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27ACAF-8BFE-2D18-D319-E18C3E6F54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71" y="1227658"/>
            <a:ext cx="4564782" cy="31750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82CCA-44F5-A720-0B47-E06899C12194}"/>
              </a:ext>
            </a:extLst>
          </p:cNvPr>
          <p:cNvSpPr txBox="1"/>
          <p:nvPr/>
        </p:nvSpPr>
        <p:spPr>
          <a:xfrm>
            <a:off x="4770361" y="1512842"/>
            <a:ext cx="4373639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Covariances between 2m variables and GVF at the “x” in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GVFpert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ensemble are spread over broad areas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Covariances between 2m variables and soil moisture at the “x” in Soilpert ensemble are smaller scale, more concentrated along dryline.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Larger spatial scale of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GVFpert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covariance is consistent with the spatial scale of GVF uncertainty from interannual variability</a:t>
            </a:r>
          </a:p>
          <a:p>
            <a:pPr marL="285750" lvl="1" indent="-285750">
              <a:buFont typeface="Wingdings" panose="05000000000000000000" pitchFamily="2" charset="2"/>
              <a:buChar char="q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Magnitudes not directly comparable due to different perturbed variable</a:t>
            </a:r>
          </a:p>
        </p:txBody>
      </p:sp>
    </p:spTree>
    <p:extLst>
      <p:ext uri="{BB962C8B-B14F-4D97-AF65-F5344CB8AC3E}">
        <p14:creationId xmlns:p14="http://schemas.microsoft.com/office/powerpoint/2010/main" val="3174801570"/>
      </p:ext>
    </p:extLst>
  </p:cSld>
  <p:clrMapOvr>
    <a:masterClrMapping/>
  </p:clrMapOvr>
</p:sld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946</Words>
  <Application>Microsoft Macintosh PowerPoint</Application>
  <PresentationFormat>On-screen Show (16:9)</PresentationFormat>
  <Paragraphs>97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Courier New</vt:lpstr>
      <vt:lpstr>Nunito</vt:lpstr>
      <vt:lpstr>Arial</vt:lpstr>
      <vt:lpstr>Cambria Math</vt:lpstr>
      <vt:lpstr>Maven Pro</vt:lpstr>
      <vt:lpstr>Wingdings</vt:lpstr>
      <vt:lpstr>Momentum</vt:lpstr>
      <vt:lpstr>Impact of greenness vegetation fraction perturbations on convection-allowing ensemble-based land-atmosphere coupled background error covariance</vt:lpstr>
      <vt:lpstr>Background and Motivation</vt:lpstr>
      <vt:lpstr>Experiment Design</vt:lpstr>
      <vt:lpstr>Deterministic forecast sensitivity to GVF</vt:lpstr>
      <vt:lpstr>Characteristics of GVF uncertainty</vt:lpstr>
      <vt:lpstr>GVF ensemble perturbations</vt:lpstr>
      <vt:lpstr>Ensemble spread: Land surface variables</vt:lpstr>
      <vt:lpstr>Ensemble spread: Atmosphere variables</vt:lpstr>
      <vt:lpstr>Covariance with perturbed variables</vt:lpstr>
      <vt:lpstr>Covariances among unperturbed variables</vt:lpstr>
      <vt:lpstr>Summary and 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Johnson, Aaron</cp:lastModifiedBy>
  <cp:revision>9</cp:revision>
  <dcterms:modified xsi:type="dcterms:W3CDTF">2026-07-06T17:53:07Z</dcterms:modified>
</cp:coreProperties>
</file>