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Nunito"/>
      <p:regular r:id="rId20"/>
      <p:bold r:id="rId21"/>
      <p:italic r:id="rId22"/>
      <p:boldItalic r:id="rId23"/>
    </p:embeddedFont>
    <p:embeddedFont>
      <p:font typeface="Maven Pro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regular.fntdata"/><Relationship Id="rId22" Type="http://schemas.openxmlformats.org/officeDocument/2006/relationships/font" Target="fonts/Nunito-italic.fntdata"/><Relationship Id="rId21" Type="http://schemas.openxmlformats.org/officeDocument/2006/relationships/font" Target="fonts/Nunito-bold.fntdata"/><Relationship Id="rId24" Type="http://schemas.openxmlformats.org/officeDocument/2006/relationships/font" Target="fonts/MavenPro-regular.fntdata"/><Relationship Id="rId23" Type="http://schemas.openxmlformats.org/officeDocument/2006/relationships/font" Target="fonts/Nuni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MavenPr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g3f013497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533730d53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f533730d53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533730d53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f533730d53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533730d53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f533730d53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533730d53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533730d53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533730d53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533730d53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e5f1675d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e5f1675d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533730d5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533730d5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533730d53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f533730d5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533730d53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f533730d5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533730d53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533730d53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533730d53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533730d53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33730d53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533730d53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533730d53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f533730d53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1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1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783750" y="386175"/>
            <a:ext cx="75765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80"/>
              <a:buNone/>
            </a:pPr>
            <a:r>
              <a:rPr lang="en" sz="3700"/>
              <a:t>Assimilating Boundary Layer Depths Observed by WSR-88Ds to Improve the Prediction of a Derecho</a:t>
            </a:r>
            <a:endParaRPr sz="3700"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783750" y="2814625"/>
            <a:ext cx="57942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980"/>
              <a:t>Braedon Stouffer, David Stensrud &amp; Yunji Zhang</a:t>
            </a:r>
            <a:endParaRPr sz="198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980"/>
              <a:t>The Pennsylvania State University</a:t>
            </a:r>
            <a:endParaRPr sz="1980"/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650" y="3742600"/>
            <a:ext cx="1644900" cy="92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9166" y="3742600"/>
            <a:ext cx="843359" cy="92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>
            <p:ph idx="1" type="body"/>
          </p:nvPr>
        </p:nvSpPr>
        <p:spPr>
          <a:xfrm>
            <a:off x="338100" y="402575"/>
            <a:ext cx="36606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Gust potential NMEPs at each SPC % threshold can be used as a proxy for outlook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 forecasts place highest probs in eastern ND and western MN, similar to SPC outlook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PBLH forecasts extend highest probs further west into ND, better aligning with reports/PPH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Quantify accuracy using fractional skill score (FSS)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8775" y="0"/>
            <a:ext cx="35635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56385" y="156148"/>
            <a:ext cx="4314051" cy="3675726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3"/>
          <p:cNvSpPr txBox="1"/>
          <p:nvPr>
            <p:ph idx="1" type="body"/>
          </p:nvPr>
        </p:nvSpPr>
        <p:spPr>
          <a:xfrm>
            <a:off x="338100" y="402575"/>
            <a:ext cx="36606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FSS show that CONV and PBLH are nearly identical in the lower three probabilities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PBLH improves on CONV in the 45% and </a:t>
            </a: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especially in the 60% probabil</a:t>
            </a: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ties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PBLH forecast shows higher confidence in severe wind where the event actually occurred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about other initialization times?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>
            <p:ph idx="1" type="body"/>
          </p:nvPr>
        </p:nvSpPr>
        <p:spPr>
          <a:xfrm>
            <a:off x="338100" y="402575"/>
            <a:ext cx="36606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 forecasts’ FSS are similar to previous findings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Besides 1800Z forecast, PBLH performs better than CONV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major differences in lower probabilities; 45% and 60% show larger differences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After 1800Z, </a:t>
            </a: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PBLH forecasts place highest wind probabilities more accurately than CONV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8700" y="183625"/>
            <a:ext cx="4840500" cy="3769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/>
          <p:nvPr>
            <p:ph idx="1" type="body"/>
          </p:nvPr>
        </p:nvSpPr>
        <p:spPr>
          <a:xfrm>
            <a:off x="338100" y="402575"/>
            <a:ext cx="83958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Retrieval of PBLH via WSR-88D network has allowed for novel assimilation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PBLH DA has been shown to improve representation of lower tropospheric temperature and moisture – important for severe weather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Impactful severe wind event selected: forecast was uncertain with room for improvement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Experiment with PBLH DA outperforms CONV across several metrics (better placement, higher probabilities) and lead times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Why? Still trying to figure that out, but PBLH DA is creating a more favorable environment for convection &amp; upscale organization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225" y="62459"/>
            <a:ext cx="8443002" cy="396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6"/>
          <p:cNvSpPr txBox="1"/>
          <p:nvPr>
            <p:ph idx="1" type="body"/>
          </p:nvPr>
        </p:nvSpPr>
        <p:spPr>
          <a:xfrm>
            <a:off x="478225" y="2180850"/>
            <a:ext cx="3660600" cy="28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PBLH DA is changing the distribution of moisture along the axis of storm initiation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Increases cold pool strength, area and depth, leading to faster organization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338100" y="402575"/>
            <a:ext cx="41517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planetary boundary layer (PBL) connects the land surface to the atmosphere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PBL characteristics such as height (PBLH) can heavily influence air quality, cloud formation and the </a:t>
            </a: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initiation, organization and maintenance of deep convection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Accurate observations and model representation of the PBL are crucial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6600" y="460832"/>
            <a:ext cx="4151825" cy="3494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338100" y="402575"/>
            <a:ext cx="41517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Observations of PBLH are sparse and inconsistent, and the direct assimilation of PBLH is rare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Recent developments: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NWS dual-polarization radars (WSR-88Ds) can provide accurate estimates of PBLH on ~ 50% of all days (Stouffer et al. 2024 &amp; others)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Using WRF-EnKF, Zhang et al. (2025) successfully assimilated WSR-88D PBLH which improved a torrential rain forecast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30800"/>
            <a:ext cx="4349400" cy="3358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338100" y="402575"/>
            <a:ext cx="41517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Convection formed in eastern MT, organized in western ND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Derecho impacts Bismarck and reaches peak intensity in east-central ND before weakening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Discrete supercells ahead of the derecho responsible for several tornadoes</a:t>
            </a: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(Enderlin EF5)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6" title="June_20-21,_2025_ND_derecho_radar_loop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964350"/>
            <a:ext cx="4349400" cy="275112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/>
          <p:nvPr>
            <p:ph idx="1" type="body"/>
          </p:nvPr>
        </p:nvSpPr>
        <p:spPr>
          <a:xfrm>
            <a:off x="4670850" y="195850"/>
            <a:ext cx="4151700" cy="76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</a:rPr>
              <a:t>Case Selection: June 20-21, 2025, North Dakota Derecho</a:t>
            </a:r>
            <a:endParaRPr b="1" sz="18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idx="1" type="body"/>
          </p:nvPr>
        </p:nvSpPr>
        <p:spPr>
          <a:xfrm>
            <a:off x="338100" y="402575"/>
            <a:ext cx="41517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SPC’s 30% (ENH) wind contour is well placed along the track of the derecho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45% (MDT) contour is placed too far east relative to peak of derecho/clustering of wind reports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Derecho organized faster than expected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weakened before entering MN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667675"/>
            <a:ext cx="4349400" cy="296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idx="1" type="body"/>
          </p:nvPr>
        </p:nvSpPr>
        <p:spPr>
          <a:xfrm>
            <a:off x="338100" y="402575"/>
            <a:ext cx="49137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Simulations performed using the regional Model for Prediction Across Scales (MPAS) with HRRR physics suite, 3 km mesh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30-member ensemble: ICs generated from 1200Z HRRR analysis + GEFS perturbations, LBCs from GEFS. Soil perturbations also added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 (GLETKF) performed for 6 hours using CADRE JEDI Workflow with 15-minute cycling following a 3-hour spinup from 1200Z-1500Z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 forecasts from 6-20 1800-2100Z through 6-21 0600Z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1750" y="402577"/>
            <a:ext cx="3630525" cy="333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338100" y="402575"/>
            <a:ext cx="49137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experiment: surface, aircraft, sondes, etc. with 300 km GC horizontal, 0.3 logp vertical localizations; then radar reflectivity with 15 km GC horizontal, 10 model levels vertical.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PBLH 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experiment: same as CONV but with PBLH DA before radar reflectivity.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600 km GC horizontal, 0.3 logp vertical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Variable PBLH observation error:              max(50, 0.1*PBLH) [m]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Both are strongly coupled (DA updates atmosphere + soil states)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6675" y="714874"/>
            <a:ext cx="4117351" cy="304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/>
          <p:nvPr>
            <p:ph idx="1" type="body"/>
          </p:nvPr>
        </p:nvSpPr>
        <p:spPr>
          <a:xfrm>
            <a:off x="338100" y="402575"/>
            <a:ext cx="34146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Neighborhood Maximum Ensemble Probabilities (NMEPs) used for verification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 km neighborhood to align with SPC forecasting &amp; verification practices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Metrics: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Updraft Helicity (UH)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Gust Potential (GP)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850 hPa wind (U850)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4025" y="261700"/>
            <a:ext cx="5371974" cy="3652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/>
          <p:nvPr>
            <p:ph idx="1" type="body"/>
          </p:nvPr>
        </p:nvSpPr>
        <p:spPr>
          <a:xfrm>
            <a:off x="338100" y="402575"/>
            <a:ext cx="3414600" cy="4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“Practically Perfect”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forecast (Hitchens et al. 2013) allows for quantitative spatial comparison between forecasts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Using wind reports from 0000Z through 0600Z on 6/21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Sig. severe present but not shown; 60% + Sig. would have warranted a </a:t>
            </a: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 risk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2025 outlooks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60% CIG2 would have warranted a </a:t>
            </a: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 risk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new system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2625" y="230475"/>
            <a:ext cx="5086500" cy="3778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