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y="5143500" cx="9144000"/>
  <p:notesSz cx="6858000" cy="9144000"/>
  <p:embeddedFontLst>
    <p:embeddedFont>
      <p:font typeface="Nunito SemiBold"/>
      <p:regular r:id="rId50"/>
      <p:bold r:id="rId51"/>
      <p:italic r:id="rId52"/>
      <p:boldItalic r:id="rId53"/>
    </p:embeddedFont>
    <p:embeddedFont>
      <p:font typeface="Nunito"/>
      <p:regular r:id="rId54"/>
      <p:bold r:id="rId55"/>
      <p:italic r:id="rId56"/>
      <p:boldItalic r:id="rId57"/>
    </p:embeddedFont>
    <p:embeddedFont>
      <p:font typeface="Maven Pro"/>
      <p:regular r:id="rId58"/>
      <p:bold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Maoyi Huang - NOAA Federal"/>
  <p:cmAuthor clrIdx="1" id="1" initials="" lastIdx="1" name="David Burrows - NOAA Affiliat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NunitoSemiBold-bold.fntdata"/><Relationship Id="rId50" Type="http://schemas.openxmlformats.org/officeDocument/2006/relationships/font" Target="fonts/NunitoSemiBold-regular.fntdata"/><Relationship Id="rId53" Type="http://schemas.openxmlformats.org/officeDocument/2006/relationships/font" Target="fonts/NunitoSemiBold-boldItalic.fntdata"/><Relationship Id="rId52" Type="http://schemas.openxmlformats.org/officeDocument/2006/relationships/font" Target="fonts/NunitoSemiBold-italic.fntdata"/><Relationship Id="rId11" Type="http://schemas.openxmlformats.org/officeDocument/2006/relationships/slide" Target="slides/slide5.xml"/><Relationship Id="rId55" Type="http://schemas.openxmlformats.org/officeDocument/2006/relationships/font" Target="fonts/Nunito-bold.fntdata"/><Relationship Id="rId10" Type="http://schemas.openxmlformats.org/officeDocument/2006/relationships/slide" Target="slides/slide4.xml"/><Relationship Id="rId54" Type="http://schemas.openxmlformats.org/officeDocument/2006/relationships/font" Target="fonts/Nunito-regular.fntdata"/><Relationship Id="rId13" Type="http://schemas.openxmlformats.org/officeDocument/2006/relationships/slide" Target="slides/slide7.xml"/><Relationship Id="rId57" Type="http://schemas.openxmlformats.org/officeDocument/2006/relationships/font" Target="fonts/Nunito-boldItalic.fntdata"/><Relationship Id="rId12" Type="http://schemas.openxmlformats.org/officeDocument/2006/relationships/slide" Target="slides/slide6.xml"/><Relationship Id="rId56" Type="http://schemas.openxmlformats.org/officeDocument/2006/relationships/font" Target="fonts/Nunito-italic.fntdata"/><Relationship Id="rId15" Type="http://schemas.openxmlformats.org/officeDocument/2006/relationships/slide" Target="slides/slide9.xml"/><Relationship Id="rId59" Type="http://schemas.openxmlformats.org/officeDocument/2006/relationships/font" Target="fonts/MavenPro-bold.fntdata"/><Relationship Id="rId14" Type="http://schemas.openxmlformats.org/officeDocument/2006/relationships/slide" Target="slides/slide8.xml"/><Relationship Id="rId58" Type="http://schemas.openxmlformats.org/officeDocument/2006/relationships/font" Target="fonts/MavenPro-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16T16:26:09.657">
    <p:pos x="721" y="842"/>
    <p:text>Is this slide complete? Does it need a title?</p:text>
  </p:cm>
  <p:cm authorId="1" idx="1" dt="2026-07-16T16:26:09.657">
    <p:pos x="721" y="842"/>
    <p:text>Not complete yet. I may leave it out. Let's leave this conversation open until I address it.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42253dc37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3f42253dc37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2f20173c_48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52f20173c_48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57e79b1c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57e79b1c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52f20173c_48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52f20173c_48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f52f20173c_48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f52f20173c_48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52f20173c_48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52f20173c_48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52f20173c_48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f52f20173c_48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52f20173c_48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f52f20173c_48_9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f52f20173c_48_9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f52f20173c_48_9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f52f20173c_48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f52f20173c_48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f583427ee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f583427ee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f520d8ff2b_80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g3f520d8ff2b_80_5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f52f20173c_48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f52f20173c_48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52f20173c_48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f52f20173c_48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57e79b1c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57e79b1c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f52f20173c_48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f52f20173c_48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f52f20173c_48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f52f20173c_48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f52f20173c_48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f52f20173c_48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52f20173c_48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52f20173c_48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f52f20173c_48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f52f20173c_48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f52f20173c_48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f52f20173c_48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f52f20173c_48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f52f20173c_48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520d8ff2b_80_2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g3f520d8ff2b_80_20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f52f20173c_48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f52f20173c_48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52f20173c_48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f52f20173c_48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f583427ee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3f583427ee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f52f20173c_48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f52f20173c_48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f57e79b1c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f57e79b1c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f520d8ff2b_63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f520d8ff2b_63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f508cd00f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3f508cd00f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f52f20173c_48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f52f20173c_48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f52f20173c_48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3f52f20173c_48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f52f20173c_48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f52f20173c_48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20d8ff2b_80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520d8ff2b_8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f52f20173c_48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f52f20173c_48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f52f20173c_48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f52f20173c_48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52f20173c_48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f52f20173c_48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f57e79b1ce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3f57e79b1ce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57e79b1c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57e79b1c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2f20173c_48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52f20173c_48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52f20173c_48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52f20173c_48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f52f20173c_48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f52f20173c_48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2f20173c_48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52f20173c_48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0d586532_13_0)">
  <p:cSld name="Title and body (g3f50d586532_13_0)">
    <p:spTree>
      <p:nvGrpSpPr>
        <p:cNvPr id="81" name="Shape 81"/>
        <p:cNvGrpSpPr/>
        <p:nvPr/>
      </p:nvGrpSpPr>
      <p:grpSpPr>
        <a:xfrm>
          <a:off x="0" y="0"/>
          <a:ext cx="0" cy="0"/>
          <a:chOff x="0" y="0"/>
          <a:chExt cx="0" cy="0"/>
        </a:xfrm>
      </p:grpSpPr>
      <p:sp>
        <p:nvSpPr>
          <p:cNvPr id="82" name="Google Shape;82;p1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3" name="Google Shape;83;p13"/>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0d586532_56_0)">
  <p:cSld name="Title and body (g3f50d586532_56_0)">
    <p:spTree>
      <p:nvGrpSpPr>
        <p:cNvPr id="85" name="Shape 85"/>
        <p:cNvGrpSpPr/>
        <p:nvPr/>
      </p:nvGrpSpPr>
      <p:grpSpPr>
        <a:xfrm>
          <a:off x="0" y="0"/>
          <a:ext cx="0" cy="0"/>
          <a:chOff x="0" y="0"/>
          <a:chExt cx="0" cy="0"/>
        </a:xfrm>
      </p:grpSpPr>
      <p:sp>
        <p:nvSpPr>
          <p:cNvPr id="86" name="Google Shape;86;p1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7" name="Google Shape;87;p1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8" name="Google Shape;88;p1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0d8ff2b_9_0)">
  <p:cSld name="Title and body (g3f520d8ff2b_9_0)">
    <p:spTree>
      <p:nvGrpSpPr>
        <p:cNvPr id="89" name="Shape 89"/>
        <p:cNvGrpSpPr/>
        <p:nvPr/>
      </p:nvGrpSpPr>
      <p:grpSpPr>
        <a:xfrm>
          <a:off x="0" y="0"/>
          <a:ext cx="0" cy="0"/>
          <a:chOff x="0" y="0"/>
          <a:chExt cx="0" cy="0"/>
        </a:xfrm>
      </p:grpSpPr>
      <p:sp>
        <p:nvSpPr>
          <p:cNvPr id="90" name="Google Shape;90;p1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1" name="Google Shape;91;p15"/>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2" name="Google Shape;92;p1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g3f520d8ff2b_19_0)">
  <p:cSld name="Title only (g3f520d8ff2b_19_0)">
    <p:spTree>
      <p:nvGrpSpPr>
        <p:cNvPr id="93" name="Shape 93"/>
        <p:cNvGrpSpPr/>
        <p:nvPr/>
      </p:nvGrpSpPr>
      <p:grpSpPr>
        <a:xfrm>
          <a:off x="0" y="0"/>
          <a:ext cx="0" cy="0"/>
          <a:chOff x="0" y="0"/>
          <a:chExt cx="0" cy="0"/>
        </a:xfrm>
      </p:grpSpPr>
      <p:sp>
        <p:nvSpPr>
          <p:cNvPr id="94" name="Google Shape;94;p1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0d8ff2b_58_0)">
  <p:cSld name="Title and body (g3f520d8ff2b_58_0)">
    <p:spTree>
      <p:nvGrpSpPr>
        <p:cNvPr id="96" name="Shape 96"/>
        <p:cNvGrpSpPr/>
        <p:nvPr/>
      </p:nvGrpSpPr>
      <p:grpSpPr>
        <a:xfrm>
          <a:off x="0" y="0"/>
          <a:ext cx="0" cy="0"/>
          <a:chOff x="0" y="0"/>
          <a:chExt cx="0" cy="0"/>
        </a:xfrm>
      </p:grpSpPr>
      <p:sp>
        <p:nvSpPr>
          <p:cNvPr id="97" name="Google Shape;97;p1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8" name="Google Shape;98;p17"/>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0d8ff2b_90_0)">
  <p:cSld name="Title and body (g3f520d8ff2b_90_0)">
    <p:spTree>
      <p:nvGrpSpPr>
        <p:cNvPr id="100" name="Shape 100"/>
        <p:cNvGrpSpPr/>
        <p:nvPr/>
      </p:nvGrpSpPr>
      <p:grpSpPr>
        <a:xfrm>
          <a:off x="0" y="0"/>
          <a:ext cx="0" cy="0"/>
          <a:chOff x="0" y="0"/>
          <a:chExt cx="0" cy="0"/>
        </a:xfrm>
      </p:grpSpPr>
      <p:sp>
        <p:nvSpPr>
          <p:cNvPr id="101" name="Google Shape;101;p1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2" name="Google Shape;102;p18"/>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3" name="Google Shape;103;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0d8ff2b_97_0)">
  <p:cSld name="Title and body (g3f520d8ff2b_97_0)">
    <p:spTree>
      <p:nvGrpSpPr>
        <p:cNvPr id="104" name="Shape 104"/>
        <p:cNvGrpSpPr/>
        <p:nvPr/>
      </p:nvGrpSpPr>
      <p:grpSpPr>
        <a:xfrm>
          <a:off x="0" y="0"/>
          <a:ext cx="0" cy="0"/>
          <a:chOff x="0" y="0"/>
          <a:chExt cx="0" cy="0"/>
        </a:xfrm>
      </p:grpSpPr>
      <p:sp>
        <p:nvSpPr>
          <p:cNvPr id="105" name="Google Shape;105;p1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6" name="Google Shape;106;p19"/>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7" name="Google Shape;107;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g3f520d8ff2b_104_0)">
  <p:cSld name="Title slide (g3f520d8ff2b_104_0)">
    <p:bg>
      <p:bgPr>
        <a:solidFill>
          <a:srgbClr val="094D70"/>
        </a:solidFill>
      </p:bgPr>
    </p:bg>
    <p:spTree>
      <p:nvGrpSpPr>
        <p:cNvPr id="108" name="Shape 108"/>
        <p:cNvGrpSpPr/>
        <p:nvPr/>
      </p:nvGrpSpPr>
      <p:grpSpPr>
        <a:xfrm>
          <a:off x="0" y="0"/>
          <a:ext cx="0" cy="0"/>
          <a:chOff x="0" y="0"/>
          <a:chExt cx="0" cy="0"/>
        </a:xfrm>
      </p:grpSpPr>
      <p:sp>
        <p:nvSpPr>
          <p:cNvPr id="109" name="Google Shape;109;p20"/>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10" name="Google Shape;110;p20"/>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11" name="Google Shape;111;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f20173c_16_0)">
  <p:cSld name="Title and body (g3f52f20173c_16_0)">
    <p:spTree>
      <p:nvGrpSpPr>
        <p:cNvPr id="112" name="Shape 112"/>
        <p:cNvGrpSpPr/>
        <p:nvPr/>
      </p:nvGrpSpPr>
      <p:grpSpPr>
        <a:xfrm>
          <a:off x="0" y="0"/>
          <a:ext cx="0" cy="0"/>
          <a:chOff x="0" y="0"/>
          <a:chExt cx="0" cy="0"/>
        </a:xfrm>
      </p:grpSpPr>
      <p:sp>
        <p:nvSpPr>
          <p:cNvPr id="113" name="Google Shape;113;p2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4" name="Google Shape;114;p21"/>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5" name="Google Shape;115;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f20173c_73_0)">
  <p:cSld name="Title and body (g3f52f20173c_73_0)">
    <p:spTree>
      <p:nvGrpSpPr>
        <p:cNvPr id="116" name="Shape 116"/>
        <p:cNvGrpSpPr/>
        <p:nvPr/>
      </p:nvGrpSpPr>
      <p:grpSpPr>
        <a:xfrm>
          <a:off x="0" y="0"/>
          <a:ext cx="0" cy="0"/>
          <a:chOff x="0" y="0"/>
          <a:chExt cx="0" cy="0"/>
        </a:xfrm>
      </p:grpSpPr>
      <p:sp>
        <p:nvSpPr>
          <p:cNvPr id="117" name="Google Shape;117;p2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8" name="Google Shape;118;p22"/>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9" name="Google Shape;119;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2f20173c_86_0)">
  <p:cSld name="Title and body (g3f52f20173c_86_0)">
    <p:spTree>
      <p:nvGrpSpPr>
        <p:cNvPr id="120" name="Shape 120"/>
        <p:cNvGrpSpPr/>
        <p:nvPr/>
      </p:nvGrpSpPr>
      <p:grpSpPr>
        <a:xfrm>
          <a:off x="0" y="0"/>
          <a:ext cx="0" cy="0"/>
          <a:chOff x="0" y="0"/>
          <a:chExt cx="0" cy="0"/>
        </a:xfrm>
      </p:grpSpPr>
      <p:sp>
        <p:nvSpPr>
          <p:cNvPr id="121" name="Google Shape;121;p2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2" name="Google Shape;122;p23"/>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3" name="Google Shape;123;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7.png"/><Relationship Id="rId5" Type="http://schemas.openxmlformats.org/officeDocument/2006/relationships/image" Target="../media/image23.png"/><Relationship Id="rId6" Type="http://schemas.openxmlformats.org/officeDocument/2006/relationships/image" Target="../media/image13.png"/><Relationship Id="rId7" Type="http://schemas.openxmlformats.org/officeDocument/2006/relationships/image" Target="../media/image22.png"/><Relationship Id="rId8"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47.png"/><Relationship Id="rId6" Type="http://schemas.openxmlformats.org/officeDocument/2006/relationships/image" Target="../media/image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27.png"/><Relationship Id="rId5"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2.jp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46.png"/><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26.png"/><Relationship Id="rId4" Type="http://schemas.openxmlformats.org/officeDocument/2006/relationships/image" Target="../media/image45.png"/><Relationship Id="rId9" Type="http://schemas.openxmlformats.org/officeDocument/2006/relationships/image" Target="../media/image36.png"/><Relationship Id="rId5" Type="http://schemas.openxmlformats.org/officeDocument/2006/relationships/image" Target="../media/image43.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41.png"/><Relationship Id="rId5"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67.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hyperlink" Target="https://ufs.epic.noaa.gov/ufs-webinar-seri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64.png"/><Relationship Id="rId4" Type="http://schemas.openxmlformats.org/officeDocument/2006/relationships/image" Target="../media/image48.png"/><Relationship Id="rId5" Type="http://schemas.openxmlformats.org/officeDocument/2006/relationships/image" Target="../media/image5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comments" Target="../comments/comment1.xml"/><Relationship Id="rId4" Type="http://schemas.openxmlformats.org/officeDocument/2006/relationships/image" Target="../media/image5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12.jp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60.png"/><Relationship Id="rId4" Type="http://schemas.openxmlformats.org/officeDocument/2006/relationships/image" Target="../media/image52.png"/><Relationship Id="rId5" Type="http://schemas.openxmlformats.org/officeDocument/2006/relationships/image" Target="../media/image49.png"/><Relationship Id="rId6"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9.png"/><Relationship Id="rId4" Type="http://schemas.openxmlformats.org/officeDocument/2006/relationships/image" Target="../media/image62.png"/><Relationship Id="rId5" Type="http://schemas.openxmlformats.org/officeDocument/2006/relationships/image" Target="../media/image6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ph type="ctrTitle"/>
          </p:nvPr>
        </p:nvSpPr>
        <p:spPr>
          <a:xfrm>
            <a:off x="5573600" y="499100"/>
            <a:ext cx="3183600" cy="1872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70000"/>
              <a:buNone/>
            </a:pPr>
            <a:r>
              <a:rPr lang="en" sz="6000"/>
              <a:t>E</a:t>
            </a:r>
            <a:r>
              <a:rPr lang="en" sz="6000"/>
              <a:t>PIC</a:t>
            </a:r>
            <a:r>
              <a:rPr lang="en" sz="6000"/>
              <a:t> and the UFS</a:t>
            </a:r>
            <a:endParaRPr sz="6000"/>
          </a:p>
        </p:txBody>
      </p:sp>
      <p:sp>
        <p:nvSpPr>
          <p:cNvPr id="129" name="Google Shape;129;p24"/>
          <p:cNvSpPr txBox="1"/>
          <p:nvPr>
            <p:ph idx="1" type="subTitle"/>
          </p:nvPr>
        </p:nvSpPr>
        <p:spPr>
          <a:xfrm>
            <a:off x="5573600" y="2481575"/>
            <a:ext cx="3183600" cy="69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Presenter: D. Alex Burrows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idx="1" type="body"/>
          </p:nvPr>
        </p:nvSpPr>
        <p:spPr>
          <a:xfrm>
            <a:off x="277450" y="1337725"/>
            <a:ext cx="3873600" cy="3596100"/>
          </a:xfrm>
          <a:prstGeom prst="rect">
            <a:avLst/>
          </a:prstGeom>
          <a:ln cap="flat" cmpd="sng" w="9525">
            <a:solidFill>
              <a:srgbClr val="F1761A"/>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000000"/>
                </a:solidFill>
                <a:latin typeface="Arial"/>
                <a:ea typeface="Arial"/>
                <a:cs typeface="Arial"/>
                <a:sym typeface="Arial"/>
              </a:rPr>
              <a:t>Key </a:t>
            </a:r>
            <a:r>
              <a:rPr lang="en" sz="1350">
                <a:solidFill>
                  <a:srgbClr val="F1761A"/>
                </a:solidFill>
                <a:latin typeface="Arial"/>
                <a:ea typeface="Arial"/>
                <a:cs typeface="Arial"/>
                <a:sym typeface="Arial"/>
              </a:rPr>
              <a:t>components</a:t>
            </a:r>
            <a:r>
              <a:rPr lang="en" sz="1350">
                <a:solidFill>
                  <a:srgbClr val="000000"/>
                </a:solidFill>
                <a:latin typeface="Arial"/>
                <a:ea typeface="Arial"/>
                <a:cs typeface="Arial"/>
                <a:sym typeface="Arial"/>
              </a:rPr>
              <a:t> of the UFS</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Atmosphere: ufs-weather-model</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Land: Noah-Multi Parameterization Land Surface Model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Noah-MP</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Ocean: GFDL’s Modular Ocean Model Version 6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MOM6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Sea ice: Los Alamos Sea ice model version 6 </a:t>
            </a:r>
            <a:r>
              <a:rPr b="1" lang="en" sz="1350">
                <a:solidFill>
                  <a:srgbClr val="000000"/>
                </a:solidFill>
                <a:latin typeface="Arial"/>
                <a:ea typeface="Arial"/>
                <a:cs typeface="Arial"/>
                <a:sym typeface="Arial"/>
              </a:rPr>
              <a:t>(</a:t>
            </a:r>
            <a:r>
              <a:rPr lang="en" sz="1350">
                <a:solidFill>
                  <a:srgbClr val="E65100"/>
                </a:solidFill>
                <a:latin typeface="Arial"/>
                <a:ea typeface="Arial"/>
                <a:cs typeface="Arial"/>
                <a:sym typeface="Arial"/>
              </a:rPr>
              <a:t>CICE6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Wave: wave model (</a:t>
            </a:r>
            <a:r>
              <a:rPr lang="en" sz="1350">
                <a:solidFill>
                  <a:srgbClr val="E65100"/>
                </a:solidFill>
                <a:latin typeface="Arial"/>
                <a:ea typeface="Arial"/>
                <a:cs typeface="Arial"/>
                <a:sym typeface="Arial"/>
              </a:rPr>
              <a:t>WAVE WATCHIII</a:t>
            </a:r>
            <a:r>
              <a:rPr lang="en" sz="1350">
                <a:solidFill>
                  <a:srgbClr val="000000"/>
                </a:solidFill>
                <a:latin typeface="Arial"/>
                <a:ea typeface="Arial"/>
                <a:cs typeface="Arial"/>
                <a:sym typeface="Arial"/>
              </a:rPr>
              <a:t>)</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Aerosol: Goddard Chemistry Aerosol Radiation and Transport (</a:t>
            </a:r>
            <a:r>
              <a:rPr lang="en" sz="1350">
                <a:solidFill>
                  <a:srgbClr val="E65100"/>
                </a:solidFill>
                <a:latin typeface="Arial"/>
                <a:ea typeface="Arial"/>
                <a:cs typeface="Arial"/>
                <a:sym typeface="Arial"/>
              </a:rPr>
              <a:t>GOCART</a:t>
            </a:r>
            <a:r>
              <a:rPr lang="en" sz="1350">
                <a:solidFill>
                  <a:srgbClr val="000000"/>
                </a:solidFill>
                <a:latin typeface="Arial"/>
                <a:ea typeface="Arial"/>
                <a:cs typeface="Arial"/>
                <a:sym typeface="Arial"/>
              </a:rPr>
              <a:t>) aerosol model.</a:t>
            </a:r>
            <a:endParaRPr/>
          </a:p>
        </p:txBody>
      </p:sp>
      <p:pic>
        <p:nvPicPr>
          <p:cNvPr id="241" name="Google Shape;241;p33"/>
          <p:cNvPicPr preferRelativeResize="0"/>
          <p:nvPr/>
        </p:nvPicPr>
        <p:blipFill>
          <a:blip r:embed="rId3">
            <a:alphaModFix/>
          </a:blip>
          <a:stretch>
            <a:fillRect/>
          </a:stretch>
        </p:blipFill>
        <p:spPr>
          <a:xfrm>
            <a:off x="4690650" y="1511888"/>
            <a:ext cx="4017000" cy="3247775"/>
          </a:xfrm>
          <a:prstGeom prst="rect">
            <a:avLst/>
          </a:prstGeom>
          <a:noFill/>
          <a:ln>
            <a:noFill/>
          </a:ln>
        </p:spPr>
      </p:pic>
      <p:sp>
        <p:nvSpPr>
          <p:cNvPr id="242" name="Google Shape;242;p33"/>
          <p:cNvSpPr txBox="1"/>
          <p:nvPr/>
        </p:nvSpPr>
        <p:spPr>
          <a:xfrm>
            <a:off x="476250" y="571500"/>
            <a:ext cx="666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400">
                <a:solidFill>
                  <a:srgbClr val="1E293B"/>
                </a:solidFill>
                <a:latin typeface="Maven Pro"/>
                <a:ea typeface="Maven Pro"/>
                <a:cs typeface="Maven Pro"/>
                <a:sym typeface="Maven Pro"/>
              </a:rPr>
              <a:t>UFS </a:t>
            </a:r>
            <a:r>
              <a:rPr b="1" lang="en" sz="2400">
                <a:solidFill>
                  <a:srgbClr val="145FA6"/>
                </a:solidFill>
                <a:latin typeface="Maven Pro"/>
                <a:ea typeface="Maven Pro"/>
                <a:cs typeface="Maven Pro"/>
                <a:sym typeface="Maven Pro"/>
              </a:rPr>
              <a:t>Applications</a:t>
            </a:r>
            <a:r>
              <a:rPr b="1" lang="en" sz="2400">
                <a:solidFill>
                  <a:srgbClr val="1E293B"/>
                </a:solidFill>
                <a:latin typeface="Maven Pro"/>
                <a:ea typeface="Maven Pro"/>
                <a:cs typeface="Maven Pro"/>
                <a:sym typeface="Maven Pro"/>
              </a:rPr>
              <a:t> &amp; </a:t>
            </a:r>
            <a:r>
              <a:rPr b="1" lang="en" sz="2400">
                <a:solidFill>
                  <a:srgbClr val="F1761A"/>
                </a:solidFill>
                <a:latin typeface="Maven Pro"/>
                <a:ea typeface="Maven Pro"/>
                <a:cs typeface="Maven Pro"/>
                <a:sym typeface="Maven Pro"/>
              </a:rPr>
              <a:t>Components</a:t>
            </a:r>
            <a:endParaRPr b="1" sz="2400">
              <a:solidFill>
                <a:srgbClr val="F1761A"/>
              </a:solidFill>
              <a:latin typeface="Maven Pro"/>
              <a:ea typeface="Maven Pro"/>
              <a:cs typeface="Maven Pro"/>
              <a:sym typeface="Maven Pro"/>
            </a:endParaRPr>
          </a:p>
        </p:txBody>
      </p:sp>
      <p:sp>
        <p:nvSpPr>
          <p:cNvPr id="243" name="Google Shape;243;p33"/>
          <p:cNvSpPr txBox="1"/>
          <p:nvPr/>
        </p:nvSpPr>
        <p:spPr>
          <a:xfrm>
            <a:off x="4690650" y="1047900"/>
            <a:ext cx="4017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145FA6"/>
                </a:solidFill>
                <a:latin typeface="Nunito"/>
                <a:ea typeface="Nunito"/>
                <a:cs typeface="Nunito"/>
                <a:sym typeface="Nunito"/>
              </a:rPr>
              <a:t>Short-Range Weather</a:t>
            </a:r>
            <a:endParaRPr sz="2100"/>
          </a:p>
        </p:txBody>
      </p:sp>
      <p:sp>
        <p:nvSpPr>
          <p:cNvPr id="244" name="Google Shape;244;p33"/>
          <p:cNvSpPr/>
          <p:nvPr/>
        </p:nvSpPr>
        <p:spPr>
          <a:xfrm>
            <a:off x="7330950" y="3557125"/>
            <a:ext cx="1376700" cy="1376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45" name="Google Shape;245;p33"/>
          <p:cNvSpPr/>
          <p:nvPr/>
        </p:nvSpPr>
        <p:spPr>
          <a:xfrm>
            <a:off x="6995550" y="1622000"/>
            <a:ext cx="1376700" cy="821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46" name="Google Shape;246;p33"/>
          <p:cNvSpPr/>
          <p:nvPr/>
        </p:nvSpPr>
        <p:spPr>
          <a:xfrm>
            <a:off x="6010800" y="3557125"/>
            <a:ext cx="1376700" cy="1376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47" name="Google Shape;247;p33"/>
          <p:cNvSpPr/>
          <p:nvPr/>
        </p:nvSpPr>
        <p:spPr>
          <a:xfrm>
            <a:off x="4690650" y="3557125"/>
            <a:ext cx="1376700" cy="1376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Outline slide listing &quot;Supported UFS Applications,&quot; &quot;Support Beyond Applications,&quot; and &quot;R2O Considerations.&quot;" id="252" name="Google Shape;252;p34"/>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253" name="Google Shape;253;p34"/>
          <p:cNvPicPr preferRelativeResize="0"/>
          <p:nvPr/>
        </p:nvPicPr>
        <p:blipFill>
          <a:blip r:embed="rId4">
            <a:alphaModFix/>
          </a:blip>
          <a:stretch>
            <a:fillRect/>
          </a:stretch>
        </p:blipFill>
        <p:spPr>
          <a:xfrm>
            <a:off x="1027750" y="3253300"/>
            <a:ext cx="7219950" cy="723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145FA6"/>
                </a:solidFill>
                <a:latin typeface="Maven Pro"/>
                <a:ea typeface="Maven Pro"/>
                <a:cs typeface="Maven Pro"/>
                <a:sym typeface="Maven Pro"/>
              </a:rPr>
              <a:t>Supported Applications</a:t>
            </a:r>
            <a:endParaRPr>
              <a:solidFill>
                <a:srgbClr val="145FA6"/>
              </a:solidFill>
              <a:latin typeface="Maven Pro"/>
              <a:ea typeface="Maven Pro"/>
              <a:cs typeface="Maven Pro"/>
              <a:sym typeface="Maven Pro"/>
            </a:endParaRPr>
          </a:p>
          <a:p>
            <a:pPr indent="0" lvl="0" marL="0" rtl="0" algn="l">
              <a:spcBef>
                <a:spcPts val="0"/>
              </a:spcBef>
              <a:spcAft>
                <a:spcPts val="0"/>
              </a:spcAft>
              <a:buNone/>
            </a:pPr>
            <a:r>
              <a:rPr b="0" lang="en" sz="1222">
                <a:solidFill>
                  <a:srgbClr val="0F172A"/>
                </a:solidFill>
              </a:rPr>
              <a:t>Applications, Components, Development Frameworks, and Collaborations</a:t>
            </a:r>
            <a:endParaRPr b="0" sz="1222">
              <a:solidFill>
                <a:srgbClr val="0F172A"/>
              </a:solidFill>
            </a:endParaRPr>
          </a:p>
        </p:txBody>
      </p:sp>
      <p:pic>
        <p:nvPicPr>
          <p:cNvPr id="259" name="Google Shape;259;p35"/>
          <p:cNvPicPr preferRelativeResize="0"/>
          <p:nvPr/>
        </p:nvPicPr>
        <p:blipFill>
          <a:blip r:embed="rId3">
            <a:alphaModFix/>
          </a:blip>
          <a:stretch>
            <a:fillRect/>
          </a:stretch>
        </p:blipFill>
        <p:spPr>
          <a:xfrm>
            <a:off x="895850" y="2583350"/>
            <a:ext cx="2321101" cy="1158276"/>
          </a:xfrm>
          <a:prstGeom prst="rect">
            <a:avLst/>
          </a:prstGeom>
          <a:noFill/>
          <a:ln cap="flat" cmpd="sng" w="38100">
            <a:solidFill>
              <a:srgbClr val="D84315"/>
            </a:solidFill>
            <a:prstDash val="solid"/>
            <a:round/>
            <a:headEnd len="sm" w="sm" type="none"/>
            <a:tailEnd len="sm" w="sm" type="none"/>
          </a:ln>
        </p:spPr>
      </p:pic>
      <p:pic>
        <p:nvPicPr>
          <p:cNvPr id="260" name="Google Shape;260;p35"/>
          <p:cNvPicPr preferRelativeResize="0"/>
          <p:nvPr/>
        </p:nvPicPr>
        <p:blipFill>
          <a:blip r:embed="rId4">
            <a:alphaModFix/>
          </a:blip>
          <a:stretch>
            <a:fillRect/>
          </a:stretch>
        </p:blipFill>
        <p:spPr>
          <a:xfrm>
            <a:off x="895850" y="1257672"/>
            <a:ext cx="2321101" cy="1158276"/>
          </a:xfrm>
          <a:prstGeom prst="rect">
            <a:avLst/>
          </a:prstGeom>
          <a:noFill/>
          <a:ln cap="flat" cmpd="sng" w="38100">
            <a:solidFill>
              <a:srgbClr val="D84315"/>
            </a:solidFill>
            <a:prstDash val="solid"/>
            <a:round/>
            <a:headEnd len="sm" w="sm" type="none"/>
            <a:tailEnd len="sm" w="sm" type="none"/>
          </a:ln>
        </p:spPr>
      </p:pic>
      <p:pic>
        <p:nvPicPr>
          <p:cNvPr id="261" name="Google Shape;261;p35"/>
          <p:cNvPicPr preferRelativeResize="0"/>
          <p:nvPr/>
        </p:nvPicPr>
        <p:blipFill>
          <a:blip r:embed="rId5">
            <a:alphaModFix/>
          </a:blip>
          <a:stretch>
            <a:fillRect/>
          </a:stretch>
        </p:blipFill>
        <p:spPr>
          <a:xfrm>
            <a:off x="5631775" y="1267385"/>
            <a:ext cx="2282173" cy="1138850"/>
          </a:xfrm>
          <a:prstGeom prst="rect">
            <a:avLst/>
          </a:prstGeom>
          <a:noFill/>
          <a:ln>
            <a:noFill/>
          </a:ln>
        </p:spPr>
      </p:pic>
      <p:pic>
        <p:nvPicPr>
          <p:cNvPr id="262" name="Google Shape;262;p35"/>
          <p:cNvPicPr preferRelativeResize="0"/>
          <p:nvPr/>
        </p:nvPicPr>
        <p:blipFill>
          <a:blip r:embed="rId6">
            <a:alphaModFix/>
          </a:blip>
          <a:stretch>
            <a:fillRect/>
          </a:stretch>
        </p:blipFill>
        <p:spPr>
          <a:xfrm>
            <a:off x="5631775" y="2593063"/>
            <a:ext cx="2282173" cy="1138850"/>
          </a:xfrm>
          <a:prstGeom prst="rect">
            <a:avLst/>
          </a:prstGeom>
          <a:noFill/>
          <a:ln cap="flat" cmpd="sng" w="38100">
            <a:solidFill>
              <a:srgbClr val="D84315"/>
            </a:solidFill>
            <a:prstDash val="solid"/>
            <a:round/>
            <a:headEnd len="sm" w="sm" type="none"/>
            <a:tailEnd len="sm" w="sm" type="none"/>
          </a:ln>
        </p:spPr>
      </p:pic>
      <p:pic>
        <p:nvPicPr>
          <p:cNvPr id="263" name="Google Shape;263;p35"/>
          <p:cNvPicPr preferRelativeResize="0"/>
          <p:nvPr/>
        </p:nvPicPr>
        <p:blipFill>
          <a:blip r:embed="rId7">
            <a:alphaModFix/>
          </a:blip>
          <a:stretch>
            <a:fillRect/>
          </a:stretch>
        </p:blipFill>
        <p:spPr>
          <a:xfrm>
            <a:off x="3329143" y="2616505"/>
            <a:ext cx="2188227" cy="1091966"/>
          </a:xfrm>
          <a:prstGeom prst="rect">
            <a:avLst/>
          </a:prstGeom>
          <a:noFill/>
          <a:ln>
            <a:noFill/>
          </a:ln>
        </p:spPr>
      </p:pic>
      <p:pic>
        <p:nvPicPr>
          <p:cNvPr id="264" name="Google Shape;264;p35"/>
          <p:cNvPicPr preferRelativeResize="0"/>
          <p:nvPr/>
        </p:nvPicPr>
        <p:blipFill>
          <a:blip r:embed="rId8">
            <a:alphaModFix/>
          </a:blip>
          <a:stretch>
            <a:fillRect/>
          </a:stretch>
        </p:blipFill>
        <p:spPr>
          <a:xfrm>
            <a:off x="3329143" y="3932465"/>
            <a:ext cx="2188227" cy="1091974"/>
          </a:xfrm>
          <a:prstGeom prst="rect">
            <a:avLst/>
          </a:prstGeom>
          <a:noFill/>
          <a:ln>
            <a:noFill/>
          </a:ln>
        </p:spPr>
      </p:pic>
      <p:pic>
        <p:nvPicPr>
          <p:cNvPr id="265" name="Google Shape;265;p35"/>
          <p:cNvPicPr preferRelativeResize="0"/>
          <p:nvPr/>
        </p:nvPicPr>
        <p:blipFill>
          <a:blip r:embed="rId9">
            <a:alphaModFix/>
          </a:blip>
          <a:stretch>
            <a:fillRect/>
          </a:stretch>
        </p:blipFill>
        <p:spPr>
          <a:xfrm>
            <a:off x="895871" y="3899314"/>
            <a:ext cx="2321060" cy="1158276"/>
          </a:xfrm>
          <a:prstGeom prst="rect">
            <a:avLst/>
          </a:prstGeom>
          <a:noFill/>
          <a:ln>
            <a:noFill/>
          </a:ln>
        </p:spPr>
      </p:pic>
      <p:pic>
        <p:nvPicPr>
          <p:cNvPr id="266" name="Google Shape;266;p35"/>
          <p:cNvPicPr preferRelativeResize="0"/>
          <p:nvPr/>
        </p:nvPicPr>
        <p:blipFill>
          <a:blip r:embed="rId10">
            <a:alphaModFix/>
          </a:blip>
          <a:stretch>
            <a:fillRect/>
          </a:stretch>
        </p:blipFill>
        <p:spPr>
          <a:xfrm>
            <a:off x="3329135" y="1257672"/>
            <a:ext cx="2188242" cy="1158276"/>
          </a:xfrm>
          <a:prstGeom prst="rect">
            <a:avLst/>
          </a:prstGeom>
          <a:noFill/>
          <a:ln cap="flat" cmpd="sng" w="38100">
            <a:solidFill>
              <a:srgbClr val="D84315"/>
            </a:solidFill>
            <a:prstDash val="solid"/>
            <a:round/>
            <a:headEnd len="sm" w="sm" type="none"/>
            <a:tailEnd len="sm" w="sm" type="none"/>
          </a:ln>
        </p:spPr>
      </p:pic>
      <p:sp>
        <p:nvSpPr>
          <p:cNvPr id="267" name="Google Shape;267;p35"/>
          <p:cNvSpPr txBox="1"/>
          <p:nvPr/>
        </p:nvSpPr>
        <p:spPr>
          <a:xfrm>
            <a:off x="5988513" y="4085900"/>
            <a:ext cx="1568700" cy="985200"/>
          </a:xfrm>
          <a:prstGeom prst="rect">
            <a:avLst/>
          </a:prstGeom>
          <a:noFill/>
          <a:ln cap="flat" cmpd="sng" w="38100">
            <a:solidFill>
              <a:srgbClr val="D84315"/>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D84315"/>
                </a:solidFill>
                <a:latin typeface="Nunito"/>
                <a:ea typeface="Nunito"/>
                <a:cs typeface="Nunito"/>
                <a:sym typeface="Nunito"/>
              </a:rPr>
              <a:t>Today: Focus on UFS-</a:t>
            </a:r>
            <a:r>
              <a:rPr lang="en" sz="1300">
                <a:solidFill>
                  <a:srgbClr val="D84315"/>
                </a:solidFill>
                <a:latin typeface="Nunito"/>
                <a:ea typeface="Nunito"/>
                <a:cs typeface="Nunito"/>
                <a:sym typeface="Nunito"/>
              </a:rPr>
              <a:t>WM</a:t>
            </a:r>
            <a:r>
              <a:rPr lang="en" sz="1300">
                <a:solidFill>
                  <a:srgbClr val="D84315"/>
                </a:solidFill>
                <a:latin typeface="Nunito"/>
                <a:ea typeface="Nunito"/>
                <a:cs typeface="Nunito"/>
                <a:sym typeface="Nunito"/>
              </a:rPr>
              <a:t>, SRW, GW, and UFS DA workflow</a:t>
            </a:r>
            <a:endParaRPr sz="1300">
              <a:solidFill>
                <a:srgbClr val="D84315"/>
              </a:solidFill>
              <a:latin typeface="Nunito"/>
              <a:ea typeface="Nunito"/>
              <a:cs typeface="Nunito"/>
              <a:sym typeface="Nuni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36"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273" name="Google Shape;273;p36"/>
          <p:cNvGrpSpPr/>
          <p:nvPr/>
        </p:nvGrpSpPr>
        <p:grpSpPr>
          <a:xfrm>
            <a:off x="951033" y="397889"/>
            <a:ext cx="1072800" cy="0"/>
            <a:chOff x="1376350" y="528325"/>
            <a:chExt cx="1072800" cy="0"/>
          </a:xfrm>
        </p:grpSpPr>
        <p:cxnSp>
          <p:nvCxnSpPr>
            <p:cNvPr id="274" name="Google Shape;274;p3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5" name="Google Shape;275;p3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76" name="Google Shape;276;p3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pic>
        <p:nvPicPr>
          <p:cNvPr id="277" name="Google Shape;277;p36"/>
          <p:cNvPicPr preferRelativeResize="0"/>
          <p:nvPr/>
        </p:nvPicPr>
        <p:blipFill rotWithShape="1">
          <a:blip r:embed="rId4">
            <a:alphaModFix/>
          </a:blip>
          <a:srcRect b="0" l="0" r="0" t="0"/>
          <a:stretch/>
        </p:blipFill>
        <p:spPr>
          <a:xfrm>
            <a:off x="2247900" y="1333500"/>
            <a:ext cx="2476500" cy="2739000"/>
          </a:xfrm>
          <a:prstGeom prst="rect">
            <a:avLst/>
          </a:prstGeom>
          <a:noFill/>
          <a:ln>
            <a:noFill/>
          </a:ln>
        </p:spPr>
      </p:pic>
      <p:pic>
        <p:nvPicPr>
          <p:cNvPr id="278" name="Google Shape;278;p36"/>
          <p:cNvPicPr preferRelativeResize="0"/>
          <p:nvPr/>
        </p:nvPicPr>
        <p:blipFill rotWithShape="1">
          <a:blip r:embed="rId5">
            <a:alphaModFix/>
          </a:blip>
          <a:srcRect b="0" l="0" r="0" t="0"/>
          <a:stretch/>
        </p:blipFill>
        <p:spPr>
          <a:xfrm>
            <a:off x="4486275" y="1333500"/>
            <a:ext cx="2095500" cy="2739000"/>
          </a:xfrm>
          <a:prstGeom prst="rect">
            <a:avLst/>
          </a:prstGeom>
          <a:noFill/>
          <a:ln>
            <a:noFill/>
          </a:ln>
        </p:spPr>
      </p:pic>
      <p:pic>
        <p:nvPicPr>
          <p:cNvPr id="279" name="Google Shape;279;p36"/>
          <p:cNvPicPr preferRelativeResize="0"/>
          <p:nvPr/>
        </p:nvPicPr>
        <p:blipFill rotWithShape="1">
          <a:blip r:embed="rId6">
            <a:alphaModFix/>
          </a:blip>
          <a:srcRect b="51984" l="0" r="0" t="3573"/>
          <a:stretch/>
        </p:blipFill>
        <p:spPr>
          <a:xfrm>
            <a:off x="2486025" y="1768795"/>
            <a:ext cx="2000100" cy="1800900"/>
          </a:xfrm>
          <a:prstGeom prst="roundRect">
            <a:avLst>
              <a:gd fmla="val 952" name="adj"/>
            </a:avLst>
          </a:prstGeom>
          <a:noFill/>
          <a:ln>
            <a:noFill/>
          </a:ln>
        </p:spPr>
      </p:pic>
      <p:pic>
        <p:nvPicPr>
          <p:cNvPr id="280" name="Google Shape;280;p36"/>
          <p:cNvPicPr preferRelativeResize="0"/>
          <p:nvPr/>
        </p:nvPicPr>
        <p:blipFill rotWithShape="1">
          <a:blip r:embed="rId6">
            <a:alphaModFix/>
          </a:blip>
          <a:srcRect b="18951" l="21064" r="23032" t="41237"/>
          <a:stretch/>
        </p:blipFill>
        <p:spPr>
          <a:xfrm>
            <a:off x="4724400" y="1533525"/>
            <a:ext cx="1619100" cy="2336100"/>
          </a:xfrm>
          <a:prstGeom prst="roundRect">
            <a:avLst>
              <a:gd fmla="val 1176" name="adj"/>
            </a:avLst>
          </a:prstGeom>
          <a:noFill/>
          <a:ln>
            <a:noFill/>
          </a:ln>
        </p:spPr>
      </p:pic>
      <p:sp>
        <p:nvSpPr>
          <p:cNvPr id="281" name="Google Shape;281;p36"/>
          <p:cNvSpPr txBox="1"/>
          <p:nvPr/>
        </p:nvSpPr>
        <p:spPr>
          <a:xfrm>
            <a:off x="381000" y="1428750"/>
            <a:ext cx="1905000" cy="2857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150">
                <a:solidFill>
                  <a:srgbClr val="145FA6"/>
                </a:solidFill>
                <a:latin typeface="Nunito"/>
                <a:ea typeface="Nunito"/>
                <a:cs typeface="Nunito"/>
                <a:sym typeface="Nunito"/>
              </a:rPr>
              <a:t>Application Name</a:t>
            </a:r>
            <a:endParaRPr b="1" sz="1150">
              <a:solidFill>
                <a:srgbClr val="145FA6"/>
              </a:solidFill>
              <a:latin typeface="Nunito"/>
              <a:ea typeface="Nunito"/>
              <a:cs typeface="Nunito"/>
              <a:sym typeface="Nunito"/>
            </a:endParaRPr>
          </a:p>
          <a:p>
            <a:pPr indent="0" lvl="0" marL="0" rtl="0" algn="l">
              <a:spcBef>
                <a:spcPts val="150"/>
              </a:spcBef>
              <a:spcAft>
                <a:spcPts val="0"/>
              </a:spcAft>
              <a:buNone/>
            </a:pPr>
            <a:r>
              <a:rPr lang="en" sz="950">
                <a:solidFill>
                  <a:srgbClr val="718096"/>
                </a:solidFill>
                <a:latin typeface="Nunito"/>
                <a:ea typeface="Nunito"/>
                <a:cs typeface="Nunito"/>
                <a:sym typeface="Nunito"/>
              </a:rPr>
              <a:t>Identifies the active service/app</a:t>
            </a:r>
            <a:endParaRPr sz="950">
              <a:solidFill>
                <a:srgbClr val="718096"/>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"On This Page" Links</a:t>
            </a:r>
            <a:endParaRPr b="1" sz="1150">
              <a:solidFill>
                <a:srgbClr val="145FA6"/>
              </a:solidFill>
              <a:latin typeface="Nunito"/>
              <a:ea typeface="Nunito"/>
              <a:cs typeface="Nunito"/>
              <a:sym typeface="Nunito"/>
            </a:endParaRPr>
          </a:p>
          <a:p>
            <a:pPr indent="0" lvl="0" marL="0" rtl="0" algn="l">
              <a:spcBef>
                <a:spcPts val="150"/>
              </a:spcBef>
              <a:spcAft>
                <a:spcPts val="0"/>
              </a:spcAft>
              <a:buNone/>
            </a:pPr>
            <a:r>
              <a:rPr lang="en" sz="950">
                <a:solidFill>
                  <a:srgbClr val="718096"/>
                </a:solidFill>
                <a:latin typeface="Nunito"/>
                <a:ea typeface="Nunito"/>
                <a:cs typeface="Nunito"/>
                <a:sym typeface="Nunito"/>
              </a:rPr>
              <a:t>Quick anchor navigation links</a:t>
            </a:r>
            <a:endParaRPr sz="950">
              <a:solidFill>
                <a:srgbClr val="718096"/>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What is the UFS?</a:t>
            </a:r>
            <a:endParaRPr b="1" sz="1150">
              <a:solidFill>
                <a:srgbClr val="145FA6"/>
              </a:solidFill>
              <a:latin typeface="Nunito"/>
              <a:ea typeface="Nunito"/>
              <a:cs typeface="Nunito"/>
              <a:sym typeface="Nunito"/>
            </a:endParaRPr>
          </a:p>
          <a:p>
            <a:pPr indent="0" lvl="0" marL="0" rtl="0" algn="l">
              <a:spcBef>
                <a:spcPts val="150"/>
              </a:spcBef>
              <a:spcAft>
                <a:spcPts val="0"/>
              </a:spcAft>
              <a:buNone/>
            </a:pPr>
            <a:r>
              <a:rPr lang="en" sz="950">
                <a:solidFill>
                  <a:srgbClr val="718096"/>
                </a:solidFill>
                <a:latin typeface="Nunito"/>
                <a:ea typeface="Nunito"/>
                <a:cs typeface="Nunito"/>
                <a:sym typeface="Nunito"/>
              </a:rPr>
              <a:t>High-level system introduction</a:t>
            </a:r>
            <a:endParaRPr sz="950">
              <a:solidFill>
                <a:srgbClr val="718096"/>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Application Description</a:t>
            </a:r>
            <a:endParaRPr b="1" sz="1150">
              <a:solidFill>
                <a:srgbClr val="145FA6"/>
              </a:solidFill>
              <a:latin typeface="Nunito"/>
              <a:ea typeface="Nunito"/>
              <a:cs typeface="Nunito"/>
              <a:sym typeface="Nunito"/>
            </a:endParaRPr>
          </a:p>
          <a:p>
            <a:pPr indent="0" lvl="0" marL="0" rtl="0" algn="l">
              <a:spcBef>
                <a:spcPts val="150"/>
              </a:spcBef>
              <a:spcAft>
                <a:spcPts val="0"/>
              </a:spcAft>
              <a:buNone/>
            </a:pPr>
            <a:r>
              <a:rPr lang="en" sz="950">
                <a:solidFill>
                  <a:srgbClr val="718096"/>
                </a:solidFill>
                <a:latin typeface="Nunito"/>
                <a:ea typeface="Nunito"/>
                <a:cs typeface="Nunito"/>
                <a:sym typeface="Nunito"/>
              </a:rPr>
              <a:t>Detailed general overview</a:t>
            </a:r>
            <a:endParaRPr sz="950">
              <a:solidFill>
                <a:srgbClr val="718096"/>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Getting Started</a:t>
            </a:r>
            <a:endParaRPr b="1" sz="1150">
              <a:solidFill>
                <a:srgbClr val="145FA6"/>
              </a:solidFill>
              <a:latin typeface="Nunito"/>
              <a:ea typeface="Nunito"/>
              <a:cs typeface="Nunito"/>
              <a:sym typeface="Nunito"/>
            </a:endParaRPr>
          </a:p>
          <a:p>
            <a:pPr indent="0" lvl="0" marL="0" rtl="0" algn="l">
              <a:spcBef>
                <a:spcPts val="150"/>
              </a:spcBef>
              <a:spcAft>
                <a:spcPts val="0"/>
              </a:spcAft>
              <a:buNone/>
            </a:pPr>
            <a:r>
              <a:rPr lang="en" sz="950">
                <a:solidFill>
                  <a:srgbClr val="718096"/>
                </a:solidFill>
                <a:latin typeface="Nunito"/>
                <a:ea typeface="Nunito"/>
                <a:cs typeface="Nunito"/>
                <a:sym typeface="Nunito"/>
              </a:rPr>
              <a:t>Prerequisites &amp; basic setup</a:t>
            </a:r>
            <a:endParaRPr sz="950">
              <a:solidFill>
                <a:srgbClr val="718096"/>
              </a:solidFill>
              <a:latin typeface="Nunito"/>
              <a:ea typeface="Nunito"/>
              <a:cs typeface="Nunito"/>
              <a:sym typeface="Nunito"/>
            </a:endParaRPr>
          </a:p>
        </p:txBody>
      </p:sp>
      <p:sp>
        <p:nvSpPr>
          <p:cNvPr id="282" name="Google Shape;282;p36"/>
          <p:cNvSpPr txBox="1"/>
          <p:nvPr/>
        </p:nvSpPr>
        <p:spPr>
          <a:xfrm>
            <a:off x="6799408" y="1428750"/>
            <a:ext cx="2000100" cy="2857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1100">
                <a:solidFill>
                  <a:srgbClr val="F1761A"/>
                </a:solidFill>
                <a:latin typeface="Nunito"/>
                <a:ea typeface="Nunito"/>
                <a:cs typeface="Nunito"/>
                <a:sym typeface="Nunito"/>
              </a:rPr>
              <a:t>Get Code Link</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Direct link to download code</a:t>
            </a:r>
            <a:endParaRPr sz="900">
              <a:solidFill>
                <a:srgbClr val="718096"/>
              </a:solidFill>
              <a:latin typeface="Nunito"/>
              <a:ea typeface="Nunito"/>
              <a:cs typeface="Nunito"/>
              <a:sym typeface="Nunito"/>
            </a:endParaRPr>
          </a:p>
          <a:p>
            <a:pPr indent="0" lvl="0" marL="0" rtl="0" algn="l">
              <a:spcBef>
                <a:spcPts val="600"/>
              </a:spcBef>
              <a:spcAft>
                <a:spcPts val="0"/>
              </a:spcAft>
              <a:buNone/>
            </a:pPr>
            <a:r>
              <a:rPr b="1" lang="en" sz="1100">
                <a:solidFill>
                  <a:srgbClr val="F1761A"/>
                </a:solidFill>
                <a:latin typeface="Nunito"/>
                <a:ea typeface="Nunito"/>
                <a:cs typeface="Nunito"/>
                <a:sym typeface="Nunito"/>
              </a:rPr>
              <a:t>Documentation &amp; Support</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User Guide, Forums, FAQs</a:t>
            </a:r>
            <a:endParaRPr sz="900">
              <a:solidFill>
                <a:srgbClr val="718096"/>
              </a:solidFill>
              <a:latin typeface="Nunito"/>
              <a:ea typeface="Nunito"/>
              <a:cs typeface="Nunito"/>
              <a:sym typeface="Nunito"/>
            </a:endParaRPr>
          </a:p>
          <a:p>
            <a:pPr indent="0" lvl="0" marL="0" rtl="0" algn="l">
              <a:spcBef>
                <a:spcPts val="600"/>
              </a:spcBef>
              <a:spcAft>
                <a:spcPts val="0"/>
              </a:spcAft>
              <a:buNone/>
            </a:pPr>
            <a:r>
              <a:rPr b="1" lang="en" sz="1100">
                <a:solidFill>
                  <a:srgbClr val="F1761A"/>
                </a:solidFill>
                <a:latin typeface="Nunito"/>
                <a:ea typeface="Nunito"/>
                <a:cs typeface="Nunito"/>
                <a:sym typeface="Nunito"/>
              </a:rPr>
              <a:t>Version History Links</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UFS-WM release history</a:t>
            </a:r>
            <a:endParaRPr sz="900">
              <a:solidFill>
                <a:srgbClr val="718096"/>
              </a:solidFill>
              <a:latin typeface="Nunito"/>
              <a:ea typeface="Nunito"/>
              <a:cs typeface="Nunito"/>
              <a:sym typeface="Nunito"/>
            </a:endParaRPr>
          </a:p>
          <a:p>
            <a:pPr indent="0" lvl="0" marL="0" rtl="0" algn="l">
              <a:spcBef>
                <a:spcPts val="600"/>
              </a:spcBef>
              <a:spcAft>
                <a:spcPts val="0"/>
              </a:spcAft>
              <a:buNone/>
            </a:pPr>
            <a:r>
              <a:rPr b="1" lang="en" sz="1100">
                <a:solidFill>
                  <a:srgbClr val="F1761A"/>
                </a:solidFill>
                <a:latin typeface="Nunito"/>
                <a:ea typeface="Nunito"/>
                <a:cs typeface="Nunito"/>
                <a:sym typeface="Nunito"/>
              </a:rPr>
              <a:t>Developer Support</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Resources for contributors</a:t>
            </a:r>
            <a:endParaRPr sz="900">
              <a:solidFill>
                <a:srgbClr val="718096"/>
              </a:solidFill>
              <a:latin typeface="Nunito"/>
              <a:ea typeface="Nunito"/>
              <a:cs typeface="Nunito"/>
              <a:sym typeface="Nunito"/>
            </a:endParaRPr>
          </a:p>
          <a:p>
            <a:pPr indent="0" lvl="0" marL="0" rtl="0" algn="l">
              <a:spcBef>
                <a:spcPts val="600"/>
              </a:spcBef>
              <a:spcAft>
                <a:spcPts val="0"/>
              </a:spcAft>
              <a:buNone/>
            </a:pPr>
            <a:r>
              <a:rPr b="1" lang="en" sz="1100">
                <a:solidFill>
                  <a:srgbClr val="F1761A"/>
                </a:solidFill>
                <a:latin typeface="Nunito"/>
                <a:ea typeface="Nunito"/>
                <a:cs typeface="Nunito"/>
                <a:sym typeface="Nunito"/>
              </a:rPr>
              <a:t>Current Release Tag</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Latest stable release info</a:t>
            </a:r>
            <a:endParaRPr sz="900">
              <a:solidFill>
                <a:srgbClr val="718096"/>
              </a:solidFill>
              <a:latin typeface="Nunito"/>
              <a:ea typeface="Nunito"/>
              <a:cs typeface="Nunito"/>
              <a:sym typeface="Nunito"/>
            </a:endParaRPr>
          </a:p>
          <a:p>
            <a:pPr indent="0" lvl="0" marL="0" rtl="0" algn="l">
              <a:spcBef>
                <a:spcPts val="600"/>
              </a:spcBef>
              <a:spcAft>
                <a:spcPts val="0"/>
              </a:spcAft>
              <a:buNone/>
            </a:pPr>
            <a:r>
              <a:rPr b="1" lang="en" sz="1100">
                <a:solidFill>
                  <a:srgbClr val="F1761A"/>
                </a:solidFill>
                <a:latin typeface="Nunito"/>
                <a:ea typeface="Nunito"/>
                <a:cs typeface="Nunito"/>
                <a:sym typeface="Nunito"/>
              </a:rPr>
              <a:t>Supporting Links</a:t>
            </a:r>
            <a:endParaRPr b="1" sz="1100">
              <a:solidFill>
                <a:srgbClr val="F1761A"/>
              </a:solidFill>
              <a:latin typeface="Nunito"/>
              <a:ea typeface="Nunito"/>
              <a:cs typeface="Nunito"/>
              <a:sym typeface="Nunito"/>
            </a:endParaRPr>
          </a:p>
          <a:p>
            <a:pPr indent="0" lvl="0" marL="0" rtl="0" algn="l">
              <a:spcBef>
                <a:spcPts val="75"/>
              </a:spcBef>
              <a:spcAft>
                <a:spcPts val="0"/>
              </a:spcAft>
              <a:buNone/>
            </a:pPr>
            <a:r>
              <a:rPr lang="en" sz="900">
                <a:solidFill>
                  <a:srgbClr val="718096"/>
                </a:solidFill>
                <a:latin typeface="Nunito"/>
                <a:ea typeface="Nunito"/>
                <a:cs typeface="Nunito"/>
                <a:sym typeface="Nunito"/>
              </a:rPr>
              <a:t>External documentation portals</a:t>
            </a:r>
            <a:endParaRPr sz="900">
              <a:solidFill>
                <a:srgbClr val="718096"/>
              </a:solidFill>
              <a:latin typeface="Nunito"/>
              <a:ea typeface="Nunito"/>
              <a:cs typeface="Nunito"/>
              <a:sym typeface="Nunito"/>
            </a:endParaRPr>
          </a:p>
        </p:txBody>
      </p:sp>
      <p:sp>
        <p:nvSpPr>
          <p:cNvPr id="283" name="Google Shape;283;p36"/>
          <p:cNvSpPr txBox="1"/>
          <p:nvPr>
            <p:ph type="title"/>
          </p:nvPr>
        </p:nvSpPr>
        <p:spPr>
          <a:xfrm>
            <a:off x="762000" y="381000"/>
            <a:ext cx="76200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l">
              <a:spcBef>
                <a:spcPts val="0"/>
              </a:spcBef>
              <a:spcAft>
                <a:spcPts val="0"/>
              </a:spcAft>
              <a:buNone/>
            </a:pPr>
            <a:r>
              <a:rPr b="1" lang="en" sz="2800">
                <a:solidFill>
                  <a:srgbClr val="145FA6"/>
                </a:solidFill>
                <a:latin typeface="Maven Pro"/>
                <a:ea typeface="Maven Pro"/>
                <a:cs typeface="Maven Pro"/>
                <a:sym typeface="Maven Pro"/>
              </a:rPr>
              <a:t>Supported Applications</a:t>
            </a:r>
            <a:endParaRPr b="1" sz="2800">
              <a:solidFill>
                <a:srgbClr val="145FA6"/>
              </a:solidFill>
              <a:latin typeface="Maven Pro"/>
              <a:ea typeface="Maven Pro"/>
              <a:cs typeface="Maven Pro"/>
              <a:sym typeface="Maven Pro"/>
            </a:endParaRPr>
          </a:p>
        </p:txBody>
      </p:sp>
      <p:cxnSp>
        <p:nvCxnSpPr>
          <p:cNvPr id="284" name="Google Shape;284;p36"/>
          <p:cNvCxnSpPr/>
          <p:nvPr/>
        </p:nvCxnSpPr>
        <p:spPr>
          <a:xfrm flipH="1" rot="10800000">
            <a:off x="1760475" y="1809250"/>
            <a:ext cx="1119600" cy="56700"/>
          </a:xfrm>
          <a:prstGeom prst="straightConnector1">
            <a:avLst/>
          </a:prstGeom>
          <a:noFill/>
          <a:ln cap="flat" cmpd="sng" w="19050">
            <a:solidFill>
              <a:srgbClr val="145FA6"/>
            </a:solidFill>
            <a:prstDash val="solid"/>
            <a:round/>
            <a:headEnd len="med" w="med" type="none"/>
            <a:tailEnd len="med" w="med" type="triangle"/>
          </a:ln>
        </p:spPr>
      </p:cxnSp>
      <p:cxnSp>
        <p:nvCxnSpPr>
          <p:cNvPr id="285" name="Google Shape;285;p36"/>
          <p:cNvCxnSpPr/>
          <p:nvPr/>
        </p:nvCxnSpPr>
        <p:spPr>
          <a:xfrm flipH="1" rot="10800000">
            <a:off x="1898400" y="2182250"/>
            <a:ext cx="949200" cy="129900"/>
          </a:xfrm>
          <a:prstGeom prst="straightConnector1">
            <a:avLst/>
          </a:prstGeom>
          <a:noFill/>
          <a:ln cap="flat" cmpd="sng" w="19050">
            <a:solidFill>
              <a:srgbClr val="145FA6"/>
            </a:solidFill>
            <a:prstDash val="solid"/>
            <a:round/>
            <a:headEnd len="med" w="med" type="none"/>
            <a:tailEnd len="med" w="med" type="triangle"/>
          </a:ln>
        </p:spPr>
      </p:cxnSp>
      <p:cxnSp>
        <p:nvCxnSpPr>
          <p:cNvPr id="286" name="Google Shape;286;p36"/>
          <p:cNvCxnSpPr/>
          <p:nvPr/>
        </p:nvCxnSpPr>
        <p:spPr>
          <a:xfrm flipH="1" rot="10800000">
            <a:off x="1695575" y="2409450"/>
            <a:ext cx="1143900" cy="357000"/>
          </a:xfrm>
          <a:prstGeom prst="straightConnector1">
            <a:avLst/>
          </a:prstGeom>
          <a:noFill/>
          <a:ln cap="flat" cmpd="sng" w="19050">
            <a:solidFill>
              <a:srgbClr val="145FA6"/>
            </a:solidFill>
            <a:prstDash val="solid"/>
            <a:round/>
            <a:headEnd len="med" w="med" type="none"/>
            <a:tailEnd len="med" w="med" type="triangle"/>
          </a:ln>
        </p:spPr>
      </p:cxnSp>
      <p:cxnSp>
        <p:nvCxnSpPr>
          <p:cNvPr id="287" name="Google Shape;287;p36"/>
          <p:cNvCxnSpPr/>
          <p:nvPr/>
        </p:nvCxnSpPr>
        <p:spPr>
          <a:xfrm flipH="1" rot="10800000">
            <a:off x="2036300" y="2847525"/>
            <a:ext cx="811200" cy="348900"/>
          </a:xfrm>
          <a:prstGeom prst="straightConnector1">
            <a:avLst/>
          </a:prstGeom>
          <a:noFill/>
          <a:ln cap="flat" cmpd="sng" w="19050">
            <a:solidFill>
              <a:srgbClr val="145FA6"/>
            </a:solidFill>
            <a:prstDash val="solid"/>
            <a:round/>
            <a:headEnd len="med" w="med" type="none"/>
            <a:tailEnd len="med" w="med" type="triangle"/>
          </a:ln>
        </p:spPr>
      </p:cxnSp>
      <p:cxnSp>
        <p:nvCxnSpPr>
          <p:cNvPr id="288" name="Google Shape;288;p36"/>
          <p:cNvCxnSpPr/>
          <p:nvPr/>
        </p:nvCxnSpPr>
        <p:spPr>
          <a:xfrm flipH="1" rot="10800000">
            <a:off x="1744250" y="3301900"/>
            <a:ext cx="1143900" cy="373200"/>
          </a:xfrm>
          <a:prstGeom prst="straightConnector1">
            <a:avLst/>
          </a:prstGeom>
          <a:noFill/>
          <a:ln cap="flat" cmpd="sng" w="19050">
            <a:solidFill>
              <a:srgbClr val="145FA6"/>
            </a:solidFill>
            <a:prstDash val="solid"/>
            <a:round/>
            <a:headEnd len="med" w="med" type="none"/>
            <a:tailEnd len="med" w="med" type="triangle"/>
          </a:ln>
        </p:spPr>
      </p:cxnSp>
      <p:cxnSp>
        <p:nvCxnSpPr>
          <p:cNvPr id="289" name="Google Shape;289;p36"/>
          <p:cNvCxnSpPr/>
          <p:nvPr/>
        </p:nvCxnSpPr>
        <p:spPr>
          <a:xfrm rot="10800000">
            <a:off x="5800650" y="1744350"/>
            <a:ext cx="957300" cy="72900"/>
          </a:xfrm>
          <a:prstGeom prst="straightConnector1">
            <a:avLst/>
          </a:prstGeom>
          <a:noFill/>
          <a:ln cap="flat" cmpd="sng" w="19050">
            <a:solidFill>
              <a:srgbClr val="F1761A"/>
            </a:solidFill>
            <a:prstDash val="solid"/>
            <a:round/>
            <a:headEnd len="med" w="med" type="none"/>
            <a:tailEnd len="med" w="med" type="triangle"/>
          </a:ln>
        </p:spPr>
      </p:cxnSp>
      <p:cxnSp>
        <p:nvCxnSpPr>
          <p:cNvPr id="290" name="Google Shape;290;p36"/>
          <p:cNvCxnSpPr/>
          <p:nvPr/>
        </p:nvCxnSpPr>
        <p:spPr>
          <a:xfrm flipH="1">
            <a:off x="5833075" y="2190450"/>
            <a:ext cx="941100" cy="40500"/>
          </a:xfrm>
          <a:prstGeom prst="straightConnector1">
            <a:avLst/>
          </a:prstGeom>
          <a:noFill/>
          <a:ln cap="flat" cmpd="sng" w="19050">
            <a:solidFill>
              <a:srgbClr val="F1761A"/>
            </a:solidFill>
            <a:prstDash val="solid"/>
            <a:round/>
            <a:headEnd len="med" w="med" type="none"/>
            <a:tailEnd len="med" w="med" type="triangle"/>
          </a:ln>
        </p:spPr>
      </p:cxnSp>
      <p:cxnSp>
        <p:nvCxnSpPr>
          <p:cNvPr id="291" name="Google Shape;291;p36"/>
          <p:cNvCxnSpPr/>
          <p:nvPr/>
        </p:nvCxnSpPr>
        <p:spPr>
          <a:xfrm flipH="1">
            <a:off x="5906250" y="2587975"/>
            <a:ext cx="859800" cy="129900"/>
          </a:xfrm>
          <a:prstGeom prst="straightConnector1">
            <a:avLst/>
          </a:prstGeom>
          <a:noFill/>
          <a:ln cap="flat" cmpd="sng" w="19050">
            <a:solidFill>
              <a:srgbClr val="F1761A"/>
            </a:solidFill>
            <a:prstDash val="solid"/>
            <a:round/>
            <a:headEnd len="med" w="med" type="none"/>
            <a:tailEnd len="med" w="med" type="triangle"/>
          </a:ln>
        </p:spPr>
      </p:cxnSp>
      <p:cxnSp>
        <p:nvCxnSpPr>
          <p:cNvPr id="292" name="Google Shape;292;p36"/>
          <p:cNvCxnSpPr/>
          <p:nvPr/>
        </p:nvCxnSpPr>
        <p:spPr>
          <a:xfrm flipH="1">
            <a:off x="5954800" y="3009850"/>
            <a:ext cx="770700" cy="202800"/>
          </a:xfrm>
          <a:prstGeom prst="straightConnector1">
            <a:avLst/>
          </a:prstGeom>
          <a:noFill/>
          <a:ln cap="flat" cmpd="sng" w="19050">
            <a:solidFill>
              <a:srgbClr val="F1761A"/>
            </a:solidFill>
            <a:prstDash val="solid"/>
            <a:round/>
            <a:headEnd len="med" w="med" type="none"/>
            <a:tailEnd len="med" w="med" type="triangle"/>
          </a:ln>
        </p:spPr>
      </p:cxnSp>
      <p:cxnSp>
        <p:nvCxnSpPr>
          <p:cNvPr id="293" name="Google Shape;293;p36"/>
          <p:cNvCxnSpPr/>
          <p:nvPr/>
        </p:nvCxnSpPr>
        <p:spPr>
          <a:xfrm flipH="1">
            <a:off x="5946775" y="3366800"/>
            <a:ext cx="827400" cy="72900"/>
          </a:xfrm>
          <a:prstGeom prst="straightConnector1">
            <a:avLst/>
          </a:prstGeom>
          <a:noFill/>
          <a:ln cap="flat" cmpd="sng" w="19050">
            <a:solidFill>
              <a:srgbClr val="F1761A"/>
            </a:solidFill>
            <a:prstDash val="solid"/>
            <a:round/>
            <a:headEnd len="med" w="med" type="none"/>
            <a:tailEnd len="med" w="med" type="triangle"/>
          </a:ln>
        </p:spPr>
      </p:cxnSp>
      <p:cxnSp>
        <p:nvCxnSpPr>
          <p:cNvPr id="294" name="Google Shape;294;p36"/>
          <p:cNvCxnSpPr/>
          <p:nvPr/>
        </p:nvCxnSpPr>
        <p:spPr>
          <a:xfrm flipH="1">
            <a:off x="5906175" y="3764325"/>
            <a:ext cx="811200" cy="8100"/>
          </a:xfrm>
          <a:prstGeom prst="straightConnector1">
            <a:avLst/>
          </a:prstGeom>
          <a:noFill/>
          <a:ln cap="flat" cmpd="sng" w="19050">
            <a:solidFill>
              <a:srgbClr val="F1761A"/>
            </a:solidFill>
            <a:prstDash val="solid"/>
            <a:round/>
            <a:headEnd len="med" w="med" type="none"/>
            <a:tailEnd len="med" w="med" type="triangle"/>
          </a:ln>
        </p:spPr>
      </p:cxnSp>
      <p:sp>
        <p:nvSpPr>
          <p:cNvPr id="295" name="Google Shape;295;p36"/>
          <p:cNvSpPr txBox="1"/>
          <p:nvPr/>
        </p:nvSpPr>
        <p:spPr>
          <a:xfrm>
            <a:off x="658200" y="4324100"/>
            <a:ext cx="66375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chemeClr val="dk2"/>
                </a:solidFill>
                <a:latin typeface="Nunito"/>
                <a:ea typeface="Nunito"/>
                <a:cs typeface="Nunito"/>
                <a:sym typeface="Nunito"/>
              </a:rPr>
              <a:t>Supported </a:t>
            </a:r>
            <a:r>
              <a:rPr lang="en" sz="1300">
                <a:solidFill>
                  <a:schemeClr val="dk2"/>
                </a:solidFill>
                <a:latin typeface="Nunito"/>
                <a:ea typeface="Nunito"/>
                <a:cs typeface="Nunito"/>
                <a:sym typeface="Nunito"/>
              </a:rPr>
              <a:t>Applications, Components, Development Frameworks, and Collaborations</a:t>
            </a:r>
            <a:r>
              <a:rPr lang="en" sz="1300">
                <a:solidFill>
                  <a:schemeClr val="dk2"/>
                </a:solidFill>
                <a:latin typeface="Nunito"/>
                <a:ea typeface="Nunito"/>
                <a:cs typeface="Nunito"/>
                <a:sym typeface="Nunito"/>
              </a:rPr>
              <a:t>:</a:t>
            </a:r>
            <a:endParaRPr sz="1300">
              <a:solidFill>
                <a:schemeClr val="dk2"/>
              </a:solidFill>
              <a:latin typeface="Nunito"/>
              <a:ea typeface="Nunito"/>
              <a:cs typeface="Nunito"/>
              <a:sym typeface="Nunito"/>
            </a:endParaRPr>
          </a:p>
          <a:p>
            <a:pPr indent="0" lvl="0" marL="0" rtl="0" algn="ctr">
              <a:spcBef>
                <a:spcPts val="0"/>
              </a:spcBef>
              <a:spcAft>
                <a:spcPts val="0"/>
              </a:spcAft>
              <a:buNone/>
            </a:pPr>
            <a:r>
              <a:rPr lang="en" sz="1300">
                <a:solidFill>
                  <a:schemeClr val="dk2"/>
                </a:solidFill>
                <a:latin typeface="Nunito"/>
                <a:ea typeface="Nunito"/>
                <a:cs typeface="Nunito"/>
                <a:sym typeface="Nunito"/>
              </a:rPr>
              <a:t>WM, </a:t>
            </a:r>
            <a:r>
              <a:rPr lang="en" sz="1300">
                <a:solidFill>
                  <a:schemeClr val="dk2"/>
                </a:solidFill>
                <a:latin typeface="Nunito"/>
                <a:ea typeface="Nunito"/>
                <a:cs typeface="Nunito"/>
                <a:sym typeface="Nunito"/>
              </a:rPr>
              <a:t>SRW</a:t>
            </a:r>
            <a:r>
              <a:rPr lang="en" sz="1300">
                <a:solidFill>
                  <a:schemeClr val="dk2"/>
                </a:solidFill>
                <a:latin typeface="Nunito"/>
                <a:ea typeface="Nunito"/>
                <a:cs typeface="Nunito"/>
                <a:sym typeface="Nunito"/>
              </a:rPr>
              <a:t>, UPP, </a:t>
            </a:r>
            <a:r>
              <a:rPr lang="en" sz="1300">
                <a:solidFill>
                  <a:schemeClr val="dk2"/>
                </a:solidFill>
                <a:latin typeface="Nunito"/>
                <a:ea typeface="Nunito"/>
                <a:cs typeface="Nunito"/>
                <a:sym typeface="Nunito"/>
              </a:rPr>
              <a:t>Land DA</a:t>
            </a:r>
            <a:r>
              <a:rPr lang="en" sz="1300">
                <a:solidFill>
                  <a:schemeClr val="dk2"/>
                </a:solidFill>
                <a:latin typeface="Nunito"/>
                <a:ea typeface="Nunito"/>
                <a:cs typeface="Nunito"/>
                <a:sym typeface="Nunito"/>
              </a:rPr>
              <a:t>, UWTools, Stochastic Physics, HSD, Global-Workflow</a:t>
            </a:r>
            <a:endParaRPr sz="1300">
              <a:solidFill>
                <a:schemeClr val="dk2"/>
              </a:solidFill>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37"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301" name="Google Shape;301;p37"/>
          <p:cNvGrpSpPr/>
          <p:nvPr/>
        </p:nvGrpSpPr>
        <p:grpSpPr>
          <a:xfrm>
            <a:off x="951033" y="397889"/>
            <a:ext cx="1072800" cy="0"/>
            <a:chOff x="1376350" y="528325"/>
            <a:chExt cx="1072800" cy="0"/>
          </a:xfrm>
        </p:grpSpPr>
        <p:cxnSp>
          <p:nvCxnSpPr>
            <p:cNvPr id="302" name="Google Shape;302;p3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03" name="Google Shape;303;p3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04" name="Google Shape;304;p3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305" name="Google Shape;305;p3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Weather Model (UFS-WM)</a:t>
            </a:r>
            <a:endParaRPr/>
          </a:p>
        </p:txBody>
      </p:sp>
      <p:grpSp>
        <p:nvGrpSpPr>
          <p:cNvPr id="306" name="Google Shape;306;p37"/>
          <p:cNvGrpSpPr/>
          <p:nvPr/>
        </p:nvGrpSpPr>
        <p:grpSpPr>
          <a:xfrm>
            <a:off x="666750" y="1190625"/>
            <a:ext cx="4857900" cy="1476300"/>
            <a:chOff x="666750" y="1190625"/>
            <a:chExt cx="4857900" cy="1476300"/>
          </a:xfrm>
        </p:grpSpPr>
        <p:sp>
          <p:nvSpPr>
            <p:cNvPr id="307" name="Google Shape;307;p37"/>
            <p:cNvSpPr/>
            <p:nvPr/>
          </p:nvSpPr>
          <p:spPr>
            <a:xfrm>
              <a:off x="666750" y="1190625"/>
              <a:ext cx="4857900" cy="1476300"/>
            </a:xfrm>
            <a:prstGeom prst="roundRect">
              <a:avLst>
                <a:gd fmla="val 5161" name="adj"/>
              </a:avLst>
            </a:prstGeom>
            <a:solidFill>
              <a:srgbClr val="F8FAFC"/>
            </a:solidFill>
            <a:ln cap="flat" cmpd="sng" w="9525">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8" name="Google Shape;308;p37"/>
            <p:cNvSpPr txBox="1"/>
            <p:nvPr/>
          </p:nvSpPr>
          <p:spPr>
            <a:xfrm>
              <a:off x="809625" y="1285875"/>
              <a:ext cx="4572000" cy="12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95">
                  <a:solidFill>
                    <a:srgbClr val="145FA6"/>
                  </a:solidFill>
                  <a:latin typeface="Maven Pro"/>
                  <a:ea typeface="Maven Pro"/>
                  <a:cs typeface="Maven Pro"/>
                  <a:sym typeface="Maven Pro"/>
                </a:rPr>
                <a:t>UFS Weather Model Overview</a:t>
              </a:r>
              <a:endParaRPr b="1" sz="1295">
                <a:solidFill>
                  <a:srgbClr val="145FA6"/>
                </a:solidFill>
                <a:latin typeface="Maven Pro"/>
                <a:ea typeface="Maven Pro"/>
                <a:cs typeface="Maven Pro"/>
                <a:sym typeface="Maven Pro"/>
              </a:endParaRPr>
            </a:p>
            <a:p>
              <a:pPr indent="0" lvl="0" marL="0" rtl="0" algn="l">
                <a:spcBef>
                  <a:spcPts val="300"/>
                </a:spcBef>
                <a:spcAft>
                  <a:spcPts val="0"/>
                </a:spcAft>
                <a:buNone/>
              </a:pPr>
              <a:r>
                <a:rPr lang="en" sz="971">
                  <a:solidFill>
                    <a:srgbClr val="475569"/>
                  </a:solidFill>
                  <a:latin typeface="Nunito"/>
                  <a:ea typeface="Nunito"/>
                  <a:cs typeface="Nunito"/>
                  <a:sym typeface="Nunito"/>
                </a:rPr>
                <a:t>Prognostic model for short- and medium-range research and operational forecasts. Runs atmosphere-only or coupled with wave and ocean components.</a:t>
              </a:r>
              <a:endParaRPr sz="971">
                <a:solidFill>
                  <a:srgbClr val="475569"/>
                </a:solidFill>
                <a:latin typeface="Nunito"/>
                <a:ea typeface="Nunito"/>
                <a:cs typeface="Nunito"/>
                <a:sym typeface="Nunito"/>
              </a:endParaRPr>
            </a:p>
            <a:p>
              <a:pPr indent="0" lvl="0" marL="0" rtl="0" algn="l">
                <a:spcBef>
                  <a:spcPts val="600"/>
                </a:spcBef>
                <a:spcAft>
                  <a:spcPts val="0"/>
                </a:spcAft>
                <a:buNone/>
              </a:pPr>
              <a:r>
                <a:rPr b="1" lang="en" sz="1018">
                  <a:solidFill>
                    <a:srgbClr val="145FA6"/>
                  </a:solidFill>
                  <a:latin typeface="Nunito"/>
                  <a:ea typeface="Nunito"/>
                  <a:cs typeface="Nunito"/>
                  <a:sym typeface="Nunito"/>
                </a:rPr>
                <a:t>UFS Applications:</a:t>
              </a:r>
              <a:r>
                <a:rPr lang="en" sz="1018">
                  <a:solidFill>
                    <a:srgbClr val="334155"/>
                  </a:solidFill>
                  <a:latin typeface="Nunito"/>
                  <a:ea typeface="Nunito"/>
                  <a:cs typeface="Nunito"/>
                  <a:sym typeface="Nunito"/>
                </a:rPr>
                <a:t> </a:t>
              </a:r>
              <a:r>
                <a:rPr lang="en" sz="1018">
                  <a:solidFill>
                    <a:srgbClr val="334155"/>
                  </a:solidFill>
                  <a:latin typeface="Nunito"/>
                  <a:ea typeface="Nunito"/>
                  <a:cs typeface="Nunito"/>
                  <a:sym typeface="Nunito"/>
                </a:rPr>
                <a:t>SRW, GW, HAFS</a:t>
              </a:r>
              <a:r>
                <a:rPr lang="en" sz="1018">
                  <a:solidFill>
                    <a:srgbClr val="334155"/>
                  </a:solidFill>
                  <a:latin typeface="Nunito"/>
                  <a:ea typeface="Nunito"/>
                  <a:cs typeface="Nunito"/>
                  <a:sym typeface="Nunito"/>
                </a:rPr>
                <a:t>, RRFS, UFS-DA Workflow, UFS-Coastal</a:t>
              </a:r>
              <a:endParaRPr sz="1018">
                <a:solidFill>
                  <a:srgbClr val="334155"/>
                </a:solidFill>
                <a:latin typeface="Nunito"/>
                <a:ea typeface="Nunito"/>
                <a:cs typeface="Nunito"/>
                <a:sym typeface="Nunito"/>
              </a:endParaRPr>
            </a:p>
            <a:p>
              <a:pPr indent="0" lvl="0" marL="0" rtl="0" algn="l">
                <a:spcBef>
                  <a:spcPts val="225"/>
                </a:spcBef>
                <a:spcAft>
                  <a:spcPts val="0"/>
                </a:spcAft>
                <a:buNone/>
              </a:pPr>
              <a:r>
                <a:rPr b="1" lang="en" sz="1018">
                  <a:solidFill>
                    <a:srgbClr val="145FA6"/>
                  </a:solidFill>
                  <a:latin typeface="Nunito"/>
                  <a:ea typeface="Nunito"/>
                  <a:cs typeface="Nunito"/>
                  <a:sym typeface="Nunito"/>
                </a:rPr>
                <a:t>UFS Components:</a:t>
              </a:r>
              <a:r>
                <a:rPr lang="en" sz="1018">
                  <a:solidFill>
                    <a:srgbClr val="334155"/>
                  </a:solidFill>
                  <a:latin typeface="Nunito"/>
                  <a:ea typeface="Nunito"/>
                  <a:cs typeface="Nunito"/>
                  <a:sym typeface="Nunito"/>
                </a:rPr>
                <a:t> AQM, CICE, GOCART, MOM6, NoahMP, WAVEWATCHIII, fire, stochastic</a:t>
              </a:r>
              <a:endParaRPr sz="1018">
                <a:solidFill>
                  <a:srgbClr val="334155"/>
                </a:solidFill>
                <a:latin typeface="Nunito"/>
                <a:ea typeface="Nunito"/>
                <a:cs typeface="Nunito"/>
                <a:sym typeface="Nunito"/>
              </a:endParaRPr>
            </a:p>
            <a:p>
              <a:pPr indent="0" lvl="0" marL="0" rtl="0" algn="l">
                <a:spcBef>
                  <a:spcPts val="225"/>
                </a:spcBef>
                <a:spcAft>
                  <a:spcPts val="0"/>
                </a:spcAft>
                <a:buNone/>
              </a:pPr>
              <a:r>
                <a:rPr b="1" lang="en" sz="1018">
                  <a:solidFill>
                    <a:srgbClr val="145FA6"/>
                  </a:solidFill>
                  <a:latin typeface="Nunito"/>
                  <a:ea typeface="Nunito"/>
                  <a:cs typeface="Nunito"/>
                  <a:sym typeface="Nunito"/>
                </a:rPr>
                <a:t>Specs:</a:t>
              </a:r>
              <a:r>
                <a:rPr lang="en" sz="1018">
                  <a:solidFill>
                    <a:srgbClr val="334155"/>
                  </a:solidFill>
                  <a:latin typeface="Nunito"/>
                  <a:ea typeface="Nunito"/>
                  <a:cs typeface="Nunito"/>
                  <a:sym typeface="Nunito"/>
                </a:rPr>
                <a:t> Global Domain | Days to a couple weeks temporal scale</a:t>
              </a:r>
              <a:endParaRPr sz="1018">
                <a:solidFill>
                  <a:srgbClr val="334155"/>
                </a:solidFill>
                <a:latin typeface="Nunito"/>
                <a:ea typeface="Nunito"/>
                <a:cs typeface="Nunito"/>
                <a:sym typeface="Nunito"/>
              </a:endParaRPr>
            </a:p>
          </p:txBody>
        </p:sp>
      </p:grpSp>
      <p:grpSp>
        <p:nvGrpSpPr>
          <p:cNvPr id="309" name="Google Shape;309;p37"/>
          <p:cNvGrpSpPr/>
          <p:nvPr/>
        </p:nvGrpSpPr>
        <p:grpSpPr>
          <a:xfrm>
            <a:off x="666750" y="2809875"/>
            <a:ext cx="4857900" cy="2143200"/>
            <a:chOff x="666750" y="2809875"/>
            <a:chExt cx="4857900" cy="2143200"/>
          </a:xfrm>
        </p:grpSpPr>
        <p:sp>
          <p:nvSpPr>
            <p:cNvPr id="310" name="Google Shape;310;p37"/>
            <p:cNvSpPr/>
            <p:nvPr/>
          </p:nvSpPr>
          <p:spPr>
            <a:xfrm>
              <a:off x="666750" y="2809875"/>
              <a:ext cx="4857900" cy="2143200"/>
            </a:xfrm>
            <a:prstGeom prst="roundRect">
              <a:avLst>
                <a:gd fmla="val 3555" name="adj"/>
              </a:avLst>
            </a:prstGeom>
            <a:solidFill>
              <a:srgbClr val="F8FAFC"/>
            </a:solidFill>
            <a:ln cap="flat" cmpd="sng" w="9525">
              <a:solidFill>
                <a:srgbClr val="F1761A"/>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1" name="Google Shape;311;p37"/>
            <p:cNvSpPr txBox="1"/>
            <p:nvPr/>
          </p:nvSpPr>
          <p:spPr>
            <a:xfrm>
              <a:off x="809625" y="2905125"/>
              <a:ext cx="4572000" cy="195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F1761A"/>
                  </a:solidFill>
                  <a:latin typeface="Maven Pro"/>
                  <a:ea typeface="Maven Pro"/>
                  <a:cs typeface="Maven Pro"/>
                  <a:sym typeface="Maven Pro"/>
                </a:rPr>
                <a:t>Future Roadmap &amp; Integrations</a:t>
              </a:r>
              <a:endParaRPr b="1" sz="1400">
                <a:solidFill>
                  <a:srgbClr val="F1761A"/>
                </a:solidFill>
                <a:latin typeface="Maven Pro"/>
                <a:ea typeface="Maven Pro"/>
                <a:cs typeface="Maven Pro"/>
                <a:sym typeface="Maven Pro"/>
              </a:endParaRPr>
            </a:p>
            <a:p>
              <a:pPr indent="0" lvl="0" marL="0" rtl="0" algn="l">
                <a:spcBef>
                  <a:spcPts val="300"/>
                </a:spcBef>
                <a:spcAft>
                  <a:spcPts val="0"/>
                </a:spcAft>
                <a:buNone/>
              </a:pPr>
              <a:r>
                <a:rPr b="1" lang="en" sz="1100">
                  <a:solidFill>
                    <a:srgbClr val="F1761A"/>
                  </a:solidFill>
                  <a:latin typeface="Nunito"/>
                  <a:ea typeface="Nunito"/>
                  <a:cs typeface="Nunito"/>
                  <a:sym typeface="Nunito"/>
                </a:rPr>
                <a:t>UFS-</a:t>
              </a:r>
              <a:r>
                <a:rPr b="1" lang="en" sz="1100">
                  <a:solidFill>
                    <a:srgbClr val="F1761A"/>
                  </a:solidFill>
                  <a:latin typeface="Nunito"/>
                  <a:ea typeface="Nunito"/>
                  <a:cs typeface="Nunito"/>
                  <a:sym typeface="Nunito"/>
                </a:rPr>
                <a:t>MPAS Integration (EPIC Contributions):</a:t>
              </a:r>
              <a:endParaRPr b="1" sz="1100">
                <a:solidFill>
                  <a:srgbClr val="F1761A"/>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0" lvl="0" marL="0" rtl="0" algn="l">
                <a:spcBef>
                  <a:spcPts val="0"/>
                </a:spcBef>
                <a:spcAft>
                  <a:spcPts val="0"/>
                </a:spcAft>
                <a:buNone/>
              </a:pPr>
              <a:r>
                <a:t/>
              </a:r>
              <a:endParaRPr sz="1050">
                <a:solidFill>
                  <a:srgbClr val="334155"/>
                </a:solidFill>
                <a:latin typeface="Nunito"/>
                <a:ea typeface="Nunito"/>
                <a:cs typeface="Nunito"/>
                <a:sym typeface="Nunito"/>
              </a:endParaRPr>
            </a:p>
            <a:p>
              <a:pPr indent="0" lvl="0" marL="0" rtl="0" algn="l">
                <a:spcBef>
                  <a:spcPts val="450"/>
                </a:spcBef>
                <a:spcAft>
                  <a:spcPts val="0"/>
                </a:spcAft>
                <a:buNone/>
              </a:pPr>
              <a:r>
                <a:rPr b="1" lang="en" sz="1100">
                  <a:solidFill>
                    <a:srgbClr val="F1761A"/>
                  </a:solidFill>
                  <a:latin typeface="Nunito"/>
                  <a:ea typeface="Nunito"/>
                  <a:cs typeface="Nunito"/>
                  <a:sym typeface="Nunito"/>
                </a:rPr>
                <a:t>GCAFS Integration:</a:t>
              </a:r>
              <a:endParaRPr b="1" sz="1100">
                <a:solidFill>
                  <a:srgbClr val="F1761A"/>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295275" lvl="0" marL="457200" rtl="0" algn="l">
                <a:spcBef>
                  <a:spcPts val="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p:txBody>
        </p:sp>
      </p:grpSp>
      <p:sp>
        <p:nvSpPr>
          <p:cNvPr id="312" name="Google Shape;312;p37"/>
          <p:cNvSpPr/>
          <p:nvPr/>
        </p:nvSpPr>
        <p:spPr>
          <a:xfrm>
            <a:off x="5715000" y="1190625"/>
            <a:ext cx="2952900" cy="2571900"/>
          </a:xfrm>
          <a:prstGeom prst="roundRect">
            <a:avLst>
              <a:gd fmla="val 296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13" name="Google Shape;313;p37"/>
          <p:cNvPicPr preferRelativeResize="0"/>
          <p:nvPr/>
        </p:nvPicPr>
        <p:blipFill rotWithShape="1">
          <a:blip r:embed="rId4">
            <a:alphaModFix/>
          </a:blip>
          <a:srcRect b="700" l="0" r="0" t="710"/>
          <a:stretch/>
        </p:blipFill>
        <p:spPr>
          <a:xfrm>
            <a:off x="5810250" y="1285875"/>
            <a:ext cx="2762400" cy="2381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8"/>
          <p:cNvSpPr txBox="1"/>
          <p:nvPr>
            <p:ph type="title"/>
          </p:nvPr>
        </p:nvSpPr>
        <p:spPr>
          <a:xfrm>
            <a:off x="835528" y="338425"/>
            <a:ext cx="4802700" cy="999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UFS Future: UFS-MPAS Integration</a:t>
            </a:r>
            <a:endParaRPr/>
          </a:p>
        </p:txBody>
      </p:sp>
      <p:sp>
        <p:nvSpPr>
          <p:cNvPr id="319" name="Google Shape;319;p38"/>
          <p:cNvSpPr txBox="1"/>
          <p:nvPr>
            <p:ph idx="1" type="body"/>
          </p:nvPr>
        </p:nvSpPr>
        <p:spPr>
          <a:xfrm>
            <a:off x="1303800" y="1103350"/>
            <a:ext cx="5264700" cy="34284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Clr>
                <a:srgbClr val="1E293B"/>
              </a:buClr>
              <a:buSzPct val="100000"/>
              <a:buFont typeface="Arial"/>
              <a:buChar char="●"/>
            </a:pPr>
            <a:r>
              <a:rPr lang="en" sz="1800">
                <a:solidFill>
                  <a:srgbClr val="1E293B"/>
                </a:solidFill>
                <a:latin typeface="Arial"/>
                <a:ea typeface="Arial"/>
                <a:cs typeface="Arial"/>
                <a:sym typeface="Arial"/>
              </a:rPr>
              <a:t>The Model for Prediction Across Scales (MPAS) is a collaborative project for developing atmosphere, ocean and other earth-system simulation components for use in climate, regional climate and weather studies.</a:t>
            </a:r>
            <a:endParaRPr sz="1800">
              <a:solidFill>
                <a:srgbClr val="1E293B"/>
              </a:solidFill>
              <a:latin typeface="Arial"/>
              <a:ea typeface="Arial"/>
              <a:cs typeface="Arial"/>
              <a:sym typeface="Arial"/>
            </a:endParaRPr>
          </a:p>
          <a:p>
            <a:pPr indent="-325755" lvl="0" marL="457200" rtl="0" algn="l">
              <a:spcBef>
                <a:spcPts val="0"/>
              </a:spcBef>
              <a:spcAft>
                <a:spcPts val="0"/>
              </a:spcAft>
              <a:buClr>
                <a:srgbClr val="1E293B"/>
              </a:buClr>
              <a:buSzPct val="100000"/>
              <a:buFont typeface="Arial"/>
              <a:buChar char="●"/>
            </a:pPr>
            <a:r>
              <a:rPr lang="en" sz="1800">
                <a:solidFill>
                  <a:srgbClr val="1E293B"/>
                </a:solidFill>
                <a:latin typeface="Arial"/>
                <a:ea typeface="Arial"/>
                <a:cs typeface="Arial"/>
                <a:sym typeface="Arial"/>
              </a:rPr>
              <a:t>MPAS to </a:t>
            </a:r>
            <a:r>
              <a:rPr lang="en" sz="1800">
                <a:solidFill>
                  <a:srgbClr val="1E293B"/>
                </a:solidFill>
                <a:latin typeface="Arial"/>
                <a:ea typeface="Arial"/>
                <a:cs typeface="Arial"/>
                <a:sym typeface="Arial"/>
              </a:rPr>
              <a:t>complement</a:t>
            </a:r>
            <a:r>
              <a:rPr lang="en" sz="1800">
                <a:solidFill>
                  <a:srgbClr val="1E293B"/>
                </a:solidFill>
                <a:latin typeface="Arial"/>
                <a:ea typeface="Arial"/>
                <a:cs typeface="Arial"/>
                <a:sym typeface="Arial"/>
              </a:rPr>
              <a:t> GFDL’s FV3 dynamical core</a:t>
            </a:r>
            <a:endParaRPr sz="1800">
              <a:solidFill>
                <a:srgbClr val="1E293B"/>
              </a:solidFill>
              <a:latin typeface="Arial"/>
              <a:ea typeface="Arial"/>
              <a:cs typeface="Arial"/>
              <a:sym typeface="Arial"/>
            </a:endParaRPr>
          </a:p>
          <a:p>
            <a:pPr indent="-325755" lvl="0" marL="457200" rtl="0" algn="l">
              <a:spcBef>
                <a:spcPts val="0"/>
              </a:spcBef>
              <a:spcAft>
                <a:spcPts val="0"/>
              </a:spcAft>
              <a:buClr>
                <a:srgbClr val="1E293B"/>
              </a:buClr>
              <a:buSzPct val="100000"/>
              <a:buFont typeface="Arial"/>
              <a:buChar char="●"/>
            </a:pPr>
            <a:r>
              <a:rPr lang="en" sz="1800">
                <a:solidFill>
                  <a:srgbClr val="1E293B"/>
                </a:solidFill>
                <a:latin typeface="Arial"/>
                <a:ea typeface="Arial"/>
                <a:cs typeface="Arial"/>
                <a:sym typeface="Arial"/>
              </a:rPr>
              <a:t>Designed to overcome limitations of traditional latitude-longitude grid models by using unstructured, variable-resolution meshes that allow seamless simulations from global to regional scales</a:t>
            </a:r>
            <a:endParaRPr sz="1800">
              <a:solidFill>
                <a:srgbClr val="1E293B"/>
              </a:solidFill>
              <a:latin typeface="Arial"/>
              <a:ea typeface="Arial"/>
              <a:cs typeface="Arial"/>
              <a:sym typeface="Arial"/>
            </a:endParaRPr>
          </a:p>
          <a:p>
            <a:pPr indent="-325755" lvl="0" marL="457200" rtl="0" algn="l">
              <a:spcBef>
                <a:spcPts val="0"/>
              </a:spcBef>
              <a:spcAft>
                <a:spcPts val="0"/>
              </a:spcAft>
              <a:buClr>
                <a:srgbClr val="1E293B"/>
              </a:buClr>
              <a:buSzPct val="100000"/>
              <a:buFont typeface="Arial"/>
              <a:buChar char="●"/>
            </a:pPr>
            <a:r>
              <a:rPr lang="en" sz="1800">
                <a:solidFill>
                  <a:srgbClr val="1E293B"/>
                </a:solidFill>
                <a:latin typeface="Arial"/>
                <a:ea typeface="Arial"/>
                <a:cs typeface="Arial"/>
                <a:sym typeface="Arial"/>
              </a:rPr>
              <a:t>Components: atmosphere, ocean, sea ice, ice sheets, and JEDI-DA</a:t>
            </a:r>
            <a:endParaRPr sz="1800">
              <a:solidFill>
                <a:srgbClr val="1E293B"/>
              </a:solidFill>
              <a:latin typeface="Arial"/>
              <a:ea typeface="Arial"/>
              <a:cs typeface="Arial"/>
              <a:sym typeface="Arial"/>
            </a:endParaRPr>
          </a:p>
          <a:p>
            <a:pPr indent="-325755" lvl="0" marL="457200" rtl="0" algn="l">
              <a:spcBef>
                <a:spcPts val="0"/>
              </a:spcBef>
              <a:spcAft>
                <a:spcPts val="0"/>
              </a:spcAft>
              <a:buClr>
                <a:srgbClr val="1E293B"/>
              </a:buClr>
              <a:buSzPct val="100000"/>
              <a:buFont typeface="Arial"/>
              <a:buChar char="●"/>
            </a:pPr>
            <a:r>
              <a:rPr lang="en" sz="1800">
                <a:solidFill>
                  <a:srgbClr val="1E293B"/>
                </a:solidFill>
                <a:latin typeface="Arial"/>
                <a:ea typeface="Arial"/>
                <a:cs typeface="Arial"/>
                <a:sym typeface="Arial"/>
              </a:rPr>
              <a:t>EPIC looking to support MPAS integration into UFS</a:t>
            </a:r>
            <a:endParaRPr sz="1800">
              <a:solidFill>
                <a:srgbClr val="1E293B"/>
              </a:solidFill>
              <a:latin typeface="Arial"/>
              <a:ea typeface="Arial"/>
              <a:cs typeface="Arial"/>
              <a:sym typeface="Arial"/>
            </a:endParaRPr>
          </a:p>
        </p:txBody>
      </p:sp>
      <p:pic>
        <p:nvPicPr>
          <p:cNvPr id="320" name="Google Shape;320;p38"/>
          <p:cNvPicPr preferRelativeResize="0"/>
          <p:nvPr/>
        </p:nvPicPr>
        <p:blipFill rotWithShape="1">
          <a:blip r:embed="rId3">
            <a:alphaModFix/>
          </a:blip>
          <a:srcRect b="0" l="32628" r="0" t="0"/>
          <a:stretch/>
        </p:blipFill>
        <p:spPr>
          <a:xfrm>
            <a:off x="0" y="2703265"/>
            <a:ext cx="1506831" cy="565729"/>
          </a:xfrm>
          <a:prstGeom prst="rect">
            <a:avLst/>
          </a:prstGeom>
          <a:noFill/>
          <a:ln>
            <a:noFill/>
          </a:ln>
        </p:spPr>
      </p:pic>
      <p:pic>
        <p:nvPicPr>
          <p:cNvPr id="321" name="Google Shape;321;p38"/>
          <p:cNvPicPr preferRelativeResize="0"/>
          <p:nvPr/>
        </p:nvPicPr>
        <p:blipFill rotWithShape="1">
          <a:blip r:embed="rId3">
            <a:alphaModFix/>
          </a:blip>
          <a:srcRect b="0" l="0" r="71286" t="0"/>
          <a:stretch/>
        </p:blipFill>
        <p:spPr>
          <a:xfrm>
            <a:off x="432297" y="2176650"/>
            <a:ext cx="642237" cy="565729"/>
          </a:xfrm>
          <a:prstGeom prst="rect">
            <a:avLst/>
          </a:prstGeom>
          <a:noFill/>
          <a:ln>
            <a:noFill/>
          </a:ln>
        </p:spPr>
      </p:pic>
      <p:sp>
        <p:nvSpPr>
          <p:cNvPr id="322" name="Google Shape;322;p38"/>
          <p:cNvSpPr txBox="1"/>
          <p:nvPr/>
        </p:nvSpPr>
        <p:spPr>
          <a:xfrm>
            <a:off x="447715" y="3691699"/>
            <a:ext cx="611400" cy="346200"/>
          </a:xfrm>
          <a:prstGeom prst="rect">
            <a:avLst/>
          </a:prstGeom>
          <a:noFill/>
          <a:ln>
            <a:noFill/>
          </a:ln>
        </p:spPr>
        <p:txBody>
          <a:bodyPr anchorCtr="0" anchor="t" bIns="82250" lIns="82250" spcFirstLastPara="1" rIns="82250" wrap="square" tIns="82250">
            <a:spAutoFit/>
          </a:bodyPr>
          <a:lstStyle/>
          <a:p>
            <a:pPr indent="0" lvl="0" marL="0" rtl="0" algn="ctr">
              <a:spcBef>
                <a:spcPts val="0"/>
              </a:spcBef>
              <a:spcAft>
                <a:spcPts val="0"/>
              </a:spcAft>
              <a:buNone/>
            </a:pPr>
            <a:r>
              <a:rPr b="1" lang="en" sz="1169">
                <a:solidFill>
                  <a:srgbClr val="674EA7"/>
                </a:solidFill>
                <a:latin typeface="Nunito"/>
                <a:ea typeface="Nunito"/>
                <a:cs typeface="Nunito"/>
                <a:sym typeface="Nunito"/>
              </a:rPr>
              <a:t>MPAS</a:t>
            </a:r>
            <a:endParaRPr b="1" sz="1169">
              <a:solidFill>
                <a:srgbClr val="674EA7"/>
              </a:solidFill>
              <a:latin typeface="Nunito"/>
              <a:ea typeface="Nunito"/>
              <a:cs typeface="Nunito"/>
              <a:sym typeface="Nunito"/>
            </a:endParaRPr>
          </a:p>
        </p:txBody>
      </p:sp>
      <p:pic>
        <p:nvPicPr>
          <p:cNvPr id="323" name="Google Shape;323;p38"/>
          <p:cNvPicPr preferRelativeResize="0"/>
          <p:nvPr/>
        </p:nvPicPr>
        <p:blipFill>
          <a:blip r:embed="rId4">
            <a:alphaModFix/>
          </a:blip>
          <a:stretch>
            <a:fillRect/>
          </a:stretch>
        </p:blipFill>
        <p:spPr>
          <a:xfrm>
            <a:off x="3" y="3296522"/>
            <a:ext cx="1506825" cy="367666"/>
          </a:xfrm>
          <a:prstGeom prst="rect">
            <a:avLst/>
          </a:prstGeom>
          <a:noFill/>
          <a:ln>
            <a:noFill/>
          </a:ln>
        </p:spPr>
      </p:pic>
      <p:sp>
        <p:nvSpPr>
          <p:cNvPr id="324" name="Google Shape;324;p38"/>
          <p:cNvSpPr txBox="1"/>
          <p:nvPr/>
        </p:nvSpPr>
        <p:spPr>
          <a:xfrm>
            <a:off x="6709250" y="3164000"/>
            <a:ext cx="19713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chemeClr val="dk2"/>
                </a:solidFill>
                <a:latin typeface="Nunito"/>
                <a:ea typeface="Nunito"/>
                <a:cs typeface="Nunito"/>
                <a:sym typeface="Nunito"/>
              </a:rPr>
              <a:t>Global - 60 km</a:t>
            </a:r>
            <a:endParaRPr sz="1300">
              <a:solidFill>
                <a:schemeClr val="dk2"/>
              </a:solidFill>
              <a:latin typeface="Nunito"/>
              <a:ea typeface="Nunito"/>
              <a:cs typeface="Nunito"/>
              <a:sym typeface="Nunito"/>
            </a:endParaRPr>
          </a:p>
          <a:p>
            <a:pPr indent="0" lvl="0" marL="0" rtl="0" algn="ctr">
              <a:spcBef>
                <a:spcPts val="0"/>
              </a:spcBef>
              <a:spcAft>
                <a:spcPts val="0"/>
              </a:spcAft>
              <a:buNone/>
            </a:pPr>
            <a:r>
              <a:rPr lang="en" sz="1300">
                <a:solidFill>
                  <a:schemeClr val="dk2"/>
                </a:solidFill>
                <a:latin typeface="Nunito"/>
                <a:ea typeface="Nunito"/>
                <a:cs typeface="Nunito"/>
                <a:sym typeface="Nunito"/>
              </a:rPr>
              <a:t>North America - 15 km</a:t>
            </a:r>
            <a:endParaRPr sz="1300">
              <a:solidFill>
                <a:schemeClr val="dk2"/>
              </a:solidFill>
              <a:latin typeface="Nunito"/>
              <a:ea typeface="Nunito"/>
              <a:cs typeface="Nunito"/>
              <a:sym typeface="Nunito"/>
            </a:endParaRPr>
          </a:p>
          <a:p>
            <a:pPr indent="0" lvl="0" marL="0" rtl="0" algn="ctr">
              <a:spcBef>
                <a:spcPts val="0"/>
              </a:spcBef>
              <a:spcAft>
                <a:spcPts val="0"/>
              </a:spcAft>
              <a:buNone/>
            </a:pPr>
            <a:r>
              <a:rPr lang="en" sz="1300">
                <a:solidFill>
                  <a:schemeClr val="dk2"/>
                </a:solidFill>
                <a:latin typeface="Nunito"/>
                <a:ea typeface="Nunito"/>
                <a:cs typeface="Nunito"/>
                <a:sym typeface="Nunito"/>
              </a:rPr>
              <a:t>CONUS - 3 km</a:t>
            </a:r>
            <a:endParaRPr sz="1300">
              <a:solidFill>
                <a:schemeClr val="dk2"/>
              </a:solidFill>
              <a:latin typeface="Nunito"/>
              <a:ea typeface="Nunito"/>
              <a:cs typeface="Nunito"/>
              <a:sym typeface="Nunito"/>
            </a:endParaRPr>
          </a:p>
        </p:txBody>
      </p:sp>
      <p:pic>
        <p:nvPicPr>
          <p:cNvPr id="325" name="Google Shape;325;p38"/>
          <p:cNvPicPr preferRelativeResize="0"/>
          <p:nvPr/>
        </p:nvPicPr>
        <p:blipFill>
          <a:blip r:embed="rId5">
            <a:alphaModFix/>
          </a:blip>
          <a:stretch>
            <a:fillRect/>
          </a:stretch>
        </p:blipFill>
        <p:spPr>
          <a:xfrm>
            <a:off x="6776150" y="2237425"/>
            <a:ext cx="1888751" cy="1900150"/>
          </a:xfrm>
          <a:prstGeom prst="rect">
            <a:avLst/>
          </a:prstGeom>
          <a:noFill/>
          <a:ln>
            <a:noFill/>
          </a:ln>
        </p:spPr>
      </p:pic>
      <p:sp>
        <p:nvSpPr>
          <p:cNvPr id="326" name="Google Shape;326;p38"/>
          <p:cNvSpPr txBox="1"/>
          <p:nvPr/>
        </p:nvSpPr>
        <p:spPr>
          <a:xfrm>
            <a:off x="6835075" y="1909175"/>
            <a:ext cx="17709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300">
                <a:solidFill>
                  <a:schemeClr val="dk2"/>
                </a:solidFill>
                <a:latin typeface="Nunito"/>
                <a:ea typeface="Nunito"/>
                <a:cs typeface="Nunito"/>
                <a:sym typeface="Nunito"/>
              </a:rPr>
              <a:t>Variable Resolution</a:t>
            </a:r>
            <a:endParaRPr sz="1300">
              <a:solidFill>
                <a:schemeClr val="dk2"/>
              </a:solidFill>
              <a:latin typeface="Nunito"/>
              <a:ea typeface="Nunito"/>
              <a:cs typeface="Nunito"/>
              <a:sym typeface="Nunito"/>
            </a:endParaRPr>
          </a:p>
        </p:txBody>
      </p:sp>
      <p:sp>
        <p:nvSpPr>
          <p:cNvPr id="327" name="Google Shape;327;p38"/>
          <p:cNvSpPr txBox="1"/>
          <p:nvPr/>
        </p:nvSpPr>
        <p:spPr>
          <a:xfrm>
            <a:off x="6434725" y="4819025"/>
            <a:ext cx="2571600" cy="26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500"/>
              <a:t>https://www2.mmm.ucar.edu/projects/mpas/site/documentation/mpas_overview.html</a:t>
            </a:r>
            <a:endParaRPr sz="500"/>
          </a:p>
        </p:txBody>
      </p:sp>
      <p:pic>
        <p:nvPicPr>
          <p:cNvPr id="328" name="Google Shape;328;p38"/>
          <p:cNvPicPr preferRelativeResize="0"/>
          <p:nvPr/>
        </p:nvPicPr>
        <p:blipFill>
          <a:blip r:embed="rId6">
            <a:alphaModFix/>
          </a:blip>
          <a:stretch>
            <a:fillRect/>
          </a:stretch>
        </p:blipFill>
        <p:spPr>
          <a:xfrm rot="721010">
            <a:off x="6550458" y="219372"/>
            <a:ext cx="2834987" cy="1410134"/>
          </a:xfrm>
          <a:prstGeom prst="rect">
            <a:avLst/>
          </a:prstGeom>
          <a:noFill/>
          <a:ln>
            <a:noFill/>
          </a:ln>
          <a:effectLst>
            <a:outerShdw blurRad="57150" rotWithShape="0" algn="bl" dir="5400000" dist="11430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Future: GCAFS</a:t>
            </a:r>
            <a:endParaRPr/>
          </a:p>
        </p:txBody>
      </p:sp>
      <p:grpSp>
        <p:nvGrpSpPr>
          <p:cNvPr id="334" name="Google Shape;334;p39"/>
          <p:cNvGrpSpPr/>
          <p:nvPr/>
        </p:nvGrpSpPr>
        <p:grpSpPr>
          <a:xfrm>
            <a:off x="666749" y="1190649"/>
            <a:ext cx="6288066" cy="2291493"/>
            <a:chOff x="666750" y="1190625"/>
            <a:chExt cx="4857900" cy="3476700"/>
          </a:xfrm>
        </p:grpSpPr>
        <p:sp>
          <p:nvSpPr>
            <p:cNvPr id="335" name="Google Shape;335;p39"/>
            <p:cNvSpPr/>
            <p:nvPr/>
          </p:nvSpPr>
          <p:spPr>
            <a:xfrm>
              <a:off x="666750" y="1190625"/>
              <a:ext cx="4857900" cy="3476700"/>
            </a:xfrm>
            <a:prstGeom prst="roundRect">
              <a:avLst>
                <a:gd fmla="val 2191" name="adj"/>
              </a:avLst>
            </a:prstGeom>
            <a:solidFill>
              <a:srgbClr val="F8FAFC"/>
            </a:solidFill>
            <a:ln cap="flat" cmpd="sng" w="14300">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36" name="Google Shape;336;p39"/>
            <p:cNvSpPr txBox="1"/>
            <p:nvPr/>
          </p:nvSpPr>
          <p:spPr>
            <a:xfrm>
              <a:off x="809625" y="1285875"/>
              <a:ext cx="4572000" cy="3286200"/>
            </a:xfrm>
            <a:prstGeom prst="rect">
              <a:avLst/>
            </a:prstGeom>
            <a:noFill/>
            <a:ln>
              <a:noFill/>
            </a:ln>
          </p:spPr>
          <p:txBody>
            <a:bodyPr anchorCtr="0" anchor="t" bIns="0" lIns="0" spcFirstLastPara="1" rIns="0" wrap="square" tIns="0">
              <a:noAutofit/>
            </a:bodyPr>
            <a:lstStyle/>
            <a:p>
              <a:pPr indent="-300038" lvl="0" marL="457200" rtl="0" algn="l">
                <a:spcBef>
                  <a:spcPts val="0"/>
                </a:spcBef>
                <a:spcAft>
                  <a:spcPts val="0"/>
                </a:spcAft>
                <a:buClr>
                  <a:schemeClr val="dk2"/>
                </a:buClr>
                <a:buSzPts val="1125"/>
                <a:buFont typeface="Arial"/>
                <a:buChar char="●"/>
              </a:pPr>
              <a:r>
                <a:rPr lang="en" sz="1125">
                  <a:solidFill>
                    <a:schemeClr val="dk2"/>
                  </a:solidFill>
                </a:rPr>
                <a:t>What is GCAFS? extends the Global Forecast System (GFS) with interactive aerosol and atmospheric chemistry capabilities. It provides a unified framework for predicting the evolution of atmospheric composition alongside traditional weather variables</a:t>
              </a:r>
              <a:endParaRPr sz="1125">
                <a:solidFill>
                  <a:schemeClr val="dk2"/>
                </a:solidFill>
              </a:endParaRPr>
            </a:p>
            <a:p>
              <a:pPr indent="-300038" lvl="0" marL="457200" rtl="0" algn="l">
                <a:spcBef>
                  <a:spcPts val="0"/>
                </a:spcBef>
                <a:spcAft>
                  <a:spcPts val="0"/>
                </a:spcAft>
                <a:buClr>
                  <a:schemeClr val="dk2"/>
                </a:buClr>
                <a:buSzPts val="1125"/>
                <a:buFont typeface="Arial"/>
                <a:buChar char="●"/>
              </a:pPr>
              <a:r>
                <a:rPr lang="en" sz="1125">
                  <a:solidFill>
                    <a:schemeClr val="dk2"/>
                  </a:solidFill>
                </a:rPr>
                <a:t>I</a:t>
              </a:r>
              <a:r>
                <a:rPr lang="en" sz="1125">
                  <a:solidFill>
                    <a:schemeClr val="dk2"/>
                  </a:solidFill>
                </a:rPr>
                <a:t>nteractive GOCART</a:t>
              </a:r>
              <a:r>
                <a:rPr lang="en" sz="1125">
                  <a:solidFill>
                    <a:schemeClr val="dk2"/>
                  </a:solidFill>
                </a:rPr>
                <a:t> for improving predictions of dust, sea salt, smoke from wildfires, sulfate, black carbon, and organic carbon in the atmosphere replacing the current capability of the GEFS. </a:t>
              </a:r>
              <a:endParaRPr sz="1125">
                <a:solidFill>
                  <a:schemeClr val="dk2"/>
                </a:solidFill>
              </a:endParaRPr>
            </a:p>
            <a:p>
              <a:pPr indent="-300038" lvl="0" marL="457200" rtl="0" algn="l">
                <a:spcBef>
                  <a:spcPts val="0"/>
                </a:spcBef>
                <a:spcAft>
                  <a:spcPts val="0"/>
                </a:spcAft>
                <a:buClr>
                  <a:schemeClr val="dk2"/>
                </a:buClr>
                <a:buSzPts val="1125"/>
                <a:buFont typeface="Nunito"/>
                <a:buChar char="●"/>
              </a:pPr>
              <a:r>
                <a:rPr lang="en" sz="1125">
                  <a:solidFill>
                    <a:schemeClr val="dk2"/>
                  </a:solidFill>
                </a:rPr>
                <a:t>CATChem and CECE plan to connect to the UFS-WM through CCPP</a:t>
              </a:r>
              <a:endParaRPr sz="1125">
                <a:solidFill>
                  <a:schemeClr val="dk2"/>
                </a:solidFill>
              </a:endParaRPr>
            </a:p>
            <a:p>
              <a:pPr indent="-300038" lvl="0" marL="457200" rtl="0" algn="l">
                <a:spcBef>
                  <a:spcPts val="0"/>
                </a:spcBef>
                <a:spcAft>
                  <a:spcPts val="0"/>
                </a:spcAft>
                <a:buClr>
                  <a:schemeClr val="dk2"/>
                </a:buClr>
                <a:buSzPts val="1125"/>
                <a:buFont typeface="Arial"/>
                <a:buChar char="●"/>
              </a:pPr>
              <a:r>
                <a:rPr lang="en" sz="1125">
                  <a:solidFill>
                    <a:schemeClr val="dk2"/>
                  </a:solidFill>
                </a:rPr>
                <a:t>Alongside GCAFS version 1.0</a:t>
              </a:r>
              <a:r>
                <a:rPr lang="en" sz="1125">
                  <a:solidFill>
                    <a:schemeClr val="dk2"/>
                  </a:solidFill>
                </a:rPr>
                <a:t> comes the Global Constituent Data Assimilation System (GCDAS) which provides analyses of aerosol species to initialize the GCAFS forecasts using JEDI DA.</a:t>
              </a:r>
              <a:endParaRPr sz="1125">
                <a:solidFill>
                  <a:schemeClr val="dk2"/>
                </a:solidFill>
              </a:endParaRPr>
            </a:p>
            <a:p>
              <a:pPr indent="-300038" lvl="0" marL="457200" rtl="0" algn="l">
                <a:spcBef>
                  <a:spcPts val="0"/>
                </a:spcBef>
                <a:spcAft>
                  <a:spcPts val="0"/>
                </a:spcAft>
                <a:buClr>
                  <a:schemeClr val="dk2"/>
                </a:buClr>
                <a:buSzPts val="1125"/>
                <a:buFont typeface="Nunito"/>
                <a:buChar char="●"/>
              </a:pPr>
              <a:r>
                <a:rPr lang="en" sz="1125">
                  <a:solidFill>
                    <a:schemeClr val="dk2"/>
                  </a:solidFill>
                </a:rPr>
                <a:t>Initial plan was to release GCAFS v1.0 into operations.  Now CATChem+CECE will make up the core of GCAFS v2.0 with operational plans for 2028</a:t>
              </a:r>
              <a:endParaRPr sz="1125">
                <a:solidFill>
                  <a:schemeClr val="dk2"/>
                </a:solidFill>
              </a:endParaRPr>
            </a:p>
          </p:txBody>
        </p:sp>
      </p:grpSp>
      <p:sp>
        <p:nvSpPr>
          <p:cNvPr id="337" name="Google Shape;337;p39"/>
          <p:cNvSpPr txBox="1"/>
          <p:nvPr/>
        </p:nvSpPr>
        <p:spPr>
          <a:xfrm>
            <a:off x="6852900" y="3426950"/>
            <a:ext cx="2291100" cy="38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300">
                <a:solidFill>
                  <a:schemeClr val="dk2"/>
                </a:solidFill>
                <a:latin typeface="Nunito"/>
                <a:ea typeface="Nunito"/>
                <a:cs typeface="Nunito"/>
                <a:sym typeface="Nunito"/>
              </a:rPr>
              <a:t>GCAFS = CATChem + CECE</a:t>
            </a:r>
            <a:endParaRPr sz="1300">
              <a:solidFill>
                <a:schemeClr val="dk2"/>
              </a:solidFill>
              <a:latin typeface="Nunito"/>
              <a:ea typeface="Nunito"/>
              <a:cs typeface="Nunito"/>
              <a:sym typeface="Nunito"/>
            </a:endParaRPr>
          </a:p>
        </p:txBody>
      </p:sp>
      <p:sp>
        <p:nvSpPr>
          <p:cNvPr id="338" name="Google Shape;338;p39"/>
          <p:cNvSpPr txBox="1"/>
          <p:nvPr/>
        </p:nvSpPr>
        <p:spPr>
          <a:xfrm>
            <a:off x="3014400" y="3973625"/>
            <a:ext cx="31152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Nunito"/>
                <a:ea typeface="Nunito"/>
                <a:cs typeface="Nunito"/>
                <a:sym typeface="Nunito"/>
              </a:rPr>
              <a:t>NUOPC: Layer that defines conventions and a set of generic components for building coupled models using the Earth System Modeling Framework (ESMF)</a:t>
            </a:r>
            <a:endParaRPr sz="1300">
              <a:solidFill>
                <a:schemeClr val="dk2"/>
              </a:solidFill>
              <a:latin typeface="Nunito"/>
              <a:ea typeface="Nunito"/>
              <a:cs typeface="Nunito"/>
              <a:sym typeface="Nunito"/>
            </a:endParaRPr>
          </a:p>
        </p:txBody>
      </p:sp>
      <p:sp>
        <p:nvSpPr>
          <p:cNvPr id="339" name="Google Shape;339;p39"/>
          <p:cNvSpPr txBox="1"/>
          <p:nvPr/>
        </p:nvSpPr>
        <p:spPr>
          <a:xfrm>
            <a:off x="7721350" y="2695850"/>
            <a:ext cx="1420500" cy="7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Nunito"/>
                <a:ea typeface="Nunito"/>
                <a:cs typeface="Nunito"/>
                <a:sym typeface="Nunito"/>
              </a:rPr>
              <a:t>CECE: </a:t>
            </a:r>
            <a:r>
              <a:rPr lang="en" sz="1125">
                <a:solidFill>
                  <a:schemeClr val="dk2"/>
                </a:solidFill>
              </a:rPr>
              <a:t>Community Emissions Computing Engine</a:t>
            </a:r>
            <a:endParaRPr sz="1300">
              <a:solidFill>
                <a:schemeClr val="dk2"/>
              </a:solidFill>
              <a:latin typeface="Nunito"/>
              <a:ea typeface="Nunito"/>
              <a:cs typeface="Nunito"/>
              <a:sym typeface="Nunito"/>
            </a:endParaRPr>
          </a:p>
        </p:txBody>
      </p:sp>
      <p:sp>
        <p:nvSpPr>
          <p:cNvPr id="340" name="Google Shape;340;p39"/>
          <p:cNvSpPr txBox="1"/>
          <p:nvPr/>
        </p:nvSpPr>
        <p:spPr>
          <a:xfrm>
            <a:off x="7257100" y="985675"/>
            <a:ext cx="1914600" cy="1770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Nunito"/>
                <a:ea typeface="Nunito"/>
                <a:cs typeface="Nunito"/>
                <a:sym typeface="Nunito"/>
              </a:rPr>
              <a:t>CATChem: </a:t>
            </a:r>
            <a:r>
              <a:rPr lang="en" sz="1125">
                <a:solidFill>
                  <a:schemeClr val="dk2"/>
                </a:solidFill>
              </a:rPr>
              <a:t>Configurable ATmospheric Chemistry (a new NUOPC component) - modelling component that includes all chemical and aerosol processes needed to perform atmospheric chemistry and composition simulations within a model</a:t>
            </a:r>
            <a:endParaRPr sz="1300">
              <a:solidFill>
                <a:schemeClr val="dk2"/>
              </a:solidFill>
              <a:latin typeface="Nunito"/>
              <a:ea typeface="Nunito"/>
              <a:cs typeface="Nunito"/>
              <a:sym typeface="Nunito"/>
            </a:endParaRPr>
          </a:p>
        </p:txBody>
      </p:sp>
      <p:sp>
        <p:nvSpPr>
          <p:cNvPr id="341" name="Google Shape;341;p39"/>
          <p:cNvSpPr txBox="1"/>
          <p:nvPr/>
        </p:nvSpPr>
        <p:spPr>
          <a:xfrm>
            <a:off x="7866025" y="-425"/>
            <a:ext cx="1275900" cy="98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300">
                <a:solidFill>
                  <a:schemeClr val="dk2"/>
                </a:solidFill>
                <a:latin typeface="Nunito"/>
                <a:ea typeface="Nunito"/>
                <a:cs typeface="Nunito"/>
                <a:sym typeface="Nunito"/>
              </a:rPr>
              <a:t>GCAFS: </a:t>
            </a:r>
            <a:r>
              <a:rPr lang="en" sz="1125">
                <a:solidFill>
                  <a:schemeClr val="dk2"/>
                </a:solidFill>
              </a:rPr>
              <a:t>Global Chemistry and Aerosol Forecast System</a:t>
            </a:r>
            <a:endParaRPr sz="1300">
              <a:solidFill>
                <a:schemeClr val="dk2"/>
              </a:solidFill>
              <a:latin typeface="Nunito"/>
              <a:ea typeface="Nunito"/>
              <a:cs typeface="Nunito"/>
              <a:sym typeface="Nunito"/>
            </a:endParaRPr>
          </a:p>
        </p:txBody>
      </p:sp>
      <p:pic>
        <p:nvPicPr>
          <p:cNvPr id="342" name="Google Shape;342;p39"/>
          <p:cNvPicPr preferRelativeResize="0"/>
          <p:nvPr/>
        </p:nvPicPr>
        <p:blipFill>
          <a:blip r:embed="rId3">
            <a:alphaModFix/>
          </a:blip>
          <a:stretch>
            <a:fillRect/>
          </a:stretch>
        </p:blipFill>
        <p:spPr>
          <a:xfrm>
            <a:off x="2128124" y="4031731"/>
            <a:ext cx="790725" cy="1069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40"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348" name="Google Shape;348;p40"/>
          <p:cNvGrpSpPr/>
          <p:nvPr/>
        </p:nvGrpSpPr>
        <p:grpSpPr>
          <a:xfrm>
            <a:off x="951033" y="397889"/>
            <a:ext cx="1072800" cy="0"/>
            <a:chOff x="1376350" y="528325"/>
            <a:chExt cx="1072800" cy="0"/>
          </a:xfrm>
        </p:grpSpPr>
        <p:cxnSp>
          <p:nvCxnSpPr>
            <p:cNvPr id="349" name="Google Shape;349;p40"/>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50" name="Google Shape;350;p40"/>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51" name="Google Shape;351;p40"/>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352" name="Google Shape;352;p4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Weather Model (UFS-WM)</a:t>
            </a:r>
            <a:endParaRPr/>
          </a:p>
        </p:txBody>
      </p:sp>
      <p:grpSp>
        <p:nvGrpSpPr>
          <p:cNvPr id="353" name="Google Shape;353;p40"/>
          <p:cNvGrpSpPr/>
          <p:nvPr/>
        </p:nvGrpSpPr>
        <p:grpSpPr>
          <a:xfrm>
            <a:off x="666750" y="1111788"/>
            <a:ext cx="4857900" cy="1698040"/>
            <a:chOff x="666750" y="1190625"/>
            <a:chExt cx="4857900" cy="1476300"/>
          </a:xfrm>
        </p:grpSpPr>
        <p:sp>
          <p:nvSpPr>
            <p:cNvPr id="354" name="Google Shape;354;p40"/>
            <p:cNvSpPr/>
            <p:nvPr/>
          </p:nvSpPr>
          <p:spPr>
            <a:xfrm>
              <a:off x="666750" y="1190625"/>
              <a:ext cx="4857900" cy="1476300"/>
            </a:xfrm>
            <a:prstGeom prst="roundRect">
              <a:avLst>
                <a:gd fmla="val 5161" name="adj"/>
              </a:avLst>
            </a:prstGeom>
            <a:solidFill>
              <a:srgbClr val="F8FAFC"/>
            </a:solidFill>
            <a:ln cap="flat" cmpd="sng" w="9525">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5" name="Google Shape;355;p40"/>
            <p:cNvSpPr txBox="1"/>
            <p:nvPr/>
          </p:nvSpPr>
          <p:spPr>
            <a:xfrm>
              <a:off x="809625" y="1285875"/>
              <a:ext cx="4572000" cy="12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95">
                  <a:solidFill>
                    <a:srgbClr val="145FA6"/>
                  </a:solidFill>
                  <a:latin typeface="Maven Pro"/>
                  <a:ea typeface="Maven Pro"/>
                  <a:cs typeface="Maven Pro"/>
                  <a:sym typeface="Maven Pro"/>
                </a:rPr>
                <a:t>UFS Weather Model Overview</a:t>
              </a:r>
              <a:endParaRPr b="1" sz="1295">
                <a:solidFill>
                  <a:srgbClr val="145FA6"/>
                </a:solidFill>
                <a:latin typeface="Maven Pro"/>
                <a:ea typeface="Maven Pro"/>
                <a:cs typeface="Maven Pro"/>
                <a:sym typeface="Maven Pro"/>
              </a:endParaRPr>
            </a:p>
            <a:p>
              <a:pPr indent="0" lvl="0" marL="0" rtl="0" algn="l">
                <a:spcBef>
                  <a:spcPts val="300"/>
                </a:spcBef>
                <a:spcAft>
                  <a:spcPts val="0"/>
                </a:spcAft>
                <a:buNone/>
              </a:pPr>
              <a:r>
                <a:rPr lang="en" sz="971">
                  <a:solidFill>
                    <a:srgbClr val="475569"/>
                  </a:solidFill>
                  <a:latin typeface="Nunito"/>
                  <a:ea typeface="Nunito"/>
                  <a:cs typeface="Nunito"/>
                  <a:sym typeface="Nunito"/>
                </a:rPr>
                <a:t>Prognostic model for short- and medium-range research and operational forecasts. Runs atmosphere-only or coupled with ocean, land, sea-ice, fire, </a:t>
              </a:r>
              <a:r>
                <a:rPr lang="en" sz="971">
                  <a:solidFill>
                    <a:srgbClr val="475569"/>
                  </a:solidFill>
                  <a:latin typeface="Nunito"/>
                  <a:ea typeface="Nunito"/>
                  <a:cs typeface="Nunito"/>
                  <a:sym typeface="Nunito"/>
                </a:rPr>
                <a:t>wave</a:t>
              </a:r>
              <a:r>
                <a:rPr lang="en" sz="971">
                  <a:solidFill>
                    <a:srgbClr val="475569"/>
                  </a:solidFill>
                  <a:latin typeface="Nunito"/>
                  <a:ea typeface="Nunito"/>
                  <a:cs typeface="Nunito"/>
                  <a:sym typeface="Nunito"/>
                </a:rPr>
                <a:t>, and aerosol</a:t>
              </a:r>
              <a:r>
                <a:rPr lang="en" sz="971">
                  <a:solidFill>
                    <a:srgbClr val="475569"/>
                  </a:solidFill>
                  <a:latin typeface="Nunito"/>
                  <a:ea typeface="Nunito"/>
                  <a:cs typeface="Nunito"/>
                  <a:sym typeface="Nunito"/>
                </a:rPr>
                <a:t> components.</a:t>
              </a:r>
              <a:endParaRPr sz="971">
                <a:solidFill>
                  <a:srgbClr val="475569"/>
                </a:solidFill>
                <a:latin typeface="Nunito"/>
                <a:ea typeface="Nunito"/>
                <a:cs typeface="Nunito"/>
                <a:sym typeface="Nunito"/>
              </a:endParaRPr>
            </a:p>
            <a:p>
              <a:pPr indent="0" lvl="0" marL="0" rtl="0" algn="l">
                <a:spcBef>
                  <a:spcPts val="600"/>
                </a:spcBef>
                <a:spcAft>
                  <a:spcPts val="0"/>
                </a:spcAft>
                <a:buNone/>
              </a:pPr>
              <a:r>
                <a:rPr b="1" lang="en" sz="1018">
                  <a:solidFill>
                    <a:srgbClr val="145FA6"/>
                  </a:solidFill>
                  <a:latin typeface="Nunito"/>
                  <a:ea typeface="Nunito"/>
                  <a:cs typeface="Nunito"/>
                  <a:sym typeface="Nunito"/>
                </a:rPr>
                <a:t>UFS Applications:</a:t>
              </a:r>
              <a:r>
                <a:rPr lang="en" sz="1018">
                  <a:solidFill>
                    <a:srgbClr val="334155"/>
                  </a:solidFill>
                  <a:latin typeface="Nunito"/>
                  <a:ea typeface="Nunito"/>
                  <a:cs typeface="Nunito"/>
                  <a:sym typeface="Nunito"/>
                </a:rPr>
                <a:t> </a:t>
              </a:r>
              <a:r>
                <a:rPr lang="en" sz="1018">
                  <a:solidFill>
                    <a:srgbClr val="334155"/>
                  </a:solidFill>
                  <a:latin typeface="Nunito"/>
                  <a:ea typeface="Nunito"/>
                  <a:cs typeface="Nunito"/>
                  <a:sym typeface="Nunito"/>
                </a:rPr>
                <a:t>SRW, GW, HAFS</a:t>
              </a:r>
              <a:r>
                <a:rPr lang="en" sz="1018">
                  <a:solidFill>
                    <a:srgbClr val="334155"/>
                  </a:solidFill>
                  <a:latin typeface="Nunito"/>
                  <a:ea typeface="Nunito"/>
                  <a:cs typeface="Nunito"/>
                  <a:sym typeface="Nunito"/>
                </a:rPr>
                <a:t>, RRFS, UFS-DA Workflow, UFS-Coastal</a:t>
              </a:r>
              <a:endParaRPr sz="1018">
                <a:solidFill>
                  <a:srgbClr val="334155"/>
                </a:solidFill>
                <a:latin typeface="Nunito"/>
                <a:ea typeface="Nunito"/>
                <a:cs typeface="Nunito"/>
                <a:sym typeface="Nunito"/>
              </a:endParaRPr>
            </a:p>
            <a:p>
              <a:pPr indent="0" lvl="0" marL="0" rtl="0" algn="l">
                <a:spcBef>
                  <a:spcPts val="225"/>
                </a:spcBef>
                <a:spcAft>
                  <a:spcPts val="0"/>
                </a:spcAft>
                <a:buNone/>
              </a:pPr>
              <a:r>
                <a:rPr b="1" lang="en" sz="1018">
                  <a:solidFill>
                    <a:srgbClr val="145FA6"/>
                  </a:solidFill>
                  <a:latin typeface="Nunito"/>
                  <a:ea typeface="Nunito"/>
                  <a:cs typeface="Nunito"/>
                  <a:sym typeface="Nunito"/>
                </a:rPr>
                <a:t>UFS Components:</a:t>
              </a:r>
              <a:r>
                <a:rPr lang="en" sz="1018">
                  <a:solidFill>
                    <a:srgbClr val="334155"/>
                  </a:solidFill>
                  <a:latin typeface="Nunito"/>
                  <a:ea typeface="Nunito"/>
                  <a:cs typeface="Nunito"/>
                  <a:sym typeface="Nunito"/>
                </a:rPr>
                <a:t> AQM, CICE, GOCART, MOM6, NoahMP, WAVEWATCHIII, fire, stochastic</a:t>
              </a:r>
              <a:endParaRPr sz="1018">
                <a:solidFill>
                  <a:srgbClr val="334155"/>
                </a:solidFill>
                <a:latin typeface="Nunito"/>
                <a:ea typeface="Nunito"/>
                <a:cs typeface="Nunito"/>
                <a:sym typeface="Nunito"/>
              </a:endParaRPr>
            </a:p>
            <a:p>
              <a:pPr indent="0" lvl="0" marL="0" rtl="0" algn="l">
                <a:spcBef>
                  <a:spcPts val="225"/>
                </a:spcBef>
                <a:spcAft>
                  <a:spcPts val="0"/>
                </a:spcAft>
                <a:buNone/>
              </a:pPr>
              <a:r>
                <a:rPr b="1" lang="en" sz="1018">
                  <a:solidFill>
                    <a:srgbClr val="145FA6"/>
                  </a:solidFill>
                  <a:latin typeface="Nunito"/>
                  <a:ea typeface="Nunito"/>
                  <a:cs typeface="Nunito"/>
                  <a:sym typeface="Nunito"/>
                </a:rPr>
                <a:t>Specs:</a:t>
              </a:r>
              <a:r>
                <a:rPr lang="en" sz="1018">
                  <a:solidFill>
                    <a:srgbClr val="334155"/>
                  </a:solidFill>
                  <a:latin typeface="Nunito"/>
                  <a:ea typeface="Nunito"/>
                  <a:cs typeface="Nunito"/>
                  <a:sym typeface="Nunito"/>
                </a:rPr>
                <a:t> Global Domain | Days to a couple weeks temporal scale</a:t>
              </a:r>
              <a:endParaRPr sz="1018">
                <a:solidFill>
                  <a:srgbClr val="334155"/>
                </a:solidFill>
                <a:latin typeface="Nunito"/>
                <a:ea typeface="Nunito"/>
                <a:cs typeface="Nunito"/>
                <a:sym typeface="Nunito"/>
              </a:endParaRPr>
            </a:p>
          </p:txBody>
        </p:sp>
      </p:grpSp>
      <p:grpSp>
        <p:nvGrpSpPr>
          <p:cNvPr id="356" name="Google Shape;356;p40"/>
          <p:cNvGrpSpPr/>
          <p:nvPr/>
        </p:nvGrpSpPr>
        <p:grpSpPr>
          <a:xfrm>
            <a:off x="666750" y="2809875"/>
            <a:ext cx="4857900" cy="2143200"/>
            <a:chOff x="666750" y="2809875"/>
            <a:chExt cx="4857900" cy="2143200"/>
          </a:xfrm>
        </p:grpSpPr>
        <p:sp>
          <p:nvSpPr>
            <p:cNvPr id="357" name="Google Shape;357;p40"/>
            <p:cNvSpPr/>
            <p:nvPr/>
          </p:nvSpPr>
          <p:spPr>
            <a:xfrm>
              <a:off x="666750" y="2809875"/>
              <a:ext cx="4857900" cy="2143200"/>
            </a:xfrm>
            <a:prstGeom prst="roundRect">
              <a:avLst>
                <a:gd fmla="val 3555" name="adj"/>
              </a:avLst>
            </a:prstGeom>
            <a:solidFill>
              <a:srgbClr val="F8FAFC"/>
            </a:solidFill>
            <a:ln cap="flat" cmpd="sng" w="9525">
              <a:solidFill>
                <a:srgbClr val="F1761A"/>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58" name="Google Shape;358;p40"/>
            <p:cNvSpPr txBox="1"/>
            <p:nvPr/>
          </p:nvSpPr>
          <p:spPr>
            <a:xfrm>
              <a:off x="809625" y="2905125"/>
              <a:ext cx="4572000" cy="195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F1761A"/>
                  </a:solidFill>
                  <a:latin typeface="Maven Pro"/>
                  <a:ea typeface="Maven Pro"/>
                  <a:cs typeface="Maven Pro"/>
                  <a:sym typeface="Maven Pro"/>
                </a:rPr>
                <a:t>Future Roadmap &amp; Integrations</a:t>
              </a:r>
              <a:endParaRPr b="1" sz="1400">
                <a:solidFill>
                  <a:srgbClr val="F1761A"/>
                </a:solidFill>
                <a:latin typeface="Maven Pro"/>
                <a:ea typeface="Maven Pro"/>
                <a:cs typeface="Maven Pro"/>
                <a:sym typeface="Maven Pro"/>
              </a:endParaRPr>
            </a:p>
            <a:p>
              <a:pPr indent="0" lvl="0" marL="0" rtl="0" algn="l">
                <a:spcBef>
                  <a:spcPts val="300"/>
                </a:spcBef>
                <a:spcAft>
                  <a:spcPts val="0"/>
                </a:spcAft>
                <a:buNone/>
              </a:pPr>
              <a:r>
                <a:rPr b="1" lang="en" sz="1100">
                  <a:solidFill>
                    <a:srgbClr val="F1761A"/>
                  </a:solidFill>
                  <a:latin typeface="Nunito"/>
                  <a:ea typeface="Nunito"/>
                  <a:cs typeface="Nunito"/>
                  <a:sym typeface="Nunito"/>
                </a:rPr>
                <a:t>NCAR’s MPAS Integration (EPIC Contributions):</a:t>
              </a:r>
              <a:endParaRPr b="1" sz="1100">
                <a:solidFill>
                  <a:srgbClr val="F1761A"/>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Generate memory usage and runtime metrics for MPAS &amp; UFS WM</a:t>
              </a:r>
              <a:endParaRPr sz="1050">
                <a:solidFill>
                  <a:srgbClr val="334155"/>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Update/refine operational regression testing framework</a:t>
              </a:r>
              <a:endParaRPr sz="1050">
                <a:solidFill>
                  <a:srgbClr val="334155"/>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Implement automated regression and warning tracking (GitHub CI/CD)</a:t>
              </a:r>
              <a:endParaRPr sz="1050">
                <a:solidFill>
                  <a:srgbClr val="334155"/>
                </a:solidFill>
                <a:latin typeface="Nunito"/>
                <a:ea typeface="Nunito"/>
                <a:cs typeface="Nunito"/>
                <a:sym typeface="Nunito"/>
              </a:endParaRPr>
            </a:p>
            <a:p>
              <a:pPr indent="0" lvl="0" marL="0" rtl="0" algn="l">
                <a:spcBef>
                  <a:spcPts val="450"/>
                </a:spcBef>
                <a:spcAft>
                  <a:spcPts val="0"/>
                </a:spcAft>
                <a:buNone/>
              </a:pPr>
              <a:r>
                <a:rPr b="1" lang="en" sz="1100">
                  <a:solidFill>
                    <a:srgbClr val="F1761A"/>
                  </a:solidFill>
                  <a:latin typeface="Nunito"/>
                  <a:ea typeface="Nunito"/>
                  <a:cs typeface="Nunito"/>
                  <a:sym typeface="Nunito"/>
                </a:rPr>
                <a:t>GCAFS Integration:</a:t>
              </a:r>
              <a:endParaRPr b="1" sz="1100">
                <a:solidFill>
                  <a:srgbClr val="F1761A"/>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EPIC supporting GCAFS integration into UFS WM (following GW)</a:t>
              </a:r>
              <a:endParaRPr sz="1050">
                <a:solidFill>
                  <a:srgbClr val="334155"/>
                </a:solidFill>
                <a:latin typeface="Nunito"/>
                <a:ea typeface="Nunito"/>
                <a:cs typeface="Nunito"/>
                <a:sym typeface="Nunito"/>
              </a:endParaRPr>
            </a:p>
            <a:p>
              <a:pPr indent="-295275" lvl="0" marL="457200" rtl="0" algn="l">
                <a:spcBef>
                  <a:spcPts val="1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Integrate CECE and CATChem as NUOPC components</a:t>
              </a:r>
              <a:endParaRPr sz="1050">
                <a:solidFill>
                  <a:srgbClr val="334155"/>
                </a:solidFill>
                <a:latin typeface="Nunito"/>
                <a:ea typeface="Nunito"/>
                <a:cs typeface="Nunito"/>
                <a:sym typeface="Nunito"/>
              </a:endParaRPr>
            </a:p>
          </p:txBody>
        </p:sp>
      </p:grpSp>
      <p:sp>
        <p:nvSpPr>
          <p:cNvPr id="359" name="Google Shape;359;p40"/>
          <p:cNvSpPr/>
          <p:nvPr/>
        </p:nvSpPr>
        <p:spPr>
          <a:xfrm>
            <a:off x="5715000" y="1190625"/>
            <a:ext cx="2952900" cy="2571900"/>
          </a:xfrm>
          <a:prstGeom prst="roundRect">
            <a:avLst>
              <a:gd fmla="val 296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60" name="Google Shape;360;p40"/>
          <p:cNvPicPr preferRelativeResize="0"/>
          <p:nvPr/>
        </p:nvPicPr>
        <p:blipFill rotWithShape="1">
          <a:blip r:embed="rId4">
            <a:alphaModFix/>
          </a:blip>
          <a:srcRect b="700" l="0" r="0" t="710"/>
          <a:stretch/>
        </p:blipFill>
        <p:spPr>
          <a:xfrm>
            <a:off x="5810250" y="1285875"/>
            <a:ext cx="2762400" cy="2381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SRW App</a:t>
            </a:r>
            <a:endParaRPr/>
          </a:p>
        </p:txBody>
      </p:sp>
      <p:grpSp>
        <p:nvGrpSpPr>
          <p:cNvPr id="366" name="Google Shape;366;p41"/>
          <p:cNvGrpSpPr/>
          <p:nvPr/>
        </p:nvGrpSpPr>
        <p:grpSpPr>
          <a:xfrm>
            <a:off x="666750" y="1190591"/>
            <a:ext cx="4857900" cy="3547277"/>
            <a:chOff x="666750" y="1190625"/>
            <a:chExt cx="4857900" cy="3476700"/>
          </a:xfrm>
        </p:grpSpPr>
        <p:sp>
          <p:nvSpPr>
            <p:cNvPr id="367" name="Google Shape;367;p41"/>
            <p:cNvSpPr/>
            <p:nvPr/>
          </p:nvSpPr>
          <p:spPr>
            <a:xfrm>
              <a:off x="666750" y="1190625"/>
              <a:ext cx="4857900" cy="3476700"/>
            </a:xfrm>
            <a:prstGeom prst="roundRect">
              <a:avLst>
                <a:gd fmla="val 2191" name="adj"/>
              </a:avLst>
            </a:prstGeom>
            <a:solidFill>
              <a:srgbClr val="F8FAFC"/>
            </a:solidFill>
            <a:ln cap="flat" cmpd="sng" w="14300">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68" name="Google Shape;368;p41"/>
            <p:cNvSpPr txBox="1"/>
            <p:nvPr/>
          </p:nvSpPr>
          <p:spPr>
            <a:xfrm>
              <a:off x="809625" y="1285875"/>
              <a:ext cx="4572000" cy="3286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500">
                  <a:solidFill>
                    <a:srgbClr val="145FA6"/>
                  </a:solidFill>
                  <a:latin typeface="Maven Pro"/>
                  <a:ea typeface="Maven Pro"/>
                  <a:cs typeface="Maven Pro"/>
                  <a:sym typeface="Maven Pro"/>
                </a:rPr>
                <a:t>Short</a:t>
              </a:r>
              <a:r>
                <a:rPr b="1" lang="en" sz="1500">
                  <a:solidFill>
                    <a:srgbClr val="145FA6"/>
                  </a:solidFill>
                  <a:latin typeface="Maven Pro"/>
                  <a:ea typeface="Maven Pro"/>
                  <a:cs typeface="Maven Pro"/>
                  <a:sym typeface="Maven Pro"/>
                </a:rPr>
                <a:t>-Range Weather (SRW) App Overview</a:t>
              </a:r>
              <a:endParaRPr b="1" sz="1500">
                <a:solidFill>
                  <a:srgbClr val="145FA6"/>
                </a:solidFill>
                <a:latin typeface="Maven Pro"/>
                <a:ea typeface="Maven Pro"/>
                <a:cs typeface="Maven Pro"/>
                <a:sym typeface="Maven Pro"/>
              </a:endParaRPr>
            </a:p>
            <a:p>
              <a:pPr indent="0" lvl="0" marL="0" rtl="0" algn="l">
                <a:spcBef>
                  <a:spcPts val="600"/>
                </a:spcBef>
                <a:spcAft>
                  <a:spcPts val="0"/>
                </a:spcAft>
                <a:buNone/>
              </a:pPr>
              <a:r>
                <a:rPr b="1" lang="en" sz="1250">
                  <a:solidFill>
                    <a:srgbClr val="145FA6"/>
                  </a:solidFill>
                  <a:latin typeface="Nunito"/>
                  <a:ea typeface="Nunito"/>
                  <a:cs typeface="Nunito"/>
                  <a:sym typeface="Nunito"/>
                </a:rPr>
                <a:t>Domain:</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limited area; atmosphere only</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Temporal:</a:t>
              </a:r>
              <a:r>
                <a:rPr b="0" lang="en" sz="1250">
                  <a:solidFill>
                    <a:srgbClr val="334155"/>
                  </a:solidFill>
                  <a:latin typeface="Nunito"/>
                  <a:ea typeface="Nunito"/>
                  <a:cs typeface="Nunito"/>
                  <a:sym typeface="Nunito"/>
                </a:rPr>
                <a:t> from minutes to several days</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UFS Applications:</a:t>
              </a:r>
              <a:r>
                <a:rPr lang="en" sz="1250">
                  <a:solidFill>
                    <a:srgbClr val="145FA6"/>
                  </a:solidFill>
                  <a:latin typeface="Nunito"/>
                  <a:ea typeface="Nunito"/>
                  <a:cs typeface="Nunito"/>
                  <a:sym typeface="Nunito"/>
                </a:rPr>
                <a:t> </a:t>
              </a:r>
              <a:r>
                <a:rPr lang="en" sz="1250">
                  <a:solidFill>
                    <a:srgbClr val="334155"/>
                  </a:solidFill>
                  <a:latin typeface="Nunito"/>
                  <a:ea typeface="Nunito"/>
                  <a:cs typeface="Nunito"/>
                  <a:sym typeface="Nunito"/>
                </a:rPr>
                <a:t>UFS WM</a:t>
              </a:r>
              <a:endParaRPr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UFS Components: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Atmosphere, Land, METPlus, UPP, UWTools</a:t>
              </a:r>
              <a:endParaRPr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Initializations: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GFS, NAM, RAP, HRRR, RRFS in grib2 format</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Resolutions: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3-, 13-, and 25-km predefined CONUS domains (127 vertical levels)</a:t>
              </a:r>
              <a:endParaRPr b="0" sz="1250">
                <a:solidFill>
                  <a:srgbClr val="334155"/>
                </a:solidFill>
                <a:latin typeface="Nunito"/>
                <a:ea typeface="Nunito"/>
                <a:cs typeface="Nunito"/>
                <a:sym typeface="Nunito"/>
              </a:endParaRPr>
            </a:p>
            <a:p>
              <a:pPr indent="0" lvl="0" marL="0" rtl="0" algn="l">
                <a:spcBef>
                  <a:spcPts val="600"/>
                </a:spcBef>
                <a:spcAft>
                  <a:spcPts val="0"/>
                </a:spcAft>
                <a:buNone/>
              </a:pPr>
              <a:r>
                <a:rPr b="1" lang="en" sz="1250">
                  <a:solidFill>
                    <a:srgbClr val="145FA6"/>
                  </a:solidFill>
                  <a:latin typeface="Nunito"/>
                  <a:ea typeface="Nunito"/>
                  <a:cs typeface="Nunito"/>
                  <a:sym typeface="Nunito"/>
                </a:rPr>
                <a:t>Status: UFS SRW v3.0.0 Released</a:t>
              </a:r>
              <a:endParaRPr b="1" sz="1250">
                <a:solidFill>
                  <a:srgbClr val="145FA6"/>
                </a:solidFill>
                <a:latin typeface="Nunito"/>
                <a:ea typeface="Nunito"/>
                <a:cs typeface="Nunito"/>
                <a:sym typeface="Nunito"/>
              </a:endParaRPr>
            </a:p>
            <a:p>
              <a:pPr indent="-301625" lvl="0" marL="457200" rtl="0" algn="l">
                <a:spcBef>
                  <a:spcPts val="300"/>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Integration of Community Fire Behavior Model (CFBM, NSF-NCAR)</a:t>
              </a:r>
              <a:endParaRPr b="0" sz="1150">
                <a:solidFill>
                  <a:srgbClr val="334155"/>
                </a:solidFill>
                <a:latin typeface="Nunito"/>
                <a:ea typeface="Nunito"/>
                <a:cs typeface="Nunito"/>
                <a:sym typeface="Nunito"/>
              </a:endParaRPr>
            </a:p>
            <a:p>
              <a:pPr indent="-301625" lvl="0" marL="457200" rtl="0" algn="l">
                <a:spcBef>
                  <a:spcPts val="225"/>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Smoke and Dust capabilities</a:t>
              </a:r>
              <a:endParaRPr b="0" sz="1150">
                <a:solidFill>
                  <a:srgbClr val="334155"/>
                </a:solidFill>
                <a:latin typeface="Nunito"/>
                <a:ea typeface="Nunito"/>
                <a:cs typeface="Nunito"/>
                <a:sym typeface="Nunito"/>
              </a:endParaRPr>
            </a:p>
            <a:p>
              <a:pPr indent="-301625" lvl="0" marL="457200" rtl="0" algn="l">
                <a:spcBef>
                  <a:spcPts val="225"/>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Continued UWTools integration</a:t>
              </a:r>
              <a:endParaRPr b="0" sz="1150">
                <a:solidFill>
                  <a:srgbClr val="334155"/>
                </a:solidFill>
                <a:latin typeface="Nunito"/>
                <a:ea typeface="Nunito"/>
                <a:cs typeface="Nunito"/>
                <a:sym typeface="Nunito"/>
              </a:endParaRPr>
            </a:p>
          </p:txBody>
        </p:sp>
      </p:grpSp>
      <p:grpSp>
        <p:nvGrpSpPr>
          <p:cNvPr id="369" name="Google Shape;369;p41"/>
          <p:cNvGrpSpPr/>
          <p:nvPr/>
        </p:nvGrpSpPr>
        <p:grpSpPr>
          <a:xfrm>
            <a:off x="5714951" y="2211019"/>
            <a:ext cx="3039125" cy="2526773"/>
            <a:chOff x="5715000" y="2190750"/>
            <a:chExt cx="2952900" cy="2476500"/>
          </a:xfrm>
        </p:grpSpPr>
        <p:sp>
          <p:nvSpPr>
            <p:cNvPr id="370" name="Google Shape;370;p41"/>
            <p:cNvSpPr/>
            <p:nvPr/>
          </p:nvSpPr>
          <p:spPr>
            <a:xfrm>
              <a:off x="5715000" y="2190750"/>
              <a:ext cx="2952900" cy="2476500"/>
            </a:xfrm>
            <a:prstGeom prst="roundRect">
              <a:avLst>
                <a:gd fmla="val 3076" name="adj"/>
              </a:avLst>
            </a:prstGeom>
            <a:solidFill>
              <a:srgbClr val="F8FAFC"/>
            </a:solidFill>
            <a:ln cap="flat" cmpd="sng" w="14300">
              <a:solidFill>
                <a:srgbClr val="FFE0B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1" name="Google Shape;371;p41"/>
            <p:cNvSpPr txBox="1"/>
            <p:nvPr/>
          </p:nvSpPr>
          <p:spPr>
            <a:xfrm>
              <a:off x="5857875" y="2305050"/>
              <a:ext cx="2667000" cy="2267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95">
                  <a:solidFill>
                    <a:srgbClr val="E65100"/>
                  </a:solidFill>
                  <a:latin typeface="Maven Pro"/>
                  <a:ea typeface="Maven Pro"/>
                  <a:cs typeface="Maven Pro"/>
                  <a:sym typeface="Maven Pro"/>
                </a:rPr>
                <a:t>Future Outlook</a:t>
              </a:r>
              <a:endParaRPr b="1" sz="1295">
                <a:solidFill>
                  <a:srgbClr val="E65100"/>
                </a:solidFill>
                <a:latin typeface="Maven Pro"/>
                <a:ea typeface="Maven Pro"/>
                <a:cs typeface="Maven Pro"/>
                <a:sym typeface="Maven Pro"/>
              </a:endParaRPr>
            </a:p>
            <a:p>
              <a:pPr indent="0" lvl="0" marL="0" rtl="0" algn="l">
                <a:spcBef>
                  <a:spcPts val="750"/>
                </a:spcBef>
                <a:spcAft>
                  <a:spcPts val="0"/>
                </a:spcAft>
                <a:buNone/>
              </a:pPr>
              <a:r>
                <a:rPr b="1" lang="en" sz="1064">
                  <a:solidFill>
                    <a:srgbClr val="D84315"/>
                  </a:solidFill>
                  <a:latin typeface="Nunito"/>
                  <a:ea typeface="Nunito"/>
                  <a:cs typeface="Nunito"/>
                  <a:sym typeface="Nunito"/>
                </a:rPr>
                <a:t>Planning to deprecate the application:</a:t>
              </a:r>
              <a:endParaRPr b="1" sz="1064">
                <a:solidFill>
                  <a:srgbClr val="D84315"/>
                </a:solidFill>
                <a:latin typeface="Nunito"/>
                <a:ea typeface="Nunito"/>
                <a:cs typeface="Nunito"/>
                <a:sym typeface="Nunito"/>
              </a:endParaRPr>
            </a:p>
            <a:p>
              <a:pPr indent="-296148" lvl="0" marL="457200" rtl="0" algn="l">
                <a:spcBef>
                  <a:spcPts val="60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Lack of general development within the application</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Prioritizing resources for UFS transition from FV3 to MPAS</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Migration of AQM outside of SRW into GCAFS</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Lack of convergence with operational RRFS-workflow (R2O2R)</a:t>
              </a:r>
              <a:endParaRPr b="0" sz="1064">
                <a:solidFill>
                  <a:srgbClr val="334155"/>
                </a:solidFill>
                <a:latin typeface="Nunito"/>
                <a:ea typeface="Nunito"/>
                <a:cs typeface="Nunito"/>
                <a:sym typeface="Nunito"/>
              </a:endParaRPr>
            </a:p>
          </p:txBody>
        </p:sp>
      </p:grpSp>
      <p:pic>
        <p:nvPicPr>
          <p:cNvPr id="372" name="Google Shape;372;p41"/>
          <p:cNvPicPr preferRelativeResize="0"/>
          <p:nvPr/>
        </p:nvPicPr>
        <p:blipFill rotWithShape="1">
          <a:blip r:embed="rId3">
            <a:alphaModFix/>
          </a:blip>
          <a:srcRect b="1780" l="0" r="0" t="-1780"/>
          <a:stretch/>
        </p:blipFill>
        <p:spPr>
          <a:xfrm>
            <a:off x="5715000" y="270450"/>
            <a:ext cx="2952900" cy="177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4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SRW App</a:t>
            </a:r>
            <a:endParaRPr/>
          </a:p>
        </p:txBody>
      </p:sp>
      <p:grpSp>
        <p:nvGrpSpPr>
          <p:cNvPr id="378" name="Google Shape;378;p42"/>
          <p:cNvGrpSpPr/>
          <p:nvPr/>
        </p:nvGrpSpPr>
        <p:grpSpPr>
          <a:xfrm>
            <a:off x="666750" y="1190591"/>
            <a:ext cx="4857900" cy="3547277"/>
            <a:chOff x="666750" y="1190625"/>
            <a:chExt cx="4857900" cy="3476700"/>
          </a:xfrm>
        </p:grpSpPr>
        <p:sp>
          <p:nvSpPr>
            <p:cNvPr id="379" name="Google Shape;379;p42"/>
            <p:cNvSpPr/>
            <p:nvPr/>
          </p:nvSpPr>
          <p:spPr>
            <a:xfrm>
              <a:off x="666750" y="1190625"/>
              <a:ext cx="4857900" cy="3476700"/>
            </a:xfrm>
            <a:prstGeom prst="roundRect">
              <a:avLst>
                <a:gd fmla="val 2191" name="adj"/>
              </a:avLst>
            </a:prstGeom>
            <a:solidFill>
              <a:srgbClr val="F8FAFC"/>
            </a:solidFill>
            <a:ln cap="flat" cmpd="sng" w="14300">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0" name="Google Shape;380;p42"/>
            <p:cNvSpPr txBox="1"/>
            <p:nvPr/>
          </p:nvSpPr>
          <p:spPr>
            <a:xfrm>
              <a:off x="809625" y="1285875"/>
              <a:ext cx="4572000" cy="3286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500">
                  <a:solidFill>
                    <a:srgbClr val="145FA6"/>
                  </a:solidFill>
                  <a:latin typeface="Maven Pro"/>
                  <a:ea typeface="Maven Pro"/>
                  <a:cs typeface="Maven Pro"/>
                  <a:sym typeface="Maven Pro"/>
                </a:rPr>
                <a:t>Short</a:t>
              </a:r>
              <a:r>
                <a:rPr b="1" lang="en" sz="1500">
                  <a:solidFill>
                    <a:srgbClr val="145FA6"/>
                  </a:solidFill>
                  <a:latin typeface="Maven Pro"/>
                  <a:ea typeface="Maven Pro"/>
                  <a:cs typeface="Maven Pro"/>
                  <a:sym typeface="Maven Pro"/>
                </a:rPr>
                <a:t>-Range Weather (SRW) App Overview</a:t>
              </a:r>
              <a:endParaRPr b="1" sz="1500">
                <a:solidFill>
                  <a:srgbClr val="145FA6"/>
                </a:solidFill>
                <a:latin typeface="Maven Pro"/>
                <a:ea typeface="Maven Pro"/>
                <a:cs typeface="Maven Pro"/>
                <a:sym typeface="Maven Pro"/>
              </a:endParaRPr>
            </a:p>
            <a:p>
              <a:pPr indent="0" lvl="0" marL="0" rtl="0" algn="l">
                <a:spcBef>
                  <a:spcPts val="600"/>
                </a:spcBef>
                <a:spcAft>
                  <a:spcPts val="0"/>
                </a:spcAft>
                <a:buNone/>
              </a:pPr>
              <a:r>
                <a:rPr b="1" lang="en" sz="1250">
                  <a:solidFill>
                    <a:srgbClr val="145FA6"/>
                  </a:solidFill>
                  <a:latin typeface="Nunito"/>
                  <a:ea typeface="Nunito"/>
                  <a:cs typeface="Nunito"/>
                  <a:sym typeface="Nunito"/>
                </a:rPr>
                <a:t>Domain:</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limited area; atmosphere only</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Temporal:</a:t>
              </a:r>
              <a:r>
                <a:rPr b="0" lang="en" sz="1250">
                  <a:solidFill>
                    <a:srgbClr val="334155"/>
                  </a:solidFill>
                  <a:latin typeface="Nunito"/>
                  <a:ea typeface="Nunito"/>
                  <a:cs typeface="Nunito"/>
                  <a:sym typeface="Nunito"/>
                </a:rPr>
                <a:t> from minutes to several days</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UFS Applications:</a:t>
              </a:r>
              <a:r>
                <a:rPr lang="en" sz="1250">
                  <a:solidFill>
                    <a:srgbClr val="145FA6"/>
                  </a:solidFill>
                  <a:latin typeface="Nunito"/>
                  <a:ea typeface="Nunito"/>
                  <a:cs typeface="Nunito"/>
                  <a:sym typeface="Nunito"/>
                </a:rPr>
                <a:t> </a:t>
              </a:r>
              <a:r>
                <a:rPr lang="en" sz="1250">
                  <a:solidFill>
                    <a:srgbClr val="334155"/>
                  </a:solidFill>
                  <a:latin typeface="Nunito"/>
                  <a:ea typeface="Nunito"/>
                  <a:cs typeface="Nunito"/>
                  <a:sym typeface="Nunito"/>
                </a:rPr>
                <a:t>UFS WM</a:t>
              </a:r>
              <a:endParaRPr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UFS Components: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Atmosphere, Land, METPlus, UPP, UWTools</a:t>
              </a:r>
              <a:endParaRPr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Initializations: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GFS, NAM, RAP, HRRR, RRFS in grib2 format</a:t>
              </a:r>
              <a:endParaRPr b="0" sz="1250">
                <a:solidFill>
                  <a:srgbClr val="334155"/>
                </a:solidFill>
                <a:latin typeface="Nunito"/>
                <a:ea typeface="Nunito"/>
                <a:cs typeface="Nunito"/>
                <a:sym typeface="Nunito"/>
              </a:endParaRPr>
            </a:p>
            <a:p>
              <a:pPr indent="0" lvl="0" marL="0" rtl="0" algn="l">
                <a:spcBef>
                  <a:spcPts val="450"/>
                </a:spcBef>
                <a:spcAft>
                  <a:spcPts val="0"/>
                </a:spcAft>
                <a:buNone/>
              </a:pPr>
              <a:r>
                <a:rPr b="1" lang="en" sz="1250">
                  <a:solidFill>
                    <a:srgbClr val="145FA6"/>
                  </a:solidFill>
                  <a:latin typeface="Nunito"/>
                  <a:ea typeface="Nunito"/>
                  <a:cs typeface="Nunito"/>
                  <a:sym typeface="Nunito"/>
                </a:rPr>
                <a:t>Resolutions:</a:t>
              </a:r>
              <a:r>
                <a:rPr b="0" lang="en" sz="1250">
                  <a:solidFill>
                    <a:srgbClr val="145FA6"/>
                  </a:solidFill>
                  <a:latin typeface="Nunito"/>
                  <a:ea typeface="Nunito"/>
                  <a:cs typeface="Nunito"/>
                  <a:sym typeface="Nunito"/>
                </a:rPr>
                <a:t> </a:t>
              </a:r>
              <a:r>
                <a:rPr b="0" lang="en" sz="1250">
                  <a:solidFill>
                    <a:srgbClr val="334155"/>
                  </a:solidFill>
                  <a:latin typeface="Nunito"/>
                  <a:ea typeface="Nunito"/>
                  <a:cs typeface="Nunito"/>
                  <a:sym typeface="Nunito"/>
                </a:rPr>
                <a:t>3-, 13-, and 25-km predefined CONUS domains (127 vertical levels)</a:t>
              </a:r>
              <a:endParaRPr b="0" sz="1250">
                <a:solidFill>
                  <a:srgbClr val="334155"/>
                </a:solidFill>
                <a:latin typeface="Nunito"/>
                <a:ea typeface="Nunito"/>
                <a:cs typeface="Nunito"/>
                <a:sym typeface="Nunito"/>
              </a:endParaRPr>
            </a:p>
            <a:p>
              <a:pPr indent="0" lvl="0" marL="0" rtl="0" algn="l">
                <a:spcBef>
                  <a:spcPts val="600"/>
                </a:spcBef>
                <a:spcAft>
                  <a:spcPts val="0"/>
                </a:spcAft>
                <a:buNone/>
              </a:pPr>
              <a:r>
                <a:rPr b="1" lang="en" sz="1250">
                  <a:solidFill>
                    <a:srgbClr val="145FA6"/>
                  </a:solidFill>
                  <a:latin typeface="Nunito"/>
                  <a:ea typeface="Nunito"/>
                  <a:cs typeface="Nunito"/>
                  <a:sym typeface="Nunito"/>
                </a:rPr>
                <a:t>Status: UFS SRW v3.0.0 Released</a:t>
              </a:r>
              <a:endParaRPr b="1" sz="1250">
                <a:solidFill>
                  <a:srgbClr val="145FA6"/>
                </a:solidFill>
                <a:latin typeface="Nunito"/>
                <a:ea typeface="Nunito"/>
                <a:cs typeface="Nunito"/>
                <a:sym typeface="Nunito"/>
              </a:endParaRPr>
            </a:p>
            <a:p>
              <a:pPr indent="-301625" lvl="0" marL="457200" rtl="0" algn="l">
                <a:spcBef>
                  <a:spcPts val="300"/>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Integration of Community Fire Behavior Model (CFBM, NSF-NCAR)</a:t>
              </a:r>
              <a:endParaRPr b="0" sz="1150">
                <a:solidFill>
                  <a:srgbClr val="334155"/>
                </a:solidFill>
                <a:latin typeface="Nunito"/>
                <a:ea typeface="Nunito"/>
                <a:cs typeface="Nunito"/>
                <a:sym typeface="Nunito"/>
              </a:endParaRPr>
            </a:p>
            <a:p>
              <a:pPr indent="-301625" lvl="0" marL="457200" rtl="0" algn="l">
                <a:spcBef>
                  <a:spcPts val="225"/>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Smoke and Dust capabilities</a:t>
              </a:r>
              <a:endParaRPr b="0" sz="1150">
                <a:solidFill>
                  <a:srgbClr val="334155"/>
                </a:solidFill>
                <a:latin typeface="Nunito"/>
                <a:ea typeface="Nunito"/>
                <a:cs typeface="Nunito"/>
                <a:sym typeface="Nunito"/>
              </a:endParaRPr>
            </a:p>
            <a:p>
              <a:pPr indent="-301625" lvl="0" marL="457200" rtl="0" algn="l">
                <a:spcBef>
                  <a:spcPts val="225"/>
                </a:spcBef>
                <a:spcAft>
                  <a:spcPts val="0"/>
                </a:spcAft>
                <a:buClr>
                  <a:srgbClr val="334155"/>
                </a:buClr>
                <a:buSzPts val="1150"/>
                <a:buFont typeface="Nunito"/>
                <a:buChar char="●"/>
              </a:pPr>
              <a:r>
                <a:rPr b="0" lang="en" sz="1150">
                  <a:solidFill>
                    <a:srgbClr val="334155"/>
                  </a:solidFill>
                  <a:latin typeface="Nunito"/>
                  <a:ea typeface="Nunito"/>
                  <a:cs typeface="Nunito"/>
                  <a:sym typeface="Nunito"/>
                </a:rPr>
                <a:t>Continued UWTools integration</a:t>
              </a:r>
              <a:endParaRPr b="0" sz="1150">
                <a:solidFill>
                  <a:srgbClr val="334155"/>
                </a:solidFill>
                <a:latin typeface="Nunito"/>
                <a:ea typeface="Nunito"/>
                <a:cs typeface="Nunito"/>
                <a:sym typeface="Nunito"/>
              </a:endParaRPr>
            </a:p>
          </p:txBody>
        </p:sp>
      </p:grpSp>
      <p:grpSp>
        <p:nvGrpSpPr>
          <p:cNvPr id="381" name="Google Shape;381;p42"/>
          <p:cNvGrpSpPr/>
          <p:nvPr/>
        </p:nvGrpSpPr>
        <p:grpSpPr>
          <a:xfrm>
            <a:off x="5714951" y="2211019"/>
            <a:ext cx="3039125" cy="2526773"/>
            <a:chOff x="5715000" y="2190750"/>
            <a:chExt cx="2952900" cy="2476500"/>
          </a:xfrm>
        </p:grpSpPr>
        <p:sp>
          <p:nvSpPr>
            <p:cNvPr id="382" name="Google Shape;382;p42"/>
            <p:cNvSpPr/>
            <p:nvPr/>
          </p:nvSpPr>
          <p:spPr>
            <a:xfrm>
              <a:off x="5715000" y="2190750"/>
              <a:ext cx="2952900" cy="2476500"/>
            </a:xfrm>
            <a:prstGeom prst="roundRect">
              <a:avLst>
                <a:gd fmla="val 3076" name="adj"/>
              </a:avLst>
            </a:prstGeom>
            <a:solidFill>
              <a:srgbClr val="F8FAFC"/>
            </a:solidFill>
            <a:ln cap="flat" cmpd="sng" w="14300">
              <a:solidFill>
                <a:srgbClr val="FFE0B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3" name="Google Shape;383;p42"/>
            <p:cNvSpPr txBox="1"/>
            <p:nvPr/>
          </p:nvSpPr>
          <p:spPr>
            <a:xfrm>
              <a:off x="5857875" y="2305050"/>
              <a:ext cx="2667000" cy="2267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95">
                  <a:solidFill>
                    <a:srgbClr val="E65100"/>
                  </a:solidFill>
                  <a:latin typeface="Maven Pro"/>
                  <a:ea typeface="Maven Pro"/>
                  <a:cs typeface="Maven Pro"/>
                  <a:sym typeface="Maven Pro"/>
                </a:rPr>
                <a:t>Future Outlook</a:t>
              </a:r>
              <a:endParaRPr b="1" sz="1295">
                <a:solidFill>
                  <a:srgbClr val="E65100"/>
                </a:solidFill>
                <a:latin typeface="Maven Pro"/>
                <a:ea typeface="Maven Pro"/>
                <a:cs typeface="Maven Pro"/>
                <a:sym typeface="Maven Pro"/>
              </a:endParaRPr>
            </a:p>
            <a:p>
              <a:pPr indent="0" lvl="0" marL="0" rtl="0" algn="l">
                <a:spcBef>
                  <a:spcPts val="750"/>
                </a:spcBef>
                <a:spcAft>
                  <a:spcPts val="0"/>
                </a:spcAft>
                <a:buNone/>
              </a:pPr>
              <a:r>
                <a:rPr b="1" lang="en" sz="1064">
                  <a:solidFill>
                    <a:srgbClr val="D84315"/>
                  </a:solidFill>
                  <a:latin typeface="Nunito"/>
                  <a:ea typeface="Nunito"/>
                  <a:cs typeface="Nunito"/>
                  <a:sym typeface="Nunito"/>
                </a:rPr>
                <a:t>Planning to deprecate the application:</a:t>
              </a:r>
              <a:endParaRPr b="1" sz="1064">
                <a:solidFill>
                  <a:srgbClr val="D84315"/>
                </a:solidFill>
                <a:latin typeface="Nunito"/>
                <a:ea typeface="Nunito"/>
                <a:cs typeface="Nunito"/>
                <a:sym typeface="Nunito"/>
              </a:endParaRPr>
            </a:p>
            <a:p>
              <a:pPr indent="-296148" lvl="0" marL="457200" rtl="0" algn="l">
                <a:spcBef>
                  <a:spcPts val="60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Lack of general development within the application</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Prioritizing resources for UFS transition from FV3 to MPAS</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Migration of AQM outside of SRW into GCAFS</a:t>
              </a:r>
              <a:endParaRPr b="0" sz="1064">
                <a:solidFill>
                  <a:srgbClr val="334155"/>
                </a:solidFill>
                <a:latin typeface="Nunito"/>
                <a:ea typeface="Nunito"/>
                <a:cs typeface="Nunito"/>
                <a:sym typeface="Nunito"/>
              </a:endParaRPr>
            </a:p>
            <a:p>
              <a:pPr indent="-296148" lvl="0" marL="457200" rtl="0" algn="l">
                <a:spcBef>
                  <a:spcPts val="450"/>
                </a:spcBef>
                <a:spcAft>
                  <a:spcPts val="0"/>
                </a:spcAft>
                <a:buClr>
                  <a:srgbClr val="334155"/>
                </a:buClr>
                <a:buSzPts val="1064"/>
                <a:buFont typeface="Nunito"/>
                <a:buChar char="●"/>
              </a:pPr>
              <a:r>
                <a:rPr b="0" lang="en" sz="1064">
                  <a:solidFill>
                    <a:srgbClr val="334155"/>
                  </a:solidFill>
                  <a:latin typeface="Nunito"/>
                  <a:ea typeface="Nunito"/>
                  <a:cs typeface="Nunito"/>
                  <a:sym typeface="Nunito"/>
                </a:rPr>
                <a:t>Lack of convergence with operational RRFS-workflow (R2O2R)</a:t>
              </a:r>
              <a:endParaRPr b="0" sz="1064">
                <a:solidFill>
                  <a:srgbClr val="334155"/>
                </a:solidFill>
                <a:latin typeface="Nunito"/>
                <a:ea typeface="Nunito"/>
                <a:cs typeface="Nunito"/>
                <a:sym typeface="Nunito"/>
              </a:endParaRPr>
            </a:p>
          </p:txBody>
        </p:sp>
      </p:grpSp>
      <p:pic>
        <p:nvPicPr>
          <p:cNvPr id="384" name="Google Shape;384;p42"/>
          <p:cNvPicPr preferRelativeResize="0"/>
          <p:nvPr/>
        </p:nvPicPr>
        <p:blipFill rotWithShape="1">
          <a:blip r:embed="rId3">
            <a:alphaModFix/>
          </a:blip>
          <a:srcRect b="1780" l="0" r="0" t="-1780"/>
          <a:stretch/>
        </p:blipFill>
        <p:spPr>
          <a:xfrm>
            <a:off x="5715000" y="270450"/>
            <a:ext cx="2952900" cy="1777500"/>
          </a:xfrm>
          <a:prstGeom prst="rect">
            <a:avLst/>
          </a:prstGeom>
          <a:noFill/>
          <a:ln>
            <a:noFill/>
          </a:ln>
        </p:spPr>
      </p:pic>
      <p:sp>
        <p:nvSpPr>
          <p:cNvPr id="385" name="Google Shape;385;p42"/>
          <p:cNvSpPr txBox="1"/>
          <p:nvPr/>
        </p:nvSpPr>
        <p:spPr>
          <a:xfrm rot="-1459933">
            <a:off x="1997792" y="2630495"/>
            <a:ext cx="5206702" cy="846543"/>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300">
                <a:solidFill>
                  <a:srgbClr val="D84315"/>
                </a:solidFill>
                <a:highlight>
                  <a:schemeClr val="lt1"/>
                </a:highlight>
                <a:latin typeface="Nunito"/>
                <a:ea typeface="Nunito"/>
                <a:cs typeface="Nunito"/>
                <a:sym typeface="Nunito"/>
              </a:rPr>
              <a:t>DEPRECATING</a:t>
            </a:r>
            <a:endParaRPr b="1" sz="4300">
              <a:solidFill>
                <a:srgbClr val="D84315"/>
              </a:solidFill>
              <a:highlight>
                <a:schemeClr val="lt1"/>
              </a:highlight>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5"/>
          <p:cNvSpPr txBox="1"/>
          <p:nvPr>
            <p:ph type="ctrTitle"/>
          </p:nvPr>
        </p:nvSpPr>
        <p:spPr>
          <a:xfrm>
            <a:off x="5573600" y="499100"/>
            <a:ext cx="3183600" cy="1872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70000"/>
              <a:buNone/>
            </a:pPr>
            <a:r>
              <a:rPr lang="en" sz="6000"/>
              <a:t>a</a:t>
            </a:r>
            <a:r>
              <a:rPr lang="en" sz="6000"/>
              <a:t>bout me…</a:t>
            </a:r>
            <a:endParaRPr sz="6000"/>
          </a:p>
        </p:txBody>
      </p:sp>
      <p:sp>
        <p:nvSpPr>
          <p:cNvPr id="135" name="Google Shape;135;p25"/>
          <p:cNvSpPr txBox="1"/>
          <p:nvPr>
            <p:ph idx="1" type="subTitle"/>
          </p:nvPr>
        </p:nvSpPr>
        <p:spPr>
          <a:xfrm>
            <a:off x="5573600" y="2481575"/>
            <a:ext cx="3183600" cy="69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Presenter: D. Alex Burrows</a:t>
            </a:r>
            <a:endParaRPr/>
          </a:p>
        </p:txBody>
      </p:sp>
      <p:sp>
        <p:nvSpPr>
          <p:cNvPr id="136" name="Google Shape;136;p25"/>
          <p:cNvSpPr txBox="1"/>
          <p:nvPr/>
        </p:nvSpPr>
        <p:spPr>
          <a:xfrm>
            <a:off x="719750" y="710950"/>
            <a:ext cx="41178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F8FAFC"/>
                </a:solidFill>
                <a:latin typeface="Nunito"/>
                <a:ea typeface="Nunito"/>
                <a:cs typeface="Nunito"/>
                <a:sym typeface="Nunito"/>
              </a:rPr>
              <a:t>Research </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2017: PhD in </a:t>
            </a:r>
            <a:r>
              <a:rPr lang="en" sz="1300">
                <a:solidFill>
                  <a:srgbClr val="F8FAFC"/>
                </a:solidFill>
                <a:latin typeface="Nunito"/>
                <a:ea typeface="Nunito"/>
                <a:cs typeface="Nunito"/>
                <a:sym typeface="Nunito"/>
              </a:rPr>
              <a:t>Atmospheric</a:t>
            </a:r>
            <a:r>
              <a:rPr lang="en" sz="1300">
                <a:solidFill>
                  <a:srgbClr val="F8FAFC"/>
                </a:solidFill>
                <a:latin typeface="Nunito"/>
                <a:ea typeface="Nunito"/>
                <a:cs typeface="Nunito"/>
                <a:sym typeface="Nunito"/>
              </a:rPr>
              <a:t> Sciences with Gang Chen</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Focus: Idealized modeling of the Midlatitude jet stream response to </a:t>
            </a:r>
            <a:r>
              <a:rPr lang="en" sz="1300">
                <a:solidFill>
                  <a:srgbClr val="F8FAFC"/>
                </a:solidFill>
                <a:latin typeface="Nunito"/>
                <a:ea typeface="Nunito"/>
                <a:cs typeface="Nunito"/>
                <a:sym typeface="Nunito"/>
              </a:rPr>
              <a:t>climate</a:t>
            </a:r>
            <a:r>
              <a:rPr lang="en" sz="1300">
                <a:solidFill>
                  <a:srgbClr val="F8FAFC"/>
                </a:solidFill>
                <a:latin typeface="Nunito"/>
                <a:ea typeface="Nunito"/>
                <a:cs typeface="Nunito"/>
                <a:sym typeface="Nunito"/>
              </a:rPr>
              <a:t> change like forcings</a:t>
            </a:r>
            <a:endParaRPr sz="1300">
              <a:solidFill>
                <a:srgbClr val="F8FAFC"/>
              </a:solidFill>
              <a:latin typeface="Nunito"/>
              <a:ea typeface="Nunito"/>
              <a:cs typeface="Nunito"/>
              <a:sym typeface="Nunito"/>
            </a:endParaRPr>
          </a:p>
          <a:p>
            <a:pPr indent="0" lvl="0" marL="0" rtl="0" algn="l">
              <a:spcBef>
                <a:spcPts val="0"/>
              </a:spcBef>
              <a:spcAft>
                <a:spcPts val="0"/>
              </a:spcAft>
              <a:buNone/>
            </a:pPr>
            <a:r>
              <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2018-2020: </a:t>
            </a:r>
            <a:r>
              <a:rPr lang="en" sz="1300">
                <a:solidFill>
                  <a:srgbClr val="F8FAFC"/>
                </a:solidFill>
                <a:latin typeface="Nunito"/>
                <a:ea typeface="Nunito"/>
                <a:cs typeface="Nunito"/>
                <a:sym typeface="Nunito"/>
              </a:rPr>
              <a:t>Postdoctoral</a:t>
            </a:r>
            <a:r>
              <a:rPr lang="en" sz="1300">
                <a:solidFill>
                  <a:srgbClr val="F8FAFC"/>
                </a:solidFill>
                <a:latin typeface="Nunito"/>
                <a:ea typeface="Nunito"/>
                <a:cs typeface="Nunito"/>
                <a:sym typeface="Nunito"/>
              </a:rPr>
              <a:t> work on low-level jet stream structure, dynamics, and mechanisms in the central US with </a:t>
            </a:r>
            <a:r>
              <a:rPr lang="en" sz="1300">
                <a:solidFill>
                  <a:srgbClr val="F8FAFC"/>
                </a:solidFill>
                <a:latin typeface="Nunito"/>
                <a:ea typeface="Nunito"/>
                <a:cs typeface="Nunito"/>
                <a:sym typeface="Nunito"/>
              </a:rPr>
              <a:t>Craig Ferguson</a:t>
            </a:r>
            <a:endParaRPr sz="1300">
              <a:solidFill>
                <a:srgbClr val="F8FAFC"/>
              </a:solidFill>
              <a:latin typeface="Nunito"/>
              <a:ea typeface="Nunito"/>
              <a:cs typeface="Nunito"/>
              <a:sym typeface="Nunito"/>
            </a:endParaRPr>
          </a:p>
          <a:p>
            <a:pPr indent="0" lvl="0" marL="0" rtl="0" algn="l">
              <a:spcBef>
                <a:spcPts val="0"/>
              </a:spcBef>
              <a:spcAft>
                <a:spcPts val="0"/>
              </a:spcAft>
              <a:buNone/>
            </a:pPr>
            <a:r>
              <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Research and Operations</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2020: NCEP Central Operations to support forecast operations</a:t>
            </a:r>
            <a:endParaRPr sz="1300">
              <a:solidFill>
                <a:srgbClr val="F8FAFC"/>
              </a:solidFill>
              <a:latin typeface="Nunito"/>
              <a:ea typeface="Nunito"/>
              <a:cs typeface="Nunito"/>
              <a:sym typeface="Nunito"/>
            </a:endParaRPr>
          </a:p>
          <a:p>
            <a:pPr indent="0" lvl="0" marL="0" rtl="0" algn="l">
              <a:spcBef>
                <a:spcPts val="0"/>
              </a:spcBef>
              <a:spcAft>
                <a:spcPts val="0"/>
              </a:spcAft>
              <a:buNone/>
            </a:pPr>
            <a:r>
              <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2023: EPIC program focusing UFS atmospheric river applications</a:t>
            </a:r>
            <a:endParaRPr sz="1300">
              <a:solidFill>
                <a:srgbClr val="F8FAFC"/>
              </a:solidFill>
              <a:latin typeface="Nunito"/>
              <a:ea typeface="Nunito"/>
              <a:cs typeface="Nunito"/>
              <a:sym typeface="Nunito"/>
            </a:endParaRPr>
          </a:p>
          <a:p>
            <a:pPr indent="0" lvl="0" marL="0" rtl="0" algn="l">
              <a:spcBef>
                <a:spcPts val="0"/>
              </a:spcBef>
              <a:spcAft>
                <a:spcPts val="0"/>
              </a:spcAft>
              <a:buNone/>
            </a:pPr>
            <a:r>
              <a:t/>
            </a:r>
            <a:endParaRPr sz="1300">
              <a:solidFill>
                <a:srgbClr val="F8FAFC"/>
              </a:solidFill>
              <a:latin typeface="Nunito"/>
              <a:ea typeface="Nunito"/>
              <a:cs typeface="Nunito"/>
              <a:sym typeface="Nunito"/>
            </a:endParaRPr>
          </a:p>
          <a:p>
            <a:pPr indent="0" lvl="0" marL="0" rtl="0" algn="l">
              <a:spcBef>
                <a:spcPts val="0"/>
              </a:spcBef>
              <a:spcAft>
                <a:spcPts val="0"/>
              </a:spcAft>
              <a:buNone/>
            </a:pPr>
            <a:r>
              <a:rPr lang="en" sz="1300">
                <a:solidFill>
                  <a:srgbClr val="F8FAFC"/>
                </a:solidFill>
                <a:latin typeface="Nunito"/>
                <a:ea typeface="Nunito"/>
                <a:cs typeface="Nunito"/>
                <a:sym typeface="Nunito"/>
              </a:rPr>
              <a:t>2025: EPIC program focusing on NOAA’s project EAGLE</a:t>
            </a:r>
            <a:endParaRPr sz="1300">
              <a:solidFill>
                <a:srgbClr val="F8FAFC"/>
              </a:solidFill>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43"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391" name="Google Shape;391;p43"/>
          <p:cNvGrpSpPr/>
          <p:nvPr/>
        </p:nvGrpSpPr>
        <p:grpSpPr>
          <a:xfrm>
            <a:off x="951033" y="397889"/>
            <a:ext cx="1072800" cy="0"/>
            <a:chOff x="1376350" y="528325"/>
            <a:chExt cx="1072800" cy="0"/>
          </a:xfrm>
        </p:grpSpPr>
        <p:cxnSp>
          <p:nvCxnSpPr>
            <p:cNvPr id="392" name="Google Shape;392;p43"/>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93" name="Google Shape;393;p43"/>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94" name="Google Shape;394;p43"/>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395" name="Google Shape;395;p4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Global Workflow (GW)</a:t>
            </a:r>
            <a:endParaRPr/>
          </a:p>
        </p:txBody>
      </p:sp>
      <p:grpSp>
        <p:nvGrpSpPr>
          <p:cNvPr id="396" name="Google Shape;396;p43"/>
          <p:cNvGrpSpPr/>
          <p:nvPr/>
        </p:nvGrpSpPr>
        <p:grpSpPr>
          <a:xfrm>
            <a:off x="666750" y="1190625"/>
            <a:ext cx="4381500" cy="3524400"/>
            <a:chOff x="666750" y="1190625"/>
            <a:chExt cx="4381500" cy="3524400"/>
          </a:xfrm>
        </p:grpSpPr>
        <p:sp>
          <p:nvSpPr>
            <p:cNvPr id="397" name="Google Shape;397;p43"/>
            <p:cNvSpPr/>
            <p:nvPr/>
          </p:nvSpPr>
          <p:spPr>
            <a:xfrm>
              <a:off x="666750" y="1190625"/>
              <a:ext cx="4381500" cy="3524400"/>
            </a:xfrm>
            <a:prstGeom prst="roundRect">
              <a:avLst>
                <a:gd fmla="val 2162" name="adj"/>
              </a:avLst>
            </a:prstGeom>
            <a:solidFill>
              <a:srgbClr val="F8FAFC"/>
            </a:solidFill>
            <a:ln cap="flat" cmpd="sng" w="14300">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8" name="Google Shape;398;p43"/>
            <p:cNvSpPr txBox="1"/>
            <p:nvPr/>
          </p:nvSpPr>
          <p:spPr>
            <a:xfrm>
              <a:off x="809625" y="1285875"/>
              <a:ext cx="4095900" cy="3333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500">
                  <a:solidFill>
                    <a:srgbClr val="145FA6"/>
                  </a:solidFill>
                  <a:latin typeface="Maven Pro"/>
                  <a:ea typeface="Maven Pro"/>
                  <a:cs typeface="Maven Pro"/>
                  <a:sym typeface="Maven Pro"/>
                </a:rPr>
                <a:t>Global Workflow Overview</a:t>
              </a:r>
              <a:endParaRPr b="1" sz="1500">
                <a:solidFill>
                  <a:srgbClr val="145FA6"/>
                </a:solidFill>
                <a:latin typeface="Maven Pro"/>
                <a:ea typeface="Maven Pro"/>
                <a:cs typeface="Maven Pro"/>
                <a:sym typeface="Maven Pro"/>
              </a:endParaRPr>
            </a:p>
            <a:p>
              <a:pPr indent="0" lvl="0" marL="0" rtl="0" algn="l">
                <a:spcBef>
                  <a:spcPts val="600"/>
                </a:spcBef>
                <a:spcAft>
                  <a:spcPts val="0"/>
                </a:spcAft>
                <a:buNone/>
              </a:pPr>
              <a:r>
                <a:rPr b="1" lang="en" sz="1100">
                  <a:solidFill>
                    <a:srgbClr val="334155"/>
                  </a:solidFill>
                  <a:latin typeface="Nunito"/>
                  <a:ea typeface="Nunito"/>
                  <a:cs typeface="Nunito"/>
                  <a:sym typeface="Nunito"/>
                </a:rPr>
                <a:t>GW is THE workflow that runs the global application with UFS WM in operations</a:t>
              </a:r>
              <a:endParaRPr sz="1100">
                <a:solidFill>
                  <a:srgbClr val="334155"/>
                </a:solidFill>
                <a:latin typeface="Nunito"/>
                <a:ea typeface="Nunito"/>
                <a:cs typeface="Nunito"/>
                <a:sym typeface="Nunito"/>
              </a:endParaRPr>
            </a:p>
            <a:p>
              <a:pPr indent="0" lvl="0" marL="0" rtl="0" algn="l">
                <a:spcBef>
                  <a:spcPts val="900"/>
                </a:spcBef>
                <a:spcAft>
                  <a:spcPts val="0"/>
                </a:spcAft>
                <a:buNone/>
              </a:pPr>
              <a:r>
                <a:rPr b="0" lang="en" sz="1100">
                  <a:solidFill>
                    <a:srgbClr val="334155"/>
                  </a:solidFill>
                  <a:latin typeface="Nunito"/>
                  <a:ea typeface="Nunito"/>
                  <a:cs typeface="Nunito"/>
                  <a:sym typeface="Nunito"/>
                </a:rPr>
                <a:t>An end‑to‑end workflow designed to run global configurations of medium range numerical weather forecasting for the UFS-Weather Model (WM). It seamlessly integrates components to pre-process, analyze, generate, post-process, and verify forecast data without manual stitching.</a:t>
              </a:r>
              <a:endParaRPr b="1" sz="1100">
                <a:solidFill>
                  <a:srgbClr val="334155"/>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Domain:</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global</a:t>
              </a:r>
              <a:endParaRPr b="1" sz="1150">
                <a:solidFill>
                  <a:srgbClr val="145FA6"/>
                </a:solidFill>
                <a:latin typeface="Maven Pro"/>
                <a:ea typeface="Maven Pro"/>
                <a:cs typeface="Maven Pro"/>
                <a:sym typeface="Maven Pr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Temporal:</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days (GFS/GEFS) to </a:t>
              </a:r>
              <a:r>
                <a:rPr lang="en" sz="1150">
                  <a:solidFill>
                    <a:srgbClr val="334155"/>
                  </a:solidFill>
                  <a:latin typeface="Nunito"/>
                  <a:ea typeface="Nunito"/>
                  <a:cs typeface="Nunito"/>
                  <a:sym typeface="Nunito"/>
                </a:rPr>
                <a:t>months (SFS)</a:t>
              </a:r>
              <a:endParaRPr b="1" sz="1150">
                <a:solidFill>
                  <a:srgbClr val="145FA6"/>
                </a:solidFill>
                <a:latin typeface="Maven Pro"/>
                <a:ea typeface="Maven Pro"/>
                <a:cs typeface="Maven Pro"/>
                <a:sym typeface="Maven Pr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Initializations:</a:t>
              </a:r>
              <a:r>
                <a:rPr b="1" lang="en" sz="1150">
                  <a:solidFill>
                    <a:srgbClr val="145FA6"/>
                  </a:solidFill>
                  <a:latin typeface="Maven Pro"/>
                  <a:ea typeface="Maven Pro"/>
                  <a:cs typeface="Maven Pro"/>
                  <a:sym typeface="Maven Pro"/>
                </a:rPr>
                <a:t> </a:t>
              </a:r>
              <a:endParaRPr b="0" sz="1150" strike="sngStrike">
                <a:solidFill>
                  <a:srgbClr val="334155"/>
                </a:solidFill>
                <a:latin typeface="Nunito"/>
                <a:ea typeface="Nunito"/>
                <a:cs typeface="Nunito"/>
                <a:sym typeface="Nunito"/>
              </a:endParaRPr>
            </a:p>
            <a:p>
              <a:pPr indent="457200" lvl="0" marL="0" rtl="0" algn="l">
                <a:spcBef>
                  <a:spcPts val="450"/>
                </a:spcBef>
                <a:spcAft>
                  <a:spcPts val="0"/>
                </a:spcAft>
                <a:buNone/>
              </a:pPr>
              <a:r>
                <a:rPr lang="en" sz="1150">
                  <a:solidFill>
                    <a:srgbClr val="334155"/>
                  </a:solidFill>
                  <a:latin typeface="Nunito"/>
                  <a:ea typeface="Nunito"/>
                  <a:cs typeface="Nunito"/>
                  <a:sym typeface="Nunito"/>
                </a:rPr>
                <a:t>GFS and </a:t>
              </a:r>
              <a:r>
                <a:rPr b="0" lang="en" sz="1150">
                  <a:solidFill>
                    <a:srgbClr val="334155"/>
                  </a:solidFill>
                  <a:latin typeface="Nunito"/>
                  <a:ea typeface="Nunito"/>
                  <a:cs typeface="Nunito"/>
                  <a:sym typeface="Nunito"/>
                </a:rPr>
                <a:t>GEFS from GFS/GDAS</a:t>
              </a:r>
              <a:endParaRPr b="0" sz="1150">
                <a:solidFill>
                  <a:srgbClr val="334155"/>
                </a:solidFill>
                <a:latin typeface="Nunito"/>
                <a:ea typeface="Nunito"/>
                <a:cs typeface="Nunito"/>
                <a:sym typeface="Nunito"/>
              </a:endParaRPr>
            </a:p>
            <a:p>
              <a:pPr indent="457200" lvl="0" marL="0" rtl="0" algn="l">
                <a:spcBef>
                  <a:spcPts val="450"/>
                </a:spcBef>
                <a:spcAft>
                  <a:spcPts val="0"/>
                </a:spcAft>
                <a:buNone/>
              </a:pPr>
              <a:r>
                <a:rPr lang="en" sz="1150">
                  <a:solidFill>
                    <a:srgbClr val="334155"/>
                  </a:solidFill>
                  <a:latin typeface="Nunito"/>
                  <a:ea typeface="Nunito"/>
                  <a:cs typeface="Nunito"/>
                  <a:sym typeface="Nunito"/>
                </a:rPr>
                <a:t>GCAFS/SFS from internal DA</a:t>
              </a:r>
              <a:endParaRPr sz="1150">
                <a:solidFill>
                  <a:srgbClr val="334155"/>
                </a:solidFill>
                <a:latin typeface="Nunito"/>
                <a:ea typeface="Nunito"/>
                <a:cs typeface="Nunito"/>
                <a:sym typeface="Nunit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UFS Applications:</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UFS WM</a:t>
              </a:r>
              <a:endParaRPr b="1" sz="1150">
                <a:solidFill>
                  <a:srgbClr val="145FA6"/>
                </a:solidFill>
                <a:latin typeface="Maven Pro"/>
                <a:ea typeface="Maven Pro"/>
                <a:cs typeface="Maven Pro"/>
                <a:sym typeface="Maven Pr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UFS Components:</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Atmosphere-only up to fully coupled</a:t>
              </a:r>
              <a:endParaRPr b="1" sz="1150">
                <a:solidFill>
                  <a:srgbClr val="145FA6"/>
                </a:solidFill>
                <a:latin typeface="Maven Pro"/>
                <a:ea typeface="Maven Pro"/>
                <a:cs typeface="Maven Pro"/>
                <a:sym typeface="Maven Pro"/>
              </a:endParaRPr>
            </a:p>
          </p:txBody>
        </p:sp>
      </p:grpSp>
      <p:grpSp>
        <p:nvGrpSpPr>
          <p:cNvPr id="399" name="Google Shape;399;p43"/>
          <p:cNvGrpSpPr/>
          <p:nvPr/>
        </p:nvGrpSpPr>
        <p:grpSpPr>
          <a:xfrm>
            <a:off x="5238750" y="1190625"/>
            <a:ext cx="3048000" cy="2524200"/>
            <a:chOff x="5238750" y="1190625"/>
            <a:chExt cx="3048000" cy="2524200"/>
          </a:xfrm>
        </p:grpSpPr>
        <p:sp>
          <p:nvSpPr>
            <p:cNvPr id="400" name="Google Shape;400;p43"/>
            <p:cNvSpPr/>
            <p:nvPr/>
          </p:nvSpPr>
          <p:spPr>
            <a:xfrm>
              <a:off x="5238750" y="1190625"/>
              <a:ext cx="3048000" cy="2524200"/>
            </a:xfrm>
            <a:prstGeom prst="roundRect">
              <a:avLst>
                <a:gd fmla="val 3018" name="adj"/>
              </a:avLst>
            </a:prstGeom>
            <a:solidFill>
              <a:srgbClr val="F8FAFC"/>
            </a:solidFill>
            <a:ln cap="flat" cmpd="sng" w="14300">
              <a:solidFill>
                <a:srgbClr val="FFE0B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01" name="Google Shape;401;p43"/>
            <p:cNvSpPr txBox="1"/>
            <p:nvPr/>
          </p:nvSpPr>
          <p:spPr>
            <a:xfrm>
              <a:off x="5381625" y="1285875"/>
              <a:ext cx="2762400" cy="233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E65100"/>
                  </a:solidFill>
                  <a:latin typeface="Maven Pro"/>
                  <a:ea typeface="Maven Pro"/>
                  <a:cs typeface="Maven Pro"/>
                  <a:sym typeface="Maven Pro"/>
                </a:rPr>
                <a:t>Status &amp; Future</a:t>
              </a:r>
              <a:endParaRPr b="1" sz="1400">
                <a:solidFill>
                  <a:srgbClr val="E65100"/>
                </a:solidFill>
                <a:latin typeface="Maven Pro"/>
                <a:ea typeface="Maven Pro"/>
                <a:cs typeface="Maven Pro"/>
                <a:sym typeface="Maven Pro"/>
              </a:endParaRPr>
            </a:p>
            <a:p>
              <a:pPr indent="0" lvl="0" marL="0" rtl="0" algn="l">
                <a:spcBef>
                  <a:spcPts val="600"/>
                </a:spcBef>
                <a:spcAft>
                  <a:spcPts val="0"/>
                </a:spcAft>
                <a:buNone/>
              </a:pPr>
              <a:r>
                <a:rPr b="1" lang="en" sz="1150">
                  <a:solidFill>
                    <a:srgbClr val="D84315"/>
                  </a:solidFill>
                  <a:latin typeface="Nunito"/>
                  <a:ea typeface="Nunito"/>
                  <a:cs typeface="Nunito"/>
                  <a:sym typeface="Nunito"/>
                </a:rPr>
                <a:t>Status: Community GW v1.0.0</a:t>
              </a:r>
              <a:endParaRPr b="1" sz="1150">
                <a:solidFill>
                  <a:srgbClr val="D84315"/>
                </a:solidFill>
                <a:latin typeface="Nunito"/>
                <a:ea typeface="Nunito"/>
                <a:cs typeface="Nunito"/>
                <a:sym typeface="Nunito"/>
              </a:endParaRPr>
            </a:p>
            <a:p>
              <a:pPr indent="0" lvl="0" marL="0" rtl="0" algn="l">
                <a:spcBef>
                  <a:spcPts val="300"/>
                </a:spcBef>
                <a:spcAft>
                  <a:spcPts val="0"/>
                </a:spcAft>
                <a:buNone/>
              </a:pPr>
              <a:r>
                <a:rPr b="0" lang="en" sz="1050">
                  <a:solidFill>
                    <a:srgbClr val="334155"/>
                  </a:solidFill>
                  <a:latin typeface="Nunito"/>
                  <a:ea typeface="Nunito"/>
                  <a:cs typeface="Nunito"/>
                  <a:sym typeface="Nunito"/>
                </a:rPr>
                <a:t>Released in June 2026. Supports GFS, GEFS, GCAFS, and SFS configurations with GSI (atmosphere-only) and JEDI systems.</a:t>
              </a:r>
              <a:endParaRPr b="0" sz="1050">
                <a:solidFill>
                  <a:srgbClr val="334155"/>
                </a:solidFill>
                <a:latin typeface="Nunito"/>
                <a:ea typeface="Nunito"/>
                <a:cs typeface="Nunito"/>
                <a:sym typeface="Nunito"/>
              </a:endParaRPr>
            </a:p>
            <a:p>
              <a:pPr indent="0" lvl="0" marL="0" rtl="0" algn="l">
                <a:spcBef>
                  <a:spcPts val="750"/>
                </a:spcBef>
                <a:spcAft>
                  <a:spcPts val="0"/>
                </a:spcAft>
                <a:buNone/>
              </a:pPr>
              <a:r>
                <a:rPr b="1" lang="en" sz="1150">
                  <a:solidFill>
                    <a:srgbClr val="D84315"/>
                  </a:solidFill>
                  <a:latin typeface="Nunito"/>
                  <a:ea typeface="Nunito"/>
                  <a:cs typeface="Nunito"/>
                  <a:sym typeface="Nunito"/>
                </a:rPr>
                <a:t>Future Outlook</a:t>
              </a:r>
              <a:endParaRPr b="1" sz="1150">
                <a:solidFill>
                  <a:srgbClr val="D84315"/>
                </a:solidFill>
                <a:latin typeface="Nunito"/>
                <a:ea typeface="Nunito"/>
                <a:cs typeface="Nunito"/>
                <a:sym typeface="Nunito"/>
              </a:endParaRPr>
            </a:p>
            <a:p>
              <a:pPr indent="0" lvl="0" marL="0" rtl="0" algn="l">
                <a:spcBef>
                  <a:spcPts val="300"/>
                </a:spcBef>
                <a:spcAft>
                  <a:spcPts val="0"/>
                </a:spcAft>
                <a:buNone/>
              </a:pPr>
              <a:r>
                <a:rPr b="0" lang="en" sz="1050">
                  <a:solidFill>
                    <a:srgbClr val="334155"/>
                  </a:solidFill>
                  <a:latin typeface="Nunito"/>
                  <a:ea typeface="Nunito"/>
                  <a:cs typeface="Nunito"/>
                  <a:sym typeface="Nunito"/>
                </a:rPr>
                <a:t>EPIC to provide support for community-generated GitHub discussions, issues, or pull requests.</a:t>
              </a:r>
              <a:endParaRPr b="0" sz="1050">
                <a:solidFill>
                  <a:srgbClr val="334155"/>
                </a:solidFill>
                <a:latin typeface="Nunito"/>
                <a:ea typeface="Nunito"/>
                <a:cs typeface="Nunito"/>
                <a:sym typeface="Nunito"/>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id="406" name="Google Shape;406;p44"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407" name="Google Shape;407;p44"/>
          <p:cNvGrpSpPr/>
          <p:nvPr/>
        </p:nvGrpSpPr>
        <p:grpSpPr>
          <a:xfrm>
            <a:off x="951033" y="397889"/>
            <a:ext cx="1072800" cy="0"/>
            <a:chOff x="1376350" y="528325"/>
            <a:chExt cx="1072800" cy="0"/>
          </a:xfrm>
        </p:grpSpPr>
        <p:cxnSp>
          <p:nvCxnSpPr>
            <p:cNvPr id="408" name="Google Shape;408;p4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09" name="Google Shape;409;p4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10" name="Google Shape;410;p4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411" name="Google Shape;411;p4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Land DA</a:t>
            </a:r>
            <a:r>
              <a:rPr lang="en"/>
              <a:t> ⇒ UFS DA Workflow</a:t>
            </a:r>
            <a:endParaRPr/>
          </a:p>
        </p:txBody>
      </p:sp>
      <p:grpSp>
        <p:nvGrpSpPr>
          <p:cNvPr id="412" name="Google Shape;412;p44"/>
          <p:cNvGrpSpPr/>
          <p:nvPr/>
        </p:nvGrpSpPr>
        <p:grpSpPr>
          <a:xfrm>
            <a:off x="666750" y="1190625"/>
            <a:ext cx="4381500" cy="3524400"/>
            <a:chOff x="666750" y="1190625"/>
            <a:chExt cx="4381500" cy="3524400"/>
          </a:xfrm>
        </p:grpSpPr>
        <p:sp>
          <p:nvSpPr>
            <p:cNvPr id="413" name="Google Shape;413;p44"/>
            <p:cNvSpPr/>
            <p:nvPr/>
          </p:nvSpPr>
          <p:spPr>
            <a:xfrm>
              <a:off x="666750" y="1190625"/>
              <a:ext cx="4381500" cy="3524400"/>
            </a:xfrm>
            <a:prstGeom prst="roundRect">
              <a:avLst>
                <a:gd fmla="val 2162" name="adj"/>
              </a:avLst>
            </a:prstGeom>
            <a:solidFill>
              <a:srgbClr val="F8FAFC"/>
            </a:solidFill>
            <a:ln cap="flat" cmpd="sng" w="14300">
              <a:solidFill>
                <a:srgbClr val="145FA6"/>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4" name="Google Shape;414;p44"/>
            <p:cNvSpPr txBox="1"/>
            <p:nvPr/>
          </p:nvSpPr>
          <p:spPr>
            <a:xfrm>
              <a:off x="809625" y="1285875"/>
              <a:ext cx="4095900" cy="33339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1" lang="en" sz="1500">
                  <a:solidFill>
                    <a:srgbClr val="145FA6"/>
                  </a:solidFill>
                  <a:latin typeface="Maven Pro"/>
                  <a:ea typeface="Maven Pro"/>
                  <a:cs typeface="Maven Pro"/>
                  <a:sym typeface="Maven Pro"/>
                </a:rPr>
                <a:t>Land DA Overview</a:t>
              </a:r>
              <a:endParaRPr b="1" sz="1500">
                <a:solidFill>
                  <a:srgbClr val="145FA6"/>
                </a:solidFill>
                <a:latin typeface="Maven Pro"/>
                <a:ea typeface="Maven Pro"/>
                <a:cs typeface="Maven Pro"/>
                <a:sym typeface="Maven Pro"/>
              </a:endParaRPr>
            </a:p>
            <a:p>
              <a:pPr indent="0" lvl="0" marL="0" rtl="0" algn="l">
                <a:spcBef>
                  <a:spcPts val="600"/>
                </a:spcBef>
                <a:spcAft>
                  <a:spcPts val="0"/>
                </a:spcAft>
                <a:buNone/>
              </a:pPr>
              <a:r>
                <a:rPr b="0" lang="en" sz="1100">
                  <a:solidFill>
                    <a:srgbClr val="334155"/>
                  </a:solidFill>
                  <a:latin typeface="Nunito"/>
                  <a:ea typeface="Nunito"/>
                  <a:cs typeface="Nunito"/>
                  <a:sym typeface="Nunito"/>
                </a:rPr>
                <a:t>Provides a flexible modular framework for land‑surface modeling and data assimilation via Noah-MP LSM and JEDI used within the UFS</a:t>
              </a:r>
              <a:endParaRPr b="0" sz="1100">
                <a:solidFill>
                  <a:srgbClr val="334155"/>
                </a:solidFill>
                <a:latin typeface="Nunito"/>
                <a:ea typeface="Nunito"/>
                <a:cs typeface="Nunito"/>
                <a:sym typeface="Nunito"/>
              </a:endParaRPr>
            </a:p>
            <a:p>
              <a:pPr indent="0" lvl="0" marL="0" rtl="0" algn="l">
                <a:spcBef>
                  <a:spcPts val="900"/>
                </a:spcBef>
                <a:spcAft>
                  <a:spcPts val="0"/>
                </a:spcAft>
                <a:buNone/>
              </a:pPr>
              <a:r>
                <a:rPr b="1" lang="en" sz="1150">
                  <a:solidFill>
                    <a:srgbClr val="145FA6"/>
                  </a:solidFill>
                  <a:latin typeface="Nunito"/>
                  <a:ea typeface="Nunito"/>
                  <a:cs typeface="Nunito"/>
                  <a:sym typeface="Nunito"/>
                </a:rPr>
                <a:t>UFS Components:</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Atmosphere, Land</a:t>
              </a:r>
              <a:endParaRPr b="1" sz="1150">
                <a:solidFill>
                  <a:srgbClr val="145FA6"/>
                </a:solidFill>
                <a:latin typeface="Maven Pro"/>
                <a:ea typeface="Maven Pro"/>
                <a:cs typeface="Maven Pro"/>
                <a:sym typeface="Maven Pr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UFS Applications:</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UFS WM</a:t>
              </a:r>
              <a:endParaRPr b="1" sz="1150">
                <a:solidFill>
                  <a:srgbClr val="145FA6"/>
                </a:solidFill>
                <a:latin typeface="Maven Pro"/>
                <a:ea typeface="Maven Pro"/>
                <a:cs typeface="Maven Pro"/>
                <a:sym typeface="Maven Pro"/>
              </a:endParaRPr>
            </a:p>
            <a:p>
              <a:pPr indent="0" lvl="0" marL="0" rtl="0" algn="l">
                <a:spcBef>
                  <a:spcPts val="450"/>
                </a:spcBef>
                <a:spcAft>
                  <a:spcPts val="0"/>
                </a:spcAft>
                <a:buNone/>
              </a:pPr>
              <a:r>
                <a:rPr b="1" lang="en" sz="1150">
                  <a:solidFill>
                    <a:srgbClr val="145FA6"/>
                  </a:solidFill>
                  <a:latin typeface="Nunito"/>
                  <a:ea typeface="Nunito"/>
                  <a:cs typeface="Nunito"/>
                  <a:sym typeface="Nunito"/>
                </a:rPr>
                <a:t>DA:</a:t>
              </a:r>
              <a:r>
                <a:rPr b="1" lang="en" sz="1150">
                  <a:solidFill>
                    <a:srgbClr val="145FA6"/>
                  </a:solidFill>
                  <a:latin typeface="Maven Pro"/>
                  <a:ea typeface="Maven Pro"/>
                  <a:cs typeface="Maven Pro"/>
                  <a:sym typeface="Maven Pro"/>
                </a:rPr>
                <a:t> </a:t>
              </a:r>
              <a:r>
                <a:rPr b="0" lang="en" sz="1150">
                  <a:solidFill>
                    <a:srgbClr val="334155"/>
                  </a:solidFill>
                  <a:latin typeface="Nunito"/>
                  <a:ea typeface="Nunito"/>
                  <a:cs typeface="Nunito"/>
                  <a:sym typeface="Nunito"/>
                </a:rPr>
                <a:t>JEDI for snow and soil moisture (SMAP/SMOPS) data</a:t>
              </a:r>
              <a:endParaRPr b="1" sz="1150">
                <a:solidFill>
                  <a:srgbClr val="145FA6"/>
                </a:solidFill>
                <a:latin typeface="Maven Pro"/>
                <a:ea typeface="Maven Pro"/>
                <a:cs typeface="Maven Pro"/>
                <a:sym typeface="Maven Pro"/>
              </a:endParaRPr>
            </a:p>
            <a:p>
              <a:pPr indent="0" lvl="0" marL="0" rtl="0" algn="l">
                <a:spcBef>
                  <a:spcPts val="450"/>
                </a:spcBef>
                <a:spcAft>
                  <a:spcPts val="450"/>
                </a:spcAft>
                <a:buNone/>
              </a:pPr>
              <a:r>
                <a:rPr b="1" lang="en" sz="1150">
                  <a:solidFill>
                    <a:srgbClr val="145FA6"/>
                  </a:solidFill>
                  <a:latin typeface="Nunito"/>
                  <a:ea typeface="Nunito"/>
                  <a:cs typeface="Nunito"/>
                  <a:sym typeface="Nunito"/>
                </a:rPr>
                <a:t>Initializations:</a:t>
              </a:r>
              <a:r>
                <a:rPr b="1" lang="en" sz="1150">
                  <a:solidFill>
                    <a:srgbClr val="145FA6"/>
                  </a:solidFill>
                  <a:latin typeface="Maven Pro"/>
                  <a:ea typeface="Maven Pro"/>
                  <a:cs typeface="Maven Pro"/>
                  <a:sym typeface="Maven Pro"/>
                </a:rPr>
                <a:t> </a:t>
              </a:r>
              <a:r>
                <a:rPr lang="en" sz="1150">
                  <a:solidFill>
                    <a:srgbClr val="334155"/>
                  </a:solidFill>
                  <a:latin typeface="Nunito"/>
                  <a:ea typeface="Nunito"/>
                  <a:cs typeface="Nunito"/>
                  <a:sym typeface="Nunito"/>
                </a:rPr>
                <a:t>GFS for ATML (FV3ATM + Noah-MP)</a:t>
              </a:r>
              <a:endParaRPr b="1" sz="1150">
                <a:solidFill>
                  <a:srgbClr val="145FA6"/>
                </a:solidFill>
                <a:latin typeface="Maven Pro"/>
                <a:ea typeface="Maven Pro"/>
                <a:cs typeface="Maven Pro"/>
                <a:sym typeface="Maven Pro"/>
              </a:endParaRPr>
            </a:p>
          </p:txBody>
        </p:sp>
      </p:grpSp>
      <p:pic>
        <p:nvPicPr>
          <p:cNvPr id="415" name="Google Shape;415;p44"/>
          <p:cNvPicPr preferRelativeResize="0"/>
          <p:nvPr/>
        </p:nvPicPr>
        <p:blipFill>
          <a:blip r:embed="rId4">
            <a:alphaModFix/>
          </a:blip>
          <a:stretch>
            <a:fillRect/>
          </a:stretch>
        </p:blipFill>
        <p:spPr>
          <a:xfrm>
            <a:off x="3409013" y="4050575"/>
            <a:ext cx="1541450" cy="612200"/>
          </a:xfrm>
          <a:prstGeom prst="rect">
            <a:avLst/>
          </a:prstGeom>
          <a:noFill/>
          <a:ln>
            <a:noFill/>
          </a:ln>
        </p:spPr>
      </p:pic>
      <p:grpSp>
        <p:nvGrpSpPr>
          <p:cNvPr id="416" name="Google Shape;416;p44"/>
          <p:cNvGrpSpPr/>
          <p:nvPr/>
        </p:nvGrpSpPr>
        <p:grpSpPr>
          <a:xfrm>
            <a:off x="5303725" y="2190828"/>
            <a:ext cx="3048000" cy="2524200"/>
            <a:chOff x="5238750" y="1690728"/>
            <a:chExt cx="3048000" cy="2524200"/>
          </a:xfrm>
        </p:grpSpPr>
        <p:sp>
          <p:nvSpPr>
            <p:cNvPr id="417" name="Google Shape;417;p44"/>
            <p:cNvSpPr/>
            <p:nvPr/>
          </p:nvSpPr>
          <p:spPr>
            <a:xfrm>
              <a:off x="5238750" y="1690728"/>
              <a:ext cx="3048000" cy="2524200"/>
            </a:xfrm>
            <a:prstGeom prst="roundRect">
              <a:avLst>
                <a:gd fmla="val 3018" name="adj"/>
              </a:avLst>
            </a:prstGeom>
            <a:solidFill>
              <a:srgbClr val="F8FAFC"/>
            </a:solidFill>
            <a:ln cap="flat" cmpd="sng" w="14300">
              <a:solidFill>
                <a:srgbClr val="FFE0B2"/>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8" name="Google Shape;418;p44"/>
            <p:cNvSpPr txBox="1"/>
            <p:nvPr/>
          </p:nvSpPr>
          <p:spPr>
            <a:xfrm>
              <a:off x="5381625" y="1762350"/>
              <a:ext cx="2762400" cy="2333700"/>
            </a:xfrm>
            <a:prstGeom prst="rect">
              <a:avLst/>
            </a:prstGeom>
            <a:solidFill>
              <a:srgbClr val="000000">
                <a:alpha val="0"/>
              </a:srgbClr>
            </a:solidFill>
            <a:ln>
              <a:noFill/>
            </a:ln>
          </p:spPr>
          <p:txBody>
            <a:bodyPr anchorCtr="0" anchor="t" bIns="0" lIns="0" spcFirstLastPara="1" rIns="0" wrap="square" tIns="0">
              <a:noAutofit/>
            </a:bodyPr>
            <a:lstStyle/>
            <a:p>
              <a:pPr indent="0" lvl="0" marL="0" rtl="0" algn="l">
                <a:spcBef>
                  <a:spcPts val="0"/>
                </a:spcBef>
                <a:spcAft>
                  <a:spcPts val="0"/>
                </a:spcAft>
                <a:buNone/>
              </a:pPr>
              <a:r>
                <a:rPr b="1" lang="en" sz="1400">
                  <a:solidFill>
                    <a:srgbClr val="E65100"/>
                  </a:solidFill>
                  <a:latin typeface="Maven Pro"/>
                  <a:ea typeface="Maven Pro"/>
                  <a:cs typeface="Maven Pro"/>
                  <a:sym typeface="Maven Pro"/>
                </a:rPr>
                <a:t>Status &amp; Future</a:t>
              </a:r>
              <a:endParaRPr b="1" sz="1400">
                <a:solidFill>
                  <a:srgbClr val="E65100"/>
                </a:solidFill>
                <a:latin typeface="Maven Pro"/>
                <a:ea typeface="Maven Pro"/>
                <a:cs typeface="Maven Pro"/>
                <a:sym typeface="Maven Pro"/>
              </a:endParaRPr>
            </a:p>
            <a:p>
              <a:pPr indent="0" lvl="0" marL="0" rtl="0" algn="l">
                <a:spcBef>
                  <a:spcPts val="450"/>
                </a:spcBef>
                <a:spcAft>
                  <a:spcPts val="0"/>
                </a:spcAft>
                <a:buNone/>
              </a:pPr>
              <a:r>
                <a:rPr b="1" lang="en" sz="1150">
                  <a:solidFill>
                    <a:srgbClr val="D84315"/>
                  </a:solidFill>
                  <a:latin typeface="Nunito"/>
                  <a:ea typeface="Nunito"/>
                  <a:cs typeface="Nunito"/>
                  <a:sym typeface="Nunito"/>
                </a:rPr>
                <a:t>Status: UFS-DA </a:t>
              </a:r>
              <a:r>
                <a:rPr b="1" lang="en" sz="1150">
                  <a:solidFill>
                    <a:srgbClr val="D84315"/>
                  </a:solidFill>
                  <a:latin typeface="Nunito"/>
                  <a:ea typeface="Nunito"/>
                  <a:cs typeface="Nunito"/>
                  <a:sym typeface="Nunito"/>
                </a:rPr>
                <a:t>Workflow</a:t>
              </a:r>
              <a:r>
                <a:rPr b="1" lang="en" sz="1150">
                  <a:solidFill>
                    <a:srgbClr val="D84315"/>
                  </a:solidFill>
                  <a:latin typeface="Nunito"/>
                  <a:ea typeface="Nunito"/>
                  <a:cs typeface="Nunito"/>
                  <a:sym typeface="Nunito"/>
                </a:rPr>
                <a:t>  v3.0.0 (March 2026)</a:t>
              </a:r>
              <a:endParaRPr b="1" sz="1150">
                <a:solidFill>
                  <a:srgbClr val="D84315"/>
                </a:solidFill>
                <a:latin typeface="Nunito"/>
                <a:ea typeface="Nunito"/>
                <a:cs typeface="Nunito"/>
                <a:sym typeface="Nunito"/>
              </a:endParaRPr>
            </a:p>
            <a:p>
              <a:pPr indent="-292100" lvl="0" marL="457200" rtl="0" algn="l">
                <a:spcBef>
                  <a:spcPts val="300"/>
                </a:spcBef>
                <a:spcAft>
                  <a:spcPts val="0"/>
                </a:spcAft>
                <a:buClr>
                  <a:srgbClr val="334155"/>
                </a:buClr>
                <a:buSzPts val="1000"/>
                <a:buFont typeface="Nunito"/>
                <a:buChar char="●"/>
              </a:pPr>
              <a:r>
                <a:rPr b="0" lang="en" sz="1000">
                  <a:solidFill>
                    <a:srgbClr val="334155"/>
                  </a:solidFill>
                  <a:latin typeface="Nunito"/>
                  <a:ea typeface="Nunito"/>
                  <a:cs typeface="Nunito"/>
                  <a:sym typeface="Nunito"/>
                </a:rPr>
                <a:t>Supports ATML (FV3ATM + Noah-MP) &amp; DATM (ERA5/GSWP3) coupling</a:t>
              </a:r>
              <a:endParaRPr b="0" sz="1000">
                <a:solidFill>
                  <a:srgbClr val="334155"/>
                </a:solidFill>
                <a:latin typeface="Nunito"/>
                <a:ea typeface="Nunito"/>
                <a:cs typeface="Nunito"/>
                <a:sym typeface="Nunito"/>
              </a:endParaRPr>
            </a:p>
            <a:p>
              <a:pPr indent="-292100" lvl="0" marL="457200" rtl="0" algn="l">
                <a:spcBef>
                  <a:spcPts val="300"/>
                </a:spcBef>
                <a:spcAft>
                  <a:spcPts val="0"/>
                </a:spcAft>
                <a:buClr>
                  <a:srgbClr val="334155"/>
                </a:buClr>
                <a:buSzPts val="1000"/>
                <a:buFont typeface="Nunito"/>
                <a:buChar char="●"/>
              </a:pPr>
              <a:r>
                <a:rPr b="0" lang="en" sz="1000">
                  <a:solidFill>
                    <a:srgbClr val="334155"/>
                  </a:solidFill>
                  <a:latin typeface="Nunito"/>
                  <a:ea typeface="Nunito"/>
                  <a:cs typeface="Nunito"/>
                  <a:sym typeface="Nunito"/>
                </a:rPr>
                <a:t>Adds IMS snow products &amp; H(x) forward operator for SMAP/SMOPS</a:t>
              </a:r>
              <a:endParaRPr b="0" sz="1000">
                <a:solidFill>
                  <a:srgbClr val="334155"/>
                </a:solidFill>
                <a:latin typeface="Nunito"/>
                <a:ea typeface="Nunito"/>
                <a:cs typeface="Nunito"/>
                <a:sym typeface="Nunito"/>
              </a:endParaRPr>
            </a:p>
            <a:p>
              <a:pPr indent="0" lvl="0" marL="0" rtl="0" algn="l">
                <a:spcBef>
                  <a:spcPts val="600"/>
                </a:spcBef>
                <a:spcAft>
                  <a:spcPts val="0"/>
                </a:spcAft>
                <a:buNone/>
              </a:pPr>
              <a:r>
                <a:rPr b="1" lang="en" sz="1150">
                  <a:solidFill>
                    <a:srgbClr val="D84315"/>
                  </a:solidFill>
                  <a:latin typeface="Nunito"/>
                  <a:ea typeface="Nunito"/>
                  <a:cs typeface="Nunito"/>
                  <a:sym typeface="Nunito"/>
                </a:rPr>
                <a:t>Future Outlook</a:t>
              </a:r>
              <a:endParaRPr b="1" sz="1150">
                <a:solidFill>
                  <a:srgbClr val="D84315"/>
                </a:solidFill>
                <a:latin typeface="Nunito"/>
                <a:ea typeface="Nunito"/>
                <a:cs typeface="Nunito"/>
                <a:sym typeface="Nunito"/>
              </a:endParaRPr>
            </a:p>
            <a:p>
              <a:pPr indent="-292100" lvl="0" marL="457200" rtl="0" algn="l">
                <a:spcBef>
                  <a:spcPts val="300"/>
                </a:spcBef>
                <a:spcAft>
                  <a:spcPts val="0"/>
                </a:spcAft>
                <a:buClr>
                  <a:srgbClr val="334155"/>
                </a:buClr>
                <a:buSzPts val="1000"/>
                <a:buFont typeface="Nunito"/>
                <a:buChar char="●"/>
              </a:pPr>
              <a:r>
                <a:rPr lang="en" sz="1000">
                  <a:solidFill>
                    <a:srgbClr val="334155"/>
                  </a:solidFill>
                  <a:latin typeface="Nunito"/>
                  <a:ea typeface="Nunito"/>
                  <a:cs typeface="Nunito"/>
                  <a:sym typeface="Nunito"/>
                </a:rPr>
                <a:t>Transition to UFS DA workflow for supporting land-DA, SOCA, and atm-DA with a single framework</a:t>
              </a:r>
              <a:endParaRPr b="0" sz="1000">
                <a:solidFill>
                  <a:srgbClr val="334155"/>
                </a:solidFill>
                <a:latin typeface="Nunito"/>
                <a:ea typeface="Nunito"/>
                <a:cs typeface="Nunito"/>
                <a:sym typeface="Nunito"/>
              </a:endParaRPr>
            </a:p>
            <a:p>
              <a:pPr indent="-292100" lvl="0" marL="457200" rtl="0" algn="l">
                <a:spcBef>
                  <a:spcPts val="300"/>
                </a:spcBef>
                <a:spcAft>
                  <a:spcPts val="0"/>
                </a:spcAft>
                <a:buClr>
                  <a:srgbClr val="334155"/>
                </a:buClr>
                <a:buSzPts val="1000"/>
                <a:buFont typeface="Nunito"/>
                <a:buChar char="●"/>
              </a:pPr>
              <a:r>
                <a:rPr lang="en" sz="1000">
                  <a:solidFill>
                    <a:srgbClr val="334155"/>
                  </a:solidFill>
                  <a:latin typeface="Nunito"/>
                  <a:ea typeface="Nunito"/>
                  <a:cs typeface="Nunito"/>
                  <a:sym typeface="Nunito"/>
                </a:rPr>
                <a:t>GDAS App will be used as main component for DA</a:t>
              </a:r>
              <a:endParaRPr b="0" sz="1000">
                <a:solidFill>
                  <a:srgbClr val="334155"/>
                </a:solidFill>
                <a:latin typeface="Nunito"/>
                <a:ea typeface="Nunito"/>
                <a:cs typeface="Nunito"/>
                <a:sym typeface="Nunito"/>
              </a:endParaRPr>
            </a:p>
          </p:txBody>
        </p:sp>
      </p:grpSp>
      <p:pic>
        <p:nvPicPr>
          <p:cNvPr id="419" name="Google Shape;419;p44"/>
          <p:cNvPicPr preferRelativeResize="0"/>
          <p:nvPr/>
        </p:nvPicPr>
        <p:blipFill>
          <a:blip r:embed="rId5">
            <a:alphaModFix/>
          </a:blip>
          <a:stretch>
            <a:fillRect/>
          </a:stretch>
        </p:blipFill>
        <p:spPr>
          <a:xfrm>
            <a:off x="6069550" y="338425"/>
            <a:ext cx="2922401" cy="14650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descr="Outline slide listing &quot;Supported UFS Applications,&quot; &quot;Support Beyond Applications,&quot; and &quot;R2O Considerations.&quot;" id="424" name="Google Shape;424;p45"/>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425" name="Google Shape;425;p45"/>
          <p:cNvPicPr preferRelativeResize="0"/>
          <p:nvPr/>
        </p:nvPicPr>
        <p:blipFill>
          <a:blip r:embed="rId4">
            <a:alphaModFix/>
          </a:blip>
          <a:stretch>
            <a:fillRect/>
          </a:stretch>
        </p:blipFill>
        <p:spPr>
          <a:xfrm>
            <a:off x="1027750" y="3253300"/>
            <a:ext cx="7219950" cy="723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9" name="Shape 429"/>
        <p:cNvGrpSpPr/>
        <p:nvPr/>
      </p:nvGrpSpPr>
      <p:grpSpPr>
        <a:xfrm>
          <a:off x="0" y="0"/>
          <a:ext cx="0" cy="0"/>
          <a:chOff x="0" y="0"/>
          <a:chExt cx="0" cy="0"/>
        </a:xfrm>
      </p:grpSpPr>
      <p:grpSp>
        <p:nvGrpSpPr>
          <p:cNvPr id="430" name="Google Shape;430;p46"/>
          <p:cNvGrpSpPr/>
          <p:nvPr/>
        </p:nvGrpSpPr>
        <p:grpSpPr>
          <a:xfrm>
            <a:off x="428625" y="285750"/>
            <a:ext cx="8286900" cy="762075"/>
            <a:chOff x="428625" y="285750"/>
            <a:chExt cx="8286900" cy="762075"/>
          </a:xfrm>
        </p:grpSpPr>
        <p:sp>
          <p:nvSpPr>
            <p:cNvPr id="431" name="Google Shape;431;p46"/>
            <p:cNvSpPr/>
            <p:nvPr/>
          </p:nvSpPr>
          <p:spPr>
            <a:xfrm>
              <a:off x="428625" y="285750"/>
              <a:ext cx="1143000" cy="38100"/>
            </a:xfrm>
            <a:prstGeom prst="rect">
              <a:avLst/>
            </a:prstGeom>
            <a:solidFill>
              <a:srgbClr val="145FA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2" name="Google Shape;432;p46"/>
            <p:cNvSpPr/>
            <p:nvPr/>
          </p:nvSpPr>
          <p:spPr>
            <a:xfrm>
              <a:off x="1571625" y="285750"/>
              <a:ext cx="571500" cy="38100"/>
            </a:xfrm>
            <a:prstGeom prst="rect">
              <a:avLst/>
            </a:prstGeom>
            <a:solidFill>
              <a:srgbClr val="F1761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3" name="Google Shape;433;p46"/>
            <p:cNvSpPr/>
            <p:nvPr/>
          </p:nvSpPr>
          <p:spPr>
            <a:xfrm>
              <a:off x="2143125" y="285750"/>
              <a:ext cx="571500" cy="38100"/>
            </a:xfrm>
            <a:prstGeom prst="rect">
              <a:avLst/>
            </a:prstGeom>
            <a:solidFill>
              <a:srgbClr val="00C9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4" name="Google Shape;434;p46"/>
            <p:cNvSpPr txBox="1"/>
            <p:nvPr/>
          </p:nvSpPr>
          <p:spPr>
            <a:xfrm>
              <a:off x="428625" y="428625"/>
              <a:ext cx="8286900" cy="61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rgbClr val="1E293B"/>
                  </a:solidFill>
                  <a:latin typeface="Maven Pro"/>
                  <a:ea typeface="Maven Pro"/>
                  <a:cs typeface="Maven Pro"/>
                  <a:sym typeface="Maven Pro"/>
                </a:rPr>
                <a:t>Community &amp; Support Resources</a:t>
              </a:r>
              <a:endParaRPr b="1" sz="2200">
                <a:solidFill>
                  <a:srgbClr val="1E293B"/>
                </a:solidFill>
                <a:latin typeface="Maven Pro"/>
                <a:ea typeface="Maven Pro"/>
                <a:cs typeface="Maven Pro"/>
                <a:sym typeface="Maven Pro"/>
              </a:endParaRPr>
            </a:p>
            <a:p>
              <a:pPr indent="0" lvl="0" marL="0" rtl="0" algn="l">
                <a:spcBef>
                  <a:spcPts val="300"/>
                </a:spcBef>
                <a:spcAft>
                  <a:spcPts val="0"/>
                </a:spcAft>
                <a:buNone/>
              </a:pPr>
              <a:r>
                <a:rPr b="0" lang="en" sz="1100">
                  <a:solidFill>
                    <a:srgbClr val="64748B"/>
                  </a:solidFill>
                  <a:latin typeface="Maven Pro"/>
                  <a:ea typeface="Maven Pro"/>
                  <a:cs typeface="Maven Pro"/>
                  <a:sym typeface="Maven Pro"/>
                </a:rPr>
                <a:t>Centralized access to portals, webinars, training materials, and documentation</a:t>
              </a:r>
              <a:endParaRPr b="0" sz="1100">
                <a:solidFill>
                  <a:srgbClr val="64748B"/>
                </a:solidFill>
                <a:latin typeface="Maven Pro"/>
                <a:ea typeface="Maven Pro"/>
                <a:cs typeface="Maven Pro"/>
                <a:sym typeface="Maven Pro"/>
              </a:endParaRPr>
            </a:p>
          </p:txBody>
        </p:sp>
      </p:grpSp>
      <p:grpSp>
        <p:nvGrpSpPr>
          <p:cNvPr id="435" name="Google Shape;435;p46"/>
          <p:cNvGrpSpPr/>
          <p:nvPr/>
        </p:nvGrpSpPr>
        <p:grpSpPr>
          <a:xfrm>
            <a:off x="428625" y="1143000"/>
            <a:ext cx="8572350" cy="3772864"/>
            <a:chOff x="428625" y="1143000"/>
            <a:chExt cx="8572350" cy="3772864"/>
          </a:xfrm>
        </p:grpSpPr>
        <p:sp>
          <p:nvSpPr>
            <p:cNvPr id="436" name="Google Shape;436;p46"/>
            <p:cNvSpPr/>
            <p:nvPr/>
          </p:nvSpPr>
          <p:spPr>
            <a:xfrm>
              <a:off x="428625" y="1143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37" name="Google Shape;437;p46"/>
            <p:cNvPicPr preferRelativeResize="0"/>
            <p:nvPr/>
          </p:nvPicPr>
          <p:blipFill rotWithShape="1">
            <a:blip r:embed="rId4">
              <a:alphaModFix/>
            </a:blip>
            <a:srcRect b="-8026" l="0" r="-1451" t="0"/>
            <a:stretch/>
          </p:blipFill>
          <p:spPr>
            <a:xfrm>
              <a:off x="438150" y="1152525"/>
              <a:ext cx="1981200" cy="1419300"/>
            </a:xfrm>
            <a:prstGeom prst="roundRect">
              <a:avLst>
                <a:gd fmla="val 5454" name="adj"/>
              </a:avLst>
            </a:prstGeom>
            <a:noFill/>
            <a:ln>
              <a:noFill/>
            </a:ln>
          </p:spPr>
        </p:pic>
        <p:sp>
          <p:nvSpPr>
            <p:cNvPr id="438" name="Google Shape;438;p46"/>
            <p:cNvSpPr txBox="1"/>
            <p:nvPr/>
          </p:nvSpPr>
          <p:spPr>
            <a:xfrm>
              <a:off x="428625" y="2457636"/>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EPIC Website</a:t>
              </a:r>
              <a:endParaRPr b="1" sz="1200">
                <a:solidFill>
                  <a:srgbClr val="1E293B"/>
                </a:solidFill>
                <a:latin typeface="Nunito"/>
                <a:ea typeface="Nunito"/>
                <a:cs typeface="Nunito"/>
                <a:sym typeface="Nunito"/>
              </a:endParaRPr>
            </a:p>
          </p:txBody>
        </p:sp>
        <p:sp>
          <p:nvSpPr>
            <p:cNvPr id="439" name="Google Shape;439;p46"/>
            <p:cNvSpPr/>
            <p:nvPr/>
          </p:nvSpPr>
          <p:spPr>
            <a:xfrm>
              <a:off x="2619375" y="1143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40" name="Google Shape;440;p46"/>
            <p:cNvPicPr preferRelativeResize="0"/>
            <p:nvPr/>
          </p:nvPicPr>
          <p:blipFill rotWithShape="1">
            <a:blip r:embed="rId5">
              <a:alphaModFix/>
            </a:blip>
            <a:srcRect b="0" l="-807" r="-1307" t="0"/>
            <a:stretch/>
          </p:blipFill>
          <p:spPr>
            <a:xfrm>
              <a:off x="2628900" y="1152525"/>
              <a:ext cx="1981200" cy="1305000"/>
            </a:xfrm>
            <a:prstGeom prst="roundRect">
              <a:avLst>
                <a:gd fmla="val 5454" name="adj"/>
              </a:avLst>
            </a:prstGeom>
            <a:noFill/>
            <a:ln>
              <a:noFill/>
            </a:ln>
          </p:spPr>
        </p:pic>
        <p:sp>
          <p:nvSpPr>
            <p:cNvPr id="441" name="Google Shape;441;p46"/>
            <p:cNvSpPr txBox="1"/>
            <p:nvPr/>
          </p:nvSpPr>
          <p:spPr>
            <a:xfrm>
              <a:off x="2619375" y="2457636"/>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UFS Website</a:t>
              </a:r>
              <a:endParaRPr b="1" sz="1200">
                <a:solidFill>
                  <a:srgbClr val="1E293B"/>
                </a:solidFill>
                <a:latin typeface="Nunito"/>
                <a:ea typeface="Nunito"/>
                <a:cs typeface="Nunito"/>
                <a:sym typeface="Nunito"/>
              </a:endParaRPr>
            </a:p>
          </p:txBody>
        </p:sp>
        <p:sp>
          <p:nvSpPr>
            <p:cNvPr id="442" name="Google Shape;442;p46"/>
            <p:cNvSpPr/>
            <p:nvPr/>
          </p:nvSpPr>
          <p:spPr>
            <a:xfrm>
              <a:off x="4810125" y="1143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43" name="Google Shape;443;p46"/>
            <p:cNvPicPr preferRelativeResize="0"/>
            <p:nvPr/>
          </p:nvPicPr>
          <p:blipFill rotWithShape="1">
            <a:blip r:embed="rId6">
              <a:alphaModFix/>
            </a:blip>
            <a:srcRect b="-47428" l="-638" r="-638" t="-47428"/>
            <a:stretch/>
          </p:blipFill>
          <p:spPr>
            <a:xfrm>
              <a:off x="4819650" y="1143403"/>
              <a:ext cx="1981200" cy="1305000"/>
            </a:xfrm>
            <a:prstGeom prst="roundRect">
              <a:avLst>
                <a:gd fmla="val 5454" name="adj"/>
              </a:avLst>
            </a:prstGeom>
            <a:noFill/>
            <a:ln>
              <a:noFill/>
            </a:ln>
          </p:spPr>
        </p:pic>
        <p:sp>
          <p:nvSpPr>
            <p:cNvPr id="444" name="Google Shape;444;p46"/>
            <p:cNvSpPr txBox="1"/>
            <p:nvPr/>
          </p:nvSpPr>
          <p:spPr>
            <a:xfrm>
              <a:off x="4810125" y="2457636"/>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Trainings</a:t>
              </a:r>
              <a:endParaRPr b="1" sz="1200">
                <a:solidFill>
                  <a:srgbClr val="1E293B"/>
                </a:solidFill>
                <a:latin typeface="Nunito"/>
                <a:ea typeface="Nunito"/>
                <a:cs typeface="Nunito"/>
                <a:sym typeface="Nunito"/>
              </a:endParaRPr>
            </a:p>
          </p:txBody>
        </p:sp>
        <p:sp>
          <p:nvSpPr>
            <p:cNvPr id="445" name="Google Shape;445;p46"/>
            <p:cNvSpPr/>
            <p:nvPr/>
          </p:nvSpPr>
          <p:spPr>
            <a:xfrm>
              <a:off x="7000875" y="1143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46" name="Google Shape;446;p46"/>
            <p:cNvPicPr preferRelativeResize="0"/>
            <p:nvPr/>
          </p:nvPicPr>
          <p:blipFill rotWithShape="1">
            <a:blip r:embed="rId7">
              <a:alphaModFix/>
            </a:blip>
            <a:srcRect b="-40620" l="0" r="0" t="-40638"/>
            <a:stretch/>
          </p:blipFill>
          <p:spPr>
            <a:xfrm>
              <a:off x="7010400" y="1152525"/>
              <a:ext cx="1981200" cy="1296000"/>
            </a:xfrm>
            <a:prstGeom prst="roundRect">
              <a:avLst>
                <a:gd fmla="val 5454" name="adj"/>
              </a:avLst>
            </a:prstGeom>
            <a:noFill/>
            <a:ln>
              <a:noFill/>
            </a:ln>
          </p:spPr>
        </p:pic>
        <p:sp>
          <p:nvSpPr>
            <p:cNvPr id="447" name="Google Shape;447;p46"/>
            <p:cNvSpPr txBox="1"/>
            <p:nvPr/>
          </p:nvSpPr>
          <p:spPr>
            <a:xfrm>
              <a:off x="7000875" y="2457636"/>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Technical FAQs</a:t>
              </a:r>
              <a:endParaRPr b="1" sz="1200">
                <a:solidFill>
                  <a:srgbClr val="1E293B"/>
                </a:solidFill>
                <a:latin typeface="Nunito"/>
                <a:ea typeface="Nunito"/>
                <a:cs typeface="Nunito"/>
                <a:sym typeface="Nunito"/>
              </a:endParaRPr>
            </a:p>
          </p:txBody>
        </p:sp>
        <p:sp>
          <p:nvSpPr>
            <p:cNvPr id="448" name="Google Shape;448;p46"/>
            <p:cNvSpPr/>
            <p:nvPr/>
          </p:nvSpPr>
          <p:spPr>
            <a:xfrm>
              <a:off x="428625" y="3048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49" name="Google Shape;449;p46"/>
            <p:cNvPicPr preferRelativeResize="0"/>
            <p:nvPr/>
          </p:nvPicPr>
          <p:blipFill rotWithShape="1">
            <a:blip r:embed="rId8">
              <a:alphaModFix/>
            </a:blip>
            <a:srcRect b="16953" l="-91968" r="-75770" t="749"/>
            <a:stretch/>
          </p:blipFill>
          <p:spPr>
            <a:xfrm>
              <a:off x="438150" y="3057525"/>
              <a:ext cx="1981200" cy="1047900"/>
            </a:xfrm>
            <a:prstGeom prst="roundRect">
              <a:avLst>
                <a:gd fmla="val 5454" name="adj"/>
              </a:avLst>
            </a:prstGeom>
            <a:noFill/>
            <a:ln>
              <a:noFill/>
            </a:ln>
          </p:spPr>
        </p:pic>
        <p:sp>
          <p:nvSpPr>
            <p:cNvPr id="450" name="Google Shape;450;p46"/>
            <p:cNvSpPr txBox="1"/>
            <p:nvPr/>
          </p:nvSpPr>
          <p:spPr>
            <a:xfrm>
              <a:off x="428625" y="4344364"/>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Quarterly Newsletter</a:t>
              </a:r>
              <a:endParaRPr b="1" sz="1200">
                <a:solidFill>
                  <a:srgbClr val="1E293B"/>
                </a:solidFill>
                <a:latin typeface="Nunito"/>
                <a:ea typeface="Nunito"/>
                <a:cs typeface="Nunito"/>
                <a:sym typeface="Nunito"/>
              </a:endParaRPr>
            </a:p>
          </p:txBody>
        </p:sp>
        <p:sp>
          <p:nvSpPr>
            <p:cNvPr id="451" name="Google Shape;451;p46"/>
            <p:cNvSpPr/>
            <p:nvPr/>
          </p:nvSpPr>
          <p:spPr>
            <a:xfrm>
              <a:off x="2619375" y="3048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52" name="Google Shape;452;p46"/>
            <p:cNvPicPr preferRelativeResize="0"/>
            <p:nvPr/>
          </p:nvPicPr>
          <p:blipFill rotWithShape="1">
            <a:blip r:embed="rId9">
              <a:alphaModFix/>
            </a:blip>
            <a:srcRect b="-17044" l="475" r="466" t="-17058"/>
            <a:stretch/>
          </p:blipFill>
          <p:spPr>
            <a:xfrm>
              <a:off x="2628900" y="3057525"/>
              <a:ext cx="1981200" cy="1047900"/>
            </a:xfrm>
            <a:prstGeom prst="roundRect">
              <a:avLst>
                <a:gd fmla="val 5454" name="adj"/>
              </a:avLst>
            </a:prstGeom>
            <a:noFill/>
            <a:ln>
              <a:noFill/>
            </a:ln>
          </p:spPr>
        </p:pic>
        <p:sp>
          <p:nvSpPr>
            <p:cNvPr id="453" name="Google Shape;453;p46"/>
            <p:cNvSpPr txBox="1"/>
            <p:nvPr/>
          </p:nvSpPr>
          <p:spPr>
            <a:xfrm>
              <a:off x="2619375" y="4344364"/>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UFS Webinar Series</a:t>
              </a:r>
              <a:endParaRPr b="1" sz="1200">
                <a:solidFill>
                  <a:srgbClr val="1E293B"/>
                </a:solidFill>
                <a:latin typeface="Nunito"/>
                <a:ea typeface="Nunito"/>
                <a:cs typeface="Nunito"/>
                <a:sym typeface="Nunito"/>
              </a:endParaRPr>
            </a:p>
          </p:txBody>
        </p:sp>
        <p:sp>
          <p:nvSpPr>
            <p:cNvPr id="454" name="Google Shape;454;p46"/>
            <p:cNvSpPr/>
            <p:nvPr/>
          </p:nvSpPr>
          <p:spPr>
            <a:xfrm>
              <a:off x="4810125" y="3048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55" name="Google Shape;455;p46"/>
            <p:cNvPicPr preferRelativeResize="0"/>
            <p:nvPr/>
          </p:nvPicPr>
          <p:blipFill rotWithShape="1">
            <a:blip r:embed="rId10">
              <a:alphaModFix/>
            </a:blip>
            <a:srcRect b="-27959" l="475" r="466" t="-27974"/>
            <a:stretch/>
          </p:blipFill>
          <p:spPr>
            <a:xfrm>
              <a:off x="4819650" y="3057525"/>
              <a:ext cx="1981200" cy="1047900"/>
            </a:xfrm>
            <a:prstGeom prst="roundRect">
              <a:avLst>
                <a:gd fmla="val 5454" name="adj"/>
              </a:avLst>
            </a:prstGeom>
            <a:noFill/>
            <a:ln>
              <a:noFill/>
            </a:ln>
          </p:spPr>
        </p:pic>
        <p:sp>
          <p:nvSpPr>
            <p:cNvPr id="456" name="Google Shape;456;p46"/>
            <p:cNvSpPr txBox="1"/>
            <p:nvPr/>
          </p:nvSpPr>
          <p:spPr>
            <a:xfrm>
              <a:off x="4810125" y="4344364"/>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UIFCW Event</a:t>
              </a:r>
              <a:endParaRPr b="1" sz="1200">
                <a:solidFill>
                  <a:srgbClr val="1E293B"/>
                </a:solidFill>
                <a:latin typeface="Nunito"/>
                <a:ea typeface="Nunito"/>
                <a:cs typeface="Nunito"/>
                <a:sym typeface="Nunito"/>
              </a:endParaRPr>
            </a:p>
          </p:txBody>
        </p:sp>
        <p:sp>
          <p:nvSpPr>
            <p:cNvPr id="457" name="Google Shape;457;p46"/>
            <p:cNvSpPr/>
            <p:nvPr/>
          </p:nvSpPr>
          <p:spPr>
            <a:xfrm>
              <a:off x="7000875" y="3048000"/>
              <a:ext cx="2000100" cy="1714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58" name="Google Shape;458;p46"/>
            <p:cNvPicPr preferRelativeResize="0"/>
            <p:nvPr/>
          </p:nvPicPr>
          <p:blipFill rotWithShape="1">
            <a:blip r:embed="rId11">
              <a:alphaModFix/>
            </a:blip>
            <a:srcRect b="-23983" l="480" r="-480" t="-23968"/>
            <a:stretch/>
          </p:blipFill>
          <p:spPr>
            <a:xfrm>
              <a:off x="7010400" y="3057525"/>
              <a:ext cx="1981200" cy="1047900"/>
            </a:xfrm>
            <a:prstGeom prst="roundRect">
              <a:avLst>
                <a:gd fmla="val 5454" name="adj"/>
              </a:avLst>
            </a:prstGeom>
            <a:noFill/>
            <a:ln>
              <a:noFill/>
            </a:ln>
          </p:spPr>
        </p:pic>
        <p:sp>
          <p:nvSpPr>
            <p:cNvPr id="459" name="Google Shape;459;p46"/>
            <p:cNvSpPr txBox="1"/>
            <p:nvPr/>
          </p:nvSpPr>
          <p:spPr>
            <a:xfrm>
              <a:off x="7000875" y="4344364"/>
              <a:ext cx="20001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rgbClr val="1E293B"/>
                  </a:solidFill>
                  <a:latin typeface="Nunito"/>
                  <a:ea typeface="Nunito"/>
                  <a:cs typeface="Nunito"/>
                  <a:sym typeface="Nunito"/>
                </a:rPr>
                <a:t>Code Fests</a:t>
              </a:r>
              <a:endParaRPr b="1" sz="1200">
                <a:solidFill>
                  <a:srgbClr val="1E293B"/>
                </a:solidFill>
                <a:latin typeface="Nunito"/>
                <a:ea typeface="Nunito"/>
                <a:cs typeface="Nunito"/>
                <a:sym typeface="Nunito"/>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3" name="Shape 463"/>
        <p:cNvGrpSpPr/>
        <p:nvPr/>
      </p:nvGrpSpPr>
      <p:grpSpPr>
        <a:xfrm>
          <a:off x="0" y="0"/>
          <a:ext cx="0" cy="0"/>
          <a:chOff x="0" y="0"/>
          <a:chExt cx="0" cy="0"/>
        </a:xfrm>
      </p:grpSpPr>
      <p:grpSp>
        <p:nvGrpSpPr>
          <p:cNvPr id="464" name="Google Shape;464;p47"/>
          <p:cNvGrpSpPr/>
          <p:nvPr/>
        </p:nvGrpSpPr>
        <p:grpSpPr>
          <a:xfrm>
            <a:off x="428625" y="285750"/>
            <a:ext cx="2286000" cy="38100"/>
            <a:chOff x="428625" y="285750"/>
            <a:chExt cx="2286000" cy="38100"/>
          </a:xfrm>
        </p:grpSpPr>
        <p:sp>
          <p:nvSpPr>
            <p:cNvPr id="465" name="Google Shape;465;p47"/>
            <p:cNvSpPr/>
            <p:nvPr/>
          </p:nvSpPr>
          <p:spPr>
            <a:xfrm>
              <a:off x="428625" y="285750"/>
              <a:ext cx="1143000" cy="38100"/>
            </a:xfrm>
            <a:prstGeom prst="rect">
              <a:avLst/>
            </a:prstGeom>
            <a:solidFill>
              <a:srgbClr val="145FA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6" name="Google Shape;466;p47"/>
            <p:cNvSpPr/>
            <p:nvPr/>
          </p:nvSpPr>
          <p:spPr>
            <a:xfrm>
              <a:off x="1571625" y="285750"/>
              <a:ext cx="571500" cy="38100"/>
            </a:xfrm>
            <a:prstGeom prst="rect">
              <a:avLst/>
            </a:prstGeom>
            <a:solidFill>
              <a:srgbClr val="F1761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7" name="Google Shape;467;p47"/>
            <p:cNvSpPr/>
            <p:nvPr/>
          </p:nvSpPr>
          <p:spPr>
            <a:xfrm>
              <a:off x="2143125" y="285750"/>
              <a:ext cx="571500" cy="38100"/>
            </a:xfrm>
            <a:prstGeom prst="rect">
              <a:avLst/>
            </a:prstGeom>
            <a:solidFill>
              <a:srgbClr val="00C9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468" name="Google Shape;468;p47"/>
          <p:cNvSpPr txBox="1"/>
          <p:nvPr/>
        </p:nvSpPr>
        <p:spPr>
          <a:xfrm>
            <a:off x="428625" y="428625"/>
            <a:ext cx="8286900" cy="61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rgbClr val="1E293B"/>
                </a:solidFill>
                <a:latin typeface="Maven Pro"/>
                <a:ea typeface="Maven Pro"/>
                <a:cs typeface="Maven Pro"/>
                <a:sym typeface="Maven Pro"/>
              </a:rPr>
              <a:t>Web Portals</a:t>
            </a:r>
            <a:endParaRPr b="1" sz="2200">
              <a:solidFill>
                <a:srgbClr val="1E293B"/>
              </a:solidFill>
              <a:latin typeface="Maven Pro"/>
              <a:ea typeface="Maven Pro"/>
              <a:cs typeface="Maven Pro"/>
              <a:sym typeface="Maven Pro"/>
            </a:endParaRPr>
          </a:p>
          <a:p>
            <a:pPr indent="0" lvl="0" marL="0" rtl="0" algn="l">
              <a:spcBef>
                <a:spcPts val="225"/>
              </a:spcBef>
              <a:spcAft>
                <a:spcPts val="0"/>
              </a:spcAft>
              <a:buNone/>
            </a:pPr>
            <a:r>
              <a:rPr b="0" lang="en" sz="1100">
                <a:solidFill>
                  <a:srgbClr val="64748B"/>
                </a:solidFill>
                <a:latin typeface="Maven Pro"/>
                <a:ea typeface="Maven Pro"/>
                <a:cs typeface="Maven Pro"/>
                <a:sym typeface="Maven Pro"/>
              </a:rPr>
              <a:t>Explore and navigate the core resources offered by EPIC and UFS platforms</a:t>
            </a:r>
            <a:endParaRPr b="0" sz="1100">
              <a:solidFill>
                <a:srgbClr val="64748B"/>
              </a:solidFill>
              <a:latin typeface="Maven Pro"/>
              <a:ea typeface="Maven Pro"/>
              <a:cs typeface="Maven Pro"/>
              <a:sym typeface="Maven Pro"/>
            </a:endParaRPr>
          </a:p>
        </p:txBody>
      </p:sp>
      <p:grpSp>
        <p:nvGrpSpPr>
          <p:cNvPr id="469" name="Google Shape;469;p47"/>
          <p:cNvGrpSpPr/>
          <p:nvPr/>
        </p:nvGrpSpPr>
        <p:grpSpPr>
          <a:xfrm>
            <a:off x="428625" y="1238250"/>
            <a:ext cx="3952800" cy="3429000"/>
            <a:chOff x="428625" y="1238250"/>
            <a:chExt cx="3952800" cy="3429000"/>
          </a:xfrm>
        </p:grpSpPr>
        <p:sp>
          <p:nvSpPr>
            <p:cNvPr id="470" name="Google Shape;470;p47"/>
            <p:cNvSpPr/>
            <p:nvPr/>
          </p:nvSpPr>
          <p:spPr>
            <a:xfrm>
              <a:off x="428625" y="1238250"/>
              <a:ext cx="3952800" cy="3429000"/>
            </a:xfrm>
            <a:prstGeom prst="roundRect">
              <a:avLst>
                <a:gd fmla="val 222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1" name="Google Shape;471;p47"/>
            <p:cNvSpPr txBox="1"/>
            <p:nvPr/>
          </p:nvSpPr>
          <p:spPr>
            <a:xfrm>
              <a:off x="619125" y="1381125"/>
              <a:ext cx="3571800" cy="285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500">
                  <a:solidFill>
                    <a:srgbClr val="145FA6"/>
                  </a:solidFill>
                  <a:latin typeface="Maven Pro"/>
                  <a:ea typeface="Maven Pro"/>
                  <a:cs typeface="Maven Pro"/>
                  <a:sym typeface="Maven Pro"/>
                </a:rPr>
                <a:t>EPIC Webpage</a:t>
              </a:r>
              <a:endParaRPr b="1" sz="1500">
                <a:solidFill>
                  <a:srgbClr val="145FA6"/>
                </a:solidFill>
                <a:latin typeface="Maven Pro"/>
                <a:ea typeface="Maven Pro"/>
                <a:cs typeface="Maven Pro"/>
                <a:sym typeface="Maven Pro"/>
              </a:endParaRPr>
            </a:p>
          </p:txBody>
        </p:sp>
        <p:pic>
          <p:nvPicPr>
            <p:cNvPr id="472" name="Google Shape;472;p47"/>
            <p:cNvPicPr preferRelativeResize="0"/>
            <p:nvPr/>
          </p:nvPicPr>
          <p:blipFill rotWithShape="1">
            <a:blip r:embed="rId4">
              <a:alphaModFix/>
            </a:blip>
            <a:srcRect b="4305" l="0" r="0" t="4296"/>
            <a:stretch/>
          </p:blipFill>
          <p:spPr>
            <a:xfrm>
              <a:off x="619125" y="1762125"/>
              <a:ext cx="3571800" cy="1524000"/>
            </a:xfrm>
            <a:prstGeom prst="roundRect">
              <a:avLst>
                <a:gd fmla="val 3750" name="adj"/>
              </a:avLst>
            </a:prstGeom>
            <a:noFill/>
            <a:ln>
              <a:noFill/>
            </a:ln>
          </p:spPr>
        </p:pic>
        <p:sp>
          <p:nvSpPr>
            <p:cNvPr id="473" name="Google Shape;473;p47"/>
            <p:cNvSpPr txBox="1"/>
            <p:nvPr/>
          </p:nvSpPr>
          <p:spPr>
            <a:xfrm>
              <a:off x="619125" y="3429000"/>
              <a:ext cx="3571800" cy="1095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E293B"/>
                  </a:solidFill>
                  <a:latin typeface="Nunito"/>
                  <a:ea typeface="Nunito"/>
                  <a:cs typeface="Nunito"/>
                  <a:sym typeface="Nunito"/>
                </a:rPr>
                <a:t>Direct Access To:</a:t>
              </a:r>
              <a:endParaRPr b="1" sz="1100">
                <a:solidFill>
                  <a:srgbClr val="1E293B"/>
                </a:solidFill>
                <a:latin typeface="Nunito"/>
                <a:ea typeface="Nunito"/>
                <a:cs typeface="Nunito"/>
                <a:sym typeface="Nunito"/>
              </a:endParaRPr>
            </a:p>
            <a:p>
              <a:pPr indent="-295275" lvl="0" marL="457200" rtl="0" algn="l">
                <a:spcBef>
                  <a:spcPts val="4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Get Code Pages &amp; Repositories</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User Support &amp; Technical Forums</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News, Events &amp; Community Highlights</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Artificial Intelligence Dashboards</a:t>
              </a:r>
              <a:endParaRPr sz="1050">
                <a:solidFill>
                  <a:srgbClr val="334155"/>
                </a:solidFill>
                <a:latin typeface="Nunito"/>
                <a:ea typeface="Nunito"/>
                <a:cs typeface="Nunito"/>
                <a:sym typeface="Nunito"/>
              </a:endParaRPr>
            </a:p>
          </p:txBody>
        </p:sp>
      </p:grpSp>
      <p:grpSp>
        <p:nvGrpSpPr>
          <p:cNvPr id="474" name="Google Shape;474;p47"/>
          <p:cNvGrpSpPr/>
          <p:nvPr/>
        </p:nvGrpSpPr>
        <p:grpSpPr>
          <a:xfrm>
            <a:off x="4762500" y="1238250"/>
            <a:ext cx="3952800" cy="3429000"/>
            <a:chOff x="4762500" y="1238250"/>
            <a:chExt cx="3952800" cy="3429000"/>
          </a:xfrm>
        </p:grpSpPr>
        <p:sp>
          <p:nvSpPr>
            <p:cNvPr id="475" name="Google Shape;475;p47"/>
            <p:cNvSpPr/>
            <p:nvPr/>
          </p:nvSpPr>
          <p:spPr>
            <a:xfrm>
              <a:off x="4762500" y="1238250"/>
              <a:ext cx="3952800" cy="3429000"/>
            </a:xfrm>
            <a:prstGeom prst="roundRect">
              <a:avLst>
                <a:gd fmla="val 222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6" name="Google Shape;476;p47"/>
            <p:cNvSpPr txBox="1"/>
            <p:nvPr/>
          </p:nvSpPr>
          <p:spPr>
            <a:xfrm>
              <a:off x="4953000" y="1381125"/>
              <a:ext cx="3571800" cy="285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500">
                  <a:solidFill>
                    <a:srgbClr val="F1761A"/>
                  </a:solidFill>
                  <a:latin typeface="Maven Pro"/>
                  <a:ea typeface="Maven Pro"/>
                  <a:cs typeface="Maven Pro"/>
                  <a:sym typeface="Maven Pro"/>
                </a:rPr>
                <a:t>UFS Webpage</a:t>
              </a:r>
              <a:endParaRPr b="1" sz="1500">
                <a:solidFill>
                  <a:srgbClr val="F1761A"/>
                </a:solidFill>
                <a:latin typeface="Maven Pro"/>
                <a:ea typeface="Maven Pro"/>
                <a:cs typeface="Maven Pro"/>
                <a:sym typeface="Maven Pro"/>
              </a:endParaRPr>
            </a:p>
          </p:txBody>
        </p:sp>
        <p:pic>
          <p:nvPicPr>
            <p:cNvPr id="477" name="Google Shape;477;p47"/>
            <p:cNvPicPr preferRelativeResize="0"/>
            <p:nvPr/>
          </p:nvPicPr>
          <p:blipFill rotWithShape="1">
            <a:blip r:embed="rId5">
              <a:alphaModFix/>
            </a:blip>
            <a:srcRect b="6957" l="0" r="0" t="-214"/>
            <a:stretch/>
          </p:blipFill>
          <p:spPr>
            <a:xfrm>
              <a:off x="4953000" y="1762125"/>
              <a:ext cx="3571800" cy="1524000"/>
            </a:xfrm>
            <a:prstGeom prst="roundRect">
              <a:avLst>
                <a:gd fmla="val 3750" name="adj"/>
              </a:avLst>
            </a:prstGeom>
            <a:noFill/>
            <a:ln>
              <a:noFill/>
            </a:ln>
          </p:spPr>
        </p:pic>
        <p:sp>
          <p:nvSpPr>
            <p:cNvPr id="478" name="Google Shape;478;p47"/>
            <p:cNvSpPr txBox="1"/>
            <p:nvPr/>
          </p:nvSpPr>
          <p:spPr>
            <a:xfrm>
              <a:off x="4953000" y="3429000"/>
              <a:ext cx="3571800" cy="1095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E293B"/>
                  </a:solidFill>
                  <a:latin typeface="Nunito"/>
                  <a:ea typeface="Nunito"/>
                  <a:cs typeface="Nunito"/>
                  <a:sym typeface="Nunito"/>
                </a:rPr>
                <a:t>Direct Access To:</a:t>
              </a:r>
              <a:endParaRPr b="1" sz="1100">
                <a:solidFill>
                  <a:srgbClr val="1E293B"/>
                </a:solidFill>
                <a:latin typeface="Nunito"/>
                <a:ea typeface="Nunito"/>
                <a:cs typeface="Nunito"/>
                <a:sym typeface="Nunito"/>
              </a:endParaRPr>
            </a:p>
            <a:p>
              <a:pPr indent="-295275" lvl="0" marL="457200" rtl="0" algn="l">
                <a:spcBef>
                  <a:spcPts val="45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About UFS &amp; System Governance</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Resources &amp; Support Documentation</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News, Workshop &amp; Event Updates</a:t>
              </a:r>
              <a:endParaRPr sz="1050">
                <a:solidFill>
                  <a:srgbClr val="334155"/>
                </a:solidFill>
                <a:latin typeface="Nunito"/>
                <a:ea typeface="Nunito"/>
                <a:cs typeface="Nunito"/>
                <a:sym typeface="Nunito"/>
              </a:endParaRPr>
            </a:p>
            <a:p>
              <a:pPr indent="-295275" lvl="0" marL="457200" rtl="0" algn="l">
                <a:spcBef>
                  <a:spcPts val="300"/>
                </a:spcBef>
                <a:spcAft>
                  <a:spcPts val="0"/>
                </a:spcAft>
                <a:buClr>
                  <a:srgbClr val="334155"/>
                </a:buClr>
                <a:buSzPts val="1050"/>
                <a:buFont typeface="Nunito"/>
                <a:buChar char="●"/>
              </a:pPr>
              <a:r>
                <a:rPr lang="en" sz="1050">
                  <a:solidFill>
                    <a:srgbClr val="334155"/>
                  </a:solidFill>
                  <a:latin typeface="Nunito"/>
                  <a:ea typeface="Nunito"/>
                  <a:cs typeface="Nunito"/>
                  <a:sym typeface="Nunito"/>
                </a:rPr>
                <a:t>Historical Archives &amp; Technical Reports</a:t>
              </a:r>
              <a:endParaRPr sz="1050">
                <a:solidFill>
                  <a:srgbClr val="334155"/>
                </a:solidFill>
                <a:latin typeface="Nunito"/>
                <a:ea typeface="Nunito"/>
                <a:cs typeface="Nunito"/>
                <a:sym typeface="Nunito"/>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id="483" name="Google Shape;483;p48"/>
          <p:cNvPicPr preferRelativeResize="0"/>
          <p:nvPr/>
        </p:nvPicPr>
        <p:blipFill rotWithShape="1">
          <a:blip r:embed="rId3">
            <a:alphaModFix/>
          </a:blip>
          <a:srcRect b="0" l="2061" r="2061" t="0"/>
          <a:stretch/>
        </p:blipFill>
        <p:spPr>
          <a:xfrm>
            <a:off x="7620000" y="4000500"/>
            <a:ext cx="1143000" cy="857400"/>
          </a:xfrm>
          <a:prstGeom prst="rect">
            <a:avLst/>
          </a:prstGeom>
          <a:noFill/>
          <a:ln>
            <a:noFill/>
          </a:ln>
        </p:spPr>
      </p:pic>
      <p:grpSp>
        <p:nvGrpSpPr>
          <p:cNvPr id="484" name="Google Shape;484;p48"/>
          <p:cNvGrpSpPr/>
          <p:nvPr/>
        </p:nvGrpSpPr>
        <p:grpSpPr>
          <a:xfrm>
            <a:off x="951033" y="397889"/>
            <a:ext cx="1072800" cy="0"/>
            <a:chOff x="1376350" y="528325"/>
            <a:chExt cx="1072800" cy="0"/>
          </a:xfrm>
        </p:grpSpPr>
        <p:cxnSp>
          <p:nvCxnSpPr>
            <p:cNvPr id="485" name="Google Shape;485;p48"/>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86" name="Google Shape;486;p48"/>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87" name="Google Shape;487;p48"/>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488" name="Google Shape;488;p4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Trainings</a:t>
            </a:r>
            <a:endParaRPr/>
          </a:p>
        </p:txBody>
      </p:sp>
      <p:grpSp>
        <p:nvGrpSpPr>
          <p:cNvPr id="489" name="Google Shape;489;p48"/>
          <p:cNvGrpSpPr/>
          <p:nvPr/>
        </p:nvGrpSpPr>
        <p:grpSpPr>
          <a:xfrm>
            <a:off x="428625" y="1143000"/>
            <a:ext cx="8096400" cy="3571800"/>
            <a:chOff x="428625" y="1143000"/>
            <a:chExt cx="8096400" cy="3571800"/>
          </a:xfrm>
        </p:grpSpPr>
        <p:sp>
          <p:nvSpPr>
            <p:cNvPr id="490" name="Google Shape;490;p48"/>
            <p:cNvSpPr/>
            <p:nvPr/>
          </p:nvSpPr>
          <p:spPr>
            <a:xfrm>
              <a:off x="428625" y="1143000"/>
              <a:ext cx="2571900" cy="35718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91" name="Google Shape;491;p48"/>
            <p:cNvSpPr txBox="1"/>
            <p:nvPr/>
          </p:nvSpPr>
          <p:spPr>
            <a:xfrm>
              <a:off x="428625" y="1143000"/>
              <a:ext cx="2571900" cy="35718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300">
                  <a:solidFill>
                    <a:srgbClr val="0F172A"/>
                  </a:solidFill>
                  <a:latin typeface="Maven Pro"/>
                  <a:ea typeface="Maven Pro"/>
                  <a:cs typeface="Maven Pro"/>
                  <a:sym typeface="Maven Pro"/>
                </a:rPr>
                <a:t>New Users</a:t>
              </a:r>
              <a:endParaRPr b="1" sz="1300">
                <a:solidFill>
                  <a:srgbClr val="0F172A"/>
                </a:solidFill>
                <a:latin typeface="Maven Pro"/>
                <a:ea typeface="Maven Pro"/>
                <a:cs typeface="Maven Pro"/>
                <a:sym typeface="Maven Pro"/>
              </a:endParaRPr>
            </a:p>
            <a:p>
              <a:pPr indent="0" lvl="0" marL="0" rtl="0" algn="l">
                <a:spcBef>
                  <a:spcPts val="750"/>
                </a:spcBef>
                <a:spcAft>
                  <a:spcPts val="0"/>
                </a:spcAft>
                <a:buNone/>
              </a:pPr>
              <a:r>
                <a:rPr b="0" lang="en" sz="1000">
                  <a:solidFill>
                    <a:srgbClr val="1E293B"/>
                  </a:solidFill>
                  <a:latin typeface="Nunito SemiBold"/>
                  <a:ea typeface="Nunito SemiBold"/>
                  <a:cs typeface="Nunito SemiBold"/>
                  <a:sym typeface="Nunito SemiBold"/>
                </a:rPr>
                <a:t>GitHub Tutorial Part 1:</a:t>
              </a:r>
              <a:r>
                <a:rPr lang="en" sz="1000">
                  <a:solidFill>
                    <a:srgbClr val="334155"/>
                  </a:solidFill>
                  <a:latin typeface="Nunito"/>
                  <a:ea typeface="Nunito"/>
                  <a:cs typeface="Nunito"/>
                  <a:sym typeface="Nunito"/>
                </a:rPr>
                <a:t> Contributing to UFS/EPIC Repositories</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b="0" lang="en" sz="1000">
                  <a:solidFill>
                    <a:srgbClr val="1E293B"/>
                  </a:solidFill>
                  <a:latin typeface="Nunito SemiBold"/>
                  <a:ea typeface="Nunito SemiBold"/>
                  <a:cs typeface="Nunito SemiBold"/>
                  <a:sym typeface="Nunito SemiBold"/>
                </a:rPr>
                <a:t>GitHub Tutorial Part 2:</a:t>
              </a:r>
              <a:r>
                <a:rPr lang="en" sz="1000">
                  <a:solidFill>
                    <a:srgbClr val="334155"/>
                  </a:solidFill>
                  <a:latin typeface="Nunito"/>
                  <a:ea typeface="Nunito"/>
                  <a:cs typeface="Nunito"/>
                  <a:sym typeface="Nunito"/>
                </a:rPr>
                <a:t> Contributing to UFS/EPIC Repositories</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UFS Weather Model Test Case Walkthrough</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Land DA Workflow Demo</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b="0" lang="en" sz="1000">
                  <a:solidFill>
                    <a:srgbClr val="1E293B"/>
                  </a:solidFill>
                  <a:latin typeface="Nunito SemiBold"/>
                  <a:ea typeface="Nunito SemiBold"/>
                  <a:cs typeface="Nunito SemiBold"/>
                  <a:sym typeface="Nunito SemiBold"/>
                </a:rPr>
                <a:t>SRW App Tutorial 1:</a:t>
              </a:r>
              <a:r>
                <a:rPr lang="en" sz="1000">
                  <a:solidFill>
                    <a:srgbClr val="334155"/>
                  </a:solidFill>
                  <a:latin typeface="Nunito"/>
                  <a:ea typeface="Nunito"/>
                  <a:cs typeface="Nunito"/>
                  <a:sym typeface="Nunito"/>
                </a:rPr>
                <a:t> Containerized SRW App v3.0.0 Walkthrough</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b="0" lang="en" sz="1000">
                  <a:solidFill>
                    <a:srgbClr val="1E293B"/>
                  </a:solidFill>
                  <a:latin typeface="Nunito SemiBold"/>
                  <a:ea typeface="Nunito SemiBold"/>
                  <a:cs typeface="Nunito SemiBold"/>
                  <a:sym typeface="Nunito SemiBold"/>
                </a:rPr>
                <a:t>SRW App Tutorial 2:</a:t>
              </a:r>
              <a:r>
                <a:rPr lang="en" sz="1000">
                  <a:solidFill>
                    <a:srgbClr val="334155"/>
                  </a:solidFill>
                  <a:latin typeface="Nunito"/>
                  <a:ea typeface="Nunito"/>
                  <a:cs typeface="Nunito"/>
                  <a:sym typeface="Nunito"/>
                </a:rPr>
                <a:t> Plots &amp; Postprocessing Walkthrough</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Building &amp; Running GW on Derecho</a:t>
              </a:r>
              <a:endParaRPr sz="1000">
                <a:solidFill>
                  <a:srgbClr val="334155"/>
                </a:solidFill>
                <a:latin typeface="Nunito"/>
                <a:ea typeface="Nunito"/>
                <a:cs typeface="Nunito"/>
                <a:sym typeface="Nunito"/>
              </a:endParaRPr>
            </a:p>
          </p:txBody>
        </p:sp>
        <p:sp>
          <p:nvSpPr>
            <p:cNvPr id="492" name="Google Shape;492;p48"/>
            <p:cNvSpPr/>
            <p:nvPr/>
          </p:nvSpPr>
          <p:spPr>
            <a:xfrm>
              <a:off x="3190875" y="1143000"/>
              <a:ext cx="2571900" cy="35718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93" name="Google Shape;493;p48"/>
            <p:cNvSpPr txBox="1"/>
            <p:nvPr/>
          </p:nvSpPr>
          <p:spPr>
            <a:xfrm>
              <a:off x="3190875" y="1143000"/>
              <a:ext cx="2571900" cy="35718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200">
                  <a:solidFill>
                    <a:srgbClr val="0F172A"/>
                  </a:solidFill>
                  <a:latin typeface="Maven Pro"/>
                  <a:ea typeface="Maven Pro"/>
                  <a:cs typeface="Maven Pro"/>
                  <a:sym typeface="Maven Pro"/>
                </a:rPr>
                <a:t>Cloud Tutorials</a:t>
              </a:r>
              <a:endParaRPr b="1" sz="1200">
                <a:solidFill>
                  <a:srgbClr val="0F172A"/>
                </a:solidFill>
                <a:latin typeface="Maven Pro"/>
                <a:ea typeface="Maven Pro"/>
                <a:cs typeface="Maven Pro"/>
                <a:sym typeface="Maven Pro"/>
              </a:endParaRPr>
            </a:p>
            <a:p>
              <a:pPr indent="0" lvl="0" marL="0" rtl="0" algn="l">
                <a:spcBef>
                  <a:spcPts val="600"/>
                </a:spcBef>
                <a:spcAft>
                  <a:spcPts val="0"/>
                </a:spcAft>
                <a:buNone/>
              </a:pPr>
              <a:r>
                <a:rPr lang="en" sz="1000">
                  <a:solidFill>
                    <a:srgbClr val="334155"/>
                  </a:solidFill>
                  <a:latin typeface="Nunito"/>
                  <a:ea typeface="Nunito"/>
                  <a:cs typeface="Nunito"/>
                  <a:sym typeface="Nunito"/>
                </a:rPr>
                <a:t>Creating a Base Image on AWS</a:t>
              </a:r>
              <a:endParaRPr sz="1000">
                <a:solidFill>
                  <a:srgbClr val="334155"/>
                </a:solidFill>
                <a:latin typeface="Nunito"/>
                <a:ea typeface="Nunito"/>
                <a:cs typeface="Nunito"/>
                <a:sym typeface="Nunito"/>
              </a:endParaRPr>
            </a:p>
            <a:p>
              <a:pPr indent="0" lvl="0" marL="0" rtl="0" algn="l">
                <a:spcBef>
                  <a:spcPts val="375"/>
                </a:spcBef>
                <a:spcAft>
                  <a:spcPts val="0"/>
                </a:spcAft>
                <a:buNone/>
              </a:pPr>
              <a:r>
                <a:rPr lang="en" sz="1000">
                  <a:solidFill>
                    <a:srgbClr val="334155"/>
                  </a:solidFill>
                  <a:latin typeface="Nunito"/>
                  <a:ea typeface="Nunito"/>
                  <a:cs typeface="Nunito"/>
                  <a:sym typeface="Nunito"/>
                </a:rPr>
                <a:t>Launching a PCluster Image to run SRW on AWS</a:t>
              </a:r>
              <a:endParaRPr sz="1000">
                <a:solidFill>
                  <a:srgbClr val="334155"/>
                </a:solidFill>
                <a:latin typeface="Nunito"/>
                <a:ea typeface="Nunito"/>
                <a:cs typeface="Nunito"/>
                <a:sym typeface="Nunito"/>
              </a:endParaRPr>
            </a:p>
            <a:p>
              <a:pPr indent="0" lvl="0" marL="0" rtl="0" algn="l">
                <a:spcBef>
                  <a:spcPts val="375"/>
                </a:spcBef>
                <a:spcAft>
                  <a:spcPts val="0"/>
                </a:spcAft>
                <a:buNone/>
              </a:pPr>
              <a:r>
                <a:rPr lang="en" sz="1000">
                  <a:solidFill>
                    <a:srgbClr val="334155"/>
                  </a:solidFill>
                  <a:latin typeface="Nunito"/>
                  <a:ea typeface="Nunito"/>
                  <a:cs typeface="Nunito"/>
                  <a:sym typeface="Nunito"/>
                </a:rPr>
                <a:t>Containerized Land DA Workflow on AWS</a:t>
              </a:r>
              <a:endParaRPr sz="1000">
                <a:solidFill>
                  <a:srgbClr val="334155"/>
                </a:solidFill>
                <a:latin typeface="Nunito"/>
                <a:ea typeface="Nunito"/>
                <a:cs typeface="Nunito"/>
                <a:sym typeface="Nunito"/>
              </a:endParaRPr>
            </a:p>
            <a:p>
              <a:pPr indent="0" lvl="0" marL="0" rtl="0" algn="l">
                <a:spcBef>
                  <a:spcPts val="900"/>
                </a:spcBef>
                <a:spcAft>
                  <a:spcPts val="0"/>
                </a:spcAft>
                <a:buNone/>
              </a:pPr>
              <a:r>
                <a:rPr b="1" lang="en" sz="1200">
                  <a:solidFill>
                    <a:srgbClr val="0F172A"/>
                  </a:solidFill>
                  <a:latin typeface="Maven Pro"/>
                  <a:ea typeface="Maven Pro"/>
                  <a:cs typeface="Maven Pro"/>
                  <a:sym typeface="Maven Pro"/>
                </a:rPr>
                <a:t>Unified Workflow</a:t>
              </a:r>
              <a:endParaRPr b="1" sz="1200">
                <a:solidFill>
                  <a:srgbClr val="0F172A"/>
                </a:solidFill>
                <a:latin typeface="Maven Pro"/>
                <a:ea typeface="Maven Pro"/>
                <a:cs typeface="Maven Pro"/>
                <a:sym typeface="Maven Pro"/>
              </a:endParaRPr>
            </a:p>
            <a:p>
              <a:pPr indent="0" lvl="0" marL="0" rtl="0" algn="l">
                <a:spcBef>
                  <a:spcPts val="600"/>
                </a:spcBef>
                <a:spcAft>
                  <a:spcPts val="0"/>
                </a:spcAft>
                <a:buNone/>
              </a:pPr>
              <a:r>
                <a:rPr lang="en" sz="1000">
                  <a:solidFill>
                    <a:srgbClr val="334155"/>
                  </a:solidFill>
                  <a:latin typeface="Nunito"/>
                  <a:ea typeface="Nunito"/>
                  <a:cs typeface="Nunito"/>
                  <a:sym typeface="Nunito"/>
                </a:rPr>
                <a:t>Intro to uwtools and the File Copy/Link Tool</a:t>
              </a:r>
              <a:endParaRPr sz="1000">
                <a:solidFill>
                  <a:srgbClr val="334155"/>
                </a:solidFill>
                <a:latin typeface="Nunito"/>
                <a:ea typeface="Nunito"/>
                <a:cs typeface="Nunito"/>
                <a:sym typeface="Nunito"/>
              </a:endParaRPr>
            </a:p>
            <a:p>
              <a:pPr indent="0" lvl="0" marL="0" rtl="0" algn="l">
                <a:spcBef>
                  <a:spcPts val="900"/>
                </a:spcBef>
                <a:spcAft>
                  <a:spcPts val="0"/>
                </a:spcAft>
                <a:buNone/>
              </a:pPr>
              <a:r>
                <a:rPr b="1" lang="en" sz="1200">
                  <a:solidFill>
                    <a:srgbClr val="1E293B"/>
                  </a:solidFill>
                  <a:latin typeface="Maven Pro"/>
                  <a:ea typeface="Maven Pro"/>
                  <a:cs typeface="Maven Pro"/>
                  <a:sym typeface="Maven Pro"/>
                </a:rPr>
                <a:t>Graduate Students</a:t>
              </a:r>
              <a:endParaRPr b="1" sz="1200">
                <a:solidFill>
                  <a:srgbClr val="1E293B"/>
                </a:solidFill>
                <a:latin typeface="Maven Pro"/>
                <a:ea typeface="Maven Pro"/>
                <a:cs typeface="Maven Pro"/>
                <a:sym typeface="Maven Pro"/>
              </a:endParaRPr>
            </a:p>
            <a:p>
              <a:pPr indent="0" lvl="0" marL="0" rtl="0" algn="l">
                <a:spcBef>
                  <a:spcPts val="600"/>
                </a:spcBef>
                <a:spcAft>
                  <a:spcPts val="0"/>
                </a:spcAft>
                <a:buNone/>
              </a:pPr>
              <a:r>
                <a:rPr lang="en" sz="1000">
                  <a:solidFill>
                    <a:srgbClr val="334155"/>
                  </a:solidFill>
                  <a:latin typeface="Nunito"/>
                  <a:ea typeface="Nunito"/>
                  <a:cs typeface="Nunito"/>
                  <a:sym typeface="Nunito"/>
                </a:rPr>
                <a:t>HPC-Stack Setup on a Mac</a:t>
              </a:r>
              <a:endParaRPr sz="1000">
                <a:solidFill>
                  <a:srgbClr val="334155"/>
                </a:solidFill>
                <a:latin typeface="Nunito"/>
                <a:ea typeface="Nunito"/>
                <a:cs typeface="Nunito"/>
                <a:sym typeface="Nunito"/>
              </a:endParaRPr>
            </a:p>
          </p:txBody>
        </p:sp>
        <p:sp>
          <p:nvSpPr>
            <p:cNvPr id="494" name="Google Shape;494;p48"/>
            <p:cNvSpPr/>
            <p:nvPr/>
          </p:nvSpPr>
          <p:spPr>
            <a:xfrm>
              <a:off x="5953125" y="1143000"/>
              <a:ext cx="2571900" cy="35718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95" name="Google Shape;495;p48"/>
            <p:cNvSpPr txBox="1"/>
            <p:nvPr/>
          </p:nvSpPr>
          <p:spPr>
            <a:xfrm>
              <a:off x="5953125" y="1143000"/>
              <a:ext cx="2571900" cy="34263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300">
                  <a:solidFill>
                    <a:srgbClr val="1E293B"/>
                  </a:solidFill>
                  <a:latin typeface="Maven Pro"/>
                  <a:ea typeface="Maven Pro"/>
                  <a:cs typeface="Maven Pro"/>
                  <a:sym typeface="Maven Pro"/>
                </a:rPr>
                <a:t>UIFCW 2025 Trainings</a:t>
              </a:r>
              <a:endParaRPr b="1" sz="1300">
                <a:solidFill>
                  <a:srgbClr val="1E293B"/>
                </a:solidFill>
                <a:latin typeface="Maven Pro"/>
                <a:ea typeface="Maven Pro"/>
                <a:cs typeface="Maven Pro"/>
                <a:sym typeface="Maven Pro"/>
              </a:endParaRPr>
            </a:p>
            <a:p>
              <a:pPr indent="0" lvl="0" marL="0" rtl="0" algn="l">
                <a:spcBef>
                  <a:spcPts val="750"/>
                </a:spcBef>
                <a:spcAft>
                  <a:spcPts val="0"/>
                </a:spcAft>
                <a:buNone/>
              </a:pPr>
              <a:r>
                <a:rPr lang="en" sz="1000">
                  <a:solidFill>
                    <a:srgbClr val="334155"/>
                  </a:solidFill>
                  <a:latin typeface="Nunito"/>
                  <a:ea typeface="Nunito"/>
                  <a:cs typeface="Nunito"/>
                  <a:sym typeface="Nunito"/>
                </a:rPr>
                <a:t>Compile &amp; Run UFS Global-Workflow using Container Image (Singularity)</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Artificial Intelligence in Weather Modeling</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Introduction to Running Idealized Test Cases via UFS</a:t>
              </a:r>
              <a:endParaRPr sz="1000">
                <a:solidFill>
                  <a:srgbClr val="334155"/>
                </a:solidFill>
                <a:latin typeface="Nunito"/>
                <a:ea typeface="Nunito"/>
                <a:cs typeface="Nunito"/>
                <a:sym typeface="Nunito"/>
              </a:endParaRPr>
            </a:p>
            <a:p>
              <a:pPr indent="0" lvl="0" marL="0" rtl="0" algn="l">
                <a:spcBef>
                  <a:spcPts val="450"/>
                </a:spcBef>
                <a:spcAft>
                  <a:spcPts val="0"/>
                </a:spcAft>
                <a:buNone/>
              </a:pPr>
              <a:r>
                <a:rPr lang="en" sz="1000">
                  <a:solidFill>
                    <a:srgbClr val="334155"/>
                  </a:solidFill>
                  <a:latin typeface="Nunito"/>
                  <a:ea typeface="Nunito"/>
                  <a:cs typeface="Nunito"/>
                  <a:sym typeface="Nunito"/>
                </a:rPr>
                <a:t>NOAA AI Learning Journeys Tutorial</a:t>
              </a:r>
              <a:endParaRPr sz="1000">
                <a:solidFill>
                  <a:srgbClr val="334155"/>
                </a:solidFill>
                <a:latin typeface="Nunito"/>
                <a:ea typeface="Nunito"/>
                <a:cs typeface="Nunito"/>
                <a:sym typeface="Nunito"/>
              </a:endParaRPr>
            </a:p>
            <a:p>
              <a:pPr indent="0" lvl="0" marL="0" rtl="0" algn="l">
                <a:spcBef>
                  <a:spcPts val="0"/>
                </a:spcBef>
                <a:spcAft>
                  <a:spcPts val="0"/>
                </a:spcAft>
                <a:buNone/>
              </a:pPr>
              <a:r>
                <a:t/>
              </a:r>
              <a:endParaRPr b="1" sz="1300">
                <a:solidFill>
                  <a:srgbClr val="1E293B"/>
                </a:solidFill>
                <a:latin typeface="Maven Pro"/>
                <a:ea typeface="Maven Pro"/>
                <a:cs typeface="Maven Pro"/>
                <a:sym typeface="Maven Pro"/>
              </a:endParaRPr>
            </a:p>
            <a:p>
              <a:pPr indent="0" lvl="0" marL="0" rtl="0" algn="l">
                <a:spcBef>
                  <a:spcPts val="750"/>
                </a:spcBef>
                <a:spcAft>
                  <a:spcPts val="0"/>
                </a:spcAft>
                <a:buNone/>
              </a:pPr>
              <a:r>
                <a:rPr b="1" lang="en" sz="1300">
                  <a:solidFill>
                    <a:srgbClr val="1E293B"/>
                  </a:solidFill>
                  <a:latin typeface="Maven Pro"/>
                  <a:ea typeface="Maven Pro"/>
                  <a:cs typeface="Maven Pro"/>
                  <a:sym typeface="Maven Pro"/>
                </a:rPr>
                <a:t>UIFCW 2026 Trainings</a:t>
              </a:r>
              <a:endParaRPr sz="1300">
                <a:solidFill>
                  <a:srgbClr val="1E293B"/>
                </a:solidFill>
                <a:latin typeface="Maven Pro"/>
                <a:ea typeface="Maven Pro"/>
                <a:cs typeface="Maven Pro"/>
                <a:sym typeface="Maven Pro"/>
              </a:endParaRPr>
            </a:p>
            <a:p>
              <a:pPr indent="0" lvl="0" marL="0" rtl="0" algn="l">
                <a:spcBef>
                  <a:spcPts val="750"/>
                </a:spcBef>
                <a:spcAft>
                  <a:spcPts val="0"/>
                </a:spcAft>
                <a:buNone/>
              </a:pPr>
              <a:r>
                <a:rPr lang="en" sz="1000">
                  <a:solidFill>
                    <a:srgbClr val="1E293B"/>
                  </a:solidFill>
                  <a:latin typeface="Nunito"/>
                  <a:ea typeface="Nunito"/>
                  <a:cs typeface="Nunito"/>
                  <a:sym typeface="Nunito"/>
                </a:rPr>
                <a:t>Introduction to Running NWS Global NWP Models in Development Mode</a:t>
              </a:r>
              <a:endParaRPr sz="1000">
                <a:solidFill>
                  <a:srgbClr val="1E293B"/>
                </a:solidFill>
                <a:latin typeface="Nunito"/>
                <a:ea typeface="Nunito"/>
                <a:cs typeface="Nunito"/>
                <a:sym typeface="Nunito"/>
              </a:endParaRPr>
            </a:p>
            <a:p>
              <a:pPr indent="0" lvl="0" marL="0" rtl="0" algn="l">
                <a:spcBef>
                  <a:spcPts val="750"/>
                </a:spcBef>
                <a:spcAft>
                  <a:spcPts val="0"/>
                </a:spcAft>
                <a:buNone/>
              </a:pPr>
              <a:r>
                <a:rPr lang="en" sz="1000">
                  <a:solidFill>
                    <a:srgbClr val="1E293B"/>
                  </a:solidFill>
                  <a:latin typeface="Nunito"/>
                  <a:ea typeface="Nunito"/>
                  <a:cs typeface="Nunito"/>
                  <a:sym typeface="Nunito"/>
                </a:rPr>
                <a:t>Adding Idealized Test Cases to the UFS HSD Framework</a:t>
              </a:r>
              <a:endParaRPr sz="1000">
                <a:solidFill>
                  <a:srgbClr val="1E293B"/>
                </a:solidFill>
                <a:latin typeface="Nunito"/>
                <a:ea typeface="Nunito"/>
                <a:cs typeface="Nunito"/>
                <a:sym typeface="Nunito"/>
              </a:endParaRPr>
            </a:p>
            <a:p>
              <a:pPr indent="0" lvl="0" marL="0" rtl="0" algn="l">
                <a:spcBef>
                  <a:spcPts val="750"/>
                </a:spcBef>
                <a:spcAft>
                  <a:spcPts val="750"/>
                </a:spcAft>
                <a:buNone/>
              </a:pPr>
              <a:r>
                <a:rPr lang="en" sz="1000">
                  <a:solidFill>
                    <a:srgbClr val="1E293B"/>
                  </a:solidFill>
                  <a:latin typeface="Nunito"/>
                  <a:ea typeface="Nunito"/>
                  <a:cs typeface="Nunito"/>
                  <a:sym typeface="Nunito"/>
                </a:rPr>
                <a:t>Project EAGLE Training: Machine Learning Weather Forecasting on Microsoft Azure</a:t>
              </a:r>
              <a:endParaRPr sz="1000">
                <a:solidFill>
                  <a:srgbClr val="1E293B"/>
                </a:solidFill>
                <a:latin typeface="Nunito"/>
                <a:ea typeface="Nunito"/>
                <a:cs typeface="Nunito"/>
                <a:sym typeface="Nunito"/>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4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Technical FAQs</a:t>
            </a:r>
            <a:endParaRPr/>
          </a:p>
        </p:txBody>
      </p:sp>
      <p:grpSp>
        <p:nvGrpSpPr>
          <p:cNvPr id="501" name="Google Shape;501;p49"/>
          <p:cNvGrpSpPr/>
          <p:nvPr/>
        </p:nvGrpSpPr>
        <p:grpSpPr>
          <a:xfrm>
            <a:off x="951037" y="397889"/>
            <a:ext cx="1072794" cy="0"/>
            <a:chOff x="951037" y="397889"/>
            <a:chExt cx="1072794" cy="0"/>
          </a:xfrm>
        </p:grpSpPr>
        <p:cxnSp>
          <p:nvCxnSpPr>
            <p:cNvPr id="502" name="Google Shape;502;p49"/>
            <p:cNvCxnSpPr/>
            <p:nvPr/>
          </p:nvCxnSpPr>
          <p:spPr>
            <a:xfrm rot="10800000">
              <a:off x="1129837" y="219089"/>
              <a:ext cx="0" cy="357600"/>
            </a:xfrm>
            <a:prstGeom prst="straightConnector1">
              <a:avLst/>
            </a:prstGeom>
            <a:solidFill>
              <a:srgbClr val="FFFFFF"/>
            </a:solidFill>
            <a:ln cap="flat" cmpd="sng" w="28575">
              <a:solidFill>
                <a:srgbClr val="145FA6"/>
              </a:solidFill>
              <a:prstDash val="solid"/>
              <a:round/>
              <a:headEnd len="sm" w="sm" type="none"/>
              <a:tailEnd len="sm" w="sm" type="none"/>
            </a:ln>
          </p:spPr>
        </p:cxnSp>
        <p:cxnSp>
          <p:nvCxnSpPr>
            <p:cNvPr id="503" name="Google Shape;503;p49"/>
            <p:cNvCxnSpPr/>
            <p:nvPr/>
          </p:nvCxnSpPr>
          <p:spPr>
            <a:xfrm rot="10800000">
              <a:off x="1487434" y="219089"/>
              <a:ext cx="0" cy="357600"/>
            </a:xfrm>
            <a:prstGeom prst="straightConnector1">
              <a:avLst/>
            </a:prstGeom>
            <a:solidFill>
              <a:srgbClr val="FFFFFF"/>
            </a:solidFill>
            <a:ln cap="flat" cmpd="sng" w="28575">
              <a:solidFill>
                <a:srgbClr val="F1761A"/>
              </a:solidFill>
              <a:prstDash val="solid"/>
              <a:round/>
              <a:headEnd len="sm" w="sm" type="none"/>
              <a:tailEnd len="sm" w="sm" type="none"/>
            </a:ln>
          </p:spPr>
        </p:cxnSp>
        <p:cxnSp>
          <p:nvCxnSpPr>
            <p:cNvPr id="504" name="Google Shape;504;p49"/>
            <p:cNvCxnSpPr/>
            <p:nvPr/>
          </p:nvCxnSpPr>
          <p:spPr>
            <a:xfrm rot="10800000">
              <a:off x="1845031" y="219089"/>
              <a:ext cx="0" cy="357600"/>
            </a:xfrm>
            <a:prstGeom prst="straightConnector1">
              <a:avLst/>
            </a:prstGeom>
            <a:solidFill>
              <a:srgbClr val="FFFFFF"/>
            </a:solidFill>
            <a:ln cap="flat" cmpd="sng" w="28575">
              <a:solidFill>
                <a:srgbClr val="00C9FF"/>
              </a:solidFill>
              <a:prstDash val="solid"/>
              <a:round/>
              <a:headEnd len="sm" w="sm" type="none"/>
              <a:tailEnd len="sm" w="sm" type="none"/>
            </a:ln>
          </p:spPr>
        </p:cxnSp>
      </p:grpSp>
      <p:grpSp>
        <p:nvGrpSpPr>
          <p:cNvPr id="505" name="Google Shape;505;p49"/>
          <p:cNvGrpSpPr/>
          <p:nvPr/>
        </p:nvGrpSpPr>
        <p:grpSpPr>
          <a:xfrm>
            <a:off x="428625" y="1143000"/>
            <a:ext cx="2571900" cy="3571800"/>
            <a:chOff x="428625" y="1143000"/>
            <a:chExt cx="2571900" cy="3571800"/>
          </a:xfrm>
        </p:grpSpPr>
        <p:sp>
          <p:nvSpPr>
            <p:cNvPr id="506" name="Google Shape;506;p49"/>
            <p:cNvSpPr/>
            <p:nvPr/>
          </p:nvSpPr>
          <p:spPr>
            <a:xfrm>
              <a:off x="428625" y="1143000"/>
              <a:ext cx="2571900" cy="35718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07" name="Google Shape;507;p49"/>
            <p:cNvSpPr txBox="1"/>
            <p:nvPr/>
          </p:nvSpPr>
          <p:spPr>
            <a:xfrm>
              <a:off x="428625" y="1143000"/>
              <a:ext cx="2571900" cy="35718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300">
                  <a:solidFill>
                    <a:srgbClr val="145FA6"/>
                  </a:solidFill>
                  <a:latin typeface="Maven Pro"/>
                  <a:ea typeface="Maven Pro"/>
                  <a:cs typeface="Maven Pro"/>
                  <a:sym typeface="Maven Pro"/>
                </a:rPr>
                <a:t>UFS Community FAQs</a:t>
              </a:r>
              <a:endParaRPr b="1" sz="1300">
                <a:solidFill>
                  <a:srgbClr val="145FA6"/>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What platforms are supported for UFS code?</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What costs are associated with running UFS?</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Where can I go to get support for UFS code?</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Where are required software libraries located?</a:t>
              </a:r>
              <a:endParaRPr sz="1100">
                <a:solidFill>
                  <a:srgbClr val="334155"/>
                </a:solidFill>
                <a:latin typeface="Nunito"/>
                <a:ea typeface="Nunito"/>
                <a:cs typeface="Nunito"/>
                <a:sym typeface="Nunito"/>
              </a:endParaRPr>
            </a:p>
            <a:p>
              <a:pPr indent="0" lvl="0" marL="0" rtl="0" algn="l">
                <a:spcBef>
                  <a:spcPts val="1125"/>
                </a:spcBef>
                <a:spcAft>
                  <a:spcPts val="0"/>
                </a:spcAft>
                <a:buNone/>
              </a:pPr>
              <a:r>
                <a:rPr b="1" lang="en" sz="1300">
                  <a:solidFill>
                    <a:srgbClr val="475569"/>
                  </a:solidFill>
                  <a:latin typeface="Maven Pro"/>
                  <a:ea typeface="Maven Pro"/>
                  <a:cs typeface="Maven Pro"/>
                  <a:sym typeface="Maven Pro"/>
                </a:rPr>
                <a:t>UFS</a:t>
              </a:r>
              <a:r>
                <a:rPr b="1" lang="en" sz="1300">
                  <a:solidFill>
                    <a:srgbClr val="475569"/>
                  </a:solidFill>
                  <a:latin typeface="Maven Pro"/>
                  <a:ea typeface="Maven Pro"/>
                  <a:cs typeface="Maven Pro"/>
                  <a:sym typeface="Maven Pro"/>
                </a:rPr>
                <a:t> DA System</a:t>
              </a:r>
              <a:endParaRPr b="1" sz="1300">
                <a:solidFill>
                  <a:srgbClr val="475569"/>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My tasks went DEAD. Why might this be?</a:t>
              </a:r>
              <a:endParaRPr sz="1100">
                <a:solidFill>
                  <a:srgbClr val="334155"/>
                </a:solidFill>
                <a:latin typeface="Nunito"/>
                <a:ea typeface="Nunito"/>
                <a:cs typeface="Nunito"/>
                <a:sym typeface="Nunito"/>
              </a:endParaRPr>
            </a:p>
          </p:txBody>
        </p:sp>
      </p:grpSp>
      <p:grpSp>
        <p:nvGrpSpPr>
          <p:cNvPr id="508" name="Google Shape;508;p49"/>
          <p:cNvGrpSpPr/>
          <p:nvPr/>
        </p:nvGrpSpPr>
        <p:grpSpPr>
          <a:xfrm>
            <a:off x="3190875" y="1143000"/>
            <a:ext cx="2571900" cy="3571800"/>
            <a:chOff x="3190875" y="1143000"/>
            <a:chExt cx="2571900" cy="3571800"/>
          </a:xfrm>
        </p:grpSpPr>
        <p:sp>
          <p:nvSpPr>
            <p:cNvPr id="509" name="Google Shape;509;p49"/>
            <p:cNvSpPr/>
            <p:nvPr/>
          </p:nvSpPr>
          <p:spPr>
            <a:xfrm>
              <a:off x="3190875" y="1143000"/>
              <a:ext cx="2571900" cy="35718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10" name="Google Shape;510;p49"/>
            <p:cNvSpPr txBox="1"/>
            <p:nvPr/>
          </p:nvSpPr>
          <p:spPr>
            <a:xfrm>
              <a:off x="3190875" y="1143000"/>
              <a:ext cx="2571900" cy="35718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300">
                  <a:solidFill>
                    <a:srgbClr val="F1761A"/>
                  </a:solidFill>
                  <a:latin typeface="Maven Pro"/>
                  <a:ea typeface="Maven Pro"/>
                  <a:cs typeface="Maven Pro"/>
                  <a:sym typeface="Maven Pro"/>
                </a:rPr>
                <a:t>UFS SRW App</a:t>
              </a:r>
              <a:endParaRPr b="1" sz="1300">
                <a:solidFill>
                  <a:srgbClr val="F1761A"/>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How can I add a physics scheme (e.g., YSU PBL)?</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I ran one experiment; how do I configure a new one?</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Can SRW run on non-Tier-1 platforms?</a:t>
              </a:r>
              <a:endParaRPr sz="1100">
                <a:solidFill>
                  <a:srgbClr val="334155"/>
                </a:solidFill>
                <a:latin typeface="Nunito"/>
                <a:ea typeface="Nunito"/>
                <a:cs typeface="Nunito"/>
                <a:sym typeface="Nunito"/>
              </a:endParaRPr>
            </a:p>
            <a:p>
              <a:pPr indent="0" lvl="0" marL="0" rtl="0" algn="l">
                <a:spcBef>
                  <a:spcPts val="1125"/>
                </a:spcBef>
                <a:spcAft>
                  <a:spcPts val="0"/>
                </a:spcAft>
                <a:buNone/>
              </a:pPr>
              <a:r>
                <a:rPr b="1" lang="en" sz="1300">
                  <a:solidFill>
                    <a:srgbClr val="00C9FF"/>
                  </a:solidFill>
                  <a:latin typeface="Maven Pro"/>
                  <a:ea typeface="Maven Pro"/>
                  <a:cs typeface="Maven Pro"/>
                  <a:sym typeface="Maven Pro"/>
                </a:rPr>
                <a:t>Stochastic Physics</a:t>
              </a:r>
              <a:endParaRPr b="1" sz="1300">
                <a:solidFill>
                  <a:srgbClr val="00C9FF"/>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How do I run stochastic physics unit tests?</a:t>
              </a:r>
              <a:endParaRPr sz="1100">
                <a:solidFill>
                  <a:srgbClr val="334155"/>
                </a:solidFill>
                <a:latin typeface="Nunito"/>
                <a:ea typeface="Nunito"/>
                <a:cs typeface="Nunito"/>
                <a:sym typeface="Nunito"/>
              </a:endParaRPr>
            </a:p>
          </p:txBody>
        </p:sp>
      </p:grpSp>
      <p:grpSp>
        <p:nvGrpSpPr>
          <p:cNvPr id="511" name="Google Shape;511;p49"/>
          <p:cNvGrpSpPr/>
          <p:nvPr/>
        </p:nvGrpSpPr>
        <p:grpSpPr>
          <a:xfrm>
            <a:off x="5953125" y="1143000"/>
            <a:ext cx="2571900" cy="2714700"/>
            <a:chOff x="5953125" y="1143000"/>
            <a:chExt cx="2571900" cy="2714700"/>
          </a:xfrm>
        </p:grpSpPr>
        <p:sp>
          <p:nvSpPr>
            <p:cNvPr id="512" name="Google Shape;512;p49"/>
            <p:cNvSpPr/>
            <p:nvPr/>
          </p:nvSpPr>
          <p:spPr>
            <a:xfrm>
              <a:off x="5953125" y="1143000"/>
              <a:ext cx="2571900" cy="2714700"/>
            </a:xfrm>
            <a:prstGeom prst="roundRect">
              <a:avLst>
                <a:gd fmla="val 296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13" name="Google Shape;513;p49"/>
            <p:cNvSpPr txBox="1"/>
            <p:nvPr/>
          </p:nvSpPr>
          <p:spPr>
            <a:xfrm>
              <a:off x="5953125" y="1143000"/>
              <a:ext cx="2571900" cy="2714700"/>
            </a:xfrm>
            <a:prstGeom prst="rect">
              <a:avLst/>
            </a:prstGeom>
            <a:noFill/>
            <a:ln>
              <a:noFill/>
            </a:ln>
          </p:spPr>
          <p:txBody>
            <a:bodyPr anchorCtr="0" anchor="t" bIns="142875" lIns="142875" spcFirstLastPara="1" rIns="142875" wrap="square" tIns="142875">
              <a:noAutofit/>
            </a:bodyPr>
            <a:lstStyle/>
            <a:p>
              <a:pPr indent="0" lvl="0" marL="0" rtl="0" algn="l">
                <a:spcBef>
                  <a:spcPts val="0"/>
                </a:spcBef>
                <a:spcAft>
                  <a:spcPts val="0"/>
                </a:spcAft>
                <a:buNone/>
              </a:pPr>
              <a:r>
                <a:rPr b="1" lang="en" sz="1300">
                  <a:solidFill>
                    <a:srgbClr val="1E293B"/>
                  </a:solidFill>
                  <a:latin typeface="Maven Pro"/>
                  <a:ea typeface="Maven Pro"/>
                  <a:cs typeface="Maven Pro"/>
                  <a:sym typeface="Maven Pro"/>
                </a:rPr>
                <a:t>UFS Weather Model</a:t>
              </a:r>
              <a:endParaRPr b="1" sz="1300">
                <a:solidFill>
                  <a:srgbClr val="1E293B"/>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What is the latest release &amp; updates?</a:t>
              </a:r>
              <a:endParaRPr sz="1100">
                <a:solidFill>
                  <a:srgbClr val="334155"/>
                </a:solidFill>
                <a:latin typeface="Nunito"/>
                <a:ea typeface="Nunito"/>
                <a:cs typeface="Nunito"/>
                <a:sym typeface="Nunito"/>
              </a:endParaRPr>
            </a:p>
            <a:p>
              <a:pPr indent="-298450" lvl="0" marL="457200" rtl="0" algn="l">
                <a:spcBef>
                  <a:spcPts val="45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How can I get UFS WM to output physics tendencies?</a:t>
              </a:r>
              <a:endParaRPr sz="1100">
                <a:solidFill>
                  <a:srgbClr val="334155"/>
                </a:solidFill>
                <a:latin typeface="Nunito"/>
                <a:ea typeface="Nunito"/>
                <a:cs typeface="Nunito"/>
                <a:sym typeface="Nunito"/>
              </a:endParaRPr>
            </a:p>
            <a:p>
              <a:pPr indent="0" lvl="0" marL="0" rtl="0" algn="l">
                <a:spcBef>
                  <a:spcPts val="1125"/>
                </a:spcBef>
                <a:spcAft>
                  <a:spcPts val="0"/>
                </a:spcAft>
                <a:buNone/>
              </a:pPr>
              <a:r>
                <a:rPr b="1" lang="en" sz="1300">
                  <a:solidFill>
                    <a:srgbClr val="475569"/>
                  </a:solidFill>
                  <a:latin typeface="Maven Pro"/>
                  <a:ea typeface="Maven Pro"/>
                  <a:cs typeface="Maven Pro"/>
                  <a:sym typeface="Maven Pro"/>
                </a:rPr>
                <a:t>UPP FAQs</a:t>
              </a:r>
              <a:endParaRPr b="1" sz="1300">
                <a:solidFill>
                  <a:srgbClr val="475569"/>
                </a:solidFill>
                <a:latin typeface="Maven Pro"/>
                <a:ea typeface="Maven Pro"/>
                <a:cs typeface="Maven Pro"/>
                <a:sym typeface="Maven Pro"/>
              </a:endParaRPr>
            </a:p>
            <a:p>
              <a:pPr indent="-298450" lvl="0" marL="457200" rtl="0" algn="l">
                <a:spcBef>
                  <a:spcPts val="6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Is UPP compatible with NetCDF4?</a:t>
              </a:r>
              <a:endParaRPr sz="1100">
                <a:solidFill>
                  <a:srgbClr val="334155"/>
                </a:solidFill>
                <a:latin typeface="Nunito"/>
                <a:ea typeface="Nunito"/>
                <a:cs typeface="Nunito"/>
                <a:sym typeface="Nunito"/>
              </a:endParaRPr>
            </a:p>
            <a:p>
              <a:pPr indent="-298450" lvl="0" marL="457200" rtl="0" algn="l">
                <a:spcBef>
                  <a:spcPts val="3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How to output satellite fields?</a:t>
              </a:r>
              <a:endParaRPr sz="1100">
                <a:solidFill>
                  <a:srgbClr val="334155"/>
                </a:solidFill>
                <a:latin typeface="Nunito"/>
                <a:ea typeface="Nunito"/>
                <a:cs typeface="Nunito"/>
                <a:sym typeface="Nunito"/>
              </a:endParaRPr>
            </a:p>
            <a:p>
              <a:pPr indent="-298450" lvl="0" marL="457200" rtl="0" algn="l">
                <a:spcBef>
                  <a:spcPts val="300"/>
                </a:spcBef>
                <a:spcAft>
                  <a:spcPts val="0"/>
                </a:spcAft>
                <a:buClr>
                  <a:srgbClr val="334155"/>
                </a:buClr>
                <a:buSzPts val="1100"/>
                <a:buFont typeface="Nunito"/>
                <a:buChar char="●"/>
              </a:pPr>
              <a:r>
                <a:rPr lang="en" sz="1100">
                  <a:solidFill>
                    <a:srgbClr val="334155"/>
                  </a:solidFill>
                  <a:latin typeface="Nunito"/>
                  <a:ea typeface="Nunito"/>
                  <a:cs typeface="Nunito"/>
                  <a:sym typeface="Nunito"/>
                </a:rPr>
                <a:t>UPP fails in parallel runs.</a:t>
              </a:r>
              <a:endParaRPr sz="1100">
                <a:solidFill>
                  <a:srgbClr val="334155"/>
                </a:solidFill>
                <a:latin typeface="Nunito"/>
                <a:ea typeface="Nunito"/>
                <a:cs typeface="Nunito"/>
                <a:sym typeface="Nunito"/>
              </a:endParaRPr>
            </a:p>
          </p:txBody>
        </p:sp>
      </p:grpSp>
      <p:pic>
        <p:nvPicPr>
          <p:cNvPr id="514" name="Google Shape;514;p49"/>
          <p:cNvPicPr preferRelativeResize="0"/>
          <p:nvPr/>
        </p:nvPicPr>
        <p:blipFill rotWithShape="1">
          <a:blip r:embed="rId3">
            <a:alphaModFix/>
          </a:blip>
          <a:srcRect b="0" l="2281" r="2281" t="0"/>
          <a:stretch/>
        </p:blipFill>
        <p:spPr>
          <a:xfrm>
            <a:off x="7585577" y="3869550"/>
            <a:ext cx="1155000" cy="870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Quarterly ==&gt;Insights</a:t>
            </a:r>
            <a:endParaRPr/>
          </a:p>
        </p:txBody>
      </p:sp>
      <p:sp>
        <p:nvSpPr>
          <p:cNvPr id="520" name="Google Shape;520;p50"/>
          <p:cNvSpPr txBox="1"/>
          <p:nvPr>
            <p:ph idx="1" type="body"/>
          </p:nvPr>
        </p:nvSpPr>
        <p:spPr>
          <a:xfrm>
            <a:off x="7693200" y="1053175"/>
            <a:ext cx="1450800" cy="338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6 UFS Quarterly reports</a:t>
            </a:r>
            <a:r>
              <a:rPr lang="en"/>
              <a:t> spanning Spring 2020-Winter 2021</a:t>
            </a:r>
            <a:endParaRPr/>
          </a:p>
          <a:p>
            <a:pPr indent="0" lvl="0" marL="0" rtl="0" algn="l">
              <a:spcBef>
                <a:spcPts val="1200"/>
              </a:spcBef>
              <a:spcAft>
                <a:spcPts val="1200"/>
              </a:spcAft>
              <a:buNone/>
            </a:pPr>
            <a:r>
              <a:rPr b="1" lang="en"/>
              <a:t>11 UFS Insights reports</a:t>
            </a:r>
            <a:r>
              <a:rPr lang="en"/>
              <a:t> spanning October 2023 through June 2026</a:t>
            </a:r>
            <a:endParaRPr/>
          </a:p>
        </p:txBody>
      </p:sp>
      <p:pic>
        <p:nvPicPr>
          <p:cNvPr id="521" name="Google Shape;521;p50"/>
          <p:cNvPicPr preferRelativeResize="0"/>
          <p:nvPr/>
        </p:nvPicPr>
        <p:blipFill>
          <a:blip r:embed="rId3">
            <a:alphaModFix/>
          </a:blip>
          <a:stretch>
            <a:fillRect/>
          </a:stretch>
        </p:blipFill>
        <p:spPr>
          <a:xfrm>
            <a:off x="107074" y="1149721"/>
            <a:ext cx="5490412" cy="3622029"/>
          </a:xfrm>
          <a:prstGeom prst="rect">
            <a:avLst/>
          </a:prstGeom>
          <a:noFill/>
          <a:ln>
            <a:noFill/>
          </a:ln>
        </p:spPr>
      </p:pic>
      <p:pic>
        <p:nvPicPr>
          <p:cNvPr id="522" name="Google Shape;522;p50"/>
          <p:cNvPicPr preferRelativeResize="0"/>
          <p:nvPr/>
        </p:nvPicPr>
        <p:blipFill>
          <a:blip r:embed="rId4">
            <a:alphaModFix/>
          </a:blip>
          <a:stretch>
            <a:fillRect/>
          </a:stretch>
        </p:blipFill>
        <p:spPr>
          <a:xfrm>
            <a:off x="5659856" y="1149721"/>
            <a:ext cx="2105416" cy="362203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51" title="uifcw26_logo.png"/>
          <p:cNvPicPr preferRelativeResize="0"/>
          <p:nvPr/>
        </p:nvPicPr>
        <p:blipFill rotWithShape="1">
          <a:blip r:embed="rId3">
            <a:alphaModFix/>
          </a:blip>
          <a:srcRect b="0" l="2281" r="2281" t="0"/>
          <a:stretch/>
        </p:blipFill>
        <p:spPr>
          <a:xfrm>
            <a:off x="7585575" y="3869550"/>
            <a:ext cx="1154999" cy="870201"/>
          </a:xfrm>
          <a:prstGeom prst="rect">
            <a:avLst/>
          </a:prstGeom>
          <a:noFill/>
          <a:ln>
            <a:noFill/>
          </a:ln>
        </p:spPr>
      </p:pic>
      <p:grpSp>
        <p:nvGrpSpPr>
          <p:cNvPr id="528" name="Google Shape;528;p51"/>
          <p:cNvGrpSpPr/>
          <p:nvPr/>
        </p:nvGrpSpPr>
        <p:grpSpPr>
          <a:xfrm>
            <a:off x="951033" y="397889"/>
            <a:ext cx="1072800" cy="0"/>
            <a:chOff x="1376350" y="528325"/>
            <a:chExt cx="1072800" cy="0"/>
          </a:xfrm>
        </p:grpSpPr>
        <p:cxnSp>
          <p:nvCxnSpPr>
            <p:cNvPr id="529" name="Google Shape;529;p51"/>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30" name="Google Shape;530;p51"/>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31" name="Google Shape;531;p51"/>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532" name="Google Shape;532;p5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Webinar Series</a:t>
            </a:r>
            <a:endParaRPr/>
          </a:p>
        </p:txBody>
      </p:sp>
      <p:grpSp>
        <p:nvGrpSpPr>
          <p:cNvPr id="533" name="Google Shape;533;p51"/>
          <p:cNvGrpSpPr/>
          <p:nvPr/>
        </p:nvGrpSpPr>
        <p:grpSpPr>
          <a:xfrm>
            <a:off x="835533" y="1333500"/>
            <a:ext cx="3048000" cy="3048000"/>
            <a:chOff x="835533" y="1333500"/>
            <a:chExt cx="3048000" cy="3048000"/>
          </a:xfrm>
        </p:grpSpPr>
        <p:sp>
          <p:nvSpPr>
            <p:cNvPr id="534" name="Google Shape;534;p51"/>
            <p:cNvSpPr/>
            <p:nvPr/>
          </p:nvSpPr>
          <p:spPr>
            <a:xfrm>
              <a:off x="835533" y="1333500"/>
              <a:ext cx="3048000" cy="3048000"/>
            </a:xfrm>
            <a:prstGeom prst="roundRect">
              <a:avLst>
                <a:gd fmla="val 2500"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35" name="Google Shape;535;p51"/>
            <p:cNvSpPr txBox="1"/>
            <p:nvPr/>
          </p:nvSpPr>
          <p:spPr>
            <a:xfrm>
              <a:off x="835533" y="1333500"/>
              <a:ext cx="3048000" cy="3048000"/>
            </a:xfrm>
            <a:prstGeom prst="rect">
              <a:avLst/>
            </a:prstGeom>
            <a:noFill/>
            <a:ln>
              <a:noFill/>
            </a:ln>
          </p:spPr>
          <p:txBody>
            <a:bodyPr anchorCtr="0" anchor="ctr" bIns="190500" lIns="190500" spcFirstLastPara="1" rIns="190500" wrap="square" tIns="190500">
              <a:noAutofit/>
            </a:bodyPr>
            <a:lstStyle/>
            <a:p>
              <a:pPr indent="0" lvl="0" marL="0" rtl="0" algn="l">
                <a:spcBef>
                  <a:spcPts val="0"/>
                </a:spcBef>
                <a:spcAft>
                  <a:spcPts val="0"/>
                </a:spcAft>
                <a:buNone/>
              </a:pPr>
              <a:r>
                <a:rPr b="1" lang="en" sz="1600">
                  <a:solidFill>
                    <a:srgbClr val="145FA6"/>
                  </a:solidFill>
                  <a:latin typeface="Maven Pro"/>
                  <a:ea typeface="Maven Pro"/>
                  <a:cs typeface="Maven Pro"/>
                  <a:sym typeface="Maven Pro"/>
                </a:rPr>
                <a:t>About the Series</a:t>
              </a:r>
              <a:endParaRPr b="1" sz="1600">
                <a:solidFill>
                  <a:srgbClr val="145FA6"/>
                </a:solidFill>
                <a:latin typeface="Maven Pro"/>
                <a:ea typeface="Maven Pro"/>
                <a:cs typeface="Maven Pro"/>
                <a:sym typeface="Maven Pro"/>
              </a:endParaRPr>
            </a:p>
            <a:p>
              <a:pPr indent="0" lvl="0" marL="0" rtl="0" algn="l">
                <a:spcBef>
                  <a:spcPts val="900"/>
                </a:spcBef>
                <a:spcAft>
                  <a:spcPts val="0"/>
                </a:spcAft>
                <a:buNone/>
              </a:pPr>
              <a:r>
                <a:rPr lang="en" sz="1150">
                  <a:solidFill>
                    <a:srgbClr val="475569"/>
                  </a:solidFill>
                  <a:latin typeface="Nunito"/>
                  <a:ea typeface="Nunito"/>
                  <a:cs typeface="Nunito"/>
                  <a:sym typeface="Nunito"/>
                </a:rPr>
                <a:t>The goal of these webinars is to share advancements in science and technology in all aspects of the UFS, in both research and operational settings.</a:t>
              </a:r>
              <a:endParaRPr sz="1150">
                <a:solidFill>
                  <a:srgbClr val="475569"/>
                </a:solidFill>
                <a:latin typeface="Nunito"/>
                <a:ea typeface="Nunito"/>
                <a:cs typeface="Nunito"/>
                <a:sym typeface="Nunito"/>
              </a:endParaRPr>
            </a:p>
            <a:p>
              <a:pPr indent="0" lvl="0" marL="0" rtl="0" algn="l">
                <a:spcBef>
                  <a:spcPts val="1125"/>
                </a:spcBef>
                <a:spcAft>
                  <a:spcPts val="0"/>
                </a:spcAft>
                <a:buNone/>
              </a:pPr>
              <a:r>
                <a:rPr lang="en" sz="1150">
                  <a:solidFill>
                    <a:srgbClr val="475569"/>
                  </a:solidFill>
                  <a:latin typeface="Nunito"/>
                  <a:ea typeface="Nunito"/>
                  <a:cs typeface="Nunito"/>
                  <a:sym typeface="Nunito"/>
                </a:rPr>
                <a:t>We welcome speakers from NOAA and other collaborating organizations.</a:t>
              </a:r>
              <a:endParaRPr sz="1150">
                <a:solidFill>
                  <a:srgbClr val="475569"/>
                </a:solidFill>
                <a:latin typeface="Nunito"/>
                <a:ea typeface="Nunito"/>
                <a:cs typeface="Nunito"/>
                <a:sym typeface="Nunito"/>
              </a:endParaRPr>
            </a:p>
            <a:p>
              <a:pPr indent="0" lvl="0" marL="0" rtl="0" algn="l">
                <a:spcBef>
                  <a:spcPts val="0"/>
                </a:spcBef>
                <a:spcAft>
                  <a:spcPts val="0"/>
                </a:spcAft>
                <a:buNone/>
              </a:pPr>
              <a:r>
                <a:rPr b="1" lang="en" sz="1100">
                  <a:solidFill>
                    <a:srgbClr val="424242"/>
                  </a:solidFill>
                  <a:latin typeface="Nunito"/>
                  <a:ea typeface="Nunito"/>
                  <a:cs typeface="Nunito"/>
                  <a:sym typeface="Nunito"/>
                </a:rPr>
                <a:t>Subscribe for Notifications</a:t>
              </a:r>
              <a:endParaRPr b="1" sz="1100">
                <a:solidFill>
                  <a:srgbClr val="424242"/>
                </a:solidFill>
                <a:latin typeface="Nunito"/>
                <a:ea typeface="Nunito"/>
                <a:cs typeface="Nunito"/>
                <a:sym typeface="Nunito"/>
              </a:endParaRPr>
            </a:p>
            <a:p>
              <a:pPr indent="0" lvl="0" marL="0" rtl="0" algn="l">
                <a:spcBef>
                  <a:spcPts val="375"/>
                </a:spcBef>
                <a:spcAft>
                  <a:spcPts val="0"/>
                </a:spcAft>
                <a:buNone/>
              </a:pPr>
              <a:r>
                <a:rPr lang="en" sz="1050" u="sng">
                  <a:solidFill>
                    <a:srgbClr val="145FA6"/>
                  </a:solidFill>
                  <a:latin typeface="Nunito"/>
                  <a:ea typeface="Nunito"/>
                  <a:cs typeface="Nunito"/>
                  <a:sym typeface="Nunito"/>
                  <a:hlinkClick r:id="rId4">
                    <a:extLst>
                      <a:ext uri="{A12FA001-AC4F-418D-AE19-62706E023703}">
                        <ahyp:hlinkClr val="tx"/>
                      </a:ext>
                    </a:extLst>
                  </a:hlinkClick>
                </a:rPr>
                <a:t>ufs.epic.noaa.gov/ufs-webinar-series</a:t>
              </a:r>
              <a:endParaRPr sz="1050">
                <a:solidFill>
                  <a:srgbClr val="334155"/>
                </a:solidFill>
                <a:latin typeface="Nunito"/>
                <a:ea typeface="Nunito"/>
                <a:cs typeface="Nunito"/>
                <a:sym typeface="Nunito"/>
              </a:endParaRPr>
            </a:p>
          </p:txBody>
        </p:sp>
      </p:grpSp>
      <p:grpSp>
        <p:nvGrpSpPr>
          <p:cNvPr id="536" name="Google Shape;536;p51"/>
          <p:cNvGrpSpPr/>
          <p:nvPr/>
        </p:nvGrpSpPr>
        <p:grpSpPr>
          <a:xfrm>
            <a:off x="4074033" y="1333500"/>
            <a:ext cx="4238700" cy="3048000"/>
            <a:chOff x="4074033" y="1333500"/>
            <a:chExt cx="4238700" cy="3048000"/>
          </a:xfrm>
        </p:grpSpPr>
        <p:sp>
          <p:nvSpPr>
            <p:cNvPr id="537" name="Google Shape;537;p51"/>
            <p:cNvSpPr/>
            <p:nvPr/>
          </p:nvSpPr>
          <p:spPr>
            <a:xfrm>
              <a:off x="4074033" y="1333500"/>
              <a:ext cx="4238700" cy="3048000"/>
            </a:xfrm>
            <a:prstGeom prst="roundRect">
              <a:avLst>
                <a:gd fmla="val 2500"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38" name="Google Shape;538;p51"/>
            <p:cNvSpPr txBox="1"/>
            <p:nvPr/>
          </p:nvSpPr>
          <p:spPr>
            <a:xfrm>
              <a:off x="4074033" y="1333500"/>
              <a:ext cx="4238700" cy="30480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1600">
                  <a:solidFill>
                    <a:srgbClr val="F1761A"/>
                  </a:solidFill>
                  <a:latin typeface="Maven Pro"/>
                  <a:ea typeface="Maven Pro"/>
                  <a:cs typeface="Maven Pro"/>
                  <a:sym typeface="Maven Pro"/>
                </a:rPr>
                <a:t>Recent Topics &amp; Presentations</a:t>
              </a:r>
              <a:endParaRPr b="1" sz="1600">
                <a:solidFill>
                  <a:srgbClr val="F1761A"/>
                </a:solidFill>
                <a:latin typeface="Maven Pro"/>
                <a:ea typeface="Maven Pro"/>
                <a:cs typeface="Maven Pro"/>
                <a:sym typeface="Maven Pro"/>
              </a:endParaRPr>
            </a:p>
            <a:p>
              <a:pPr indent="-292100" lvl="0" marL="457200" rtl="0" algn="l">
                <a:spcBef>
                  <a:spcPts val="1125"/>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WINGS in Flight:</a:t>
              </a:r>
              <a:r>
                <a:rPr lang="en" sz="1000">
                  <a:solidFill>
                    <a:srgbClr val="334155"/>
                  </a:solidFill>
                  <a:latin typeface="Nunito"/>
                  <a:ea typeface="Nunito"/>
                  <a:cs typeface="Nunito"/>
                  <a:sym typeface="Nunito"/>
                </a:rPr>
                <a:t> Accelerating Weather Innovation through Machine Learning</a:t>
              </a:r>
              <a:endParaRPr sz="1000">
                <a:solidFill>
                  <a:srgbClr val="334155"/>
                </a:solidFill>
                <a:latin typeface="Nunito"/>
                <a:ea typeface="Nunito"/>
                <a:cs typeface="Nunito"/>
                <a:sym typeface="Nunito"/>
              </a:endParaRPr>
            </a:p>
            <a:p>
              <a:pPr indent="-292100" lvl="0" marL="457200" rtl="0" algn="l">
                <a:spcBef>
                  <a:spcPts val="600"/>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Planetary-Scale to Eddy-Scale:</a:t>
              </a:r>
              <a:r>
                <a:rPr lang="en" sz="1000">
                  <a:solidFill>
                    <a:srgbClr val="334155"/>
                  </a:solidFill>
                  <a:latin typeface="Nunito"/>
                  <a:ea typeface="Nunito"/>
                  <a:cs typeface="Nunito"/>
                  <a:sym typeface="Nunito"/>
                </a:rPr>
                <a:t> Advances from NOAA Research Global-Nest Initiative</a:t>
              </a:r>
              <a:endParaRPr sz="1000">
                <a:solidFill>
                  <a:srgbClr val="334155"/>
                </a:solidFill>
                <a:latin typeface="Nunito"/>
                <a:ea typeface="Nunito"/>
                <a:cs typeface="Nunito"/>
                <a:sym typeface="Nunito"/>
              </a:endParaRPr>
            </a:p>
            <a:p>
              <a:pPr indent="-292100" lvl="0" marL="457200" rtl="0" algn="l">
                <a:spcBef>
                  <a:spcPts val="600"/>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UFS Coastal &amp; Applications:</a:t>
              </a:r>
              <a:r>
                <a:rPr lang="en" sz="1000">
                  <a:solidFill>
                    <a:srgbClr val="334155"/>
                  </a:solidFill>
                  <a:latin typeface="Nunito"/>
                  <a:ea typeface="Nunito"/>
                  <a:cs typeface="Nunito"/>
                  <a:sym typeface="Nunito"/>
                </a:rPr>
                <a:t> A brief history, current status and the path forward</a:t>
              </a:r>
              <a:endParaRPr sz="1000">
                <a:solidFill>
                  <a:srgbClr val="334155"/>
                </a:solidFill>
                <a:latin typeface="Nunito"/>
                <a:ea typeface="Nunito"/>
                <a:cs typeface="Nunito"/>
                <a:sym typeface="Nunito"/>
              </a:endParaRPr>
            </a:p>
            <a:p>
              <a:pPr indent="-292100" lvl="0" marL="457200" rtl="0" algn="l">
                <a:spcBef>
                  <a:spcPts val="600"/>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Monsoon Onset Vortex:</a:t>
              </a:r>
              <a:r>
                <a:rPr lang="en" sz="1000">
                  <a:solidFill>
                    <a:srgbClr val="334155"/>
                  </a:solidFill>
                  <a:latin typeface="Nunito"/>
                  <a:ea typeface="Nunito"/>
                  <a:cs typeface="Nunito"/>
                  <a:sym typeface="Nunito"/>
                </a:rPr>
                <a:t> Integrating Theory and Predictability Studies using UFS</a:t>
              </a:r>
              <a:endParaRPr sz="1000">
                <a:solidFill>
                  <a:srgbClr val="334155"/>
                </a:solidFill>
                <a:latin typeface="Nunito"/>
                <a:ea typeface="Nunito"/>
                <a:cs typeface="Nunito"/>
                <a:sym typeface="Nunito"/>
              </a:endParaRPr>
            </a:p>
            <a:p>
              <a:pPr indent="-292100" lvl="0" marL="457200" rtl="0" algn="l">
                <a:spcBef>
                  <a:spcPts val="600"/>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GFDL’s core FV3:</a:t>
              </a:r>
              <a:r>
                <a:rPr lang="en" sz="1000">
                  <a:solidFill>
                    <a:srgbClr val="334155"/>
                  </a:solidFill>
                  <a:latin typeface="Nunito"/>
                  <a:ea typeface="Nunito"/>
                  <a:cs typeface="Nunito"/>
                  <a:sym typeface="Nunito"/>
                </a:rPr>
                <a:t> Novel grid capabilities in the dynamical core</a:t>
              </a:r>
              <a:endParaRPr sz="1000">
                <a:solidFill>
                  <a:srgbClr val="334155"/>
                </a:solidFill>
                <a:latin typeface="Nunito"/>
                <a:ea typeface="Nunito"/>
                <a:cs typeface="Nunito"/>
                <a:sym typeface="Nunito"/>
              </a:endParaRPr>
            </a:p>
            <a:p>
              <a:pPr indent="-292100" lvl="0" marL="457200" rtl="0" algn="l">
                <a:spcBef>
                  <a:spcPts val="600"/>
                </a:spcBef>
                <a:spcAft>
                  <a:spcPts val="0"/>
                </a:spcAft>
                <a:buClr>
                  <a:srgbClr val="334155"/>
                </a:buClr>
                <a:buSzPts val="1000"/>
                <a:buFont typeface="Nunito"/>
                <a:buChar char="●"/>
              </a:pPr>
              <a:r>
                <a:rPr b="1" lang="en" sz="1000">
                  <a:solidFill>
                    <a:srgbClr val="0F172A"/>
                  </a:solidFill>
                  <a:latin typeface="Nunito"/>
                  <a:ea typeface="Nunito"/>
                  <a:cs typeface="Nunito"/>
                  <a:sym typeface="Nunito"/>
                </a:rPr>
                <a:t>Dust Emission Models:</a:t>
              </a:r>
              <a:r>
                <a:rPr lang="en" sz="1000">
                  <a:solidFill>
                    <a:srgbClr val="334155"/>
                  </a:solidFill>
                  <a:latin typeface="Nunito"/>
                  <a:ea typeface="Nunito"/>
                  <a:cs typeface="Nunito"/>
                  <a:sym typeface="Nunito"/>
                </a:rPr>
                <a:t> Wind Speed Bias and Alluvial Flows</a:t>
              </a:r>
              <a:endParaRPr sz="1000">
                <a:solidFill>
                  <a:srgbClr val="334155"/>
                </a:solidFill>
                <a:latin typeface="Nunito"/>
                <a:ea typeface="Nunito"/>
                <a:cs typeface="Nunito"/>
                <a:sym typeface="Nunito"/>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5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Code Fests</a:t>
            </a:r>
            <a:endParaRPr/>
          </a:p>
        </p:txBody>
      </p:sp>
      <p:pic>
        <p:nvPicPr>
          <p:cNvPr id="544" name="Google Shape;544;p52"/>
          <p:cNvPicPr preferRelativeResize="0"/>
          <p:nvPr/>
        </p:nvPicPr>
        <p:blipFill>
          <a:blip r:embed="rId3">
            <a:alphaModFix/>
          </a:blip>
          <a:stretch>
            <a:fillRect/>
          </a:stretch>
        </p:blipFill>
        <p:spPr>
          <a:xfrm>
            <a:off x="585350" y="836025"/>
            <a:ext cx="6938250" cy="404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6" title="4.png"/>
          <p:cNvPicPr preferRelativeResize="0"/>
          <p:nvPr/>
        </p:nvPicPr>
        <p:blipFill>
          <a:blip r:embed="rId3">
            <a:alphaModFix amt="50000"/>
          </a:blip>
          <a:stretch>
            <a:fillRect/>
          </a:stretch>
        </p:blipFill>
        <p:spPr>
          <a:xfrm>
            <a:off x="-7" y="8"/>
            <a:ext cx="9262536" cy="5210150"/>
          </a:xfrm>
          <a:prstGeom prst="rect">
            <a:avLst/>
          </a:prstGeom>
          <a:noFill/>
          <a:ln>
            <a:noFill/>
          </a:ln>
        </p:spPr>
      </p:pic>
      <p:grpSp>
        <p:nvGrpSpPr>
          <p:cNvPr id="142" name="Google Shape;142;p26"/>
          <p:cNvGrpSpPr/>
          <p:nvPr/>
        </p:nvGrpSpPr>
        <p:grpSpPr>
          <a:xfrm>
            <a:off x="363305" y="745701"/>
            <a:ext cx="2342560" cy="4021554"/>
            <a:chOff x="376238" y="1185863"/>
            <a:chExt cx="2676600" cy="3581400"/>
          </a:xfrm>
        </p:grpSpPr>
        <p:pic>
          <p:nvPicPr>
            <p:cNvPr id="143" name="Google Shape;143;p26"/>
            <p:cNvPicPr preferRelativeResize="0"/>
            <p:nvPr/>
          </p:nvPicPr>
          <p:blipFill rotWithShape="1">
            <a:blip r:embed="rId4">
              <a:alphaModFix/>
            </a:blip>
            <a:srcRect b="0" l="0" r="0" t="0"/>
            <a:stretch/>
          </p:blipFill>
          <p:spPr>
            <a:xfrm>
              <a:off x="376238" y="1185863"/>
              <a:ext cx="2676600" cy="3581400"/>
            </a:xfrm>
            <a:prstGeom prst="rect">
              <a:avLst/>
            </a:prstGeom>
            <a:noFill/>
            <a:ln>
              <a:noFill/>
            </a:ln>
          </p:spPr>
        </p:pic>
        <p:sp>
          <p:nvSpPr>
            <p:cNvPr id="144" name="Google Shape;144;p26"/>
            <p:cNvSpPr txBox="1"/>
            <p:nvPr/>
          </p:nvSpPr>
          <p:spPr>
            <a:xfrm>
              <a:off x="438242" y="1333513"/>
              <a:ext cx="2523900" cy="3286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38BDF8"/>
                  </a:solidFill>
                  <a:latin typeface="Maven Pro"/>
                  <a:ea typeface="Maven Pro"/>
                  <a:cs typeface="Maven Pro"/>
                  <a:sym typeface="Maven Pro"/>
                </a:rPr>
                <a:t>What is EPIC?</a:t>
              </a:r>
              <a:endParaRPr b="1" sz="1600">
                <a:solidFill>
                  <a:srgbClr val="38BDF8"/>
                </a:solidFill>
                <a:latin typeface="Maven Pro"/>
                <a:ea typeface="Maven Pro"/>
                <a:cs typeface="Maven Pro"/>
                <a:sym typeface="Maven Pro"/>
              </a:endParaRPr>
            </a:p>
            <a:p>
              <a:pPr indent="0" lvl="0" marL="0" rtl="0" algn="l">
                <a:spcBef>
                  <a:spcPts val="900"/>
                </a:spcBef>
                <a:spcAft>
                  <a:spcPts val="0"/>
                </a:spcAft>
                <a:buNone/>
              </a:pPr>
              <a:r>
                <a:rPr lang="en" sz="1150">
                  <a:solidFill>
                    <a:srgbClr val="E2E8F0"/>
                  </a:solidFill>
                  <a:latin typeface="Nunito"/>
                  <a:ea typeface="Nunito"/>
                  <a:cs typeface="Nunito"/>
                  <a:sym typeface="Nunito"/>
                </a:rPr>
                <a:t>The Earth Prediction Innovation Center (EPIC) was created in response to the congressional charge to accelerate the development of the U.S. capacity to make early, accurate, and effectively communicated environmental predictions. </a:t>
              </a:r>
              <a:endParaRPr sz="1150">
                <a:solidFill>
                  <a:srgbClr val="E2E8F0"/>
                </a:solidFill>
                <a:latin typeface="Nunito"/>
                <a:ea typeface="Nunito"/>
                <a:cs typeface="Nunito"/>
                <a:sym typeface="Nunito"/>
              </a:endParaRPr>
            </a:p>
            <a:p>
              <a:pPr indent="0" lvl="0" marL="0" rtl="0" algn="l">
                <a:spcBef>
                  <a:spcPts val="900"/>
                </a:spcBef>
                <a:spcAft>
                  <a:spcPts val="0"/>
                </a:spcAft>
                <a:buNone/>
              </a:pPr>
              <a:r>
                <a:rPr lang="en" sz="1150">
                  <a:solidFill>
                    <a:srgbClr val="E2E8F0"/>
                  </a:solidFill>
                  <a:latin typeface="Nunito"/>
                  <a:ea typeface="Nunito"/>
                  <a:cs typeface="Nunito"/>
                  <a:sym typeface="Nunito"/>
                </a:rPr>
                <a:t>It is designed to support, sustain, and foster the collaborative work being done by the participating members of the Unified Forecast System (UFS).</a:t>
              </a:r>
              <a:endParaRPr b="0" sz="1150">
                <a:solidFill>
                  <a:srgbClr val="E2E8F0"/>
                </a:solidFill>
                <a:latin typeface="Nunito"/>
                <a:ea typeface="Nunito"/>
                <a:cs typeface="Nunito"/>
                <a:sym typeface="Nunito"/>
              </a:endParaRPr>
            </a:p>
            <a:p>
              <a:pPr indent="0" lvl="0" marL="0" rtl="0" algn="l">
                <a:spcBef>
                  <a:spcPts val="900"/>
                </a:spcBef>
                <a:spcAft>
                  <a:spcPts val="0"/>
                </a:spcAft>
                <a:buNone/>
              </a:pPr>
              <a:r>
                <a:rPr b="1" lang="en" sz="1150">
                  <a:solidFill>
                    <a:schemeClr val="lt1"/>
                  </a:solidFill>
                  <a:latin typeface="Nunito"/>
                  <a:ea typeface="Nunito"/>
                  <a:cs typeface="Nunito"/>
                  <a:sym typeface="Nunito"/>
                </a:rPr>
                <a:t>EPIC fuels and enables the UFS.</a:t>
              </a:r>
              <a:endParaRPr b="1" sz="1150">
                <a:solidFill>
                  <a:schemeClr val="lt1"/>
                </a:solidFill>
                <a:latin typeface="Nunito"/>
                <a:ea typeface="Nunito"/>
                <a:cs typeface="Nunito"/>
                <a:sym typeface="Nunito"/>
              </a:endParaRPr>
            </a:p>
          </p:txBody>
        </p:sp>
      </p:grpSp>
      <p:grpSp>
        <p:nvGrpSpPr>
          <p:cNvPr id="145" name="Google Shape;145;p26"/>
          <p:cNvGrpSpPr/>
          <p:nvPr/>
        </p:nvGrpSpPr>
        <p:grpSpPr>
          <a:xfrm>
            <a:off x="2753392" y="745726"/>
            <a:ext cx="2906252" cy="4021554"/>
            <a:chOff x="3233738" y="1185863"/>
            <a:chExt cx="2676600" cy="3581400"/>
          </a:xfrm>
        </p:grpSpPr>
        <p:pic>
          <p:nvPicPr>
            <p:cNvPr id="146" name="Google Shape;146;p26"/>
            <p:cNvPicPr preferRelativeResize="0"/>
            <p:nvPr/>
          </p:nvPicPr>
          <p:blipFill rotWithShape="1">
            <a:blip r:embed="rId5">
              <a:alphaModFix/>
            </a:blip>
            <a:srcRect b="0" l="0" r="0" t="0"/>
            <a:stretch/>
          </p:blipFill>
          <p:spPr>
            <a:xfrm>
              <a:off x="3233738" y="1185863"/>
              <a:ext cx="2676600" cy="3581400"/>
            </a:xfrm>
            <a:prstGeom prst="rect">
              <a:avLst/>
            </a:prstGeom>
            <a:noFill/>
            <a:ln>
              <a:noFill/>
            </a:ln>
          </p:spPr>
        </p:pic>
        <p:sp>
          <p:nvSpPr>
            <p:cNvPr id="147" name="Google Shape;147;p26"/>
            <p:cNvSpPr txBox="1"/>
            <p:nvPr/>
          </p:nvSpPr>
          <p:spPr>
            <a:xfrm>
              <a:off x="3299357" y="1333513"/>
              <a:ext cx="2553300" cy="3286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38BDF8"/>
                  </a:solidFill>
                  <a:latin typeface="Maven Pro"/>
                  <a:ea typeface="Maven Pro"/>
                  <a:cs typeface="Maven Pro"/>
                  <a:sym typeface="Maven Pro"/>
                </a:rPr>
                <a:t>What is UFS?</a:t>
              </a:r>
              <a:endParaRPr b="1" sz="1600">
                <a:solidFill>
                  <a:srgbClr val="38BDF8"/>
                </a:solidFill>
                <a:latin typeface="Maven Pro"/>
                <a:ea typeface="Maven Pro"/>
                <a:cs typeface="Maven Pro"/>
                <a:sym typeface="Maven Pro"/>
              </a:endParaRPr>
            </a:p>
            <a:p>
              <a:pPr indent="0" lvl="0" marL="0" rtl="0" algn="l">
                <a:spcBef>
                  <a:spcPts val="900"/>
                </a:spcBef>
                <a:spcAft>
                  <a:spcPts val="0"/>
                </a:spcAft>
                <a:buNone/>
              </a:pPr>
              <a:r>
                <a:rPr lang="en" sz="1150">
                  <a:solidFill>
                    <a:srgbClr val="E2E8F0"/>
                  </a:solidFill>
                  <a:latin typeface="Nunito"/>
                  <a:ea typeface="Nunito"/>
                  <a:cs typeface="Nunito"/>
                  <a:sym typeface="Nunito"/>
                </a:rPr>
                <a:t>The Unified Forecast System (UFS) is a community-based, global, coupled Earth modeling system with the capability of configuring a set of common components (model components for atmosphere, land, ocean, sea ice, waves, aerosols, etc.) into different UFS Applications</a:t>
              </a:r>
              <a:endParaRPr sz="1150">
                <a:solidFill>
                  <a:srgbClr val="E2E8F0"/>
                </a:solidFill>
                <a:latin typeface="Nunito"/>
                <a:ea typeface="Nunito"/>
                <a:cs typeface="Nunito"/>
                <a:sym typeface="Nunito"/>
              </a:endParaRPr>
            </a:p>
            <a:p>
              <a:pPr indent="-301625" lvl="0" marL="457200" rtl="0" algn="l">
                <a:spcBef>
                  <a:spcPts val="0"/>
                </a:spcBef>
                <a:spcAft>
                  <a:spcPts val="0"/>
                </a:spcAft>
                <a:buClr>
                  <a:srgbClr val="E2E8F0"/>
                </a:buClr>
                <a:buSzPts val="1150"/>
                <a:buFont typeface="Nunito"/>
                <a:buChar char="●"/>
              </a:pPr>
              <a:r>
                <a:rPr lang="en" sz="1150">
                  <a:solidFill>
                    <a:srgbClr val="E2E8F0"/>
                  </a:solidFill>
                  <a:latin typeface="Nunito"/>
                  <a:ea typeface="Nunito"/>
                  <a:cs typeface="Nunito"/>
                  <a:sym typeface="Nunito"/>
                </a:rPr>
                <a:t>span local to global domains</a:t>
              </a:r>
              <a:endParaRPr sz="1150">
                <a:solidFill>
                  <a:srgbClr val="E2E8F0"/>
                </a:solidFill>
                <a:latin typeface="Nunito"/>
                <a:ea typeface="Nunito"/>
                <a:cs typeface="Nunito"/>
                <a:sym typeface="Nunito"/>
              </a:endParaRPr>
            </a:p>
            <a:p>
              <a:pPr indent="-301625" lvl="0" marL="457200" rtl="0" algn="l">
                <a:spcBef>
                  <a:spcPts val="0"/>
                </a:spcBef>
                <a:spcAft>
                  <a:spcPts val="0"/>
                </a:spcAft>
                <a:buClr>
                  <a:srgbClr val="E2E8F0"/>
                </a:buClr>
                <a:buSzPts val="1150"/>
                <a:buFont typeface="Nunito"/>
                <a:buChar char="●"/>
              </a:pPr>
              <a:r>
                <a:rPr lang="en" sz="1150">
                  <a:solidFill>
                    <a:srgbClr val="E2E8F0"/>
                  </a:solidFill>
                  <a:latin typeface="Nunito"/>
                  <a:ea typeface="Nunito"/>
                  <a:cs typeface="Nunito"/>
                  <a:sym typeface="Nunito"/>
                </a:rPr>
                <a:t>predictive time scales from sub-hourly to seasonal predictions</a:t>
              </a:r>
              <a:endParaRPr sz="1150">
                <a:solidFill>
                  <a:srgbClr val="E2E8F0"/>
                </a:solidFill>
                <a:latin typeface="Nunito"/>
                <a:ea typeface="Nunito"/>
                <a:cs typeface="Nunito"/>
                <a:sym typeface="Nunito"/>
              </a:endParaRPr>
            </a:p>
            <a:p>
              <a:pPr indent="-301625" lvl="0" marL="457200" rtl="0" algn="l">
                <a:spcBef>
                  <a:spcPts val="0"/>
                </a:spcBef>
                <a:spcAft>
                  <a:spcPts val="0"/>
                </a:spcAft>
                <a:buClr>
                  <a:srgbClr val="E2E8F0"/>
                </a:buClr>
                <a:buSzPts val="1150"/>
                <a:buFont typeface="Nunito"/>
                <a:buChar char="●"/>
              </a:pPr>
              <a:r>
                <a:rPr lang="en" sz="1150">
                  <a:solidFill>
                    <a:srgbClr val="E2E8F0"/>
                  </a:solidFill>
                  <a:latin typeface="Nunito"/>
                  <a:ea typeface="Nunito"/>
                  <a:cs typeface="Nunito"/>
                  <a:sym typeface="Nunito"/>
                </a:rPr>
                <a:t>designed to support the entire Weather Enterprise (academia, government, and private industry)</a:t>
              </a:r>
              <a:endParaRPr sz="1150">
                <a:solidFill>
                  <a:srgbClr val="E2E8F0"/>
                </a:solidFill>
                <a:latin typeface="Nunito"/>
                <a:ea typeface="Nunito"/>
                <a:cs typeface="Nunito"/>
                <a:sym typeface="Nunito"/>
              </a:endParaRPr>
            </a:p>
            <a:p>
              <a:pPr indent="-301625" lvl="0" marL="457200" rtl="0" algn="l">
                <a:spcBef>
                  <a:spcPts val="0"/>
                </a:spcBef>
                <a:spcAft>
                  <a:spcPts val="0"/>
                </a:spcAft>
                <a:buClr>
                  <a:srgbClr val="E2E8F0"/>
                </a:buClr>
                <a:buSzPts val="1150"/>
                <a:buFont typeface="Nunito"/>
                <a:buChar char="●"/>
              </a:pPr>
              <a:r>
                <a:rPr lang="en" sz="1150">
                  <a:solidFill>
                    <a:srgbClr val="E2E8F0"/>
                  </a:solidFill>
                  <a:latin typeface="Nunito"/>
                  <a:ea typeface="Nunito"/>
                  <a:cs typeface="Nunito"/>
                  <a:sym typeface="Nunito"/>
                </a:rPr>
                <a:t>to be the source system for NOAA‘s operational numerical weather prediction applications (e.g., GFS)</a:t>
              </a:r>
              <a:endParaRPr sz="1150">
                <a:solidFill>
                  <a:srgbClr val="E2E8F0"/>
                </a:solidFill>
                <a:latin typeface="Nunito"/>
                <a:ea typeface="Nunito"/>
                <a:cs typeface="Nunito"/>
                <a:sym typeface="Nunito"/>
              </a:endParaRPr>
            </a:p>
            <a:p>
              <a:pPr indent="0" lvl="0" marL="0" rtl="0" algn="l">
                <a:spcBef>
                  <a:spcPts val="1200"/>
                </a:spcBef>
                <a:spcAft>
                  <a:spcPts val="0"/>
                </a:spcAft>
                <a:buNone/>
              </a:pPr>
              <a:r>
                <a:t/>
              </a:r>
              <a:endParaRPr sz="1150">
                <a:solidFill>
                  <a:srgbClr val="E2E8F0"/>
                </a:solidFill>
                <a:latin typeface="Nunito"/>
                <a:ea typeface="Nunito"/>
                <a:cs typeface="Nunito"/>
                <a:sym typeface="Nunito"/>
              </a:endParaRPr>
            </a:p>
          </p:txBody>
        </p:sp>
      </p:grpSp>
      <p:sp>
        <p:nvSpPr>
          <p:cNvPr id="148" name="Google Shape;148;p26"/>
          <p:cNvSpPr txBox="1"/>
          <p:nvPr>
            <p:ph type="ctrTitle"/>
          </p:nvPr>
        </p:nvSpPr>
        <p:spPr>
          <a:xfrm>
            <a:off x="5573600" y="499100"/>
            <a:ext cx="3183600" cy="1872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70000"/>
              <a:buNone/>
            </a:pPr>
            <a:r>
              <a:rPr lang="en" sz="6000"/>
              <a:t>EPIC and the UFS</a:t>
            </a:r>
            <a:endParaRPr sz="6000"/>
          </a:p>
        </p:txBody>
      </p:sp>
      <p:sp>
        <p:nvSpPr>
          <p:cNvPr id="149" name="Google Shape;149;p26"/>
          <p:cNvSpPr txBox="1"/>
          <p:nvPr>
            <p:ph idx="1" type="subTitle"/>
          </p:nvPr>
        </p:nvSpPr>
        <p:spPr>
          <a:xfrm>
            <a:off x="5573600" y="2481575"/>
            <a:ext cx="3183600" cy="69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Presenter: D. Alex Burrows</a:t>
            </a:r>
            <a:endParaRPr/>
          </a:p>
        </p:txBody>
      </p:sp>
      <p:pic>
        <p:nvPicPr>
          <p:cNvPr id="150" name="Google Shape;150;p26"/>
          <p:cNvPicPr preferRelativeResize="0"/>
          <p:nvPr/>
        </p:nvPicPr>
        <p:blipFill>
          <a:blip r:embed="rId6">
            <a:alphaModFix/>
          </a:blip>
          <a:stretch>
            <a:fillRect/>
          </a:stretch>
        </p:blipFill>
        <p:spPr>
          <a:xfrm>
            <a:off x="6290674" y="2937763"/>
            <a:ext cx="2447925" cy="18478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53"/>
          <p:cNvPicPr preferRelativeResize="0"/>
          <p:nvPr/>
        </p:nvPicPr>
        <p:blipFill rotWithShape="1">
          <a:blip r:embed="rId3">
            <a:alphaModFix/>
          </a:blip>
          <a:srcRect b="47928" l="0" r="51456" t="0"/>
          <a:stretch/>
        </p:blipFill>
        <p:spPr>
          <a:xfrm>
            <a:off x="4876912" y="965125"/>
            <a:ext cx="2482886" cy="1482984"/>
          </a:xfrm>
          <a:prstGeom prst="rect">
            <a:avLst/>
          </a:prstGeom>
          <a:noFill/>
          <a:ln>
            <a:noFill/>
          </a:ln>
        </p:spPr>
      </p:pic>
      <p:sp>
        <p:nvSpPr>
          <p:cNvPr id="550" name="Google Shape;550;p5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UIFCW</a:t>
            </a:r>
            <a:endParaRPr/>
          </a:p>
          <a:p>
            <a:pPr indent="0" lvl="0" marL="0" rtl="0" algn="l">
              <a:spcBef>
                <a:spcPts val="0"/>
              </a:spcBef>
              <a:spcAft>
                <a:spcPts val="0"/>
              </a:spcAft>
              <a:buNone/>
            </a:pPr>
            <a:r>
              <a:rPr b="0" lang="en" sz="1533"/>
              <a:t>Unifying Innovations in Forecast Capabilities Workshop</a:t>
            </a:r>
            <a:endParaRPr b="0" sz="1533"/>
          </a:p>
        </p:txBody>
      </p:sp>
      <p:pic>
        <p:nvPicPr>
          <p:cNvPr id="551" name="Google Shape;551;p53"/>
          <p:cNvPicPr preferRelativeResize="0"/>
          <p:nvPr/>
        </p:nvPicPr>
        <p:blipFill rotWithShape="1">
          <a:blip r:embed="rId3">
            <a:alphaModFix/>
          </a:blip>
          <a:srcRect b="0" l="0" r="51456" t="56023"/>
          <a:stretch/>
        </p:blipFill>
        <p:spPr>
          <a:xfrm>
            <a:off x="1762974" y="1210783"/>
            <a:ext cx="2482886" cy="1252393"/>
          </a:xfrm>
          <a:prstGeom prst="rect">
            <a:avLst/>
          </a:prstGeom>
          <a:noFill/>
          <a:ln>
            <a:noFill/>
          </a:ln>
        </p:spPr>
      </p:pic>
      <p:pic>
        <p:nvPicPr>
          <p:cNvPr id="552" name="Google Shape;552;p53"/>
          <p:cNvPicPr preferRelativeResize="0"/>
          <p:nvPr/>
        </p:nvPicPr>
        <p:blipFill rotWithShape="1">
          <a:blip r:embed="rId3">
            <a:alphaModFix/>
          </a:blip>
          <a:srcRect b="51877" l="49678" r="0" t="0"/>
          <a:stretch/>
        </p:blipFill>
        <p:spPr>
          <a:xfrm>
            <a:off x="3540065" y="3541660"/>
            <a:ext cx="2573923" cy="1370485"/>
          </a:xfrm>
          <a:prstGeom prst="rect">
            <a:avLst/>
          </a:prstGeom>
          <a:noFill/>
          <a:ln>
            <a:noFill/>
          </a:ln>
        </p:spPr>
      </p:pic>
      <p:pic>
        <p:nvPicPr>
          <p:cNvPr id="553" name="Google Shape;553;p53"/>
          <p:cNvPicPr preferRelativeResize="0"/>
          <p:nvPr/>
        </p:nvPicPr>
        <p:blipFill rotWithShape="1">
          <a:blip r:embed="rId3">
            <a:alphaModFix/>
          </a:blip>
          <a:srcRect b="0" l="51456" r="0" t="51877"/>
          <a:stretch/>
        </p:blipFill>
        <p:spPr>
          <a:xfrm>
            <a:off x="103540" y="3594202"/>
            <a:ext cx="2482876" cy="1370485"/>
          </a:xfrm>
          <a:prstGeom prst="rect">
            <a:avLst/>
          </a:prstGeom>
          <a:noFill/>
          <a:ln>
            <a:noFill/>
          </a:ln>
        </p:spPr>
      </p:pic>
      <p:sp>
        <p:nvSpPr>
          <p:cNvPr id="554" name="Google Shape;554;p53"/>
          <p:cNvSpPr/>
          <p:nvPr/>
        </p:nvSpPr>
        <p:spPr>
          <a:xfrm>
            <a:off x="58475" y="2448091"/>
            <a:ext cx="8981925" cy="823275"/>
          </a:xfrm>
          <a:custGeom>
            <a:rect b="b" l="l" r="r" t="t"/>
            <a:pathLst>
              <a:path extrusionOk="0" h="32931" w="359277">
                <a:moveTo>
                  <a:pt x="0" y="8690"/>
                </a:moveTo>
                <a:cubicBezTo>
                  <a:pt x="7631" y="12366"/>
                  <a:pt x="25790" y="29633"/>
                  <a:pt x="45787" y="30747"/>
                </a:cubicBezTo>
                <a:cubicBezTo>
                  <a:pt x="65784" y="31861"/>
                  <a:pt x="93468" y="15207"/>
                  <a:pt x="119982" y="15374"/>
                </a:cubicBezTo>
                <a:cubicBezTo>
                  <a:pt x="146496" y="15541"/>
                  <a:pt x="182257" y="32140"/>
                  <a:pt x="204872" y="31750"/>
                </a:cubicBezTo>
                <a:cubicBezTo>
                  <a:pt x="227487" y="31360"/>
                  <a:pt x="235007" y="12867"/>
                  <a:pt x="255672" y="13034"/>
                </a:cubicBezTo>
                <a:cubicBezTo>
                  <a:pt x="276337" y="13201"/>
                  <a:pt x="311597" y="34925"/>
                  <a:pt x="328864" y="32753"/>
                </a:cubicBezTo>
                <a:cubicBezTo>
                  <a:pt x="346132" y="30581"/>
                  <a:pt x="354208" y="5459"/>
                  <a:pt x="359277" y="0"/>
                </a:cubicBezTo>
              </a:path>
            </a:pathLst>
          </a:custGeom>
          <a:noFill/>
          <a:ln cap="flat" cmpd="sng" w="38100">
            <a:solidFill>
              <a:schemeClr val="dk2"/>
            </a:solidFill>
            <a:prstDash val="solid"/>
            <a:round/>
            <a:headEnd len="med" w="med" type="none"/>
            <a:tailEnd len="med" w="med" type="none"/>
          </a:ln>
        </p:spPr>
      </p:sp>
      <p:cxnSp>
        <p:nvCxnSpPr>
          <p:cNvPr id="555" name="Google Shape;555;p53"/>
          <p:cNvCxnSpPr>
            <a:stCxn id="553" idx="0"/>
          </p:cNvCxnSpPr>
          <p:nvPr/>
        </p:nvCxnSpPr>
        <p:spPr>
          <a:xfrm flipH="1" rot="10800000">
            <a:off x="1344978" y="3216502"/>
            <a:ext cx="8700" cy="377700"/>
          </a:xfrm>
          <a:prstGeom prst="straightConnector1">
            <a:avLst/>
          </a:prstGeom>
          <a:noFill/>
          <a:ln cap="flat" cmpd="sng" w="9525">
            <a:solidFill>
              <a:schemeClr val="dk2"/>
            </a:solidFill>
            <a:prstDash val="dash"/>
            <a:round/>
            <a:headEnd len="med" w="med" type="none"/>
            <a:tailEnd len="med" w="med" type="none"/>
          </a:ln>
        </p:spPr>
      </p:cxnSp>
      <p:cxnSp>
        <p:nvCxnSpPr>
          <p:cNvPr id="556" name="Google Shape;556;p53"/>
          <p:cNvCxnSpPr/>
          <p:nvPr/>
        </p:nvCxnSpPr>
        <p:spPr>
          <a:xfrm flipH="1" rot="10800000">
            <a:off x="4822691" y="3216502"/>
            <a:ext cx="8700" cy="377700"/>
          </a:xfrm>
          <a:prstGeom prst="straightConnector1">
            <a:avLst/>
          </a:prstGeom>
          <a:noFill/>
          <a:ln cap="flat" cmpd="sng" w="9525">
            <a:solidFill>
              <a:schemeClr val="dk2"/>
            </a:solidFill>
            <a:prstDash val="dash"/>
            <a:round/>
            <a:headEnd len="med" w="med" type="none"/>
            <a:tailEnd len="med" w="med" type="none"/>
          </a:ln>
        </p:spPr>
      </p:cxnSp>
      <p:cxnSp>
        <p:nvCxnSpPr>
          <p:cNvPr id="557" name="Google Shape;557;p53"/>
          <p:cNvCxnSpPr/>
          <p:nvPr/>
        </p:nvCxnSpPr>
        <p:spPr>
          <a:xfrm flipH="1" rot="10800000">
            <a:off x="3000066" y="2448102"/>
            <a:ext cx="8700" cy="377700"/>
          </a:xfrm>
          <a:prstGeom prst="straightConnector1">
            <a:avLst/>
          </a:prstGeom>
          <a:noFill/>
          <a:ln cap="flat" cmpd="sng" w="9525">
            <a:solidFill>
              <a:schemeClr val="dk2"/>
            </a:solidFill>
            <a:prstDash val="dash"/>
            <a:round/>
            <a:headEnd len="med" w="med" type="none"/>
            <a:tailEnd len="med" w="med" type="none"/>
          </a:ln>
        </p:spPr>
      </p:cxnSp>
      <p:cxnSp>
        <p:nvCxnSpPr>
          <p:cNvPr id="558" name="Google Shape;558;p53"/>
          <p:cNvCxnSpPr/>
          <p:nvPr/>
        </p:nvCxnSpPr>
        <p:spPr>
          <a:xfrm flipH="1" rot="10800000">
            <a:off x="6114003" y="2382902"/>
            <a:ext cx="8700" cy="377700"/>
          </a:xfrm>
          <a:prstGeom prst="straightConnector1">
            <a:avLst/>
          </a:prstGeom>
          <a:noFill/>
          <a:ln cap="flat" cmpd="sng" w="9525">
            <a:solidFill>
              <a:schemeClr val="dk2"/>
            </a:solidFill>
            <a:prstDash val="dash"/>
            <a:round/>
            <a:headEnd len="med" w="med" type="none"/>
            <a:tailEnd len="med" w="med" type="none"/>
          </a:ln>
        </p:spPr>
      </p:cxnSp>
      <p:cxnSp>
        <p:nvCxnSpPr>
          <p:cNvPr id="559" name="Google Shape;559;p53"/>
          <p:cNvCxnSpPr/>
          <p:nvPr/>
        </p:nvCxnSpPr>
        <p:spPr>
          <a:xfrm rot="10800000">
            <a:off x="8271625" y="3307975"/>
            <a:ext cx="16800" cy="527100"/>
          </a:xfrm>
          <a:prstGeom prst="straightConnector1">
            <a:avLst/>
          </a:prstGeom>
          <a:noFill/>
          <a:ln cap="flat" cmpd="sng" w="9525">
            <a:solidFill>
              <a:schemeClr val="dk2"/>
            </a:solidFill>
            <a:prstDash val="dash"/>
            <a:round/>
            <a:headEnd len="med" w="med" type="none"/>
            <a:tailEnd len="med" w="med"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5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UIFCW</a:t>
            </a:r>
            <a:endParaRPr/>
          </a:p>
        </p:txBody>
      </p:sp>
      <p:pic>
        <p:nvPicPr>
          <p:cNvPr id="565" name="Google Shape;565;p54"/>
          <p:cNvPicPr preferRelativeResize="0"/>
          <p:nvPr/>
        </p:nvPicPr>
        <p:blipFill>
          <a:blip r:embed="rId3">
            <a:alphaModFix/>
          </a:blip>
          <a:stretch>
            <a:fillRect/>
          </a:stretch>
        </p:blipFill>
        <p:spPr>
          <a:xfrm>
            <a:off x="5158832" y="1026275"/>
            <a:ext cx="3175466" cy="1970867"/>
          </a:xfrm>
          <a:prstGeom prst="rect">
            <a:avLst/>
          </a:prstGeom>
          <a:noFill/>
          <a:ln>
            <a:noFill/>
          </a:ln>
        </p:spPr>
      </p:pic>
      <p:pic>
        <p:nvPicPr>
          <p:cNvPr id="566" name="Google Shape;566;p54"/>
          <p:cNvPicPr preferRelativeResize="0"/>
          <p:nvPr/>
        </p:nvPicPr>
        <p:blipFill>
          <a:blip r:embed="rId4">
            <a:alphaModFix/>
          </a:blip>
          <a:stretch>
            <a:fillRect/>
          </a:stretch>
        </p:blipFill>
        <p:spPr>
          <a:xfrm>
            <a:off x="2138125" y="3049676"/>
            <a:ext cx="3361712" cy="1970875"/>
          </a:xfrm>
          <a:prstGeom prst="rect">
            <a:avLst/>
          </a:prstGeom>
          <a:noFill/>
          <a:ln>
            <a:noFill/>
          </a:ln>
        </p:spPr>
      </p:pic>
      <p:pic>
        <p:nvPicPr>
          <p:cNvPr id="567" name="Google Shape;567;p54"/>
          <p:cNvPicPr preferRelativeResize="0"/>
          <p:nvPr/>
        </p:nvPicPr>
        <p:blipFill>
          <a:blip r:embed="rId5">
            <a:alphaModFix/>
          </a:blip>
          <a:stretch>
            <a:fillRect/>
          </a:stretch>
        </p:blipFill>
        <p:spPr>
          <a:xfrm>
            <a:off x="463625" y="1095087"/>
            <a:ext cx="3489311" cy="1833240"/>
          </a:xfrm>
          <a:prstGeom prst="rect">
            <a:avLst/>
          </a:prstGeom>
          <a:noFill/>
          <a:ln>
            <a:noFill/>
          </a:ln>
        </p:spPr>
      </p:pic>
      <p:cxnSp>
        <p:nvCxnSpPr>
          <p:cNvPr id="568" name="Google Shape;568;p54"/>
          <p:cNvCxnSpPr>
            <a:stCxn id="567" idx="3"/>
            <a:endCxn id="565" idx="1"/>
          </p:cNvCxnSpPr>
          <p:nvPr/>
        </p:nvCxnSpPr>
        <p:spPr>
          <a:xfrm>
            <a:off x="3952936" y="2011707"/>
            <a:ext cx="1206000" cy="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5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Conclusion</a:t>
            </a:r>
            <a:endParaRPr/>
          </a:p>
        </p:txBody>
      </p:sp>
      <p:sp>
        <p:nvSpPr>
          <p:cNvPr id="574" name="Google Shape;574;p55"/>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000000"/>
                </a:solidFill>
                <a:latin typeface="Arial"/>
                <a:ea typeface="Arial"/>
                <a:cs typeface="Arial"/>
                <a:sym typeface="Arial"/>
              </a:rPr>
              <a:t>The UFS-R2O Project began in July 2020, and the first three years of the project (Phase I; July 2020 - June 2023) have resulted in many accomplishments, leading to significant advancements in developing the FV3-based systems including:</a:t>
            </a:r>
            <a:endParaRPr sz="1350">
              <a:solidFill>
                <a:srgbClr val="000000"/>
              </a:solidFill>
              <a:latin typeface="Arial"/>
              <a:ea typeface="Arial"/>
              <a:cs typeface="Arial"/>
              <a:sym typeface="Arial"/>
            </a:endParaRPr>
          </a:p>
          <a:p>
            <a:pPr indent="0" lvl="0" marL="457200" rtl="0" algn="l">
              <a:spcBef>
                <a:spcPts val="0"/>
              </a:spcBef>
              <a:spcAft>
                <a:spcPts val="0"/>
              </a:spcAft>
              <a:buNone/>
            </a:pPr>
            <a:r>
              <a:rPr lang="en" sz="1350">
                <a:solidFill>
                  <a:srgbClr val="000000"/>
                </a:solidFill>
                <a:latin typeface="Arial"/>
                <a:ea typeface="Arial"/>
                <a:cs typeface="Arial"/>
                <a:sym typeface="Arial"/>
              </a:rPr>
              <a:t>Hurricane Analysis and Forecast System (HAFS) version 1</a:t>
            </a:r>
            <a:endParaRPr sz="1350">
              <a:solidFill>
                <a:srgbClr val="000000"/>
              </a:solidFill>
              <a:latin typeface="Arial"/>
              <a:ea typeface="Arial"/>
              <a:cs typeface="Arial"/>
              <a:sym typeface="Arial"/>
            </a:endParaRPr>
          </a:p>
          <a:p>
            <a:pPr indent="0" lvl="0" marL="457200" rtl="0" algn="l">
              <a:spcBef>
                <a:spcPts val="0"/>
              </a:spcBef>
              <a:spcAft>
                <a:spcPts val="0"/>
              </a:spcAft>
              <a:buNone/>
            </a:pPr>
            <a:r>
              <a:rPr lang="en" sz="1350">
                <a:solidFill>
                  <a:srgbClr val="000000"/>
                </a:solidFill>
                <a:latin typeface="Arial"/>
                <a:ea typeface="Arial"/>
                <a:cs typeface="Arial"/>
                <a:sym typeface="Arial"/>
              </a:rPr>
              <a:t>regional Rapid Refresh Forecast System (RRFS) version 1</a:t>
            </a:r>
            <a:endParaRPr sz="1350">
              <a:solidFill>
                <a:srgbClr val="000000"/>
              </a:solidFill>
              <a:latin typeface="Arial"/>
              <a:ea typeface="Arial"/>
              <a:cs typeface="Arial"/>
              <a:sym typeface="Arial"/>
            </a:endParaRPr>
          </a:p>
          <a:p>
            <a:pPr indent="0" lvl="0" marL="457200" rtl="0" algn="l">
              <a:spcBef>
                <a:spcPts val="0"/>
              </a:spcBef>
              <a:spcAft>
                <a:spcPts val="0"/>
              </a:spcAft>
              <a:buNone/>
            </a:pPr>
            <a:r>
              <a:rPr lang="en" sz="1350">
                <a:solidFill>
                  <a:srgbClr val="000000"/>
                </a:solidFill>
                <a:latin typeface="Arial"/>
                <a:ea typeface="Arial"/>
                <a:cs typeface="Arial"/>
                <a:sym typeface="Arial"/>
              </a:rPr>
              <a:t>Global Forecast System (GFS) version 17</a:t>
            </a:r>
            <a:endParaRPr sz="1350">
              <a:solidFill>
                <a:srgbClr val="000000"/>
              </a:solidFill>
              <a:latin typeface="Arial"/>
              <a:ea typeface="Arial"/>
              <a:cs typeface="Arial"/>
              <a:sym typeface="Arial"/>
            </a:endParaRPr>
          </a:p>
          <a:p>
            <a:pPr indent="0" lvl="0" marL="457200" rtl="0" algn="l">
              <a:spcBef>
                <a:spcPts val="0"/>
              </a:spcBef>
              <a:spcAft>
                <a:spcPts val="0"/>
              </a:spcAft>
              <a:buNone/>
            </a:pPr>
            <a:r>
              <a:rPr lang="en" sz="1350">
                <a:solidFill>
                  <a:srgbClr val="000000"/>
                </a:solidFill>
                <a:latin typeface="Arial"/>
                <a:ea typeface="Arial"/>
                <a:cs typeface="Arial"/>
                <a:sym typeface="Arial"/>
              </a:rPr>
              <a:t>Global Ensemble Forecast System (GEFS) version 13. </a:t>
            </a:r>
            <a:endParaRPr sz="1350">
              <a:solidFill>
                <a:srgbClr val="000000"/>
              </a:solidFill>
              <a:latin typeface="Arial"/>
              <a:ea typeface="Arial"/>
              <a:cs typeface="Arial"/>
              <a:sym typeface="Arial"/>
            </a:endParaRPr>
          </a:p>
          <a:p>
            <a:pPr indent="0" lvl="0" marL="0" rtl="0" algn="l">
              <a:spcBef>
                <a:spcPts val="0"/>
              </a:spcBef>
              <a:spcAft>
                <a:spcPts val="0"/>
              </a:spcAft>
              <a:buNone/>
            </a:pPr>
            <a:r>
              <a:rPr lang="en" sz="1350">
                <a:solidFill>
                  <a:srgbClr val="000000"/>
                </a:solidFill>
                <a:latin typeface="Arial"/>
                <a:ea typeface="Arial"/>
                <a:cs typeface="Arial"/>
                <a:sym typeface="Arial"/>
              </a:rPr>
              <a:t>The Phase II of the project (July 2023 - June 2026) will continue to develop and improve global, regional, and hurricane prediction systems and their components for data assimilation, physics, infrastructure, and verification and post-processing</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8" name="Shape 578"/>
        <p:cNvGrpSpPr/>
        <p:nvPr/>
      </p:nvGrpSpPr>
      <p:grpSpPr>
        <a:xfrm>
          <a:off x="0" y="0"/>
          <a:ext cx="0" cy="0"/>
          <a:chOff x="0" y="0"/>
          <a:chExt cx="0" cy="0"/>
        </a:xfrm>
      </p:grpSpPr>
      <p:sp>
        <p:nvSpPr>
          <p:cNvPr id="579" name="Google Shape;579;p5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580" name="Google Shape;580;p56"/>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81" name="Google Shape;581;p56" title="UFS-by-the-numbers.jpg"/>
          <p:cNvPicPr preferRelativeResize="0"/>
          <p:nvPr/>
        </p:nvPicPr>
        <p:blipFill>
          <a:blip r:embed="rId4">
            <a:alphaModFix/>
          </a:blip>
          <a:stretch>
            <a:fillRect/>
          </a:stretch>
        </p:blipFill>
        <p:spPr>
          <a:xfrm>
            <a:off x="1145225" y="1337725"/>
            <a:ext cx="5071084" cy="380577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pic>
        <p:nvPicPr>
          <p:cNvPr descr="Outline slide listing &quot;Supported UFS Applications,&quot; &quot;Support Beyond Applications,&quot; and &quot;R2O Considerations.&quot;" id="586" name="Google Shape;586;p57"/>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587" name="Google Shape;587;p57"/>
          <p:cNvPicPr preferRelativeResize="0"/>
          <p:nvPr/>
        </p:nvPicPr>
        <p:blipFill>
          <a:blip r:embed="rId4">
            <a:alphaModFix/>
          </a:blip>
          <a:stretch>
            <a:fillRect/>
          </a:stretch>
        </p:blipFill>
        <p:spPr>
          <a:xfrm>
            <a:off x="1027750" y="3253300"/>
            <a:ext cx="7219950" cy="723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5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R2O</a:t>
            </a:r>
            <a:endParaRPr/>
          </a:p>
        </p:txBody>
      </p:sp>
      <p:sp>
        <p:nvSpPr>
          <p:cNvPr id="593" name="Google Shape;593;p58"/>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fontScale="77500" lnSpcReduction="20000"/>
          </a:bodyPr>
          <a:lstStyle/>
          <a:p>
            <a:pPr indent="-292576" lvl="0" marL="457200" rtl="0" algn="l">
              <a:spcBef>
                <a:spcPts val="0"/>
              </a:spcBef>
              <a:spcAft>
                <a:spcPts val="0"/>
              </a:spcAft>
              <a:buSzPct val="100000"/>
              <a:buFont typeface="Arial"/>
              <a:buChar char="●"/>
            </a:pPr>
            <a:r>
              <a:rPr lang="en">
                <a:latin typeface="Arial"/>
                <a:ea typeface="Arial"/>
                <a:cs typeface="Arial"/>
                <a:sym typeface="Arial"/>
              </a:rPr>
              <a:t>The success of the Unified Forecast System (UFS) depends on the communities of researchers and users in both the public and private sectors. This requires that the forecast goals and development needs of the UFS be documented and provided to the research community (operations to research, O2R). It is also necessary to provide the pathway for community research to contribute to the operational forecast models (research to operations, R2O)</a:t>
            </a:r>
            <a:endParaRPr>
              <a:latin typeface="Arial"/>
              <a:ea typeface="Arial"/>
              <a:cs typeface="Arial"/>
              <a:sym typeface="Arial"/>
            </a:endParaRPr>
          </a:p>
          <a:p>
            <a:pPr indent="-292576" lvl="0" marL="457200" rtl="0" algn="l">
              <a:spcBef>
                <a:spcPts val="0"/>
              </a:spcBef>
              <a:spcAft>
                <a:spcPts val="0"/>
              </a:spcAft>
              <a:buSzPct val="100000"/>
              <a:buFont typeface="Arial"/>
              <a:buChar char="●"/>
            </a:pPr>
            <a:r>
              <a:rPr lang="en">
                <a:latin typeface="Arial"/>
                <a:ea typeface="Arial"/>
                <a:cs typeface="Arial"/>
                <a:sym typeface="Arial"/>
              </a:rPr>
              <a:t>partnerships across the research and operational environmental modeling communities with a focus on transitioning UFS-based applications into the NWS - National Centers for Environmental Prediction (NCEP)’s operational modeling suite</a:t>
            </a:r>
            <a:endParaRPr>
              <a:latin typeface="Arial"/>
              <a:ea typeface="Arial"/>
              <a:cs typeface="Arial"/>
              <a:sym typeface="Arial"/>
            </a:endParaRPr>
          </a:p>
          <a:p>
            <a:pPr indent="-292576" lvl="0" marL="457200" rtl="0" algn="l">
              <a:spcBef>
                <a:spcPts val="0"/>
              </a:spcBef>
              <a:spcAft>
                <a:spcPts val="0"/>
              </a:spcAft>
              <a:buSzPct val="96296"/>
              <a:buFont typeface="Arial"/>
              <a:buChar char="●"/>
            </a:pPr>
            <a:r>
              <a:rPr lang="en" sz="1350">
                <a:solidFill>
                  <a:srgbClr val="000000"/>
                </a:solidFill>
                <a:latin typeface="Arial"/>
                <a:ea typeface="Arial"/>
                <a:cs typeface="Arial"/>
                <a:sym typeface="Arial"/>
              </a:rPr>
              <a:t>The UFS-R2O Project began in July 2020, and the first three years of the project (Phase I; July 2020 - June 2023) have resulted in many accomplishments, leading to significant advancements in developing the FV3-based systems including the Hurricane Analysis and Forecast System (HAFS) version 1, the regional Rapid Refresh Forecast System (RRFS) version 1, the Global Forecast System (GFS) version 17 and Global Ensemble Forecast System (GEFS) version 13. The Phase II of the project (July 2023 - June 2026) will continue to develop and improve global, regional, and hurricane prediction systems and their components for data assimilation, physics, infrastructure, and verification and post-processing</a:t>
            </a:r>
            <a:endParaRPr>
              <a:latin typeface="Arial"/>
              <a:ea typeface="Arial"/>
              <a:cs typeface="Arial"/>
              <a:sym typeface="Arial"/>
            </a:endParaRPr>
          </a:p>
        </p:txBody>
      </p:sp>
      <p:pic>
        <p:nvPicPr>
          <p:cNvPr id="594" name="Google Shape;594;p58"/>
          <p:cNvPicPr preferRelativeResize="0"/>
          <p:nvPr/>
        </p:nvPicPr>
        <p:blipFill>
          <a:blip r:embed="rId3">
            <a:alphaModFix/>
          </a:blip>
          <a:stretch>
            <a:fillRect/>
          </a:stretch>
        </p:blipFill>
        <p:spPr>
          <a:xfrm>
            <a:off x="6887168" y="640750"/>
            <a:ext cx="2256825" cy="1314100"/>
          </a:xfrm>
          <a:prstGeom prst="rect">
            <a:avLst/>
          </a:prstGeom>
          <a:noFill/>
          <a:ln>
            <a:noFill/>
          </a:ln>
        </p:spPr>
      </p:pic>
      <p:pic>
        <p:nvPicPr>
          <p:cNvPr id="595" name="Google Shape;595;p58"/>
          <p:cNvPicPr preferRelativeResize="0"/>
          <p:nvPr/>
        </p:nvPicPr>
        <p:blipFill>
          <a:blip r:embed="rId4">
            <a:alphaModFix/>
          </a:blip>
          <a:stretch>
            <a:fillRect/>
          </a:stretch>
        </p:blipFill>
        <p:spPr>
          <a:xfrm>
            <a:off x="238550" y="1510363"/>
            <a:ext cx="4333459" cy="307050"/>
          </a:xfrm>
          <a:prstGeom prst="rect">
            <a:avLst/>
          </a:prstGeom>
          <a:noFill/>
          <a:ln>
            <a:noFill/>
          </a:ln>
        </p:spPr>
      </p:pic>
      <p:pic>
        <p:nvPicPr>
          <p:cNvPr id="596" name="Google Shape;596;p58"/>
          <p:cNvPicPr preferRelativeResize="0"/>
          <p:nvPr/>
        </p:nvPicPr>
        <p:blipFill>
          <a:blip r:embed="rId5">
            <a:alphaModFix/>
          </a:blip>
          <a:stretch>
            <a:fillRect/>
          </a:stretch>
        </p:blipFill>
        <p:spPr>
          <a:xfrm>
            <a:off x="143113" y="2390850"/>
            <a:ext cx="1571625" cy="704850"/>
          </a:xfrm>
          <a:prstGeom prst="rect">
            <a:avLst/>
          </a:prstGeom>
          <a:noFill/>
          <a:ln>
            <a:noFill/>
          </a:ln>
        </p:spPr>
      </p:pic>
      <p:pic>
        <p:nvPicPr>
          <p:cNvPr id="597" name="Google Shape;597;p58"/>
          <p:cNvPicPr preferRelativeResize="0"/>
          <p:nvPr/>
        </p:nvPicPr>
        <p:blipFill>
          <a:blip r:embed="rId6">
            <a:alphaModFix/>
          </a:blip>
          <a:stretch>
            <a:fillRect/>
          </a:stretch>
        </p:blipFill>
        <p:spPr>
          <a:xfrm>
            <a:off x="190338" y="3250725"/>
            <a:ext cx="1571625" cy="7048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5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Extra/old slides</a:t>
            </a:r>
            <a:endParaRPr/>
          </a:p>
        </p:txBody>
      </p:sp>
      <p:sp>
        <p:nvSpPr>
          <p:cNvPr id="603" name="Google Shape;603;p59"/>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60"/>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UPP - Unified Post Processor</a:t>
            </a:r>
            <a:endParaRPr/>
          </a:p>
        </p:txBody>
      </p:sp>
      <p:sp>
        <p:nvSpPr>
          <p:cNvPr id="609" name="Google Shape;609;p60"/>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rPr lang="en"/>
              <a:t>The UPP is a software package designed to generate useful products from raw model output. It:</a:t>
            </a:r>
            <a:endParaRPr/>
          </a:p>
          <a:p>
            <a:pPr indent="0" lvl="0" marL="0" rtl="0" algn="l">
              <a:spcBef>
                <a:spcPts val="0"/>
              </a:spcBef>
              <a:spcAft>
                <a:spcPts val="0"/>
              </a:spcAft>
              <a:buNone/>
            </a:pPr>
            <a:r>
              <a:rPr lang="en"/>
              <a:t>Reads and processes GFS and Limited Area Model (LAM) data from the FV3 dynamical core</a:t>
            </a:r>
            <a:endParaRPr/>
          </a:p>
          <a:p>
            <a:pPr indent="0" lvl="0" marL="0" rtl="0" algn="l">
              <a:spcBef>
                <a:spcPts val="0"/>
              </a:spcBef>
              <a:spcAft>
                <a:spcPts val="0"/>
              </a:spcAft>
              <a:buNone/>
            </a:pPr>
            <a:r>
              <a:rPr lang="en"/>
              <a:t>Generates output in GRIB2 format</a:t>
            </a:r>
            <a:endParaRPr/>
          </a:p>
          <a:p>
            <a:pPr indent="0" lvl="0" marL="0" rtl="0" algn="l">
              <a:spcBef>
                <a:spcPts val="0"/>
              </a:spcBef>
              <a:spcAft>
                <a:spcPts val="0"/>
              </a:spcAft>
              <a:buNone/>
            </a:pPr>
            <a:r>
              <a:rPr lang="en"/>
              <a:t>Uses MPI parallel code</a:t>
            </a:r>
            <a:endParaRPr/>
          </a:p>
          <a:p>
            <a:pPr indent="0" lvl="0" marL="0" rtl="0" algn="l">
              <a:spcBef>
                <a:spcPts val="0"/>
              </a:spcBef>
              <a:spcAft>
                <a:spcPts val="0"/>
              </a:spcAft>
              <a:buNone/>
            </a:pPr>
            <a:r>
              <a:rPr lang="en"/>
              <a:t>Produces hundreds of products like those used operationally on the same operational grids</a:t>
            </a:r>
            <a:endParaRPr/>
          </a:p>
          <a:p>
            <a:pPr indent="0" lvl="0" marL="0" rtl="0" algn="l">
              <a:spcBef>
                <a:spcPts val="0"/>
              </a:spcBef>
              <a:spcAft>
                <a:spcPts val="0"/>
              </a:spcAft>
              <a:buNone/>
            </a:pPr>
            <a:r>
              <a:rPr lang="en"/>
              <a:t>Used in UFS, RRFS, HAFS, MRS, SRW</a:t>
            </a:r>
            <a:endParaRPr/>
          </a:p>
          <a:p>
            <a:pPr indent="0" lvl="0" marL="0" rtl="0" algn="l">
              <a:spcBef>
                <a:spcPts val="0"/>
              </a:spcBef>
              <a:spcAft>
                <a:spcPts val="0"/>
              </a:spcAft>
              <a:buNone/>
            </a:pPr>
            <a:r>
              <a:rPr lang="en"/>
              <a:t>Status</a:t>
            </a:r>
            <a:endParaRPr/>
          </a:p>
          <a:p>
            <a:pPr indent="0" lvl="0" marL="0" rtl="0" algn="l">
              <a:spcBef>
                <a:spcPts val="0"/>
              </a:spcBef>
              <a:spcAft>
                <a:spcPts val="0"/>
              </a:spcAft>
              <a:buNone/>
            </a:pPr>
            <a:r>
              <a:rPr lang="en"/>
              <a:t>Future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6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615" name="Google Shape;615;p61"/>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16" name="Google Shape;616;p61"/>
          <p:cNvPicPr preferRelativeResize="0"/>
          <p:nvPr/>
        </p:nvPicPr>
        <p:blipFill>
          <a:blip r:embed="rId3">
            <a:alphaModFix/>
          </a:blip>
          <a:stretch>
            <a:fillRect/>
          </a:stretch>
        </p:blipFill>
        <p:spPr>
          <a:xfrm>
            <a:off x="-386900" y="0"/>
            <a:ext cx="9144000" cy="51435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62"/>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UWTools - Unified Workflow Tools</a:t>
            </a:r>
            <a:endParaRPr/>
          </a:p>
        </p:txBody>
      </p:sp>
      <p:sp>
        <p:nvSpPr>
          <p:cNvPr id="622" name="Google Shape;622;p62"/>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rPr lang="en"/>
              <a:t>The team’s uwtools software is a modern, open-source Python package that helps automate common tasks needed for many standard NWP workflows. It also provides drivers to automate the configuration and execution of UFS components, providing flexibility, interoperability, and usability to various UFS Applications. The Unified Workflow (UW) tools are accessible from both a command-line interface (CLI) and a Python API</a:t>
            </a:r>
            <a:endParaRPr/>
          </a:p>
          <a:p>
            <a:pPr indent="0" lvl="0" marL="0" rtl="0" algn="l">
              <a:spcBef>
                <a:spcPts val="0"/>
              </a:spcBef>
              <a:spcAft>
                <a:spcPts val="0"/>
              </a:spcAft>
              <a:buNone/>
            </a:pPr>
            <a:r>
              <a:rPr lang="en"/>
              <a:t>Status</a:t>
            </a:r>
            <a:endParaRPr/>
          </a:p>
          <a:p>
            <a:pPr indent="0" lvl="0" marL="0" rtl="0" algn="l">
              <a:spcBef>
                <a:spcPts val="0"/>
              </a:spcBef>
              <a:spcAft>
                <a:spcPts val="0"/>
              </a:spcAft>
              <a:buNone/>
            </a:pPr>
            <a:r>
              <a:rPr lang="en"/>
              <a:t>Future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27"/>
          <p:cNvPicPr preferRelativeResize="0"/>
          <p:nvPr/>
        </p:nvPicPr>
        <p:blipFill rotWithShape="1">
          <a:blip r:embed="rId3">
            <a:alphaModFix/>
          </a:blip>
          <a:srcRect b="0" l="2281" r="2281" t="0"/>
          <a:stretch/>
        </p:blipFill>
        <p:spPr>
          <a:xfrm>
            <a:off x="7585577" y="4000500"/>
            <a:ext cx="1155000" cy="870300"/>
          </a:xfrm>
          <a:prstGeom prst="rect">
            <a:avLst/>
          </a:prstGeom>
          <a:noFill/>
          <a:ln>
            <a:noFill/>
          </a:ln>
        </p:spPr>
      </p:pic>
      <p:grpSp>
        <p:nvGrpSpPr>
          <p:cNvPr id="156" name="Google Shape;156;p27"/>
          <p:cNvGrpSpPr/>
          <p:nvPr/>
        </p:nvGrpSpPr>
        <p:grpSpPr>
          <a:xfrm>
            <a:off x="951033" y="397889"/>
            <a:ext cx="1072800" cy="0"/>
            <a:chOff x="1376350" y="528325"/>
            <a:chExt cx="1072800" cy="0"/>
          </a:xfrm>
        </p:grpSpPr>
        <p:cxnSp>
          <p:nvCxnSpPr>
            <p:cNvPr id="157" name="Google Shape;157;p2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58" name="Google Shape;158;p2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59" name="Google Shape;159;p2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160" name="Google Shape;160;p2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UFS Through the Years</a:t>
            </a:r>
            <a:endParaRPr/>
          </a:p>
        </p:txBody>
      </p:sp>
      <p:grpSp>
        <p:nvGrpSpPr>
          <p:cNvPr id="161" name="Google Shape;161;p27"/>
          <p:cNvGrpSpPr/>
          <p:nvPr/>
        </p:nvGrpSpPr>
        <p:grpSpPr>
          <a:xfrm>
            <a:off x="476250" y="1238250"/>
            <a:ext cx="2619300" cy="3238500"/>
            <a:chOff x="476250" y="1238250"/>
            <a:chExt cx="2619300" cy="3238500"/>
          </a:xfrm>
        </p:grpSpPr>
        <p:sp>
          <p:nvSpPr>
            <p:cNvPr id="162" name="Google Shape;162;p27"/>
            <p:cNvSpPr/>
            <p:nvPr/>
          </p:nvSpPr>
          <p:spPr>
            <a:xfrm>
              <a:off x="476250" y="1238250"/>
              <a:ext cx="2619300" cy="3238500"/>
            </a:xfrm>
            <a:prstGeom prst="roundRect">
              <a:avLst>
                <a:gd fmla="val 2909"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3" name="Google Shape;163;p27"/>
            <p:cNvSpPr/>
            <p:nvPr/>
          </p:nvSpPr>
          <p:spPr>
            <a:xfrm>
              <a:off x="476250" y="1238250"/>
              <a:ext cx="2619300" cy="57300"/>
            </a:xfrm>
            <a:prstGeom prst="roundRect">
              <a:avLst>
                <a:gd fmla="val 50000" name="adj"/>
              </a:avLst>
            </a:prstGeom>
            <a:solidFill>
              <a:srgbClr val="145FA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4" name="Google Shape;164;p27"/>
            <p:cNvSpPr txBox="1"/>
            <p:nvPr/>
          </p:nvSpPr>
          <p:spPr>
            <a:xfrm>
              <a:off x="619125" y="1381125"/>
              <a:ext cx="23337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00">
                  <a:solidFill>
                    <a:srgbClr val="145FA6"/>
                  </a:solidFill>
                  <a:latin typeface="Nunito"/>
                  <a:ea typeface="Nunito"/>
                  <a:cs typeface="Nunito"/>
                  <a:sym typeface="Nunito"/>
                </a:rPr>
                <a:t>2015 – 2017</a:t>
              </a:r>
              <a:endParaRPr b="1" sz="1200">
                <a:solidFill>
                  <a:srgbClr val="145FA6"/>
                </a:solidFill>
                <a:latin typeface="Nunito"/>
                <a:ea typeface="Nunito"/>
                <a:cs typeface="Nunito"/>
                <a:sym typeface="Nunito"/>
              </a:endParaRPr>
            </a:p>
            <a:p>
              <a:pPr indent="0" lvl="0" marL="0" rtl="0" algn="l">
                <a:spcBef>
                  <a:spcPts val="300"/>
                </a:spcBef>
                <a:spcAft>
                  <a:spcPts val="0"/>
                </a:spcAft>
                <a:buNone/>
              </a:pPr>
              <a:r>
                <a:rPr b="1" lang="en" sz="1400">
                  <a:solidFill>
                    <a:srgbClr val="1E293B"/>
                  </a:solidFill>
                  <a:latin typeface="Maven Pro"/>
                  <a:ea typeface="Maven Pro"/>
                  <a:cs typeface="Maven Pro"/>
                  <a:sym typeface="Maven Pro"/>
                </a:rPr>
                <a:t>Foundation</a:t>
              </a:r>
              <a:endParaRPr b="1" sz="1400">
                <a:solidFill>
                  <a:srgbClr val="1E293B"/>
                </a:solidFill>
                <a:latin typeface="Maven Pro"/>
                <a:ea typeface="Maven Pro"/>
                <a:cs typeface="Maven Pro"/>
                <a:sym typeface="Maven Pro"/>
              </a:endParaRPr>
            </a:p>
            <a:p>
              <a:pPr indent="0" lvl="0" marL="0" rtl="0" algn="l">
                <a:spcBef>
                  <a:spcPts val="900"/>
                </a:spcBef>
                <a:spcAft>
                  <a:spcPts val="0"/>
                </a:spcAft>
                <a:buNone/>
              </a:pPr>
              <a:r>
                <a:rPr b="1" lang="en" sz="1000">
                  <a:solidFill>
                    <a:srgbClr val="475569"/>
                  </a:solidFill>
                  <a:latin typeface="Nunito"/>
                  <a:ea typeface="Nunito"/>
                  <a:cs typeface="Nunito"/>
                  <a:sym typeface="Nunito"/>
                </a:rPr>
                <a:t>DECEMBER 2015</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UMAC (UCAR Modeling Advisory Committee) Report highlights need for </a:t>
              </a:r>
              <a:r>
                <a:rPr b="1" lang="en" sz="1050">
                  <a:solidFill>
                    <a:srgbClr val="334155"/>
                  </a:solidFill>
                  <a:latin typeface="Nunito"/>
                  <a:ea typeface="Nunito"/>
                  <a:cs typeface="Nunito"/>
                  <a:sym typeface="Nunito"/>
                </a:rPr>
                <a:t>operational changes in NOAA/NWS/NCEP</a:t>
              </a: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0" lvl="0" marL="0" rtl="0" algn="l">
                <a:spcBef>
                  <a:spcPts val="750"/>
                </a:spcBef>
                <a:spcAft>
                  <a:spcPts val="0"/>
                </a:spcAft>
                <a:buNone/>
              </a:pPr>
              <a:r>
                <a:rPr b="1" lang="en" sz="1000">
                  <a:solidFill>
                    <a:srgbClr val="475569"/>
                  </a:solidFill>
                  <a:latin typeface="Nunito"/>
                  <a:ea typeface="Nunito"/>
                  <a:cs typeface="Nunito"/>
                  <a:sym typeface="Nunito"/>
                </a:rPr>
                <a:t>MAY – JUNE 2016</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b="1" lang="en" sz="1050">
                  <a:solidFill>
                    <a:srgbClr val="334155"/>
                  </a:solidFill>
                  <a:latin typeface="Nunito"/>
                  <a:ea typeface="Nunito"/>
                  <a:cs typeface="Nunito"/>
                  <a:sym typeface="Nunito"/>
                </a:rPr>
                <a:t>Unified Modeling</a:t>
              </a:r>
              <a:r>
                <a:rPr lang="en" sz="1050">
                  <a:solidFill>
                    <a:srgbClr val="334155"/>
                  </a:solidFill>
                  <a:latin typeface="Nunito"/>
                  <a:ea typeface="Nunito"/>
                  <a:cs typeface="Nunito"/>
                  <a:sym typeface="Nunito"/>
                </a:rPr>
                <a:t> Task Force created; Next Generation Global Prediction System (NGGPS) </a:t>
              </a:r>
              <a:r>
                <a:rPr b="1" lang="en" sz="1050">
                  <a:solidFill>
                    <a:srgbClr val="334155"/>
                  </a:solidFill>
                  <a:latin typeface="Nunito"/>
                  <a:ea typeface="Nunito"/>
                  <a:cs typeface="Nunito"/>
                  <a:sym typeface="Nunito"/>
                </a:rPr>
                <a:t>Dynamical Core Evaluation</a:t>
              </a:r>
              <a:r>
                <a:rPr lang="en" sz="1050">
                  <a:solidFill>
                    <a:srgbClr val="334155"/>
                  </a:solidFill>
                  <a:latin typeface="Nunito"/>
                  <a:ea typeface="Nunito"/>
                  <a:cs typeface="Nunito"/>
                  <a:sym typeface="Nunito"/>
                </a:rPr>
                <a:t>.</a:t>
              </a:r>
              <a:endParaRPr sz="1050">
                <a:solidFill>
                  <a:srgbClr val="334155"/>
                </a:solidFill>
                <a:latin typeface="Nunito"/>
                <a:ea typeface="Nunito"/>
                <a:cs typeface="Nunito"/>
                <a:sym typeface="Nunito"/>
              </a:endParaRPr>
            </a:p>
            <a:p>
              <a:pPr indent="0" lvl="0" marL="0" rtl="0" algn="l">
                <a:spcBef>
                  <a:spcPts val="750"/>
                </a:spcBef>
                <a:spcAft>
                  <a:spcPts val="0"/>
                </a:spcAft>
                <a:buNone/>
              </a:pPr>
              <a:r>
                <a:rPr b="1" lang="en" sz="1000">
                  <a:solidFill>
                    <a:srgbClr val="475569"/>
                  </a:solidFill>
                  <a:latin typeface="Nunito"/>
                  <a:ea typeface="Nunito"/>
                  <a:cs typeface="Nunito"/>
                  <a:sym typeface="Nunito"/>
                </a:rPr>
                <a:t>APRIL 2017</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Weather Research &amp; Forecasting Innovation Act ("Weather Act") signed.</a:t>
              </a:r>
              <a:endParaRPr sz="1050">
                <a:solidFill>
                  <a:srgbClr val="334155"/>
                </a:solidFill>
                <a:latin typeface="Nunito"/>
                <a:ea typeface="Nunito"/>
                <a:cs typeface="Nunito"/>
                <a:sym typeface="Nunito"/>
              </a:endParaRPr>
            </a:p>
          </p:txBody>
        </p:sp>
      </p:grpSp>
      <p:grpSp>
        <p:nvGrpSpPr>
          <p:cNvPr id="165" name="Google Shape;165;p27"/>
          <p:cNvGrpSpPr/>
          <p:nvPr/>
        </p:nvGrpSpPr>
        <p:grpSpPr>
          <a:xfrm>
            <a:off x="3257550" y="1238250"/>
            <a:ext cx="2619300" cy="3238500"/>
            <a:chOff x="3257550" y="1238250"/>
            <a:chExt cx="2619300" cy="3238500"/>
          </a:xfrm>
        </p:grpSpPr>
        <p:sp>
          <p:nvSpPr>
            <p:cNvPr id="166" name="Google Shape;166;p27"/>
            <p:cNvSpPr/>
            <p:nvPr/>
          </p:nvSpPr>
          <p:spPr>
            <a:xfrm>
              <a:off x="3257550" y="1238250"/>
              <a:ext cx="2619300" cy="3238500"/>
            </a:xfrm>
            <a:prstGeom prst="roundRect">
              <a:avLst>
                <a:gd fmla="val 2909"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7" name="Google Shape;167;p27"/>
            <p:cNvSpPr/>
            <p:nvPr/>
          </p:nvSpPr>
          <p:spPr>
            <a:xfrm>
              <a:off x="3257550" y="1238250"/>
              <a:ext cx="2619300" cy="57300"/>
            </a:xfrm>
            <a:prstGeom prst="roundRect">
              <a:avLst>
                <a:gd fmla="val 50000" name="adj"/>
              </a:avLst>
            </a:prstGeom>
            <a:solidFill>
              <a:srgbClr val="F1761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8" name="Google Shape;168;p27"/>
            <p:cNvSpPr txBox="1"/>
            <p:nvPr/>
          </p:nvSpPr>
          <p:spPr>
            <a:xfrm>
              <a:off x="3400425" y="1381125"/>
              <a:ext cx="2333700" cy="2952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00">
                  <a:solidFill>
                    <a:srgbClr val="F1761A"/>
                  </a:solidFill>
                  <a:latin typeface="Nunito"/>
                  <a:ea typeface="Nunito"/>
                  <a:cs typeface="Nunito"/>
                  <a:sym typeface="Nunito"/>
                </a:rPr>
                <a:t>2019 – 2020</a:t>
              </a:r>
              <a:endParaRPr b="1" sz="1200">
                <a:solidFill>
                  <a:srgbClr val="F1761A"/>
                </a:solidFill>
                <a:latin typeface="Nunito"/>
                <a:ea typeface="Nunito"/>
                <a:cs typeface="Nunito"/>
                <a:sym typeface="Nunito"/>
              </a:endParaRPr>
            </a:p>
            <a:p>
              <a:pPr indent="0" lvl="0" marL="0" rtl="0" algn="l">
                <a:spcBef>
                  <a:spcPts val="300"/>
                </a:spcBef>
                <a:spcAft>
                  <a:spcPts val="0"/>
                </a:spcAft>
                <a:buNone/>
              </a:pPr>
              <a:r>
                <a:rPr b="1" lang="en" sz="1400">
                  <a:solidFill>
                    <a:srgbClr val="1E293B"/>
                  </a:solidFill>
                  <a:latin typeface="Maven Pro"/>
                  <a:ea typeface="Maven Pro"/>
                  <a:cs typeface="Maven Pro"/>
                  <a:sym typeface="Maven Pro"/>
                </a:rPr>
                <a:t>Strategy &amp; Launch</a:t>
              </a:r>
              <a:endParaRPr b="1" sz="1400">
                <a:solidFill>
                  <a:srgbClr val="1E293B"/>
                </a:solidFill>
                <a:latin typeface="Maven Pro"/>
                <a:ea typeface="Maven Pro"/>
                <a:cs typeface="Maven Pro"/>
                <a:sym typeface="Maven Pro"/>
              </a:endParaRPr>
            </a:p>
            <a:p>
              <a:pPr indent="0" lvl="0" marL="0" rtl="0" algn="l">
                <a:spcBef>
                  <a:spcPts val="900"/>
                </a:spcBef>
                <a:spcAft>
                  <a:spcPts val="0"/>
                </a:spcAft>
                <a:buNone/>
              </a:pPr>
              <a:r>
                <a:rPr b="1" lang="en" sz="1000">
                  <a:solidFill>
                    <a:srgbClr val="475569"/>
                  </a:solidFill>
                  <a:latin typeface="Nunito"/>
                  <a:ea typeface="Nunito"/>
                  <a:cs typeface="Nunito"/>
                  <a:sym typeface="Nunito"/>
                </a:rPr>
                <a:t>JAN – SEP 2019</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EPIC is federally mandated; Bill Lapenta presents the joint EPIC/UFS vision.</a:t>
              </a:r>
              <a:endParaRPr sz="1050">
                <a:solidFill>
                  <a:srgbClr val="334155"/>
                </a:solidFill>
                <a:latin typeface="Nunito"/>
                <a:ea typeface="Nunito"/>
                <a:cs typeface="Nunito"/>
                <a:sym typeface="Nunito"/>
              </a:endParaRPr>
            </a:p>
            <a:p>
              <a:pPr indent="0" lvl="0" marL="0" rtl="0" algn="l">
                <a:spcBef>
                  <a:spcPts val="750"/>
                </a:spcBef>
                <a:spcAft>
                  <a:spcPts val="0"/>
                </a:spcAft>
                <a:buNone/>
              </a:pPr>
              <a:r>
                <a:rPr b="1" lang="en" sz="1000">
                  <a:solidFill>
                    <a:srgbClr val="475569"/>
                  </a:solidFill>
                  <a:latin typeface="Nunito"/>
                  <a:ea typeface="Nunito"/>
                  <a:cs typeface="Nunito"/>
                  <a:sym typeface="Nunito"/>
                </a:rPr>
                <a:t>NOVEMBER 2019</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UFS Steering Committee and Technical Oversight Charters formally signed.</a:t>
              </a:r>
              <a:endParaRPr sz="1050">
                <a:solidFill>
                  <a:srgbClr val="334155"/>
                </a:solidFill>
                <a:latin typeface="Nunito"/>
                <a:ea typeface="Nunito"/>
                <a:cs typeface="Nunito"/>
                <a:sym typeface="Nunito"/>
              </a:endParaRPr>
            </a:p>
            <a:p>
              <a:pPr indent="0" lvl="0" marL="0" rtl="0" algn="l">
                <a:spcBef>
                  <a:spcPts val="750"/>
                </a:spcBef>
                <a:spcAft>
                  <a:spcPts val="0"/>
                </a:spcAft>
                <a:buNone/>
              </a:pPr>
              <a:r>
                <a:rPr b="1" lang="en" sz="1000">
                  <a:solidFill>
                    <a:srgbClr val="475569"/>
                  </a:solidFill>
                  <a:latin typeface="Nunito"/>
                  <a:ea typeface="Nunito"/>
                  <a:cs typeface="Nunito"/>
                  <a:sym typeface="Nunito"/>
                </a:rPr>
                <a:t>JULY 2020</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UFS R2O project launched; UFS Users’ Workshop; Medium-Range Weather application release.</a:t>
              </a:r>
              <a:endParaRPr sz="1050">
                <a:solidFill>
                  <a:srgbClr val="334155"/>
                </a:solidFill>
                <a:latin typeface="Nunito"/>
                <a:ea typeface="Nunito"/>
                <a:cs typeface="Nunito"/>
                <a:sym typeface="Nunito"/>
              </a:endParaRPr>
            </a:p>
          </p:txBody>
        </p:sp>
      </p:grpSp>
      <p:grpSp>
        <p:nvGrpSpPr>
          <p:cNvPr id="169" name="Google Shape;169;p27"/>
          <p:cNvGrpSpPr/>
          <p:nvPr/>
        </p:nvGrpSpPr>
        <p:grpSpPr>
          <a:xfrm>
            <a:off x="6048375" y="1238403"/>
            <a:ext cx="2619300" cy="2720340"/>
            <a:chOff x="6048375" y="1238250"/>
            <a:chExt cx="2619300" cy="2667000"/>
          </a:xfrm>
        </p:grpSpPr>
        <p:sp>
          <p:nvSpPr>
            <p:cNvPr id="170" name="Google Shape;170;p27"/>
            <p:cNvSpPr/>
            <p:nvPr/>
          </p:nvSpPr>
          <p:spPr>
            <a:xfrm>
              <a:off x="6048375" y="1238250"/>
              <a:ext cx="2619300" cy="2667000"/>
            </a:xfrm>
            <a:prstGeom prst="roundRect">
              <a:avLst>
                <a:gd fmla="val 2909"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1" name="Google Shape;171;p27"/>
            <p:cNvSpPr/>
            <p:nvPr/>
          </p:nvSpPr>
          <p:spPr>
            <a:xfrm>
              <a:off x="6048375" y="1238250"/>
              <a:ext cx="2619300" cy="57300"/>
            </a:xfrm>
            <a:prstGeom prst="roundRect">
              <a:avLst>
                <a:gd fmla="val 50000" name="adj"/>
              </a:avLst>
            </a:prstGeom>
            <a:solidFill>
              <a:srgbClr val="00C9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2" name="Google Shape;172;p27"/>
            <p:cNvSpPr txBox="1"/>
            <p:nvPr/>
          </p:nvSpPr>
          <p:spPr>
            <a:xfrm>
              <a:off x="6191250" y="1381125"/>
              <a:ext cx="23337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00">
                  <a:solidFill>
                    <a:srgbClr val="00B4E5"/>
                  </a:solidFill>
                  <a:latin typeface="Nunito"/>
                  <a:ea typeface="Nunito"/>
                  <a:cs typeface="Nunito"/>
                  <a:sym typeface="Nunito"/>
                </a:rPr>
                <a:t>2021 – PRESENT</a:t>
              </a:r>
              <a:endParaRPr b="1" sz="1200">
                <a:solidFill>
                  <a:srgbClr val="00B4E5"/>
                </a:solidFill>
                <a:latin typeface="Nunito"/>
                <a:ea typeface="Nunito"/>
                <a:cs typeface="Nunito"/>
                <a:sym typeface="Nunito"/>
              </a:endParaRPr>
            </a:p>
            <a:p>
              <a:pPr indent="0" lvl="0" marL="0" rtl="0" algn="l">
                <a:spcBef>
                  <a:spcPts val="300"/>
                </a:spcBef>
                <a:spcAft>
                  <a:spcPts val="0"/>
                </a:spcAft>
                <a:buNone/>
              </a:pPr>
              <a:r>
                <a:rPr b="1" lang="en" sz="1400">
                  <a:solidFill>
                    <a:srgbClr val="1E293B"/>
                  </a:solidFill>
                  <a:latin typeface="Maven Pro"/>
                  <a:ea typeface="Maven Pro"/>
                  <a:cs typeface="Maven Pro"/>
                  <a:sym typeface="Maven Pro"/>
                </a:rPr>
                <a:t>Growth &amp; Releases</a:t>
              </a:r>
              <a:endParaRPr b="1" sz="1400">
                <a:solidFill>
                  <a:srgbClr val="1E293B"/>
                </a:solidFill>
                <a:latin typeface="Maven Pro"/>
                <a:ea typeface="Maven Pro"/>
                <a:cs typeface="Maven Pro"/>
                <a:sym typeface="Maven Pro"/>
              </a:endParaRPr>
            </a:p>
            <a:p>
              <a:pPr indent="0" lvl="0" marL="0" rtl="0" algn="l">
                <a:spcBef>
                  <a:spcPts val="900"/>
                </a:spcBef>
                <a:spcAft>
                  <a:spcPts val="0"/>
                </a:spcAft>
                <a:buNone/>
              </a:pPr>
              <a:r>
                <a:rPr b="1" lang="en" sz="1000">
                  <a:solidFill>
                    <a:srgbClr val="475569"/>
                  </a:solidFill>
                  <a:latin typeface="Nunito"/>
                  <a:ea typeface="Nunito"/>
                  <a:cs typeface="Nunito"/>
                  <a:sym typeface="Nunito"/>
                </a:rPr>
                <a:t>OCT 2021 – JUL 2022</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Neil Jacobs’ BAMS article “Open Innovation and the Case for Community Model Development” published</a:t>
              </a:r>
              <a:r>
                <a:rPr lang="en" sz="1050">
                  <a:solidFill>
                    <a:srgbClr val="334155"/>
                  </a:solidFill>
                  <a:latin typeface="Nunito"/>
                  <a:ea typeface="Nunito"/>
                  <a:cs typeface="Nunito"/>
                  <a:sym typeface="Nunito"/>
                </a:rPr>
                <a:t>; first UIFCW event held.</a:t>
              </a:r>
              <a:endParaRPr sz="1050">
                <a:solidFill>
                  <a:srgbClr val="334155"/>
                </a:solidFill>
                <a:latin typeface="Nunito"/>
                <a:ea typeface="Nunito"/>
                <a:cs typeface="Nunito"/>
                <a:sym typeface="Nunito"/>
              </a:endParaRPr>
            </a:p>
            <a:p>
              <a:pPr indent="0" lvl="0" marL="0" rtl="0" algn="l">
                <a:spcBef>
                  <a:spcPts val="750"/>
                </a:spcBef>
                <a:spcAft>
                  <a:spcPts val="0"/>
                </a:spcAft>
                <a:buNone/>
              </a:pPr>
              <a:r>
                <a:rPr b="1" lang="en" sz="1000">
                  <a:solidFill>
                    <a:srgbClr val="475569"/>
                  </a:solidFill>
                  <a:latin typeface="Nunito"/>
                  <a:ea typeface="Nunito"/>
                  <a:cs typeface="Nunito"/>
                  <a:sym typeface="Nunito"/>
                </a:rPr>
                <a:t>APRIL </a:t>
              </a:r>
              <a:r>
                <a:rPr b="1" lang="en" sz="1000">
                  <a:solidFill>
                    <a:srgbClr val="475569"/>
                  </a:solidFill>
                  <a:latin typeface="Nunito"/>
                  <a:ea typeface="Nunito"/>
                  <a:cs typeface="Nunito"/>
                  <a:sym typeface="Nunito"/>
                </a:rPr>
                <a:t>2023</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N</a:t>
              </a:r>
              <a:r>
                <a:rPr lang="en" sz="1050">
                  <a:solidFill>
                    <a:srgbClr val="334155"/>
                  </a:solidFill>
                  <a:latin typeface="Nunito"/>
                  <a:ea typeface="Nunito"/>
                  <a:cs typeface="Nunito"/>
                  <a:sym typeface="Nunito"/>
                </a:rPr>
                <a:t>SF letter for UFS App support</a:t>
              </a:r>
              <a:endParaRPr sz="1050">
                <a:solidFill>
                  <a:srgbClr val="334155"/>
                </a:solidFill>
                <a:latin typeface="Nunito"/>
                <a:ea typeface="Nunito"/>
                <a:cs typeface="Nunito"/>
                <a:sym typeface="Nunito"/>
              </a:endParaRPr>
            </a:p>
            <a:p>
              <a:pPr indent="0" lvl="0" marL="0" rtl="0" algn="l">
                <a:spcBef>
                  <a:spcPts val="0"/>
                </a:spcBef>
                <a:spcAft>
                  <a:spcPts val="0"/>
                </a:spcAft>
                <a:buNone/>
              </a:pPr>
              <a:r>
                <a:t/>
              </a:r>
              <a:endParaRPr sz="1050">
                <a:solidFill>
                  <a:srgbClr val="334155"/>
                </a:solidFill>
                <a:latin typeface="Nunito"/>
                <a:ea typeface="Nunito"/>
                <a:cs typeface="Nunito"/>
                <a:sym typeface="Nunito"/>
              </a:endParaRPr>
            </a:p>
            <a:p>
              <a:pPr indent="0" lvl="0" marL="0" rtl="0" algn="l">
                <a:spcBef>
                  <a:spcPts val="0"/>
                </a:spcBef>
                <a:spcAft>
                  <a:spcPts val="0"/>
                </a:spcAft>
                <a:buNone/>
              </a:pPr>
              <a:r>
                <a:rPr b="1" lang="en" sz="1000">
                  <a:solidFill>
                    <a:srgbClr val="475569"/>
                  </a:solidFill>
                  <a:latin typeface="Nunito"/>
                  <a:ea typeface="Nunito"/>
                  <a:cs typeface="Nunito"/>
                  <a:sym typeface="Nunito"/>
                </a:rPr>
                <a:t>2023 – PRESENT</a:t>
              </a:r>
              <a:endParaRPr b="1" sz="1000">
                <a:solidFill>
                  <a:srgbClr val="475569"/>
                </a:solidFill>
                <a:latin typeface="Nunito"/>
                <a:ea typeface="Nunito"/>
                <a:cs typeface="Nunito"/>
                <a:sym typeface="Nunito"/>
              </a:endParaRPr>
            </a:p>
            <a:p>
              <a:pPr indent="0" lvl="0" marL="0" rtl="0" algn="l">
                <a:spcBef>
                  <a:spcPts val="150"/>
                </a:spcBef>
                <a:spcAft>
                  <a:spcPts val="0"/>
                </a:spcAft>
                <a:buNone/>
              </a:pPr>
              <a:r>
                <a:rPr lang="en" sz="1050">
                  <a:solidFill>
                    <a:srgbClr val="334155"/>
                  </a:solidFill>
                  <a:latin typeface="Nunito"/>
                  <a:ea typeface="Nunito"/>
                  <a:cs typeface="Nunito"/>
                  <a:sym typeface="Nunito"/>
                </a:rPr>
                <a:t>numerous public releases of EPIC support applications (more to come)</a:t>
              </a:r>
              <a:endParaRPr sz="1050">
                <a:solidFill>
                  <a:srgbClr val="334155"/>
                </a:solidFill>
                <a:latin typeface="Nunito"/>
                <a:ea typeface="Nunito"/>
                <a:cs typeface="Nunito"/>
                <a:sym typeface="Nunito"/>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6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HSD</a:t>
            </a:r>
            <a:endParaRPr/>
          </a:p>
        </p:txBody>
      </p:sp>
      <p:sp>
        <p:nvSpPr>
          <p:cNvPr id="628" name="Google Shape;628;p63"/>
          <p:cNvSpPr txBox="1"/>
          <p:nvPr>
            <p:ph idx="1" type="body"/>
          </p:nvPr>
        </p:nvSpPr>
        <p:spPr>
          <a:xfrm>
            <a:off x="1303800" y="1070825"/>
            <a:ext cx="7030500" cy="346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rPr lang="en"/>
              <a:t>The first release (November 2024) July 2020 Convective Available Potential Energy (CAPE) case (originally developed as a UFS Case Study by the DTC) and baroclinic instability idealized case (developed by Xiaqiong Zhou of NOAA/NWS/EMC)</a:t>
            </a:r>
            <a:endParaRPr/>
          </a:p>
          <a:p>
            <a:pPr indent="0" lvl="0" marL="0" rtl="0" algn="l">
              <a:spcBef>
                <a:spcPts val="0"/>
              </a:spcBef>
              <a:spcAft>
                <a:spcPts val="0"/>
              </a:spcAft>
              <a:buNone/>
            </a:pPr>
            <a:r>
              <a:rPr lang="en"/>
              <a:t>The second release (June 2025) was a collaboration with the NOAA/NWS/EMC/Hurricane Analysis and Forecast System (HAFS) group and focused on the integration of a regional tropical cyclone case. </a:t>
            </a:r>
            <a:endParaRPr/>
          </a:p>
          <a:p>
            <a:pPr indent="0" lvl="0" marL="0" rtl="0" algn="l">
              <a:spcBef>
                <a:spcPts val="0"/>
              </a:spcBef>
              <a:spcAft>
                <a:spcPts val="0"/>
              </a:spcAft>
              <a:buNone/>
            </a:pPr>
            <a:r>
              <a:rPr lang="en"/>
              <a:t>An aquaplanet idealized case was added in February 2026, which was developed in collaboration with NOAA’s PSL</a:t>
            </a:r>
            <a:endParaRPr/>
          </a:p>
          <a:p>
            <a:pPr indent="0" lvl="0" marL="0" rtl="0" algn="l">
              <a:spcBef>
                <a:spcPts val="0"/>
              </a:spcBef>
              <a:spcAft>
                <a:spcPts val="0"/>
              </a:spcAft>
              <a:buNone/>
            </a:pPr>
            <a:r>
              <a:rPr lang="en"/>
              <a:t>Status</a:t>
            </a:r>
            <a:endParaRPr/>
          </a:p>
          <a:p>
            <a:pPr indent="0" lvl="0" marL="0" rtl="0" algn="l">
              <a:spcBef>
                <a:spcPts val="0"/>
              </a:spcBef>
              <a:spcAft>
                <a:spcPts val="0"/>
              </a:spcAft>
              <a:buNone/>
            </a:pPr>
            <a:r>
              <a:rPr lang="en"/>
              <a:t>Future</a:t>
            </a:r>
            <a:endParaRPr/>
          </a:p>
        </p:txBody>
      </p:sp>
      <p:pic>
        <p:nvPicPr>
          <p:cNvPr id="629" name="Google Shape;629;p63"/>
          <p:cNvPicPr preferRelativeResize="0"/>
          <p:nvPr/>
        </p:nvPicPr>
        <p:blipFill>
          <a:blip r:embed="rId3">
            <a:alphaModFix/>
          </a:blip>
          <a:stretch>
            <a:fillRect/>
          </a:stretch>
        </p:blipFill>
        <p:spPr>
          <a:xfrm>
            <a:off x="6547875" y="338432"/>
            <a:ext cx="2384200" cy="1973816"/>
          </a:xfrm>
          <a:prstGeom prst="rect">
            <a:avLst/>
          </a:prstGeom>
          <a:noFill/>
          <a:ln>
            <a:noFill/>
          </a:ln>
        </p:spPr>
      </p:pic>
      <p:pic>
        <p:nvPicPr>
          <p:cNvPr id="630" name="Google Shape;630;p63"/>
          <p:cNvPicPr preferRelativeResize="0"/>
          <p:nvPr/>
        </p:nvPicPr>
        <p:blipFill>
          <a:blip r:embed="rId4">
            <a:alphaModFix/>
          </a:blip>
          <a:stretch>
            <a:fillRect/>
          </a:stretch>
        </p:blipFill>
        <p:spPr>
          <a:xfrm>
            <a:off x="6002811" y="2668865"/>
            <a:ext cx="2384194" cy="2134685"/>
          </a:xfrm>
          <a:prstGeom prst="rect">
            <a:avLst/>
          </a:prstGeom>
          <a:noFill/>
          <a:ln>
            <a:noFill/>
          </a:ln>
        </p:spPr>
      </p:pic>
      <p:pic>
        <p:nvPicPr>
          <p:cNvPr id="631" name="Google Shape;631;p63"/>
          <p:cNvPicPr preferRelativeResize="0"/>
          <p:nvPr/>
        </p:nvPicPr>
        <p:blipFill>
          <a:blip r:embed="rId5">
            <a:alphaModFix/>
          </a:blip>
          <a:stretch>
            <a:fillRect/>
          </a:stretch>
        </p:blipFill>
        <p:spPr>
          <a:xfrm>
            <a:off x="3510921" y="524200"/>
            <a:ext cx="2384194" cy="204755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6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Stochastic Physics</a:t>
            </a:r>
            <a:endParaRPr/>
          </a:p>
        </p:txBody>
      </p:sp>
      <p:sp>
        <p:nvSpPr>
          <p:cNvPr id="637" name="Google Shape;637;p64"/>
          <p:cNvSpPr txBox="1"/>
          <p:nvPr>
            <p:ph idx="1" type="body"/>
          </p:nvPr>
        </p:nvSpPr>
        <p:spPr>
          <a:xfrm>
            <a:off x="1303800" y="1070825"/>
            <a:ext cx="7030500" cy="346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Background</a:t>
            </a:r>
            <a:endParaRPr/>
          </a:p>
          <a:p>
            <a:pPr indent="0" lvl="0" marL="0" rtl="0" algn="l">
              <a:spcBef>
                <a:spcPts val="0"/>
              </a:spcBef>
              <a:spcAft>
                <a:spcPts val="0"/>
              </a:spcAft>
              <a:buNone/>
            </a:pPr>
            <a:r>
              <a:rPr lang="en"/>
              <a:t>Stochastic physics is a component of the UFS Weather Model (WM) and contains a variety of stochastic schemes. These schemes are used to represent model uncertainty and help maintain adequate ensemble spread, as global and regional numerical weather prediction (NWP) ensembles are known to be under-dispersive and often overconfident</a:t>
            </a:r>
            <a:endParaRPr/>
          </a:p>
          <a:p>
            <a:pPr indent="0" lvl="0" marL="0" rtl="0" algn="l">
              <a:spcBef>
                <a:spcPts val="0"/>
              </a:spcBef>
              <a:spcAft>
                <a:spcPts val="0"/>
              </a:spcAft>
              <a:buNone/>
            </a:pPr>
            <a:r>
              <a:rPr lang="en"/>
              <a:t>Status</a:t>
            </a:r>
            <a:endParaRPr/>
          </a:p>
          <a:p>
            <a:pPr indent="0" lvl="0" marL="0" rtl="0" algn="l">
              <a:spcBef>
                <a:spcPts val="0"/>
              </a:spcBef>
              <a:spcAft>
                <a:spcPts val="0"/>
              </a:spcAft>
              <a:buNone/>
            </a:pPr>
            <a:r>
              <a:rPr lang="en"/>
              <a:t>Future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id="642" name="Google Shape;642;p65"/>
          <p:cNvPicPr preferRelativeResize="0"/>
          <p:nvPr/>
        </p:nvPicPr>
        <p:blipFill>
          <a:blip r:embed="rId3">
            <a:alphaModFix/>
          </a:blip>
          <a:stretch>
            <a:fillRect/>
          </a:stretch>
        </p:blipFill>
        <p:spPr>
          <a:xfrm>
            <a:off x="152400" y="152400"/>
            <a:ext cx="8839204" cy="44325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pic>
        <p:nvPicPr>
          <p:cNvPr id="647" name="Google Shape;647;p66"/>
          <p:cNvPicPr preferRelativeResize="0"/>
          <p:nvPr/>
        </p:nvPicPr>
        <p:blipFill>
          <a:blip r:embed="rId3">
            <a:alphaModFix/>
          </a:blip>
          <a:stretch>
            <a:fillRect/>
          </a:stretch>
        </p:blipFill>
        <p:spPr>
          <a:xfrm>
            <a:off x="218450" y="499100"/>
            <a:ext cx="5451674" cy="4088751"/>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Outline slide listing &quot;Supported UFS Applications,&quot; &quot;Support Beyond Applications,&quot; and &quot;R2O Considerations.&quot;" id="177" name="Google Shape;177;p28"/>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178" name="Google Shape;178;p28"/>
          <p:cNvPicPr preferRelativeResize="0"/>
          <p:nvPr/>
        </p:nvPicPr>
        <p:blipFill>
          <a:blip r:embed="rId4">
            <a:alphaModFix/>
          </a:blip>
          <a:stretch>
            <a:fillRect/>
          </a:stretch>
        </p:blipFill>
        <p:spPr>
          <a:xfrm>
            <a:off x="1027750" y="3253300"/>
            <a:ext cx="7219950" cy="723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grpSp>
        <p:nvGrpSpPr>
          <p:cNvPr id="183" name="Google Shape;183;p29"/>
          <p:cNvGrpSpPr/>
          <p:nvPr/>
        </p:nvGrpSpPr>
        <p:grpSpPr>
          <a:xfrm>
            <a:off x="476250" y="397889"/>
            <a:ext cx="6667500" cy="650011"/>
            <a:chOff x="476250" y="397889"/>
            <a:chExt cx="6667500" cy="650011"/>
          </a:xfrm>
        </p:grpSpPr>
        <p:cxnSp>
          <p:nvCxnSpPr>
            <p:cNvPr id="184" name="Google Shape;184;p29"/>
            <p:cNvCxnSpPr/>
            <p:nvPr/>
          </p:nvCxnSpPr>
          <p:spPr>
            <a:xfrm rot="10800000">
              <a:off x="1129837" y="219089"/>
              <a:ext cx="0" cy="357600"/>
            </a:xfrm>
            <a:prstGeom prst="straightConnector1">
              <a:avLst/>
            </a:prstGeom>
            <a:solidFill>
              <a:srgbClr val="FFFFFF"/>
            </a:solidFill>
            <a:ln cap="flat" cmpd="sng" w="28575">
              <a:solidFill>
                <a:srgbClr val="145FA6"/>
              </a:solidFill>
              <a:prstDash val="solid"/>
              <a:round/>
              <a:headEnd len="sm" w="sm" type="none"/>
              <a:tailEnd len="sm" w="sm" type="none"/>
            </a:ln>
          </p:spPr>
        </p:cxnSp>
        <p:cxnSp>
          <p:nvCxnSpPr>
            <p:cNvPr id="185" name="Google Shape;185;p29"/>
            <p:cNvCxnSpPr/>
            <p:nvPr/>
          </p:nvCxnSpPr>
          <p:spPr>
            <a:xfrm rot="10800000">
              <a:off x="1487434" y="219089"/>
              <a:ext cx="0" cy="357600"/>
            </a:xfrm>
            <a:prstGeom prst="straightConnector1">
              <a:avLst/>
            </a:prstGeom>
            <a:solidFill>
              <a:srgbClr val="FFFFFF"/>
            </a:solidFill>
            <a:ln cap="flat" cmpd="sng" w="28575">
              <a:solidFill>
                <a:srgbClr val="F1761A"/>
              </a:solidFill>
              <a:prstDash val="solid"/>
              <a:round/>
              <a:headEnd len="sm" w="sm" type="none"/>
              <a:tailEnd len="sm" w="sm" type="none"/>
            </a:ln>
          </p:spPr>
        </p:cxnSp>
        <p:cxnSp>
          <p:nvCxnSpPr>
            <p:cNvPr id="186" name="Google Shape;186;p29"/>
            <p:cNvCxnSpPr/>
            <p:nvPr/>
          </p:nvCxnSpPr>
          <p:spPr>
            <a:xfrm rot="10800000">
              <a:off x="1845031" y="219089"/>
              <a:ext cx="0" cy="357600"/>
            </a:xfrm>
            <a:prstGeom prst="straightConnector1">
              <a:avLst/>
            </a:prstGeom>
            <a:solidFill>
              <a:srgbClr val="FFFFFF"/>
            </a:solidFill>
            <a:ln cap="flat" cmpd="sng" w="28575">
              <a:solidFill>
                <a:srgbClr val="00C9FF"/>
              </a:solidFill>
              <a:prstDash val="solid"/>
              <a:round/>
              <a:headEnd len="sm" w="sm" type="none"/>
              <a:tailEnd len="sm" w="sm" type="none"/>
            </a:ln>
          </p:spPr>
        </p:cxnSp>
        <p:sp>
          <p:nvSpPr>
            <p:cNvPr id="187" name="Google Shape;187;p29"/>
            <p:cNvSpPr txBox="1"/>
            <p:nvPr/>
          </p:nvSpPr>
          <p:spPr>
            <a:xfrm>
              <a:off x="476250" y="571500"/>
              <a:ext cx="666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400">
                  <a:solidFill>
                    <a:srgbClr val="1E293B"/>
                  </a:solidFill>
                  <a:latin typeface="Maven Pro"/>
                  <a:ea typeface="Maven Pro"/>
                  <a:cs typeface="Maven Pro"/>
                  <a:sym typeface="Maven Pro"/>
                </a:rPr>
                <a:t>UFS </a:t>
              </a:r>
              <a:r>
                <a:rPr b="1" lang="en" sz="2400">
                  <a:solidFill>
                    <a:srgbClr val="145FA6"/>
                  </a:solidFill>
                  <a:latin typeface="Maven Pro"/>
                  <a:ea typeface="Maven Pro"/>
                  <a:cs typeface="Maven Pro"/>
                  <a:sym typeface="Maven Pro"/>
                </a:rPr>
                <a:t>Applications</a:t>
              </a:r>
              <a:r>
                <a:rPr b="1" lang="en" sz="2400">
                  <a:solidFill>
                    <a:srgbClr val="1E293B"/>
                  </a:solidFill>
                  <a:latin typeface="Maven Pro"/>
                  <a:ea typeface="Maven Pro"/>
                  <a:cs typeface="Maven Pro"/>
                  <a:sym typeface="Maven Pro"/>
                </a:rPr>
                <a:t> &amp; </a:t>
              </a:r>
              <a:r>
                <a:rPr b="1" lang="en" sz="2400">
                  <a:solidFill>
                    <a:srgbClr val="F1761A"/>
                  </a:solidFill>
                  <a:latin typeface="Maven Pro"/>
                  <a:ea typeface="Maven Pro"/>
                  <a:cs typeface="Maven Pro"/>
                  <a:sym typeface="Maven Pro"/>
                </a:rPr>
                <a:t>Components</a:t>
              </a:r>
              <a:endParaRPr b="1" sz="2400">
                <a:solidFill>
                  <a:srgbClr val="F1761A"/>
                </a:solidFill>
                <a:latin typeface="Maven Pro"/>
                <a:ea typeface="Maven Pro"/>
                <a:cs typeface="Maven Pro"/>
                <a:sym typeface="Maven Pro"/>
              </a:endParaRPr>
            </a:p>
          </p:txBody>
        </p:sp>
      </p:grpSp>
      <p:grpSp>
        <p:nvGrpSpPr>
          <p:cNvPr id="188" name="Google Shape;188;p29"/>
          <p:cNvGrpSpPr/>
          <p:nvPr/>
        </p:nvGrpSpPr>
        <p:grpSpPr>
          <a:xfrm>
            <a:off x="476250" y="1143000"/>
            <a:ext cx="2667000" cy="3095550"/>
            <a:chOff x="476250" y="1143000"/>
            <a:chExt cx="2667000" cy="3095550"/>
          </a:xfrm>
        </p:grpSpPr>
        <p:sp>
          <p:nvSpPr>
            <p:cNvPr id="189" name="Google Shape;189;p29"/>
            <p:cNvSpPr/>
            <p:nvPr/>
          </p:nvSpPr>
          <p:spPr>
            <a:xfrm>
              <a:off x="476250" y="1143000"/>
              <a:ext cx="2667000" cy="1476300"/>
            </a:xfrm>
            <a:prstGeom prst="roundRect">
              <a:avLst>
                <a:gd fmla="val 3870"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0" name="Google Shape;190;p29"/>
            <p:cNvSpPr/>
            <p:nvPr/>
          </p:nvSpPr>
          <p:spPr>
            <a:xfrm>
              <a:off x="476250" y="1143000"/>
              <a:ext cx="2667000" cy="38100"/>
            </a:xfrm>
            <a:prstGeom prst="roundRect">
              <a:avLst>
                <a:gd fmla="val 50000" name="adj"/>
              </a:avLst>
            </a:prstGeom>
            <a:solidFill>
              <a:srgbClr val="145FA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1" name="Google Shape;191;p29"/>
            <p:cNvSpPr txBox="1"/>
            <p:nvPr/>
          </p:nvSpPr>
          <p:spPr>
            <a:xfrm>
              <a:off x="619125" y="1276350"/>
              <a:ext cx="2381400" cy="12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00">
                  <a:solidFill>
                    <a:srgbClr val="145FA6"/>
                  </a:solidFill>
                  <a:latin typeface="Nunito"/>
                  <a:ea typeface="Nunito"/>
                  <a:cs typeface="Nunito"/>
                  <a:sym typeface="Nunito"/>
                </a:rPr>
                <a:t>What is an Application?</a:t>
              </a:r>
              <a:endParaRPr b="1" sz="1200">
                <a:solidFill>
                  <a:srgbClr val="145FA6"/>
                </a:solidFill>
                <a:latin typeface="Nunito"/>
                <a:ea typeface="Nunito"/>
                <a:cs typeface="Nunito"/>
                <a:sym typeface="Nunito"/>
              </a:endParaRPr>
            </a:p>
            <a:p>
              <a:pPr indent="0" lvl="0" marL="0" rtl="0" algn="l">
                <a:spcBef>
                  <a:spcPts val="450"/>
                </a:spcBef>
                <a:spcAft>
                  <a:spcPts val="0"/>
                </a:spcAft>
                <a:buNone/>
              </a:pPr>
              <a:r>
                <a:rPr b="0" lang="en" sz="950">
                  <a:solidFill>
                    <a:srgbClr val="475569"/>
                  </a:solidFill>
                  <a:latin typeface="Nunito"/>
                  <a:ea typeface="Nunito"/>
                  <a:cs typeface="Nunito"/>
                  <a:sym typeface="Nunito"/>
                </a:rPr>
                <a:t>A group of components targeting specific spatial and temporal scales to support forecast requirements. Combines numerical models, data assimilation, post-processing, and workflows.</a:t>
              </a:r>
              <a:endParaRPr b="0" sz="950">
                <a:solidFill>
                  <a:srgbClr val="475569"/>
                </a:solidFill>
                <a:latin typeface="Nunito"/>
                <a:ea typeface="Nunito"/>
                <a:cs typeface="Nunito"/>
                <a:sym typeface="Nunito"/>
              </a:endParaRPr>
            </a:p>
          </p:txBody>
        </p:sp>
        <p:sp>
          <p:nvSpPr>
            <p:cNvPr id="192" name="Google Shape;192;p29"/>
            <p:cNvSpPr/>
            <p:nvPr/>
          </p:nvSpPr>
          <p:spPr>
            <a:xfrm>
              <a:off x="476250" y="2762250"/>
              <a:ext cx="2667000" cy="1476300"/>
            </a:xfrm>
            <a:prstGeom prst="roundRect">
              <a:avLst>
                <a:gd fmla="val 3870"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3" name="Google Shape;193;p29"/>
            <p:cNvSpPr/>
            <p:nvPr/>
          </p:nvSpPr>
          <p:spPr>
            <a:xfrm>
              <a:off x="476250" y="2762250"/>
              <a:ext cx="2667000" cy="38100"/>
            </a:xfrm>
            <a:prstGeom prst="roundRect">
              <a:avLst>
                <a:gd fmla="val 50000" name="adj"/>
              </a:avLst>
            </a:prstGeom>
            <a:solidFill>
              <a:srgbClr val="F1761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4" name="Google Shape;194;p29"/>
            <p:cNvSpPr txBox="1"/>
            <p:nvPr/>
          </p:nvSpPr>
          <p:spPr>
            <a:xfrm>
              <a:off x="619125" y="2895600"/>
              <a:ext cx="2381400" cy="128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200">
                  <a:solidFill>
                    <a:srgbClr val="F1761A"/>
                  </a:solidFill>
                  <a:latin typeface="Nunito"/>
                  <a:ea typeface="Nunito"/>
                  <a:cs typeface="Nunito"/>
                  <a:sym typeface="Nunito"/>
                </a:rPr>
                <a:t>What is a Component?</a:t>
              </a:r>
              <a:endParaRPr b="1" sz="1200">
                <a:solidFill>
                  <a:srgbClr val="F1761A"/>
                </a:solidFill>
                <a:latin typeface="Nunito"/>
                <a:ea typeface="Nunito"/>
                <a:cs typeface="Nunito"/>
                <a:sym typeface="Nunito"/>
              </a:endParaRPr>
            </a:p>
            <a:p>
              <a:pPr indent="0" lvl="0" marL="0" rtl="0" algn="l">
                <a:spcBef>
                  <a:spcPts val="450"/>
                </a:spcBef>
                <a:spcAft>
                  <a:spcPts val="0"/>
                </a:spcAft>
                <a:buNone/>
              </a:pPr>
              <a:r>
                <a:rPr b="0" lang="en" sz="950">
                  <a:solidFill>
                    <a:srgbClr val="475569"/>
                  </a:solidFill>
                  <a:latin typeface="Nunito"/>
                  <a:ea typeface="Nunito"/>
                  <a:cs typeface="Nunito"/>
                  <a:sym typeface="Nunito"/>
                </a:rPr>
                <a:t>A distinct software package that models a certain aspect of the Earth system (e.g., atmosphere, land, ocean, sea ice, waves, aerosols).</a:t>
              </a:r>
              <a:endParaRPr b="0" sz="950">
                <a:solidFill>
                  <a:srgbClr val="475569"/>
                </a:solidFill>
                <a:latin typeface="Nunito"/>
                <a:ea typeface="Nunito"/>
                <a:cs typeface="Nunito"/>
                <a:sym typeface="Nunito"/>
              </a:endParaRPr>
            </a:p>
          </p:txBody>
        </p:sp>
      </p:grpSp>
      <p:grpSp>
        <p:nvGrpSpPr>
          <p:cNvPr id="195" name="Google Shape;195;p29"/>
          <p:cNvGrpSpPr/>
          <p:nvPr/>
        </p:nvGrpSpPr>
        <p:grpSpPr>
          <a:xfrm>
            <a:off x="3333750" y="1143000"/>
            <a:ext cx="5334150" cy="3048000"/>
            <a:chOff x="3333750" y="1143000"/>
            <a:chExt cx="5334150" cy="3048000"/>
          </a:xfrm>
        </p:grpSpPr>
        <p:sp>
          <p:nvSpPr>
            <p:cNvPr id="196" name="Google Shape;196;p29"/>
            <p:cNvSpPr/>
            <p:nvPr/>
          </p:nvSpPr>
          <p:spPr>
            <a:xfrm>
              <a:off x="3333750" y="114300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7" name="Google Shape;197;p29"/>
            <p:cNvSpPr txBox="1"/>
            <p:nvPr/>
          </p:nvSpPr>
          <p:spPr>
            <a:xfrm>
              <a:off x="3476625" y="123825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Sub-seasonal to Seasonal (S2S)</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~2 weeks to 1 year</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Atmosphere, Land, Ocean, Sea Ice, Aerosol</a:t>
              </a:r>
              <a:endParaRPr sz="800">
                <a:solidFill>
                  <a:srgbClr val="F1761A"/>
                </a:solidFill>
                <a:latin typeface="Nunito"/>
                <a:ea typeface="Nunito"/>
                <a:cs typeface="Nunito"/>
                <a:sym typeface="Nunito"/>
              </a:endParaRPr>
            </a:p>
          </p:txBody>
        </p:sp>
        <p:sp>
          <p:nvSpPr>
            <p:cNvPr id="198" name="Google Shape;198;p29"/>
            <p:cNvSpPr/>
            <p:nvPr/>
          </p:nvSpPr>
          <p:spPr>
            <a:xfrm>
              <a:off x="6096000" y="114300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9" name="Google Shape;199;p29"/>
            <p:cNvSpPr txBox="1"/>
            <p:nvPr/>
          </p:nvSpPr>
          <p:spPr>
            <a:xfrm>
              <a:off x="6238875" y="123825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Hurricane</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Out to ~1 week</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Atmosphere, Land, Ocean, Wave</a:t>
              </a:r>
              <a:endParaRPr sz="800">
                <a:solidFill>
                  <a:srgbClr val="F1761A"/>
                </a:solidFill>
                <a:latin typeface="Nunito"/>
                <a:ea typeface="Nunito"/>
                <a:cs typeface="Nunito"/>
                <a:sym typeface="Nunito"/>
              </a:endParaRPr>
            </a:p>
          </p:txBody>
        </p:sp>
        <p:sp>
          <p:nvSpPr>
            <p:cNvPr id="200" name="Google Shape;200;p29"/>
            <p:cNvSpPr/>
            <p:nvPr/>
          </p:nvSpPr>
          <p:spPr>
            <a:xfrm>
              <a:off x="3333750" y="219075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1" name="Google Shape;201;p29"/>
            <p:cNvSpPr txBox="1"/>
            <p:nvPr/>
          </p:nvSpPr>
          <p:spPr>
            <a:xfrm>
              <a:off x="3476625" y="228600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Short-Range Weather (SRW/CAM)</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&lt;1 hour to several days</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Atmosphere, Land</a:t>
              </a:r>
              <a:endParaRPr sz="800">
                <a:solidFill>
                  <a:srgbClr val="F1761A"/>
                </a:solidFill>
                <a:latin typeface="Nunito"/>
                <a:ea typeface="Nunito"/>
                <a:cs typeface="Nunito"/>
                <a:sym typeface="Nunito"/>
              </a:endParaRPr>
            </a:p>
          </p:txBody>
        </p:sp>
        <p:sp>
          <p:nvSpPr>
            <p:cNvPr id="202" name="Google Shape;202;p29"/>
            <p:cNvSpPr/>
            <p:nvPr/>
          </p:nvSpPr>
          <p:spPr>
            <a:xfrm>
              <a:off x="6096000" y="219075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3" name="Google Shape;203;p29"/>
            <p:cNvSpPr txBox="1"/>
            <p:nvPr/>
          </p:nvSpPr>
          <p:spPr>
            <a:xfrm>
              <a:off x="6238875" y="228600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Space Weather</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Out to ~1 month</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Atmosphere, Land, Ionosphere</a:t>
              </a:r>
              <a:endParaRPr sz="800">
                <a:solidFill>
                  <a:srgbClr val="F1761A"/>
                </a:solidFill>
                <a:latin typeface="Nunito"/>
                <a:ea typeface="Nunito"/>
                <a:cs typeface="Nunito"/>
                <a:sym typeface="Nunito"/>
              </a:endParaRPr>
            </a:p>
          </p:txBody>
        </p:sp>
        <p:sp>
          <p:nvSpPr>
            <p:cNvPr id="204" name="Google Shape;204;p29"/>
            <p:cNvSpPr/>
            <p:nvPr/>
          </p:nvSpPr>
          <p:spPr>
            <a:xfrm>
              <a:off x="3333750" y="323850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5" name="Google Shape;205;p29"/>
            <p:cNvSpPr txBox="1"/>
            <p:nvPr/>
          </p:nvSpPr>
          <p:spPr>
            <a:xfrm>
              <a:off x="3476625" y="333375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Coastal</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Out to ~1 week</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Storm Surge, Wave</a:t>
              </a:r>
              <a:endParaRPr sz="800">
                <a:solidFill>
                  <a:srgbClr val="F1761A"/>
                </a:solidFill>
                <a:latin typeface="Nunito"/>
                <a:ea typeface="Nunito"/>
                <a:cs typeface="Nunito"/>
                <a:sym typeface="Nunito"/>
              </a:endParaRPr>
            </a:p>
          </p:txBody>
        </p:sp>
        <p:sp>
          <p:nvSpPr>
            <p:cNvPr id="206" name="Google Shape;206;p29"/>
            <p:cNvSpPr/>
            <p:nvPr/>
          </p:nvSpPr>
          <p:spPr>
            <a:xfrm>
              <a:off x="6096000" y="3238500"/>
              <a:ext cx="2571900" cy="952500"/>
            </a:xfrm>
            <a:prstGeom prst="roundRect">
              <a:avLst>
                <a:gd fmla="val 6000"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7" name="Google Shape;207;p29"/>
            <p:cNvSpPr txBox="1"/>
            <p:nvPr/>
          </p:nvSpPr>
          <p:spPr>
            <a:xfrm>
              <a:off x="6238875" y="3333750"/>
              <a:ext cx="2286000" cy="762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100">
                  <a:solidFill>
                    <a:srgbClr val="145FA6"/>
                  </a:solidFill>
                  <a:latin typeface="Nunito"/>
                  <a:ea typeface="Nunito"/>
                  <a:cs typeface="Nunito"/>
                  <a:sym typeface="Nunito"/>
                </a:rPr>
                <a:t>Air Quality</a:t>
              </a:r>
              <a:endParaRPr b="1" sz="1100">
                <a:solidFill>
                  <a:srgbClr val="145FA6"/>
                </a:solidFill>
                <a:latin typeface="Nunito"/>
                <a:ea typeface="Nunito"/>
                <a:cs typeface="Nunito"/>
                <a:sym typeface="Nunito"/>
              </a:endParaRPr>
            </a:p>
            <a:p>
              <a:pPr indent="0" lvl="0" marL="0" rtl="0" algn="l">
                <a:spcBef>
                  <a:spcPts val="150"/>
                </a:spcBef>
                <a:spcAft>
                  <a:spcPts val="0"/>
                </a:spcAft>
                <a:buNone/>
              </a:pPr>
              <a:r>
                <a:rPr b="1" lang="en" sz="850">
                  <a:solidFill>
                    <a:srgbClr val="0F172A"/>
                  </a:solidFill>
                  <a:latin typeface="Nunito"/>
                  <a:ea typeface="Nunito"/>
                  <a:cs typeface="Nunito"/>
                  <a:sym typeface="Nunito"/>
                </a:rPr>
                <a:t>Scale: Out to several days</a:t>
              </a:r>
              <a:endParaRPr b="1" sz="850">
                <a:solidFill>
                  <a:srgbClr val="0F172A"/>
                </a:solidFill>
                <a:latin typeface="Nunito"/>
                <a:ea typeface="Nunito"/>
                <a:cs typeface="Nunito"/>
                <a:sym typeface="Nunito"/>
              </a:endParaRPr>
            </a:p>
            <a:p>
              <a:pPr indent="0" lvl="0" marL="0" rtl="0" algn="l">
                <a:spcBef>
                  <a:spcPts val="300"/>
                </a:spcBef>
                <a:spcAft>
                  <a:spcPts val="0"/>
                </a:spcAft>
                <a:buNone/>
              </a:pPr>
              <a:r>
                <a:rPr b="1" lang="en" sz="800">
                  <a:solidFill>
                    <a:srgbClr val="F1761A"/>
                  </a:solidFill>
                  <a:latin typeface="Nunito"/>
                  <a:ea typeface="Nunito"/>
                  <a:cs typeface="Nunito"/>
                  <a:sym typeface="Nunito"/>
                </a:rPr>
                <a:t>Components:</a:t>
              </a:r>
              <a:r>
                <a:rPr lang="en" sz="800">
                  <a:solidFill>
                    <a:srgbClr val="F1761A"/>
                  </a:solidFill>
                  <a:latin typeface="Nunito"/>
                  <a:ea typeface="Nunito"/>
                  <a:cs typeface="Nunito"/>
                  <a:sym typeface="Nunito"/>
                </a:rPr>
                <a:t> Atmosphere, Land, Aerosol</a:t>
              </a:r>
              <a:endParaRPr sz="800">
                <a:solidFill>
                  <a:srgbClr val="F1761A"/>
                </a:solidFill>
                <a:latin typeface="Nunito"/>
                <a:ea typeface="Nunito"/>
                <a:cs typeface="Nunito"/>
                <a:sym typeface="Nunito"/>
              </a:endParaRPr>
            </a:p>
          </p:txBody>
        </p:sp>
      </p:grpSp>
      <p:pic>
        <p:nvPicPr>
          <p:cNvPr id="208" name="Google Shape;208;p29"/>
          <p:cNvPicPr preferRelativeResize="0"/>
          <p:nvPr/>
        </p:nvPicPr>
        <p:blipFill rotWithShape="1">
          <a:blip r:embed="rId3">
            <a:alphaModFix/>
          </a:blip>
          <a:srcRect b="328" l="894" r="894" t="338"/>
          <a:stretch/>
        </p:blipFill>
        <p:spPr>
          <a:xfrm>
            <a:off x="7620000" y="4238625"/>
            <a:ext cx="1047900" cy="76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30"/>
          <p:cNvPicPr preferRelativeResize="0"/>
          <p:nvPr/>
        </p:nvPicPr>
        <p:blipFill>
          <a:blip r:embed="rId3">
            <a:alphaModFix/>
          </a:blip>
          <a:stretch>
            <a:fillRect/>
          </a:stretch>
        </p:blipFill>
        <p:spPr>
          <a:xfrm>
            <a:off x="4690650" y="1511888"/>
            <a:ext cx="4017000" cy="3247775"/>
          </a:xfrm>
          <a:prstGeom prst="rect">
            <a:avLst/>
          </a:prstGeom>
          <a:noFill/>
          <a:ln>
            <a:noFill/>
          </a:ln>
        </p:spPr>
      </p:pic>
      <p:sp>
        <p:nvSpPr>
          <p:cNvPr id="214" name="Google Shape;214;p30"/>
          <p:cNvSpPr txBox="1"/>
          <p:nvPr/>
        </p:nvSpPr>
        <p:spPr>
          <a:xfrm>
            <a:off x="476250" y="571500"/>
            <a:ext cx="666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400">
                <a:solidFill>
                  <a:srgbClr val="1E293B"/>
                </a:solidFill>
                <a:latin typeface="Maven Pro"/>
                <a:ea typeface="Maven Pro"/>
                <a:cs typeface="Maven Pro"/>
                <a:sym typeface="Maven Pro"/>
              </a:rPr>
              <a:t>UFS </a:t>
            </a:r>
            <a:r>
              <a:rPr b="1" lang="en" sz="2400">
                <a:solidFill>
                  <a:srgbClr val="145FA6"/>
                </a:solidFill>
                <a:latin typeface="Maven Pro"/>
                <a:ea typeface="Maven Pro"/>
                <a:cs typeface="Maven Pro"/>
                <a:sym typeface="Maven Pro"/>
              </a:rPr>
              <a:t>Applications</a:t>
            </a:r>
            <a:r>
              <a:rPr b="1" lang="en" sz="2400">
                <a:solidFill>
                  <a:srgbClr val="1E293B"/>
                </a:solidFill>
                <a:latin typeface="Maven Pro"/>
                <a:ea typeface="Maven Pro"/>
                <a:cs typeface="Maven Pro"/>
                <a:sym typeface="Maven Pro"/>
              </a:rPr>
              <a:t> &amp; </a:t>
            </a:r>
            <a:r>
              <a:rPr b="1" lang="en" sz="2400">
                <a:solidFill>
                  <a:srgbClr val="F1761A"/>
                </a:solidFill>
                <a:latin typeface="Maven Pro"/>
                <a:ea typeface="Maven Pro"/>
                <a:cs typeface="Maven Pro"/>
                <a:sym typeface="Maven Pro"/>
              </a:rPr>
              <a:t>Components</a:t>
            </a:r>
            <a:endParaRPr b="1" sz="2400">
              <a:solidFill>
                <a:srgbClr val="F1761A"/>
              </a:solidFill>
              <a:latin typeface="Maven Pro"/>
              <a:ea typeface="Maven Pro"/>
              <a:cs typeface="Maven Pro"/>
              <a:sym typeface="Maven Pro"/>
            </a:endParaRPr>
          </a:p>
        </p:txBody>
      </p:sp>
      <p:sp>
        <p:nvSpPr>
          <p:cNvPr id="215" name="Google Shape;215;p30"/>
          <p:cNvSpPr txBox="1"/>
          <p:nvPr/>
        </p:nvSpPr>
        <p:spPr>
          <a:xfrm>
            <a:off x="4690650" y="1090585"/>
            <a:ext cx="40170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rgbClr val="145FA6"/>
                </a:solidFill>
                <a:latin typeface="Nunito"/>
                <a:ea typeface="Nunito"/>
                <a:cs typeface="Nunito"/>
                <a:sym typeface="Nunito"/>
              </a:rPr>
              <a:t>Earth System Application: </a:t>
            </a:r>
            <a:r>
              <a:rPr b="1" lang="en" sz="1500">
                <a:solidFill>
                  <a:srgbClr val="F1761A"/>
                </a:solidFill>
                <a:latin typeface="Nunito"/>
                <a:ea typeface="Nunito"/>
                <a:cs typeface="Nunito"/>
                <a:sym typeface="Nunito"/>
              </a:rPr>
              <a:t>All Components</a:t>
            </a:r>
            <a:endParaRPr sz="1800">
              <a:solidFill>
                <a:srgbClr val="F1761A"/>
              </a:solidFill>
            </a:endParaRPr>
          </a:p>
        </p:txBody>
      </p:sp>
      <p:sp>
        <p:nvSpPr>
          <p:cNvPr id="216" name="Google Shape;216;p30"/>
          <p:cNvSpPr txBox="1"/>
          <p:nvPr>
            <p:ph idx="1" type="body"/>
          </p:nvPr>
        </p:nvSpPr>
        <p:spPr>
          <a:xfrm>
            <a:off x="277450" y="1337725"/>
            <a:ext cx="3873600" cy="3596100"/>
          </a:xfrm>
          <a:prstGeom prst="rect">
            <a:avLst/>
          </a:prstGeom>
          <a:ln cap="flat" cmpd="sng" w="9525">
            <a:solidFill>
              <a:srgbClr val="F1761A"/>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000000"/>
                </a:solidFill>
                <a:latin typeface="Arial"/>
                <a:ea typeface="Arial"/>
                <a:cs typeface="Arial"/>
                <a:sym typeface="Arial"/>
              </a:rPr>
              <a:t>Key </a:t>
            </a:r>
            <a:r>
              <a:rPr lang="en" sz="1350">
                <a:solidFill>
                  <a:srgbClr val="F1761A"/>
                </a:solidFill>
                <a:latin typeface="Arial"/>
                <a:ea typeface="Arial"/>
                <a:cs typeface="Arial"/>
                <a:sym typeface="Arial"/>
              </a:rPr>
              <a:t>components</a:t>
            </a:r>
            <a:r>
              <a:rPr lang="en" sz="1350">
                <a:solidFill>
                  <a:srgbClr val="000000"/>
                </a:solidFill>
                <a:latin typeface="Arial"/>
                <a:ea typeface="Arial"/>
                <a:cs typeface="Arial"/>
                <a:sym typeface="Arial"/>
              </a:rPr>
              <a:t> of the UFS</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Atmosphere: ufs-weather-model</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Land: Noah-Multi Parameterization Land Surface Model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Noah-MP</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Ocean: GFDL’s Modular Ocean Model Version 6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MOM6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Sea ice: Los Alamos Sea ice model version 6 </a:t>
            </a:r>
            <a:r>
              <a:rPr b="1" lang="en" sz="1350">
                <a:solidFill>
                  <a:srgbClr val="000000"/>
                </a:solidFill>
                <a:latin typeface="Arial"/>
                <a:ea typeface="Arial"/>
                <a:cs typeface="Arial"/>
                <a:sym typeface="Arial"/>
              </a:rPr>
              <a:t>(</a:t>
            </a:r>
            <a:r>
              <a:rPr lang="en" sz="1350">
                <a:solidFill>
                  <a:srgbClr val="E65100"/>
                </a:solidFill>
                <a:latin typeface="Arial"/>
                <a:ea typeface="Arial"/>
                <a:cs typeface="Arial"/>
                <a:sym typeface="Arial"/>
              </a:rPr>
              <a:t>CICE6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Wave: wave model (</a:t>
            </a:r>
            <a:r>
              <a:rPr lang="en" sz="1350">
                <a:solidFill>
                  <a:srgbClr val="E65100"/>
                </a:solidFill>
                <a:latin typeface="Arial"/>
                <a:ea typeface="Arial"/>
                <a:cs typeface="Arial"/>
                <a:sym typeface="Arial"/>
              </a:rPr>
              <a:t>WAVE WATCHIII</a:t>
            </a:r>
            <a:r>
              <a:rPr lang="en" sz="1350">
                <a:solidFill>
                  <a:srgbClr val="000000"/>
                </a:solidFill>
                <a:latin typeface="Arial"/>
                <a:ea typeface="Arial"/>
                <a:cs typeface="Arial"/>
                <a:sym typeface="Arial"/>
              </a:rPr>
              <a:t>)</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Aerosol: Goddard Chemistry Aerosol Radiation and Transport (</a:t>
            </a:r>
            <a:r>
              <a:rPr lang="en" sz="1350">
                <a:solidFill>
                  <a:srgbClr val="E65100"/>
                </a:solidFill>
                <a:latin typeface="Arial"/>
                <a:ea typeface="Arial"/>
                <a:cs typeface="Arial"/>
                <a:sym typeface="Arial"/>
              </a:rPr>
              <a:t>GOCART</a:t>
            </a:r>
            <a:r>
              <a:rPr lang="en" sz="1350">
                <a:solidFill>
                  <a:srgbClr val="000000"/>
                </a:solidFill>
                <a:latin typeface="Arial"/>
                <a:ea typeface="Arial"/>
                <a:cs typeface="Arial"/>
                <a:sym typeface="Arial"/>
              </a:rPr>
              <a:t>) aerosol model.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31"/>
          <p:cNvPicPr preferRelativeResize="0"/>
          <p:nvPr/>
        </p:nvPicPr>
        <p:blipFill>
          <a:blip r:embed="rId3">
            <a:alphaModFix/>
          </a:blip>
          <a:stretch>
            <a:fillRect/>
          </a:stretch>
        </p:blipFill>
        <p:spPr>
          <a:xfrm>
            <a:off x="4690650" y="1511888"/>
            <a:ext cx="4017000" cy="3247775"/>
          </a:xfrm>
          <a:prstGeom prst="rect">
            <a:avLst/>
          </a:prstGeom>
          <a:noFill/>
          <a:ln>
            <a:noFill/>
          </a:ln>
        </p:spPr>
      </p:pic>
      <p:sp>
        <p:nvSpPr>
          <p:cNvPr id="222" name="Google Shape;222;p31"/>
          <p:cNvSpPr txBox="1"/>
          <p:nvPr/>
        </p:nvSpPr>
        <p:spPr>
          <a:xfrm>
            <a:off x="476250" y="571500"/>
            <a:ext cx="666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400">
                <a:solidFill>
                  <a:srgbClr val="1E293B"/>
                </a:solidFill>
                <a:latin typeface="Maven Pro"/>
                <a:ea typeface="Maven Pro"/>
                <a:cs typeface="Maven Pro"/>
                <a:sym typeface="Maven Pro"/>
              </a:rPr>
              <a:t>UFS </a:t>
            </a:r>
            <a:r>
              <a:rPr b="1" lang="en" sz="2400">
                <a:solidFill>
                  <a:srgbClr val="145FA6"/>
                </a:solidFill>
                <a:latin typeface="Maven Pro"/>
                <a:ea typeface="Maven Pro"/>
                <a:cs typeface="Maven Pro"/>
                <a:sym typeface="Maven Pro"/>
              </a:rPr>
              <a:t>Applications</a:t>
            </a:r>
            <a:r>
              <a:rPr b="1" lang="en" sz="2400">
                <a:solidFill>
                  <a:srgbClr val="1E293B"/>
                </a:solidFill>
                <a:latin typeface="Maven Pro"/>
                <a:ea typeface="Maven Pro"/>
                <a:cs typeface="Maven Pro"/>
                <a:sym typeface="Maven Pro"/>
              </a:rPr>
              <a:t> &amp; </a:t>
            </a:r>
            <a:r>
              <a:rPr b="1" lang="en" sz="2400">
                <a:solidFill>
                  <a:srgbClr val="F1761A"/>
                </a:solidFill>
                <a:latin typeface="Maven Pro"/>
                <a:ea typeface="Maven Pro"/>
                <a:cs typeface="Maven Pro"/>
                <a:sym typeface="Maven Pro"/>
              </a:rPr>
              <a:t>Components</a:t>
            </a:r>
            <a:endParaRPr b="1" sz="2400">
              <a:solidFill>
                <a:srgbClr val="F1761A"/>
              </a:solidFill>
              <a:latin typeface="Maven Pro"/>
              <a:ea typeface="Maven Pro"/>
              <a:cs typeface="Maven Pro"/>
              <a:sym typeface="Maven Pro"/>
            </a:endParaRPr>
          </a:p>
        </p:txBody>
      </p:sp>
      <p:sp>
        <p:nvSpPr>
          <p:cNvPr id="223" name="Google Shape;223;p31"/>
          <p:cNvSpPr txBox="1"/>
          <p:nvPr/>
        </p:nvSpPr>
        <p:spPr>
          <a:xfrm>
            <a:off x="4690650" y="1047900"/>
            <a:ext cx="4017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145FA6"/>
                </a:solidFill>
                <a:latin typeface="Nunito"/>
                <a:ea typeface="Nunito"/>
                <a:cs typeface="Nunito"/>
                <a:sym typeface="Nunito"/>
              </a:rPr>
              <a:t>Sub-seasonal to Seasonal</a:t>
            </a:r>
            <a:endParaRPr sz="2100"/>
          </a:p>
        </p:txBody>
      </p:sp>
      <p:sp>
        <p:nvSpPr>
          <p:cNvPr id="224" name="Google Shape;224;p31"/>
          <p:cNvSpPr/>
          <p:nvPr/>
        </p:nvSpPr>
        <p:spPr>
          <a:xfrm>
            <a:off x="6010800" y="3557125"/>
            <a:ext cx="1376700" cy="1376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25" name="Google Shape;225;p31"/>
          <p:cNvSpPr txBox="1"/>
          <p:nvPr>
            <p:ph idx="1" type="body"/>
          </p:nvPr>
        </p:nvSpPr>
        <p:spPr>
          <a:xfrm>
            <a:off x="277450" y="1337725"/>
            <a:ext cx="3873600" cy="3596100"/>
          </a:xfrm>
          <a:prstGeom prst="rect">
            <a:avLst/>
          </a:prstGeom>
          <a:ln cap="flat" cmpd="sng" w="9525">
            <a:solidFill>
              <a:srgbClr val="F1761A"/>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000000"/>
                </a:solidFill>
                <a:latin typeface="Arial"/>
                <a:ea typeface="Arial"/>
                <a:cs typeface="Arial"/>
                <a:sym typeface="Arial"/>
              </a:rPr>
              <a:t>Key </a:t>
            </a:r>
            <a:r>
              <a:rPr lang="en" sz="1350">
                <a:solidFill>
                  <a:srgbClr val="F1761A"/>
                </a:solidFill>
                <a:latin typeface="Arial"/>
                <a:ea typeface="Arial"/>
                <a:cs typeface="Arial"/>
                <a:sym typeface="Arial"/>
              </a:rPr>
              <a:t>components</a:t>
            </a:r>
            <a:r>
              <a:rPr lang="en" sz="1350">
                <a:solidFill>
                  <a:srgbClr val="000000"/>
                </a:solidFill>
                <a:latin typeface="Arial"/>
                <a:ea typeface="Arial"/>
                <a:cs typeface="Arial"/>
                <a:sym typeface="Arial"/>
              </a:rPr>
              <a:t> of the UFS</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Atmosphere: ufs-weather-model</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Land: Noah-Multi Parameterization Land Surface Model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Noah-MP</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Ocean: GFDL’s Modular Ocean Model Version 6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MOM6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Sea ice: Los Alamos Sea ice model version 6 </a:t>
            </a:r>
            <a:r>
              <a:rPr b="1" lang="en" sz="1350">
                <a:solidFill>
                  <a:srgbClr val="000000"/>
                </a:solidFill>
                <a:latin typeface="Arial"/>
                <a:ea typeface="Arial"/>
                <a:cs typeface="Arial"/>
                <a:sym typeface="Arial"/>
              </a:rPr>
              <a:t>(</a:t>
            </a:r>
            <a:r>
              <a:rPr lang="en" sz="1350">
                <a:solidFill>
                  <a:srgbClr val="E65100"/>
                </a:solidFill>
                <a:latin typeface="Arial"/>
                <a:ea typeface="Arial"/>
                <a:cs typeface="Arial"/>
                <a:sym typeface="Arial"/>
              </a:rPr>
              <a:t>CICE6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Wave: wave model (</a:t>
            </a:r>
            <a:r>
              <a:rPr lang="en" sz="1350">
                <a:solidFill>
                  <a:srgbClr val="E65100"/>
                </a:solidFill>
                <a:latin typeface="Arial"/>
                <a:ea typeface="Arial"/>
                <a:cs typeface="Arial"/>
                <a:sym typeface="Arial"/>
              </a:rPr>
              <a:t>WAVE WATCHIII</a:t>
            </a:r>
            <a:r>
              <a:rPr lang="en" sz="1350">
                <a:solidFill>
                  <a:srgbClr val="000000"/>
                </a:solidFill>
                <a:latin typeface="Arial"/>
                <a:ea typeface="Arial"/>
                <a:cs typeface="Arial"/>
                <a:sym typeface="Arial"/>
              </a:rPr>
              <a:t>)</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Aerosol: Goddard Chemistry Aerosol Radiation and Transport (</a:t>
            </a:r>
            <a:r>
              <a:rPr lang="en" sz="1350">
                <a:solidFill>
                  <a:srgbClr val="E65100"/>
                </a:solidFill>
                <a:latin typeface="Arial"/>
                <a:ea typeface="Arial"/>
                <a:cs typeface="Arial"/>
                <a:sym typeface="Arial"/>
              </a:rPr>
              <a:t>GOCART</a:t>
            </a:r>
            <a:r>
              <a:rPr lang="en" sz="1350">
                <a:solidFill>
                  <a:srgbClr val="000000"/>
                </a:solidFill>
                <a:latin typeface="Arial"/>
                <a:ea typeface="Arial"/>
                <a:cs typeface="Arial"/>
                <a:sym typeface="Arial"/>
              </a:rPr>
              <a:t>) aerosol model.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32"/>
          <p:cNvPicPr preferRelativeResize="0"/>
          <p:nvPr/>
        </p:nvPicPr>
        <p:blipFill>
          <a:blip r:embed="rId3">
            <a:alphaModFix/>
          </a:blip>
          <a:stretch>
            <a:fillRect/>
          </a:stretch>
        </p:blipFill>
        <p:spPr>
          <a:xfrm>
            <a:off x="4690650" y="1511888"/>
            <a:ext cx="4017000" cy="3247775"/>
          </a:xfrm>
          <a:prstGeom prst="rect">
            <a:avLst/>
          </a:prstGeom>
          <a:noFill/>
          <a:ln>
            <a:noFill/>
          </a:ln>
        </p:spPr>
      </p:pic>
      <p:sp>
        <p:nvSpPr>
          <p:cNvPr id="231" name="Google Shape;231;p32"/>
          <p:cNvSpPr txBox="1"/>
          <p:nvPr/>
        </p:nvSpPr>
        <p:spPr>
          <a:xfrm>
            <a:off x="476250" y="571500"/>
            <a:ext cx="6667500" cy="47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2400">
                <a:solidFill>
                  <a:srgbClr val="1E293B"/>
                </a:solidFill>
                <a:latin typeface="Maven Pro"/>
                <a:ea typeface="Maven Pro"/>
                <a:cs typeface="Maven Pro"/>
                <a:sym typeface="Maven Pro"/>
              </a:rPr>
              <a:t>UFS </a:t>
            </a:r>
            <a:r>
              <a:rPr b="1" lang="en" sz="2400">
                <a:solidFill>
                  <a:srgbClr val="145FA6"/>
                </a:solidFill>
                <a:latin typeface="Maven Pro"/>
                <a:ea typeface="Maven Pro"/>
                <a:cs typeface="Maven Pro"/>
                <a:sym typeface="Maven Pro"/>
              </a:rPr>
              <a:t>Applications</a:t>
            </a:r>
            <a:r>
              <a:rPr b="1" lang="en" sz="2400">
                <a:solidFill>
                  <a:srgbClr val="1E293B"/>
                </a:solidFill>
                <a:latin typeface="Maven Pro"/>
                <a:ea typeface="Maven Pro"/>
                <a:cs typeface="Maven Pro"/>
                <a:sym typeface="Maven Pro"/>
              </a:rPr>
              <a:t> &amp; </a:t>
            </a:r>
            <a:r>
              <a:rPr b="1" lang="en" sz="2400">
                <a:solidFill>
                  <a:srgbClr val="F1761A"/>
                </a:solidFill>
                <a:latin typeface="Maven Pro"/>
                <a:ea typeface="Maven Pro"/>
                <a:cs typeface="Maven Pro"/>
                <a:sym typeface="Maven Pro"/>
              </a:rPr>
              <a:t>Components</a:t>
            </a:r>
            <a:endParaRPr b="1" sz="2400">
              <a:solidFill>
                <a:srgbClr val="F1761A"/>
              </a:solidFill>
              <a:latin typeface="Maven Pro"/>
              <a:ea typeface="Maven Pro"/>
              <a:cs typeface="Maven Pro"/>
              <a:sym typeface="Maven Pro"/>
            </a:endParaRPr>
          </a:p>
        </p:txBody>
      </p:sp>
      <p:sp>
        <p:nvSpPr>
          <p:cNvPr id="232" name="Google Shape;232;p32"/>
          <p:cNvSpPr txBox="1"/>
          <p:nvPr/>
        </p:nvSpPr>
        <p:spPr>
          <a:xfrm>
            <a:off x="4690650" y="1047900"/>
            <a:ext cx="4017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145FA6"/>
                </a:solidFill>
                <a:latin typeface="Nunito"/>
                <a:ea typeface="Nunito"/>
                <a:cs typeface="Nunito"/>
                <a:sym typeface="Nunito"/>
              </a:rPr>
              <a:t>Hurricane</a:t>
            </a:r>
            <a:endParaRPr sz="2100"/>
          </a:p>
        </p:txBody>
      </p:sp>
      <p:sp>
        <p:nvSpPr>
          <p:cNvPr id="233" name="Google Shape;233;p32"/>
          <p:cNvSpPr/>
          <p:nvPr/>
        </p:nvSpPr>
        <p:spPr>
          <a:xfrm>
            <a:off x="7330950" y="3557125"/>
            <a:ext cx="1376700" cy="1376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34" name="Google Shape;234;p32"/>
          <p:cNvSpPr/>
          <p:nvPr/>
        </p:nvSpPr>
        <p:spPr>
          <a:xfrm>
            <a:off x="6995550" y="1622000"/>
            <a:ext cx="1376700" cy="821700"/>
          </a:xfrm>
          <a:prstGeom prst="mathMultiply">
            <a:avLst>
              <a:gd fmla="val 8333" name="adj1"/>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235" name="Google Shape;235;p32"/>
          <p:cNvSpPr txBox="1"/>
          <p:nvPr>
            <p:ph idx="1" type="body"/>
          </p:nvPr>
        </p:nvSpPr>
        <p:spPr>
          <a:xfrm>
            <a:off x="277450" y="1337725"/>
            <a:ext cx="3873600" cy="3596100"/>
          </a:xfrm>
          <a:prstGeom prst="rect">
            <a:avLst/>
          </a:prstGeom>
          <a:ln cap="flat" cmpd="sng" w="9525">
            <a:solidFill>
              <a:srgbClr val="F1761A"/>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n" sz="1350">
                <a:solidFill>
                  <a:srgbClr val="000000"/>
                </a:solidFill>
                <a:latin typeface="Arial"/>
                <a:ea typeface="Arial"/>
                <a:cs typeface="Arial"/>
                <a:sym typeface="Arial"/>
              </a:rPr>
              <a:t>Key </a:t>
            </a:r>
            <a:r>
              <a:rPr lang="en" sz="1350">
                <a:solidFill>
                  <a:srgbClr val="F1761A"/>
                </a:solidFill>
                <a:latin typeface="Arial"/>
                <a:ea typeface="Arial"/>
                <a:cs typeface="Arial"/>
                <a:sym typeface="Arial"/>
              </a:rPr>
              <a:t>components</a:t>
            </a:r>
            <a:r>
              <a:rPr lang="en" sz="1350">
                <a:solidFill>
                  <a:srgbClr val="000000"/>
                </a:solidFill>
                <a:latin typeface="Arial"/>
                <a:ea typeface="Arial"/>
                <a:cs typeface="Arial"/>
                <a:sym typeface="Arial"/>
              </a:rPr>
              <a:t> of the UFS</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Atmosphere: ufs-weather-model</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Land: Noah-Multi Parameterization Land Surface Model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Noah-MP</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Ocean: GFDL’s Modular Ocean Model Version 6 </a:t>
            </a:r>
            <a:r>
              <a:rPr b="1" lang="en" sz="1350">
                <a:solidFill>
                  <a:srgbClr val="000000"/>
                </a:solidFill>
                <a:latin typeface="Arial"/>
                <a:ea typeface="Arial"/>
                <a:cs typeface="Arial"/>
                <a:sym typeface="Arial"/>
              </a:rPr>
              <a:t>(</a:t>
            </a:r>
            <a:r>
              <a:rPr lang="en" sz="1350">
                <a:solidFill>
                  <a:srgbClr val="F1761A"/>
                </a:solidFill>
                <a:latin typeface="Arial"/>
                <a:ea typeface="Arial"/>
                <a:cs typeface="Arial"/>
                <a:sym typeface="Arial"/>
              </a:rPr>
              <a:t>MOM6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Sea ice: Los Alamos Sea ice model version 6 </a:t>
            </a:r>
            <a:r>
              <a:rPr b="1" lang="en" sz="1350">
                <a:solidFill>
                  <a:srgbClr val="000000"/>
                </a:solidFill>
                <a:latin typeface="Arial"/>
                <a:ea typeface="Arial"/>
                <a:cs typeface="Arial"/>
                <a:sym typeface="Arial"/>
              </a:rPr>
              <a:t>(</a:t>
            </a:r>
            <a:r>
              <a:rPr lang="en" sz="1350">
                <a:solidFill>
                  <a:srgbClr val="E65100"/>
                </a:solidFill>
                <a:latin typeface="Arial"/>
                <a:ea typeface="Arial"/>
                <a:cs typeface="Arial"/>
                <a:sym typeface="Arial"/>
              </a:rPr>
              <a:t>CICE6</a:t>
            </a:r>
            <a:r>
              <a:rPr b="1" lang="en" sz="1350">
                <a:solidFill>
                  <a:srgbClr val="000000"/>
                </a:solidFill>
                <a:latin typeface="Arial"/>
                <a:ea typeface="Arial"/>
                <a:cs typeface="Arial"/>
                <a:sym typeface="Arial"/>
              </a:rPr>
              <a:t>)</a:t>
            </a:r>
            <a:endParaRPr b="1"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Wave: wave model (</a:t>
            </a:r>
            <a:r>
              <a:rPr lang="en" sz="1350">
                <a:solidFill>
                  <a:srgbClr val="E65100"/>
                </a:solidFill>
                <a:latin typeface="Arial"/>
                <a:ea typeface="Arial"/>
                <a:cs typeface="Arial"/>
                <a:sym typeface="Arial"/>
              </a:rPr>
              <a:t>WAVE WATCHIII</a:t>
            </a:r>
            <a:r>
              <a:rPr lang="en" sz="1350">
                <a:solidFill>
                  <a:srgbClr val="000000"/>
                </a:solidFill>
                <a:latin typeface="Arial"/>
                <a:ea typeface="Arial"/>
                <a:cs typeface="Arial"/>
                <a:sym typeface="Arial"/>
              </a:rPr>
              <a:t>)</a:t>
            </a:r>
            <a:endParaRPr sz="1350">
              <a:solidFill>
                <a:srgbClr val="000000"/>
              </a:solidFill>
              <a:latin typeface="Arial"/>
              <a:ea typeface="Arial"/>
              <a:cs typeface="Arial"/>
              <a:sym typeface="Arial"/>
            </a:endParaRPr>
          </a:p>
          <a:p>
            <a:pPr indent="-314325" lvl="0" marL="457200" rtl="0" algn="l">
              <a:spcBef>
                <a:spcPts val="0"/>
              </a:spcBef>
              <a:spcAft>
                <a:spcPts val="0"/>
              </a:spcAft>
              <a:buSzPts val="1350"/>
              <a:buFont typeface="Arial"/>
              <a:buChar char="●"/>
            </a:pPr>
            <a:r>
              <a:rPr lang="en" sz="1350">
                <a:solidFill>
                  <a:srgbClr val="000000"/>
                </a:solidFill>
                <a:latin typeface="Arial"/>
                <a:ea typeface="Arial"/>
                <a:cs typeface="Arial"/>
                <a:sym typeface="Arial"/>
              </a:rPr>
              <a:t>Aerosol: Goddard Chemistry Aerosol Radiation and Transport (</a:t>
            </a:r>
            <a:r>
              <a:rPr lang="en" sz="1350">
                <a:solidFill>
                  <a:srgbClr val="E65100"/>
                </a:solidFill>
                <a:latin typeface="Arial"/>
                <a:ea typeface="Arial"/>
                <a:cs typeface="Arial"/>
                <a:sym typeface="Arial"/>
              </a:rPr>
              <a:t>GOCART</a:t>
            </a:r>
            <a:r>
              <a:rPr lang="en" sz="1350">
                <a:solidFill>
                  <a:srgbClr val="000000"/>
                </a:solidFill>
                <a:latin typeface="Arial"/>
                <a:ea typeface="Arial"/>
                <a:cs typeface="Arial"/>
                <a:sym typeface="Arial"/>
              </a:rPr>
              <a:t>) aerosol model.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