
<file path=[Content_Types].xml><?xml version="1.0" encoding="utf-8"?>
<Types xmlns="http://schemas.openxmlformats.org/package/2006/content-types">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y="5143500" cx="9144000"/>
  <p:notesSz cx="6858000" cy="9144000"/>
  <p:embeddedFontLst>
    <p:embeddedFont>
      <p:font typeface="Nunito"/>
      <p:regular r:id="rId20"/>
      <p:bold r:id="rId21"/>
      <p:italic r:id="rId22"/>
      <p:boldItalic r:id="rId23"/>
    </p:embeddedFont>
    <p:embeddedFont>
      <p:font typeface="Maven Pro"/>
      <p:regular r:id="rId24"/>
      <p:bold r:id="rId25"/>
    </p:embeddedFont>
    <p:embeddedFont>
      <p:font typeface="Roboto Mono"/>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AF77190-330E-4E98-9BA7-FFC48098117B}">
  <a:tblStyle styleId="{3AF77190-330E-4E98-9BA7-FFC48098117B}"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Nunito-regular.fntdata"/><Relationship Id="rId22" Type="http://schemas.openxmlformats.org/officeDocument/2006/relationships/font" Target="fonts/Nunito-italic.fntdata"/><Relationship Id="rId21" Type="http://schemas.openxmlformats.org/officeDocument/2006/relationships/font" Target="fonts/Nunito-bold.fntdata"/><Relationship Id="rId24" Type="http://schemas.openxmlformats.org/officeDocument/2006/relationships/font" Target="fonts/MavenPro-regular.fntdata"/><Relationship Id="rId23" Type="http://schemas.openxmlformats.org/officeDocument/2006/relationships/font" Target="fonts/Nunito-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RobotoMono-regular.fntdata"/><Relationship Id="rId25" Type="http://schemas.openxmlformats.org/officeDocument/2006/relationships/font" Target="fonts/MavenPro-bold.fntdata"/><Relationship Id="rId28" Type="http://schemas.openxmlformats.org/officeDocument/2006/relationships/font" Target="fonts/RobotoMono-italic.fntdata"/><Relationship Id="rId27" Type="http://schemas.openxmlformats.org/officeDocument/2006/relationships/font" Target="fonts/RobotoMono-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RobotoMono-boldItalic.fntdata"/><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3f01349756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 name="Google Shape;87;g3f01349756c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This is a collaborative effort with many colleagues across. NOAA ARL, CSL and OMD.</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f50b9a1f0b_0_12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3f50b9a1f0b_0_12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t>Extending the comparison to other species, here we show sulfate, dust bin 3, organic carbon bin 2, black carbon bin 2, and total PM2.5. In each pair, CATChem is on the left and GCAFS is on the right.</a:t>
            </a:r>
            <a:endParaRPr/>
          </a:p>
          <a:p>
            <a:pPr indent="0" lvl="0" marL="0" rtl="0" algn="l">
              <a:lnSpc>
                <a:spcPct val="115000"/>
              </a:lnSpc>
              <a:spcBef>
                <a:spcPts val="1200"/>
              </a:spcBef>
              <a:spcAft>
                <a:spcPts val="0"/>
              </a:spcAft>
              <a:buClr>
                <a:schemeClr val="dk1"/>
              </a:buClr>
              <a:buSzPts val="1100"/>
              <a:buFont typeface="Arial"/>
              <a:buNone/>
            </a:pPr>
            <a:r>
              <a:rPr lang="en"/>
              <a:t>The key takeaway is that CATChem and GCAFS produce comparable results across all GOCART-2G aerosol species. The spatial distributions and magnitudes are in good agreement. Where differences do appear, they are mainly due to two factors: first, systematic differences in the I/O layer — GCAFS uses MAPL for its input/output handling while CATChem has its own I/O implementation — and second, some minor changes in the process schemes themselves, such as the wet deposition correction I mentioned. These results give us confidence that the CATChem framework is producing physically consistent output, no indications of fundamental problems.</a:t>
            </a:r>
            <a:endParaRPr/>
          </a:p>
          <a:p>
            <a:pPr indent="0" lvl="0" marL="0" rtl="0" algn="l">
              <a:spcBef>
                <a:spcPts val="120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f50b9a1f0b_0_12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3f50b9a1f0b_0_12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t>Looking ahead, this slide summarizes our progress on incorporating gas-phase chemistry through the MUSICA library and MICM solver THe work is led by Maggie Bruckner from CSL. </a:t>
            </a:r>
            <a:r>
              <a:rPr lang="en">
                <a:solidFill>
                  <a:schemeClr val="dk1"/>
                </a:solidFill>
              </a:rPr>
              <a:t>She</a:t>
            </a:r>
            <a:r>
              <a:rPr lang="en">
                <a:solidFill>
                  <a:schemeClr val="dk1"/>
                </a:solidFill>
              </a:rPr>
              <a:t> has a poster tomorrow with more details.</a:t>
            </a:r>
            <a:endParaRPr/>
          </a:p>
          <a:p>
            <a:pPr indent="0" lvl="0" marL="0" rtl="0" algn="l">
              <a:lnSpc>
                <a:spcPct val="115000"/>
              </a:lnSpc>
              <a:spcBef>
                <a:spcPts val="1200"/>
              </a:spcBef>
              <a:spcAft>
                <a:spcPts val="0"/>
              </a:spcAft>
              <a:buClr>
                <a:schemeClr val="dk1"/>
              </a:buClr>
              <a:buSzPts val="1100"/>
              <a:buFont typeface="Arial"/>
              <a:buNone/>
            </a:pPr>
            <a:r>
              <a:rPr lang="en"/>
              <a:t>On the gas-phase mechanisms side, we have a dedicated repository — NOAA-CSL/CATChem_mechanisms — where we are reformatting chemical mechanisms into the MICM format and testing them in MusicBox. The AM4.1 mechanism is finished and RAQMS has been started. </a:t>
            </a:r>
            <a:endParaRPr/>
          </a:p>
          <a:p>
            <a:pPr indent="0" lvl="0" marL="0" rtl="0" algn="l">
              <a:lnSpc>
                <a:spcPct val="115000"/>
              </a:lnSpc>
              <a:spcBef>
                <a:spcPts val="1200"/>
              </a:spcBef>
              <a:spcAft>
                <a:spcPts val="0"/>
              </a:spcAft>
              <a:buClr>
                <a:schemeClr val="dk1"/>
              </a:buClr>
              <a:buSzPts val="1100"/>
              <a:buFont typeface="Arial"/>
              <a:buNone/>
            </a:pPr>
            <a:r>
              <a:rPr lang="en"/>
              <a:t>On the software integration side, the MUSICA library is now connected to CATChem and builds successfully. We've updated the CATChem input files to be consistent with MICM formatting requirements, and we've started adding MICM as a process within CATChem, following the same modular pattern as our other processes. The next concrete step is to test with a simple SO2 loss reaction in the GOCART-2G configuration, which will serve as a proof of concept before we scale up to full mechanisms.</a:t>
            </a:r>
            <a:endParaRPr/>
          </a:p>
          <a:p>
            <a:pPr indent="0" lvl="0" marL="0" rtl="0" algn="l">
              <a:spcBef>
                <a:spcPts val="120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3f50b9a1f0b_0_13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8" name="Google Shape;208;g3f50b9a1f0b_0_13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t>We've made good progress, but there's a lot of work ahead.</a:t>
            </a:r>
            <a:endParaRPr/>
          </a:p>
          <a:p>
            <a:pPr indent="0" lvl="0" marL="0" rtl="0" algn="l">
              <a:lnSpc>
                <a:spcPct val="115000"/>
              </a:lnSpc>
              <a:spcBef>
                <a:spcPts val="1200"/>
              </a:spcBef>
              <a:spcAft>
                <a:spcPts val="0"/>
              </a:spcAft>
              <a:buClr>
                <a:schemeClr val="dk1"/>
              </a:buClr>
              <a:buSzPts val="1100"/>
              <a:buFont typeface="Arial"/>
              <a:buNone/>
            </a:pPr>
            <a:r>
              <a:rPr lang="en"/>
              <a:t>First, we need to finish gas-phase chemistry. We have three mechanisms in scope: RAQMS, AM4, and CB6. What makes this hard is scale and stiffness — a full mechanism like CB6 involves over 100 species and over 300 reactions with reaction rates spanning many orders of magnitude. Getting the chemical solver to work correctly, conserve mass, and remain computationally affordable at operational scales is genuinely difficult.</a:t>
            </a:r>
            <a:endParaRPr/>
          </a:p>
          <a:p>
            <a:pPr indent="0" lvl="0" marL="0" rtl="0" algn="l">
              <a:lnSpc>
                <a:spcPct val="115000"/>
              </a:lnSpc>
              <a:spcBef>
                <a:spcPts val="1200"/>
              </a:spcBef>
              <a:spcAft>
                <a:spcPts val="0"/>
              </a:spcAft>
              <a:buClr>
                <a:schemeClr val="dk1"/>
              </a:buClr>
              <a:buSzPts val="1100"/>
              <a:buFont typeface="Arial"/>
              <a:buNone/>
            </a:pPr>
            <a:r>
              <a:rPr lang="en"/>
              <a:t>Second is aerosol microphysics. We have GOCART as a bulk scheme baseline, ISORROPIA for inorganic thermodynamic equilibrium, and MOSAIC as a full sectional scheme. The core challenge is the modal versus sectional tradeoff — sectional schemes are accurate but expensive, modal schemes are cheaper but make lognormal assumptions that can break down. Choosing the right approach for CATChem's different use cases is both a scientific and engineering decision.</a:t>
            </a:r>
            <a:endParaRPr/>
          </a:p>
          <a:p>
            <a:pPr indent="0" lvl="0" marL="0" rtl="0" algn="l">
              <a:lnSpc>
                <a:spcPct val="115000"/>
              </a:lnSpc>
              <a:spcBef>
                <a:spcPts val="1200"/>
              </a:spcBef>
              <a:spcAft>
                <a:spcPts val="0"/>
              </a:spcAft>
              <a:buClr>
                <a:schemeClr val="dk1"/>
              </a:buClr>
              <a:buSzPts val="1100"/>
              <a:buFont typeface="Arial"/>
              <a:buNone/>
            </a:pPr>
            <a:r>
              <a:rPr lang="en"/>
              <a:t>Third, we need more online emission processes — MEGAN for biogenic VOCs, lightning and soil NOx, and fire plume rise. We are actively developing the Community Emissions Computing Engine or CRCE for this. </a:t>
            </a:r>
            <a:r>
              <a:rPr lang="en">
                <a:solidFill>
                  <a:schemeClr val="dk1"/>
                </a:solidFill>
              </a:rPr>
              <a:t>Barry Baker</a:t>
            </a:r>
            <a:r>
              <a:rPr lang="en"/>
              <a:t> has a poster for CECE  tomorrow.</a:t>
            </a:r>
            <a:endParaRPr/>
          </a:p>
          <a:p>
            <a:pPr indent="0" lvl="0" marL="0" rtl="0" algn="l">
              <a:lnSpc>
                <a:spcPct val="115000"/>
              </a:lnSpc>
              <a:spcBef>
                <a:spcPts val="1200"/>
              </a:spcBef>
              <a:spcAft>
                <a:spcPts val="0"/>
              </a:spcAft>
              <a:buClr>
                <a:schemeClr val="dk1"/>
              </a:buClr>
              <a:buSzPts val="1100"/>
              <a:buFont typeface="Arial"/>
              <a:buNone/>
            </a:pPr>
            <a:r>
              <a:rPr lang="en"/>
              <a:t>Fourth, we need longer-term runs and systematic evaluation against GCAFS and observations. Rebecca Schwantes also has a poster on MELODIES MONET, the evaluation tool we'll be using.</a:t>
            </a:r>
            <a:endParaRPr/>
          </a:p>
          <a:p>
            <a:pPr indent="0" lvl="0" marL="0" rtl="0" algn="l">
              <a:lnSpc>
                <a:spcPct val="100000"/>
              </a:lnSpc>
              <a:spcBef>
                <a:spcPts val="1200"/>
              </a:spcBef>
              <a:spcAft>
                <a:spcPts val="0"/>
              </a:spcAft>
              <a:buSzPts val="1100"/>
              <a:buNone/>
            </a:pPr>
            <a:r>
              <a:t/>
            </a:r>
            <a:endParaRPr/>
          </a:p>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SzPts val="1100"/>
              <a:buNone/>
            </a:pPr>
            <a:r>
              <a:t/>
            </a:r>
            <a:endParaRPr>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3f50b9a1f0b_0_15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3f50b9a1f0b_0_15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t>To summarize: CATChem v2 uses a modularized architecture to orchestrate chemistry, aerosol, emission, and deposition components, and it couples with the UFS through a NUOPC cap.</a:t>
            </a:r>
            <a:endParaRPr/>
          </a:p>
          <a:p>
            <a:pPr indent="0" lvl="0" marL="0" rtl="0" algn="l">
              <a:lnSpc>
                <a:spcPct val="115000"/>
              </a:lnSpc>
              <a:spcBef>
                <a:spcPts val="1200"/>
              </a:spcBef>
              <a:spcAft>
                <a:spcPts val="0"/>
              </a:spcAft>
              <a:buClr>
                <a:schemeClr val="dk1"/>
              </a:buClr>
              <a:buSzPts val="1100"/>
              <a:buFont typeface="Arial"/>
              <a:buNone/>
            </a:pPr>
            <a:r>
              <a:rPr lang="en"/>
              <a:t>All GOCART-2G processes have been implemented, and our initial evaluation against GCAFS shows comparable results. Longer-term simulations are needed for a more thorough comparison.</a:t>
            </a:r>
            <a:endParaRPr/>
          </a:p>
          <a:p>
            <a:pPr indent="0" lvl="0" marL="0" rtl="0" algn="l">
              <a:lnSpc>
                <a:spcPct val="115000"/>
              </a:lnSpc>
              <a:spcBef>
                <a:spcPts val="1200"/>
              </a:spcBef>
              <a:spcAft>
                <a:spcPts val="0"/>
              </a:spcAft>
              <a:buClr>
                <a:schemeClr val="dk1"/>
              </a:buClr>
              <a:buSzPts val="1100"/>
              <a:buFont typeface="Arial"/>
              <a:buNone/>
            </a:pPr>
            <a:r>
              <a:rPr lang="en"/>
              <a:t>Looking ahead, gas-phase chemistry is under active development. The CECE emissions component will be coupled in, and the MELODIES MONET tool will be used for systematic evaluation. Together, these are key parts of the next-generation air quality forecast system in the UFS as shown in this diagram.</a:t>
            </a:r>
            <a:endParaRPr/>
          </a:p>
          <a:p>
            <a:pPr indent="0" lvl="0" marL="0" rtl="0" algn="l">
              <a:lnSpc>
                <a:spcPct val="115000"/>
              </a:lnSpc>
              <a:spcBef>
                <a:spcPts val="1200"/>
              </a:spcBef>
              <a:spcAft>
                <a:spcPts val="0"/>
              </a:spcAft>
              <a:buNone/>
            </a:pPr>
            <a:r>
              <a:rPr b="1" lang="en">
                <a:solidFill>
                  <a:schemeClr val="dk1"/>
                </a:solidFill>
              </a:rPr>
              <a:t>You can find the source code and use guide for catchem through the link here.</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e5f1675d6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3e5f1675d6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a:solidFill>
                  <a:schemeClr val="dk1"/>
                </a:solidFill>
              </a:rPr>
              <a:t>CATChem is the new chemistry component we are developing to solve the problem that the current </a:t>
            </a:r>
            <a:r>
              <a:rPr lang="en">
                <a:solidFill>
                  <a:schemeClr val="dk1"/>
                </a:solidFill>
              </a:rPr>
              <a:t>Chemistry-related code is duplicated across UFS applications, such as GCAFS and UFS-AQM. This lack of unification makes the code very time-intensive to maintain.</a:t>
            </a:r>
            <a:endParaRPr>
              <a:solidFill>
                <a:schemeClr val="dk1"/>
              </a:solidFill>
            </a:endParaRPr>
          </a:p>
          <a:p>
            <a:pPr indent="0" lvl="0" marL="0" rtl="0" algn="l">
              <a:lnSpc>
                <a:spcPct val="115000"/>
              </a:lnSpc>
              <a:spcBef>
                <a:spcPts val="1200"/>
              </a:spcBef>
              <a:spcAft>
                <a:spcPts val="0"/>
              </a:spcAft>
              <a:buNone/>
            </a:pPr>
            <a:r>
              <a:rPr lang="en">
                <a:solidFill>
                  <a:schemeClr val="dk1"/>
                </a:solidFill>
              </a:rPr>
              <a:t>As the diagram illustrates, CATChem is designed to be flexible and configurable. Users can choose the complexity that fits their specific needs,  from 'None' or ‘simple tracers' all the way up to 'Complex Research Schemes'.</a:t>
            </a:r>
            <a:endParaRPr>
              <a:solidFill>
                <a:schemeClr val="dk1"/>
              </a:solidFill>
            </a:endParaRPr>
          </a:p>
          <a:p>
            <a:pPr indent="0" lvl="0" marL="0" rtl="0" algn="l">
              <a:lnSpc>
                <a:spcPct val="115000"/>
              </a:lnSpc>
              <a:spcBef>
                <a:spcPts val="1200"/>
              </a:spcBef>
              <a:spcAft>
                <a:spcPts val="0"/>
              </a:spcAft>
              <a:buNone/>
            </a:pPr>
            <a:r>
              <a:rPr lang="en">
                <a:solidFill>
                  <a:schemeClr val="dk1"/>
                </a:solidFill>
              </a:rPr>
              <a:t>This structure allows us to balance increasing complexity with computational cost, tailoring the model to the application.</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other  major part of our strategy involves how we interact with the broader scientific community. While we are unifying the infrastructure, we will still link to </a:t>
            </a:r>
            <a:r>
              <a:rPr lang="en">
                <a:solidFill>
                  <a:schemeClr val="dk1"/>
                </a:solidFill>
              </a:rPr>
              <a:t>external</a:t>
            </a:r>
            <a:r>
              <a:rPr lang="en">
                <a:solidFill>
                  <a:schemeClr val="dk1"/>
                </a:solidFill>
              </a:rPr>
              <a:t>  repositories from our collaborators. </a:t>
            </a:r>
            <a:r>
              <a:rPr lang="en">
                <a:solidFill>
                  <a:schemeClr val="dk1"/>
                </a:solidFill>
              </a:rPr>
              <a:t>This ensures our architecture remains consistent while leveraging the best available science</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lang="en">
                <a:solidFill>
                  <a:schemeClr val="dk1"/>
                </a:solidFill>
              </a:rPr>
              <a:t>However, we will do this at a </a:t>
            </a:r>
            <a:r>
              <a:rPr b="1" lang="en">
                <a:solidFill>
                  <a:schemeClr val="dk1"/>
                </a:solidFill>
              </a:rPr>
              <a:t>process level only</a:t>
            </a:r>
            <a:r>
              <a:rPr lang="en">
                <a:solidFill>
                  <a:schemeClr val="dk1"/>
                </a:solidFill>
              </a:rPr>
              <a:t>.</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Key integrations include the </a:t>
            </a:r>
            <a:r>
              <a:rPr b="1" lang="en">
                <a:solidFill>
                  <a:schemeClr val="dk1"/>
                </a:solidFill>
              </a:rPr>
              <a:t>Model Independent Chemistry Module (MICM)</a:t>
            </a:r>
            <a:r>
              <a:rPr lang="en">
                <a:solidFill>
                  <a:schemeClr val="dk1"/>
                </a:solidFill>
              </a:rPr>
              <a:t> developed by NSF NCAR.</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We are also incorporating the </a:t>
            </a:r>
            <a:r>
              <a:rPr b="1" lang="en">
                <a:solidFill>
                  <a:schemeClr val="dk1"/>
                </a:solidFill>
              </a:rPr>
              <a:t>Community Regional Atmospheric Chemistry Multiphase Mechanism (CRACMM)</a:t>
            </a:r>
            <a:r>
              <a:rPr lang="en">
                <a:solidFill>
                  <a:schemeClr val="dk1"/>
                </a:solidFill>
              </a:rPr>
              <a:t>, a joint effort by the US EPA and NOAA CSL.</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Finally, we continue to utilize the </a:t>
            </a:r>
            <a:r>
              <a:rPr b="1" lang="en">
                <a:solidFill>
                  <a:schemeClr val="dk1"/>
                </a:solidFill>
              </a:rPr>
              <a:t>GOCART Process Library</a:t>
            </a:r>
            <a:r>
              <a:rPr lang="en">
                <a:solidFill>
                  <a:schemeClr val="dk1"/>
                </a:solidFill>
              </a:rPr>
              <a:t> developed by NASA and NOAA.</a:t>
            </a:r>
            <a:endParaRPr>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3f4ebec8fc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3f4ebec8fc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We completely restructured the codebased from version one. "This diagram provides a map of the CATChem repository. The structure is designed to separate the scientific physics from the software infrastructure.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[Section 1: The Support Layer (Top &amp; Outer Edges)]</a:t>
            </a:r>
            <a:r>
              <a:rPr lang="en">
                <a:solidFill>
                  <a:schemeClr val="dk1"/>
                </a:solidFill>
              </a:rPr>
              <a:t> At the top-level directories, they support the build and development lifecycle.</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n">
                <a:solidFill>
                  <a:srgbClr val="188038"/>
                </a:solidFill>
                <a:latin typeface="Roboto Mono"/>
                <a:ea typeface="Roboto Mono"/>
                <a:cs typeface="Roboto Mono"/>
                <a:sym typeface="Roboto Mono"/>
              </a:rPr>
              <a:t>cmake/</a:t>
            </a:r>
            <a:r>
              <a:rPr lang="en">
                <a:solidFill>
                  <a:schemeClr val="dk1"/>
                </a:solidFill>
              </a:rPr>
              <a:t> </a:t>
            </a:r>
            <a:r>
              <a:rPr i="1" lang="en">
                <a:solidFill>
                  <a:schemeClr val="dk1"/>
                </a:solidFill>
              </a:rPr>
              <a:t>[Top Left]</a:t>
            </a:r>
            <a:r>
              <a:rPr lang="en">
                <a:solidFill>
                  <a:schemeClr val="dk1"/>
                </a:solidFill>
              </a:rPr>
              <a:t>: This holds our build configuration. It manages how the code compiles across different environments.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rgbClr val="188038"/>
                </a:solidFill>
                <a:latin typeface="Roboto Mono"/>
                <a:ea typeface="Roboto Mono"/>
                <a:cs typeface="Roboto Mono"/>
                <a:sym typeface="Roboto Mono"/>
              </a:rPr>
              <a:t>drivers/</a:t>
            </a:r>
            <a:r>
              <a:rPr lang="en">
                <a:solidFill>
                  <a:schemeClr val="dk1"/>
                </a:solidFill>
              </a:rPr>
              <a:t> </a:t>
            </a:r>
            <a:r>
              <a:rPr i="1" lang="en">
                <a:solidFill>
                  <a:schemeClr val="dk1"/>
                </a:solidFill>
              </a:rPr>
              <a:t>[Top Center]</a:t>
            </a:r>
            <a:r>
              <a:rPr lang="en">
                <a:solidFill>
                  <a:schemeClr val="dk1"/>
                </a:solidFill>
              </a:rPr>
              <a:t>: This is our connection to the host model. It contains the interface drivers—like NUOPC or CCPP—that allow CATChem to plug into larger Earth system models.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rgbClr val="188038"/>
                </a:solidFill>
                <a:latin typeface="Roboto Mono"/>
                <a:ea typeface="Roboto Mono"/>
                <a:cs typeface="Roboto Mono"/>
                <a:sym typeface="Roboto Mono"/>
              </a:rPr>
              <a:t>docs/</a:t>
            </a:r>
            <a:r>
              <a:rPr lang="en">
                <a:solidFill>
                  <a:schemeClr val="dk1"/>
                </a:solidFill>
              </a:rPr>
              <a:t> </a:t>
            </a:r>
            <a:r>
              <a:rPr i="1" lang="en">
                <a:solidFill>
                  <a:schemeClr val="dk1"/>
                </a:solidFill>
              </a:rPr>
              <a:t>[Top Left]</a:t>
            </a:r>
            <a:r>
              <a:rPr lang="en">
                <a:solidFill>
                  <a:schemeClr val="dk1"/>
                </a:solidFill>
              </a:rPr>
              <a:t>: Here we have our Sphinx-based documentation, ensuring that our manuals stay version-controlled alongside the code.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rgbClr val="188038"/>
                </a:solidFill>
                <a:latin typeface="Roboto Mono"/>
                <a:ea typeface="Roboto Mono"/>
                <a:cs typeface="Roboto Mono"/>
                <a:sym typeface="Roboto Mono"/>
              </a:rPr>
              <a:t>tests/</a:t>
            </a:r>
            <a:r>
              <a:rPr lang="en">
                <a:solidFill>
                  <a:schemeClr val="dk1"/>
                </a:solidFill>
              </a:rPr>
              <a:t> </a:t>
            </a:r>
            <a:r>
              <a:rPr i="1" lang="en">
                <a:solidFill>
                  <a:schemeClr val="dk1"/>
                </a:solidFill>
              </a:rPr>
              <a:t>[Top Right]</a:t>
            </a:r>
            <a:r>
              <a:rPr lang="en">
                <a:solidFill>
                  <a:schemeClr val="dk1"/>
                </a:solidFill>
              </a:rPr>
              <a:t>: This contains our unit and integration tests, which are critical for </a:t>
            </a:r>
            <a:r>
              <a:rPr lang="en">
                <a:solidFill>
                  <a:schemeClr val="dk1"/>
                </a:solidFill>
              </a:rPr>
              <a:t>continuous</a:t>
            </a:r>
            <a:r>
              <a:rPr lang="en">
                <a:solidFill>
                  <a:schemeClr val="dk1"/>
                </a:solidFill>
              </a:rPr>
              <a:t> model development."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[Section 2: The Core Framework (Inside </a:t>
            </a:r>
            <a:r>
              <a:rPr b="1" lang="en">
                <a:solidFill>
                  <a:srgbClr val="188038"/>
                </a:solidFill>
                <a:latin typeface="Roboto Mono"/>
                <a:ea typeface="Roboto Mono"/>
                <a:cs typeface="Roboto Mono"/>
                <a:sym typeface="Roboto Mono"/>
              </a:rPr>
              <a:t>src/</a:t>
            </a:r>
            <a:r>
              <a:rPr b="1" lang="en">
                <a:solidFill>
                  <a:schemeClr val="dk1"/>
                </a:solidFill>
              </a:rPr>
              <a:t>)]</a:t>
            </a:r>
            <a:r>
              <a:rPr lang="en">
                <a:solidFill>
                  <a:schemeClr val="dk1"/>
                </a:solidFill>
              </a:rPr>
              <a:t> The heart of the application is the </a:t>
            </a:r>
            <a:r>
              <a:rPr b="1" lang="en">
                <a:solidFill>
                  <a:srgbClr val="188038"/>
                </a:solidFill>
                <a:latin typeface="Roboto Mono"/>
                <a:ea typeface="Roboto Mono"/>
                <a:cs typeface="Roboto Mono"/>
                <a:sym typeface="Roboto Mono"/>
              </a:rPr>
              <a:t>src/</a:t>
            </a:r>
            <a:r>
              <a:rPr lang="en">
                <a:solidFill>
                  <a:schemeClr val="dk1"/>
                </a:solidFill>
              </a:rPr>
              <a:t> directory.</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n">
                <a:solidFill>
                  <a:srgbClr val="188038"/>
                </a:solidFill>
                <a:latin typeface="Roboto Mono"/>
                <a:ea typeface="Roboto Mono"/>
                <a:cs typeface="Roboto Mono"/>
                <a:sym typeface="Roboto Mono"/>
              </a:rPr>
              <a:t>core/</a:t>
            </a:r>
            <a:r>
              <a:rPr lang="en">
                <a:solidFill>
                  <a:schemeClr val="dk1"/>
                </a:solidFill>
              </a:rPr>
              <a:t>: </a:t>
            </a:r>
            <a:r>
              <a:rPr i="1" lang="en">
                <a:solidFill>
                  <a:schemeClr val="dk1"/>
                </a:solidFill>
              </a:rPr>
              <a:t>[Point to center-left of src]</a:t>
            </a:r>
            <a:r>
              <a:rPr lang="en">
                <a:solidFill>
                  <a:schemeClr val="dk1"/>
                </a:solidFill>
              </a:rPr>
              <a:t> This is the 'engine room.' It handles the low-level utilities that the rest of the model relies on—things like: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b="1" lang="en">
                <a:solidFill>
                  <a:srgbClr val="188038"/>
                </a:solidFill>
                <a:latin typeface="Roboto Mono"/>
                <a:ea typeface="Roboto Mono"/>
                <a:cs typeface="Roboto Mono"/>
                <a:sym typeface="Roboto Mono"/>
              </a:rPr>
              <a:t>precision_mod</a:t>
            </a:r>
            <a:r>
              <a:rPr lang="en">
                <a:solidFill>
                  <a:schemeClr val="dk1"/>
                </a:solidFill>
              </a:rPr>
              <a:t>: Defining numerical precision (single vs. double) in one place.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b="1" lang="en">
                <a:solidFill>
                  <a:srgbClr val="188038"/>
                </a:solidFill>
                <a:latin typeface="Roboto Mono"/>
                <a:ea typeface="Roboto Mono"/>
                <a:cs typeface="Roboto Mono"/>
                <a:sym typeface="Roboto Mono"/>
              </a:rPr>
              <a:t>error_mod</a:t>
            </a:r>
            <a:r>
              <a:rPr lang="en">
                <a:solidFill>
                  <a:schemeClr val="dk1"/>
                </a:solidFill>
              </a:rPr>
              <a:t>: A unified way to handle crashes or warnings.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b="1" lang="en">
                <a:solidFill>
                  <a:srgbClr val="188038"/>
                </a:solidFill>
                <a:latin typeface="Roboto Mono"/>
                <a:ea typeface="Roboto Mono"/>
                <a:cs typeface="Roboto Mono"/>
                <a:sym typeface="Roboto Mono"/>
              </a:rPr>
              <a:t>metstate_mod</a:t>
            </a:r>
            <a:r>
              <a:rPr lang="en">
                <a:solidFill>
                  <a:schemeClr val="dk1"/>
                </a:solidFill>
              </a:rPr>
              <a:t>: How we manage meteorological data variables.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rgbClr val="188038"/>
                </a:solidFill>
                <a:latin typeface="Roboto Mono"/>
                <a:ea typeface="Roboto Mono"/>
                <a:cs typeface="Roboto Mono"/>
                <a:sym typeface="Roboto Mono"/>
              </a:rPr>
              <a:t>api/</a:t>
            </a:r>
            <a:r>
              <a:rPr lang="en">
                <a:solidFill>
                  <a:schemeClr val="dk1"/>
                </a:solidFill>
              </a:rPr>
              <a:t>: Just above that, we have the API layer. This provides high-level interfaces, from which external drivers can call internal functions without knowing the details of the function.</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rgbClr val="188038"/>
                </a:solidFill>
                <a:latin typeface="Roboto Mono"/>
                <a:ea typeface="Roboto Mono"/>
                <a:cs typeface="Roboto Mono"/>
                <a:sym typeface="Roboto Mono"/>
              </a:rPr>
              <a:t>external/</a:t>
            </a:r>
            <a:r>
              <a:rPr lang="en">
                <a:solidFill>
                  <a:schemeClr val="dk1"/>
                </a:solidFill>
              </a:rPr>
              <a:t>: </a:t>
            </a:r>
            <a:r>
              <a:rPr i="1" lang="en">
                <a:solidFill>
                  <a:schemeClr val="dk1"/>
                </a:solidFill>
              </a:rPr>
              <a:t>[Point to center]</a:t>
            </a:r>
            <a:r>
              <a:rPr lang="en">
                <a:solidFill>
                  <a:schemeClr val="dk1"/>
                </a:solidFill>
              </a:rPr>
              <a:t> This is for code we rely on but don't own. We use submodules here for libraries like </a:t>
            </a:r>
            <a:r>
              <a:rPr b="1" lang="en">
                <a:solidFill>
                  <a:srgbClr val="188038"/>
                </a:solidFill>
                <a:latin typeface="Roboto Mono"/>
                <a:ea typeface="Roboto Mono"/>
                <a:cs typeface="Roboto Mono"/>
                <a:sym typeface="Roboto Mono"/>
              </a:rPr>
              <a:t>yaml-cpp</a:t>
            </a:r>
            <a:r>
              <a:rPr lang="en">
                <a:solidFill>
                  <a:schemeClr val="dk1"/>
                </a:solidFill>
              </a:rPr>
              <a:t> (for parsing config files) and the </a:t>
            </a:r>
            <a:r>
              <a:rPr b="1" lang="en">
                <a:solidFill>
                  <a:srgbClr val="188038"/>
                </a:solidFill>
                <a:latin typeface="Roboto Mono"/>
                <a:ea typeface="Roboto Mono"/>
                <a:cs typeface="Roboto Mono"/>
                <a:sym typeface="Roboto Mono"/>
              </a:rPr>
              <a:t>GOCART</a:t>
            </a:r>
            <a:r>
              <a:rPr lang="en">
                <a:solidFill>
                  <a:schemeClr val="dk1"/>
                </a:solidFill>
              </a:rPr>
              <a:t> library. Keeping these separate ensures we can easily update dependencies without breaking our own code."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[Section 3: The Scientific Processes (Inside </a:t>
            </a:r>
            <a:r>
              <a:rPr b="1" lang="en">
                <a:solidFill>
                  <a:srgbClr val="188038"/>
                </a:solidFill>
                <a:latin typeface="Roboto Mono"/>
                <a:ea typeface="Roboto Mono"/>
                <a:cs typeface="Roboto Mono"/>
                <a:sym typeface="Roboto Mono"/>
              </a:rPr>
              <a:t>src/process/</a:t>
            </a:r>
            <a:r>
              <a:rPr b="1" lang="en">
                <a:solidFill>
                  <a:schemeClr val="dk1"/>
                </a:solidFill>
              </a:rPr>
              <a:t>)]</a:t>
            </a:r>
            <a:r>
              <a:rPr lang="en">
                <a:solidFill>
                  <a:schemeClr val="dk1"/>
                </a:solidFill>
              </a:rPr>
              <a:t> "Finally, for the scientists, the most important section is </a:t>
            </a:r>
            <a:r>
              <a:rPr b="1" lang="en">
                <a:solidFill>
                  <a:srgbClr val="188038"/>
                </a:solidFill>
                <a:latin typeface="Roboto Mono"/>
                <a:ea typeface="Roboto Mono"/>
                <a:cs typeface="Roboto Mono"/>
                <a:sym typeface="Roboto Mono"/>
              </a:rPr>
              <a:t>process/</a:t>
            </a:r>
            <a:r>
              <a:rPr lang="en">
                <a:solidFill>
                  <a:schemeClr val="dk1"/>
                </a:solidFill>
              </a:rPr>
              <a:t> </a:t>
            </a:r>
            <a:r>
              <a:rPr i="1" lang="en">
                <a:solidFill>
                  <a:schemeClr val="dk1"/>
                </a:solidFill>
              </a:rPr>
              <a:t>[Point to center-right]</a:t>
            </a:r>
            <a:r>
              <a:rPr lang="en">
                <a:solidFill>
                  <a:schemeClr val="dk1"/>
                </a:solidFill>
              </a:rPr>
              <a:t>. This is where the actual atmospheric process lives.</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lang="en">
                <a:solidFill>
                  <a:schemeClr val="dk1"/>
                </a:solidFill>
              </a:rPr>
              <a:t>Each physical process has its own isolated directory:</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b="1" lang="en">
                <a:solidFill>
                  <a:srgbClr val="188038"/>
                </a:solidFill>
                <a:latin typeface="Roboto Mono"/>
                <a:ea typeface="Roboto Mono"/>
                <a:cs typeface="Roboto Mono"/>
                <a:sym typeface="Roboto Mono"/>
              </a:rPr>
              <a:t>seasalt/</a:t>
            </a:r>
            <a:r>
              <a:rPr lang="en">
                <a:solidFill>
                  <a:schemeClr val="dk1"/>
                </a:solidFill>
              </a:rPr>
              <a:t> for emissions.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b="1" lang="en">
                <a:solidFill>
                  <a:srgbClr val="188038"/>
                </a:solidFill>
                <a:latin typeface="Roboto Mono"/>
                <a:ea typeface="Roboto Mono"/>
                <a:cs typeface="Roboto Mono"/>
                <a:sym typeface="Roboto Mono"/>
              </a:rPr>
              <a:t>drydep/</a:t>
            </a:r>
            <a:r>
              <a:rPr lang="en">
                <a:solidFill>
                  <a:schemeClr val="dk1"/>
                </a:solidFill>
              </a:rPr>
              <a:t> and </a:t>
            </a:r>
            <a:r>
              <a:rPr b="1" lang="en">
                <a:solidFill>
                  <a:srgbClr val="188038"/>
                </a:solidFill>
                <a:latin typeface="Roboto Mono"/>
                <a:ea typeface="Roboto Mono"/>
                <a:cs typeface="Roboto Mono"/>
                <a:sym typeface="Roboto Mono"/>
              </a:rPr>
              <a:t>wetdep/</a:t>
            </a:r>
            <a:r>
              <a:rPr lang="en">
                <a:solidFill>
                  <a:schemeClr val="dk1"/>
                </a:solidFill>
              </a:rPr>
              <a:t> for deposition.</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b="1" lang="en">
                <a:solidFill>
                  <a:srgbClr val="188038"/>
                </a:solidFill>
                <a:latin typeface="Roboto Mono"/>
                <a:ea typeface="Roboto Mono"/>
                <a:cs typeface="Roboto Mono"/>
                <a:sym typeface="Roboto Mono"/>
              </a:rPr>
              <a:t>settling/</a:t>
            </a:r>
            <a:r>
              <a:rPr lang="en">
                <a:solidFill>
                  <a:schemeClr val="dk1"/>
                </a:solidFill>
              </a:rPr>
              <a:t> for gravitational settling.</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This modularity allows a scientist to work on their own code without  accidentally breaking others."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[Conclusion: The Developer Workflow]</a:t>
            </a:r>
            <a:r>
              <a:rPr lang="en">
                <a:solidFill>
                  <a:schemeClr val="dk1"/>
                </a:solidFill>
              </a:rPr>
              <a:t> "One final note on workflow: If you look at the far right under </a:t>
            </a:r>
            <a:r>
              <a:rPr b="1" lang="en">
                <a:solidFill>
                  <a:srgbClr val="188038"/>
                </a:solidFill>
                <a:latin typeface="Roboto Mono"/>
                <a:ea typeface="Roboto Mono"/>
                <a:cs typeface="Roboto Mono"/>
                <a:sym typeface="Roboto Mono"/>
              </a:rPr>
              <a:t>tools/</a:t>
            </a:r>
            <a:r>
              <a:rPr lang="en">
                <a:solidFill>
                  <a:schemeClr val="dk1"/>
                </a:solidFill>
              </a:rPr>
              <a:t>, you’ll see the </a:t>
            </a:r>
            <a:r>
              <a:rPr b="1" lang="en">
                <a:solidFill>
                  <a:srgbClr val="188038"/>
                </a:solidFill>
                <a:latin typeface="Roboto Mono"/>
                <a:ea typeface="Roboto Mono"/>
                <a:cs typeface="Roboto Mono"/>
                <a:sym typeface="Roboto Mono"/>
              </a:rPr>
              <a:t>process_generator/</a:t>
            </a:r>
            <a:r>
              <a:rPr lang="en">
                <a:solidFill>
                  <a:schemeClr val="dk1"/>
                </a:solidFill>
              </a:rPr>
              <a:t>. If you need to add a </a:t>
            </a:r>
            <a:r>
              <a:rPr i="1" lang="en">
                <a:solidFill>
                  <a:schemeClr val="dk1"/>
                </a:solidFill>
              </a:rPr>
              <a:t>new</a:t>
            </a:r>
            <a:r>
              <a:rPr lang="en">
                <a:solidFill>
                  <a:schemeClr val="dk1"/>
                </a:solidFill>
              </a:rPr>
              <a:t> chemical process, you don't start from scratch. You run this generator tool, and it automatically creates the folder structure and boilerplate code inside the </a:t>
            </a:r>
            <a:r>
              <a:rPr lang="en">
                <a:solidFill>
                  <a:srgbClr val="188038"/>
                </a:solidFill>
                <a:latin typeface="Roboto Mono"/>
                <a:ea typeface="Roboto Mono"/>
                <a:cs typeface="Roboto Mono"/>
                <a:sym typeface="Roboto Mono"/>
              </a:rPr>
              <a:t>process/</a:t>
            </a:r>
            <a:r>
              <a:rPr lang="en">
                <a:solidFill>
                  <a:schemeClr val="dk1"/>
                </a:solidFill>
              </a:rPr>
              <a:t> directory for you. This ensures that all new science modules follow the exact same standard as the existing ones."</a:t>
            </a:r>
            <a:endParaRPr>
              <a:solidFill>
                <a:schemeClr val="dk1"/>
              </a:solidFill>
            </a:endParaRPr>
          </a:p>
          <a:p>
            <a:pPr indent="0" lvl="0" marL="0" rtl="0" algn="l">
              <a:spcBef>
                <a:spcPts val="120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f50b9a1f0b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6" name="Google Shape;116;g3f50b9a1f0b_0_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Zoom into the internal architecture. At the top is the </a:t>
            </a:r>
            <a:r>
              <a:rPr b="1" lang="en">
                <a:solidFill>
                  <a:schemeClr val="dk1"/>
                </a:solidFill>
              </a:rPr>
              <a:t>CATChem API Layer</a:t>
            </a:r>
            <a:r>
              <a:rPr lang="en">
                <a:solidFill>
                  <a:schemeClr val="dk1"/>
                </a:solidFill>
              </a:rPr>
              <a:t>, which is the single entry point for any external component communicating with us. Below that sits the </a:t>
            </a:r>
            <a:r>
              <a:rPr b="1" lang="en">
                <a:solidFill>
                  <a:schemeClr val="dk1"/>
                </a:solidFill>
              </a:rPr>
              <a:t>State Management</a:t>
            </a:r>
            <a:r>
              <a:rPr lang="en">
                <a:solidFill>
                  <a:schemeClr val="dk1"/>
                </a:solidFill>
              </a:rPr>
              <a:t> layer — contains several key managers: the </a:t>
            </a:r>
            <a:r>
              <a:rPr b="1" lang="en">
                <a:solidFill>
                  <a:schemeClr val="dk1"/>
                </a:solidFill>
              </a:rPr>
              <a:t>Process Manager</a:t>
            </a:r>
            <a:r>
              <a:rPr lang="en">
                <a:solidFill>
                  <a:schemeClr val="dk1"/>
                </a:solidFill>
              </a:rPr>
              <a:t> controls the execution of all scientific processes; the </a:t>
            </a:r>
            <a:r>
              <a:rPr b="1" lang="en">
                <a:solidFill>
                  <a:schemeClr val="dk1"/>
                </a:solidFill>
              </a:rPr>
              <a:t>Configuration Manager</a:t>
            </a:r>
            <a:r>
              <a:rPr lang="en">
                <a:solidFill>
                  <a:schemeClr val="dk1"/>
                </a:solidFill>
              </a:rPr>
              <a:t> handles how settings are loaded; the </a:t>
            </a:r>
            <a:r>
              <a:rPr b="1" lang="en">
                <a:solidFill>
                  <a:schemeClr val="dk1"/>
                </a:solidFill>
              </a:rPr>
              <a:t>Diagnostic Manager</a:t>
            </a:r>
            <a:r>
              <a:rPr lang="en">
                <a:solidFill>
                  <a:schemeClr val="dk1"/>
                </a:solidFill>
              </a:rPr>
              <a:t> collects output fields for analysis; and the </a:t>
            </a:r>
            <a:r>
              <a:rPr b="1" lang="en">
                <a:solidFill>
                  <a:schemeClr val="dk1"/>
                </a:solidFill>
              </a:rPr>
              <a:t>Grid Manager</a:t>
            </a:r>
            <a:r>
              <a:rPr lang="en">
                <a:solidFill>
                  <a:schemeClr val="dk1"/>
                </a:solidFill>
              </a:rPr>
              <a:t> handles spatial domain information.</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a:t>
            </a:r>
            <a:r>
              <a:rPr lang="en">
                <a:solidFill>
                  <a:schemeClr val="dk1"/>
                </a:solidFill>
              </a:rPr>
              <a:t>modularized</a:t>
            </a:r>
            <a:r>
              <a:rPr lang="en">
                <a:solidFill>
                  <a:schemeClr val="dk1"/>
                </a:solidFill>
              </a:rPr>
              <a:t> structure ensure we have an easy integration and future expansion.</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3f50b9a1f0b_0_9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3" name="Google Shape;123;g3f50b9a1f0b_0_9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Now let's talk about how to plug CATChem into the UFS. We use </a:t>
            </a:r>
            <a:r>
              <a:rPr b="1" lang="en">
                <a:solidFill>
                  <a:schemeClr val="dk1"/>
                </a:solidFill>
              </a:rPr>
              <a:t>NUOPC</a:t>
            </a:r>
            <a:r>
              <a:rPr lang="en">
                <a:solidFill>
                  <a:schemeClr val="dk1"/>
                </a:solidFill>
              </a:rPr>
              <a:t> — the National Unified Operational Prediction Capability standard — as our coupling framework. NUOPC is built on top of the Earth System Modeling Framework (ESMF), and it enables seamless coupling among different components, such as atmosphere, ocean, land, and sea ice models. It's used by many agencies in the earth system modeling community.</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diagram shows the </a:t>
            </a:r>
            <a:r>
              <a:rPr b="1" lang="en">
                <a:solidFill>
                  <a:schemeClr val="dk1"/>
                </a:solidFill>
              </a:rPr>
              <a:t>CATChem NUOPC Cap Structure</a:t>
            </a:r>
            <a:r>
              <a:rPr lang="en">
                <a:solidFill>
                  <a:schemeClr val="dk1"/>
                </a:solidFill>
              </a:rPr>
              <a:t>. At the top sits the NUOPC Driver or Mediator, which controls the entire coupled system. Below it is the CATChem NUOPC Cap, which is the gateway to our system.</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cap has two main branches. On the left is the </a:t>
            </a:r>
            <a:r>
              <a:rPr b="1" lang="en">
                <a:solidFill>
                  <a:schemeClr val="dk1"/>
                </a:solidFill>
              </a:rPr>
              <a:t>Field Exchange Manager</a:t>
            </a:r>
            <a:r>
              <a:rPr lang="en">
                <a:solidFill>
                  <a:schemeClr val="dk1"/>
                </a:solidFill>
              </a:rPr>
              <a:t>, which handles what comes </a:t>
            </a:r>
            <a:r>
              <a:rPr i="1" lang="en">
                <a:solidFill>
                  <a:schemeClr val="dk1"/>
                </a:solidFill>
              </a:rPr>
              <a:t>into</a:t>
            </a:r>
            <a:r>
              <a:rPr lang="en">
                <a:solidFill>
                  <a:schemeClr val="dk1"/>
                </a:solidFill>
              </a:rPr>
              <a:t> CATChem — meteorological import fields, and determines what is </a:t>
            </a:r>
            <a:r>
              <a:rPr i="1" lang="en">
                <a:solidFill>
                  <a:schemeClr val="dk1"/>
                </a:solidFill>
              </a:rPr>
              <a:t>exported</a:t>
            </a:r>
            <a:r>
              <a:rPr lang="en">
                <a:solidFill>
                  <a:schemeClr val="dk1"/>
                </a:solidFill>
              </a:rPr>
              <a:t> back, such as species concentrations. On the right is the </a:t>
            </a:r>
            <a:r>
              <a:rPr b="1" lang="en">
                <a:solidFill>
                  <a:schemeClr val="dk1"/>
                </a:solidFill>
              </a:rPr>
              <a:t>CATChem Core API</a:t>
            </a:r>
            <a:r>
              <a:rPr lang="en">
                <a:solidFill>
                  <a:schemeClr val="dk1"/>
                </a:solidFill>
              </a:rPr>
              <a:t>, which manages our internal execution we just talked about. </a:t>
            </a:r>
            <a:endParaRPr>
              <a:solidFill>
                <a:schemeClr val="dk1"/>
              </a:solidFill>
            </a:endParaRPr>
          </a:p>
          <a:p>
            <a:pPr indent="0" lvl="0" marL="0" rtl="0" algn="l">
              <a:lnSpc>
                <a:spcPct val="100000"/>
              </a:lnSpc>
              <a:spcBef>
                <a:spcPts val="120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f50b9a1f0b_0_2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0" name="Google Shape;130;g3f50b9a1f0b_0_2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A critical technical innovation in CATChem is </a:t>
            </a:r>
            <a:r>
              <a:rPr b="1" lang="en">
                <a:solidFill>
                  <a:schemeClr val="dk1"/>
                </a:solidFill>
              </a:rPr>
              <a:t>Column Virtualization</a:t>
            </a:r>
            <a:r>
              <a:rPr lang="en">
                <a:solidFill>
                  <a:schemeClr val="dk1"/>
                </a:solidFill>
              </a:rPr>
              <a:t>.</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n">
                <a:solidFill>
                  <a:schemeClr val="dk1"/>
                </a:solidFill>
              </a:rPr>
              <a:t>The Concept:</a:t>
            </a:r>
            <a:r>
              <a:rPr lang="en">
                <a:solidFill>
                  <a:schemeClr val="dk1"/>
                </a:solidFill>
              </a:rPr>
              <a:t> This transforms 3D atmospheric problems into independent 1D columns. We split large 4D arrays into thread-local 2D columns.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Efficiency:</a:t>
            </a:r>
            <a:r>
              <a:rPr lang="en">
                <a:solidFill>
                  <a:schemeClr val="dk1"/>
                </a:solidFill>
              </a:rPr>
              <a:t> By having only one column in memory at a time, we significantly reduce memory pressure and improve cache performance through contiguous memory access.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Parallelization:</a:t>
            </a:r>
            <a:r>
              <a:rPr lang="en">
                <a:solidFill>
                  <a:schemeClr val="dk1"/>
                </a:solidFill>
              </a:rPr>
              <a:t> Since columns are processed independently, this architecture enables efficient parallelization via OpenMP or MPI or even GPU in the future.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Simplicity:</a:t>
            </a:r>
            <a:r>
              <a:rPr lang="en">
                <a:solidFill>
                  <a:schemeClr val="dk1"/>
                </a:solidFill>
              </a:rPr>
              <a:t> It also simplifies the physics algorithms, as developers only need to solve for 1D vertical profiles.</a:t>
            </a:r>
            <a:endParaRPr>
              <a:solidFill>
                <a:schemeClr val="dk1"/>
              </a:solidFill>
            </a:endParaRPr>
          </a:p>
          <a:p>
            <a:pPr indent="0" lvl="0" marL="0" rtl="0" algn="l">
              <a:lnSpc>
                <a:spcPct val="100000"/>
              </a:lnSpc>
              <a:spcBef>
                <a:spcPts val="120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f4ebec8fc2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3f4ebec8fc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To make the development much easier, we created the </a:t>
            </a:r>
            <a:r>
              <a:rPr b="1" lang="en">
                <a:solidFill>
                  <a:schemeClr val="dk1"/>
                </a:solidFill>
              </a:rPr>
              <a:t>CATChem Process Generator</a:t>
            </a:r>
            <a:r>
              <a:rPr lang="en">
                <a:solidFill>
                  <a:schemeClr val="dk1"/>
                </a:solidFill>
              </a:rPr>
              <a:t>.</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n">
                <a:solidFill>
                  <a:schemeClr val="dk1"/>
                </a:solidFill>
              </a:rPr>
              <a:t>Purpose:</a:t>
            </a:r>
            <a:r>
              <a:rPr lang="en">
                <a:solidFill>
                  <a:schemeClr val="dk1"/>
                </a:solidFill>
              </a:rPr>
              <a:t> This is tool designed to replace manual Fortran coding with standardized process generation.</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Inputs:</a:t>
            </a:r>
            <a:r>
              <a:rPr lang="en">
                <a:solidFill>
                  <a:schemeClr val="dk1"/>
                </a:solidFill>
              </a:rPr>
              <a:t> As shown in the diagram, you simply feed it a YAML file and the MetState definition, and it generates the documented Fortran code automatically .</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Benefits:</a:t>
            </a:r>
            <a:r>
              <a:rPr lang="en">
                <a:solidFill>
                  <a:schemeClr val="dk1"/>
                </a:solidFill>
              </a:rPr>
              <a:t> This tool drastically speeds up development from  weeks to just a few days .</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Consistency &amp; Safety:</a:t>
            </a:r>
            <a:r>
              <a:rPr lang="en">
                <a:solidFill>
                  <a:schemeClr val="dk1"/>
                </a:solidFill>
              </a:rPr>
              <a:t> We moved from variable coding patterns to a standardized architecture with built-in state management, eliminating common memory and field access errors .</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Documentation &amp; Testing:</a:t>
            </a:r>
            <a:r>
              <a:rPr lang="en">
                <a:solidFill>
                  <a:schemeClr val="dk1"/>
                </a:solidFill>
              </a:rPr>
              <a:t> Perhaps most impressively, we now have auto-generated test suites and 100% documentation coverage for generated processes.</a:t>
            </a: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f50b9a1f0b_0_9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3f50b9a1f0b_0_9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table summarizes the processes we've completed.</a:t>
            </a:r>
            <a:endParaRPr>
              <a:solidFill>
                <a:schemeClr val="dk1"/>
              </a:solidFill>
            </a:endParaRPr>
          </a:p>
          <a:p>
            <a:pPr indent="0" lvl="0" marL="0" rtl="0" algn="l">
              <a:lnSpc>
                <a:spcPct val="115000"/>
              </a:lnSpc>
              <a:spcBef>
                <a:spcPts val="1200"/>
              </a:spcBef>
              <a:spcAft>
                <a:spcPts val="0"/>
              </a:spcAft>
              <a:buNone/>
            </a:pPr>
            <a:r>
              <a:rPr lang="en">
                <a:solidFill>
                  <a:schemeClr val="dk1"/>
                </a:solidFill>
              </a:rPr>
              <a:t>We currently have seven </a:t>
            </a:r>
            <a:r>
              <a:rPr b="1" lang="en">
                <a:solidFill>
                  <a:schemeClr val="dk1"/>
                </a:solidFill>
              </a:rPr>
              <a:t>fully finished</a:t>
            </a:r>
            <a:r>
              <a:rPr lang="en">
                <a:solidFill>
                  <a:schemeClr val="dk1"/>
                </a:solidFill>
              </a:rPr>
              <a:t> processes. </a:t>
            </a:r>
            <a:r>
              <a:rPr b="1" lang="en">
                <a:solidFill>
                  <a:schemeClr val="dk1"/>
                </a:solidFill>
              </a:rPr>
              <a:t>Dry Deposition</a:t>
            </a:r>
            <a:r>
              <a:rPr lang="en">
                <a:solidFill>
                  <a:schemeClr val="dk1"/>
                </a:solidFill>
              </a:rPr>
              <a:t> supports three schemes — WESELY, ZHANG, and GOCART. </a:t>
            </a:r>
            <a:r>
              <a:rPr b="1" lang="en">
                <a:solidFill>
                  <a:schemeClr val="dk1"/>
                </a:solidFill>
              </a:rPr>
              <a:t>Wet Deposition</a:t>
            </a:r>
            <a:r>
              <a:rPr lang="en">
                <a:solidFill>
                  <a:schemeClr val="dk1"/>
                </a:solidFill>
              </a:rPr>
              <a:t> uses the Jacob scheme for large-scale precipitation scavenging. </a:t>
            </a:r>
            <a:r>
              <a:rPr b="1" lang="en">
                <a:solidFill>
                  <a:schemeClr val="dk1"/>
                </a:solidFill>
              </a:rPr>
              <a:t>Sea Salt</a:t>
            </a:r>
            <a:r>
              <a:rPr lang="en">
                <a:solidFill>
                  <a:schemeClr val="dk1"/>
                </a:solidFill>
              </a:rPr>
              <a:t> supports three emission schemes — GONG97, GONG03, and GEOS12 — for ocean-derived aerosol emissions. </a:t>
            </a:r>
            <a:r>
              <a:rPr b="1" lang="en">
                <a:solidFill>
                  <a:schemeClr val="dk1"/>
                </a:solidFill>
              </a:rPr>
              <a:t>Gravitational Settling</a:t>
            </a:r>
            <a:r>
              <a:rPr lang="en">
                <a:solidFill>
                  <a:schemeClr val="dk1"/>
                </a:solidFill>
              </a:rPr>
              <a:t> uses the GOCART scheme, Dust emission schemes include Fengsha and Ginoux. OC/BC and SO4 are all from GOCART simple chemistry.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We've also created the I/O layer for regridding and tile operations within the global workflow. These processes cover what the Global Chemistry and Aerosol Forecast System — GCAFS — is currently using, which allows us to do a direct comparison.</a:t>
            </a: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3f50b9a1f0b_0_11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3f50b9a1f0b_0_1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t>Now let me show you some initial results. This slide compares CATChem v2 against GCAFS for sea salt aerosol — specifically bin 3 — from a 5-day free run using the global workflow.</a:t>
            </a:r>
            <a:endParaRPr/>
          </a:p>
          <a:p>
            <a:pPr indent="0" lvl="0" marL="0" rtl="0" algn="l">
              <a:lnSpc>
                <a:spcPct val="115000"/>
              </a:lnSpc>
              <a:spcBef>
                <a:spcPts val="1200"/>
              </a:spcBef>
              <a:spcAft>
                <a:spcPts val="0"/>
              </a:spcAft>
              <a:buClr>
                <a:schemeClr val="dk1"/>
              </a:buClr>
              <a:buSzPts val="1100"/>
              <a:buFont typeface="Arial"/>
              <a:buNone/>
            </a:pPr>
            <a:r>
              <a:rPr lang="en"/>
              <a:t>On the left is the CATChem result, in the middle is GCAFS, and on the right is the difference between them. The bottom panel shows the global mean concentration at the surface over the 5-day period.</a:t>
            </a:r>
            <a:endParaRPr/>
          </a:p>
          <a:p>
            <a:pPr indent="0" lvl="0" marL="0" rtl="0" algn="l">
              <a:lnSpc>
                <a:spcPct val="115000"/>
              </a:lnSpc>
              <a:spcBef>
                <a:spcPts val="1200"/>
              </a:spcBef>
              <a:spcAft>
                <a:spcPts val="0"/>
              </a:spcAft>
              <a:buClr>
                <a:schemeClr val="dk1"/>
              </a:buClr>
              <a:buSzPts val="1100"/>
              <a:buFont typeface="Arial"/>
              <a:buNone/>
            </a:pPr>
            <a:r>
              <a:rPr lang="en"/>
              <a:t>As you can see, CATChem v2 reproduces the spatial patterns and concentration magnitudes of sea salt very well. The major emission regions over the Southern Ocean, the North Atlantic, and the North Pacific are all captured consistently. The small differences you see in the difference plot are mainly due to a customized wet deposition scheme in CATChem where we corrected a bug in the original implementation.</a:t>
            </a:r>
            <a:endParaRPr/>
          </a:p>
          <a:p>
            <a:pPr indent="0" lvl="0" marL="0" rtl="0" algn="l">
              <a:spcBef>
                <a:spcPts val="120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3.png"/><Relationship Id="rId3"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094D70"/>
        </a:solidFill>
      </p:bgPr>
    </p:bg>
    <p:spTree>
      <p:nvGrpSpPr>
        <p:cNvPr id="9" name="Shape 9"/>
        <p:cNvGrpSpPr/>
        <p:nvPr/>
      </p:nvGrpSpPr>
      <p:grpSpPr>
        <a:xfrm>
          <a:off x="0" y="0"/>
          <a:ext cx="0" cy="0"/>
          <a:chOff x="0" y="0"/>
          <a:chExt cx="0" cy="0"/>
        </a:xfrm>
      </p:grpSpPr>
      <p:pic>
        <p:nvPicPr>
          <p:cNvPr id="10" name="Google Shape;10;p2" title="4.png"/>
          <p:cNvPicPr preferRelativeResize="0"/>
          <p:nvPr/>
        </p:nvPicPr>
        <p:blipFill>
          <a:blip r:embed="rId2">
            <a:alphaModFix amt="50000"/>
          </a:blip>
          <a:stretch>
            <a:fillRect/>
          </a:stretch>
        </p:blipFill>
        <p:spPr>
          <a:xfrm>
            <a:off x="-7" y="8"/>
            <a:ext cx="9262536" cy="5210150"/>
          </a:xfrm>
          <a:prstGeom prst="rect">
            <a:avLst/>
          </a:prstGeom>
          <a:noFill/>
          <a:ln>
            <a:noFill/>
          </a:ln>
        </p:spPr>
      </p:pic>
      <p:sp>
        <p:nvSpPr>
          <p:cNvPr id="11" name="Google Shape;11;p2"/>
          <p:cNvSpPr txBox="1"/>
          <p:nvPr>
            <p:ph type="ctrTitle"/>
          </p:nvPr>
        </p:nvSpPr>
        <p:spPr>
          <a:xfrm>
            <a:off x="824000" y="1613813"/>
            <a:ext cx="42555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2" name="Google Shape;12;p2"/>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3" name="Google Shape;13;p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14" name="Google Shape;14;p2" title="UIFCW2026_Logo_white.png"/>
          <p:cNvPicPr preferRelativeResize="0"/>
          <p:nvPr/>
        </p:nvPicPr>
        <p:blipFill>
          <a:blip r:embed="rId3">
            <a:alphaModFix/>
          </a:blip>
          <a:stretch>
            <a:fillRect/>
          </a:stretch>
        </p:blipFill>
        <p:spPr>
          <a:xfrm>
            <a:off x="6796350" y="3291650"/>
            <a:ext cx="1925852" cy="144532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rgbClr val="094D70"/>
        </a:solidFill>
      </p:bgPr>
    </p:bg>
    <p:spTree>
      <p:nvGrpSpPr>
        <p:cNvPr id="75" name="Shape 75"/>
        <p:cNvGrpSpPr/>
        <p:nvPr/>
      </p:nvGrpSpPr>
      <p:grpSpPr>
        <a:xfrm>
          <a:off x="0" y="0"/>
          <a:ext cx="0" cy="0"/>
          <a:chOff x="0" y="0"/>
          <a:chExt cx="0" cy="0"/>
        </a:xfrm>
      </p:grpSpPr>
      <p:pic>
        <p:nvPicPr>
          <p:cNvPr id="76" name="Google Shape;76;p11" title="7.png"/>
          <p:cNvPicPr preferRelativeResize="0"/>
          <p:nvPr/>
        </p:nvPicPr>
        <p:blipFill>
          <a:blip r:embed="rId2">
            <a:alphaModFix/>
          </a:blip>
          <a:stretch>
            <a:fillRect/>
          </a:stretch>
        </p:blipFill>
        <p:spPr>
          <a:xfrm>
            <a:off x="0" y="2"/>
            <a:ext cx="9144000" cy="5143497"/>
          </a:xfrm>
          <a:prstGeom prst="rect">
            <a:avLst/>
          </a:prstGeom>
          <a:noFill/>
          <a:ln>
            <a:noFill/>
          </a:ln>
        </p:spPr>
      </p:pic>
      <p:sp>
        <p:nvSpPr>
          <p:cNvPr id="77" name="Google Shape;77;p1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78" name="Google Shape;78;p11"/>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9" name="Shape 79"/>
        <p:cNvGrpSpPr/>
        <p:nvPr/>
      </p:nvGrpSpPr>
      <p:grpSpPr>
        <a:xfrm>
          <a:off x="0" y="0"/>
          <a:ext cx="0" cy="0"/>
          <a:chOff x="0" y="0"/>
          <a:chExt cx="0" cy="0"/>
        </a:xfrm>
      </p:grpSpPr>
      <p:sp>
        <p:nvSpPr>
          <p:cNvPr id="80" name="Google Shape;80;p1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g3f5155c9383_18_0)">
  <p:cSld name="Title and body (g3f5155c9383_18_0)">
    <p:spTree>
      <p:nvGrpSpPr>
        <p:cNvPr id="81" name="Shape 81"/>
        <p:cNvGrpSpPr/>
        <p:nvPr/>
      </p:nvGrpSpPr>
      <p:grpSpPr>
        <a:xfrm>
          <a:off x="0" y="0"/>
          <a:ext cx="0" cy="0"/>
          <a:chOff x="0" y="0"/>
          <a:chExt cx="0" cy="0"/>
        </a:xfrm>
      </p:grpSpPr>
      <p:sp>
        <p:nvSpPr>
          <p:cNvPr id="82" name="Google Shape;82;p13"/>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3" name="Google Shape;83;p13"/>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84" name="Google Shape;84;p1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rgbClr val="F9CB9C"/>
        </a:solidFill>
      </p:bgPr>
    </p:bg>
    <p:spTree>
      <p:nvGrpSpPr>
        <p:cNvPr id="15" name="Shape 15"/>
        <p:cNvGrpSpPr/>
        <p:nvPr/>
      </p:nvGrpSpPr>
      <p:grpSpPr>
        <a:xfrm>
          <a:off x="0" y="0"/>
          <a:ext cx="0" cy="0"/>
          <a:chOff x="0" y="0"/>
          <a:chExt cx="0" cy="0"/>
        </a:xfrm>
      </p:grpSpPr>
      <p:pic>
        <p:nvPicPr>
          <p:cNvPr id="16" name="Google Shape;16;p3" title="6.png"/>
          <p:cNvPicPr preferRelativeResize="0"/>
          <p:nvPr/>
        </p:nvPicPr>
        <p:blipFill>
          <a:blip r:embed="rId2">
            <a:alphaModFix amt="30000"/>
          </a:blip>
          <a:stretch>
            <a:fillRect/>
          </a:stretch>
        </p:blipFill>
        <p:spPr>
          <a:xfrm>
            <a:off x="0" y="-6"/>
            <a:ext cx="9270576" cy="5214699"/>
          </a:xfrm>
          <a:prstGeom prst="rect">
            <a:avLst/>
          </a:prstGeom>
          <a:noFill/>
          <a:ln>
            <a:noFill/>
          </a:ln>
        </p:spPr>
      </p:pic>
      <p:sp>
        <p:nvSpPr>
          <p:cNvPr id="17" name="Google Shape;17;p3"/>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18" name="Google Shape;18;p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19" name="Google Shape;19;p3"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4"/>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23" name="Google Shape;23;p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24" name="Google Shape;24;p4"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grpSp>
        <p:nvGrpSpPr>
          <p:cNvPr id="25" name="Google Shape;25;p4"/>
          <p:cNvGrpSpPr/>
          <p:nvPr/>
        </p:nvGrpSpPr>
        <p:grpSpPr>
          <a:xfrm>
            <a:off x="951033" y="397889"/>
            <a:ext cx="1072800" cy="0"/>
            <a:chOff x="1376350" y="528325"/>
            <a:chExt cx="1072800" cy="0"/>
          </a:xfrm>
        </p:grpSpPr>
        <p:cxnSp>
          <p:nvCxnSpPr>
            <p:cNvPr id="26" name="Google Shape;26;p4"/>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27" name="Google Shape;27;p4"/>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28" name="Google Shape;28;p4"/>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9" name="Shape 29"/>
        <p:cNvGrpSpPr/>
        <p:nvPr/>
      </p:nvGrpSpPr>
      <p:grpSpPr>
        <a:xfrm>
          <a:off x="0" y="0"/>
          <a:ext cx="0" cy="0"/>
          <a:chOff x="0" y="0"/>
          <a:chExt cx="0" cy="0"/>
        </a:xfrm>
      </p:grpSpPr>
      <p:sp>
        <p:nvSpPr>
          <p:cNvPr id="30" name="Google Shape;30;p5"/>
          <p:cNvSpPr txBox="1"/>
          <p:nvPr>
            <p:ph idx="1" type="body"/>
          </p:nvPr>
        </p:nvSpPr>
        <p:spPr>
          <a:xfrm>
            <a:off x="130380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1" name="Google Shape;31;p5"/>
          <p:cNvSpPr txBox="1"/>
          <p:nvPr>
            <p:ph idx="2" type="body"/>
          </p:nvPr>
        </p:nvSpPr>
        <p:spPr>
          <a:xfrm>
            <a:off x="490365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2" name="Google Shape;32;p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33" name="Google Shape;33;p5"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34" name="Google Shape;34;p5"/>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35" name="Google Shape;35;p5"/>
          <p:cNvGrpSpPr/>
          <p:nvPr/>
        </p:nvGrpSpPr>
        <p:grpSpPr>
          <a:xfrm>
            <a:off x="951033" y="397889"/>
            <a:ext cx="1072800" cy="0"/>
            <a:chOff x="1376350" y="528325"/>
            <a:chExt cx="1072800" cy="0"/>
          </a:xfrm>
        </p:grpSpPr>
        <p:cxnSp>
          <p:nvCxnSpPr>
            <p:cNvPr id="36" name="Google Shape;36;p5"/>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37" name="Google Shape;37;p5"/>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38" name="Google Shape;38;p5"/>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9" name="Shape 39"/>
        <p:cNvGrpSpPr/>
        <p:nvPr/>
      </p:nvGrpSpPr>
      <p:grpSpPr>
        <a:xfrm>
          <a:off x="0" y="0"/>
          <a:ext cx="0" cy="0"/>
          <a:chOff x="0" y="0"/>
          <a:chExt cx="0" cy="0"/>
        </a:xfrm>
      </p:grpSpPr>
      <p:sp>
        <p:nvSpPr>
          <p:cNvPr id="40" name="Google Shape;40;p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41" name="Google Shape;41;p6"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42" name="Google Shape;42;p6"/>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43" name="Google Shape;43;p6"/>
          <p:cNvGrpSpPr/>
          <p:nvPr/>
        </p:nvGrpSpPr>
        <p:grpSpPr>
          <a:xfrm>
            <a:off x="951033" y="397889"/>
            <a:ext cx="1072800" cy="0"/>
            <a:chOff x="1376350" y="528325"/>
            <a:chExt cx="1072800" cy="0"/>
          </a:xfrm>
        </p:grpSpPr>
        <p:cxnSp>
          <p:nvCxnSpPr>
            <p:cNvPr id="44" name="Google Shape;44;p6"/>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45" name="Google Shape;45;p6"/>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46" name="Google Shape;46;p6"/>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txBox="1"/>
          <p:nvPr>
            <p:ph idx="1" type="body"/>
          </p:nvPr>
        </p:nvSpPr>
        <p:spPr>
          <a:xfrm>
            <a:off x="1303800" y="2309675"/>
            <a:ext cx="3312000" cy="2221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49" name="Google Shape;49;p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50" name="Google Shape;50;p7"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51" name="Google Shape;51;p7"/>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52" name="Google Shape;52;p7"/>
          <p:cNvGrpSpPr/>
          <p:nvPr/>
        </p:nvGrpSpPr>
        <p:grpSpPr>
          <a:xfrm>
            <a:off x="951033" y="397889"/>
            <a:ext cx="1072800" cy="0"/>
            <a:chOff x="1376350" y="528325"/>
            <a:chExt cx="1072800" cy="0"/>
          </a:xfrm>
        </p:grpSpPr>
        <p:cxnSp>
          <p:nvCxnSpPr>
            <p:cNvPr id="53" name="Google Shape;53;p7"/>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54" name="Google Shape;54;p7"/>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55" name="Google Shape;55;p7"/>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rgbClr val="F9CB9C"/>
        </a:solidFill>
      </p:bgPr>
    </p:bg>
    <p:spTree>
      <p:nvGrpSpPr>
        <p:cNvPr id="56" name="Shape 56"/>
        <p:cNvGrpSpPr/>
        <p:nvPr/>
      </p:nvGrpSpPr>
      <p:grpSpPr>
        <a:xfrm>
          <a:off x="0" y="0"/>
          <a:ext cx="0" cy="0"/>
          <a:chOff x="0" y="0"/>
          <a:chExt cx="0" cy="0"/>
        </a:xfrm>
      </p:grpSpPr>
      <p:pic>
        <p:nvPicPr>
          <p:cNvPr id="57" name="Google Shape;57;p8" title="Artificial Intelligence To Enhance Language Skills Presentation (10).png"/>
          <p:cNvPicPr preferRelativeResize="0"/>
          <p:nvPr/>
        </p:nvPicPr>
        <p:blipFill>
          <a:blip r:embed="rId2">
            <a:alphaModFix/>
          </a:blip>
          <a:stretch>
            <a:fillRect/>
          </a:stretch>
        </p:blipFill>
        <p:spPr>
          <a:xfrm>
            <a:off x="0" y="7433"/>
            <a:ext cx="9144000" cy="5143500"/>
          </a:xfrm>
          <a:prstGeom prst="rect">
            <a:avLst/>
          </a:prstGeom>
          <a:noFill/>
          <a:ln>
            <a:noFill/>
          </a:ln>
        </p:spPr>
      </p:pic>
      <p:sp>
        <p:nvSpPr>
          <p:cNvPr id="58" name="Google Shape;58;p8"/>
          <p:cNvSpPr txBox="1"/>
          <p:nvPr>
            <p:ph type="title"/>
          </p:nvPr>
        </p:nvSpPr>
        <p:spPr>
          <a:xfrm>
            <a:off x="824000" y="763600"/>
            <a:ext cx="5857800" cy="35733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59" name="Google Shape;59;p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60" name="Google Shape;60;p8"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txBox="1"/>
          <p:nvPr>
            <p:ph idx="1" type="subTitle"/>
          </p:nvPr>
        </p:nvSpPr>
        <p:spPr>
          <a:xfrm>
            <a:off x="1303800" y="2743203"/>
            <a:ext cx="3430500" cy="7260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3" name="Google Shape;63;p9"/>
          <p:cNvSpPr txBox="1"/>
          <p:nvPr>
            <p:ph idx="2" type="body"/>
          </p:nvPr>
        </p:nvSpPr>
        <p:spPr>
          <a:xfrm>
            <a:off x="4877425" y="1040075"/>
            <a:ext cx="3430500" cy="38706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4" name="Google Shape;64;p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65" name="Google Shape;65;p9"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66" name="Google Shape;66;p9"/>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67" name="Google Shape;67;p9"/>
          <p:cNvGrpSpPr/>
          <p:nvPr/>
        </p:nvGrpSpPr>
        <p:grpSpPr>
          <a:xfrm>
            <a:off x="951033" y="397889"/>
            <a:ext cx="1072800" cy="0"/>
            <a:chOff x="1376350" y="528325"/>
            <a:chExt cx="1072800" cy="0"/>
          </a:xfrm>
        </p:grpSpPr>
        <p:cxnSp>
          <p:nvCxnSpPr>
            <p:cNvPr id="68" name="Google Shape;68;p9"/>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69" name="Google Shape;69;p9"/>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70" name="Google Shape;70;p9"/>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1" name="Shape 71"/>
        <p:cNvGrpSpPr/>
        <p:nvPr/>
      </p:nvGrpSpPr>
      <p:grpSpPr>
        <a:xfrm>
          <a:off x="0" y="0"/>
          <a:ext cx="0" cy="0"/>
          <a:chOff x="0" y="0"/>
          <a:chExt cx="0" cy="0"/>
        </a:xfrm>
      </p:grpSpPr>
      <p:sp>
        <p:nvSpPr>
          <p:cNvPr id="72" name="Google Shape;72;p10"/>
          <p:cNvSpPr txBox="1"/>
          <p:nvPr>
            <p:ph idx="1" type="body"/>
          </p:nvPr>
        </p:nvSpPr>
        <p:spPr>
          <a:xfrm>
            <a:off x="1303800" y="4138975"/>
            <a:ext cx="5843100" cy="534900"/>
          </a:xfrm>
          <a:prstGeom prst="rect">
            <a:avLst/>
          </a:prstGeom>
        </p:spPr>
        <p:txBody>
          <a:bodyPr anchorCtr="0" anchor="t"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3" name="Google Shape;73;p1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74" name="Google Shape;74;p10"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ment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indent="-298450" lvl="1" marL="914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indent="-298450" lvl="2" marL="1371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indent="-298450" lvl="3" marL="1828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indent="-298450" lvl="4" marL="22860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indent="-298450" lvl="5" marL="27432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indent="-298450" lvl="6" marL="3200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indent="-298450" lvl="7" marL="3657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indent="-298450" lvl="8" marL="4114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p:txBody>
      </p:sp>
      <p:sp>
        <p:nvSpPr>
          <p:cNvPr id="8" name="Google Shape;8;p1"/>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11.png"/><Relationship Id="rId6" Type="http://schemas.openxmlformats.org/officeDocument/2006/relationships/image" Target="../media/image7.png"/><Relationship Id="rId7" Type="http://schemas.openxmlformats.org/officeDocument/2006/relationships/image" Target="../media/image3.png"/><Relationship Id="rId8"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1.png"/><Relationship Id="rId4" Type="http://schemas.openxmlformats.org/officeDocument/2006/relationships/image" Target="../media/image26.png"/><Relationship Id="rId5" Type="http://schemas.openxmlformats.org/officeDocument/2006/relationships/image" Target="../media/image18.png"/><Relationship Id="rId6" Type="http://schemas.openxmlformats.org/officeDocument/2006/relationships/image" Target="../media/image16.png"/><Relationship Id="rId7" Type="http://schemas.openxmlformats.org/officeDocument/2006/relationships/image" Target="../media/image28.png"/><Relationship Id="rId8" Type="http://schemas.openxmlformats.org/officeDocument/2006/relationships/image" Target="../media/image2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5.png"/><Relationship Id="rId4" Type="http://schemas.openxmlformats.org/officeDocument/2006/relationships/hyperlink" Target="https://github.com/NOAA-CSL/CATChem_mechanisms" TargetMode="External"/><Relationship Id="rId5" Type="http://schemas.openxmlformats.org/officeDocument/2006/relationships/hyperlink" Target="https://github.com/NOAA-CSL/CATChem_mechanisms" TargetMode="External"/><Relationship Id="rId6" Type="http://schemas.openxmlformats.org/officeDocument/2006/relationships/image" Target="../media/image22.png"/><Relationship Id="rId7" Type="http://schemas.openxmlformats.org/officeDocument/2006/relationships/image" Target="../media/image27.png"/><Relationship Id="rId8" Type="http://schemas.openxmlformats.org/officeDocument/2006/relationships/image" Target="../media/image3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0.png"/><Relationship Id="rId4" Type="http://schemas.openxmlformats.org/officeDocument/2006/relationships/image" Target="../media/image29.png"/><Relationship Id="rId5" Type="http://schemas.openxmlformats.org/officeDocument/2006/relationships/hyperlink" Target="http://github.com/ufs-community/CATChem" TargetMode="External"/><Relationship Id="rId6" Type="http://schemas.openxmlformats.org/officeDocument/2006/relationships/hyperlink" Target="http://catchem.readthedocs.io"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4.png"/><Relationship Id="rId4" Type="http://schemas.openxmlformats.org/officeDocument/2006/relationships/image" Target="../media/image14.gif"/><Relationship Id="rId5" Type="http://schemas.openxmlformats.org/officeDocument/2006/relationships/image" Target="../media/image17.gif"/><Relationship Id="rId6" Type="http://schemas.openxmlformats.org/officeDocument/2006/relationships/image" Target="../media/image20.gif"/></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4"/>
          <p:cNvSpPr txBox="1"/>
          <p:nvPr>
            <p:ph type="ctrTitle"/>
          </p:nvPr>
        </p:nvSpPr>
        <p:spPr>
          <a:xfrm>
            <a:off x="159175" y="1679041"/>
            <a:ext cx="9024600" cy="1028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780"/>
              <a:buNone/>
            </a:pPr>
            <a:r>
              <a:rPr lang="en" sz="2900"/>
              <a:t>Progress on the development of CATChem Version 2 within NOAA’s Unified Forecast System</a:t>
            </a:r>
            <a:endParaRPr sz="2900"/>
          </a:p>
        </p:txBody>
      </p:sp>
      <p:sp>
        <p:nvSpPr>
          <p:cNvPr id="90" name="Google Shape;90;p14"/>
          <p:cNvSpPr txBox="1"/>
          <p:nvPr>
            <p:ph idx="1" type="subTitle"/>
          </p:nvPr>
        </p:nvSpPr>
        <p:spPr>
          <a:xfrm>
            <a:off x="290250" y="2667147"/>
            <a:ext cx="8563500" cy="695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Wei Li, Barry Baker, </a:t>
            </a:r>
            <a:r>
              <a:rPr lang="en"/>
              <a:t>Maggie Bruckner, Rebecca Schwantes, </a:t>
            </a:r>
            <a:r>
              <a:rPr lang="en"/>
              <a:t>Zachary Moon, Benjamin Koziol, Youhua Tang, Patrick Campbell, Quazi Rasool, </a:t>
            </a:r>
            <a:r>
              <a:rPr lang="en"/>
              <a:t>Jian He</a:t>
            </a:r>
            <a:r>
              <a:rPr lang="en"/>
              <a:t>, Li (Kate) Zhang, Brian McDonald</a:t>
            </a:r>
            <a:endParaRPr/>
          </a:p>
        </p:txBody>
      </p:sp>
      <p:grpSp>
        <p:nvGrpSpPr>
          <p:cNvPr id="91" name="Google Shape;91;p14"/>
          <p:cNvGrpSpPr/>
          <p:nvPr/>
        </p:nvGrpSpPr>
        <p:grpSpPr>
          <a:xfrm>
            <a:off x="163044" y="3708263"/>
            <a:ext cx="6426806" cy="1152574"/>
            <a:chOff x="312031" y="3443450"/>
            <a:chExt cx="7529060" cy="1350251"/>
          </a:xfrm>
        </p:grpSpPr>
        <p:pic>
          <p:nvPicPr>
            <p:cNvPr id="92" name="Google Shape;92;p14"/>
            <p:cNvPicPr preferRelativeResize="0"/>
            <p:nvPr/>
          </p:nvPicPr>
          <p:blipFill rotWithShape="1">
            <a:blip r:embed="rId3">
              <a:alphaModFix/>
            </a:blip>
            <a:srcRect b="0" l="0" r="0" t="0"/>
            <a:stretch/>
          </p:blipFill>
          <p:spPr>
            <a:xfrm>
              <a:off x="312031" y="3443450"/>
              <a:ext cx="1350251" cy="1350251"/>
            </a:xfrm>
            <a:prstGeom prst="rect">
              <a:avLst/>
            </a:prstGeom>
            <a:noFill/>
            <a:ln>
              <a:noFill/>
            </a:ln>
          </p:spPr>
        </p:pic>
        <p:pic>
          <p:nvPicPr>
            <p:cNvPr id="93" name="Google Shape;93;p14"/>
            <p:cNvPicPr preferRelativeResize="0"/>
            <p:nvPr/>
          </p:nvPicPr>
          <p:blipFill rotWithShape="1">
            <a:blip r:embed="rId4">
              <a:alphaModFix/>
            </a:blip>
            <a:srcRect b="0" l="0" r="0" t="0"/>
            <a:stretch/>
          </p:blipFill>
          <p:spPr>
            <a:xfrm>
              <a:off x="1891381" y="3616604"/>
              <a:ext cx="1699750" cy="1105500"/>
            </a:xfrm>
            <a:prstGeom prst="rect">
              <a:avLst/>
            </a:prstGeom>
            <a:solidFill>
              <a:srgbClr val="FFFFFF"/>
            </a:solidFill>
            <a:ln>
              <a:noFill/>
            </a:ln>
          </p:spPr>
        </p:pic>
        <p:pic>
          <p:nvPicPr>
            <p:cNvPr id="94" name="Google Shape;94;p14"/>
            <p:cNvPicPr preferRelativeResize="0"/>
            <p:nvPr/>
          </p:nvPicPr>
          <p:blipFill rotWithShape="1">
            <a:blip r:embed="rId5">
              <a:alphaModFix/>
            </a:blip>
            <a:srcRect b="0" l="0" r="0" t="0"/>
            <a:stretch/>
          </p:blipFill>
          <p:spPr>
            <a:xfrm>
              <a:off x="3794304" y="3621100"/>
              <a:ext cx="2010000" cy="1105500"/>
            </a:xfrm>
            <a:prstGeom prst="rect">
              <a:avLst/>
            </a:prstGeom>
            <a:noFill/>
            <a:ln>
              <a:noFill/>
            </a:ln>
          </p:spPr>
        </p:pic>
        <p:pic>
          <p:nvPicPr>
            <p:cNvPr id="95" name="Google Shape;95;p14"/>
            <p:cNvPicPr preferRelativeResize="0"/>
            <p:nvPr/>
          </p:nvPicPr>
          <p:blipFill rotWithShape="1">
            <a:blip r:embed="rId6">
              <a:alphaModFix/>
            </a:blip>
            <a:srcRect b="22643" l="0" r="0" t="0"/>
            <a:stretch/>
          </p:blipFill>
          <p:spPr>
            <a:xfrm>
              <a:off x="5951096" y="3751195"/>
              <a:ext cx="1889995" cy="896702"/>
            </a:xfrm>
            <a:prstGeom prst="rect">
              <a:avLst/>
            </a:prstGeom>
            <a:noFill/>
            <a:ln>
              <a:noFill/>
            </a:ln>
          </p:spPr>
        </p:pic>
      </p:grpSp>
      <p:pic>
        <p:nvPicPr>
          <p:cNvPr id="96" name="Google Shape;96;p14"/>
          <p:cNvPicPr preferRelativeResize="0"/>
          <p:nvPr/>
        </p:nvPicPr>
        <p:blipFill>
          <a:blip r:embed="rId7">
            <a:alphaModFix/>
          </a:blip>
          <a:stretch>
            <a:fillRect/>
          </a:stretch>
        </p:blipFill>
        <p:spPr>
          <a:xfrm>
            <a:off x="4517900" y="473811"/>
            <a:ext cx="2343150" cy="1028700"/>
          </a:xfrm>
          <a:prstGeom prst="rect">
            <a:avLst/>
          </a:prstGeom>
          <a:noFill/>
          <a:ln>
            <a:noFill/>
          </a:ln>
        </p:spPr>
      </p:pic>
      <p:pic>
        <p:nvPicPr>
          <p:cNvPr id="97" name="Google Shape;97;p14"/>
          <p:cNvPicPr preferRelativeResize="0"/>
          <p:nvPr/>
        </p:nvPicPr>
        <p:blipFill>
          <a:blip r:embed="rId8">
            <a:alphaModFix/>
          </a:blip>
          <a:stretch>
            <a:fillRect/>
          </a:stretch>
        </p:blipFill>
        <p:spPr>
          <a:xfrm>
            <a:off x="2021975" y="214400"/>
            <a:ext cx="1467975" cy="14679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3"/>
          <p:cNvSpPr txBox="1"/>
          <p:nvPr>
            <p:ph type="title"/>
          </p:nvPr>
        </p:nvSpPr>
        <p:spPr>
          <a:xfrm>
            <a:off x="0" y="-58561"/>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Initial Results Compared with GCAFS - Other Species</a:t>
            </a:r>
            <a:endParaRPr/>
          </a:p>
        </p:txBody>
      </p:sp>
      <p:pic>
        <p:nvPicPr>
          <p:cNvPr id="177" name="Google Shape;177;p23" title="Global_Average_Dust3_Concentration_Time_Series.png"/>
          <p:cNvPicPr preferRelativeResize="0"/>
          <p:nvPr/>
        </p:nvPicPr>
        <p:blipFill rotWithShape="1">
          <a:blip r:embed="rId3">
            <a:alphaModFix/>
          </a:blip>
          <a:srcRect b="0" l="308" r="298" t="0"/>
          <a:stretch/>
        </p:blipFill>
        <p:spPr>
          <a:xfrm>
            <a:off x="73340" y="570125"/>
            <a:ext cx="3788626" cy="1432000"/>
          </a:xfrm>
          <a:prstGeom prst="rect">
            <a:avLst/>
          </a:prstGeom>
          <a:noFill/>
          <a:ln>
            <a:noFill/>
          </a:ln>
        </p:spPr>
      </p:pic>
      <p:pic>
        <p:nvPicPr>
          <p:cNvPr id="178" name="Google Shape;178;p23" title="Global_Average_SO4_Concentration_Time_Series.png"/>
          <p:cNvPicPr preferRelativeResize="0"/>
          <p:nvPr/>
        </p:nvPicPr>
        <p:blipFill rotWithShape="1">
          <a:blip r:embed="rId4">
            <a:alphaModFix/>
          </a:blip>
          <a:srcRect b="0" l="308" r="298" t="0"/>
          <a:stretch/>
        </p:blipFill>
        <p:spPr>
          <a:xfrm>
            <a:off x="4324051" y="551475"/>
            <a:ext cx="3887350" cy="1469325"/>
          </a:xfrm>
          <a:prstGeom prst="rect">
            <a:avLst/>
          </a:prstGeom>
          <a:noFill/>
          <a:ln>
            <a:noFill/>
          </a:ln>
        </p:spPr>
      </p:pic>
      <p:pic>
        <p:nvPicPr>
          <p:cNvPr id="179" name="Google Shape;179;p23" title="Global_Average_OC2_Concentration_Time_Series.png"/>
          <p:cNvPicPr preferRelativeResize="0"/>
          <p:nvPr/>
        </p:nvPicPr>
        <p:blipFill rotWithShape="1">
          <a:blip r:embed="rId5">
            <a:alphaModFix/>
          </a:blip>
          <a:srcRect b="0" l="0" r="0" t="0"/>
          <a:stretch/>
        </p:blipFill>
        <p:spPr>
          <a:xfrm>
            <a:off x="80900" y="2065688"/>
            <a:ext cx="3788627" cy="1432000"/>
          </a:xfrm>
          <a:prstGeom prst="rect">
            <a:avLst/>
          </a:prstGeom>
          <a:noFill/>
          <a:ln>
            <a:noFill/>
          </a:ln>
        </p:spPr>
      </p:pic>
      <p:pic>
        <p:nvPicPr>
          <p:cNvPr id="180" name="Google Shape;180;p23" title="Global_Average_BC2_Concentration_Time_Series.png"/>
          <p:cNvPicPr preferRelativeResize="0"/>
          <p:nvPr/>
        </p:nvPicPr>
        <p:blipFill rotWithShape="1">
          <a:blip r:embed="rId6">
            <a:alphaModFix/>
          </a:blip>
          <a:srcRect b="0" l="603" r="603" t="0"/>
          <a:stretch/>
        </p:blipFill>
        <p:spPr>
          <a:xfrm>
            <a:off x="4312075" y="2043475"/>
            <a:ext cx="3887351" cy="1469316"/>
          </a:xfrm>
          <a:prstGeom prst="rect">
            <a:avLst/>
          </a:prstGeom>
          <a:noFill/>
          <a:ln>
            <a:noFill/>
          </a:ln>
        </p:spPr>
      </p:pic>
      <p:pic>
        <p:nvPicPr>
          <p:cNvPr id="181" name="Google Shape;181;p23" title="Global_Average_PM25_Concentration_Time_Series.png"/>
          <p:cNvPicPr preferRelativeResize="0"/>
          <p:nvPr/>
        </p:nvPicPr>
        <p:blipFill rotWithShape="1">
          <a:blip r:embed="rId7">
            <a:alphaModFix/>
          </a:blip>
          <a:srcRect b="436" l="0" r="0" t="446"/>
          <a:stretch/>
        </p:blipFill>
        <p:spPr>
          <a:xfrm>
            <a:off x="88460" y="3597885"/>
            <a:ext cx="3788635" cy="1432000"/>
          </a:xfrm>
          <a:prstGeom prst="rect">
            <a:avLst/>
          </a:prstGeom>
          <a:noFill/>
          <a:ln>
            <a:noFill/>
          </a:ln>
        </p:spPr>
      </p:pic>
      <p:pic>
        <p:nvPicPr>
          <p:cNvPr id="182" name="Google Shape;182;p23" title="Global_Average_SeaSalt3_Concentration_Time_Series.png"/>
          <p:cNvPicPr preferRelativeResize="0"/>
          <p:nvPr/>
        </p:nvPicPr>
        <p:blipFill rotWithShape="1">
          <a:blip r:embed="rId8">
            <a:alphaModFix/>
          </a:blip>
          <a:srcRect b="82885" l="4627" r="87195" t="7291"/>
          <a:stretch/>
        </p:blipFill>
        <p:spPr>
          <a:xfrm>
            <a:off x="259992" y="677913"/>
            <a:ext cx="786452" cy="357099"/>
          </a:xfrm>
          <a:prstGeom prst="rect">
            <a:avLst/>
          </a:prstGeom>
          <a:noFill/>
          <a:ln>
            <a:noFill/>
          </a:ln>
        </p:spPr>
      </p:pic>
      <p:pic>
        <p:nvPicPr>
          <p:cNvPr id="183" name="Google Shape;183;p23" title="Global_Average_SeaSalt3_Concentration_Time_Series.png"/>
          <p:cNvPicPr preferRelativeResize="0"/>
          <p:nvPr/>
        </p:nvPicPr>
        <p:blipFill rotWithShape="1">
          <a:blip r:embed="rId8">
            <a:alphaModFix/>
          </a:blip>
          <a:srcRect b="82885" l="4627" r="87195" t="7291"/>
          <a:stretch/>
        </p:blipFill>
        <p:spPr>
          <a:xfrm>
            <a:off x="267261" y="2186638"/>
            <a:ext cx="786452" cy="357099"/>
          </a:xfrm>
          <a:prstGeom prst="rect">
            <a:avLst/>
          </a:prstGeom>
          <a:noFill/>
          <a:ln>
            <a:noFill/>
          </a:ln>
        </p:spPr>
      </p:pic>
      <p:pic>
        <p:nvPicPr>
          <p:cNvPr id="184" name="Google Shape;184;p23" title="Global_Average_SeaSalt3_Concentration_Time_Series.png"/>
          <p:cNvPicPr preferRelativeResize="0"/>
          <p:nvPr/>
        </p:nvPicPr>
        <p:blipFill rotWithShape="1">
          <a:blip r:embed="rId8">
            <a:alphaModFix/>
          </a:blip>
          <a:srcRect b="82885" l="4627" r="87195" t="7291"/>
          <a:stretch/>
        </p:blipFill>
        <p:spPr>
          <a:xfrm>
            <a:off x="229772" y="3699735"/>
            <a:ext cx="786452" cy="357099"/>
          </a:xfrm>
          <a:prstGeom prst="rect">
            <a:avLst/>
          </a:prstGeom>
          <a:noFill/>
          <a:ln>
            <a:noFill/>
          </a:ln>
        </p:spPr>
      </p:pic>
      <p:pic>
        <p:nvPicPr>
          <p:cNvPr id="185" name="Google Shape;185;p23" title="Global_Average_SeaSalt3_Concentration_Time_Series.png"/>
          <p:cNvPicPr preferRelativeResize="0"/>
          <p:nvPr/>
        </p:nvPicPr>
        <p:blipFill rotWithShape="1">
          <a:blip r:embed="rId8">
            <a:alphaModFix/>
          </a:blip>
          <a:srcRect b="82885" l="4627" r="87195" t="7291"/>
          <a:stretch/>
        </p:blipFill>
        <p:spPr>
          <a:xfrm>
            <a:off x="4526640" y="2156422"/>
            <a:ext cx="786452" cy="357099"/>
          </a:xfrm>
          <a:prstGeom prst="rect">
            <a:avLst/>
          </a:prstGeom>
          <a:noFill/>
          <a:ln>
            <a:noFill/>
          </a:ln>
        </p:spPr>
      </p:pic>
      <p:pic>
        <p:nvPicPr>
          <p:cNvPr id="186" name="Google Shape;186;p23" title="Global_Average_SeaSalt3_Concentration_Time_Series.png"/>
          <p:cNvPicPr preferRelativeResize="0"/>
          <p:nvPr/>
        </p:nvPicPr>
        <p:blipFill rotWithShape="1">
          <a:blip r:embed="rId8">
            <a:alphaModFix/>
          </a:blip>
          <a:srcRect b="82885" l="4627" r="87195" t="7291"/>
          <a:stretch/>
        </p:blipFill>
        <p:spPr>
          <a:xfrm>
            <a:off x="4511528" y="662816"/>
            <a:ext cx="786452" cy="357099"/>
          </a:xfrm>
          <a:prstGeom prst="rect">
            <a:avLst/>
          </a:prstGeom>
          <a:noFill/>
          <a:ln>
            <a:noFill/>
          </a:ln>
        </p:spPr>
      </p:pic>
      <p:sp>
        <p:nvSpPr>
          <p:cNvPr id="187" name="Google Shape;187;p23"/>
          <p:cNvSpPr txBox="1"/>
          <p:nvPr>
            <p:ph idx="1" type="body"/>
          </p:nvPr>
        </p:nvSpPr>
        <p:spPr>
          <a:xfrm>
            <a:off x="2897502" y="1563610"/>
            <a:ext cx="1184700" cy="457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lang="en">
                <a:solidFill>
                  <a:srgbClr val="FF0000"/>
                </a:solidFill>
              </a:rPr>
              <a:t>Dust Bin 3</a:t>
            </a:r>
            <a:endParaRPr b="1">
              <a:solidFill>
                <a:srgbClr val="FF0000"/>
              </a:solidFill>
            </a:endParaRPr>
          </a:p>
        </p:txBody>
      </p:sp>
      <p:sp>
        <p:nvSpPr>
          <p:cNvPr id="188" name="Google Shape;188;p23"/>
          <p:cNvSpPr txBox="1"/>
          <p:nvPr>
            <p:ph idx="1" type="body"/>
          </p:nvPr>
        </p:nvSpPr>
        <p:spPr>
          <a:xfrm>
            <a:off x="7411509" y="1548735"/>
            <a:ext cx="1184700" cy="457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lang="en">
                <a:solidFill>
                  <a:srgbClr val="FF0000"/>
                </a:solidFill>
              </a:rPr>
              <a:t>Sulfate</a:t>
            </a:r>
            <a:endParaRPr b="1">
              <a:solidFill>
                <a:srgbClr val="FF0000"/>
              </a:solidFill>
            </a:endParaRPr>
          </a:p>
        </p:txBody>
      </p:sp>
      <p:sp>
        <p:nvSpPr>
          <p:cNvPr id="189" name="Google Shape;189;p23"/>
          <p:cNvSpPr txBox="1"/>
          <p:nvPr>
            <p:ph idx="1" type="body"/>
          </p:nvPr>
        </p:nvSpPr>
        <p:spPr>
          <a:xfrm>
            <a:off x="3195934" y="4510710"/>
            <a:ext cx="1184700" cy="457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lang="en">
                <a:solidFill>
                  <a:srgbClr val="FF0000"/>
                </a:solidFill>
              </a:rPr>
              <a:t>PM</a:t>
            </a:r>
            <a:r>
              <a:rPr b="1" baseline="-25000" lang="en">
                <a:solidFill>
                  <a:srgbClr val="FF0000"/>
                </a:solidFill>
              </a:rPr>
              <a:t>2.5</a:t>
            </a:r>
            <a:endParaRPr b="1" baseline="-25000">
              <a:solidFill>
                <a:srgbClr val="FF0000"/>
              </a:solidFill>
            </a:endParaRPr>
          </a:p>
        </p:txBody>
      </p:sp>
      <p:sp>
        <p:nvSpPr>
          <p:cNvPr id="190" name="Google Shape;190;p23"/>
          <p:cNvSpPr txBox="1"/>
          <p:nvPr>
            <p:ph idx="1" type="body"/>
          </p:nvPr>
        </p:nvSpPr>
        <p:spPr>
          <a:xfrm>
            <a:off x="2047850" y="3037138"/>
            <a:ext cx="1928400" cy="457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SzPts val="853"/>
              <a:buNone/>
            </a:pPr>
            <a:r>
              <a:rPr b="1" lang="en" sz="1308">
                <a:solidFill>
                  <a:srgbClr val="FF0000"/>
                </a:solidFill>
              </a:rPr>
              <a:t>Organic Carbon Bin 2 </a:t>
            </a:r>
            <a:endParaRPr b="1" sz="1308">
              <a:solidFill>
                <a:srgbClr val="FF0000"/>
              </a:solidFill>
            </a:endParaRPr>
          </a:p>
        </p:txBody>
      </p:sp>
      <p:sp>
        <p:nvSpPr>
          <p:cNvPr id="191" name="Google Shape;191;p23"/>
          <p:cNvSpPr txBox="1"/>
          <p:nvPr>
            <p:ph idx="1" type="body"/>
          </p:nvPr>
        </p:nvSpPr>
        <p:spPr>
          <a:xfrm>
            <a:off x="6539410" y="3040488"/>
            <a:ext cx="1928400" cy="457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SzPts val="853"/>
              <a:buNone/>
            </a:pPr>
            <a:r>
              <a:rPr b="1" lang="en" sz="1308">
                <a:solidFill>
                  <a:srgbClr val="FF0000"/>
                </a:solidFill>
              </a:rPr>
              <a:t>Black Carbon Bin 2 </a:t>
            </a:r>
            <a:endParaRPr b="1" sz="1308">
              <a:solidFill>
                <a:srgbClr val="FF0000"/>
              </a:solidFill>
            </a:endParaRPr>
          </a:p>
        </p:txBody>
      </p:sp>
      <p:sp>
        <p:nvSpPr>
          <p:cNvPr id="192" name="Google Shape;192;p23"/>
          <p:cNvSpPr txBox="1"/>
          <p:nvPr/>
        </p:nvSpPr>
        <p:spPr>
          <a:xfrm>
            <a:off x="4312075" y="3650025"/>
            <a:ext cx="3149100" cy="1296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t>• </a:t>
            </a:r>
            <a:r>
              <a:rPr lang="en" sz="1100"/>
              <a:t>Comparable results between CATChem and GCAFS for all GOCART-2G aerosols.</a:t>
            </a:r>
            <a:endParaRPr sz="1100"/>
          </a:p>
          <a:p>
            <a:pPr indent="0" lvl="0" marL="0" rtl="0" algn="l">
              <a:lnSpc>
                <a:spcPct val="115000"/>
              </a:lnSpc>
              <a:spcBef>
                <a:spcPts val="1000"/>
              </a:spcBef>
              <a:spcAft>
                <a:spcPts val="1000"/>
              </a:spcAft>
              <a:buNone/>
            </a:pPr>
            <a:r>
              <a:rPr lang="en" sz="1200"/>
              <a:t>• </a:t>
            </a:r>
            <a:r>
              <a:rPr lang="en" sz="1100"/>
              <a:t>Differences are mainly due to systematic bias from IO (MAPL v.s. CATChem IO) in addition to some minor changes in process scheme itself.</a:t>
            </a:r>
            <a:endParaRPr sz="11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24"/>
          <p:cNvSpPr txBox="1"/>
          <p:nvPr>
            <p:ph type="title"/>
          </p:nvPr>
        </p:nvSpPr>
        <p:spPr>
          <a:xfrm>
            <a:off x="0" y="-58550"/>
            <a:ext cx="90867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420"/>
              <a:t>Progress on Adding Gas Chemistry through MUSICA Library</a:t>
            </a:r>
            <a:endParaRPr sz="2220"/>
          </a:p>
          <a:p>
            <a:pPr indent="0" lvl="0" marL="0" rtl="0" algn="l">
              <a:spcBef>
                <a:spcPts val="0"/>
              </a:spcBef>
              <a:spcAft>
                <a:spcPts val="0"/>
              </a:spcAft>
              <a:buSzPts val="990"/>
              <a:buNone/>
            </a:pPr>
            <a:r>
              <a:t/>
            </a:r>
            <a:endParaRPr sz="2420"/>
          </a:p>
        </p:txBody>
      </p:sp>
      <p:pic>
        <p:nvPicPr>
          <p:cNvPr id="198" name="Google Shape;198;p24"/>
          <p:cNvPicPr preferRelativeResize="0"/>
          <p:nvPr/>
        </p:nvPicPr>
        <p:blipFill>
          <a:blip r:embed="rId3">
            <a:alphaModFix/>
          </a:blip>
          <a:stretch>
            <a:fillRect/>
          </a:stretch>
        </p:blipFill>
        <p:spPr>
          <a:xfrm>
            <a:off x="129725" y="658975"/>
            <a:ext cx="4199100" cy="1389650"/>
          </a:xfrm>
          <a:prstGeom prst="rect">
            <a:avLst/>
          </a:prstGeom>
          <a:noFill/>
          <a:ln>
            <a:noFill/>
          </a:ln>
        </p:spPr>
      </p:pic>
      <p:sp>
        <p:nvSpPr>
          <p:cNvPr id="199" name="Google Shape;199;p24"/>
          <p:cNvSpPr txBox="1"/>
          <p:nvPr/>
        </p:nvSpPr>
        <p:spPr>
          <a:xfrm>
            <a:off x="180575" y="687350"/>
            <a:ext cx="4279500" cy="1332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a:solidFill>
                  <a:srgbClr val="1E293B"/>
                </a:solidFill>
              </a:rPr>
              <a:t>Gas-Phase Mechanisms</a:t>
            </a:r>
            <a:endParaRPr b="1">
              <a:solidFill>
                <a:srgbClr val="1E293B"/>
              </a:solidFill>
            </a:endParaRPr>
          </a:p>
          <a:p>
            <a:pPr indent="0" lvl="0" marL="0" rtl="0" algn="l">
              <a:lnSpc>
                <a:spcPct val="115000"/>
              </a:lnSpc>
              <a:spcBef>
                <a:spcPts val="600"/>
              </a:spcBef>
              <a:spcAft>
                <a:spcPts val="0"/>
              </a:spcAft>
              <a:buNone/>
            </a:pPr>
            <a:r>
              <a:rPr lang="en" sz="1500">
                <a:solidFill>
                  <a:srgbClr val="334155"/>
                </a:solidFill>
              </a:rPr>
              <a:t>• </a:t>
            </a:r>
            <a:r>
              <a:rPr lang="en">
                <a:solidFill>
                  <a:srgbClr val="334155"/>
                </a:solidFill>
              </a:rPr>
              <a:t>Repository:</a:t>
            </a:r>
            <a:r>
              <a:rPr lang="en">
                <a:solidFill>
                  <a:srgbClr val="334155"/>
                </a:solidFill>
                <a:uFill>
                  <a:noFill/>
                </a:uFill>
                <a:hlinkClick r:id="rId4">
                  <a:extLst>
                    <a:ext uri="{A12FA001-AC4F-418D-AE19-62706E023703}">
                      <ahyp:hlinkClr val="tx"/>
                    </a:ext>
                  </a:extLst>
                </a:hlinkClick>
              </a:rPr>
              <a:t> </a:t>
            </a:r>
            <a:r>
              <a:rPr lang="en" u="sng">
                <a:solidFill>
                  <a:schemeClr val="hlink"/>
                </a:solidFill>
                <a:hlinkClick r:id="rId5"/>
              </a:rPr>
              <a:t>NOAA-CSL/CATChem_mechanisms</a:t>
            </a:r>
            <a:endParaRPr u="sng">
              <a:solidFill>
                <a:schemeClr val="hlink"/>
              </a:solidFill>
            </a:endParaRPr>
          </a:p>
          <a:p>
            <a:pPr indent="0" lvl="0" marL="0" rtl="0" algn="l">
              <a:lnSpc>
                <a:spcPct val="115000"/>
              </a:lnSpc>
              <a:spcBef>
                <a:spcPts val="600"/>
              </a:spcBef>
              <a:spcAft>
                <a:spcPts val="600"/>
              </a:spcAft>
              <a:buNone/>
            </a:pPr>
            <a:r>
              <a:rPr lang="en" sz="1500">
                <a:solidFill>
                  <a:srgbClr val="334155"/>
                </a:solidFill>
              </a:rPr>
              <a:t>• </a:t>
            </a:r>
            <a:r>
              <a:rPr lang="en">
                <a:solidFill>
                  <a:srgbClr val="334155"/>
                </a:solidFill>
              </a:rPr>
              <a:t>Reformatted to MICM format and tested in MusicBox: AM4.1 (finished) &amp; RAQMS (Started)</a:t>
            </a:r>
            <a:endParaRPr>
              <a:solidFill>
                <a:srgbClr val="334155"/>
              </a:solidFill>
            </a:endParaRPr>
          </a:p>
        </p:txBody>
      </p:sp>
      <p:pic>
        <p:nvPicPr>
          <p:cNvPr id="200" name="Google Shape;200;p24"/>
          <p:cNvPicPr preferRelativeResize="0"/>
          <p:nvPr/>
        </p:nvPicPr>
        <p:blipFill>
          <a:blip r:embed="rId6">
            <a:alphaModFix/>
          </a:blip>
          <a:stretch>
            <a:fillRect/>
          </a:stretch>
        </p:blipFill>
        <p:spPr>
          <a:xfrm>
            <a:off x="152400" y="2314418"/>
            <a:ext cx="4176425" cy="2584150"/>
          </a:xfrm>
          <a:prstGeom prst="rect">
            <a:avLst/>
          </a:prstGeom>
          <a:noFill/>
          <a:ln>
            <a:noFill/>
          </a:ln>
        </p:spPr>
      </p:pic>
      <p:sp>
        <p:nvSpPr>
          <p:cNvPr id="201" name="Google Shape;201;p24"/>
          <p:cNvSpPr txBox="1"/>
          <p:nvPr/>
        </p:nvSpPr>
        <p:spPr>
          <a:xfrm>
            <a:off x="129725" y="2299295"/>
            <a:ext cx="4279500" cy="2526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a:solidFill>
                  <a:srgbClr val="1E293B"/>
                </a:solidFill>
              </a:rPr>
              <a:t>Connecting MUSICA</a:t>
            </a:r>
            <a:endParaRPr b="1">
              <a:solidFill>
                <a:srgbClr val="1E293B"/>
              </a:solidFill>
            </a:endParaRPr>
          </a:p>
          <a:p>
            <a:pPr indent="0" lvl="0" marL="0" rtl="0" algn="l">
              <a:lnSpc>
                <a:spcPct val="100000"/>
              </a:lnSpc>
              <a:spcBef>
                <a:spcPts val="600"/>
              </a:spcBef>
              <a:spcAft>
                <a:spcPts val="0"/>
              </a:spcAft>
              <a:buNone/>
            </a:pPr>
            <a:r>
              <a:rPr lang="en" sz="1500">
                <a:solidFill>
                  <a:srgbClr val="334155"/>
                </a:solidFill>
              </a:rPr>
              <a:t>• </a:t>
            </a:r>
            <a:r>
              <a:rPr lang="en">
                <a:solidFill>
                  <a:srgbClr val="334155"/>
                </a:solidFill>
              </a:rPr>
              <a:t>MUSICA library is connected to CATChem and builds</a:t>
            </a:r>
            <a:endParaRPr>
              <a:solidFill>
                <a:srgbClr val="334155"/>
              </a:solidFill>
            </a:endParaRPr>
          </a:p>
          <a:p>
            <a:pPr indent="0" lvl="0" marL="0" rtl="0" algn="l">
              <a:lnSpc>
                <a:spcPct val="100000"/>
              </a:lnSpc>
              <a:spcBef>
                <a:spcPts val="600"/>
              </a:spcBef>
              <a:spcAft>
                <a:spcPts val="0"/>
              </a:spcAft>
              <a:buNone/>
            </a:pPr>
            <a:r>
              <a:rPr lang="en" sz="1500">
                <a:solidFill>
                  <a:srgbClr val="334155"/>
                </a:solidFill>
              </a:rPr>
              <a:t>• </a:t>
            </a:r>
            <a:r>
              <a:rPr lang="en">
                <a:solidFill>
                  <a:srgbClr val="334155"/>
                </a:solidFill>
              </a:rPr>
              <a:t>Updated CATChem input files to be consistent with MICM formatting</a:t>
            </a:r>
            <a:endParaRPr>
              <a:solidFill>
                <a:srgbClr val="334155"/>
              </a:solidFill>
            </a:endParaRPr>
          </a:p>
          <a:p>
            <a:pPr indent="0" lvl="0" marL="0" rtl="0" algn="l">
              <a:lnSpc>
                <a:spcPct val="100000"/>
              </a:lnSpc>
              <a:spcBef>
                <a:spcPts val="600"/>
              </a:spcBef>
              <a:spcAft>
                <a:spcPts val="0"/>
              </a:spcAft>
              <a:buNone/>
            </a:pPr>
            <a:r>
              <a:rPr lang="en" sz="1500">
                <a:solidFill>
                  <a:srgbClr val="334155"/>
                </a:solidFill>
              </a:rPr>
              <a:t>• </a:t>
            </a:r>
            <a:r>
              <a:rPr lang="en">
                <a:solidFill>
                  <a:srgbClr val="334155"/>
                </a:solidFill>
              </a:rPr>
              <a:t>Started adding MICM as a process to CATChem following other processes.</a:t>
            </a:r>
            <a:endParaRPr>
              <a:solidFill>
                <a:srgbClr val="334155"/>
              </a:solidFill>
            </a:endParaRPr>
          </a:p>
          <a:p>
            <a:pPr indent="0" lvl="0" marL="0" rtl="0" algn="l">
              <a:lnSpc>
                <a:spcPct val="100000"/>
              </a:lnSpc>
              <a:spcBef>
                <a:spcPts val="600"/>
              </a:spcBef>
              <a:spcAft>
                <a:spcPts val="600"/>
              </a:spcAft>
              <a:buNone/>
            </a:pPr>
            <a:r>
              <a:rPr lang="en" sz="1500">
                <a:solidFill>
                  <a:srgbClr val="334155"/>
                </a:solidFill>
              </a:rPr>
              <a:t>•</a:t>
            </a:r>
            <a:r>
              <a:rPr b="1" lang="en">
                <a:solidFill>
                  <a:srgbClr val="334155"/>
                </a:solidFill>
              </a:rPr>
              <a:t>Next steps: </a:t>
            </a:r>
            <a:r>
              <a:rPr lang="en">
                <a:solidFill>
                  <a:srgbClr val="334155"/>
                </a:solidFill>
              </a:rPr>
              <a:t>Test with simple SO</a:t>
            </a:r>
            <a:r>
              <a:rPr baseline="-25000" lang="en">
                <a:solidFill>
                  <a:srgbClr val="334155"/>
                </a:solidFill>
              </a:rPr>
              <a:t>2</a:t>
            </a:r>
            <a:r>
              <a:rPr lang="en">
                <a:solidFill>
                  <a:srgbClr val="334155"/>
                </a:solidFill>
              </a:rPr>
              <a:t> loss in GOCART-2G configuration</a:t>
            </a:r>
            <a:endParaRPr>
              <a:solidFill>
                <a:srgbClr val="334155"/>
              </a:solidFill>
            </a:endParaRPr>
          </a:p>
        </p:txBody>
      </p:sp>
      <p:pic>
        <p:nvPicPr>
          <p:cNvPr id="202" name="Google Shape;202;p24"/>
          <p:cNvPicPr preferRelativeResize="0"/>
          <p:nvPr/>
        </p:nvPicPr>
        <p:blipFill>
          <a:blip r:embed="rId7">
            <a:alphaModFix/>
          </a:blip>
          <a:stretch>
            <a:fillRect/>
          </a:stretch>
        </p:blipFill>
        <p:spPr>
          <a:xfrm>
            <a:off x="7749700" y="545600"/>
            <a:ext cx="876300" cy="914400"/>
          </a:xfrm>
          <a:prstGeom prst="rect">
            <a:avLst/>
          </a:prstGeom>
          <a:noFill/>
          <a:ln>
            <a:noFill/>
          </a:ln>
        </p:spPr>
      </p:pic>
      <p:sp>
        <p:nvSpPr>
          <p:cNvPr id="203" name="Google Shape;203;p24"/>
          <p:cNvSpPr txBox="1"/>
          <p:nvPr/>
        </p:nvSpPr>
        <p:spPr>
          <a:xfrm>
            <a:off x="7302500" y="1403500"/>
            <a:ext cx="1874700" cy="641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900"/>
              <a:t>Maggie Bruckner</a:t>
            </a:r>
            <a:endParaRPr sz="900"/>
          </a:p>
          <a:p>
            <a:pPr indent="0" lvl="0" marL="0" rtl="0" algn="ctr">
              <a:lnSpc>
                <a:spcPct val="115000"/>
              </a:lnSpc>
              <a:spcBef>
                <a:spcPts val="0"/>
              </a:spcBef>
              <a:spcAft>
                <a:spcPts val="0"/>
              </a:spcAft>
              <a:buNone/>
            </a:pPr>
            <a:r>
              <a:rPr lang="en" sz="900"/>
              <a:t>NOAA CSL /</a:t>
            </a:r>
            <a:endParaRPr sz="900"/>
          </a:p>
          <a:p>
            <a:pPr indent="0" lvl="0" marL="0" rtl="0" algn="ctr">
              <a:lnSpc>
                <a:spcPct val="115000"/>
              </a:lnSpc>
              <a:spcBef>
                <a:spcPts val="0"/>
              </a:spcBef>
              <a:spcAft>
                <a:spcPts val="0"/>
              </a:spcAft>
              <a:buNone/>
            </a:pPr>
            <a:r>
              <a:rPr lang="en" sz="900"/>
              <a:t>NRC Postdoc</a:t>
            </a:r>
            <a:endParaRPr sz="900"/>
          </a:p>
        </p:txBody>
      </p:sp>
      <p:pic>
        <p:nvPicPr>
          <p:cNvPr id="204" name="Google Shape;204;p24" title="Schwantes_UFS-Chem_Components_CESM2026.png"/>
          <p:cNvPicPr preferRelativeResize="0"/>
          <p:nvPr/>
        </p:nvPicPr>
        <p:blipFill rotWithShape="1">
          <a:blip r:embed="rId8">
            <a:alphaModFix/>
          </a:blip>
          <a:srcRect b="13418" l="53590" r="0" t="29892"/>
          <a:stretch/>
        </p:blipFill>
        <p:spPr>
          <a:xfrm>
            <a:off x="4556869" y="1943161"/>
            <a:ext cx="4279501" cy="2940284"/>
          </a:xfrm>
          <a:prstGeom prst="rect">
            <a:avLst/>
          </a:prstGeom>
          <a:noFill/>
          <a:ln>
            <a:noFill/>
          </a:ln>
        </p:spPr>
      </p:pic>
      <p:sp>
        <p:nvSpPr>
          <p:cNvPr id="205" name="Google Shape;205;p24"/>
          <p:cNvSpPr txBox="1"/>
          <p:nvPr/>
        </p:nvSpPr>
        <p:spPr>
          <a:xfrm>
            <a:off x="4535797" y="735375"/>
            <a:ext cx="3108600" cy="895800"/>
          </a:xfrm>
          <a:prstGeom prst="rect">
            <a:avLst/>
          </a:prstGeom>
          <a:noFill/>
          <a:ln cap="flat" cmpd="sng" w="9525">
            <a:solidFill>
              <a:schemeClr val="dk2"/>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a:solidFill>
                  <a:srgbClr val="FF0000"/>
                </a:solidFill>
              </a:rPr>
              <a:t>Poster</a:t>
            </a:r>
            <a:r>
              <a:rPr b="1" lang="en">
                <a:solidFill>
                  <a:srgbClr val="1E293B"/>
                </a:solidFill>
              </a:rPr>
              <a:t>: Progress update on incorporating the MICM gas-phase chemical solver in CATChem</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grpSp>
        <p:nvGrpSpPr>
          <p:cNvPr id="210" name="Google Shape;210;p25"/>
          <p:cNvGrpSpPr/>
          <p:nvPr/>
        </p:nvGrpSpPr>
        <p:grpSpPr>
          <a:xfrm>
            <a:off x="951033" y="397889"/>
            <a:ext cx="1072800" cy="0"/>
            <a:chOff x="1376350" y="528325"/>
            <a:chExt cx="1072800" cy="0"/>
          </a:xfrm>
        </p:grpSpPr>
        <p:cxnSp>
          <p:nvCxnSpPr>
            <p:cNvPr id="211" name="Google Shape;211;p25"/>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212" name="Google Shape;212;p25"/>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213" name="Google Shape;213;p25"/>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
        <p:nvSpPr>
          <p:cNvPr id="214" name="Google Shape;214;p25"/>
          <p:cNvSpPr txBox="1"/>
          <p:nvPr/>
        </p:nvSpPr>
        <p:spPr>
          <a:xfrm>
            <a:off x="-163733" y="-64250"/>
            <a:ext cx="7620000" cy="571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2400">
                <a:solidFill>
                  <a:srgbClr val="1F2328"/>
                </a:solidFill>
                <a:latin typeface="Arial"/>
                <a:ea typeface="Arial"/>
                <a:cs typeface="Arial"/>
                <a:sym typeface="Arial"/>
              </a:rPr>
              <a:t>CATChem v2 Future Development Priorities</a:t>
            </a:r>
            <a:endParaRPr b="1" sz="2400">
              <a:solidFill>
                <a:srgbClr val="1F2328"/>
              </a:solidFill>
              <a:latin typeface="Arial"/>
              <a:ea typeface="Arial"/>
              <a:cs typeface="Arial"/>
              <a:sym typeface="Arial"/>
            </a:endParaRPr>
          </a:p>
        </p:txBody>
      </p:sp>
      <p:grpSp>
        <p:nvGrpSpPr>
          <p:cNvPr id="215" name="Google Shape;215;p25"/>
          <p:cNvGrpSpPr/>
          <p:nvPr/>
        </p:nvGrpSpPr>
        <p:grpSpPr>
          <a:xfrm>
            <a:off x="495689" y="736298"/>
            <a:ext cx="6953400" cy="857400"/>
            <a:chOff x="285750" y="857250"/>
            <a:chExt cx="6953400" cy="857400"/>
          </a:xfrm>
        </p:grpSpPr>
        <p:sp>
          <p:nvSpPr>
            <p:cNvPr id="216" name="Google Shape;216;p25"/>
            <p:cNvSpPr/>
            <p:nvPr/>
          </p:nvSpPr>
          <p:spPr>
            <a:xfrm>
              <a:off x="285750" y="857250"/>
              <a:ext cx="6953400" cy="857400"/>
            </a:xfrm>
            <a:prstGeom prst="roundRect">
              <a:avLst>
                <a:gd fmla="val 6666" name="adj"/>
              </a:avLst>
            </a:prstGeom>
            <a:solidFill>
              <a:srgbClr val="F8FA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17" name="Google Shape;217;p25"/>
            <p:cNvSpPr/>
            <p:nvPr/>
          </p:nvSpPr>
          <p:spPr>
            <a:xfrm>
              <a:off x="428625" y="1095375"/>
              <a:ext cx="381000" cy="381000"/>
            </a:xfrm>
            <a:prstGeom prst="ellipse">
              <a:avLst/>
            </a:prstGeom>
            <a:solidFill>
              <a:srgbClr val="145FA6"/>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18" name="Google Shape;218;p25"/>
            <p:cNvSpPr txBox="1"/>
            <p:nvPr/>
          </p:nvSpPr>
          <p:spPr>
            <a:xfrm>
              <a:off x="428625" y="1095375"/>
              <a:ext cx="381000" cy="381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1400">
                  <a:solidFill>
                    <a:srgbClr val="FFFFFF"/>
                  </a:solidFill>
                  <a:latin typeface="Arial"/>
                  <a:ea typeface="Arial"/>
                  <a:cs typeface="Arial"/>
                  <a:sym typeface="Arial"/>
                </a:rPr>
                <a:t>01</a:t>
              </a:r>
              <a:endParaRPr b="1" sz="1400">
                <a:solidFill>
                  <a:srgbClr val="FFFFFF"/>
                </a:solidFill>
                <a:latin typeface="Arial"/>
                <a:ea typeface="Arial"/>
                <a:cs typeface="Arial"/>
                <a:sym typeface="Arial"/>
              </a:endParaRPr>
            </a:p>
          </p:txBody>
        </p:sp>
        <p:sp>
          <p:nvSpPr>
            <p:cNvPr id="219" name="Google Shape;219;p25"/>
            <p:cNvSpPr txBox="1"/>
            <p:nvPr/>
          </p:nvSpPr>
          <p:spPr>
            <a:xfrm>
              <a:off x="952500" y="904875"/>
              <a:ext cx="6096000" cy="762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1400">
                  <a:solidFill>
                    <a:srgbClr val="145FA6"/>
                  </a:solidFill>
                  <a:latin typeface="Arial"/>
                  <a:ea typeface="Arial"/>
                  <a:cs typeface="Arial"/>
                  <a:sym typeface="Arial"/>
                </a:rPr>
                <a:t>Gas-Phase Chemistry</a:t>
              </a:r>
              <a:endParaRPr b="1" sz="1400">
                <a:solidFill>
                  <a:srgbClr val="145FA6"/>
                </a:solidFill>
                <a:latin typeface="Arial"/>
                <a:ea typeface="Arial"/>
                <a:cs typeface="Arial"/>
                <a:sym typeface="Arial"/>
              </a:endParaRPr>
            </a:p>
            <a:p>
              <a:pPr indent="0" lvl="0" marL="0" rtl="0" algn="l">
                <a:spcBef>
                  <a:spcPts val="150"/>
                </a:spcBef>
                <a:spcAft>
                  <a:spcPts val="0"/>
                </a:spcAft>
                <a:buNone/>
              </a:pPr>
              <a:r>
                <a:rPr b="1" lang="en" sz="1100">
                  <a:solidFill>
                    <a:srgbClr val="0F172A"/>
                  </a:solidFill>
                  <a:latin typeface="Arial"/>
                  <a:ea typeface="Arial"/>
                  <a:cs typeface="Arial"/>
                  <a:sym typeface="Arial"/>
                </a:rPr>
                <a:t>Scope:</a:t>
              </a:r>
              <a:r>
                <a:rPr lang="en" sz="1100">
                  <a:solidFill>
                    <a:srgbClr val="334155"/>
                  </a:solidFill>
                  <a:latin typeface="Arial"/>
                  <a:ea typeface="Arial"/>
                  <a:cs typeface="Arial"/>
                  <a:sym typeface="Arial"/>
                </a:rPr>
                <a:t> RAQMS, AM4 and CB6 mechanism implementation</a:t>
              </a:r>
              <a:endParaRPr sz="1100">
                <a:solidFill>
                  <a:srgbClr val="334155"/>
                </a:solidFill>
                <a:latin typeface="Arial"/>
                <a:ea typeface="Arial"/>
                <a:cs typeface="Arial"/>
                <a:sym typeface="Arial"/>
              </a:endParaRPr>
            </a:p>
            <a:p>
              <a:pPr indent="0" lvl="0" marL="0" rtl="0" algn="l">
                <a:spcBef>
                  <a:spcPts val="150"/>
                </a:spcBef>
                <a:spcAft>
                  <a:spcPts val="0"/>
                </a:spcAft>
                <a:buNone/>
              </a:pPr>
              <a:r>
                <a:rPr b="1" lang="en" sz="1100">
                  <a:solidFill>
                    <a:srgbClr val="0F172A"/>
                  </a:solidFill>
                  <a:latin typeface="Arial"/>
                  <a:ea typeface="Arial"/>
                  <a:cs typeface="Arial"/>
                  <a:sym typeface="Arial"/>
                </a:rPr>
                <a:t>Challenge:</a:t>
              </a:r>
              <a:r>
                <a:rPr lang="en" sz="1100">
                  <a:solidFill>
                    <a:srgbClr val="334155"/>
                  </a:solidFill>
                  <a:latin typeface="Arial"/>
                  <a:ea typeface="Arial"/>
                  <a:cs typeface="Arial"/>
                  <a:sym typeface="Arial"/>
                </a:rPr>
                <a:t> 100+ species, 300+ reactions, chemical solver</a:t>
              </a:r>
              <a:endParaRPr sz="1100">
                <a:solidFill>
                  <a:srgbClr val="334155"/>
                </a:solidFill>
                <a:latin typeface="Arial"/>
                <a:ea typeface="Arial"/>
                <a:cs typeface="Arial"/>
                <a:sym typeface="Arial"/>
              </a:endParaRPr>
            </a:p>
          </p:txBody>
        </p:sp>
      </p:grpSp>
      <p:grpSp>
        <p:nvGrpSpPr>
          <p:cNvPr id="220" name="Google Shape;220;p25"/>
          <p:cNvGrpSpPr/>
          <p:nvPr/>
        </p:nvGrpSpPr>
        <p:grpSpPr>
          <a:xfrm>
            <a:off x="495689" y="1707848"/>
            <a:ext cx="6953400" cy="857400"/>
            <a:chOff x="285750" y="1828800"/>
            <a:chExt cx="6953400" cy="857400"/>
          </a:xfrm>
        </p:grpSpPr>
        <p:sp>
          <p:nvSpPr>
            <p:cNvPr id="221" name="Google Shape;221;p25"/>
            <p:cNvSpPr/>
            <p:nvPr/>
          </p:nvSpPr>
          <p:spPr>
            <a:xfrm>
              <a:off x="285750" y="1828800"/>
              <a:ext cx="6953400" cy="857400"/>
            </a:xfrm>
            <a:prstGeom prst="roundRect">
              <a:avLst>
                <a:gd fmla="val 6666" name="adj"/>
              </a:avLst>
            </a:prstGeom>
            <a:solidFill>
              <a:srgbClr val="F8FA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22" name="Google Shape;222;p25"/>
            <p:cNvSpPr/>
            <p:nvPr/>
          </p:nvSpPr>
          <p:spPr>
            <a:xfrm>
              <a:off x="428625" y="2066925"/>
              <a:ext cx="381000" cy="381000"/>
            </a:xfrm>
            <a:prstGeom prst="ellipse">
              <a:avLst/>
            </a:prstGeom>
            <a:solidFill>
              <a:srgbClr val="F1761A"/>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23" name="Google Shape;223;p25"/>
            <p:cNvSpPr txBox="1"/>
            <p:nvPr/>
          </p:nvSpPr>
          <p:spPr>
            <a:xfrm>
              <a:off x="428625" y="2066925"/>
              <a:ext cx="381000" cy="381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1400">
                  <a:solidFill>
                    <a:srgbClr val="FFFFFF"/>
                  </a:solidFill>
                  <a:latin typeface="Arial"/>
                  <a:ea typeface="Arial"/>
                  <a:cs typeface="Arial"/>
                  <a:sym typeface="Arial"/>
                </a:rPr>
                <a:t>02</a:t>
              </a:r>
              <a:endParaRPr b="1" sz="1400">
                <a:solidFill>
                  <a:srgbClr val="FFFFFF"/>
                </a:solidFill>
                <a:latin typeface="Arial"/>
                <a:ea typeface="Arial"/>
                <a:cs typeface="Arial"/>
                <a:sym typeface="Arial"/>
              </a:endParaRPr>
            </a:p>
          </p:txBody>
        </p:sp>
        <p:sp>
          <p:nvSpPr>
            <p:cNvPr id="224" name="Google Shape;224;p25"/>
            <p:cNvSpPr txBox="1"/>
            <p:nvPr/>
          </p:nvSpPr>
          <p:spPr>
            <a:xfrm>
              <a:off x="952500" y="1876425"/>
              <a:ext cx="6096000" cy="762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1400">
                  <a:solidFill>
                    <a:srgbClr val="F1761A"/>
                  </a:solidFill>
                  <a:latin typeface="Arial"/>
                  <a:ea typeface="Arial"/>
                  <a:cs typeface="Arial"/>
                  <a:sym typeface="Arial"/>
                </a:rPr>
                <a:t>Aerosol Microphysics</a:t>
              </a:r>
              <a:endParaRPr b="1" sz="1400">
                <a:solidFill>
                  <a:srgbClr val="F1761A"/>
                </a:solidFill>
                <a:latin typeface="Arial"/>
                <a:ea typeface="Arial"/>
                <a:cs typeface="Arial"/>
                <a:sym typeface="Arial"/>
              </a:endParaRPr>
            </a:p>
            <a:p>
              <a:pPr indent="0" lvl="0" marL="0" rtl="0" algn="l">
                <a:spcBef>
                  <a:spcPts val="150"/>
                </a:spcBef>
                <a:spcAft>
                  <a:spcPts val="0"/>
                </a:spcAft>
                <a:buNone/>
              </a:pPr>
              <a:r>
                <a:rPr b="1" lang="en" sz="1100">
                  <a:solidFill>
                    <a:srgbClr val="0F172A"/>
                  </a:solidFill>
                  <a:latin typeface="Arial"/>
                  <a:ea typeface="Arial"/>
                  <a:cs typeface="Arial"/>
                  <a:sym typeface="Arial"/>
                </a:rPr>
                <a:t>Scope:</a:t>
              </a:r>
              <a:r>
                <a:rPr lang="en" sz="1100">
                  <a:solidFill>
                    <a:srgbClr val="334155"/>
                  </a:solidFill>
                  <a:latin typeface="Arial"/>
                  <a:ea typeface="Arial"/>
                  <a:cs typeface="Arial"/>
                  <a:sym typeface="Arial"/>
                </a:rPr>
                <a:t> GOCART, ISORROPIA and MOSAIC mechanism</a:t>
              </a:r>
              <a:endParaRPr sz="1100">
                <a:solidFill>
                  <a:srgbClr val="334155"/>
                </a:solidFill>
                <a:latin typeface="Arial"/>
                <a:ea typeface="Arial"/>
                <a:cs typeface="Arial"/>
                <a:sym typeface="Arial"/>
              </a:endParaRPr>
            </a:p>
            <a:p>
              <a:pPr indent="0" lvl="0" marL="0" rtl="0" algn="l">
                <a:spcBef>
                  <a:spcPts val="150"/>
                </a:spcBef>
                <a:spcAft>
                  <a:spcPts val="0"/>
                </a:spcAft>
                <a:buNone/>
              </a:pPr>
              <a:r>
                <a:rPr b="1" lang="en" sz="1100">
                  <a:solidFill>
                    <a:srgbClr val="0F172A"/>
                  </a:solidFill>
                  <a:latin typeface="Arial"/>
                  <a:ea typeface="Arial"/>
                  <a:cs typeface="Arial"/>
                  <a:sym typeface="Arial"/>
                </a:rPr>
                <a:t>Challenge:</a:t>
              </a:r>
              <a:r>
                <a:rPr lang="en" sz="1100">
                  <a:solidFill>
                    <a:srgbClr val="334155"/>
                  </a:solidFill>
                  <a:latin typeface="Arial"/>
                  <a:ea typeface="Arial"/>
                  <a:cs typeface="Arial"/>
                  <a:sym typeface="Arial"/>
                </a:rPr>
                <a:t> Modal vs sectional approaches, computational efficiency</a:t>
              </a:r>
              <a:endParaRPr sz="1100">
                <a:solidFill>
                  <a:srgbClr val="334155"/>
                </a:solidFill>
                <a:latin typeface="Arial"/>
                <a:ea typeface="Arial"/>
                <a:cs typeface="Arial"/>
                <a:sym typeface="Arial"/>
              </a:endParaRPr>
            </a:p>
          </p:txBody>
        </p:sp>
      </p:grpSp>
      <p:grpSp>
        <p:nvGrpSpPr>
          <p:cNvPr id="225" name="Google Shape;225;p25"/>
          <p:cNvGrpSpPr/>
          <p:nvPr/>
        </p:nvGrpSpPr>
        <p:grpSpPr>
          <a:xfrm>
            <a:off x="495689" y="2679398"/>
            <a:ext cx="6953400" cy="1047900"/>
            <a:chOff x="285750" y="2800350"/>
            <a:chExt cx="6953400" cy="1047900"/>
          </a:xfrm>
        </p:grpSpPr>
        <p:sp>
          <p:nvSpPr>
            <p:cNvPr id="226" name="Google Shape;226;p25"/>
            <p:cNvSpPr/>
            <p:nvPr/>
          </p:nvSpPr>
          <p:spPr>
            <a:xfrm>
              <a:off x="285750" y="2800350"/>
              <a:ext cx="6953400" cy="1047900"/>
            </a:xfrm>
            <a:prstGeom prst="roundRect">
              <a:avLst>
                <a:gd fmla="val 5454" name="adj"/>
              </a:avLst>
            </a:prstGeom>
            <a:solidFill>
              <a:srgbClr val="F8FA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27" name="Google Shape;227;p25"/>
            <p:cNvSpPr/>
            <p:nvPr/>
          </p:nvSpPr>
          <p:spPr>
            <a:xfrm>
              <a:off x="428625" y="3133725"/>
              <a:ext cx="381000" cy="381000"/>
            </a:xfrm>
            <a:prstGeom prst="ellipse">
              <a:avLst/>
            </a:prstGeom>
            <a:solidFill>
              <a:srgbClr val="00C9FF"/>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28" name="Google Shape;228;p25"/>
            <p:cNvSpPr txBox="1"/>
            <p:nvPr/>
          </p:nvSpPr>
          <p:spPr>
            <a:xfrm>
              <a:off x="428625" y="3133725"/>
              <a:ext cx="381000" cy="381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1400">
                  <a:solidFill>
                    <a:srgbClr val="FFFFFF"/>
                  </a:solidFill>
                  <a:latin typeface="Arial"/>
                  <a:ea typeface="Arial"/>
                  <a:cs typeface="Arial"/>
                  <a:sym typeface="Arial"/>
                </a:rPr>
                <a:t>03</a:t>
              </a:r>
              <a:endParaRPr b="1" sz="1400">
                <a:solidFill>
                  <a:srgbClr val="FFFFFF"/>
                </a:solidFill>
                <a:latin typeface="Arial"/>
                <a:ea typeface="Arial"/>
                <a:cs typeface="Arial"/>
                <a:sym typeface="Arial"/>
              </a:endParaRPr>
            </a:p>
          </p:txBody>
        </p:sp>
        <p:sp>
          <p:nvSpPr>
            <p:cNvPr id="229" name="Google Shape;229;p25"/>
            <p:cNvSpPr txBox="1"/>
            <p:nvPr/>
          </p:nvSpPr>
          <p:spPr>
            <a:xfrm>
              <a:off x="952500" y="2847975"/>
              <a:ext cx="6096000" cy="9525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1400">
                  <a:solidFill>
                    <a:srgbClr val="00A3CC"/>
                  </a:solidFill>
                  <a:latin typeface="Arial"/>
                  <a:ea typeface="Arial"/>
                  <a:cs typeface="Arial"/>
                  <a:sym typeface="Arial"/>
                </a:rPr>
                <a:t>More Online Emission Processes</a:t>
              </a:r>
              <a:endParaRPr b="1" sz="1400">
                <a:solidFill>
                  <a:srgbClr val="00A3CC"/>
                </a:solidFill>
                <a:latin typeface="Arial"/>
                <a:ea typeface="Arial"/>
                <a:cs typeface="Arial"/>
                <a:sym typeface="Arial"/>
              </a:endParaRPr>
            </a:p>
            <a:p>
              <a:pPr indent="0" lvl="0" marL="0" rtl="0" algn="l">
                <a:spcBef>
                  <a:spcPts val="150"/>
                </a:spcBef>
                <a:spcAft>
                  <a:spcPts val="0"/>
                </a:spcAft>
                <a:buNone/>
              </a:pPr>
              <a:r>
                <a:rPr b="1" lang="en" sz="1100">
                  <a:solidFill>
                    <a:srgbClr val="0F172A"/>
                  </a:solidFill>
                  <a:latin typeface="Arial"/>
                  <a:ea typeface="Arial"/>
                  <a:cs typeface="Arial"/>
                  <a:sym typeface="Arial"/>
                </a:rPr>
                <a:t>Scope:</a:t>
              </a:r>
              <a:r>
                <a:rPr lang="en" sz="1100">
                  <a:solidFill>
                    <a:srgbClr val="334155"/>
                  </a:solidFill>
                  <a:latin typeface="Arial"/>
                  <a:ea typeface="Arial"/>
                  <a:cs typeface="Arial"/>
                  <a:sym typeface="Arial"/>
                </a:rPr>
                <a:t> MEGAN BVOC, Lightning/Soil NOx, and Fire Plume Rise</a:t>
              </a:r>
              <a:endParaRPr sz="1100">
                <a:solidFill>
                  <a:srgbClr val="334155"/>
                </a:solidFill>
                <a:latin typeface="Arial"/>
                <a:ea typeface="Arial"/>
                <a:cs typeface="Arial"/>
                <a:sym typeface="Arial"/>
              </a:endParaRPr>
            </a:p>
            <a:p>
              <a:pPr indent="0" lvl="0" marL="0" rtl="0" algn="l">
                <a:spcBef>
                  <a:spcPts val="150"/>
                </a:spcBef>
                <a:spcAft>
                  <a:spcPts val="0"/>
                </a:spcAft>
                <a:buNone/>
              </a:pPr>
              <a:r>
                <a:rPr b="1" lang="en" sz="1100">
                  <a:solidFill>
                    <a:srgbClr val="0F172A"/>
                  </a:solidFill>
                  <a:latin typeface="Arial"/>
                  <a:ea typeface="Arial"/>
                  <a:cs typeface="Arial"/>
                  <a:sym typeface="Arial"/>
                </a:rPr>
                <a:t>Tool:</a:t>
              </a:r>
              <a:r>
                <a:rPr lang="en" sz="1100">
                  <a:solidFill>
                    <a:srgbClr val="334155"/>
                  </a:solidFill>
                  <a:latin typeface="Arial"/>
                  <a:ea typeface="Arial"/>
                  <a:cs typeface="Arial"/>
                  <a:sym typeface="Arial"/>
                </a:rPr>
                <a:t> The Community Emissions Computing Engine (CECE): A High-Performance, Portable Framework for Atmospheric Emissions in UFS (</a:t>
              </a:r>
              <a:r>
                <a:rPr b="1" lang="en" sz="1100">
                  <a:solidFill>
                    <a:srgbClr val="145FA6"/>
                  </a:solidFill>
                  <a:latin typeface="Arial"/>
                  <a:ea typeface="Arial"/>
                  <a:cs typeface="Arial"/>
                  <a:sym typeface="Arial"/>
                </a:rPr>
                <a:t>poster by Barry Baker</a:t>
              </a:r>
              <a:r>
                <a:rPr lang="en" sz="1100">
                  <a:solidFill>
                    <a:srgbClr val="334155"/>
                  </a:solidFill>
                  <a:latin typeface="Arial"/>
                  <a:ea typeface="Arial"/>
                  <a:cs typeface="Arial"/>
                  <a:sym typeface="Arial"/>
                </a:rPr>
                <a:t>)</a:t>
              </a:r>
              <a:endParaRPr sz="1100">
                <a:solidFill>
                  <a:srgbClr val="334155"/>
                </a:solidFill>
                <a:latin typeface="Arial"/>
                <a:ea typeface="Arial"/>
                <a:cs typeface="Arial"/>
                <a:sym typeface="Arial"/>
              </a:endParaRPr>
            </a:p>
          </p:txBody>
        </p:sp>
      </p:grpSp>
      <p:grpSp>
        <p:nvGrpSpPr>
          <p:cNvPr id="230" name="Google Shape;230;p25"/>
          <p:cNvGrpSpPr/>
          <p:nvPr/>
        </p:nvGrpSpPr>
        <p:grpSpPr>
          <a:xfrm>
            <a:off x="495689" y="3841448"/>
            <a:ext cx="6953400" cy="1047900"/>
            <a:chOff x="285750" y="3962400"/>
            <a:chExt cx="6953400" cy="1047900"/>
          </a:xfrm>
        </p:grpSpPr>
        <p:sp>
          <p:nvSpPr>
            <p:cNvPr id="231" name="Google Shape;231;p25"/>
            <p:cNvSpPr/>
            <p:nvPr/>
          </p:nvSpPr>
          <p:spPr>
            <a:xfrm>
              <a:off x="285750" y="3962400"/>
              <a:ext cx="6953400" cy="1047900"/>
            </a:xfrm>
            <a:prstGeom prst="roundRect">
              <a:avLst>
                <a:gd fmla="val 5454" name="adj"/>
              </a:avLst>
            </a:prstGeom>
            <a:solidFill>
              <a:srgbClr val="F8FA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32" name="Google Shape;232;p25"/>
            <p:cNvSpPr/>
            <p:nvPr/>
          </p:nvSpPr>
          <p:spPr>
            <a:xfrm>
              <a:off x="428625" y="4295775"/>
              <a:ext cx="381000" cy="381000"/>
            </a:xfrm>
            <a:prstGeom prst="ellipse">
              <a:avLst/>
            </a:prstGeom>
            <a:solidFill>
              <a:srgbClr val="0F172A"/>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33" name="Google Shape;233;p25"/>
            <p:cNvSpPr txBox="1"/>
            <p:nvPr/>
          </p:nvSpPr>
          <p:spPr>
            <a:xfrm>
              <a:off x="428625" y="4295775"/>
              <a:ext cx="381000" cy="381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1400">
                  <a:solidFill>
                    <a:srgbClr val="FFFFFF"/>
                  </a:solidFill>
                  <a:latin typeface="Arial"/>
                  <a:ea typeface="Arial"/>
                  <a:cs typeface="Arial"/>
                  <a:sym typeface="Arial"/>
                </a:rPr>
                <a:t>04</a:t>
              </a:r>
              <a:endParaRPr b="1" sz="1400">
                <a:solidFill>
                  <a:srgbClr val="FFFFFF"/>
                </a:solidFill>
                <a:latin typeface="Arial"/>
                <a:ea typeface="Arial"/>
                <a:cs typeface="Arial"/>
                <a:sym typeface="Arial"/>
              </a:endParaRPr>
            </a:p>
          </p:txBody>
        </p:sp>
        <p:sp>
          <p:nvSpPr>
            <p:cNvPr id="234" name="Google Shape;234;p25"/>
            <p:cNvSpPr txBox="1"/>
            <p:nvPr/>
          </p:nvSpPr>
          <p:spPr>
            <a:xfrm>
              <a:off x="952500" y="4010025"/>
              <a:ext cx="6096000" cy="9525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1400">
                  <a:solidFill>
                    <a:srgbClr val="0F172A"/>
                  </a:solidFill>
                  <a:latin typeface="Arial"/>
                  <a:ea typeface="Arial"/>
                  <a:cs typeface="Arial"/>
                  <a:sym typeface="Arial"/>
                </a:rPr>
                <a:t>Longer Term Run and Evaluation</a:t>
              </a:r>
              <a:endParaRPr b="1" sz="1400">
                <a:solidFill>
                  <a:srgbClr val="0F172A"/>
                </a:solidFill>
                <a:latin typeface="Arial"/>
                <a:ea typeface="Arial"/>
                <a:cs typeface="Arial"/>
                <a:sym typeface="Arial"/>
              </a:endParaRPr>
            </a:p>
            <a:p>
              <a:pPr indent="0" lvl="0" marL="0" rtl="0" algn="l">
                <a:spcBef>
                  <a:spcPts val="150"/>
                </a:spcBef>
                <a:spcAft>
                  <a:spcPts val="0"/>
                </a:spcAft>
                <a:buNone/>
              </a:pPr>
              <a:r>
                <a:rPr b="1" lang="en" sz="1100">
                  <a:solidFill>
                    <a:srgbClr val="0F172A"/>
                  </a:solidFill>
                  <a:latin typeface="Arial"/>
                  <a:ea typeface="Arial"/>
                  <a:cs typeface="Arial"/>
                  <a:sym typeface="Arial"/>
                </a:rPr>
                <a:t>Scope:</a:t>
              </a:r>
              <a:r>
                <a:rPr lang="en" sz="1100">
                  <a:solidFill>
                    <a:srgbClr val="334155"/>
                  </a:solidFill>
                  <a:latin typeface="Arial"/>
                  <a:ea typeface="Arial"/>
                  <a:cs typeface="Arial"/>
                  <a:sym typeface="Arial"/>
                </a:rPr>
                <a:t> Longer term comparisons against GCAFS and observations</a:t>
              </a:r>
              <a:endParaRPr sz="1100">
                <a:solidFill>
                  <a:srgbClr val="334155"/>
                </a:solidFill>
                <a:latin typeface="Arial"/>
                <a:ea typeface="Arial"/>
                <a:cs typeface="Arial"/>
                <a:sym typeface="Arial"/>
              </a:endParaRPr>
            </a:p>
            <a:p>
              <a:pPr indent="0" lvl="0" marL="0" rtl="0" algn="l">
                <a:spcBef>
                  <a:spcPts val="150"/>
                </a:spcBef>
                <a:spcAft>
                  <a:spcPts val="0"/>
                </a:spcAft>
                <a:buNone/>
              </a:pPr>
              <a:r>
                <a:rPr b="1" lang="en" sz="1100">
                  <a:solidFill>
                    <a:srgbClr val="0F172A"/>
                  </a:solidFill>
                  <a:latin typeface="Arial"/>
                  <a:ea typeface="Arial"/>
                  <a:cs typeface="Arial"/>
                  <a:sym typeface="Arial"/>
                </a:rPr>
                <a:t>Tool:</a:t>
              </a:r>
              <a:r>
                <a:rPr lang="en" sz="1100">
                  <a:solidFill>
                    <a:srgbClr val="334155"/>
                  </a:solidFill>
                  <a:latin typeface="Arial"/>
                  <a:ea typeface="Arial"/>
                  <a:cs typeface="Arial"/>
                  <a:sym typeface="Arial"/>
                </a:rPr>
                <a:t> Evaluating UFS and other Models Against Atmospheric Composition and Meteorological Observations Using MELODIES MONET (</a:t>
              </a:r>
              <a:r>
                <a:rPr b="1" lang="en" sz="1100">
                  <a:solidFill>
                    <a:srgbClr val="145FA6"/>
                  </a:solidFill>
                  <a:latin typeface="Arial"/>
                  <a:ea typeface="Arial"/>
                  <a:cs typeface="Arial"/>
                  <a:sym typeface="Arial"/>
                </a:rPr>
                <a:t>poster by Rebecca Schwantes</a:t>
              </a:r>
              <a:r>
                <a:rPr lang="en" sz="1100">
                  <a:solidFill>
                    <a:srgbClr val="334155"/>
                  </a:solidFill>
                  <a:latin typeface="Arial"/>
                  <a:ea typeface="Arial"/>
                  <a:cs typeface="Arial"/>
                  <a:sym typeface="Arial"/>
                </a:rPr>
                <a:t>)</a:t>
              </a:r>
              <a:endParaRPr sz="1100">
                <a:solidFill>
                  <a:srgbClr val="334155"/>
                </a:solidFill>
                <a:latin typeface="Arial"/>
                <a:ea typeface="Arial"/>
                <a:cs typeface="Arial"/>
                <a:sym typeface="Arial"/>
              </a:endParaRPr>
            </a:p>
          </p:txBody>
        </p:sp>
      </p:grpSp>
      <p:pic>
        <p:nvPicPr>
          <p:cNvPr id="235" name="Google Shape;235;p25"/>
          <p:cNvPicPr preferRelativeResize="0"/>
          <p:nvPr/>
        </p:nvPicPr>
        <p:blipFill rotWithShape="1">
          <a:blip r:embed="rId3">
            <a:alphaModFix/>
          </a:blip>
          <a:srcRect b="0" l="2308" r="2299" t="0"/>
          <a:stretch/>
        </p:blipFill>
        <p:spPr>
          <a:xfrm>
            <a:off x="7620000" y="4000500"/>
            <a:ext cx="1238400" cy="9336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26"/>
          <p:cNvSpPr txBox="1"/>
          <p:nvPr>
            <p:ph type="title"/>
          </p:nvPr>
        </p:nvSpPr>
        <p:spPr>
          <a:xfrm>
            <a:off x="680350" y="-89246"/>
            <a:ext cx="7030500" cy="612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600"/>
              <a:t>Summary</a:t>
            </a:r>
            <a:endParaRPr sz="2600"/>
          </a:p>
        </p:txBody>
      </p:sp>
      <p:sp>
        <p:nvSpPr>
          <p:cNvPr id="241" name="Google Shape;241;p26"/>
          <p:cNvSpPr txBox="1"/>
          <p:nvPr/>
        </p:nvSpPr>
        <p:spPr>
          <a:xfrm>
            <a:off x="188950" y="492833"/>
            <a:ext cx="8850600" cy="1765500"/>
          </a:xfrm>
          <a:prstGeom prst="rect">
            <a:avLst/>
          </a:prstGeom>
          <a:noFill/>
          <a:ln>
            <a:noFill/>
          </a:ln>
        </p:spPr>
        <p:txBody>
          <a:bodyPr anchorCtr="0" anchor="t" bIns="91425" lIns="91425" spcFirstLastPara="1" rIns="91425" wrap="square" tIns="91425">
            <a:spAutoFit/>
          </a:bodyPr>
          <a:lstStyle/>
          <a:p>
            <a:pPr indent="-298450" lvl="0" marL="457200" rtl="0" algn="l">
              <a:lnSpc>
                <a:spcPct val="115000"/>
              </a:lnSpc>
              <a:spcBef>
                <a:spcPts val="1200"/>
              </a:spcBef>
              <a:spcAft>
                <a:spcPts val="0"/>
              </a:spcAft>
              <a:buSzPts val="1100"/>
              <a:buChar char="●"/>
            </a:pPr>
            <a:r>
              <a:rPr lang="en" sz="1300">
                <a:solidFill>
                  <a:schemeClr val="dk2"/>
                </a:solidFill>
                <a:latin typeface="Nunito"/>
                <a:ea typeface="Nunito"/>
                <a:cs typeface="Nunito"/>
                <a:sym typeface="Nunito"/>
              </a:rPr>
              <a:t>CATChem unifies all chemistry-related codes; it utilizes </a:t>
            </a:r>
            <a:r>
              <a:rPr lang="en" sz="1300">
                <a:solidFill>
                  <a:schemeClr val="dk2"/>
                </a:solidFill>
                <a:latin typeface="Nunito"/>
                <a:ea typeface="Nunito"/>
                <a:cs typeface="Nunito"/>
                <a:sym typeface="Nunito"/>
              </a:rPr>
              <a:t>modularized</a:t>
            </a:r>
            <a:r>
              <a:rPr lang="en" sz="1300">
                <a:solidFill>
                  <a:schemeClr val="dk2"/>
                </a:solidFill>
                <a:latin typeface="Nunito"/>
                <a:ea typeface="Nunito"/>
                <a:cs typeface="Nunito"/>
                <a:sym typeface="Nunito"/>
              </a:rPr>
              <a:t> architecture to </a:t>
            </a:r>
            <a:r>
              <a:rPr lang="en" sz="1300">
                <a:solidFill>
                  <a:schemeClr val="dk2"/>
                </a:solidFill>
                <a:latin typeface="Nunito"/>
                <a:ea typeface="Nunito"/>
                <a:cs typeface="Nunito"/>
                <a:sym typeface="Nunito"/>
              </a:rPr>
              <a:t>orchestrate</a:t>
            </a:r>
            <a:r>
              <a:rPr lang="en" sz="1300">
                <a:solidFill>
                  <a:schemeClr val="dk2"/>
                </a:solidFill>
                <a:latin typeface="Nunito"/>
                <a:ea typeface="Nunito"/>
                <a:cs typeface="Nunito"/>
                <a:sym typeface="Nunito"/>
              </a:rPr>
              <a:t> chemistry, aerosol, emission, and deposition components; it </a:t>
            </a:r>
            <a:r>
              <a:rPr lang="en" sz="1300">
                <a:solidFill>
                  <a:schemeClr val="dk2"/>
                </a:solidFill>
                <a:latin typeface="Nunito"/>
                <a:ea typeface="Nunito"/>
                <a:cs typeface="Nunito"/>
                <a:sym typeface="Nunito"/>
              </a:rPr>
              <a:t>couples</a:t>
            </a:r>
            <a:r>
              <a:rPr lang="en" sz="1300">
                <a:solidFill>
                  <a:schemeClr val="dk2"/>
                </a:solidFill>
                <a:latin typeface="Nunito"/>
                <a:ea typeface="Nunito"/>
                <a:cs typeface="Nunito"/>
                <a:sym typeface="Nunito"/>
              </a:rPr>
              <a:t> with UFS through a NUOPC cap</a:t>
            </a:r>
            <a:r>
              <a:rPr lang="en" sz="1300">
                <a:solidFill>
                  <a:schemeClr val="dk2"/>
                </a:solidFill>
                <a:latin typeface="Nunito"/>
                <a:ea typeface="Nunito"/>
                <a:cs typeface="Nunito"/>
                <a:sym typeface="Nunito"/>
              </a:rPr>
              <a:t>. </a:t>
            </a:r>
            <a:endParaRPr sz="1300">
              <a:solidFill>
                <a:schemeClr val="dk2"/>
              </a:solidFill>
              <a:latin typeface="Nunito"/>
              <a:ea typeface="Nunito"/>
              <a:cs typeface="Nunito"/>
              <a:sym typeface="Nunito"/>
            </a:endParaRPr>
          </a:p>
          <a:p>
            <a:pPr indent="-298450" lvl="0" marL="457200" rtl="0" algn="l">
              <a:lnSpc>
                <a:spcPct val="115000"/>
              </a:lnSpc>
              <a:spcBef>
                <a:spcPts val="0"/>
              </a:spcBef>
              <a:spcAft>
                <a:spcPts val="0"/>
              </a:spcAft>
              <a:buSzPts val="1100"/>
              <a:buChar char="●"/>
            </a:pPr>
            <a:r>
              <a:rPr lang="en" sz="1300">
                <a:solidFill>
                  <a:schemeClr val="dk2"/>
                </a:solidFill>
                <a:latin typeface="Nunito"/>
                <a:ea typeface="Nunito"/>
                <a:cs typeface="Nunito"/>
                <a:sym typeface="Nunito"/>
              </a:rPr>
              <a:t>All GOCART-2G processes have been implemented; initial evaluation against GCAFS show comparable results; long term simulation is needed for a better comparison.</a:t>
            </a:r>
            <a:endParaRPr sz="1300">
              <a:solidFill>
                <a:schemeClr val="dk2"/>
              </a:solidFill>
              <a:latin typeface="Nunito"/>
              <a:ea typeface="Nunito"/>
              <a:cs typeface="Nunito"/>
              <a:sym typeface="Nunito"/>
            </a:endParaRPr>
          </a:p>
          <a:p>
            <a:pPr indent="-311150" lvl="0" marL="457200" rtl="0" algn="l">
              <a:lnSpc>
                <a:spcPct val="115000"/>
              </a:lnSpc>
              <a:spcBef>
                <a:spcPts val="0"/>
              </a:spcBef>
              <a:spcAft>
                <a:spcPts val="0"/>
              </a:spcAft>
              <a:buClr>
                <a:schemeClr val="dk2"/>
              </a:buClr>
              <a:buSzPts val="1300"/>
              <a:buFont typeface="Nunito"/>
              <a:buChar char="●"/>
            </a:pPr>
            <a:r>
              <a:rPr lang="en" sz="1300">
                <a:solidFill>
                  <a:schemeClr val="dk2"/>
                </a:solidFill>
                <a:latin typeface="Nunito"/>
                <a:ea typeface="Nunito"/>
                <a:cs typeface="Nunito"/>
                <a:sym typeface="Nunito"/>
              </a:rPr>
              <a:t>Gas phase chemistry is under development; CECE emission process component will be coupled and MELODIES MONET tool will be used for future evaluation, which are key parts of the next-generation air quality forecast system in the UFS.</a:t>
            </a:r>
            <a:endParaRPr sz="1300">
              <a:solidFill>
                <a:schemeClr val="dk2"/>
              </a:solidFill>
              <a:latin typeface="Nunito"/>
              <a:ea typeface="Nunito"/>
              <a:cs typeface="Nunito"/>
              <a:sym typeface="Nunito"/>
            </a:endParaRPr>
          </a:p>
        </p:txBody>
      </p:sp>
      <p:pic>
        <p:nvPicPr>
          <p:cNvPr id="242" name="Google Shape;242;p26" title="Schwantes_UFS-Chem_Components_CESM2026.png"/>
          <p:cNvPicPr preferRelativeResize="0"/>
          <p:nvPr/>
        </p:nvPicPr>
        <p:blipFill rotWithShape="1">
          <a:blip r:embed="rId3">
            <a:alphaModFix/>
          </a:blip>
          <a:srcRect b="4130" l="3550" r="2545" t="14720"/>
          <a:stretch/>
        </p:blipFill>
        <p:spPr>
          <a:xfrm>
            <a:off x="725725" y="2202124"/>
            <a:ext cx="5851075" cy="2843876"/>
          </a:xfrm>
          <a:prstGeom prst="rect">
            <a:avLst/>
          </a:prstGeom>
          <a:noFill/>
          <a:ln>
            <a:noFill/>
          </a:ln>
        </p:spPr>
      </p:pic>
      <p:pic>
        <p:nvPicPr>
          <p:cNvPr id="243" name="Google Shape;243;p26"/>
          <p:cNvPicPr preferRelativeResize="0"/>
          <p:nvPr/>
        </p:nvPicPr>
        <p:blipFill>
          <a:blip r:embed="rId4">
            <a:alphaModFix/>
          </a:blip>
          <a:stretch>
            <a:fillRect/>
          </a:stretch>
        </p:blipFill>
        <p:spPr>
          <a:xfrm>
            <a:off x="6729200" y="2316705"/>
            <a:ext cx="2262400" cy="1455500"/>
          </a:xfrm>
          <a:prstGeom prst="rect">
            <a:avLst/>
          </a:prstGeom>
          <a:noFill/>
          <a:ln>
            <a:noFill/>
          </a:ln>
        </p:spPr>
      </p:pic>
      <p:sp>
        <p:nvSpPr>
          <p:cNvPr id="244" name="Google Shape;244;p26"/>
          <p:cNvSpPr txBox="1"/>
          <p:nvPr/>
        </p:nvSpPr>
        <p:spPr>
          <a:xfrm>
            <a:off x="6729200" y="2313210"/>
            <a:ext cx="2364900" cy="1431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200">
                <a:solidFill>
                  <a:schemeClr val="dk2"/>
                </a:solidFill>
              </a:rPr>
              <a:t>CATChem</a:t>
            </a:r>
            <a:endParaRPr b="1" sz="1200">
              <a:solidFill>
                <a:schemeClr val="dk2"/>
              </a:solidFill>
            </a:endParaRPr>
          </a:p>
          <a:p>
            <a:pPr indent="0" lvl="0" marL="0" rtl="0" algn="l">
              <a:lnSpc>
                <a:spcPct val="115000"/>
              </a:lnSpc>
              <a:spcBef>
                <a:spcPts val="0"/>
              </a:spcBef>
              <a:spcAft>
                <a:spcPts val="0"/>
              </a:spcAft>
              <a:buNone/>
            </a:pPr>
            <a:r>
              <a:rPr lang="en" sz="1200">
                <a:solidFill>
                  <a:schemeClr val="dk2"/>
                </a:solidFill>
              </a:rPr>
              <a:t>Code: </a:t>
            </a:r>
            <a:r>
              <a:rPr lang="en" sz="1200" u="sng">
                <a:solidFill>
                  <a:schemeClr val="hlink"/>
                </a:solidFill>
                <a:hlinkClick r:id="rId5"/>
              </a:rPr>
              <a:t>github.com/ufs-community/CATChem</a:t>
            </a:r>
            <a:endParaRPr sz="1200">
              <a:solidFill>
                <a:srgbClr val="27278B"/>
              </a:solidFill>
            </a:endParaRPr>
          </a:p>
          <a:p>
            <a:pPr indent="0" lvl="0" marL="0" rtl="0" algn="l">
              <a:lnSpc>
                <a:spcPct val="115000"/>
              </a:lnSpc>
              <a:spcBef>
                <a:spcPts val="0"/>
              </a:spcBef>
              <a:spcAft>
                <a:spcPts val="0"/>
              </a:spcAft>
              <a:buNone/>
            </a:pPr>
            <a:r>
              <a:rPr lang="en" sz="1200">
                <a:solidFill>
                  <a:schemeClr val="dk2"/>
                </a:solidFill>
              </a:rPr>
              <a:t>User Guide:</a:t>
            </a:r>
            <a:endParaRPr sz="1200">
              <a:solidFill>
                <a:schemeClr val="dk2"/>
              </a:solidFill>
            </a:endParaRPr>
          </a:p>
          <a:p>
            <a:pPr indent="0" lvl="0" marL="0" rtl="0" algn="l">
              <a:lnSpc>
                <a:spcPct val="115000"/>
              </a:lnSpc>
              <a:spcBef>
                <a:spcPts val="0"/>
              </a:spcBef>
              <a:spcAft>
                <a:spcPts val="0"/>
              </a:spcAft>
              <a:buNone/>
            </a:pPr>
            <a:r>
              <a:rPr lang="en" sz="1200" u="sng">
                <a:solidFill>
                  <a:schemeClr val="hlink"/>
                </a:solidFill>
                <a:hlinkClick r:id="rId6"/>
              </a:rPr>
              <a:t>catchem.readthedocs.io</a:t>
            </a:r>
            <a:endParaRPr sz="1200">
              <a:solidFill>
                <a:srgbClr val="27278B"/>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5"/>
          <p:cNvSpPr txBox="1"/>
          <p:nvPr>
            <p:ph type="title"/>
          </p:nvPr>
        </p:nvSpPr>
        <p:spPr>
          <a:xfrm>
            <a:off x="286200" y="-43164"/>
            <a:ext cx="8824200" cy="88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420"/>
              <a:t>Overview of CATChem – Configurable ATmospheric Chemistry modeling component</a:t>
            </a:r>
            <a:endParaRPr sz="2420"/>
          </a:p>
        </p:txBody>
      </p:sp>
      <p:sp>
        <p:nvSpPr>
          <p:cNvPr id="103" name="Google Shape;103;p15"/>
          <p:cNvSpPr txBox="1"/>
          <p:nvPr/>
        </p:nvSpPr>
        <p:spPr>
          <a:xfrm>
            <a:off x="142575" y="971699"/>
            <a:ext cx="3827700" cy="2542200"/>
          </a:xfrm>
          <a:prstGeom prst="rect">
            <a:avLst/>
          </a:prstGeom>
          <a:noFill/>
          <a:ln>
            <a:noFill/>
          </a:ln>
        </p:spPr>
        <p:txBody>
          <a:bodyPr anchorCtr="0" anchor="t" bIns="91425" lIns="91425" spcFirstLastPara="1" rIns="91425" wrap="square" tIns="91425">
            <a:normAutofit/>
          </a:bodyPr>
          <a:lstStyle/>
          <a:p>
            <a:pPr indent="-336550" lvl="0" marL="457200" rtl="0" algn="l">
              <a:lnSpc>
                <a:spcPct val="95000"/>
              </a:lnSpc>
              <a:spcBef>
                <a:spcPts val="0"/>
              </a:spcBef>
              <a:spcAft>
                <a:spcPts val="0"/>
              </a:spcAft>
              <a:buClr>
                <a:srgbClr val="145FA6"/>
              </a:buClr>
              <a:buSzPts val="1700"/>
              <a:buFont typeface="Nunito"/>
              <a:buChar char="●"/>
            </a:pPr>
            <a:r>
              <a:rPr lang="en" sz="1700">
                <a:solidFill>
                  <a:srgbClr val="145FA6"/>
                </a:solidFill>
                <a:latin typeface="Nunito"/>
                <a:ea typeface="Nunito"/>
                <a:cs typeface="Nunito"/>
                <a:sym typeface="Nunito"/>
              </a:rPr>
              <a:t>Unify all chemistry related code in one location</a:t>
            </a:r>
            <a:endParaRPr sz="1700">
              <a:solidFill>
                <a:srgbClr val="145FA6"/>
              </a:solidFill>
              <a:latin typeface="Nunito"/>
              <a:ea typeface="Nunito"/>
              <a:cs typeface="Nunito"/>
              <a:sym typeface="Nunito"/>
            </a:endParaRPr>
          </a:p>
          <a:p>
            <a:pPr indent="-336550" lvl="0" marL="457200" rtl="0" algn="l">
              <a:lnSpc>
                <a:spcPct val="95000"/>
              </a:lnSpc>
              <a:spcBef>
                <a:spcPts val="0"/>
              </a:spcBef>
              <a:spcAft>
                <a:spcPts val="0"/>
              </a:spcAft>
              <a:buClr>
                <a:srgbClr val="145FA6"/>
              </a:buClr>
              <a:buSzPts val="1700"/>
              <a:buFont typeface="Nunito"/>
              <a:buChar char="●"/>
            </a:pPr>
            <a:r>
              <a:rPr lang="en" sz="1700">
                <a:solidFill>
                  <a:srgbClr val="145FA6"/>
                </a:solidFill>
                <a:latin typeface="Nunito"/>
                <a:ea typeface="Nunito"/>
                <a:cs typeface="Nunito"/>
                <a:sym typeface="Nunito"/>
              </a:rPr>
              <a:t>Design to be flexible and configurable</a:t>
            </a:r>
            <a:endParaRPr sz="1700">
              <a:solidFill>
                <a:srgbClr val="145FA6"/>
              </a:solidFill>
              <a:latin typeface="Nunito"/>
              <a:ea typeface="Nunito"/>
              <a:cs typeface="Nunito"/>
              <a:sym typeface="Nunito"/>
            </a:endParaRPr>
          </a:p>
          <a:p>
            <a:pPr indent="-336550" lvl="0" marL="457200" rtl="0" algn="l">
              <a:lnSpc>
                <a:spcPct val="95000"/>
              </a:lnSpc>
              <a:spcBef>
                <a:spcPts val="0"/>
              </a:spcBef>
              <a:spcAft>
                <a:spcPts val="0"/>
              </a:spcAft>
              <a:buClr>
                <a:srgbClr val="145FA6"/>
              </a:buClr>
              <a:buSzPts val="1700"/>
              <a:buFont typeface="Nunito"/>
              <a:buChar char="●"/>
            </a:pPr>
            <a:r>
              <a:rPr lang="en" sz="1700">
                <a:solidFill>
                  <a:srgbClr val="145FA6"/>
                </a:solidFill>
                <a:latin typeface="Nunito"/>
                <a:ea typeface="Nunito"/>
                <a:cs typeface="Nunito"/>
                <a:sym typeface="Nunito"/>
              </a:rPr>
              <a:t>For example, users can choose the aerosol scheme and the gas-phase chemical mechanism of the right complexity for their application</a:t>
            </a:r>
            <a:endParaRPr sz="1700">
              <a:solidFill>
                <a:srgbClr val="145FA6"/>
              </a:solidFill>
              <a:latin typeface="Nunito"/>
              <a:ea typeface="Nunito"/>
              <a:cs typeface="Nunito"/>
              <a:sym typeface="Nunito"/>
            </a:endParaRPr>
          </a:p>
        </p:txBody>
      </p:sp>
      <p:pic>
        <p:nvPicPr>
          <p:cNvPr id="104" name="Google Shape;104;p15"/>
          <p:cNvPicPr preferRelativeResize="0"/>
          <p:nvPr/>
        </p:nvPicPr>
        <p:blipFill rotWithShape="1">
          <a:blip r:embed="rId3">
            <a:alphaModFix/>
          </a:blip>
          <a:srcRect b="0" l="0" r="0" t="0"/>
          <a:stretch/>
        </p:blipFill>
        <p:spPr>
          <a:xfrm>
            <a:off x="3866225" y="974124"/>
            <a:ext cx="5187251" cy="2580475"/>
          </a:xfrm>
          <a:prstGeom prst="rect">
            <a:avLst/>
          </a:prstGeom>
          <a:noFill/>
          <a:ln>
            <a:noFill/>
          </a:ln>
        </p:spPr>
      </p:pic>
      <p:sp>
        <p:nvSpPr>
          <p:cNvPr id="105" name="Google Shape;105;p15"/>
          <p:cNvSpPr txBox="1"/>
          <p:nvPr/>
        </p:nvSpPr>
        <p:spPr>
          <a:xfrm>
            <a:off x="142575" y="3423124"/>
            <a:ext cx="6870000" cy="1644000"/>
          </a:xfrm>
          <a:prstGeom prst="rect">
            <a:avLst/>
          </a:prstGeom>
          <a:noFill/>
          <a:ln>
            <a:noFill/>
          </a:ln>
        </p:spPr>
        <p:txBody>
          <a:bodyPr anchorCtr="0" anchor="t" bIns="91425" lIns="91425" spcFirstLastPara="1" rIns="91425" wrap="square" tIns="91425">
            <a:normAutofit fontScale="77500"/>
          </a:bodyPr>
          <a:lstStyle/>
          <a:p>
            <a:pPr indent="-304165" lvl="0" marL="457200" marR="0" rtl="0" algn="l">
              <a:lnSpc>
                <a:spcPct val="115000"/>
              </a:lnSpc>
              <a:spcBef>
                <a:spcPts val="0"/>
              </a:spcBef>
              <a:spcAft>
                <a:spcPts val="0"/>
              </a:spcAft>
              <a:buClr>
                <a:srgbClr val="C0791B"/>
              </a:buClr>
              <a:buSzPct val="100000"/>
              <a:buFont typeface="Arial"/>
              <a:buChar char="●"/>
            </a:pPr>
            <a:r>
              <a:rPr b="0" i="0" lang="en" sz="1700" u="none" cap="none" strike="noStrike">
                <a:solidFill>
                  <a:srgbClr val="C0791B"/>
                </a:solidFill>
                <a:latin typeface="Arial"/>
                <a:ea typeface="Arial"/>
                <a:cs typeface="Arial"/>
                <a:sym typeface="Arial"/>
              </a:rPr>
              <a:t>We will still link to authoritative repositories from external collaborators, </a:t>
            </a:r>
            <a:r>
              <a:rPr b="1" i="0" lang="en" sz="1700" u="none" cap="none" strike="noStrike">
                <a:solidFill>
                  <a:srgbClr val="C0791B"/>
                </a:solidFill>
                <a:latin typeface="Arial"/>
                <a:ea typeface="Arial"/>
                <a:cs typeface="Arial"/>
                <a:sym typeface="Arial"/>
              </a:rPr>
              <a:t>but at a process level only</a:t>
            </a:r>
            <a:endParaRPr b="1" i="0" sz="1700" u="none" cap="none" strike="noStrike">
              <a:solidFill>
                <a:srgbClr val="C0791B"/>
              </a:solidFill>
              <a:latin typeface="Arial"/>
              <a:ea typeface="Arial"/>
              <a:cs typeface="Arial"/>
              <a:sym typeface="Arial"/>
            </a:endParaRPr>
          </a:p>
          <a:p>
            <a:pPr indent="-304165" lvl="1" marL="914400" marR="0" rtl="0" algn="l">
              <a:lnSpc>
                <a:spcPct val="115000"/>
              </a:lnSpc>
              <a:spcBef>
                <a:spcPts val="0"/>
              </a:spcBef>
              <a:spcAft>
                <a:spcPts val="0"/>
              </a:spcAft>
              <a:buClr>
                <a:srgbClr val="C0791B"/>
              </a:buClr>
              <a:buSzPct val="100000"/>
              <a:buFont typeface="Arial"/>
              <a:buChar char="○"/>
            </a:pPr>
            <a:r>
              <a:rPr b="0" i="0" lang="en" sz="1700" u="none" cap="none" strike="noStrike">
                <a:solidFill>
                  <a:srgbClr val="C0791B"/>
                </a:solidFill>
                <a:latin typeface="Arial"/>
                <a:ea typeface="Arial"/>
                <a:cs typeface="Arial"/>
                <a:sym typeface="Arial"/>
              </a:rPr>
              <a:t>Model Independent Chemistry Module (MICM) - developed by NSF NCAR</a:t>
            </a:r>
            <a:endParaRPr b="0" i="0" sz="1700" u="none" cap="none" strike="noStrike">
              <a:solidFill>
                <a:srgbClr val="C0791B"/>
              </a:solidFill>
              <a:latin typeface="Arial"/>
              <a:ea typeface="Arial"/>
              <a:cs typeface="Arial"/>
              <a:sym typeface="Arial"/>
            </a:endParaRPr>
          </a:p>
          <a:p>
            <a:pPr indent="-304165" lvl="1" marL="914400" marR="0" rtl="0" algn="l">
              <a:lnSpc>
                <a:spcPct val="115000"/>
              </a:lnSpc>
              <a:spcBef>
                <a:spcPts val="0"/>
              </a:spcBef>
              <a:spcAft>
                <a:spcPts val="0"/>
              </a:spcAft>
              <a:buClr>
                <a:srgbClr val="C0791B"/>
              </a:buClr>
              <a:buSzPct val="100000"/>
              <a:buFont typeface="Arial"/>
              <a:buChar char="○"/>
            </a:pPr>
            <a:r>
              <a:rPr b="0" i="0" lang="en" sz="1700" u="none" cap="none" strike="noStrike">
                <a:solidFill>
                  <a:srgbClr val="C0791B"/>
                </a:solidFill>
                <a:latin typeface="Arial"/>
                <a:ea typeface="Arial"/>
                <a:cs typeface="Arial"/>
                <a:sym typeface="Arial"/>
              </a:rPr>
              <a:t>The Community Regional Atmospheric Chemistry Multiphase Mechanism (CRACMM)  - developed by US EPA, NOAA CSL, and the community</a:t>
            </a:r>
            <a:endParaRPr b="0" i="0" sz="1700" u="none" cap="none" strike="noStrike">
              <a:solidFill>
                <a:srgbClr val="C0791B"/>
              </a:solidFill>
              <a:latin typeface="Arial"/>
              <a:ea typeface="Arial"/>
              <a:cs typeface="Arial"/>
              <a:sym typeface="Arial"/>
            </a:endParaRPr>
          </a:p>
          <a:p>
            <a:pPr indent="-304165" lvl="1" marL="914400" marR="0" rtl="0" algn="l">
              <a:lnSpc>
                <a:spcPct val="115000"/>
              </a:lnSpc>
              <a:spcBef>
                <a:spcPts val="0"/>
              </a:spcBef>
              <a:spcAft>
                <a:spcPts val="0"/>
              </a:spcAft>
              <a:buClr>
                <a:srgbClr val="C0791B"/>
              </a:buClr>
              <a:buSzPct val="100000"/>
              <a:buFont typeface="Arial"/>
              <a:buChar char="○"/>
            </a:pPr>
            <a:r>
              <a:rPr b="0" i="0" lang="en" sz="1700" u="none" cap="none" strike="noStrike">
                <a:solidFill>
                  <a:srgbClr val="C0791B"/>
                </a:solidFill>
                <a:latin typeface="Arial"/>
                <a:ea typeface="Arial"/>
                <a:cs typeface="Arial"/>
                <a:sym typeface="Arial"/>
              </a:rPr>
              <a:t>GOCART Process Library - developed by NASA and NOAA </a:t>
            </a:r>
            <a:endParaRPr b="0" i="0" sz="1700" u="none" cap="none" strike="noStrike">
              <a:solidFill>
                <a:srgbClr val="C0791B"/>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6"/>
          <p:cNvSpPr/>
          <p:nvPr/>
        </p:nvSpPr>
        <p:spPr>
          <a:xfrm>
            <a:off x="247600" y="2890901"/>
            <a:ext cx="3273900" cy="2118900"/>
          </a:xfrm>
          <a:prstGeom prst="roundRect">
            <a:avLst>
              <a:gd fmla="val 6666" name="adj"/>
            </a:avLst>
          </a:prstGeom>
          <a:solidFill>
            <a:srgbClr val="F8FA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11" name="Google Shape;111;p16"/>
          <p:cNvSpPr txBox="1"/>
          <p:nvPr>
            <p:ph type="title"/>
          </p:nvPr>
        </p:nvSpPr>
        <p:spPr>
          <a:xfrm>
            <a:off x="287875" y="-46401"/>
            <a:ext cx="7030500" cy="5793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CATChem v2 Code Structure</a:t>
            </a:r>
            <a:endParaRPr/>
          </a:p>
        </p:txBody>
      </p:sp>
      <p:pic>
        <p:nvPicPr>
          <p:cNvPr id="112" name="Google Shape;112;p16" title="Picture1.png"/>
          <p:cNvPicPr preferRelativeResize="0"/>
          <p:nvPr/>
        </p:nvPicPr>
        <p:blipFill>
          <a:blip r:embed="rId3">
            <a:alphaModFix/>
          </a:blip>
          <a:stretch>
            <a:fillRect/>
          </a:stretch>
        </p:blipFill>
        <p:spPr>
          <a:xfrm>
            <a:off x="494814" y="466101"/>
            <a:ext cx="7966874" cy="3641101"/>
          </a:xfrm>
          <a:prstGeom prst="rect">
            <a:avLst/>
          </a:prstGeom>
          <a:noFill/>
          <a:ln>
            <a:noFill/>
          </a:ln>
        </p:spPr>
      </p:pic>
      <p:sp>
        <p:nvSpPr>
          <p:cNvPr id="113" name="Google Shape;113;p16"/>
          <p:cNvSpPr txBox="1"/>
          <p:nvPr/>
        </p:nvSpPr>
        <p:spPr>
          <a:xfrm>
            <a:off x="96998" y="2900444"/>
            <a:ext cx="3273900" cy="2185800"/>
          </a:xfrm>
          <a:prstGeom prst="rect">
            <a:avLst/>
          </a:prstGeom>
          <a:noFill/>
          <a:ln>
            <a:noFill/>
          </a:ln>
        </p:spPr>
        <p:txBody>
          <a:bodyPr anchorCtr="0" anchor="t" bIns="91425" lIns="91425" spcFirstLastPara="1" rIns="91425" wrap="square" tIns="91425">
            <a:spAutoFit/>
          </a:bodyPr>
          <a:lstStyle/>
          <a:p>
            <a:pPr indent="-311150" lvl="0" marL="457200" rtl="0" algn="l">
              <a:spcBef>
                <a:spcPts val="0"/>
              </a:spcBef>
              <a:spcAft>
                <a:spcPts val="0"/>
              </a:spcAft>
              <a:buSzPts val="1300"/>
              <a:buChar char="●"/>
            </a:pPr>
            <a:r>
              <a:rPr b="1" lang="en" sz="1300"/>
              <a:t>Separation of concerns:</a:t>
            </a:r>
            <a:r>
              <a:rPr lang="en" sz="1300"/>
              <a:t> Scientific processes isolated from software infrastructure</a:t>
            </a:r>
            <a:endParaRPr sz="1300"/>
          </a:p>
          <a:p>
            <a:pPr indent="-311150" lvl="0" marL="457200" rtl="0" algn="l">
              <a:spcBef>
                <a:spcPts val="0"/>
              </a:spcBef>
              <a:spcAft>
                <a:spcPts val="0"/>
              </a:spcAft>
              <a:buSzPts val="1300"/>
              <a:buChar char="●"/>
            </a:pPr>
            <a:r>
              <a:rPr b="1" lang="en" sz="1300"/>
              <a:t>Modular process directories:</a:t>
            </a:r>
            <a:r>
              <a:rPr lang="en" sz="1300"/>
              <a:t> Each process lives in its own self-contained folder</a:t>
            </a:r>
            <a:endParaRPr sz="1300"/>
          </a:p>
          <a:p>
            <a:pPr indent="-311150" lvl="0" marL="457200" rtl="0" algn="l">
              <a:spcBef>
                <a:spcPts val="0"/>
              </a:spcBef>
              <a:spcAft>
                <a:spcPts val="0"/>
              </a:spcAft>
              <a:buSzPts val="1300"/>
              <a:buChar char="●"/>
            </a:pPr>
            <a:r>
              <a:rPr b="1" lang="en" sz="1300"/>
              <a:t>External dependencies via submodules:</a:t>
            </a:r>
            <a:r>
              <a:rPr lang="en" sz="1300"/>
              <a:t> GOCART and MUSICA library kept separate for clean updates</a:t>
            </a:r>
            <a:endParaRPr sz="13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pic>
        <p:nvPicPr>
          <p:cNvPr id="118" name="Google Shape;118;p17"/>
          <p:cNvPicPr preferRelativeResize="0"/>
          <p:nvPr/>
        </p:nvPicPr>
        <p:blipFill rotWithShape="1">
          <a:blip r:embed="rId3">
            <a:alphaModFix/>
          </a:blip>
          <a:srcRect b="0" l="0" r="0" t="0"/>
          <a:stretch/>
        </p:blipFill>
        <p:spPr>
          <a:xfrm>
            <a:off x="87250" y="572700"/>
            <a:ext cx="8969505" cy="2106300"/>
          </a:xfrm>
          <a:prstGeom prst="rect">
            <a:avLst/>
          </a:prstGeom>
          <a:noFill/>
          <a:ln>
            <a:noFill/>
          </a:ln>
        </p:spPr>
      </p:pic>
      <p:sp>
        <p:nvSpPr>
          <p:cNvPr id="119" name="Google Shape;119;p17"/>
          <p:cNvSpPr txBox="1"/>
          <p:nvPr/>
        </p:nvSpPr>
        <p:spPr>
          <a:xfrm>
            <a:off x="137643" y="-38856"/>
            <a:ext cx="85206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 sz="2400" u="none" cap="none" strike="noStrike">
                <a:solidFill>
                  <a:schemeClr val="dk2"/>
                </a:solidFill>
                <a:latin typeface="Maven Pro"/>
                <a:ea typeface="Maven Pro"/>
                <a:cs typeface="Maven Pro"/>
                <a:sym typeface="Maven Pro"/>
              </a:rPr>
              <a:t>CATChem Core Architecture Components</a:t>
            </a:r>
            <a:endParaRPr b="1" i="0" sz="2400" u="none" cap="none" strike="noStrike">
              <a:solidFill>
                <a:schemeClr val="dk2"/>
              </a:solidFill>
              <a:latin typeface="Maven Pro"/>
              <a:ea typeface="Maven Pro"/>
              <a:cs typeface="Maven Pro"/>
              <a:sym typeface="Maven Pro"/>
            </a:endParaRPr>
          </a:p>
        </p:txBody>
      </p:sp>
      <p:sp>
        <p:nvSpPr>
          <p:cNvPr id="120" name="Google Shape;120;p17"/>
          <p:cNvSpPr txBox="1"/>
          <p:nvPr/>
        </p:nvSpPr>
        <p:spPr>
          <a:xfrm>
            <a:off x="87250" y="2861675"/>
            <a:ext cx="7546500" cy="2154900"/>
          </a:xfrm>
          <a:prstGeom prst="rect">
            <a:avLst/>
          </a:prstGeom>
          <a:noFill/>
          <a:ln>
            <a:noFill/>
          </a:ln>
        </p:spPr>
        <p:txBody>
          <a:bodyPr anchorCtr="0" anchor="t" bIns="91425" lIns="91425" spcFirstLastPara="1" rIns="91425" wrap="square" tIns="91425">
            <a:spAutoFit/>
          </a:bodyPr>
          <a:lstStyle/>
          <a:p>
            <a:pPr indent="-304800" lvl="0" marL="457200" marR="0" rtl="0" algn="l">
              <a:lnSpc>
                <a:spcPct val="100000"/>
              </a:lnSpc>
              <a:spcBef>
                <a:spcPts val="600"/>
              </a:spcBef>
              <a:spcAft>
                <a:spcPts val="0"/>
              </a:spcAft>
              <a:buClr>
                <a:srgbClr val="000000"/>
              </a:buClr>
              <a:buSzPts val="1200"/>
              <a:buFont typeface="Arial"/>
              <a:buChar char="●"/>
            </a:pPr>
            <a:r>
              <a:rPr b="1" i="0" lang="en" sz="1200" u="none" cap="none" strike="noStrike">
                <a:solidFill>
                  <a:srgbClr val="000000"/>
                </a:solidFill>
                <a:latin typeface="Arial"/>
                <a:ea typeface="Arial"/>
                <a:cs typeface="Arial"/>
                <a:sym typeface="Arial"/>
              </a:rPr>
              <a:t>Modular structure:</a:t>
            </a:r>
            <a:r>
              <a:rPr b="0" i="0" lang="en" sz="1200" u="none" cap="none" strike="noStrike">
                <a:solidFill>
                  <a:srgbClr val="000000"/>
                </a:solidFill>
                <a:latin typeface="Arial"/>
                <a:ea typeface="Arial"/>
                <a:cs typeface="Arial"/>
                <a:sym typeface="Arial"/>
              </a:rPr>
              <a:t> Process Manager controls chemistry, aerosol, emission, and deposition components.</a:t>
            </a:r>
            <a:endParaRPr b="0" i="0" sz="1200" u="none" cap="none" strike="noStrike">
              <a:solidFill>
                <a:srgbClr val="000000"/>
              </a:solidFill>
              <a:latin typeface="Arial"/>
              <a:ea typeface="Arial"/>
              <a:cs typeface="Arial"/>
              <a:sym typeface="Arial"/>
            </a:endParaRPr>
          </a:p>
          <a:p>
            <a:pPr indent="-304800" lvl="0" marL="457200" marR="0" rtl="0" algn="l">
              <a:lnSpc>
                <a:spcPct val="100000"/>
              </a:lnSpc>
              <a:spcBef>
                <a:spcPts val="600"/>
              </a:spcBef>
              <a:spcAft>
                <a:spcPts val="0"/>
              </a:spcAft>
              <a:buClr>
                <a:srgbClr val="000000"/>
              </a:buClr>
              <a:buSzPts val="1200"/>
              <a:buFont typeface="Arial"/>
              <a:buChar char="●"/>
            </a:pPr>
            <a:r>
              <a:rPr b="1" i="0" lang="en" sz="1200" u="none" cap="none" strike="noStrike">
                <a:solidFill>
                  <a:srgbClr val="000000"/>
                </a:solidFill>
                <a:latin typeface="Arial"/>
                <a:ea typeface="Arial"/>
                <a:cs typeface="Arial"/>
                <a:sym typeface="Arial"/>
              </a:rPr>
              <a:t>Centralized state management:</a:t>
            </a:r>
            <a:r>
              <a:rPr b="0" i="0" lang="en" sz="1200" u="none" cap="none" strike="noStrike">
                <a:solidFill>
                  <a:srgbClr val="000000"/>
                </a:solidFill>
                <a:latin typeface="Arial"/>
                <a:ea typeface="Arial"/>
                <a:cs typeface="Arial"/>
                <a:sym typeface="Arial"/>
              </a:rPr>
              <a:t> Shared data handled through unified State Management layer.</a:t>
            </a:r>
            <a:endParaRPr b="0" i="0" sz="1200" u="none" cap="none" strike="noStrike">
              <a:solidFill>
                <a:srgbClr val="000000"/>
              </a:solidFill>
              <a:latin typeface="Arial"/>
              <a:ea typeface="Arial"/>
              <a:cs typeface="Arial"/>
              <a:sym typeface="Arial"/>
            </a:endParaRPr>
          </a:p>
          <a:p>
            <a:pPr indent="-304800" lvl="0" marL="457200" marR="0" rtl="0" algn="l">
              <a:lnSpc>
                <a:spcPct val="100000"/>
              </a:lnSpc>
              <a:spcBef>
                <a:spcPts val="600"/>
              </a:spcBef>
              <a:spcAft>
                <a:spcPts val="0"/>
              </a:spcAft>
              <a:buClr>
                <a:srgbClr val="000000"/>
              </a:buClr>
              <a:buSzPts val="1200"/>
              <a:buFont typeface="Arial"/>
              <a:buChar char="●"/>
            </a:pPr>
            <a:r>
              <a:rPr b="1" i="0" lang="en" sz="1200" u="none" cap="none" strike="noStrike">
                <a:solidFill>
                  <a:srgbClr val="000000"/>
                </a:solidFill>
                <a:latin typeface="Arial"/>
                <a:ea typeface="Arial"/>
                <a:cs typeface="Arial"/>
                <a:sym typeface="Arial"/>
              </a:rPr>
              <a:t>Separated core states:</a:t>
            </a:r>
            <a:r>
              <a:rPr b="0" i="0" lang="en" sz="1200" u="none" cap="none" strike="noStrike">
                <a:solidFill>
                  <a:srgbClr val="000000"/>
                </a:solidFill>
                <a:latin typeface="Arial"/>
                <a:ea typeface="Arial"/>
                <a:cs typeface="Arial"/>
                <a:sym typeface="Arial"/>
              </a:rPr>
              <a:t> Independent </a:t>
            </a:r>
            <a:r>
              <a:rPr b="1" i="0" lang="en" sz="1200" u="none" cap="none" strike="noStrike">
                <a:solidFill>
                  <a:srgbClr val="000000"/>
                </a:solidFill>
                <a:latin typeface="Arial"/>
                <a:ea typeface="Arial"/>
                <a:cs typeface="Arial"/>
                <a:sym typeface="Arial"/>
              </a:rPr>
              <a:t>MetState</a:t>
            </a:r>
            <a:r>
              <a:rPr b="0" i="0" lang="en" sz="1200" u="none" cap="none" strike="noStrike">
                <a:solidFill>
                  <a:srgbClr val="000000"/>
                </a:solidFill>
                <a:latin typeface="Arial"/>
                <a:ea typeface="Arial"/>
                <a:cs typeface="Arial"/>
                <a:sym typeface="Arial"/>
              </a:rPr>
              <a:t> and </a:t>
            </a:r>
            <a:r>
              <a:rPr b="1" i="0" lang="en" sz="1200" u="none" cap="none" strike="noStrike">
                <a:solidFill>
                  <a:srgbClr val="000000"/>
                </a:solidFill>
                <a:latin typeface="Arial"/>
                <a:ea typeface="Arial"/>
                <a:cs typeface="Arial"/>
                <a:sym typeface="Arial"/>
              </a:rPr>
              <a:t>ChemState</a:t>
            </a:r>
            <a:r>
              <a:rPr b="0" i="0" lang="en" sz="1200" u="none" cap="none" strike="noStrike">
                <a:solidFill>
                  <a:srgbClr val="000000"/>
                </a:solidFill>
                <a:latin typeface="Arial"/>
                <a:ea typeface="Arial"/>
                <a:cs typeface="Arial"/>
                <a:sym typeface="Arial"/>
              </a:rPr>
              <a:t> ensure clear meteorology–chemistry coupling.</a:t>
            </a:r>
            <a:endParaRPr b="0" i="0" sz="1200" u="none" cap="none" strike="noStrike">
              <a:solidFill>
                <a:srgbClr val="000000"/>
              </a:solidFill>
              <a:latin typeface="Arial"/>
              <a:ea typeface="Arial"/>
              <a:cs typeface="Arial"/>
              <a:sym typeface="Arial"/>
            </a:endParaRPr>
          </a:p>
          <a:p>
            <a:pPr indent="-304800" lvl="0" marL="457200" marR="0" rtl="0" algn="l">
              <a:lnSpc>
                <a:spcPct val="100000"/>
              </a:lnSpc>
              <a:spcBef>
                <a:spcPts val="600"/>
              </a:spcBef>
              <a:spcAft>
                <a:spcPts val="0"/>
              </a:spcAft>
              <a:buClr>
                <a:srgbClr val="000000"/>
              </a:buClr>
              <a:buSzPts val="1200"/>
              <a:buFont typeface="Arial"/>
              <a:buChar char="●"/>
            </a:pPr>
            <a:r>
              <a:rPr b="1" i="0" lang="en" sz="1200" u="none" cap="none" strike="noStrike">
                <a:solidFill>
                  <a:srgbClr val="000000"/>
                </a:solidFill>
                <a:latin typeface="Arial"/>
                <a:ea typeface="Arial"/>
                <a:cs typeface="Arial"/>
                <a:sym typeface="Arial"/>
              </a:rPr>
              <a:t>Comprehensive process coverage:</a:t>
            </a:r>
            <a:r>
              <a:rPr b="0" i="0" lang="en" sz="1200" u="none" cap="none" strike="noStrike">
                <a:solidFill>
                  <a:srgbClr val="000000"/>
                </a:solidFill>
                <a:latin typeface="Arial"/>
                <a:ea typeface="Arial"/>
                <a:cs typeface="Arial"/>
                <a:sym typeface="Arial"/>
              </a:rPr>
              <a:t> Includes photochemistry, aerosol microphysics, emissions, and deposition.</a:t>
            </a:r>
            <a:endParaRPr b="0" i="0" sz="1200" u="none" cap="none" strike="noStrike">
              <a:solidFill>
                <a:srgbClr val="000000"/>
              </a:solidFill>
              <a:latin typeface="Arial"/>
              <a:ea typeface="Arial"/>
              <a:cs typeface="Arial"/>
              <a:sym typeface="Arial"/>
            </a:endParaRPr>
          </a:p>
          <a:p>
            <a:pPr indent="-304800" lvl="0" marL="457200" marR="0" rtl="0" algn="l">
              <a:lnSpc>
                <a:spcPct val="100000"/>
              </a:lnSpc>
              <a:spcBef>
                <a:spcPts val="600"/>
              </a:spcBef>
              <a:spcAft>
                <a:spcPts val="0"/>
              </a:spcAft>
              <a:buClr>
                <a:srgbClr val="000000"/>
              </a:buClr>
              <a:buSzPts val="1200"/>
              <a:buFont typeface="Arial"/>
              <a:buChar char="●"/>
            </a:pPr>
            <a:r>
              <a:rPr b="1" i="0" lang="en" sz="1200" u="none" cap="none" strike="noStrike">
                <a:solidFill>
                  <a:srgbClr val="000000"/>
                </a:solidFill>
                <a:latin typeface="Arial"/>
                <a:ea typeface="Arial"/>
                <a:cs typeface="Arial"/>
                <a:sym typeface="Arial"/>
              </a:rPr>
              <a:t>Flexible and extensible:</a:t>
            </a:r>
            <a:r>
              <a:rPr b="0" i="0" lang="en" sz="1200" u="none" cap="none" strike="noStrike">
                <a:solidFill>
                  <a:srgbClr val="000000"/>
                </a:solidFill>
                <a:latin typeface="Arial"/>
                <a:ea typeface="Arial"/>
                <a:cs typeface="Arial"/>
                <a:sym typeface="Arial"/>
              </a:rPr>
              <a:t> Configurable framework designed for easy integration and future expansion.</a:t>
            </a:r>
            <a:br>
              <a:rPr b="0" i="0" lang="en" sz="1200" u="none" cap="none" strike="noStrike">
                <a:solidFill>
                  <a:srgbClr val="000000"/>
                </a:solidFill>
                <a:latin typeface="Arial"/>
                <a:ea typeface="Arial"/>
                <a:cs typeface="Arial"/>
                <a:sym typeface="Arial"/>
              </a:rPr>
            </a:b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8"/>
          <p:cNvSpPr txBox="1"/>
          <p:nvPr/>
        </p:nvSpPr>
        <p:spPr>
          <a:xfrm>
            <a:off x="173865" y="610476"/>
            <a:ext cx="9077700" cy="2115000"/>
          </a:xfrm>
          <a:prstGeom prst="rect">
            <a:avLst/>
          </a:prstGeom>
          <a:noFill/>
          <a:ln>
            <a:noFill/>
          </a:ln>
        </p:spPr>
        <p:txBody>
          <a:bodyPr anchorCtr="0" anchor="t" bIns="91425" lIns="91425" spcFirstLastPara="1" rIns="91425" wrap="square" tIns="91425">
            <a:spAutoFit/>
          </a:bodyPr>
          <a:lstStyle/>
          <a:p>
            <a:pPr indent="0" lvl="0" marL="0" marR="0" rtl="0" algn="l">
              <a:lnSpc>
                <a:spcPct val="125000"/>
              </a:lnSpc>
              <a:spcBef>
                <a:spcPts val="1800"/>
              </a:spcBef>
              <a:spcAft>
                <a:spcPts val="0"/>
              </a:spcAft>
              <a:buClr>
                <a:srgbClr val="000000"/>
              </a:buClr>
              <a:buSzPts val="1600"/>
              <a:buFont typeface="Arial"/>
              <a:buNone/>
            </a:pPr>
            <a:r>
              <a:rPr b="1" i="0" lang="en" sz="1600" u="none" cap="none" strike="noStrike">
                <a:solidFill>
                  <a:srgbClr val="4488CC"/>
                </a:solidFill>
                <a:latin typeface="Arial"/>
                <a:ea typeface="Arial"/>
                <a:cs typeface="Arial"/>
                <a:sym typeface="Arial"/>
              </a:rPr>
              <a:t>NUOPC Integration Overview</a:t>
            </a:r>
            <a:endParaRPr b="1" i="0" sz="1600" u="none" cap="none" strike="noStrike">
              <a:solidFill>
                <a:srgbClr val="4488CC"/>
              </a:solidFill>
              <a:latin typeface="Arial"/>
              <a:ea typeface="Arial"/>
              <a:cs typeface="Arial"/>
              <a:sym typeface="Arial"/>
            </a:endParaRPr>
          </a:p>
          <a:p>
            <a:pPr indent="-317500" lvl="0" marL="457200" marR="0" rtl="0" algn="l">
              <a:lnSpc>
                <a:spcPct val="115000"/>
              </a:lnSpc>
              <a:spcBef>
                <a:spcPts val="1200"/>
              </a:spcBef>
              <a:spcAft>
                <a:spcPts val="0"/>
              </a:spcAft>
              <a:buClr>
                <a:srgbClr val="1F2328"/>
              </a:buClr>
              <a:buSzPts val="1400"/>
              <a:buFont typeface="Arial"/>
              <a:buChar char="●"/>
            </a:pPr>
            <a:r>
              <a:rPr b="0" i="0" lang="en" sz="1400" u="none" cap="none" strike="noStrike">
                <a:solidFill>
                  <a:srgbClr val="1F2328"/>
                </a:solidFill>
                <a:latin typeface="Arial"/>
                <a:ea typeface="Arial"/>
                <a:cs typeface="Arial"/>
                <a:sym typeface="Arial"/>
              </a:rPr>
              <a:t>National Unified Operational Prediction Capability standard</a:t>
            </a:r>
            <a:endParaRPr b="0" i="0" sz="1400" u="none" cap="none" strike="noStrike">
              <a:solidFill>
                <a:srgbClr val="1F2328"/>
              </a:solidFill>
              <a:latin typeface="Arial"/>
              <a:ea typeface="Arial"/>
              <a:cs typeface="Arial"/>
              <a:sym typeface="Arial"/>
            </a:endParaRPr>
          </a:p>
          <a:p>
            <a:pPr indent="-317500" lvl="0" marL="457200" marR="0" rtl="0" algn="l">
              <a:lnSpc>
                <a:spcPct val="115000"/>
              </a:lnSpc>
              <a:spcBef>
                <a:spcPts val="0"/>
              </a:spcBef>
              <a:spcAft>
                <a:spcPts val="0"/>
              </a:spcAft>
              <a:buClr>
                <a:srgbClr val="1F2328"/>
              </a:buClr>
              <a:buSzPts val="1400"/>
              <a:buFont typeface="Arial"/>
              <a:buChar char="●"/>
            </a:pPr>
            <a:r>
              <a:rPr b="0" i="0" lang="en" sz="1400" u="none" cap="none" strike="noStrike">
                <a:solidFill>
                  <a:srgbClr val="1F2328"/>
                </a:solidFill>
                <a:latin typeface="Arial"/>
                <a:ea typeface="Arial"/>
                <a:cs typeface="Arial"/>
                <a:sym typeface="Arial"/>
              </a:rPr>
              <a:t>Built on Earth System Modeling Framework (ESMF)</a:t>
            </a:r>
            <a:endParaRPr b="0" i="0" sz="1400" u="none" cap="none" strike="noStrike">
              <a:solidFill>
                <a:srgbClr val="1F2328"/>
              </a:solidFill>
              <a:latin typeface="Arial"/>
              <a:ea typeface="Arial"/>
              <a:cs typeface="Arial"/>
              <a:sym typeface="Arial"/>
            </a:endParaRPr>
          </a:p>
          <a:p>
            <a:pPr indent="-317500" lvl="0" marL="457200" marR="0" rtl="0" algn="l">
              <a:lnSpc>
                <a:spcPct val="115000"/>
              </a:lnSpc>
              <a:spcBef>
                <a:spcPts val="0"/>
              </a:spcBef>
              <a:spcAft>
                <a:spcPts val="0"/>
              </a:spcAft>
              <a:buClr>
                <a:srgbClr val="1F2328"/>
              </a:buClr>
              <a:buSzPts val="1400"/>
              <a:buFont typeface="Arial"/>
              <a:buChar char="●"/>
            </a:pPr>
            <a:r>
              <a:rPr b="0" i="0" lang="en" sz="1400" u="none" cap="none" strike="noStrike">
                <a:solidFill>
                  <a:srgbClr val="1F2328"/>
                </a:solidFill>
                <a:latin typeface="Arial"/>
                <a:ea typeface="Arial"/>
                <a:cs typeface="Arial"/>
                <a:sym typeface="Arial"/>
              </a:rPr>
              <a:t>Enables seamless coupling with atmosphere, ocean, land, sea ice models</a:t>
            </a:r>
            <a:endParaRPr b="0" i="0" sz="1400" u="none" cap="none" strike="noStrike">
              <a:solidFill>
                <a:srgbClr val="1F2328"/>
              </a:solidFill>
              <a:latin typeface="Arial"/>
              <a:ea typeface="Arial"/>
              <a:cs typeface="Arial"/>
              <a:sym typeface="Arial"/>
            </a:endParaRPr>
          </a:p>
          <a:p>
            <a:pPr indent="-317500" lvl="0" marL="457200" marR="0" rtl="0" algn="l">
              <a:lnSpc>
                <a:spcPct val="115000"/>
              </a:lnSpc>
              <a:spcBef>
                <a:spcPts val="0"/>
              </a:spcBef>
              <a:spcAft>
                <a:spcPts val="0"/>
              </a:spcAft>
              <a:buClr>
                <a:srgbClr val="1F2328"/>
              </a:buClr>
              <a:buSzPts val="1400"/>
              <a:buFont typeface="Arial"/>
              <a:buChar char="●"/>
            </a:pPr>
            <a:r>
              <a:rPr b="0" i="0" lang="en" sz="1400" u="none" cap="none" strike="noStrike">
                <a:solidFill>
                  <a:srgbClr val="1F2328"/>
                </a:solidFill>
                <a:latin typeface="Arial"/>
                <a:ea typeface="Arial"/>
                <a:cs typeface="Arial"/>
                <a:sym typeface="Arial"/>
              </a:rPr>
              <a:t>Used by NOAA, NASA, Navy, Air Force, international partners</a:t>
            </a:r>
            <a:endParaRPr b="0" i="0" sz="1400" u="none" cap="none" strike="noStrike">
              <a:solidFill>
                <a:srgbClr val="1F2328"/>
              </a:solidFill>
              <a:latin typeface="Arial"/>
              <a:ea typeface="Arial"/>
              <a:cs typeface="Arial"/>
              <a:sym typeface="Arial"/>
            </a:endParaRPr>
          </a:p>
          <a:p>
            <a:pPr indent="0" lvl="0" marL="0" marR="0" rtl="0" algn="l">
              <a:lnSpc>
                <a:spcPct val="125000"/>
              </a:lnSpc>
              <a:spcBef>
                <a:spcPts val="1800"/>
              </a:spcBef>
              <a:spcAft>
                <a:spcPts val="1200"/>
              </a:spcAft>
              <a:buClr>
                <a:srgbClr val="000000"/>
              </a:buClr>
              <a:buSzPts val="1600"/>
              <a:buFont typeface="Arial"/>
              <a:buNone/>
            </a:pPr>
            <a:r>
              <a:rPr b="1" i="0" lang="en" sz="1600" u="none" cap="none" strike="noStrike">
                <a:solidFill>
                  <a:srgbClr val="4488CC"/>
                </a:solidFill>
                <a:latin typeface="Arial"/>
                <a:ea typeface="Arial"/>
                <a:cs typeface="Arial"/>
                <a:sym typeface="Arial"/>
              </a:rPr>
              <a:t>CATChem NUOPC Cap Structure</a:t>
            </a:r>
            <a:endParaRPr b="1" i="0" sz="1600" u="none" cap="none" strike="noStrike">
              <a:solidFill>
                <a:srgbClr val="4488CC"/>
              </a:solidFill>
              <a:latin typeface="Arial"/>
              <a:ea typeface="Arial"/>
              <a:cs typeface="Arial"/>
              <a:sym typeface="Arial"/>
            </a:endParaRPr>
          </a:p>
        </p:txBody>
      </p:sp>
      <p:pic>
        <p:nvPicPr>
          <p:cNvPr id="126" name="Google Shape;126;p18"/>
          <p:cNvPicPr preferRelativeResize="0"/>
          <p:nvPr/>
        </p:nvPicPr>
        <p:blipFill rotWithShape="1">
          <a:blip r:embed="rId3">
            <a:alphaModFix/>
          </a:blip>
          <a:srcRect b="0" l="0" r="0" t="0"/>
          <a:stretch/>
        </p:blipFill>
        <p:spPr>
          <a:xfrm>
            <a:off x="99350" y="2749325"/>
            <a:ext cx="8914825" cy="2199824"/>
          </a:xfrm>
          <a:prstGeom prst="rect">
            <a:avLst/>
          </a:prstGeom>
          <a:noFill/>
          <a:ln>
            <a:noFill/>
          </a:ln>
        </p:spPr>
      </p:pic>
      <p:sp>
        <p:nvSpPr>
          <p:cNvPr id="127" name="Google Shape;127;p18"/>
          <p:cNvSpPr txBox="1"/>
          <p:nvPr>
            <p:ph type="title"/>
          </p:nvPr>
        </p:nvSpPr>
        <p:spPr>
          <a:xfrm>
            <a:off x="195585" y="-65748"/>
            <a:ext cx="82023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sz="2400"/>
              <a:t>NUOPC Cap Architecture &amp; Implementation</a:t>
            </a:r>
            <a:endParaRPr sz="24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19"/>
          <p:cNvSpPr txBox="1"/>
          <p:nvPr/>
        </p:nvSpPr>
        <p:spPr>
          <a:xfrm>
            <a:off x="159300" y="756913"/>
            <a:ext cx="6018000" cy="3801600"/>
          </a:xfrm>
          <a:prstGeom prst="rect">
            <a:avLst/>
          </a:prstGeom>
          <a:noFill/>
          <a:ln>
            <a:noFill/>
          </a:ln>
        </p:spPr>
        <p:txBody>
          <a:bodyPr anchorCtr="0" anchor="t" bIns="91425" lIns="91425" spcFirstLastPara="1" rIns="91425" wrap="square" tIns="91425">
            <a:noAutofit/>
          </a:bodyPr>
          <a:lstStyle/>
          <a:p>
            <a:pPr indent="-336550" lvl="0" marL="457200" marR="0" rtl="0" algn="l">
              <a:lnSpc>
                <a:spcPct val="100000"/>
              </a:lnSpc>
              <a:spcBef>
                <a:spcPts val="0"/>
              </a:spcBef>
              <a:spcAft>
                <a:spcPts val="0"/>
              </a:spcAft>
              <a:buSzPts val="1700"/>
              <a:buFont typeface="Arial"/>
              <a:buChar char="●"/>
            </a:pPr>
            <a:r>
              <a:rPr b="0" i="0" lang="en" sz="1400" u="none" cap="none" strike="noStrike">
                <a:latin typeface="Arial"/>
                <a:ea typeface="Arial"/>
                <a:cs typeface="Arial"/>
                <a:sym typeface="Arial"/>
              </a:rPr>
              <a:t>Transforms 3D atmospheric problems into independent 1D columns</a:t>
            </a:r>
            <a:endParaRPr b="0" i="0" sz="1400" u="none" cap="none" strike="noStrike">
              <a:latin typeface="Arial"/>
              <a:ea typeface="Arial"/>
              <a:cs typeface="Arial"/>
              <a:sym typeface="Arial"/>
            </a:endParaRPr>
          </a:p>
          <a:p>
            <a:pPr indent="-336550" lvl="0" marL="457200" marR="0" rtl="0" algn="l">
              <a:lnSpc>
                <a:spcPct val="100000"/>
              </a:lnSpc>
              <a:spcBef>
                <a:spcPts val="0"/>
              </a:spcBef>
              <a:spcAft>
                <a:spcPts val="0"/>
              </a:spcAft>
              <a:buSzPts val="1700"/>
              <a:buFont typeface="Arial"/>
              <a:buChar char="●"/>
            </a:pPr>
            <a:r>
              <a:rPr b="0" i="0" lang="en" sz="1400" u="none" cap="none" strike="noStrike">
                <a:latin typeface="Arial"/>
                <a:ea typeface="Arial"/>
                <a:cs typeface="Arial"/>
                <a:sym typeface="Arial"/>
              </a:rPr>
              <a:t>Key Features:</a:t>
            </a:r>
            <a:endParaRPr b="0" i="0" sz="1400" u="none" cap="none" strike="noStrike">
              <a:latin typeface="Arial"/>
              <a:ea typeface="Arial"/>
              <a:cs typeface="Arial"/>
              <a:sym typeface="Arial"/>
            </a:endParaRPr>
          </a:p>
          <a:p>
            <a:pPr indent="-336550" lvl="1" marL="914400" marR="0" rtl="0" algn="l">
              <a:lnSpc>
                <a:spcPct val="100000"/>
              </a:lnSpc>
              <a:spcBef>
                <a:spcPts val="0"/>
              </a:spcBef>
              <a:spcAft>
                <a:spcPts val="0"/>
              </a:spcAft>
              <a:buSzPts val="1700"/>
              <a:buFont typeface="Arial"/>
              <a:buChar char="○"/>
            </a:pPr>
            <a:r>
              <a:rPr b="0" i="0" lang="en" sz="1400" u="none" cap="none" strike="noStrike">
                <a:latin typeface="Arial"/>
                <a:ea typeface="Arial"/>
                <a:cs typeface="Arial"/>
                <a:sym typeface="Arial"/>
              </a:rPr>
              <a:t>Reduces memory pressure: Only one column in memory at a time</a:t>
            </a:r>
            <a:endParaRPr b="0" i="0" sz="1400" u="none" cap="none" strike="noStrike">
              <a:latin typeface="Arial"/>
              <a:ea typeface="Arial"/>
              <a:cs typeface="Arial"/>
              <a:sym typeface="Arial"/>
            </a:endParaRPr>
          </a:p>
          <a:p>
            <a:pPr indent="-336550" lvl="1" marL="914400" marR="0" rtl="0" algn="l">
              <a:lnSpc>
                <a:spcPct val="100000"/>
              </a:lnSpc>
              <a:spcBef>
                <a:spcPts val="0"/>
              </a:spcBef>
              <a:spcAft>
                <a:spcPts val="0"/>
              </a:spcAft>
              <a:buSzPts val="1700"/>
              <a:buFont typeface="Arial"/>
              <a:buChar char="○"/>
            </a:pPr>
            <a:r>
              <a:rPr b="0" i="0" lang="en" sz="1400" u="none" cap="none" strike="noStrike">
                <a:latin typeface="Arial"/>
                <a:ea typeface="Arial"/>
                <a:cs typeface="Arial"/>
                <a:sym typeface="Arial"/>
              </a:rPr>
              <a:t>Enables efficient parallelization: Columns processed independently (OpenMP/MPI)</a:t>
            </a:r>
            <a:endParaRPr b="0" i="0" sz="1400" u="none" cap="none" strike="noStrike">
              <a:latin typeface="Arial"/>
              <a:ea typeface="Arial"/>
              <a:cs typeface="Arial"/>
              <a:sym typeface="Arial"/>
            </a:endParaRPr>
          </a:p>
          <a:p>
            <a:pPr indent="-336550" lvl="1" marL="914400" marR="0" rtl="0" algn="l">
              <a:lnSpc>
                <a:spcPct val="100000"/>
              </a:lnSpc>
              <a:spcBef>
                <a:spcPts val="0"/>
              </a:spcBef>
              <a:spcAft>
                <a:spcPts val="0"/>
              </a:spcAft>
              <a:buSzPts val="1700"/>
              <a:buFont typeface="Arial"/>
              <a:buChar char="○"/>
            </a:pPr>
            <a:r>
              <a:rPr b="0" i="0" lang="en" sz="1400" u="none" cap="none" strike="noStrike">
                <a:latin typeface="Arial"/>
                <a:ea typeface="Arial"/>
                <a:cs typeface="Arial"/>
                <a:sym typeface="Arial"/>
              </a:rPr>
              <a:t>Improves cache performance: Contiguous memory access</a:t>
            </a:r>
            <a:endParaRPr b="0" i="0" sz="1400" u="none" cap="none" strike="noStrike">
              <a:latin typeface="Arial"/>
              <a:ea typeface="Arial"/>
              <a:cs typeface="Arial"/>
              <a:sym typeface="Arial"/>
            </a:endParaRPr>
          </a:p>
          <a:p>
            <a:pPr indent="-336550" lvl="1" marL="914400" marR="0" rtl="0" algn="l">
              <a:lnSpc>
                <a:spcPct val="100000"/>
              </a:lnSpc>
              <a:spcBef>
                <a:spcPts val="0"/>
              </a:spcBef>
              <a:spcAft>
                <a:spcPts val="0"/>
              </a:spcAft>
              <a:buSzPts val="1700"/>
              <a:buFont typeface="Arial"/>
              <a:buChar char="○"/>
            </a:pPr>
            <a:r>
              <a:rPr b="0" i="0" lang="en" sz="1400" u="none" cap="none" strike="noStrike">
                <a:latin typeface="Arial"/>
                <a:ea typeface="Arial"/>
                <a:cs typeface="Arial"/>
                <a:sym typeface="Arial"/>
              </a:rPr>
              <a:t>Simplifies physics: 1D vertical profiles, easier algorithm development</a:t>
            </a:r>
            <a:endParaRPr b="0" i="0" sz="1400" u="none" cap="none" strike="noStrike">
              <a:latin typeface="Arial"/>
              <a:ea typeface="Arial"/>
              <a:cs typeface="Arial"/>
              <a:sym typeface="Arial"/>
            </a:endParaRPr>
          </a:p>
          <a:p>
            <a:pPr indent="-336550" lvl="0" marL="457200" marR="0" rtl="0" algn="l">
              <a:lnSpc>
                <a:spcPct val="100000"/>
              </a:lnSpc>
              <a:spcBef>
                <a:spcPts val="0"/>
              </a:spcBef>
              <a:spcAft>
                <a:spcPts val="0"/>
              </a:spcAft>
              <a:buSzPts val="1700"/>
              <a:buFont typeface="Arial"/>
              <a:buChar char="●"/>
            </a:pPr>
            <a:r>
              <a:rPr b="0" i="0" lang="en" sz="1400" u="none" cap="none" strike="noStrike">
                <a:latin typeface="Arial"/>
                <a:ea typeface="Arial"/>
                <a:cs typeface="Arial"/>
                <a:sym typeface="Arial"/>
              </a:rPr>
              <a:t>How it Works</a:t>
            </a:r>
            <a:endParaRPr b="0" i="0" sz="1400" u="none" cap="none" strike="noStrike">
              <a:latin typeface="Arial"/>
              <a:ea typeface="Arial"/>
              <a:cs typeface="Arial"/>
              <a:sym typeface="Arial"/>
            </a:endParaRPr>
          </a:p>
          <a:p>
            <a:pPr indent="-336550" lvl="1" marL="914400" marR="0" rtl="0" algn="l">
              <a:lnSpc>
                <a:spcPct val="100000"/>
              </a:lnSpc>
              <a:spcBef>
                <a:spcPts val="0"/>
              </a:spcBef>
              <a:spcAft>
                <a:spcPts val="0"/>
              </a:spcAft>
              <a:buSzPts val="1700"/>
              <a:buFont typeface="Arial"/>
              <a:buChar char="○"/>
            </a:pPr>
            <a:r>
              <a:rPr b="0" i="0" lang="en" sz="1400" u="none" cap="none" strike="noStrike">
                <a:latin typeface="Arial"/>
                <a:ea typeface="Arial"/>
                <a:cs typeface="Arial"/>
                <a:sym typeface="Arial"/>
              </a:rPr>
              <a:t>4D arrays (nx, ny, nz, nspecies) are split into 2D </a:t>
            </a:r>
            <a:r>
              <a:rPr lang="en"/>
              <a:t>array</a:t>
            </a:r>
            <a:r>
              <a:rPr b="0" i="0" lang="en" sz="1400" u="none" cap="none" strike="noStrike">
                <a:latin typeface="Arial"/>
                <a:ea typeface="Arial"/>
                <a:cs typeface="Arial"/>
                <a:sym typeface="Arial"/>
              </a:rPr>
              <a:t>s (nz, nspecies) and 3D arrays (nx, ny, nz) are split into 1D arrays (nz)</a:t>
            </a:r>
            <a:endParaRPr b="0" i="0" sz="1400" u="none" cap="none" strike="noStrike">
              <a:latin typeface="Arial"/>
              <a:ea typeface="Arial"/>
              <a:cs typeface="Arial"/>
              <a:sym typeface="Arial"/>
            </a:endParaRPr>
          </a:p>
          <a:p>
            <a:pPr indent="-336550" lvl="1" marL="914400" marR="0" rtl="0" algn="l">
              <a:lnSpc>
                <a:spcPct val="100000"/>
              </a:lnSpc>
              <a:spcBef>
                <a:spcPts val="0"/>
              </a:spcBef>
              <a:spcAft>
                <a:spcPts val="0"/>
              </a:spcAft>
              <a:buSzPts val="1700"/>
              <a:buFont typeface="Arial"/>
              <a:buChar char="○"/>
            </a:pPr>
            <a:r>
              <a:rPr b="0" i="0" lang="en" sz="1400" u="none" cap="none" strike="noStrike">
                <a:latin typeface="Arial"/>
                <a:ea typeface="Arial"/>
                <a:cs typeface="Arial"/>
                <a:sym typeface="Arial"/>
              </a:rPr>
              <a:t>Each column is extracted, processed, and re-inserted</a:t>
            </a:r>
            <a:endParaRPr b="0" i="0" sz="1400" u="none" cap="none" strike="noStrike">
              <a:latin typeface="Arial"/>
              <a:ea typeface="Arial"/>
              <a:cs typeface="Arial"/>
              <a:sym typeface="Arial"/>
            </a:endParaRPr>
          </a:p>
          <a:p>
            <a:pPr indent="-336550" lvl="1" marL="914400" marR="0" rtl="0" algn="l">
              <a:lnSpc>
                <a:spcPct val="100000"/>
              </a:lnSpc>
              <a:spcBef>
                <a:spcPts val="0"/>
              </a:spcBef>
              <a:spcAft>
                <a:spcPts val="0"/>
              </a:spcAft>
              <a:buSzPts val="1700"/>
              <a:buFont typeface="Arial"/>
              <a:buChar char="○"/>
            </a:pPr>
            <a:r>
              <a:rPr b="0" i="0" lang="en" sz="1400" u="none" cap="none" strike="noStrike">
                <a:latin typeface="Arial"/>
                <a:ea typeface="Arial"/>
                <a:cs typeface="Arial"/>
                <a:sym typeface="Arial"/>
              </a:rPr>
              <a:t>Thread-local column data for parallel safety</a:t>
            </a:r>
            <a:endParaRPr b="0" i="0" sz="1700" u="none" cap="none" strike="noStrike">
              <a:latin typeface="Arial"/>
              <a:ea typeface="Arial"/>
              <a:cs typeface="Arial"/>
              <a:sym typeface="Arial"/>
            </a:endParaRPr>
          </a:p>
        </p:txBody>
      </p:sp>
      <p:sp>
        <p:nvSpPr>
          <p:cNvPr id="133" name="Google Shape;133;p19"/>
          <p:cNvSpPr txBox="1"/>
          <p:nvPr>
            <p:ph type="title"/>
          </p:nvPr>
        </p:nvSpPr>
        <p:spPr>
          <a:xfrm>
            <a:off x="222600" y="-63600"/>
            <a:ext cx="61239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Column Virtualization</a:t>
            </a:r>
            <a:endParaRPr/>
          </a:p>
        </p:txBody>
      </p:sp>
      <p:pic>
        <p:nvPicPr>
          <p:cNvPr id="134" name="Google Shape;134;p19" title="column-virtualization.png"/>
          <p:cNvPicPr preferRelativeResize="0"/>
          <p:nvPr/>
        </p:nvPicPr>
        <p:blipFill rotWithShape="1">
          <a:blip r:embed="rId3">
            <a:alphaModFix/>
          </a:blip>
          <a:srcRect b="0" l="0" r="0" t="0"/>
          <a:stretch/>
        </p:blipFill>
        <p:spPr>
          <a:xfrm>
            <a:off x="6346411" y="161425"/>
            <a:ext cx="2573762" cy="498207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0"/>
          <p:cNvSpPr txBox="1"/>
          <p:nvPr>
            <p:ph type="title"/>
          </p:nvPr>
        </p:nvSpPr>
        <p:spPr>
          <a:xfrm>
            <a:off x="326994" y="-47701"/>
            <a:ext cx="7030500" cy="575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CATChem Process Generator Overview</a:t>
            </a:r>
            <a:endParaRPr/>
          </a:p>
        </p:txBody>
      </p:sp>
      <p:sp>
        <p:nvSpPr>
          <p:cNvPr id="140" name="Google Shape;140;p20"/>
          <p:cNvSpPr txBox="1"/>
          <p:nvPr/>
        </p:nvSpPr>
        <p:spPr>
          <a:xfrm>
            <a:off x="385815" y="635550"/>
            <a:ext cx="8895000" cy="39360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400"/>
              </a:spcBef>
              <a:spcAft>
                <a:spcPts val="0"/>
              </a:spcAft>
              <a:buClr>
                <a:srgbClr val="000000"/>
              </a:buClr>
              <a:buSzPts val="1700"/>
              <a:buFont typeface="Arial"/>
              <a:buNone/>
            </a:pPr>
            <a:r>
              <a:rPr b="1" i="0" lang="en" sz="1700" u="none" cap="none" strike="noStrike">
                <a:solidFill>
                  <a:srgbClr val="111827"/>
                </a:solidFill>
                <a:latin typeface="Arial"/>
                <a:ea typeface="Arial"/>
                <a:cs typeface="Arial"/>
                <a:sym typeface="Arial"/>
              </a:rPr>
              <a:t>Automated Process Development Tool</a:t>
            </a:r>
            <a:endParaRPr b="1" i="0" sz="1700" u="none" cap="none" strike="noStrike">
              <a:solidFill>
                <a:srgbClr val="111827"/>
              </a:solidFill>
              <a:latin typeface="Arial"/>
              <a:ea typeface="Arial"/>
              <a:cs typeface="Arial"/>
              <a:sym typeface="Arial"/>
            </a:endParaRPr>
          </a:p>
          <a:p>
            <a:pPr indent="0" lvl="0" marL="0" marR="0" rtl="0" algn="l">
              <a:lnSpc>
                <a:spcPct val="115000"/>
              </a:lnSpc>
              <a:spcBef>
                <a:spcPts val="400"/>
              </a:spcBef>
              <a:spcAft>
                <a:spcPts val="0"/>
              </a:spcAft>
              <a:buClr>
                <a:srgbClr val="000000"/>
              </a:buClr>
              <a:buSzPts val="1500"/>
              <a:buFont typeface="Arial"/>
              <a:buNone/>
            </a:pPr>
            <a:r>
              <a:rPr b="0" i="0" lang="en" sz="1500" u="none" cap="none" strike="noStrike">
                <a:solidFill>
                  <a:srgbClr val="374151"/>
                </a:solidFill>
                <a:latin typeface="Arial"/>
                <a:ea typeface="Arial"/>
                <a:cs typeface="Arial"/>
                <a:sym typeface="Arial"/>
              </a:rPr>
              <a:t>**Purpose:** Replace manual Fortran coding with automated, standardized process generation.</a:t>
            </a:r>
            <a:endParaRPr b="0" i="0" sz="1500" u="none" cap="none" strike="noStrike">
              <a:solidFill>
                <a:srgbClr val="374151"/>
              </a:solidFill>
              <a:latin typeface="Arial"/>
              <a:ea typeface="Arial"/>
              <a:cs typeface="Arial"/>
              <a:sym typeface="Arial"/>
            </a:endParaRPr>
          </a:p>
          <a:p>
            <a:pPr indent="0" lvl="0" marL="0" marR="0" rtl="0" algn="l">
              <a:lnSpc>
                <a:spcPct val="115000"/>
              </a:lnSpc>
              <a:spcBef>
                <a:spcPts val="1800"/>
              </a:spcBef>
              <a:spcAft>
                <a:spcPts val="0"/>
              </a:spcAft>
              <a:buClr>
                <a:srgbClr val="000000"/>
              </a:buClr>
              <a:buSzPts val="1500"/>
              <a:buFont typeface="Arial"/>
              <a:buNone/>
            </a:pPr>
            <a:r>
              <a:rPr b="1" i="0" lang="en" sz="1500" u="none" cap="none" strike="noStrike">
                <a:solidFill>
                  <a:srgbClr val="0E7490"/>
                </a:solidFill>
                <a:latin typeface="Arial"/>
                <a:ea typeface="Arial"/>
                <a:cs typeface="Arial"/>
                <a:sym typeface="Arial"/>
              </a:rPr>
              <a:t>Technology Stack:</a:t>
            </a:r>
            <a:endParaRPr b="1" i="0" sz="1500" u="none" cap="none" strike="noStrike">
              <a:solidFill>
                <a:srgbClr val="0E7490"/>
              </a:solidFill>
              <a:latin typeface="Arial"/>
              <a:ea typeface="Arial"/>
              <a:cs typeface="Arial"/>
              <a:sym typeface="Arial"/>
            </a:endParaRPr>
          </a:p>
          <a:p>
            <a:pPr indent="-323850" lvl="0" marL="457200" marR="0" rtl="0" algn="l">
              <a:lnSpc>
                <a:spcPct val="115000"/>
              </a:lnSpc>
              <a:spcBef>
                <a:spcPts val="200"/>
              </a:spcBef>
              <a:spcAft>
                <a:spcPts val="0"/>
              </a:spcAft>
              <a:buClr>
                <a:srgbClr val="374151"/>
              </a:buClr>
              <a:buSzPts val="1500"/>
              <a:buFont typeface="Arial"/>
              <a:buChar char="●"/>
            </a:pPr>
            <a:r>
              <a:rPr b="0" i="0" lang="en" sz="1500" u="none" cap="none" strike="noStrike">
                <a:solidFill>
                  <a:srgbClr val="374151"/>
                </a:solidFill>
                <a:latin typeface="Arial"/>
                <a:ea typeface="Arial"/>
                <a:cs typeface="Arial"/>
                <a:sym typeface="Arial"/>
              </a:rPr>
              <a:t>Python-based orchestration</a:t>
            </a:r>
            <a:endParaRPr b="0" i="0" sz="1500" u="none" cap="none" strike="noStrike">
              <a:solidFill>
                <a:srgbClr val="374151"/>
              </a:solidFill>
              <a:latin typeface="Arial"/>
              <a:ea typeface="Arial"/>
              <a:cs typeface="Arial"/>
              <a:sym typeface="Arial"/>
            </a:endParaRPr>
          </a:p>
          <a:p>
            <a:pPr indent="-323850" lvl="0" marL="457200" marR="0" rtl="0" algn="l">
              <a:lnSpc>
                <a:spcPct val="115000"/>
              </a:lnSpc>
              <a:spcBef>
                <a:spcPts val="0"/>
              </a:spcBef>
              <a:spcAft>
                <a:spcPts val="0"/>
              </a:spcAft>
              <a:buClr>
                <a:srgbClr val="374151"/>
              </a:buClr>
              <a:buSzPts val="1500"/>
              <a:buFont typeface="Arial"/>
              <a:buChar char="●"/>
            </a:pPr>
            <a:r>
              <a:rPr b="0" i="0" lang="en" sz="1500" u="none" cap="none" strike="noStrike">
                <a:solidFill>
                  <a:srgbClr val="374151"/>
                </a:solidFill>
                <a:latin typeface="Arial"/>
                <a:ea typeface="Arial"/>
                <a:cs typeface="Arial"/>
                <a:sym typeface="Arial"/>
              </a:rPr>
              <a:t>YAML configuration files</a:t>
            </a:r>
            <a:endParaRPr b="0" i="0" sz="1500" u="none" cap="none" strike="noStrike">
              <a:solidFill>
                <a:srgbClr val="374151"/>
              </a:solidFill>
              <a:latin typeface="Arial"/>
              <a:ea typeface="Arial"/>
              <a:cs typeface="Arial"/>
              <a:sym typeface="Arial"/>
            </a:endParaRPr>
          </a:p>
          <a:p>
            <a:pPr indent="-323850" lvl="0" marL="457200" marR="0" rtl="0" algn="l">
              <a:lnSpc>
                <a:spcPct val="115000"/>
              </a:lnSpc>
              <a:spcBef>
                <a:spcPts val="0"/>
              </a:spcBef>
              <a:spcAft>
                <a:spcPts val="0"/>
              </a:spcAft>
              <a:buClr>
                <a:srgbClr val="374151"/>
              </a:buClr>
              <a:buSzPts val="1500"/>
              <a:buFont typeface="Arial"/>
              <a:buChar char="●"/>
            </a:pPr>
            <a:r>
              <a:rPr b="0" i="0" lang="en" sz="1500" u="none" cap="none" strike="noStrike">
                <a:solidFill>
                  <a:srgbClr val="374151"/>
                </a:solidFill>
                <a:latin typeface="Arial"/>
                <a:ea typeface="Arial"/>
                <a:cs typeface="Arial"/>
                <a:sym typeface="Arial"/>
              </a:rPr>
              <a:t>Jinja2 templating engine</a:t>
            </a:r>
            <a:endParaRPr b="0" i="0" sz="1500" u="none" cap="none" strike="noStrike">
              <a:solidFill>
                <a:srgbClr val="374151"/>
              </a:solidFill>
              <a:latin typeface="Arial"/>
              <a:ea typeface="Arial"/>
              <a:cs typeface="Arial"/>
              <a:sym typeface="Arial"/>
            </a:endParaRPr>
          </a:p>
          <a:p>
            <a:pPr indent="-323850" lvl="0" marL="457200" marR="0" rtl="0" algn="l">
              <a:lnSpc>
                <a:spcPct val="115000"/>
              </a:lnSpc>
              <a:spcBef>
                <a:spcPts val="0"/>
              </a:spcBef>
              <a:spcAft>
                <a:spcPts val="0"/>
              </a:spcAft>
              <a:buClr>
                <a:srgbClr val="374151"/>
              </a:buClr>
              <a:buSzPts val="1500"/>
              <a:buFont typeface="Arial"/>
              <a:buChar char="●"/>
            </a:pPr>
            <a:r>
              <a:rPr b="0" i="0" lang="en" sz="1500" u="none" cap="none" strike="noStrike">
                <a:solidFill>
                  <a:srgbClr val="374151"/>
                </a:solidFill>
                <a:latin typeface="Arial"/>
                <a:ea typeface="Arial"/>
                <a:cs typeface="Arial"/>
                <a:sym typeface="Arial"/>
              </a:rPr>
              <a:t>Automatic MetState field discovery</a:t>
            </a:r>
            <a:endParaRPr b="0" i="0" sz="1500" u="none" cap="none" strike="noStrike">
              <a:solidFill>
                <a:srgbClr val="37415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500"/>
              <a:buFont typeface="Arial"/>
              <a:buNone/>
            </a:pPr>
            <a:r>
              <a:rPr b="1" i="0" lang="en" sz="1500" u="none" cap="none" strike="noStrike">
                <a:solidFill>
                  <a:srgbClr val="0E7490"/>
                </a:solidFill>
                <a:latin typeface="Arial"/>
                <a:ea typeface="Arial"/>
                <a:cs typeface="Arial"/>
                <a:sym typeface="Arial"/>
              </a:rPr>
              <a:t>Key Benefits:</a:t>
            </a:r>
            <a:endParaRPr b="1" i="0" sz="1500" u="none" cap="none" strike="noStrike">
              <a:solidFill>
                <a:srgbClr val="0E7490"/>
              </a:solidFill>
              <a:latin typeface="Arial"/>
              <a:ea typeface="Arial"/>
              <a:cs typeface="Arial"/>
              <a:sym typeface="Arial"/>
            </a:endParaRPr>
          </a:p>
          <a:p>
            <a:pPr indent="0" lvl="0" marL="0" marR="0" rtl="0" algn="l">
              <a:lnSpc>
                <a:spcPct val="115000"/>
              </a:lnSpc>
              <a:spcBef>
                <a:spcPts val="200"/>
              </a:spcBef>
              <a:spcAft>
                <a:spcPts val="0"/>
              </a:spcAft>
              <a:buClr>
                <a:srgbClr val="000000"/>
              </a:buClr>
              <a:buSzPts val="1500"/>
              <a:buFont typeface="Arial"/>
              <a:buNone/>
            </a:pPr>
            <a:r>
              <a:rPr b="0" i="0" lang="en" sz="1500" u="none" cap="none" strike="noStrike">
                <a:solidFill>
                  <a:srgbClr val="374151"/>
                </a:solidFill>
                <a:latin typeface="Arial"/>
                <a:ea typeface="Arial"/>
                <a:cs typeface="Arial"/>
                <a:sym typeface="Arial"/>
              </a:rPr>
              <a:t>⚡   Much faster development</a:t>
            </a:r>
            <a:endParaRPr b="0" i="0" sz="1500" u="none" cap="none" strike="noStrike">
              <a:solidFill>
                <a:srgbClr val="374151"/>
              </a:solidFill>
              <a:latin typeface="Arial"/>
              <a:ea typeface="Arial"/>
              <a:cs typeface="Arial"/>
              <a:sym typeface="Arial"/>
            </a:endParaRPr>
          </a:p>
          <a:p>
            <a:pPr indent="0" lvl="0" marL="0" marR="0" rtl="0" algn="l">
              <a:lnSpc>
                <a:spcPct val="115000"/>
              </a:lnSpc>
              <a:spcBef>
                <a:spcPts val="600"/>
              </a:spcBef>
              <a:spcAft>
                <a:spcPts val="0"/>
              </a:spcAft>
              <a:buClr>
                <a:srgbClr val="000000"/>
              </a:buClr>
              <a:buSzPts val="1500"/>
              <a:buFont typeface="Arial"/>
              <a:buNone/>
            </a:pPr>
            <a:r>
              <a:rPr b="0" i="0" lang="en" sz="1500" u="none" cap="none" strike="noStrike">
                <a:solidFill>
                  <a:srgbClr val="374151"/>
                </a:solidFill>
                <a:latin typeface="Arial"/>
                <a:ea typeface="Arial"/>
                <a:cs typeface="Arial"/>
                <a:sym typeface="Arial"/>
              </a:rPr>
              <a:t>🔒   Consistent architecture across all processes</a:t>
            </a:r>
            <a:endParaRPr b="0" i="0" sz="1500" u="none" cap="none" strike="noStrike">
              <a:solidFill>
                <a:srgbClr val="374151"/>
              </a:solidFill>
              <a:latin typeface="Arial"/>
              <a:ea typeface="Arial"/>
              <a:cs typeface="Arial"/>
              <a:sym typeface="Arial"/>
            </a:endParaRPr>
          </a:p>
          <a:p>
            <a:pPr indent="0" lvl="0" marL="0" marR="0" rtl="0" algn="l">
              <a:lnSpc>
                <a:spcPct val="115000"/>
              </a:lnSpc>
              <a:spcBef>
                <a:spcPts val="600"/>
              </a:spcBef>
              <a:spcAft>
                <a:spcPts val="0"/>
              </a:spcAft>
              <a:buClr>
                <a:srgbClr val="000000"/>
              </a:buClr>
              <a:buSzPts val="1500"/>
              <a:buFont typeface="Arial"/>
              <a:buNone/>
            </a:pPr>
            <a:r>
              <a:rPr b="0" i="0" lang="en" sz="1500" u="none" cap="none" strike="noStrike">
                <a:solidFill>
                  <a:srgbClr val="374151"/>
                </a:solidFill>
                <a:latin typeface="Arial"/>
                <a:ea typeface="Arial"/>
                <a:cs typeface="Arial"/>
                <a:sym typeface="Arial"/>
              </a:rPr>
              <a:t>🛡️   Built-in validation and error handling</a:t>
            </a:r>
            <a:endParaRPr b="0" i="0" sz="1500" u="none" cap="none" strike="noStrike">
              <a:solidFill>
                <a:srgbClr val="374151"/>
              </a:solidFill>
              <a:latin typeface="Arial"/>
              <a:ea typeface="Arial"/>
              <a:cs typeface="Arial"/>
              <a:sym typeface="Arial"/>
            </a:endParaRPr>
          </a:p>
          <a:p>
            <a:pPr indent="0" lvl="0" marL="0" marR="0" rtl="0" algn="l">
              <a:lnSpc>
                <a:spcPct val="115000"/>
              </a:lnSpc>
              <a:spcBef>
                <a:spcPts val="600"/>
              </a:spcBef>
              <a:spcAft>
                <a:spcPts val="0"/>
              </a:spcAft>
              <a:buClr>
                <a:srgbClr val="000000"/>
              </a:buClr>
              <a:buSzPts val="1500"/>
              <a:buFont typeface="Arial"/>
              <a:buNone/>
            </a:pPr>
            <a:r>
              <a:rPr b="0" i="0" lang="en" sz="1500" u="none" cap="none" strike="noStrike">
                <a:solidFill>
                  <a:srgbClr val="374151"/>
                </a:solidFill>
                <a:latin typeface="Arial"/>
                <a:ea typeface="Arial"/>
                <a:cs typeface="Arial"/>
                <a:sym typeface="Arial"/>
              </a:rPr>
              <a:t>📚   Complete documentation &amp; tests generated</a:t>
            </a:r>
            <a:endParaRPr b="0" i="0" sz="1500" u="none" cap="none" strike="noStrike">
              <a:solidFill>
                <a:srgbClr val="374151"/>
              </a:solidFill>
              <a:latin typeface="Arial"/>
              <a:ea typeface="Arial"/>
              <a:cs typeface="Arial"/>
              <a:sym typeface="Arial"/>
            </a:endParaRPr>
          </a:p>
        </p:txBody>
      </p:sp>
      <p:grpSp>
        <p:nvGrpSpPr>
          <p:cNvPr id="141" name="Google Shape;141;p20"/>
          <p:cNvGrpSpPr/>
          <p:nvPr/>
        </p:nvGrpSpPr>
        <p:grpSpPr>
          <a:xfrm>
            <a:off x="4432675" y="1547575"/>
            <a:ext cx="4086747" cy="2490950"/>
            <a:chOff x="4607575" y="2213425"/>
            <a:chExt cx="4086747" cy="2490950"/>
          </a:xfrm>
        </p:grpSpPr>
        <p:sp>
          <p:nvSpPr>
            <p:cNvPr id="142" name="Google Shape;142;p20"/>
            <p:cNvSpPr txBox="1"/>
            <p:nvPr/>
          </p:nvSpPr>
          <p:spPr>
            <a:xfrm>
              <a:off x="5964872" y="2213425"/>
              <a:ext cx="1312500" cy="4155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15000"/>
                </a:lnSpc>
                <a:spcBef>
                  <a:spcPts val="600"/>
                </a:spcBef>
                <a:spcAft>
                  <a:spcPts val="0"/>
                </a:spcAft>
                <a:buClr>
                  <a:srgbClr val="000000"/>
                </a:buClr>
                <a:buSzPts val="1500"/>
                <a:buFont typeface="Arial"/>
                <a:buNone/>
              </a:pPr>
              <a:r>
                <a:rPr b="0" i="0" lang="en" sz="1500" u="none" cap="none" strike="noStrike">
                  <a:solidFill>
                    <a:srgbClr val="374151"/>
                  </a:solidFill>
                  <a:latin typeface="Arial"/>
                  <a:ea typeface="Arial"/>
                  <a:cs typeface="Arial"/>
                  <a:sym typeface="Arial"/>
                </a:rPr>
                <a:t>YAML file</a:t>
              </a:r>
              <a:endParaRPr b="0" i="0" sz="1400" u="none" cap="none" strike="noStrike">
                <a:solidFill>
                  <a:srgbClr val="000000"/>
                </a:solidFill>
                <a:latin typeface="Arial"/>
                <a:ea typeface="Arial"/>
                <a:cs typeface="Arial"/>
                <a:sym typeface="Arial"/>
              </a:endParaRPr>
            </a:p>
          </p:txBody>
        </p:sp>
        <p:sp>
          <p:nvSpPr>
            <p:cNvPr id="143" name="Google Shape;143;p20"/>
            <p:cNvSpPr txBox="1"/>
            <p:nvPr/>
          </p:nvSpPr>
          <p:spPr>
            <a:xfrm>
              <a:off x="5664425" y="3289550"/>
              <a:ext cx="1913400" cy="3771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50"/>
                <a:buFont typeface="Arial"/>
                <a:buNone/>
              </a:pPr>
              <a:r>
                <a:rPr b="0" i="0" lang="en" sz="1250" u="none" cap="none" strike="noStrike">
                  <a:solidFill>
                    <a:srgbClr val="000000"/>
                  </a:solidFill>
                  <a:latin typeface="Arial"/>
                  <a:ea typeface="Arial"/>
                  <a:cs typeface="Arial"/>
                  <a:sym typeface="Arial"/>
                </a:rPr>
                <a:t>process_generator.py</a:t>
              </a:r>
              <a:endParaRPr b="0" i="0" sz="1600" u="none" cap="none" strike="noStrike">
                <a:solidFill>
                  <a:srgbClr val="000000"/>
                </a:solidFill>
                <a:latin typeface="Arial"/>
                <a:ea typeface="Arial"/>
                <a:cs typeface="Arial"/>
                <a:sym typeface="Arial"/>
              </a:endParaRPr>
            </a:p>
          </p:txBody>
        </p:sp>
        <p:sp>
          <p:nvSpPr>
            <p:cNvPr id="144" name="Google Shape;144;p20"/>
            <p:cNvSpPr txBox="1"/>
            <p:nvPr/>
          </p:nvSpPr>
          <p:spPr>
            <a:xfrm>
              <a:off x="5479700" y="4327275"/>
              <a:ext cx="2366400" cy="3771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50"/>
                <a:buFont typeface="Arial"/>
                <a:buNone/>
              </a:pPr>
              <a:r>
                <a:rPr b="0" i="0" lang="en" sz="1250" u="none" cap="none" strike="noStrike">
                  <a:solidFill>
                    <a:srgbClr val="000000"/>
                  </a:solidFill>
                  <a:latin typeface="Arial"/>
                  <a:ea typeface="Arial"/>
                  <a:cs typeface="Arial"/>
                  <a:sym typeface="Arial"/>
                </a:rPr>
                <a:t>Fortran codes for the process</a:t>
              </a:r>
              <a:endParaRPr b="0" i="0" sz="1600" u="none" cap="none" strike="noStrike">
                <a:solidFill>
                  <a:srgbClr val="000000"/>
                </a:solidFill>
                <a:latin typeface="Arial"/>
                <a:ea typeface="Arial"/>
                <a:cs typeface="Arial"/>
                <a:sym typeface="Arial"/>
              </a:endParaRPr>
            </a:p>
          </p:txBody>
        </p:sp>
        <p:sp>
          <p:nvSpPr>
            <p:cNvPr id="145" name="Google Shape;145;p20"/>
            <p:cNvSpPr txBox="1"/>
            <p:nvPr/>
          </p:nvSpPr>
          <p:spPr>
            <a:xfrm>
              <a:off x="4607575" y="2213425"/>
              <a:ext cx="1253100" cy="4155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15000"/>
                </a:lnSpc>
                <a:spcBef>
                  <a:spcPts val="600"/>
                </a:spcBef>
                <a:spcAft>
                  <a:spcPts val="0"/>
                </a:spcAft>
                <a:buClr>
                  <a:srgbClr val="000000"/>
                </a:buClr>
                <a:buSzPts val="1500"/>
                <a:buFont typeface="Arial"/>
                <a:buNone/>
              </a:pPr>
              <a:r>
                <a:rPr b="0" i="0" lang="en" sz="1500" u="none" cap="none" strike="noStrike">
                  <a:solidFill>
                    <a:srgbClr val="374151"/>
                  </a:solidFill>
                  <a:latin typeface="Arial"/>
                  <a:ea typeface="Arial"/>
                  <a:cs typeface="Arial"/>
                  <a:sym typeface="Arial"/>
                </a:rPr>
                <a:t>Jinja2 file</a:t>
              </a:r>
              <a:endParaRPr b="0" i="0" sz="1400" u="none" cap="none" strike="noStrike">
                <a:solidFill>
                  <a:srgbClr val="000000"/>
                </a:solidFill>
                <a:latin typeface="Arial"/>
                <a:ea typeface="Arial"/>
                <a:cs typeface="Arial"/>
                <a:sym typeface="Arial"/>
              </a:endParaRPr>
            </a:p>
          </p:txBody>
        </p:sp>
        <p:sp>
          <p:nvSpPr>
            <p:cNvPr id="146" name="Google Shape;146;p20"/>
            <p:cNvSpPr txBox="1"/>
            <p:nvPr/>
          </p:nvSpPr>
          <p:spPr>
            <a:xfrm>
              <a:off x="7381822" y="2213425"/>
              <a:ext cx="1312500" cy="4155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15000"/>
                </a:lnSpc>
                <a:spcBef>
                  <a:spcPts val="600"/>
                </a:spcBef>
                <a:spcAft>
                  <a:spcPts val="0"/>
                </a:spcAft>
                <a:buClr>
                  <a:srgbClr val="000000"/>
                </a:buClr>
                <a:buSzPts val="1500"/>
                <a:buFont typeface="Arial"/>
                <a:buNone/>
              </a:pPr>
              <a:r>
                <a:rPr b="0" i="0" lang="en" sz="1500" u="none" cap="none" strike="noStrike">
                  <a:solidFill>
                    <a:srgbClr val="374151"/>
                  </a:solidFill>
                  <a:latin typeface="Arial"/>
                  <a:ea typeface="Arial"/>
                  <a:cs typeface="Arial"/>
                  <a:sym typeface="Arial"/>
                </a:rPr>
                <a:t>MetState file</a:t>
              </a:r>
              <a:endParaRPr b="0" i="0" sz="1400" u="none" cap="none" strike="noStrike">
                <a:solidFill>
                  <a:srgbClr val="000000"/>
                </a:solidFill>
                <a:latin typeface="Arial"/>
                <a:ea typeface="Arial"/>
                <a:cs typeface="Arial"/>
                <a:sym typeface="Arial"/>
              </a:endParaRPr>
            </a:p>
          </p:txBody>
        </p:sp>
        <p:sp>
          <p:nvSpPr>
            <p:cNvPr id="147" name="Google Shape;147;p20"/>
            <p:cNvSpPr/>
            <p:nvPr/>
          </p:nvSpPr>
          <p:spPr>
            <a:xfrm rot="5400000">
              <a:off x="6377600" y="3909963"/>
              <a:ext cx="570600" cy="174000"/>
            </a:xfrm>
            <a:prstGeom prst="rightArrow">
              <a:avLst>
                <a:gd fmla="val 50000" name="adj1"/>
                <a:gd fmla="val 50000" name="adj2"/>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 name="Google Shape;148;p20"/>
            <p:cNvSpPr/>
            <p:nvPr/>
          </p:nvSpPr>
          <p:spPr>
            <a:xfrm rot="5400000">
              <a:off x="6335825" y="2868878"/>
              <a:ext cx="570600" cy="174000"/>
            </a:xfrm>
            <a:prstGeom prst="rightArrow">
              <a:avLst>
                <a:gd fmla="val 50000" name="adj1"/>
                <a:gd fmla="val 50000" name="adj2"/>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 name="Google Shape;149;p20"/>
            <p:cNvSpPr/>
            <p:nvPr/>
          </p:nvSpPr>
          <p:spPr>
            <a:xfrm rot="2563548">
              <a:off x="5134455" y="2866893"/>
              <a:ext cx="769797" cy="174081"/>
            </a:xfrm>
            <a:prstGeom prst="rightArrow">
              <a:avLst>
                <a:gd fmla="val 50000" name="adj1"/>
                <a:gd fmla="val 50000" name="adj2"/>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 name="Google Shape;150;p20"/>
            <p:cNvSpPr/>
            <p:nvPr/>
          </p:nvSpPr>
          <p:spPr>
            <a:xfrm rot="8098986">
              <a:off x="7374798" y="2862172"/>
              <a:ext cx="718915" cy="187525"/>
            </a:xfrm>
            <a:prstGeom prst="rightArrow">
              <a:avLst>
                <a:gd fmla="val 50000" name="adj1"/>
                <a:gd fmla="val 50000" name="adj2"/>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1"/>
          <p:cNvSpPr txBox="1"/>
          <p:nvPr>
            <p:ph type="title"/>
          </p:nvPr>
        </p:nvSpPr>
        <p:spPr>
          <a:xfrm>
            <a:off x="251947" y="-60471"/>
            <a:ext cx="8705700" cy="606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300"/>
              <a:t>Progress on Incorporating GOCART-2G Process Library</a:t>
            </a:r>
            <a:endParaRPr sz="2300"/>
          </a:p>
        </p:txBody>
      </p:sp>
      <p:graphicFrame>
        <p:nvGraphicFramePr>
          <p:cNvPr id="156" name="Google Shape;156;p21"/>
          <p:cNvGraphicFramePr/>
          <p:nvPr/>
        </p:nvGraphicFramePr>
        <p:xfrm>
          <a:off x="185175" y="635670"/>
          <a:ext cx="3000000" cy="3000000"/>
        </p:xfrm>
        <a:graphic>
          <a:graphicData uri="http://schemas.openxmlformats.org/drawingml/2006/table">
            <a:tbl>
              <a:tblPr>
                <a:noFill/>
                <a:tableStyleId>{3AF77190-330E-4E98-9BA7-FFC48098117B}</a:tableStyleId>
              </a:tblPr>
              <a:tblGrid>
                <a:gridCol w="1557950"/>
                <a:gridCol w="2063250"/>
                <a:gridCol w="994275"/>
                <a:gridCol w="2751575"/>
              </a:tblGrid>
              <a:tr h="292500">
                <a:tc>
                  <a:txBody>
                    <a:bodyPr/>
                    <a:lstStyle/>
                    <a:p>
                      <a:pPr indent="0" lvl="0" marL="0" marR="0" rtl="0" algn="ctr">
                        <a:lnSpc>
                          <a:spcPct val="115000"/>
                        </a:lnSpc>
                        <a:spcBef>
                          <a:spcPts val="0"/>
                        </a:spcBef>
                        <a:spcAft>
                          <a:spcPts val="0"/>
                        </a:spcAft>
                        <a:buClr>
                          <a:srgbClr val="000000"/>
                        </a:buClr>
                        <a:buSzPts val="1500"/>
                        <a:buFont typeface="Arial"/>
                        <a:buNone/>
                      </a:pPr>
                      <a:r>
                        <a:rPr b="1" lang="en" sz="1200" u="none" cap="none" strike="noStrike">
                          <a:solidFill>
                            <a:schemeClr val="lt1"/>
                          </a:solidFill>
                        </a:rPr>
                        <a:t>Process Type</a:t>
                      </a:r>
                      <a:endParaRPr b="1" sz="1200" u="none" cap="none" strike="noStrike">
                        <a:solidFill>
                          <a:schemeClr val="lt1"/>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solidFill>
                      <a:srgbClr val="595959"/>
                    </a:solidFill>
                  </a:tcPr>
                </a:tc>
                <a:tc>
                  <a:txBody>
                    <a:bodyPr/>
                    <a:lstStyle/>
                    <a:p>
                      <a:pPr indent="0" lvl="0" marL="0" marR="0" rtl="0" algn="ctr">
                        <a:lnSpc>
                          <a:spcPct val="115000"/>
                        </a:lnSpc>
                        <a:spcBef>
                          <a:spcPts val="0"/>
                        </a:spcBef>
                        <a:spcAft>
                          <a:spcPts val="0"/>
                        </a:spcAft>
                        <a:buClr>
                          <a:srgbClr val="000000"/>
                        </a:buClr>
                        <a:buSzPts val="1500"/>
                        <a:buFont typeface="Arial"/>
                        <a:buNone/>
                      </a:pPr>
                      <a:r>
                        <a:rPr b="1" lang="en" sz="1200" u="none" cap="none" strike="noStrike">
                          <a:solidFill>
                            <a:schemeClr val="lt1"/>
                          </a:solidFill>
                        </a:rPr>
                        <a:t>Schemes Available</a:t>
                      </a:r>
                      <a:endParaRPr b="1" sz="1200" u="none" cap="none" strike="noStrike">
                        <a:solidFill>
                          <a:schemeClr val="lt1"/>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solidFill>
                      <a:srgbClr val="595959"/>
                    </a:solidFill>
                  </a:tcPr>
                </a:tc>
                <a:tc>
                  <a:txBody>
                    <a:bodyPr/>
                    <a:lstStyle/>
                    <a:p>
                      <a:pPr indent="0" lvl="0" marL="0" marR="0" rtl="0" algn="ctr">
                        <a:lnSpc>
                          <a:spcPct val="115000"/>
                        </a:lnSpc>
                        <a:spcBef>
                          <a:spcPts val="0"/>
                        </a:spcBef>
                        <a:spcAft>
                          <a:spcPts val="0"/>
                        </a:spcAft>
                        <a:buClr>
                          <a:srgbClr val="000000"/>
                        </a:buClr>
                        <a:buSzPts val="1500"/>
                        <a:buFont typeface="Arial"/>
                        <a:buNone/>
                      </a:pPr>
                      <a:r>
                        <a:rPr b="1" lang="en" sz="1200" u="none" cap="none" strike="noStrike">
                          <a:solidFill>
                            <a:schemeClr val="lt1"/>
                          </a:solidFill>
                        </a:rPr>
                        <a:t>Status</a:t>
                      </a:r>
                      <a:endParaRPr b="1" sz="1200" u="none" cap="none" strike="noStrike">
                        <a:solidFill>
                          <a:schemeClr val="lt1"/>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solidFill>
                      <a:srgbClr val="595959"/>
                    </a:solidFill>
                  </a:tcPr>
                </a:tc>
                <a:tc>
                  <a:txBody>
                    <a:bodyPr/>
                    <a:lstStyle/>
                    <a:p>
                      <a:pPr indent="0" lvl="0" marL="0" marR="0" rtl="0" algn="ctr">
                        <a:lnSpc>
                          <a:spcPct val="115000"/>
                        </a:lnSpc>
                        <a:spcBef>
                          <a:spcPts val="0"/>
                        </a:spcBef>
                        <a:spcAft>
                          <a:spcPts val="0"/>
                        </a:spcAft>
                        <a:buClr>
                          <a:srgbClr val="000000"/>
                        </a:buClr>
                        <a:buSzPts val="1500"/>
                        <a:buFont typeface="Arial"/>
                        <a:buNone/>
                      </a:pPr>
                      <a:r>
                        <a:rPr b="1" lang="en" sz="1200" u="none" cap="none" strike="noStrike">
                          <a:solidFill>
                            <a:schemeClr val="lt1"/>
                          </a:solidFill>
                        </a:rPr>
                        <a:t>Purpose</a:t>
                      </a:r>
                      <a:endParaRPr b="1" sz="1200" u="none" cap="none" strike="noStrike">
                        <a:solidFill>
                          <a:schemeClr val="lt1"/>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solidFill>
                      <a:srgbClr val="595959"/>
                    </a:solidFill>
                  </a:tcPr>
                </a:tc>
              </a:tr>
              <a:tr h="516725">
                <a:tc>
                  <a:txBody>
                    <a:bodyPr/>
                    <a:lstStyle/>
                    <a:p>
                      <a:pPr indent="0" lvl="0" marL="0" marR="0" rtl="0" algn="ctr">
                        <a:lnSpc>
                          <a:spcPct val="115000"/>
                        </a:lnSpc>
                        <a:spcBef>
                          <a:spcPts val="0"/>
                        </a:spcBef>
                        <a:spcAft>
                          <a:spcPts val="0"/>
                        </a:spcAft>
                        <a:buClr>
                          <a:srgbClr val="000000"/>
                        </a:buClr>
                        <a:buSzPts val="1500"/>
                        <a:buFont typeface="Arial"/>
                        <a:buNone/>
                      </a:pPr>
                      <a:r>
                        <a:rPr lang="en" sz="1200" u="none" cap="none" strike="noStrike">
                          <a:solidFill>
                            <a:srgbClr val="1F2328"/>
                          </a:solidFill>
                        </a:rPr>
                        <a:t>Dry Deposition</a:t>
                      </a:r>
                      <a:endParaRPr sz="1200" u="none" cap="none" strike="noStrike">
                        <a:solidFill>
                          <a:srgbClr val="1F2328"/>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500"/>
                        <a:buFont typeface="Arial"/>
                        <a:buNone/>
                      </a:pPr>
                      <a:r>
                        <a:rPr lang="en" sz="1200" u="none" cap="none" strike="noStrike">
                          <a:solidFill>
                            <a:srgbClr val="1F2328"/>
                          </a:solidFill>
                        </a:rPr>
                        <a:t>WESELY, ZHANG, GOCART</a:t>
                      </a:r>
                      <a:endParaRPr sz="1200" u="none" cap="none" strike="noStrike">
                        <a:solidFill>
                          <a:srgbClr val="1F2328"/>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500"/>
                        <a:buFont typeface="Arial"/>
                        <a:buNone/>
                      </a:pPr>
                      <a:r>
                        <a:rPr lang="en" sz="1200" u="none" cap="none" strike="noStrike">
                          <a:solidFill>
                            <a:srgbClr val="00B050"/>
                          </a:solidFill>
                        </a:rPr>
                        <a:t> Finished</a:t>
                      </a:r>
                      <a:endParaRPr sz="1200" u="none" cap="none" strike="noStrike">
                        <a:solidFill>
                          <a:srgbClr val="00B050"/>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500"/>
                        <a:buFont typeface="Arial"/>
                        <a:buNone/>
                      </a:pPr>
                      <a:r>
                        <a:rPr lang="en" sz="1200" u="none" cap="none" strike="noStrike">
                          <a:solidFill>
                            <a:srgbClr val="1F2328"/>
                          </a:solidFill>
                        </a:rPr>
                        <a:t>Surface removal of gases/aerosols</a:t>
                      </a:r>
                      <a:endParaRPr sz="1200" u="none" cap="none" strike="noStrike">
                        <a:solidFill>
                          <a:srgbClr val="1F2328"/>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tcPr>
                </a:tc>
              </a:tr>
              <a:tr h="475025">
                <a:tc>
                  <a:txBody>
                    <a:bodyPr/>
                    <a:lstStyle/>
                    <a:p>
                      <a:pPr indent="0" lvl="0" marL="0" marR="0" rtl="0" algn="ctr">
                        <a:lnSpc>
                          <a:spcPct val="115000"/>
                        </a:lnSpc>
                        <a:spcBef>
                          <a:spcPts val="0"/>
                        </a:spcBef>
                        <a:spcAft>
                          <a:spcPts val="0"/>
                        </a:spcAft>
                        <a:buClr>
                          <a:srgbClr val="000000"/>
                        </a:buClr>
                        <a:buSzPts val="1500"/>
                        <a:buFont typeface="Arial"/>
                        <a:buNone/>
                      </a:pPr>
                      <a:r>
                        <a:rPr lang="en" sz="1200" u="none" cap="none" strike="noStrike">
                          <a:solidFill>
                            <a:srgbClr val="1F2328"/>
                          </a:solidFill>
                        </a:rPr>
                        <a:t>Wet Deposition</a:t>
                      </a:r>
                      <a:endParaRPr sz="1200" u="none" cap="none" strike="noStrike">
                        <a:solidFill>
                          <a:srgbClr val="1F2328"/>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500"/>
                        <a:buFont typeface="Arial"/>
                        <a:buNone/>
                      </a:pPr>
                      <a:r>
                        <a:rPr lang="en" sz="1200" u="none" cap="none" strike="noStrike">
                          <a:solidFill>
                            <a:srgbClr val="1F2328"/>
                          </a:solidFill>
                        </a:rPr>
                        <a:t>Jacob</a:t>
                      </a:r>
                      <a:endParaRPr sz="1200" u="none" cap="none" strike="noStrike">
                        <a:solidFill>
                          <a:srgbClr val="1F2328"/>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500"/>
                        <a:buFont typeface="Arial"/>
                        <a:buNone/>
                      </a:pPr>
                      <a:r>
                        <a:rPr lang="en" sz="1200" u="none" cap="none" strike="noStrike">
                          <a:solidFill>
                            <a:srgbClr val="00B050"/>
                          </a:solidFill>
                        </a:rPr>
                        <a:t>Finished</a:t>
                      </a:r>
                      <a:endParaRPr sz="1200" u="none" cap="none" strike="noStrike">
                        <a:solidFill>
                          <a:srgbClr val="00B050"/>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500"/>
                        <a:buFont typeface="Arial"/>
                        <a:buNone/>
                      </a:pPr>
                      <a:r>
                        <a:rPr lang="en" sz="1200" u="none" cap="none" strike="noStrike">
                          <a:solidFill>
                            <a:srgbClr val="1F2328"/>
                          </a:solidFill>
                        </a:rPr>
                        <a:t>Large-scale Precipitation scavenging</a:t>
                      </a:r>
                      <a:endParaRPr sz="1200" u="none" cap="none" strike="noStrike">
                        <a:solidFill>
                          <a:srgbClr val="1F2328"/>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tcPr>
                </a:tc>
              </a:tr>
              <a:tr h="516725">
                <a:tc>
                  <a:txBody>
                    <a:bodyPr/>
                    <a:lstStyle/>
                    <a:p>
                      <a:pPr indent="0" lvl="0" marL="0" marR="0" rtl="0" algn="ctr">
                        <a:lnSpc>
                          <a:spcPct val="115000"/>
                        </a:lnSpc>
                        <a:spcBef>
                          <a:spcPts val="0"/>
                        </a:spcBef>
                        <a:spcAft>
                          <a:spcPts val="0"/>
                        </a:spcAft>
                        <a:buClr>
                          <a:srgbClr val="000000"/>
                        </a:buClr>
                        <a:buSzPts val="1500"/>
                        <a:buFont typeface="Arial"/>
                        <a:buNone/>
                      </a:pPr>
                      <a:r>
                        <a:rPr lang="en" sz="1200" u="none" cap="none" strike="noStrike">
                          <a:solidFill>
                            <a:srgbClr val="1F2328"/>
                          </a:solidFill>
                        </a:rPr>
                        <a:t>Sea Salt</a:t>
                      </a:r>
                      <a:endParaRPr sz="1200" u="none" cap="none" strike="noStrike">
                        <a:solidFill>
                          <a:srgbClr val="1F2328"/>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500"/>
                        <a:buFont typeface="Arial"/>
                        <a:buNone/>
                      </a:pPr>
                      <a:r>
                        <a:rPr lang="en" sz="1200" u="none" cap="none" strike="noStrike">
                          <a:solidFill>
                            <a:srgbClr val="1F2328"/>
                          </a:solidFill>
                        </a:rPr>
                        <a:t>GONG97, GONG03, GOES12 </a:t>
                      </a:r>
                      <a:endParaRPr sz="1200" u="none" cap="none" strike="noStrike">
                        <a:solidFill>
                          <a:srgbClr val="1F2328"/>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500"/>
                        <a:buFont typeface="Arial"/>
                        <a:buNone/>
                      </a:pPr>
                      <a:r>
                        <a:rPr lang="en" sz="1200" u="none" cap="none" strike="noStrike">
                          <a:solidFill>
                            <a:srgbClr val="00B050"/>
                          </a:solidFill>
                        </a:rPr>
                        <a:t>Finished</a:t>
                      </a:r>
                      <a:endParaRPr sz="1200" u="none" cap="none" strike="noStrike">
                        <a:solidFill>
                          <a:srgbClr val="00B050"/>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500"/>
                        <a:buFont typeface="Arial"/>
                        <a:buNone/>
                      </a:pPr>
                      <a:r>
                        <a:rPr lang="en" sz="1200" u="none" cap="none" strike="noStrike">
                          <a:solidFill>
                            <a:srgbClr val="1F2328"/>
                          </a:solidFill>
                        </a:rPr>
                        <a:t>Ocean-derived aerosol emissions</a:t>
                      </a:r>
                      <a:endParaRPr sz="1200" u="none" cap="none" strike="noStrike">
                        <a:solidFill>
                          <a:srgbClr val="1F2328"/>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tcPr>
                </a:tc>
              </a:tr>
              <a:tr h="292500">
                <a:tc>
                  <a:txBody>
                    <a:bodyPr/>
                    <a:lstStyle/>
                    <a:p>
                      <a:pPr indent="0" lvl="0" marL="0" marR="0" rtl="0" algn="ctr">
                        <a:lnSpc>
                          <a:spcPct val="115000"/>
                        </a:lnSpc>
                        <a:spcBef>
                          <a:spcPts val="0"/>
                        </a:spcBef>
                        <a:spcAft>
                          <a:spcPts val="0"/>
                        </a:spcAft>
                        <a:buClr>
                          <a:srgbClr val="000000"/>
                        </a:buClr>
                        <a:buSzPts val="1500"/>
                        <a:buFont typeface="Arial"/>
                        <a:buNone/>
                      </a:pPr>
                      <a:r>
                        <a:rPr lang="en" sz="1200" u="none" cap="none" strike="noStrike">
                          <a:solidFill>
                            <a:srgbClr val="1F2328"/>
                          </a:solidFill>
                        </a:rPr>
                        <a:t>Settling</a:t>
                      </a:r>
                      <a:endParaRPr sz="1200" u="none" cap="none" strike="noStrike">
                        <a:solidFill>
                          <a:srgbClr val="1F2328"/>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500"/>
                        <a:buFont typeface="Arial"/>
                        <a:buNone/>
                      </a:pPr>
                      <a:r>
                        <a:rPr lang="en" sz="1200" u="none" cap="none" strike="noStrike">
                          <a:solidFill>
                            <a:srgbClr val="1F2328"/>
                          </a:solidFill>
                        </a:rPr>
                        <a:t>GOCART</a:t>
                      </a:r>
                      <a:endParaRPr sz="1200" u="none" cap="none" strike="noStrike">
                        <a:solidFill>
                          <a:srgbClr val="1F2328"/>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500"/>
                        <a:buFont typeface="Arial"/>
                        <a:buNone/>
                      </a:pPr>
                      <a:r>
                        <a:rPr lang="en" sz="1200" u="none" cap="none" strike="noStrike">
                          <a:solidFill>
                            <a:srgbClr val="00B050"/>
                          </a:solidFill>
                        </a:rPr>
                        <a:t>Finished</a:t>
                      </a:r>
                      <a:endParaRPr sz="1200" u="none" cap="none" strike="noStrike">
                        <a:solidFill>
                          <a:srgbClr val="00B050"/>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500"/>
                        <a:buFont typeface="Arial"/>
                        <a:buNone/>
                      </a:pPr>
                      <a:r>
                        <a:rPr lang="en" sz="1200" u="none" cap="none" strike="noStrike">
                          <a:solidFill>
                            <a:srgbClr val="1F2328"/>
                          </a:solidFill>
                        </a:rPr>
                        <a:t>Gravitational particle</a:t>
                      </a:r>
                      <a:endParaRPr sz="1200" u="none" cap="none" strike="noStrike">
                        <a:solidFill>
                          <a:srgbClr val="1F2328"/>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tcPr>
                </a:tc>
              </a:tr>
              <a:tr h="292500">
                <a:tc>
                  <a:txBody>
                    <a:bodyPr/>
                    <a:lstStyle/>
                    <a:p>
                      <a:pPr indent="0" lvl="0" marL="0" marR="0" rtl="0" algn="ctr">
                        <a:lnSpc>
                          <a:spcPct val="115000"/>
                        </a:lnSpc>
                        <a:spcBef>
                          <a:spcPts val="0"/>
                        </a:spcBef>
                        <a:spcAft>
                          <a:spcPts val="0"/>
                        </a:spcAft>
                        <a:buNone/>
                      </a:pPr>
                      <a:r>
                        <a:rPr lang="en" sz="1200">
                          <a:solidFill>
                            <a:srgbClr val="1F2328"/>
                          </a:solidFill>
                        </a:rPr>
                        <a:t>Dust </a:t>
                      </a:r>
                      <a:endParaRPr sz="1200" u="none" cap="none" strike="noStrike">
                        <a:solidFill>
                          <a:srgbClr val="1F2328"/>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tcPr>
                </a:tc>
                <a:tc>
                  <a:txBody>
                    <a:bodyPr/>
                    <a:lstStyle/>
                    <a:p>
                      <a:pPr indent="0" lvl="0" marL="0" marR="0" rtl="0" algn="ctr">
                        <a:lnSpc>
                          <a:spcPct val="115000"/>
                        </a:lnSpc>
                        <a:spcBef>
                          <a:spcPts val="0"/>
                        </a:spcBef>
                        <a:spcAft>
                          <a:spcPts val="0"/>
                        </a:spcAft>
                        <a:buNone/>
                      </a:pPr>
                      <a:r>
                        <a:rPr lang="en" sz="1200">
                          <a:solidFill>
                            <a:srgbClr val="1F2328"/>
                          </a:solidFill>
                        </a:rPr>
                        <a:t>Fengsha, Ginoux</a:t>
                      </a:r>
                      <a:endParaRPr sz="1200" u="none" cap="none" strike="noStrike">
                        <a:solidFill>
                          <a:srgbClr val="1F2328"/>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tcPr>
                </a:tc>
                <a:tc>
                  <a:txBody>
                    <a:bodyPr/>
                    <a:lstStyle/>
                    <a:p>
                      <a:pPr indent="0" lvl="0" marL="0" marR="0" rtl="0" algn="ctr">
                        <a:lnSpc>
                          <a:spcPct val="115000"/>
                        </a:lnSpc>
                        <a:spcBef>
                          <a:spcPts val="0"/>
                        </a:spcBef>
                        <a:spcAft>
                          <a:spcPts val="0"/>
                        </a:spcAft>
                        <a:buNone/>
                      </a:pPr>
                      <a:r>
                        <a:rPr lang="en" sz="1200">
                          <a:solidFill>
                            <a:srgbClr val="00B050"/>
                          </a:solidFill>
                        </a:rPr>
                        <a:t>Finished</a:t>
                      </a:r>
                      <a:endParaRPr sz="1200" u="none" cap="none" strike="noStrike">
                        <a:solidFill>
                          <a:srgbClr val="00B050"/>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tcPr>
                </a:tc>
                <a:tc>
                  <a:txBody>
                    <a:bodyPr/>
                    <a:lstStyle/>
                    <a:p>
                      <a:pPr indent="0" lvl="0" marL="0" marR="0" rtl="0" algn="ctr">
                        <a:lnSpc>
                          <a:spcPct val="115000"/>
                        </a:lnSpc>
                        <a:spcBef>
                          <a:spcPts val="0"/>
                        </a:spcBef>
                        <a:spcAft>
                          <a:spcPts val="0"/>
                        </a:spcAft>
                        <a:buNone/>
                      </a:pPr>
                      <a:r>
                        <a:rPr lang="en" sz="1200">
                          <a:solidFill>
                            <a:srgbClr val="1F2328"/>
                          </a:solidFill>
                        </a:rPr>
                        <a:t>Dust emission</a:t>
                      </a:r>
                      <a:endParaRPr sz="1200" u="none" cap="none" strike="noStrike">
                        <a:solidFill>
                          <a:srgbClr val="1F2328"/>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tcPr>
                </a:tc>
              </a:tr>
              <a:tr h="292500">
                <a:tc>
                  <a:txBody>
                    <a:bodyPr/>
                    <a:lstStyle/>
                    <a:p>
                      <a:pPr indent="0" lvl="0" marL="0" marR="0" rtl="0" algn="ctr">
                        <a:lnSpc>
                          <a:spcPct val="115000"/>
                        </a:lnSpc>
                        <a:spcBef>
                          <a:spcPts val="0"/>
                        </a:spcBef>
                        <a:spcAft>
                          <a:spcPts val="0"/>
                        </a:spcAft>
                        <a:buNone/>
                      </a:pPr>
                      <a:r>
                        <a:rPr lang="en" sz="1200">
                          <a:solidFill>
                            <a:srgbClr val="1F2328"/>
                          </a:solidFill>
                        </a:rPr>
                        <a:t>OC/BC</a:t>
                      </a:r>
                      <a:endParaRPr sz="1200" u="none" cap="none" strike="noStrike">
                        <a:solidFill>
                          <a:srgbClr val="1F2328"/>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tcPr>
                </a:tc>
                <a:tc>
                  <a:txBody>
                    <a:bodyPr/>
                    <a:lstStyle/>
                    <a:p>
                      <a:pPr indent="0" lvl="0" marL="0" marR="0" rtl="0" algn="ctr">
                        <a:lnSpc>
                          <a:spcPct val="115000"/>
                        </a:lnSpc>
                        <a:spcBef>
                          <a:spcPts val="0"/>
                        </a:spcBef>
                        <a:spcAft>
                          <a:spcPts val="0"/>
                        </a:spcAft>
                        <a:buNone/>
                      </a:pPr>
                      <a:r>
                        <a:rPr lang="en" sz="1200">
                          <a:solidFill>
                            <a:srgbClr val="1F2328"/>
                          </a:solidFill>
                        </a:rPr>
                        <a:t>GOCART</a:t>
                      </a:r>
                      <a:endParaRPr sz="1200" u="none" cap="none" strike="noStrike">
                        <a:solidFill>
                          <a:srgbClr val="1F2328"/>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tcPr>
                </a:tc>
                <a:tc>
                  <a:txBody>
                    <a:bodyPr/>
                    <a:lstStyle/>
                    <a:p>
                      <a:pPr indent="0" lvl="0" marL="0" marR="0" rtl="0" algn="ctr">
                        <a:lnSpc>
                          <a:spcPct val="115000"/>
                        </a:lnSpc>
                        <a:spcBef>
                          <a:spcPts val="0"/>
                        </a:spcBef>
                        <a:spcAft>
                          <a:spcPts val="0"/>
                        </a:spcAft>
                        <a:buNone/>
                      </a:pPr>
                      <a:r>
                        <a:rPr lang="en" sz="1200">
                          <a:solidFill>
                            <a:srgbClr val="00B050"/>
                          </a:solidFill>
                        </a:rPr>
                        <a:t>Finished</a:t>
                      </a:r>
                      <a:endParaRPr sz="1200" u="none" cap="none" strike="noStrike">
                        <a:solidFill>
                          <a:srgbClr val="00B050"/>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tcPr>
                </a:tc>
                <a:tc>
                  <a:txBody>
                    <a:bodyPr/>
                    <a:lstStyle/>
                    <a:p>
                      <a:pPr indent="0" lvl="0" marL="0" marR="0" rtl="0" algn="ctr">
                        <a:lnSpc>
                          <a:spcPct val="115000"/>
                        </a:lnSpc>
                        <a:spcBef>
                          <a:spcPts val="0"/>
                        </a:spcBef>
                        <a:spcAft>
                          <a:spcPts val="0"/>
                        </a:spcAft>
                        <a:buNone/>
                      </a:pPr>
                      <a:r>
                        <a:rPr lang="en" sz="1200">
                          <a:solidFill>
                            <a:srgbClr val="1F2328"/>
                          </a:solidFill>
                        </a:rPr>
                        <a:t>Organic/Black carbon conversion from emissions</a:t>
                      </a:r>
                      <a:endParaRPr sz="1200" u="none" cap="none" strike="noStrike">
                        <a:solidFill>
                          <a:srgbClr val="1F2328"/>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tcPr>
                </a:tc>
              </a:tr>
              <a:tr h="516725">
                <a:tc>
                  <a:txBody>
                    <a:bodyPr/>
                    <a:lstStyle/>
                    <a:p>
                      <a:pPr indent="0" lvl="0" marL="0" marR="0" rtl="0" algn="ctr">
                        <a:lnSpc>
                          <a:spcPct val="115000"/>
                        </a:lnSpc>
                        <a:spcBef>
                          <a:spcPts val="0"/>
                        </a:spcBef>
                        <a:spcAft>
                          <a:spcPts val="0"/>
                        </a:spcAft>
                        <a:buClr>
                          <a:srgbClr val="000000"/>
                        </a:buClr>
                        <a:buSzPts val="1500"/>
                        <a:buFont typeface="Arial"/>
                        <a:buNone/>
                      </a:pPr>
                      <a:r>
                        <a:rPr lang="en" sz="1200" u="none" cap="none" strike="noStrike">
                          <a:solidFill>
                            <a:srgbClr val="1F2328"/>
                          </a:solidFill>
                        </a:rPr>
                        <a:t>SO4 Chemistry</a:t>
                      </a:r>
                      <a:endParaRPr sz="1200" u="none" cap="none" strike="noStrike">
                        <a:solidFill>
                          <a:srgbClr val="1F2328"/>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500"/>
                        <a:buFont typeface="Arial"/>
                        <a:buNone/>
                      </a:pPr>
                      <a:r>
                        <a:rPr lang="en" sz="1200" u="none" cap="none" strike="noStrike">
                          <a:solidFill>
                            <a:srgbClr val="1F2328"/>
                          </a:solidFill>
                        </a:rPr>
                        <a:t>GOCART</a:t>
                      </a:r>
                      <a:endParaRPr sz="1200" u="none" cap="none" strike="noStrike">
                        <a:solidFill>
                          <a:srgbClr val="1F2328"/>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500"/>
                        <a:buFont typeface="Arial"/>
                        <a:buNone/>
                      </a:pPr>
                      <a:r>
                        <a:rPr lang="en" sz="1200">
                          <a:solidFill>
                            <a:srgbClr val="00B050"/>
                          </a:solidFill>
                        </a:rPr>
                        <a:t>Finished</a:t>
                      </a:r>
                      <a:endParaRPr sz="1200" u="none" cap="none" strike="noStrike">
                        <a:solidFill>
                          <a:srgbClr val="00B050"/>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500"/>
                        <a:buFont typeface="Arial"/>
                        <a:buNone/>
                      </a:pPr>
                      <a:r>
                        <a:rPr lang="en" sz="1200" u="none" cap="none" strike="noStrike">
                          <a:solidFill>
                            <a:srgbClr val="1F2328"/>
                          </a:solidFill>
                        </a:rPr>
                        <a:t>Chemical conversion from SO2 to SO4</a:t>
                      </a:r>
                      <a:endParaRPr sz="1200" u="none" cap="none" strike="noStrike">
                        <a:solidFill>
                          <a:srgbClr val="1F2328"/>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tcPr>
                </a:tc>
              </a:tr>
              <a:tr h="516725">
                <a:tc>
                  <a:txBody>
                    <a:bodyPr/>
                    <a:lstStyle/>
                    <a:p>
                      <a:pPr indent="0" lvl="0" marL="0" marR="0" rtl="0" algn="ctr">
                        <a:lnSpc>
                          <a:spcPct val="115000"/>
                        </a:lnSpc>
                        <a:spcBef>
                          <a:spcPts val="0"/>
                        </a:spcBef>
                        <a:spcAft>
                          <a:spcPts val="0"/>
                        </a:spcAft>
                        <a:buNone/>
                      </a:pPr>
                      <a:r>
                        <a:rPr lang="en" sz="1200">
                          <a:solidFill>
                            <a:srgbClr val="1F2328"/>
                          </a:solidFill>
                        </a:rPr>
                        <a:t>IO</a:t>
                      </a:r>
                      <a:endParaRPr sz="1200" u="none" cap="none" strike="noStrike">
                        <a:solidFill>
                          <a:srgbClr val="1F2328"/>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tcPr>
                </a:tc>
                <a:tc>
                  <a:txBody>
                    <a:bodyPr/>
                    <a:lstStyle/>
                    <a:p>
                      <a:pPr indent="0" lvl="0" marL="0" marR="0" rtl="0" algn="ctr">
                        <a:lnSpc>
                          <a:spcPct val="115000"/>
                        </a:lnSpc>
                        <a:spcBef>
                          <a:spcPts val="0"/>
                        </a:spcBef>
                        <a:spcAft>
                          <a:spcPts val="0"/>
                        </a:spcAft>
                        <a:buNone/>
                      </a:pPr>
                      <a:r>
                        <a:rPr lang="en" sz="1200">
                          <a:solidFill>
                            <a:srgbClr val="1F2328"/>
                          </a:solidFill>
                        </a:rPr>
                        <a:t>Regrid/tile operations for global workflow</a:t>
                      </a:r>
                      <a:endParaRPr sz="1200" u="none" cap="none" strike="noStrike">
                        <a:solidFill>
                          <a:srgbClr val="1F2328"/>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tcPr>
                </a:tc>
                <a:tc>
                  <a:txBody>
                    <a:bodyPr/>
                    <a:lstStyle/>
                    <a:p>
                      <a:pPr indent="0" lvl="0" marL="0" marR="0" rtl="0" algn="ctr">
                        <a:lnSpc>
                          <a:spcPct val="115000"/>
                        </a:lnSpc>
                        <a:spcBef>
                          <a:spcPts val="0"/>
                        </a:spcBef>
                        <a:spcAft>
                          <a:spcPts val="0"/>
                        </a:spcAft>
                        <a:buNone/>
                      </a:pPr>
                      <a:r>
                        <a:rPr lang="en" sz="1200">
                          <a:solidFill>
                            <a:srgbClr val="00B050"/>
                          </a:solidFill>
                        </a:rPr>
                        <a:t>Finished</a:t>
                      </a:r>
                      <a:endParaRPr sz="1200" u="none" cap="none" strike="noStrike">
                        <a:solidFill>
                          <a:srgbClr val="00B050"/>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tcPr>
                </a:tc>
                <a:tc>
                  <a:txBody>
                    <a:bodyPr/>
                    <a:lstStyle/>
                    <a:p>
                      <a:pPr indent="0" lvl="0" marL="0" marR="0" rtl="0" algn="ctr">
                        <a:lnSpc>
                          <a:spcPct val="115000"/>
                        </a:lnSpc>
                        <a:spcBef>
                          <a:spcPts val="0"/>
                        </a:spcBef>
                        <a:spcAft>
                          <a:spcPts val="0"/>
                        </a:spcAft>
                        <a:buNone/>
                      </a:pPr>
                      <a:r>
                        <a:rPr lang="en" sz="1200">
                          <a:solidFill>
                            <a:srgbClr val="1F2328"/>
                          </a:solidFill>
                        </a:rPr>
                        <a:t>Read and output global emission and diagnostics</a:t>
                      </a:r>
                      <a:endParaRPr sz="1200" u="none" cap="none" strike="noStrike">
                        <a:solidFill>
                          <a:srgbClr val="1F2328"/>
                        </a:solidFill>
                      </a:endParaRPr>
                    </a:p>
                  </a:txBody>
                  <a:tcPr marT="57150" marB="57150" marR="123825" marL="123825" anchor="ctr">
                    <a:lnL cap="flat" cmpd="sng" w="9525">
                      <a:solidFill>
                        <a:srgbClr val="D1D9E0"/>
                      </a:solidFill>
                      <a:prstDash val="solid"/>
                      <a:round/>
                      <a:headEnd len="sm" w="sm" type="none"/>
                      <a:tailEnd len="sm" w="sm" type="none"/>
                    </a:lnL>
                    <a:lnR cap="flat" cmpd="sng" w="9525">
                      <a:solidFill>
                        <a:srgbClr val="D1D9E0"/>
                      </a:solidFill>
                      <a:prstDash val="solid"/>
                      <a:round/>
                      <a:headEnd len="sm" w="sm" type="none"/>
                      <a:tailEnd len="sm" w="sm" type="none"/>
                    </a:lnR>
                    <a:lnT cap="flat" cmpd="sng" w="9525">
                      <a:solidFill>
                        <a:srgbClr val="D1D9E0"/>
                      </a:solidFill>
                      <a:prstDash val="solid"/>
                      <a:round/>
                      <a:headEnd len="sm" w="sm" type="none"/>
                      <a:tailEnd len="sm" w="sm" type="none"/>
                    </a:lnT>
                    <a:lnB cap="flat" cmpd="sng" w="9525">
                      <a:solidFill>
                        <a:srgbClr val="D1D9E0"/>
                      </a:solidFill>
                      <a:prstDash val="solid"/>
                      <a:round/>
                      <a:headEnd len="sm" w="sm" type="none"/>
                      <a:tailEnd len="sm" w="sm" type="none"/>
                    </a:lnB>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2"/>
          <p:cNvSpPr txBox="1"/>
          <p:nvPr>
            <p:ph type="title"/>
          </p:nvPr>
        </p:nvSpPr>
        <p:spPr>
          <a:xfrm>
            <a:off x="0" y="-58561"/>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Initial Results Compared with GCAFS - Sea Salt Bin 3</a:t>
            </a:r>
            <a:endParaRPr/>
          </a:p>
        </p:txBody>
      </p:sp>
      <p:pic>
        <p:nvPicPr>
          <p:cNvPr id="162" name="Google Shape;162;p22" title="Global_Average_SeaSalt3_Concentration_Time_Series.png"/>
          <p:cNvPicPr preferRelativeResize="0"/>
          <p:nvPr/>
        </p:nvPicPr>
        <p:blipFill rotWithShape="1">
          <a:blip r:embed="rId3">
            <a:alphaModFix/>
          </a:blip>
          <a:srcRect b="0" l="0" r="0" t="6673"/>
          <a:stretch/>
        </p:blipFill>
        <p:spPr>
          <a:xfrm>
            <a:off x="62377" y="3361401"/>
            <a:ext cx="4908300" cy="1731401"/>
          </a:xfrm>
          <a:prstGeom prst="rect">
            <a:avLst/>
          </a:prstGeom>
          <a:noFill/>
          <a:ln>
            <a:noFill/>
          </a:ln>
        </p:spPr>
      </p:pic>
      <p:pic>
        <p:nvPicPr>
          <p:cNvPr id="163" name="Google Shape;163;p22" title="SeaSalt3_gocart-ezgif.com-video-to-gif-converter.gif"/>
          <p:cNvPicPr preferRelativeResize="0"/>
          <p:nvPr/>
        </p:nvPicPr>
        <p:blipFill rotWithShape="1">
          <a:blip r:embed="rId4">
            <a:alphaModFix/>
          </a:blip>
          <a:srcRect b="0" l="0" r="0" t="0"/>
          <a:stretch/>
        </p:blipFill>
        <p:spPr>
          <a:xfrm>
            <a:off x="21707" y="882475"/>
            <a:ext cx="3063240" cy="2051442"/>
          </a:xfrm>
          <a:prstGeom prst="rect">
            <a:avLst/>
          </a:prstGeom>
          <a:noFill/>
          <a:ln>
            <a:noFill/>
          </a:ln>
        </p:spPr>
      </p:pic>
      <p:sp>
        <p:nvSpPr>
          <p:cNvPr id="164" name="Google Shape;164;p22"/>
          <p:cNvSpPr txBox="1"/>
          <p:nvPr>
            <p:ph idx="1" type="body"/>
          </p:nvPr>
        </p:nvSpPr>
        <p:spPr>
          <a:xfrm>
            <a:off x="1211734" y="506435"/>
            <a:ext cx="1184700" cy="457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lang="en">
                <a:solidFill>
                  <a:srgbClr val="FF0000"/>
                </a:solidFill>
              </a:rPr>
              <a:t>GCAFS</a:t>
            </a:r>
            <a:endParaRPr b="1">
              <a:solidFill>
                <a:srgbClr val="FF0000"/>
              </a:solidFill>
            </a:endParaRPr>
          </a:p>
        </p:txBody>
      </p:sp>
      <p:pic>
        <p:nvPicPr>
          <p:cNvPr id="165" name="Google Shape;165;p22" title="SeaSalt3_cc_gocart_diff-ezgif.com-video-to-gif-converter.gif"/>
          <p:cNvPicPr preferRelativeResize="0"/>
          <p:nvPr/>
        </p:nvPicPr>
        <p:blipFill rotWithShape="1">
          <a:blip r:embed="rId5">
            <a:alphaModFix/>
          </a:blip>
          <a:srcRect b="1750" l="0" r="0" t="-633"/>
          <a:stretch/>
        </p:blipFill>
        <p:spPr>
          <a:xfrm>
            <a:off x="6043025" y="858425"/>
            <a:ext cx="3062224" cy="2051450"/>
          </a:xfrm>
          <a:prstGeom prst="rect">
            <a:avLst/>
          </a:prstGeom>
          <a:noFill/>
          <a:ln>
            <a:noFill/>
          </a:ln>
        </p:spPr>
      </p:pic>
      <p:sp>
        <p:nvSpPr>
          <p:cNvPr id="166" name="Google Shape;166;p22"/>
          <p:cNvSpPr txBox="1"/>
          <p:nvPr>
            <p:ph idx="1" type="body"/>
          </p:nvPr>
        </p:nvSpPr>
        <p:spPr>
          <a:xfrm>
            <a:off x="6732074" y="503585"/>
            <a:ext cx="2466600" cy="352200"/>
          </a:xfrm>
          <a:prstGeom prst="rect">
            <a:avLst/>
          </a:prstGeom>
          <a:noFill/>
        </p:spPr>
        <p:txBody>
          <a:bodyPr anchorCtr="0" anchor="t" bIns="91425" lIns="91425" spcFirstLastPara="1" rIns="91425" wrap="square" tIns="91425">
            <a:noAutofit/>
          </a:bodyPr>
          <a:lstStyle/>
          <a:p>
            <a:pPr indent="0" lvl="0" marL="0" rtl="0" algn="l">
              <a:spcBef>
                <a:spcPts val="0"/>
              </a:spcBef>
              <a:spcAft>
                <a:spcPts val="1200"/>
              </a:spcAft>
              <a:buSzPts val="523"/>
              <a:buNone/>
            </a:pPr>
            <a:r>
              <a:rPr b="1" lang="en">
                <a:solidFill>
                  <a:srgbClr val="FF0000"/>
                </a:solidFill>
              </a:rPr>
              <a:t>CATChem - GCAFS</a:t>
            </a:r>
            <a:endParaRPr b="1">
              <a:solidFill>
                <a:srgbClr val="FF0000"/>
              </a:solidFill>
            </a:endParaRPr>
          </a:p>
        </p:txBody>
      </p:sp>
      <p:pic>
        <p:nvPicPr>
          <p:cNvPr id="167" name="Google Shape;167;p22" title="SeaSalt3_catchem-ezgif.com-video-to-gif-converter.gif"/>
          <p:cNvPicPr preferRelativeResize="0"/>
          <p:nvPr/>
        </p:nvPicPr>
        <p:blipFill rotWithShape="1">
          <a:blip r:embed="rId6">
            <a:alphaModFix/>
          </a:blip>
          <a:srcRect b="110" l="0" r="0" t="120"/>
          <a:stretch/>
        </p:blipFill>
        <p:spPr>
          <a:xfrm>
            <a:off x="3050624" y="882475"/>
            <a:ext cx="3063240" cy="2051442"/>
          </a:xfrm>
          <a:prstGeom prst="rect">
            <a:avLst/>
          </a:prstGeom>
          <a:noFill/>
          <a:ln>
            <a:noFill/>
          </a:ln>
        </p:spPr>
      </p:pic>
      <p:sp>
        <p:nvSpPr>
          <p:cNvPr id="168" name="Google Shape;168;p22"/>
          <p:cNvSpPr txBox="1"/>
          <p:nvPr>
            <p:ph idx="1" type="body"/>
          </p:nvPr>
        </p:nvSpPr>
        <p:spPr>
          <a:xfrm>
            <a:off x="4149271" y="484702"/>
            <a:ext cx="1184700" cy="457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lang="en">
                <a:solidFill>
                  <a:srgbClr val="FF0000"/>
                </a:solidFill>
              </a:rPr>
              <a:t>CATChem</a:t>
            </a:r>
            <a:endParaRPr b="1">
              <a:solidFill>
                <a:srgbClr val="FF0000"/>
              </a:solidFill>
            </a:endParaRPr>
          </a:p>
        </p:txBody>
      </p:sp>
      <p:sp>
        <p:nvSpPr>
          <p:cNvPr id="169" name="Google Shape;169;p22"/>
          <p:cNvSpPr txBox="1"/>
          <p:nvPr>
            <p:ph idx="1" type="body"/>
          </p:nvPr>
        </p:nvSpPr>
        <p:spPr>
          <a:xfrm>
            <a:off x="1345673" y="3055597"/>
            <a:ext cx="2593500" cy="457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lang="en">
                <a:solidFill>
                  <a:srgbClr val="FF0000"/>
                </a:solidFill>
              </a:rPr>
              <a:t>Global mean at the surface</a:t>
            </a:r>
            <a:endParaRPr b="1">
              <a:solidFill>
                <a:srgbClr val="FF0000"/>
              </a:solidFill>
            </a:endParaRPr>
          </a:p>
        </p:txBody>
      </p:sp>
      <p:pic>
        <p:nvPicPr>
          <p:cNvPr id="170" name="Google Shape;170;p22" title="Global_Average_SeaSalt3_Concentration_Time_Series.png"/>
          <p:cNvPicPr preferRelativeResize="0"/>
          <p:nvPr/>
        </p:nvPicPr>
        <p:blipFill rotWithShape="1">
          <a:blip r:embed="rId3">
            <a:alphaModFix/>
          </a:blip>
          <a:srcRect b="82885" l="4627" r="87195" t="7291"/>
          <a:stretch/>
        </p:blipFill>
        <p:spPr>
          <a:xfrm>
            <a:off x="297050" y="3375889"/>
            <a:ext cx="876525" cy="398000"/>
          </a:xfrm>
          <a:prstGeom prst="rect">
            <a:avLst/>
          </a:prstGeom>
          <a:noFill/>
          <a:ln>
            <a:noFill/>
          </a:ln>
        </p:spPr>
      </p:pic>
      <p:sp>
        <p:nvSpPr>
          <p:cNvPr id="171" name="Google Shape;171;p22"/>
          <p:cNvSpPr txBox="1"/>
          <p:nvPr/>
        </p:nvSpPr>
        <p:spPr>
          <a:xfrm>
            <a:off x="4970675" y="3302252"/>
            <a:ext cx="2658600" cy="15444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1200"/>
              <a:t>• </a:t>
            </a:r>
            <a:r>
              <a:rPr lang="en" sz="1100"/>
              <a:t>An initial comparison with GCAFS for a 5-day free run using global workflow.</a:t>
            </a:r>
            <a:endParaRPr sz="1100"/>
          </a:p>
          <a:p>
            <a:pPr indent="0" lvl="0" marL="0" rtl="0" algn="l">
              <a:lnSpc>
                <a:spcPct val="100000"/>
              </a:lnSpc>
              <a:spcBef>
                <a:spcPts val="500"/>
              </a:spcBef>
              <a:spcAft>
                <a:spcPts val="0"/>
              </a:spcAft>
              <a:buNone/>
            </a:pPr>
            <a:r>
              <a:rPr lang="en" sz="1200"/>
              <a:t>• </a:t>
            </a:r>
            <a:r>
              <a:rPr lang="en" sz="1100"/>
              <a:t>CATChem v2 shows similar spatial patterns and concentrations of Sea Salt aerosols. </a:t>
            </a:r>
            <a:endParaRPr sz="1100"/>
          </a:p>
          <a:p>
            <a:pPr indent="0" lvl="0" marL="0" rtl="0" algn="l">
              <a:lnSpc>
                <a:spcPct val="100000"/>
              </a:lnSpc>
              <a:spcBef>
                <a:spcPts val="500"/>
              </a:spcBef>
              <a:spcAft>
                <a:spcPts val="500"/>
              </a:spcAft>
              <a:buNone/>
            </a:pPr>
            <a:r>
              <a:rPr lang="en" sz="1200"/>
              <a:t>• </a:t>
            </a:r>
            <a:r>
              <a:rPr lang="en" sz="1100"/>
              <a:t>Small differences due to customized wet deposition after bug correction. </a:t>
            </a:r>
            <a:endParaRPr sz="1100"/>
          </a:p>
        </p:txBody>
      </p:sp>
    </p:spTree>
  </p:cSld>
  <p:clrMapOvr>
    <a:masterClrMapping/>
  </p:clrMapOvr>
</p:sld>
</file>

<file path=ppt/theme/theme1.xml><?xml version="1.0" encoding="utf-8"?>
<a:theme xmlns:a="http://schemas.openxmlformats.org/drawingml/2006/main" xmlns:r="http://schemas.openxmlformats.org/officeDocument/2006/relationships"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