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64" r:id="rId3"/>
    <p:sldId id="285" r:id="rId4"/>
    <p:sldId id="284" r:id="rId5"/>
    <p:sldId id="287" r:id="rId6"/>
    <p:sldId id="286" r:id="rId7"/>
    <p:sldId id="288" r:id="rId8"/>
    <p:sldId id="257" r:id="rId9"/>
    <p:sldId id="277" r:id="rId10"/>
    <p:sldId id="292" r:id="rId11"/>
    <p:sldId id="266" r:id="rId12"/>
    <p:sldId id="282" r:id="rId13"/>
    <p:sldId id="289" r:id="rId14"/>
    <p:sldId id="290" r:id="rId15"/>
    <p:sldId id="279" r:id="rId16"/>
    <p:sldId id="293" r:id="rId17"/>
    <p:sldId id="291" r:id="rId18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20"/>
      <p:bold r:id="rId21"/>
      <p:italic r:id="rId22"/>
      <p:boldItalic r:id="rId23"/>
    </p:embeddedFont>
    <p:embeddedFont>
      <p:font typeface="Maven Pro" pitchFamily="2" charset="77"/>
      <p:regular r:id="rId24"/>
      <p:bold r:id="rId25"/>
    </p:embeddedFont>
    <p:embeddedFont>
      <p:font typeface="Nunito" pitchFamily="2" charset="77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8"/>
    <p:restoredTop sz="94678"/>
  </p:normalViewPr>
  <p:slideViewPr>
    <p:cSldViewPr snapToGrid="0">
      <p:cViewPr varScale="1">
        <p:scale>
          <a:sx n="161" d="100"/>
          <a:sy n="161" d="100"/>
        </p:scale>
        <p:origin x="1128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9019B-8D29-2447-A0F6-EC90E270D705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BDF48-EE60-E643-8C20-E841834969EC}">
      <dgm:prSet phldrT="[Text]" custT="1"/>
      <dgm:spPr/>
      <dgm:t>
        <a:bodyPr/>
        <a:lstStyle/>
        <a:p>
          <a:r>
            <a:rPr lang="en-US" sz="1200" dirty="0"/>
            <a:t>Plume-rise model</a:t>
          </a:r>
        </a:p>
      </dgm:t>
    </dgm:pt>
    <dgm:pt modelId="{BE1FBE41-4373-E24E-9761-E92A0709F718}" type="parTrans" cxnId="{F5F3BE80-16CF-0F49-AD98-B442F5365ECE}">
      <dgm:prSet/>
      <dgm:spPr/>
      <dgm:t>
        <a:bodyPr/>
        <a:lstStyle/>
        <a:p>
          <a:endParaRPr lang="en-US"/>
        </a:p>
      </dgm:t>
    </dgm:pt>
    <dgm:pt modelId="{A04E4D9C-2710-B048-8115-38A8D2D0008B}" type="sibTrans" cxnId="{F5F3BE80-16CF-0F49-AD98-B442F5365ECE}">
      <dgm:prSet/>
      <dgm:spPr/>
      <dgm:t>
        <a:bodyPr/>
        <a:lstStyle/>
        <a:p>
          <a:endParaRPr lang="en-US"/>
        </a:p>
      </dgm:t>
    </dgm:pt>
    <dgm:pt modelId="{FE66365B-285F-EE46-95A5-AF2AF91FF3F2}">
      <dgm:prSet phldrT="[Text]" custT="1"/>
      <dgm:spPr/>
      <dgm:t>
        <a:bodyPr/>
        <a:lstStyle/>
        <a:p>
          <a:r>
            <a:rPr lang="en-US" sz="1400" dirty="0">
              <a:solidFill>
                <a:schemeClr val="accent5"/>
              </a:solidFill>
            </a:rPr>
            <a:t>Biomass-burning smoke injection height</a:t>
          </a:r>
        </a:p>
      </dgm:t>
    </dgm:pt>
    <dgm:pt modelId="{4E5A3705-F0BE-774B-BDA4-6F24C12A86AA}" type="parTrans" cxnId="{00747F59-5B32-7145-A7D8-E0ABC63A9BB9}">
      <dgm:prSet/>
      <dgm:spPr/>
      <dgm:t>
        <a:bodyPr/>
        <a:lstStyle/>
        <a:p>
          <a:endParaRPr lang="en-US"/>
        </a:p>
      </dgm:t>
    </dgm:pt>
    <dgm:pt modelId="{3450CAE3-44A2-EB41-9F0B-0A0627D84F67}" type="sibTrans" cxnId="{00747F59-5B32-7145-A7D8-E0ABC63A9BB9}">
      <dgm:prSet/>
      <dgm:spPr/>
      <dgm:t>
        <a:bodyPr/>
        <a:lstStyle/>
        <a:p>
          <a:endParaRPr lang="en-US"/>
        </a:p>
      </dgm:t>
    </dgm:pt>
    <dgm:pt modelId="{58DCD144-3917-594C-8E91-38B71DDE3E79}">
      <dgm:prSet phldrT="[Text]" custT="1"/>
      <dgm:spPr/>
      <dgm:t>
        <a:bodyPr/>
        <a:lstStyle/>
        <a:p>
          <a:r>
            <a:rPr lang="en-US" sz="1200" dirty="0"/>
            <a:t>gocart2G_emissions</a:t>
          </a:r>
        </a:p>
      </dgm:t>
    </dgm:pt>
    <dgm:pt modelId="{7305D160-E25E-854B-996E-C1DDF6B9BEB8}" type="parTrans" cxnId="{2853030C-507F-7248-97DC-9BD9AD6A0DA3}">
      <dgm:prSet/>
      <dgm:spPr/>
      <dgm:t>
        <a:bodyPr/>
        <a:lstStyle/>
        <a:p>
          <a:endParaRPr lang="en-US"/>
        </a:p>
      </dgm:t>
    </dgm:pt>
    <dgm:pt modelId="{F6CA4999-9B7D-5E47-BEE4-984811A76F5C}" type="sibTrans" cxnId="{2853030C-507F-7248-97DC-9BD9AD6A0DA3}">
      <dgm:prSet/>
      <dgm:spPr/>
      <dgm:t>
        <a:bodyPr/>
        <a:lstStyle/>
        <a:p>
          <a:endParaRPr lang="en-US"/>
        </a:p>
      </dgm:t>
    </dgm:pt>
    <dgm:pt modelId="{DBB0BA6A-A49D-364F-A9A3-78766FB4DC01}">
      <dgm:prSet phldrT="[Text]" custT="1"/>
      <dgm:spPr/>
      <dgm:t>
        <a:bodyPr/>
        <a:lstStyle/>
        <a:p>
          <a:r>
            <a:rPr lang="en-US" sz="1400" dirty="0">
              <a:solidFill>
                <a:schemeClr val="accent5"/>
              </a:solidFill>
            </a:rPr>
            <a:t>Emissions ・ dust ・ </a:t>
          </a:r>
          <a:r>
            <a:rPr lang="en-US" sz="1400" dirty="0" err="1">
              <a:solidFill>
                <a:schemeClr val="accent5"/>
              </a:solidFill>
            </a:rPr>
            <a:t>seasalt</a:t>
          </a:r>
          <a:r>
            <a:rPr lang="en-US" sz="1400" dirty="0">
              <a:solidFill>
                <a:schemeClr val="accent5"/>
              </a:solidFill>
            </a:rPr>
            <a:t> =&gt; aerosol mixing ratios in scalars  </a:t>
          </a:r>
        </a:p>
      </dgm:t>
    </dgm:pt>
    <dgm:pt modelId="{23F7F025-624D-E14C-AD8F-1B8E71DEF04E}" type="parTrans" cxnId="{2D3BFD4C-B5E8-F34B-BF9B-85FCB2E99C9C}">
      <dgm:prSet/>
      <dgm:spPr/>
      <dgm:t>
        <a:bodyPr/>
        <a:lstStyle/>
        <a:p>
          <a:endParaRPr lang="en-US"/>
        </a:p>
      </dgm:t>
    </dgm:pt>
    <dgm:pt modelId="{7A1AC97E-9E8E-2743-9244-594CAB867A83}" type="sibTrans" cxnId="{2D3BFD4C-B5E8-F34B-BF9B-85FCB2E99C9C}">
      <dgm:prSet/>
      <dgm:spPr/>
      <dgm:t>
        <a:bodyPr/>
        <a:lstStyle/>
        <a:p>
          <a:endParaRPr lang="en-US"/>
        </a:p>
      </dgm:t>
    </dgm:pt>
    <dgm:pt modelId="{C488E7A1-CC3F-414B-AD89-AD46D7F840F0}">
      <dgm:prSet phldrT="[Text]" custT="1"/>
      <dgm:spPr/>
      <dgm:t>
        <a:bodyPr/>
        <a:lstStyle/>
        <a:p>
          <a:r>
            <a:rPr lang="en-US" sz="1200" dirty="0" err="1"/>
            <a:t>Physics_driver</a:t>
          </a:r>
          <a:endParaRPr lang="en-US" sz="1200" dirty="0"/>
        </a:p>
      </dgm:t>
    </dgm:pt>
    <dgm:pt modelId="{DDAE6303-B9F3-EB43-8794-6DD65434F42B}" type="parTrans" cxnId="{E28DB75E-2AE9-9D41-A9CC-8BBB1D323EC3}">
      <dgm:prSet/>
      <dgm:spPr/>
      <dgm:t>
        <a:bodyPr/>
        <a:lstStyle/>
        <a:p>
          <a:endParaRPr lang="en-US"/>
        </a:p>
      </dgm:t>
    </dgm:pt>
    <dgm:pt modelId="{075C5111-13B0-AF42-8288-7473C21028C7}" type="sibTrans" cxnId="{E28DB75E-2AE9-9D41-A9CC-8BBB1D323EC3}">
      <dgm:prSet/>
      <dgm:spPr/>
      <dgm:t>
        <a:bodyPr/>
        <a:lstStyle/>
        <a:p>
          <a:endParaRPr lang="en-US"/>
        </a:p>
      </dgm:t>
    </dgm:pt>
    <dgm:pt modelId="{4BEF5BD9-BB74-DE41-92B2-A60B5210AEFA}">
      <dgm:prSet phldrT="[Text]" custT="1"/>
      <dgm:spPr/>
      <dgm:t>
        <a:bodyPr/>
        <a:lstStyle/>
        <a:p>
          <a:r>
            <a:rPr lang="en-US" sz="1400" dirty="0">
              <a:solidFill>
                <a:schemeClr val="accent5"/>
              </a:solidFill>
            </a:rPr>
            <a:t>radiation </a:t>
          </a:r>
          <a:r>
            <a:rPr lang="en-US" sz="1200" dirty="0">
              <a:solidFill>
                <a:schemeClr val="accent5"/>
              </a:solidFill>
            </a:rPr>
            <a:t>SW/LW</a:t>
          </a:r>
        </a:p>
      </dgm:t>
    </dgm:pt>
    <dgm:pt modelId="{28ACE9B7-810F-1047-BD18-4C7038BE8033}" type="parTrans" cxnId="{72127E77-11BB-A046-9C49-F38FF8383389}">
      <dgm:prSet/>
      <dgm:spPr/>
      <dgm:t>
        <a:bodyPr/>
        <a:lstStyle/>
        <a:p>
          <a:endParaRPr lang="en-US"/>
        </a:p>
      </dgm:t>
    </dgm:pt>
    <dgm:pt modelId="{8D493635-4CDC-AB40-A748-A50E29E882C8}" type="sibTrans" cxnId="{72127E77-11BB-A046-9C49-F38FF8383389}">
      <dgm:prSet/>
      <dgm:spPr/>
      <dgm:t>
        <a:bodyPr/>
        <a:lstStyle/>
        <a:p>
          <a:endParaRPr lang="en-US"/>
        </a:p>
      </dgm:t>
    </dgm:pt>
    <dgm:pt modelId="{33AE6D43-103B-A540-9D6A-B7D6DB4D60CA}">
      <dgm:prSet phldrT="[Text]" custT="1"/>
      <dgm:spPr/>
      <dgm:t>
        <a:bodyPr/>
        <a:lstStyle/>
        <a:p>
          <a:r>
            <a:rPr lang="en-US" sz="1400" dirty="0" err="1">
              <a:solidFill>
                <a:schemeClr val="accent5"/>
              </a:solidFill>
            </a:rPr>
            <a:t>sfc_layer</a:t>
          </a:r>
          <a:r>
            <a:rPr lang="en-US" sz="1400" dirty="0">
              <a:solidFill>
                <a:schemeClr val="accent5"/>
              </a:solidFill>
            </a:rPr>
            <a:t> ・ LSM</a:t>
          </a:r>
        </a:p>
      </dgm:t>
    </dgm:pt>
    <dgm:pt modelId="{B3D87912-C106-744A-9EA6-1501365FBC93}" type="parTrans" cxnId="{AE8F3AA3-9C18-BC48-A850-F1C7BF0C031E}">
      <dgm:prSet/>
      <dgm:spPr/>
      <dgm:t>
        <a:bodyPr/>
        <a:lstStyle/>
        <a:p>
          <a:endParaRPr lang="en-US"/>
        </a:p>
      </dgm:t>
    </dgm:pt>
    <dgm:pt modelId="{FA007E90-6178-3941-9A68-9AB2338E6A3E}" type="sibTrans" cxnId="{AE8F3AA3-9C18-BC48-A850-F1C7BF0C031E}">
      <dgm:prSet/>
      <dgm:spPr/>
      <dgm:t>
        <a:bodyPr/>
        <a:lstStyle/>
        <a:p>
          <a:endParaRPr lang="en-US"/>
        </a:p>
      </dgm:t>
    </dgm:pt>
    <dgm:pt modelId="{987C802B-239D-E847-890A-265D09CAD529}">
      <dgm:prSet phldrT="[Text]" custT="1"/>
      <dgm:spPr/>
      <dgm:t>
        <a:bodyPr/>
        <a:lstStyle/>
        <a:p>
          <a:r>
            <a:rPr lang="en-US" sz="1400" dirty="0">
              <a:solidFill>
                <a:schemeClr val="accent5"/>
              </a:solidFill>
            </a:rPr>
            <a:t>PBL ・ GWDO</a:t>
          </a:r>
        </a:p>
      </dgm:t>
    </dgm:pt>
    <dgm:pt modelId="{C8375F24-F544-B141-B299-19387B10EFFF}" type="parTrans" cxnId="{AF38E911-E2FB-F542-9E39-8D74858A3462}">
      <dgm:prSet/>
      <dgm:spPr/>
      <dgm:t>
        <a:bodyPr/>
        <a:lstStyle/>
        <a:p>
          <a:endParaRPr lang="en-US"/>
        </a:p>
      </dgm:t>
    </dgm:pt>
    <dgm:pt modelId="{6FD56F18-663F-7545-907E-3571B8C835D5}" type="sibTrans" cxnId="{AF38E911-E2FB-F542-9E39-8D74858A3462}">
      <dgm:prSet/>
      <dgm:spPr/>
      <dgm:t>
        <a:bodyPr/>
        <a:lstStyle/>
        <a:p>
          <a:endParaRPr lang="en-US"/>
        </a:p>
      </dgm:t>
    </dgm:pt>
    <dgm:pt modelId="{74851A7E-20EE-BF4E-B82E-75A21745836E}">
      <dgm:prSet phldrT="[Text]" custT="1"/>
      <dgm:spPr/>
      <dgm:t>
        <a:bodyPr/>
        <a:lstStyle/>
        <a:p>
          <a:r>
            <a:rPr lang="en-US" sz="1400" dirty="0">
              <a:solidFill>
                <a:schemeClr val="accent5"/>
              </a:solidFill>
            </a:rPr>
            <a:t>convection</a:t>
          </a:r>
        </a:p>
      </dgm:t>
    </dgm:pt>
    <dgm:pt modelId="{6FCFE3B5-B004-6547-99A0-2912F8E2D73F}" type="parTrans" cxnId="{3FB67C3C-3E17-5B4A-84E5-A414D19AD1FD}">
      <dgm:prSet/>
      <dgm:spPr/>
      <dgm:t>
        <a:bodyPr/>
        <a:lstStyle/>
        <a:p>
          <a:endParaRPr lang="en-US"/>
        </a:p>
      </dgm:t>
    </dgm:pt>
    <dgm:pt modelId="{4DAFE9C4-7F0C-214C-B206-F1DFE56A44B3}" type="sibTrans" cxnId="{3FB67C3C-3E17-5B4A-84E5-A414D19AD1FD}">
      <dgm:prSet/>
      <dgm:spPr/>
      <dgm:t>
        <a:bodyPr/>
        <a:lstStyle/>
        <a:p>
          <a:endParaRPr lang="en-US"/>
        </a:p>
      </dgm:t>
    </dgm:pt>
    <dgm:pt modelId="{F16B47DC-4226-AB4F-B83E-3EF095124857}">
      <dgm:prSet phldrT="[Text]"/>
      <dgm:spPr/>
      <dgm:t>
        <a:bodyPr/>
        <a:lstStyle/>
        <a:p>
          <a:r>
            <a:rPr lang="en-US" dirty="0">
              <a:solidFill>
                <a:schemeClr val="accent5"/>
              </a:solidFill>
            </a:rPr>
            <a:t>apply tendencies</a:t>
          </a:r>
        </a:p>
      </dgm:t>
    </dgm:pt>
    <dgm:pt modelId="{62311E97-8D7B-BC41-BDEF-318390244D16}" type="parTrans" cxnId="{47482350-FFB8-DD46-A9B6-1094A0403D6D}">
      <dgm:prSet/>
      <dgm:spPr/>
      <dgm:t>
        <a:bodyPr/>
        <a:lstStyle/>
        <a:p>
          <a:endParaRPr lang="en-US"/>
        </a:p>
      </dgm:t>
    </dgm:pt>
    <dgm:pt modelId="{F1487B14-663E-8940-A919-AE61BD85977B}" type="sibTrans" cxnId="{47482350-FFB8-DD46-A9B6-1094A0403D6D}">
      <dgm:prSet/>
      <dgm:spPr/>
      <dgm:t>
        <a:bodyPr/>
        <a:lstStyle/>
        <a:p>
          <a:endParaRPr lang="en-US"/>
        </a:p>
      </dgm:t>
    </dgm:pt>
    <dgm:pt modelId="{7B0956B1-F572-604B-B1BE-B795F7DEE8FD}">
      <dgm:prSet phldrT="[Text]" custT="1"/>
      <dgm:spPr/>
      <dgm:t>
        <a:bodyPr/>
        <a:lstStyle/>
        <a:p>
          <a:r>
            <a:rPr lang="en-US" sz="1200" dirty="0"/>
            <a:t>gocart2G_chemistry_driver</a:t>
          </a:r>
        </a:p>
      </dgm:t>
    </dgm:pt>
    <dgm:pt modelId="{4CBF71B8-3D7D-FE4B-A4C8-DEE6C0D25D41}" type="parTrans" cxnId="{6C17BCF4-8D8C-3A44-B06F-D45141347691}">
      <dgm:prSet/>
      <dgm:spPr/>
      <dgm:t>
        <a:bodyPr/>
        <a:lstStyle/>
        <a:p>
          <a:endParaRPr lang="en-US"/>
        </a:p>
      </dgm:t>
    </dgm:pt>
    <dgm:pt modelId="{984CA4B4-0E31-F04F-B471-A08C8DD9FAC6}" type="sibTrans" cxnId="{6C17BCF4-8D8C-3A44-B06F-D45141347691}">
      <dgm:prSet/>
      <dgm:spPr/>
      <dgm:t>
        <a:bodyPr/>
        <a:lstStyle/>
        <a:p>
          <a:endParaRPr lang="en-US"/>
        </a:p>
      </dgm:t>
    </dgm:pt>
    <dgm:pt modelId="{FFA70838-BB32-3C4A-8AEC-919F9C60E7A2}">
      <dgm:prSet phldrT="[Text]"/>
      <dgm:spPr/>
      <dgm:t>
        <a:bodyPr/>
        <a:lstStyle/>
        <a:p>
          <a:r>
            <a:rPr lang="en-US" dirty="0">
              <a:solidFill>
                <a:schemeClr val="accent5"/>
              </a:solidFill>
            </a:rPr>
            <a:t>aging ・ dry/wet removal ・ gas chem =&gt; gocart2G_forMPASphys, GOCART2G_rrtmg </a:t>
          </a:r>
        </a:p>
      </dgm:t>
    </dgm:pt>
    <dgm:pt modelId="{8021FF64-8A82-3648-B07B-00CFC30C43F4}" type="parTrans" cxnId="{DFC040B8-2AF6-8D40-A6C9-C7EC2EFA8C5E}">
      <dgm:prSet/>
      <dgm:spPr/>
      <dgm:t>
        <a:bodyPr/>
        <a:lstStyle/>
        <a:p>
          <a:endParaRPr lang="en-US"/>
        </a:p>
      </dgm:t>
    </dgm:pt>
    <dgm:pt modelId="{1203AC13-ED7D-A54D-ABBE-123E95F74D9B}" type="sibTrans" cxnId="{DFC040B8-2AF6-8D40-A6C9-C7EC2EFA8C5E}">
      <dgm:prSet/>
      <dgm:spPr/>
      <dgm:t>
        <a:bodyPr/>
        <a:lstStyle/>
        <a:p>
          <a:endParaRPr lang="en-US"/>
        </a:p>
      </dgm:t>
    </dgm:pt>
    <dgm:pt modelId="{CE7759E4-EB8C-CF48-B0C9-9A3BA85930E5}">
      <dgm:prSet phldrT="[Text]"/>
      <dgm:spPr/>
      <dgm:t>
        <a:bodyPr/>
        <a:lstStyle/>
        <a:p>
          <a:r>
            <a:rPr lang="en-US" dirty="0">
              <a:solidFill>
                <a:schemeClr val="accent5"/>
              </a:solidFill>
            </a:rPr>
            <a:t>cloud microphysics</a:t>
          </a:r>
        </a:p>
      </dgm:t>
    </dgm:pt>
    <dgm:pt modelId="{B054D7DF-6F7A-5A48-BF16-18BAF04AF55D}" type="parTrans" cxnId="{5E8C09E5-4352-EF42-889B-B5172E206066}">
      <dgm:prSet/>
      <dgm:spPr/>
      <dgm:t>
        <a:bodyPr/>
        <a:lstStyle/>
        <a:p>
          <a:endParaRPr lang="en-US"/>
        </a:p>
      </dgm:t>
    </dgm:pt>
    <dgm:pt modelId="{108C2D3D-312D-3A49-A1E9-1569E791212A}" type="sibTrans" cxnId="{5E8C09E5-4352-EF42-889B-B5172E206066}">
      <dgm:prSet/>
      <dgm:spPr/>
      <dgm:t>
        <a:bodyPr/>
        <a:lstStyle/>
        <a:p>
          <a:endParaRPr lang="en-US"/>
        </a:p>
      </dgm:t>
    </dgm:pt>
    <dgm:pt modelId="{9B4DF1C5-D896-F646-B8B5-8434FB7C87A1}">
      <dgm:prSet phldrT="[Text]" custT="1"/>
      <dgm:spPr/>
      <dgm:t>
        <a:bodyPr/>
        <a:lstStyle/>
        <a:p>
          <a:r>
            <a:rPr lang="en-US" sz="1200" dirty="0"/>
            <a:t>Dynamics (</a:t>
          </a:r>
          <a:r>
            <a:rPr lang="en-US" sz="1200" dirty="0" err="1"/>
            <a:t>atm_timestep</a:t>
          </a:r>
          <a:r>
            <a:rPr lang="en-US" sz="1200" dirty="0"/>
            <a:t>)</a:t>
          </a:r>
        </a:p>
      </dgm:t>
    </dgm:pt>
    <dgm:pt modelId="{6A472710-B92E-0249-B2A6-9BF2E42B578A}" type="parTrans" cxnId="{4ECFB082-E83B-ED48-9BD5-B61B59BB6C3E}">
      <dgm:prSet/>
      <dgm:spPr/>
      <dgm:t>
        <a:bodyPr/>
        <a:lstStyle/>
        <a:p>
          <a:endParaRPr lang="en-US"/>
        </a:p>
      </dgm:t>
    </dgm:pt>
    <dgm:pt modelId="{F16A03D2-83BD-8B4D-9A73-720C54691D10}" type="sibTrans" cxnId="{4ECFB082-E83B-ED48-9BD5-B61B59BB6C3E}">
      <dgm:prSet/>
      <dgm:spPr/>
      <dgm:t>
        <a:bodyPr/>
        <a:lstStyle/>
        <a:p>
          <a:endParaRPr lang="en-US"/>
        </a:p>
      </dgm:t>
    </dgm:pt>
    <dgm:pt modelId="{E4C2C479-0C46-CF40-BD5A-768465A273C7}">
      <dgm:prSet phldrT="[Text]"/>
      <dgm:spPr/>
      <dgm:t>
        <a:bodyPr/>
        <a:lstStyle/>
        <a:p>
          <a:r>
            <a:rPr lang="en-US" dirty="0" err="1">
              <a:solidFill>
                <a:schemeClr val="accent5"/>
              </a:solidFill>
            </a:rPr>
            <a:t>advect</a:t>
          </a:r>
          <a:r>
            <a:rPr lang="en-US" dirty="0">
              <a:solidFill>
                <a:schemeClr val="accent5"/>
              </a:solidFill>
            </a:rPr>
            <a:t> aerosol scalars </a:t>
          </a:r>
        </a:p>
      </dgm:t>
    </dgm:pt>
    <dgm:pt modelId="{39FB5BFA-973E-3742-ADBD-CB418CF91D09}" type="parTrans" cxnId="{8E1452A8-DC99-0E4E-A513-AB29C4E5ED90}">
      <dgm:prSet/>
      <dgm:spPr/>
      <dgm:t>
        <a:bodyPr/>
        <a:lstStyle/>
        <a:p>
          <a:endParaRPr lang="en-US"/>
        </a:p>
      </dgm:t>
    </dgm:pt>
    <dgm:pt modelId="{2EDF513E-AAE5-194C-9831-AF0FE75DABD9}" type="sibTrans" cxnId="{8E1452A8-DC99-0E4E-A513-AB29C4E5ED90}">
      <dgm:prSet/>
      <dgm:spPr/>
      <dgm:t>
        <a:bodyPr/>
        <a:lstStyle/>
        <a:p>
          <a:endParaRPr lang="en-US"/>
        </a:p>
      </dgm:t>
    </dgm:pt>
    <dgm:pt modelId="{7109E360-4AE4-564C-90AC-5EB0B0353620}" type="pres">
      <dgm:prSet presAssocID="{E1F9019B-8D29-2447-A0F6-EC90E270D705}" presName="Name0" presStyleCnt="0">
        <dgm:presLayoutVars>
          <dgm:dir/>
          <dgm:animLvl val="lvl"/>
          <dgm:resizeHandles val="exact"/>
        </dgm:presLayoutVars>
      </dgm:prSet>
      <dgm:spPr/>
    </dgm:pt>
    <dgm:pt modelId="{4C2052C0-D020-0D4B-B8E3-03A5224D421B}" type="pres">
      <dgm:prSet presAssocID="{7B0956B1-F572-604B-B1BE-B795F7DEE8FD}" presName="boxAndChildren" presStyleCnt="0"/>
      <dgm:spPr/>
    </dgm:pt>
    <dgm:pt modelId="{698B41E0-7161-504C-AA88-B264E69FBDD2}" type="pres">
      <dgm:prSet presAssocID="{7B0956B1-F572-604B-B1BE-B795F7DEE8FD}" presName="parentTextBox" presStyleLbl="node1" presStyleIdx="0" presStyleCnt="5"/>
      <dgm:spPr/>
    </dgm:pt>
    <dgm:pt modelId="{1E0C0266-93B9-E845-B08C-B13508A1BD11}" type="pres">
      <dgm:prSet presAssocID="{7B0956B1-F572-604B-B1BE-B795F7DEE8FD}" presName="entireBox" presStyleLbl="node1" presStyleIdx="0" presStyleCnt="5"/>
      <dgm:spPr/>
    </dgm:pt>
    <dgm:pt modelId="{0066D6E3-5784-B149-B67A-A854FCCFD5D2}" type="pres">
      <dgm:prSet presAssocID="{7B0956B1-F572-604B-B1BE-B795F7DEE8FD}" presName="descendantBox" presStyleCnt="0"/>
      <dgm:spPr/>
    </dgm:pt>
    <dgm:pt modelId="{29B35791-8355-1747-BF3A-074DEF9732FE}" type="pres">
      <dgm:prSet presAssocID="{FFA70838-BB32-3C4A-8AEC-919F9C60E7A2}" presName="childTextBox" presStyleLbl="fgAccFollowNode1" presStyleIdx="0" presStyleCnt="10">
        <dgm:presLayoutVars>
          <dgm:bulletEnabled val="1"/>
        </dgm:presLayoutVars>
      </dgm:prSet>
      <dgm:spPr/>
    </dgm:pt>
    <dgm:pt modelId="{FCFF30C1-E000-334A-8189-2A0B77DA6A37}" type="pres">
      <dgm:prSet presAssocID="{F16A03D2-83BD-8B4D-9A73-720C54691D10}" presName="sp" presStyleCnt="0"/>
      <dgm:spPr/>
    </dgm:pt>
    <dgm:pt modelId="{CF6BAB3C-87B9-6448-8163-A3230FEC0EE3}" type="pres">
      <dgm:prSet presAssocID="{9B4DF1C5-D896-F646-B8B5-8434FB7C87A1}" presName="arrowAndChildren" presStyleCnt="0"/>
      <dgm:spPr/>
    </dgm:pt>
    <dgm:pt modelId="{E3248E26-C649-DD48-87AB-D556D501184A}" type="pres">
      <dgm:prSet presAssocID="{9B4DF1C5-D896-F646-B8B5-8434FB7C87A1}" presName="parentTextArrow" presStyleLbl="node1" presStyleIdx="0" presStyleCnt="5"/>
      <dgm:spPr/>
    </dgm:pt>
    <dgm:pt modelId="{7E470424-5978-E342-A365-77D6ED9B2552}" type="pres">
      <dgm:prSet presAssocID="{9B4DF1C5-D896-F646-B8B5-8434FB7C87A1}" presName="arrow" presStyleLbl="node1" presStyleIdx="1" presStyleCnt="5"/>
      <dgm:spPr/>
    </dgm:pt>
    <dgm:pt modelId="{6735B5F7-D2AA-EC46-9248-C725E9DDE0FF}" type="pres">
      <dgm:prSet presAssocID="{9B4DF1C5-D896-F646-B8B5-8434FB7C87A1}" presName="descendantArrow" presStyleCnt="0"/>
      <dgm:spPr/>
    </dgm:pt>
    <dgm:pt modelId="{8BA17CD0-29D1-724E-919A-5F28B89F5262}" type="pres">
      <dgm:prSet presAssocID="{F16B47DC-4226-AB4F-B83E-3EF095124857}" presName="childTextArrow" presStyleLbl="fgAccFollowNode1" presStyleIdx="1" presStyleCnt="10">
        <dgm:presLayoutVars>
          <dgm:bulletEnabled val="1"/>
        </dgm:presLayoutVars>
      </dgm:prSet>
      <dgm:spPr/>
    </dgm:pt>
    <dgm:pt modelId="{D737F042-B784-AA40-9C8A-218006860ADE}" type="pres">
      <dgm:prSet presAssocID="{E4C2C479-0C46-CF40-BD5A-768465A273C7}" presName="childTextArrow" presStyleLbl="fgAccFollowNode1" presStyleIdx="2" presStyleCnt="10">
        <dgm:presLayoutVars>
          <dgm:bulletEnabled val="1"/>
        </dgm:presLayoutVars>
      </dgm:prSet>
      <dgm:spPr/>
    </dgm:pt>
    <dgm:pt modelId="{438614E7-7C0A-3D45-AE09-69176B82A651}" type="pres">
      <dgm:prSet presAssocID="{CE7759E4-EB8C-CF48-B0C9-9A3BA85930E5}" presName="childTextArrow" presStyleLbl="fgAccFollowNode1" presStyleIdx="3" presStyleCnt="10">
        <dgm:presLayoutVars>
          <dgm:bulletEnabled val="1"/>
        </dgm:presLayoutVars>
      </dgm:prSet>
      <dgm:spPr/>
    </dgm:pt>
    <dgm:pt modelId="{343AB24F-7E18-FE4C-ACB2-F5A63033A380}" type="pres">
      <dgm:prSet presAssocID="{075C5111-13B0-AF42-8288-7473C21028C7}" presName="sp" presStyleCnt="0"/>
      <dgm:spPr/>
    </dgm:pt>
    <dgm:pt modelId="{BC232F6D-E847-964E-A069-8EE589D0A4DA}" type="pres">
      <dgm:prSet presAssocID="{C488E7A1-CC3F-414B-AD89-AD46D7F840F0}" presName="arrowAndChildren" presStyleCnt="0"/>
      <dgm:spPr/>
    </dgm:pt>
    <dgm:pt modelId="{83657285-E15A-104D-92AD-B0C5B3A16578}" type="pres">
      <dgm:prSet presAssocID="{C488E7A1-CC3F-414B-AD89-AD46D7F840F0}" presName="parentTextArrow" presStyleLbl="node1" presStyleIdx="1" presStyleCnt="5"/>
      <dgm:spPr/>
    </dgm:pt>
    <dgm:pt modelId="{7622CE8E-8865-614E-823C-ADAA2912DFFE}" type="pres">
      <dgm:prSet presAssocID="{C488E7A1-CC3F-414B-AD89-AD46D7F840F0}" presName="arrow" presStyleLbl="node1" presStyleIdx="2" presStyleCnt="5"/>
      <dgm:spPr/>
    </dgm:pt>
    <dgm:pt modelId="{8D81E359-DDA6-6745-B803-19850651E8B8}" type="pres">
      <dgm:prSet presAssocID="{C488E7A1-CC3F-414B-AD89-AD46D7F840F0}" presName="descendantArrow" presStyleCnt="0"/>
      <dgm:spPr/>
    </dgm:pt>
    <dgm:pt modelId="{3A154AEC-5C1B-5342-AAB0-74CED1D967AC}" type="pres">
      <dgm:prSet presAssocID="{4BEF5BD9-BB74-DE41-92B2-A60B5210AEFA}" presName="childTextArrow" presStyleLbl="fgAccFollowNode1" presStyleIdx="4" presStyleCnt="10">
        <dgm:presLayoutVars>
          <dgm:bulletEnabled val="1"/>
        </dgm:presLayoutVars>
      </dgm:prSet>
      <dgm:spPr/>
    </dgm:pt>
    <dgm:pt modelId="{1F0B5191-D92B-6140-B0E0-6EA063C536D3}" type="pres">
      <dgm:prSet presAssocID="{33AE6D43-103B-A540-9D6A-B7D6DB4D60CA}" presName="childTextArrow" presStyleLbl="fgAccFollowNode1" presStyleIdx="5" presStyleCnt="10">
        <dgm:presLayoutVars>
          <dgm:bulletEnabled val="1"/>
        </dgm:presLayoutVars>
      </dgm:prSet>
      <dgm:spPr/>
    </dgm:pt>
    <dgm:pt modelId="{1C16E87D-3046-0C4E-B3FD-0EB22698F433}" type="pres">
      <dgm:prSet presAssocID="{987C802B-239D-E847-890A-265D09CAD529}" presName="childTextArrow" presStyleLbl="fgAccFollowNode1" presStyleIdx="6" presStyleCnt="10">
        <dgm:presLayoutVars>
          <dgm:bulletEnabled val="1"/>
        </dgm:presLayoutVars>
      </dgm:prSet>
      <dgm:spPr/>
    </dgm:pt>
    <dgm:pt modelId="{FA8C96E1-26FD-5D43-B00C-78D25108C48A}" type="pres">
      <dgm:prSet presAssocID="{74851A7E-20EE-BF4E-B82E-75A21745836E}" presName="childTextArrow" presStyleLbl="fgAccFollowNode1" presStyleIdx="7" presStyleCnt="10">
        <dgm:presLayoutVars>
          <dgm:bulletEnabled val="1"/>
        </dgm:presLayoutVars>
      </dgm:prSet>
      <dgm:spPr/>
    </dgm:pt>
    <dgm:pt modelId="{B8A9A451-956D-B24A-9C4C-77A8C6F298CC}" type="pres">
      <dgm:prSet presAssocID="{F6CA4999-9B7D-5E47-BEE4-984811A76F5C}" presName="sp" presStyleCnt="0"/>
      <dgm:spPr/>
    </dgm:pt>
    <dgm:pt modelId="{6A84AC0F-569C-8346-BF23-7E7E665C7EF6}" type="pres">
      <dgm:prSet presAssocID="{58DCD144-3917-594C-8E91-38B71DDE3E79}" presName="arrowAndChildren" presStyleCnt="0"/>
      <dgm:spPr/>
    </dgm:pt>
    <dgm:pt modelId="{9D27979B-4E60-D249-B81F-5A7FD0462821}" type="pres">
      <dgm:prSet presAssocID="{58DCD144-3917-594C-8E91-38B71DDE3E79}" presName="parentTextArrow" presStyleLbl="node1" presStyleIdx="2" presStyleCnt="5"/>
      <dgm:spPr/>
    </dgm:pt>
    <dgm:pt modelId="{60ED318B-4582-AF48-A72E-3A1AC3AE0B66}" type="pres">
      <dgm:prSet presAssocID="{58DCD144-3917-594C-8E91-38B71DDE3E79}" presName="arrow" presStyleLbl="node1" presStyleIdx="3" presStyleCnt="5"/>
      <dgm:spPr/>
    </dgm:pt>
    <dgm:pt modelId="{5373DBF0-1CDE-9F46-BC87-A1930487CEAC}" type="pres">
      <dgm:prSet presAssocID="{58DCD144-3917-594C-8E91-38B71DDE3E79}" presName="descendantArrow" presStyleCnt="0"/>
      <dgm:spPr/>
    </dgm:pt>
    <dgm:pt modelId="{20A55BF3-5087-314A-8AFC-F28367241B76}" type="pres">
      <dgm:prSet presAssocID="{DBB0BA6A-A49D-364F-A9A3-78766FB4DC01}" presName="childTextArrow" presStyleLbl="fgAccFollowNode1" presStyleIdx="8" presStyleCnt="10">
        <dgm:presLayoutVars>
          <dgm:bulletEnabled val="1"/>
        </dgm:presLayoutVars>
      </dgm:prSet>
      <dgm:spPr/>
    </dgm:pt>
    <dgm:pt modelId="{BD739F3A-F123-BF4D-92C6-2C28834EBCF3}" type="pres">
      <dgm:prSet presAssocID="{A04E4D9C-2710-B048-8115-38A8D2D0008B}" presName="sp" presStyleCnt="0"/>
      <dgm:spPr/>
    </dgm:pt>
    <dgm:pt modelId="{A8D0DCE1-7D6C-6548-A0D7-6D5B9D53669B}" type="pres">
      <dgm:prSet presAssocID="{54BBDF48-EE60-E643-8C20-E841834969EC}" presName="arrowAndChildren" presStyleCnt="0"/>
      <dgm:spPr/>
    </dgm:pt>
    <dgm:pt modelId="{D2EB4D32-7E99-0244-9380-F6F626EBD847}" type="pres">
      <dgm:prSet presAssocID="{54BBDF48-EE60-E643-8C20-E841834969EC}" presName="parentTextArrow" presStyleLbl="node1" presStyleIdx="3" presStyleCnt="5"/>
      <dgm:spPr/>
    </dgm:pt>
    <dgm:pt modelId="{E14DC632-A929-FB48-8E4B-7C4077E46E3C}" type="pres">
      <dgm:prSet presAssocID="{54BBDF48-EE60-E643-8C20-E841834969EC}" presName="arrow" presStyleLbl="node1" presStyleIdx="4" presStyleCnt="5" custLinFactNeighborX="-146"/>
      <dgm:spPr/>
    </dgm:pt>
    <dgm:pt modelId="{BD184A4F-9158-AD42-BC31-5D38F90031A6}" type="pres">
      <dgm:prSet presAssocID="{54BBDF48-EE60-E643-8C20-E841834969EC}" presName="descendantArrow" presStyleCnt="0"/>
      <dgm:spPr/>
    </dgm:pt>
    <dgm:pt modelId="{DE1C8707-A9DA-BE45-900F-669A62C208B9}" type="pres">
      <dgm:prSet presAssocID="{FE66365B-285F-EE46-95A5-AF2AF91FF3F2}" presName="childTextArrow" presStyleLbl="fgAccFollowNode1" presStyleIdx="9" presStyleCnt="10">
        <dgm:presLayoutVars>
          <dgm:bulletEnabled val="1"/>
        </dgm:presLayoutVars>
      </dgm:prSet>
      <dgm:spPr/>
    </dgm:pt>
  </dgm:ptLst>
  <dgm:cxnLst>
    <dgm:cxn modelId="{661A5E00-B187-BB4B-9B1C-F67B65A9D62C}" type="presOf" srcId="{9B4DF1C5-D896-F646-B8B5-8434FB7C87A1}" destId="{7E470424-5978-E342-A365-77D6ED9B2552}" srcOrd="1" destOrd="0" presId="urn:microsoft.com/office/officeart/2005/8/layout/process4"/>
    <dgm:cxn modelId="{2853030C-507F-7248-97DC-9BD9AD6A0DA3}" srcId="{E1F9019B-8D29-2447-A0F6-EC90E270D705}" destId="{58DCD144-3917-594C-8E91-38B71DDE3E79}" srcOrd="1" destOrd="0" parTransId="{7305D160-E25E-854B-996E-C1DDF6B9BEB8}" sibTransId="{F6CA4999-9B7D-5E47-BEE4-984811A76F5C}"/>
    <dgm:cxn modelId="{AF38E911-E2FB-F542-9E39-8D74858A3462}" srcId="{C488E7A1-CC3F-414B-AD89-AD46D7F840F0}" destId="{987C802B-239D-E847-890A-265D09CAD529}" srcOrd="2" destOrd="0" parTransId="{C8375F24-F544-B141-B299-19387B10EFFF}" sibTransId="{6FD56F18-663F-7545-907E-3571B8C835D5}"/>
    <dgm:cxn modelId="{053A0921-E0B4-5841-AE07-E8252310EC57}" type="presOf" srcId="{C488E7A1-CC3F-414B-AD89-AD46D7F840F0}" destId="{7622CE8E-8865-614E-823C-ADAA2912DFFE}" srcOrd="1" destOrd="0" presId="urn:microsoft.com/office/officeart/2005/8/layout/process4"/>
    <dgm:cxn modelId="{4D83DC2C-D62B-DE42-A514-1E1800E9BFBC}" type="presOf" srcId="{FFA70838-BB32-3C4A-8AEC-919F9C60E7A2}" destId="{29B35791-8355-1747-BF3A-074DEF9732FE}" srcOrd="0" destOrd="0" presId="urn:microsoft.com/office/officeart/2005/8/layout/process4"/>
    <dgm:cxn modelId="{D98E472D-2811-D54A-BF82-9315AB905DA4}" type="presOf" srcId="{33AE6D43-103B-A540-9D6A-B7D6DB4D60CA}" destId="{1F0B5191-D92B-6140-B0E0-6EA063C536D3}" srcOrd="0" destOrd="0" presId="urn:microsoft.com/office/officeart/2005/8/layout/process4"/>
    <dgm:cxn modelId="{16305E3A-CFB6-B040-85E1-070C27129243}" type="presOf" srcId="{C488E7A1-CC3F-414B-AD89-AD46D7F840F0}" destId="{83657285-E15A-104D-92AD-B0C5B3A16578}" srcOrd="0" destOrd="0" presId="urn:microsoft.com/office/officeart/2005/8/layout/process4"/>
    <dgm:cxn modelId="{3FB67C3C-3E17-5B4A-84E5-A414D19AD1FD}" srcId="{C488E7A1-CC3F-414B-AD89-AD46D7F840F0}" destId="{74851A7E-20EE-BF4E-B82E-75A21745836E}" srcOrd="3" destOrd="0" parTransId="{6FCFE3B5-B004-6547-99A0-2912F8E2D73F}" sibTransId="{4DAFE9C4-7F0C-214C-B206-F1DFE56A44B3}"/>
    <dgm:cxn modelId="{E845D640-0B42-6440-B2D3-A6678D45B7A5}" type="presOf" srcId="{4BEF5BD9-BB74-DE41-92B2-A60B5210AEFA}" destId="{3A154AEC-5C1B-5342-AAB0-74CED1D967AC}" srcOrd="0" destOrd="0" presId="urn:microsoft.com/office/officeart/2005/8/layout/process4"/>
    <dgm:cxn modelId="{2D3BFD4C-B5E8-F34B-BF9B-85FCB2E99C9C}" srcId="{58DCD144-3917-594C-8E91-38B71DDE3E79}" destId="{DBB0BA6A-A49D-364F-A9A3-78766FB4DC01}" srcOrd="0" destOrd="0" parTransId="{23F7F025-624D-E14C-AD8F-1B8E71DEF04E}" sibTransId="{7A1AC97E-9E8E-2743-9244-594CAB867A83}"/>
    <dgm:cxn modelId="{47482350-FFB8-DD46-A9B6-1094A0403D6D}" srcId="{9B4DF1C5-D896-F646-B8B5-8434FB7C87A1}" destId="{F16B47DC-4226-AB4F-B83E-3EF095124857}" srcOrd="0" destOrd="0" parTransId="{62311E97-8D7B-BC41-BDEF-318390244D16}" sibTransId="{F1487B14-663E-8940-A919-AE61BD85977B}"/>
    <dgm:cxn modelId="{39D46852-2DD6-9545-8F92-C06917DF3DEE}" type="presOf" srcId="{54BBDF48-EE60-E643-8C20-E841834969EC}" destId="{D2EB4D32-7E99-0244-9380-F6F626EBD847}" srcOrd="0" destOrd="0" presId="urn:microsoft.com/office/officeart/2005/8/layout/process4"/>
    <dgm:cxn modelId="{00747F59-5B32-7145-A7D8-E0ABC63A9BB9}" srcId="{54BBDF48-EE60-E643-8C20-E841834969EC}" destId="{FE66365B-285F-EE46-95A5-AF2AF91FF3F2}" srcOrd="0" destOrd="0" parTransId="{4E5A3705-F0BE-774B-BDA4-6F24C12A86AA}" sibTransId="{3450CAE3-44A2-EB41-9F0B-0A0627D84F67}"/>
    <dgm:cxn modelId="{E28DB75E-2AE9-9D41-A9CC-8BBB1D323EC3}" srcId="{E1F9019B-8D29-2447-A0F6-EC90E270D705}" destId="{C488E7A1-CC3F-414B-AD89-AD46D7F840F0}" srcOrd="2" destOrd="0" parTransId="{DDAE6303-B9F3-EB43-8794-6DD65434F42B}" sibTransId="{075C5111-13B0-AF42-8288-7473C21028C7}"/>
    <dgm:cxn modelId="{E8B43F6B-CB39-AA4A-B4BC-9E599AE8D2F5}" type="presOf" srcId="{FE66365B-285F-EE46-95A5-AF2AF91FF3F2}" destId="{DE1C8707-A9DA-BE45-900F-669A62C208B9}" srcOrd="0" destOrd="0" presId="urn:microsoft.com/office/officeart/2005/8/layout/process4"/>
    <dgm:cxn modelId="{8908A074-93CD-B34C-B80D-7D39F30E7297}" type="presOf" srcId="{74851A7E-20EE-BF4E-B82E-75A21745836E}" destId="{FA8C96E1-26FD-5D43-B00C-78D25108C48A}" srcOrd="0" destOrd="0" presId="urn:microsoft.com/office/officeart/2005/8/layout/process4"/>
    <dgm:cxn modelId="{04EF4B77-51E3-9345-84FA-00A1EED4DEFD}" type="presOf" srcId="{9B4DF1C5-D896-F646-B8B5-8434FB7C87A1}" destId="{E3248E26-C649-DD48-87AB-D556D501184A}" srcOrd="0" destOrd="0" presId="urn:microsoft.com/office/officeart/2005/8/layout/process4"/>
    <dgm:cxn modelId="{72127E77-11BB-A046-9C49-F38FF8383389}" srcId="{C488E7A1-CC3F-414B-AD89-AD46D7F840F0}" destId="{4BEF5BD9-BB74-DE41-92B2-A60B5210AEFA}" srcOrd="0" destOrd="0" parTransId="{28ACE9B7-810F-1047-BD18-4C7038BE8033}" sibTransId="{8D493635-4CDC-AB40-A748-A50E29E882C8}"/>
    <dgm:cxn modelId="{F5F3BE80-16CF-0F49-AD98-B442F5365ECE}" srcId="{E1F9019B-8D29-2447-A0F6-EC90E270D705}" destId="{54BBDF48-EE60-E643-8C20-E841834969EC}" srcOrd="0" destOrd="0" parTransId="{BE1FBE41-4373-E24E-9761-E92A0709F718}" sibTransId="{A04E4D9C-2710-B048-8115-38A8D2D0008B}"/>
    <dgm:cxn modelId="{4ECFB082-E83B-ED48-9BD5-B61B59BB6C3E}" srcId="{E1F9019B-8D29-2447-A0F6-EC90E270D705}" destId="{9B4DF1C5-D896-F646-B8B5-8434FB7C87A1}" srcOrd="3" destOrd="0" parTransId="{6A472710-B92E-0249-B2A6-9BF2E42B578A}" sibTransId="{F16A03D2-83BD-8B4D-9A73-720C54691D10}"/>
    <dgm:cxn modelId="{1CA5B68B-A005-2E4B-AF97-40A3782AA155}" type="presOf" srcId="{58DCD144-3917-594C-8E91-38B71DDE3E79}" destId="{9D27979B-4E60-D249-B81F-5A7FD0462821}" srcOrd="0" destOrd="0" presId="urn:microsoft.com/office/officeart/2005/8/layout/process4"/>
    <dgm:cxn modelId="{43939498-2903-324E-9EA3-6D9C1819E47E}" type="presOf" srcId="{987C802B-239D-E847-890A-265D09CAD529}" destId="{1C16E87D-3046-0C4E-B3FD-0EB22698F433}" srcOrd="0" destOrd="0" presId="urn:microsoft.com/office/officeart/2005/8/layout/process4"/>
    <dgm:cxn modelId="{AE8F3AA3-9C18-BC48-A850-F1C7BF0C031E}" srcId="{C488E7A1-CC3F-414B-AD89-AD46D7F840F0}" destId="{33AE6D43-103B-A540-9D6A-B7D6DB4D60CA}" srcOrd="1" destOrd="0" parTransId="{B3D87912-C106-744A-9EA6-1501365FBC93}" sibTransId="{FA007E90-6178-3941-9A68-9AB2338E6A3E}"/>
    <dgm:cxn modelId="{816674A6-5DEC-A145-9BBB-B15C80C223E9}" type="presOf" srcId="{CE7759E4-EB8C-CF48-B0C9-9A3BA85930E5}" destId="{438614E7-7C0A-3D45-AE09-69176B82A651}" srcOrd="0" destOrd="0" presId="urn:microsoft.com/office/officeart/2005/8/layout/process4"/>
    <dgm:cxn modelId="{8E1452A8-DC99-0E4E-A513-AB29C4E5ED90}" srcId="{9B4DF1C5-D896-F646-B8B5-8434FB7C87A1}" destId="{E4C2C479-0C46-CF40-BD5A-768465A273C7}" srcOrd="1" destOrd="0" parTransId="{39FB5BFA-973E-3742-ADBD-CB418CF91D09}" sibTransId="{2EDF513E-AAE5-194C-9831-AF0FE75DABD9}"/>
    <dgm:cxn modelId="{DFC040B8-2AF6-8D40-A6C9-C7EC2EFA8C5E}" srcId="{7B0956B1-F572-604B-B1BE-B795F7DEE8FD}" destId="{FFA70838-BB32-3C4A-8AEC-919F9C60E7A2}" srcOrd="0" destOrd="0" parTransId="{8021FF64-8A82-3648-B07B-00CFC30C43F4}" sibTransId="{1203AC13-ED7D-A54D-ABBE-123E95F74D9B}"/>
    <dgm:cxn modelId="{2C2A03B9-3B78-004A-A3CA-0F0403E7262B}" type="presOf" srcId="{E1F9019B-8D29-2447-A0F6-EC90E270D705}" destId="{7109E360-4AE4-564C-90AC-5EB0B0353620}" srcOrd="0" destOrd="0" presId="urn:microsoft.com/office/officeart/2005/8/layout/process4"/>
    <dgm:cxn modelId="{732ED4DA-1D0F-8447-9031-D5ED30AF0392}" type="presOf" srcId="{E4C2C479-0C46-CF40-BD5A-768465A273C7}" destId="{D737F042-B784-AA40-9C8A-218006860ADE}" srcOrd="0" destOrd="0" presId="urn:microsoft.com/office/officeart/2005/8/layout/process4"/>
    <dgm:cxn modelId="{D7A7E4DB-111A-4247-90B0-1B22BCFE3275}" type="presOf" srcId="{54BBDF48-EE60-E643-8C20-E841834969EC}" destId="{E14DC632-A929-FB48-8E4B-7C4077E46E3C}" srcOrd="1" destOrd="0" presId="urn:microsoft.com/office/officeart/2005/8/layout/process4"/>
    <dgm:cxn modelId="{F54450E1-EEA4-4F4C-83F7-DD982C06C40B}" type="presOf" srcId="{F16B47DC-4226-AB4F-B83E-3EF095124857}" destId="{8BA17CD0-29D1-724E-919A-5F28B89F5262}" srcOrd="0" destOrd="0" presId="urn:microsoft.com/office/officeart/2005/8/layout/process4"/>
    <dgm:cxn modelId="{5E8C09E5-4352-EF42-889B-B5172E206066}" srcId="{9B4DF1C5-D896-F646-B8B5-8434FB7C87A1}" destId="{CE7759E4-EB8C-CF48-B0C9-9A3BA85930E5}" srcOrd="2" destOrd="0" parTransId="{B054D7DF-6F7A-5A48-BF16-18BAF04AF55D}" sibTransId="{108C2D3D-312D-3A49-A1E9-1569E791212A}"/>
    <dgm:cxn modelId="{024AD1EA-EA8E-2E48-8C4D-89B7F28420ED}" type="presOf" srcId="{7B0956B1-F572-604B-B1BE-B795F7DEE8FD}" destId="{1E0C0266-93B9-E845-B08C-B13508A1BD11}" srcOrd="1" destOrd="0" presId="urn:microsoft.com/office/officeart/2005/8/layout/process4"/>
    <dgm:cxn modelId="{728B98EE-22DB-E547-9E46-0B5AC85E564D}" type="presOf" srcId="{DBB0BA6A-A49D-364F-A9A3-78766FB4DC01}" destId="{20A55BF3-5087-314A-8AFC-F28367241B76}" srcOrd="0" destOrd="0" presId="urn:microsoft.com/office/officeart/2005/8/layout/process4"/>
    <dgm:cxn modelId="{5639B1F1-009D-F24D-9A39-90086DED560F}" type="presOf" srcId="{7B0956B1-F572-604B-B1BE-B795F7DEE8FD}" destId="{698B41E0-7161-504C-AA88-B264E69FBDD2}" srcOrd="0" destOrd="0" presId="urn:microsoft.com/office/officeart/2005/8/layout/process4"/>
    <dgm:cxn modelId="{6C17BCF4-8D8C-3A44-B06F-D45141347691}" srcId="{E1F9019B-8D29-2447-A0F6-EC90E270D705}" destId="{7B0956B1-F572-604B-B1BE-B795F7DEE8FD}" srcOrd="4" destOrd="0" parTransId="{4CBF71B8-3D7D-FE4B-A4C8-DEE6C0D25D41}" sibTransId="{984CA4B4-0E31-F04F-B471-A08C8DD9FAC6}"/>
    <dgm:cxn modelId="{242B1FFD-6001-1847-B78D-777F992B9DF4}" type="presOf" srcId="{58DCD144-3917-594C-8E91-38B71DDE3E79}" destId="{60ED318B-4582-AF48-A72E-3A1AC3AE0B66}" srcOrd="1" destOrd="0" presId="urn:microsoft.com/office/officeart/2005/8/layout/process4"/>
    <dgm:cxn modelId="{738EF34C-9314-584C-8980-BBA4A62802C9}" type="presParOf" srcId="{7109E360-4AE4-564C-90AC-5EB0B0353620}" destId="{4C2052C0-D020-0D4B-B8E3-03A5224D421B}" srcOrd="0" destOrd="0" presId="urn:microsoft.com/office/officeart/2005/8/layout/process4"/>
    <dgm:cxn modelId="{33CF793E-F669-4B4F-98C2-5980D0886E5C}" type="presParOf" srcId="{4C2052C0-D020-0D4B-B8E3-03A5224D421B}" destId="{698B41E0-7161-504C-AA88-B264E69FBDD2}" srcOrd="0" destOrd="0" presId="urn:microsoft.com/office/officeart/2005/8/layout/process4"/>
    <dgm:cxn modelId="{700CAF35-7DF3-6A4E-B6D7-86041C5F1B41}" type="presParOf" srcId="{4C2052C0-D020-0D4B-B8E3-03A5224D421B}" destId="{1E0C0266-93B9-E845-B08C-B13508A1BD11}" srcOrd="1" destOrd="0" presId="urn:microsoft.com/office/officeart/2005/8/layout/process4"/>
    <dgm:cxn modelId="{DF1FA25B-15F9-DC48-AD03-1147102A82B3}" type="presParOf" srcId="{4C2052C0-D020-0D4B-B8E3-03A5224D421B}" destId="{0066D6E3-5784-B149-B67A-A854FCCFD5D2}" srcOrd="2" destOrd="0" presId="urn:microsoft.com/office/officeart/2005/8/layout/process4"/>
    <dgm:cxn modelId="{5DF880FA-D30B-F44C-97C8-99F4AEBC8612}" type="presParOf" srcId="{0066D6E3-5784-B149-B67A-A854FCCFD5D2}" destId="{29B35791-8355-1747-BF3A-074DEF9732FE}" srcOrd="0" destOrd="0" presId="urn:microsoft.com/office/officeart/2005/8/layout/process4"/>
    <dgm:cxn modelId="{A6BF76C7-40B5-D249-81E3-FB0CA353B486}" type="presParOf" srcId="{7109E360-4AE4-564C-90AC-5EB0B0353620}" destId="{FCFF30C1-E000-334A-8189-2A0B77DA6A37}" srcOrd="1" destOrd="0" presId="urn:microsoft.com/office/officeart/2005/8/layout/process4"/>
    <dgm:cxn modelId="{1C882246-6629-9342-83A0-B6DB9684155D}" type="presParOf" srcId="{7109E360-4AE4-564C-90AC-5EB0B0353620}" destId="{CF6BAB3C-87B9-6448-8163-A3230FEC0EE3}" srcOrd="2" destOrd="0" presId="urn:microsoft.com/office/officeart/2005/8/layout/process4"/>
    <dgm:cxn modelId="{D6BB260A-1A0F-C54C-8182-ECBB634E36E0}" type="presParOf" srcId="{CF6BAB3C-87B9-6448-8163-A3230FEC0EE3}" destId="{E3248E26-C649-DD48-87AB-D556D501184A}" srcOrd="0" destOrd="0" presId="urn:microsoft.com/office/officeart/2005/8/layout/process4"/>
    <dgm:cxn modelId="{98A9BEAC-01D9-DD47-91C7-5579CAA068F8}" type="presParOf" srcId="{CF6BAB3C-87B9-6448-8163-A3230FEC0EE3}" destId="{7E470424-5978-E342-A365-77D6ED9B2552}" srcOrd="1" destOrd="0" presId="urn:microsoft.com/office/officeart/2005/8/layout/process4"/>
    <dgm:cxn modelId="{70492C4C-146D-9E4D-8FD3-8BF9AA97EDEC}" type="presParOf" srcId="{CF6BAB3C-87B9-6448-8163-A3230FEC0EE3}" destId="{6735B5F7-D2AA-EC46-9248-C725E9DDE0FF}" srcOrd="2" destOrd="0" presId="urn:microsoft.com/office/officeart/2005/8/layout/process4"/>
    <dgm:cxn modelId="{9A2FD991-F992-9746-B37A-FC4D06449B5F}" type="presParOf" srcId="{6735B5F7-D2AA-EC46-9248-C725E9DDE0FF}" destId="{8BA17CD0-29D1-724E-919A-5F28B89F5262}" srcOrd="0" destOrd="0" presId="urn:microsoft.com/office/officeart/2005/8/layout/process4"/>
    <dgm:cxn modelId="{BFD0F235-0DD8-8044-A27E-1122EFCF07E5}" type="presParOf" srcId="{6735B5F7-D2AA-EC46-9248-C725E9DDE0FF}" destId="{D737F042-B784-AA40-9C8A-218006860ADE}" srcOrd="1" destOrd="0" presId="urn:microsoft.com/office/officeart/2005/8/layout/process4"/>
    <dgm:cxn modelId="{071D6E2D-DA28-CF4C-B712-6917DD0B70CB}" type="presParOf" srcId="{6735B5F7-D2AA-EC46-9248-C725E9DDE0FF}" destId="{438614E7-7C0A-3D45-AE09-69176B82A651}" srcOrd="2" destOrd="0" presId="urn:microsoft.com/office/officeart/2005/8/layout/process4"/>
    <dgm:cxn modelId="{C8FF362C-0C7D-E248-9D0F-F65F4BF0666A}" type="presParOf" srcId="{7109E360-4AE4-564C-90AC-5EB0B0353620}" destId="{343AB24F-7E18-FE4C-ACB2-F5A63033A380}" srcOrd="3" destOrd="0" presId="urn:microsoft.com/office/officeart/2005/8/layout/process4"/>
    <dgm:cxn modelId="{0FAF3E6A-47AC-274E-933D-A53BA7CECA79}" type="presParOf" srcId="{7109E360-4AE4-564C-90AC-5EB0B0353620}" destId="{BC232F6D-E847-964E-A069-8EE589D0A4DA}" srcOrd="4" destOrd="0" presId="urn:microsoft.com/office/officeart/2005/8/layout/process4"/>
    <dgm:cxn modelId="{0BC43448-6C0F-9344-BFE6-5E9C05A34329}" type="presParOf" srcId="{BC232F6D-E847-964E-A069-8EE589D0A4DA}" destId="{83657285-E15A-104D-92AD-B0C5B3A16578}" srcOrd="0" destOrd="0" presId="urn:microsoft.com/office/officeart/2005/8/layout/process4"/>
    <dgm:cxn modelId="{103A027B-D211-7149-9C27-2027AF190D25}" type="presParOf" srcId="{BC232F6D-E847-964E-A069-8EE589D0A4DA}" destId="{7622CE8E-8865-614E-823C-ADAA2912DFFE}" srcOrd="1" destOrd="0" presId="urn:microsoft.com/office/officeart/2005/8/layout/process4"/>
    <dgm:cxn modelId="{FFB699BC-3D1C-ED44-A0D4-ACD29AC1DBE0}" type="presParOf" srcId="{BC232F6D-E847-964E-A069-8EE589D0A4DA}" destId="{8D81E359-DDA6-6745-B803-19850651E8B8}" srcOrd="2" destOrd="0" presId="urn:microsoft.com/office/officeart/2005/8/layout/process4"/>
    <dgm:cxn modelId="{0D24C6BA-535F-0D4D-8C7F-D06A8D0C335A}" type="presParOf" srcId="{8D81E359-DDA6-6745-B803-19850651E8B8}" destId="{3A154AEC-5C1B-5342-AAB0-74CED1D967AC}" srcOrd="0" destOrd="0" presId="urn:microsoft.com/office/officeart/2005/8/layout/process4"/>
    <dgm:cxn modelId="{66445A47-6079-1C45-8018-607B935810B9}" type="presParOf" srcId="{8D81E359-DDA6-6745-B803-19850651E8B8}" destId="{1F0B5191-D92B-6140-B0E0-6EA063C536D3}" srcOrd="1" destOrd="0" presId="urn:microsoft.com/office/officeart/2005/8/layout/process4"/>
    <dgm:cxn modelId="{880E8BA8-267F-0D46-B078-0349B355799D}" type="presParOf" srcId="{8D81E359-DDA6-6745-B803-19850651E8B8}" destId="{1C16E87D-3046-0C4E-B3FD-0EB22698F433}" srcOrd="2" destOrd="0" presId="urn:microsoft.com/office/officeart/2005/8/layout/process4"/>
    <dgm:cxn modelId="{4F8D1780-8801-D446-B9CB-DE44A48ED34C}" type="presParOf" srcId="{8D81E359-DDA6-6745-B803-19850651E8B8}" destId="{FA8C96E1-26FD-5D43-B00C-78D25108C48A}" srcOrd="3" destOrd="0" presId="urn:microsoft.com/office/officeart/2005/8/layout/process4"/>
    <dgm:cxn modelId="{A484DCB0-2388-D54B-AA36-833557275C74}" type="presParOf" srcId="{7109E360-4AE4-564C-90AC-5EB0B0353620}" destId="{B8A9A451-956D-B24A-9C4C-77A8C6F298CC}" srcOrd="5" destOrd="0" presId="urn:microsoft.com/office/officeart/2005/8/layout/process4"/>
    <dgm:cxn modelId="{D5B69419-00AF-CE4F-8D67-9D46677102C1}" type="presParOf" srcId="{7109E360-4AE4-564C-90AC-5EB0B0353620}" destId="{6A84AC0F-569C-8346-BF23-7E7E665C7EF6}" srcOrd="6" destOrd="0" presId="urn:microsoft.com/office/officeart/2005/8/layout/process4"/>
    <dgm:cxn modelId="{6FF8CF09-FF30-2848-AB5E-A92A19599BF4}" type="presParOf" srcId="{6A84AC0F-569C-8346-BF23-7E7E665C7EF6}" destId="{9D27979B-4E60-D249-B81F-5A7FD0462821}" srcOrd="0" destOrd="0" presId="urn:microsoft.com/office/officeart/2005/8/layout/process4"/>
    <dgm:cxn modelId="{EF2B4F38-D7C7-FF47-9D56-D978EA3DED9A}" type="presParOf" srcId="{6A84AC0F-569C-8346-BF23-7E7E665C7EF6}" destId="{60ED318B-4582-AF48-A72E-3A1AC3AE0B66}" srcOrd="1" destOrd="0" presId="urn:microsoft.com/office/officeart/2005/8/layout/process4"/>
    <dgm:cxn modelId="{18B7609A-DE6E-9C4F-9EA3-AF5F9B647774}" type="presParOf" srcId="{6A84AC0F-569C-8346-BF23-7E7E665C7EF6}" destId="{5373DBF0-1CDE-9F46-BC87-A1930487CEAC}" srcOrd="2" destOrd="0" presId="urn:microsoft.com/office/officeart/2005/8/layout/process4"/>
    <dgm:cxn modelId="{DF4D38FA-D51F-1542-B4B1-5EA3CC3980F6}" type="presParOf" srcId="{5373DBF0-1CDE-9F46-BC87-A1930487CEAC}" destId="{20A55BF3-5087-314A-8AFC-F28367241B76}" srcOrd="0" destOrd="0" presId="urn:microsoft.com/office/officeart/2005/8/layout/process4"/>
    <dgm:cxn modelId="{13A33007-DF49-6E4A-B6C9-83347E3E5550}" type="presParOf" srcId="{7109E360-4AE4-564C-90AC-5EB0B0353620}" destId="{BD739F3A-F123-BF4D-92C6-2C28834EBCF3}" srcOrd="7" destOrd="0" presId="urn:microsoft.com/office/officeart/2005/8/layout/process4"/>
    <dgm:cxn modelId="{46C874F0-D171-5C43-8436-4BFEF0431EB0}" type="presParOf" srcId="{7109E360-4AE4-564C-90AC-5EB0B0353620}" destId="{A8D0DCE1-7D6C-6548-A0D7-6D5B9D53669B}" srcOrd="8" destOrd="0" presId="urn:microsoft.com/office/officeart/2005/8/layout/process4"/>
    <dgm:cxn modelId="{41E797C6-E2A6-E741-B985-D4DE6113E08A}" type="presParOf" srcId="{A8D0DCE1-7D6C-6548-A0D7-6D5B9D53669B}" destId="{D2EB4D32-7E99-0244-9380-F6F626EBD847}" srcOrd="0" destOrd="0" presId="urn:microsoft.com/office/officeart/2005/8/layout/process4"/>
    <dgm:cxn modelId="{7E93FE24-6E0C-3E4A-B039-66723EA3A339}" type="presParOf" srcId="{A8D0DCE1-7D6C-6548-A0D7-6D5B9D53669B}" destId="{E14DC632-A929-FB48-8E4B-7C4077E46E3C}" srcOrd="1" destOrd="0" presId="urn:microsoft.com/office/officeart/2005/8/layout/process4"/>
    <dgm:cxn modelId="{E71A0E45-64B6-4C40-8F4E-12A31CB80536}" type="presParOf" srcId="{A8D0DCE1-7D6C-6548-A0D7-6D5B9D53669B}" destId="{BD184A4F-9158-AD42-BC31-5D38F90031A6}" srcOrd="2" destOrd="0" presId="urn:microsoft.com/office/officeart/2005/8/layout/process4"/>
    <dgm:cxn modelId="{3ED88FB1-30CC-054E-9184-C2317C43E101}" type="presParOf" srcId="{BD184A4F-9158-AD42-BC31-5D38F90031A6}" destId="{DE1C8707-A9DA-BE45-900F-669A62C208B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287C47-A547-354F-8323-0E9DD2A82948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3D9B4-6F9D-5E40-B851-81F99F98577E}">
      <dgm:prSet phldrT="[Text]" custT="1"/>
      <dgm:spPr/>
      <dgm:t>
        <a:bodyPr/>
        <a:lstStyle/>
        <a:p>
          <a:r>
            <a:rPr lang="en-US" sz="1600" dirty="0"/>
            <a:t>Radiation</a:t>
          </a:r>
        </a:p>
        <a:p>
          <a:r>
            <a:rPr lang="en-US" sz="1600" dirty="0" err="1"/>
            <a:t>rrtmg_sw</a:t>
          </a:r>
          <a:r>
            <a:rPr lang="en-US" sz="1600" dirty="0"/>
            <a:t>/</a:t>
          </a:r>
          <a:r>
            <a:rPr lang="en-US" sz="1600" dirty="0" err="1"/>
            <a:t>lw</a:t>
          </a:r>
          <a:endParaRPr lang="en-US" sz="1600" dirty="0"/>
        </a:p>
      </dgm:t>
    </dgm:pt>
    <dgm:pt modelId="{75F0F802-3583-1E47-A49F-47E42617752A}" type="parTrans" cxnId="{D2CCFF16-E055-2044-AB25-50002F0B19C4}">
      <dgm:prSet/>
      <dgm:spPr/>
      <dgm:t>
        <a:bodyPr/>
        <a:lstStyle/>
        <a:p>
          <a:endParaRPr lang="en-US"/>
        </a:p>
      </dgm:t>
    </dgm:pt>
    <dgm:pt modelId="{D51BABDC-7B8C-404C-8469-491311EF9653}" type="sibTrans" cxnId="{D2CCFF16-E055-2044-AB25-50002F0B19C4}">
      <dgm:prSet/>
      <dgm:spPr/>
      <dgm:t>
        <a:bodyPr/>
        <a:lstStyle/>
        <a:p>
          <a:endParaRPr lang="en-US"/>
        </a:p>
      </dgm:t>
    </dgm:pt>
    <dgm:pt modelId="{A10DBEDB-068C-134B-8BDB-621A0B29E777}">
      <dgm:prSet phldrT="[Text]" custT="1"/>
      <dgm:spPr/>
      <dgm:t>
        <a:bodyPr/>
        <a:lstStyle/>
        <a:p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Aerosol optical properties from gocart2G LUT, summed into total </a:t>
          </a:r>
          <a:r>
            <a:rPr lang="en-US" sz="1400" b="0" i="0" dirty="0" err="1">
              <a:solidFill>
                <a:srgbClr val="1E293B"/>
              </a:solidFill>
              <a:latin typeface="Cambria" panose="02040503050406030204" pitchFamily="18" charset="0"/>
            </a:rPr>
            <a:t>tauaer</a:t>
          </a: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, </a:t>
          </a:r>
          <a:r>
            <a:rPr lang="en-US" sz="1400" b="0" i="0" dirty="0" err="1">
              <a:solidFill>
                <a:srgbClr val="1E293B"/>
              </a:solidFill>
              <a:latin typeface="Cambria" panose="02040503050406030204" pitchFamily="18" charset="0"/>
            </a:rPr>
            <a:t>ssaaer</a:t>
          </a: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, </a:t>
          </a:r>
          <a:r>
            <a:rPr lang="en-US" sz="1400" b="0" i="0" dirty="0" err="1">
              <a:solidFill>
                <a:srgbClr val="1E293B"/>
              </a:solidFill>
              <a:latin typeface="Cambria" panose="02040503050406030204" pitchFamily="18" charset="0"/>
            </a:rPr>
            <a:t>asyaer</a:t>
          </a: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 when </a:t>
          </a:r>
          <a:r>
            <a:rPr lang="en-US" sz="1400" b="0" i="0" dirty="0" err="1">
              <a:solidFill>
                <a:srgbClr val="1E293B"/>
              </a:solidFill>
              <a:latin typeface="Cambria" panose="02040503050406030204" pitchFamily="18" charset="0"/>
            </a:rPr>
            <a:t>aer_opt</a:t>
          </a: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=2 → direct radiative effect</a:t>
          </a:r>
          <a:endParaRPr lang="en-US" sz="1400" dirty="0">
            <a:latin typeface="Cambria" panose="02040503050406030204" pitchFamily="18" charset="0"/>
          </a:endParaRPr>
        </a:p>
      </dgm:t>
    </dgm:pt>
    <dgm:pt modelId="{9EE691C0-EE30-8F4F-8758-654272417363}" type="parTrans" cxnId="{EE5E8FAF-15C6-6246-96B1-B0AA69ABF669}">
      <dgm:prSet/>
      <dgm:spPr/>
      <dgm:t>
        <a:bodyPr/>
        <a:lstStyle/>
        <a:p>
          <a:endParaRPr lang="en-US"/>
        </a:p>
      </dgm:t>
    </dgm:pt>
    <dgm:pt modelId="{552E0DD9-D60C-6849-9897-6E22E59EBF91}" type="sibTrans" cxnId="{EE5E8FAF-15C6-6246-96B1-B0AA69ABF669}">
      <dgm:prSet/>
      <dgm:spPr/>
      <dgm:t>
        <a:bodyPr/>
        <a:lstStyle/>
        <a:p>
          <a:endParaRPr lang="en-US"/>
        </a:p>
      </dgm:t>
    </dgm:pt>
    <dgm:pt modelId="{F95DA236-D4A0-A242-90B0-925CD6364335}">
      <dgm:prSet phldrT="[Text]" custT="1"/>
      <dgm:spPr/>
      <dgm:t>
        <a:bodyPr/>
        <a:lstStyle/>
        <a:p>
          <a:r>
            <a:rPr lang="en-US" sz="1600" dirty="0"/>
            <a:t>PBL</a:t>
          </a:r>
        </a:p>
        <a:p>
          <a:r>
            <a:rPr lang="en-US" sz="1400" dirty="0" err="1"/>
            <a:t>bl_mynn</a:t>
          </a:r>
          <a:endParaRPr lang="en-US" sz="1400" dirty="0"/>
        </a:p>
      </dgm:t>
    </dgm:pt>
    <dgm:pt modelId="{BD0AB06E-FF19-7044-90E5-A11656A1AD3A}" type="parTrans" cxnId="{BF8F194B-09CD-4941-B50D-DD1DEC5FF0EA}">
      <dgm:prSet/>
      <dgm:spPr/>
      <dgm:t>
        <a:bodyPr/>
        <a:lstStyle/>
        <a:p>
          <a:endParaRPr lang="en-US"/>
        </a:p>
      </dgm:t>
    </dgm:pt>
    <dgm:pt modelId="{099CB8C2-3A24-774C-9DCB-2480EF582BAA}" type="sibTrans" cxnId="{BF8F194B-09CD-4941-B50D-DD1DEC5FF0EA}">
      <dgm:prSet/>
      <dgm:spPr/>
      <dgm:t>
        <a:bodyPr/>
        <a:lstStyle/>
        <a:p>
          <a:endParaRPr lang="en-US"/>
        </a:p>
      </dgm:t>
    </dgm:pt>
    <dgm:pt modelId="{8EB091CB-F6FC-B848-B997-5245CCF568FD}">
      <dgm:prSet phldrT="[Text]" custT="1"/>
      <dgm:spPr/>
      <dgm:t>
        <a:bodyPr/>
        <a:lstStyle/>
        <a:p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  <a:ea typeface="+mn-ea"/>
              <a:cs typeface="+mn-cs"/>
            </a:rPr>
            <a:t>Vertical mixing and dry deposition </a:t>
          </a:r>
        </a:p>
      </dgm:t>
    </dgm:pt>
    <dgm:pt modelId="{D8E5BAE2-D26C-9546-ACE5-E0817D0C1483}" type="parTrans" cxnId="{C251444C-0E77-EE4E-A81A-6C558BCB0F07}">
      <dgm:prSet/>
      <dgm:spPr/>
      <dgm:t>
        <a:bodyPr/>
        <a:lstStyle/>
        <a:p>
          <a:endParaRPr lang="en-US"/>
        </a:p>
      </dgm:t>
    </dgm:pt>
    <dgm:pt modelId="{4703B6E2-96AE-7749-B8D5-DDDDBE84C740}" type="sibTrans" cxnId="{C251444C-0E77-EE4E-A81A-6C558BCB0F07}">
      <dgm:prSet/>
      <dgm:spPr/>
      <dgm:t>
        <a:bodyPr/>
        <a:lstStyle/>
        <a:p>
          <a:endParaRPr lang="en-US"/>
        </a:p>
      </dgm:t>
    </dgm:pt>
    <dgm:pt modelId="{78F49452-367B-514A-A66E-3524CE69EBD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chemeClr val="bg2"/>
              </a:solidFill>
              <a:latin typeface="Cambria" panose="02040503050406030204" pitchFamily="18" charset="0"/>
            </a:rPr>
            <a:t>Deposition velocity is calculated in gocart2G chemistry.</a:t>
          </a:r>
          <a:endParaRPr lang="en-US" sz="1400" b="0" i="0" kern="1200" dirty="0">
            <a:solidFill>
              <a:schemeClr val="bg2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6B88B61B-794A-A348-AEBC-12B2737AB3C8}" type="parTrans" cxnId="{860B760F-D9FD-5F46-BE96-70403FFC677B}">
      <dgm:prSet/>
      <dgm:spPr/>
      <dgm:t>
        <a:bodyPr/>
        <a:lstStyle/>
        <a:p>
          <a:endParaRPr lang="en-US"/>
        </a:p>
      </dgm:t>
    </dgm:pt>
    <dgm:pt modelId="{11F79973-0FFC-144C-8BC1-FA31C7ACF266}" type="sibTrans" cxnId="{860B760F-D9FD-5F46-BE96-70403FFC677B}">
      <dgm:prSet/>
      <dgm:spPr/>
      <dgm:t>
        <a:bodyPr/>
        <a:lstStyle/>
        <a:p>
          <a:endParaRPr lang="en-US"/>
        </a:p>
      </dgm:t>
    </dgm:pt>
    <dgm:pt modelId="{2F59913E-37A6-B745-8B15-A8C3336DF937}">
      <dgm:prSet phldrT="[Text]" custT="1"/>
      <dgm:spPr/>
      <dgm:t>
        <a:bodyPr/>
        <a:lstStyle/>
        <a:p>
          <a:r>
            <a:rPr lang="en-US" sz="1600" dirty="0"/>
            <a:t>Microphysics</a:t>
          </a:r>
        </a:p>
        <a:p>
          <a:r>
            <a:rPr lang="en-US" sz="1200" dirty="0"/>
            <a:t>mp_thompson_gocart2G</a:t>
          </a:r>
        </a:p>
      </dgm:t>
    </dgm:pt>
    <dgm:pt modelId="{093BFD43-1837-5F48-B772-278E5DA70F4C}" type="parTrans" cxnId="{849C3ABE-3345-F242-B4B0-90EEF604360D}">
      <dgm:prSet/>
      <dgm:spPr/>
      <dgm:t>
        <a:bodyPr/>
        <a:lstStyle/>
        <a:p>
          <a:endParaRPr lang="en-US"/>
        </a:p>
      </dgm:t>
    </dgm:pt>
    <dgm:pt modelId="{EF4E33F1-A7F1-D143-BD09-C7515325D107}" type="sibTrans" cxnId="{849C3ABE-3345-F242-B4B0-90EEF604360D}">
      <dgm:prSet/>
      <dgm:spPr/>
      <dgm:t>
        <a:bodyPr/>
        <a:lstStyle/>
        <a:p>
          <a:endParaRPr lang="en-US"/>
        </a:p>
      </dgm:t>
    </dgm:pt>
    <dgm:pt modelId="{5072BB59-14A4-644C-B832-1D7A900E1C5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dirty="0">
              <a:solidFill>
                <a:schemeClr val="bg2"/>
              </a:solidFill>
              <a:latin typeface="Cambria" panose="02040503050406030204" pitchFamily="18" charset="0"/>
            </a:rPr>
            <a:t>Thompson-</a:t>
          </a:r>
          <a:r>
            <a:rPr lang="en-US" sz="1200" dirty="0" err="1">
              <a:solidFill>
                <a:schemeClr val="bg2"/>
              </a:solidFill>
              <a:latin typeface="Cambria" panose="02040503050406030204" pitchFamily="18" charset="0"/>
            </a:rPr>
            <a:t>Eidhammer</a:t>
          </a:r>
          <a:r>
            <a:rPr lang="en-US" sz="1200" dirty="0">
              <a:solidFill>
                <a:schemeClr val="bg2"/>
              </a:solidFill>
              <a:latin typeface="Cambria" panose="02040503050406030204" pitchFamily="18" charset="0"/>
            </a:rPr>
            <a:t> aerosol-aware scheme, taking prognostic aerosol mass every step.</a:t>
          </a:r>
        </a:p>
      </dgm:t>
    </dgm:pt>
    <dgm:pt modelId="{1FC33FE1-E3C5-9948-AB0C-2DB3D7959968}" type="parTrans" cxnId="{2231C0F2-FB33-D144-85B0-CE57BA9F69CB}">
      <dgm:prSet/>
      <dgm:spPr/>
      <dgm:t>
        <a:bodyPr/>
        <a:lstStyle/>
        <a:p>
          <a:endParaRPr lang="en-US"/>
        </a:p>
      </dgm:t>
    </dgm:pt>
    <dgm:pt modelId="{355A1E2E-725C-9E4A-8107-B09A613132B1}" type="sibTrans" cxnId="{2231C0F2-FB33-D144-85B0-CE57BA9F69CB}">
      <dgm:prSet/>
      <dgm:spPr/>
      <dgm:t>
        <a:bodyPr/>
        <a:lstStyle/>
        <a:p>
          <a:endParaRPr lang="en-US"/>
        </a:p>
      </dgm:t>
    </dgm:pt>
    <dgm:pt modelId="{E5A7F69A-4965-704A-9D80-BF2112D89504}">
      <dgm:prSet phldrT="[Text]" custT="1"/>
      <dgm:spPr/>
      <dgm:t>
        <a:bodyPr/>
        <a:lstStyle/>
        <a:p>
          <a:r>
            <a:rPr lang="en-US" sz="1600" dirty="0"/>
            <a:t>Convection</a:t>
          </a:r>
        </a:p>
        <a:p>
          <a:r>
            <a:rPr lang="en-US" sz="1400" dirty="0" err="1"/>
            <a:t>cu_ntiedtke</a:t>
          </a:r>
          <a:endParaRPr lang="en-US" sz="1400" dirty="0"/>
        </a:p>
      </dgm:t>
    </dgm:pt>
    <dgm:pt modelId="{74C3B297-7443-4B40-A452-816C81035D0F}" type="sibTrans" cxnId="{0EF5E792-744C-DC48-A747-0AC955E09100}">
      <dgm:prSet/>
      <dgm:spPr/>
      <dgm:t>
        <a:bodyPr/>
        <a:lstStyle/>
        <a:p>
          <a:endParaRPr lang="en-US"/>
        </a:p>
      </dgm:t>
    </dgm:pt>
    <dgm:pt modelId="{9044EB18-49F1-6F44-9521-66284DA1B335}" type="parTrans" cxnId="{0EF5E792-744C-DC48-A747-0AC955E09100}">
      <dgm:prSet/>
      <dgm:spPr/>
      <dgm:t>
        <a:bodyPr/>
        <a:lstStyle/>
        <a:p>
          <a:endParaRPr lang="en-US"/>
        </a:p>
      </dgm:t>
    </dgm:pt>
    <dgm:pt modelId="{0E4B81C5-423F-124B-88BF-07599E035DB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dirty="0">
              <a:solidFill>
                <a:schemeClr val="bg2"/>
              </a:solidFill>
              <a:latin typeface="Cambria" panose="02040503050406030204" pitchFamily="18" charset="0"/>
            </a:rPr>
            <a:t>Scale-aware</a:t>
          </a:r>
        </a:p>
      </dgm:t>
    </dgm:pt>
    <dgm:pt modelId="{805F1CEA-FC8A-AE42-A7F1-8C6A0855BF81}" type="sibTrans" cxnId="{FA4ADB92-B21A-8541-B867-CF7CF8BFFBDF}">
      <dgm:prSet/>
      <dgm:spPr/>
      <dgm:t>
        <a:bodyPr/>
        <a:lstStyle/>
        <a:p>
          <a:endParaRPr lang="en-US"/>
        </a:p>
      </dgm:t>
    </dgm:pt>
    <dgm:pt modelId="{91DD4ABC-D5E2-3143-981F-C080F88C3B7E}" type="parTrans" cxnId="{FA4ADB92-B21A-8541-B867-CF7CF8BFFBDF}">
      <dgm:prSet/>
      <dgm:spPr/>
      <dgm:t>
        <a:bodyPr/>
        <a:lstStyle/>
        <a:p>
          <a:endParaRPr lang="en-US"/>
        </a:p>
      </dgm:t>
    </dgm:pt>
    <dgm:pt modelId="{09198F42-E9B1-1F4C-9702-2C494D72B8C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dirty="0">
              <a:solidFill>
                <a:schemeClr val="bg2"/>
              </a:solidFill>
              <a:latin typeface="Cambria" panose="02040503050406030204" pitchFamily="18" charset="0"/>
            </a:rPr>
            <a:t>Hydrophilic species</a:t>
          </a:r>
        </a:p>
      </dgm:t>
    </dgm:pt>
    <dgm:pt modelId="{EE1702EA-D55A-5D49-8B72-1146B6EFDBAA}" type="parTrans" cxnId="{08F4D11C-C7BE-7F44-BC22-B1781F3ED64C}">
      <dgm:prSet/>
      <dgm:spPr/>
      <dgm:t>
        <a:bodyPr/>
        <a:lstStyle/>
        <a:p>
          <a:endParaRPr lang="en-US"/>
        </a:p>
      </dgm:t>
    </dgm:pt>
    <dgm:pt modelId="{40ECFD68-502E-B947-B359-F13863CE09E4}" type="sibTrans" cxnId="{08F4D11C-C7BE-7F44-BC22-B1781F3ED64C}">
      <dgm:prSet/>
      <dgm:spPr/>
      <dgm:t>
        <a:bodyPr/>
        <a:lstStyle/>
        <a:p>
          <a:endParaRPr lang="en-US"/>
        </a:p>
      </dgm:t>
    </dgm:pt>
    <dgm:pt modelId="{73FC4903-3781-3D4E-B1EE-E03A6071EEA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0" i="0" dirty="0">
              <a:solidFill>
                <a:srgbClr val="1E293B"/>
              </a:solidFill>
              <a:latin typeface="Cambria" panose="02040503050406030204" pitchFamily="18" charset="0"/>
            </a:rPr>
            <a:t>Coarse dust → </a:t>
          </a:r>
          <a:r>
            <a:rPr lang="en-US" sz="1200" b="0" i="0" dirty="0" err="1">
              <a:solidFill>
                <a:srgbClr val="1E293B"/>
              </a:solidFill>
              <a:latin typeface="Cambria" panose="02040503050406030204" pitchFamily="18" charset="0"/>
            </a:rPr>
            <a:t>nifa</a:t>
          </a:r>
          <a:r>
            <a:rPr lang="en-US" sz="1200" b="0" i="0" dirty="0">
              <a:solidFill>
                <a:srgbClr val="1E293B"/>
              </a:solidFill>
              <a:latin typeface="Cambria" panose="02040503050406030204" pitchFamily="18" charset="0"/>
            </a:rPr>
            <a:t> (IN)</a:t>
          </a:r>
          <a:endParaRPr lang="en-US" sz="1200" dirty="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953DAEEB-37B4-EA41-A47F-D7D5AAF96624}" type="parTrans" cxnId="{4246FF05-F280-D14B-9A82-68269E5F46F9}">
      <dgm:prSet/>
      <dgm:spPr/>
      <dgm:t>
        <a:bodyPr/>
        <a:lstStyle/>
        <a:p>
          <a:endParaRPr lang="en-US"/>
        </a:p>
      </dgm:t>
    </dgm:pt>
    <dgm:pt modelId="{02450748-13E7-124F-9623-77F539CCF959}" type="sibTrans" cxnId="{4246FF05-F280-D14B-9A82-68269E5F46F9}">
      <dgm:prSet/>
      <dgm:spPr/>
      <dgm:t>
        <a:bodyPr/>
        <a:lstStyle/>
        <a:p>
          <a:endParaRPr lang="en-US"/>
        </a:p>
      </dgm:t>
    </dgm:pt>
    <dgm:pt modelId="{5D0283E2-C4B2-5C42-98D5-A3199F849E1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dirty="0">
              <a:solidFill>
                <a:schemeClr val="bg2"/>
              </a:solidFill>
              <a:latin typeface="Cambria" panose="02040503050406030204" pitchFamily="18" charset="0"/>
            </a:rPr>
            <a:t>Scavenging of aerosols and trace gases are included.</a:t>
          </a:r>
        </a:p>
      </dgm:t>
    </dgm:pt>
    <dgm:pt modelId="{497779FE-E4BF-AB4A-8E82-2A2BE0674A18}" type="parTrans" cxnId="{FE5F2C9F-5101-1446-ABDC-D3DB291678A1}">
      <dgm:prSet/>
      <dgm:spPr/>
      <dgm:t>
        <a:bodyPr/>
        <a:lstStyle/>
        <a:p>
          <a:endParaRPr lang="en-US"/>
        </a:p>
      </dgm:t>
    </dgm:pt>
    <dgm:pt modelId="{D83D49EB-1800-9141-98E4-497AB493311F}" type="sibTrans" cxnId="{FE5F2C9F-5101-1446-ABDC-D3DB291678A1}">
      <dgm:prSet/>
      <dgm:spPr/>
      <dgm:t>
        <a:bodyPr/>
        <a:lstStyle/>
        <a:p>
          <a:endParaRPr lang="en-US"/>
        </a:p>
      </dgm:t>
    </dgm:pt>
    <dgm:pt modelId="{FF7BEC04-D364-1E48-A2C0-E067450C48D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200" dirty="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F28122B6-17DB-A544-9520-A885EE705FB7}" type="parTrans" cxnId="{F2750C0E-9CCD-8A42-9680-66C3227AFC58}">
      <dgm:prSet/>
      <dgm:spPr/>
      <dgm:t>
        <a:bodyPr/>
        <a:lstStyle/>
        <a:p>
          <a:endParaRPr lang="en-US"/>
        </a:p>
      </dgm:t>
    </dgm:pt>
    <dgm:pt modelId="{E2555502-5265-2945-BB20-D8C35B501949}" type="sibTrans" cxnId="{F2750C0E-9CCD-8A42-9680-66C3227AFC58}">
      <dgm:prSet/>
      <dgm:spPr/>
      <dgm:t>
        <a:bodyPr/>
        <a:lstStyle/>
        <a:p>
          <a:endParaRPr lang="en-US"/>
        </a:p>
      </dgm:t>
    </dgm:pt>
    <dgm:pt modelId="{2550AA59-2ED8-AD4B-B1F3-9FF7BE8D159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200" dirty="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5C0E582D-E963-704D-B486-9575D359CC79}" type="parTrans" cxnId="{41F90BB6-FCE6-E24A-97DF-F14D862BA584}">
      <dgm:prSet/>
      <dgm:spPr/>
      <dgm:t>
        <a:bodyPr/>
        <a:lstStyle/>
        <a:p>
          <a:endParaRPr lang="en-US"/>
        </a:p>
      </dgm:t>
    </dgm:pt>
    <dgm:pt modelId="{9104DCB7-8D74-7548-AD34-FE80378AAE39}" type="sibTrans" cxnId="{41F90BB6-FCE6-E24A-97DF-F14D862BA584}">
      <dgm:prSet/>
      <dgm:spPr/>
      <dgm:t>
        <a:bodyPr/>
        <a:lstStyle/>
        <a:p>
          <a:endParaRPr lang="en-US"/>
        </a:p>
      </dgm:t>
    </dgm:pt>
    <dgm:pt modelId="{6B3ACC4D-1FED-8B44-97B6-65BD3D727C74}">
      <dgm:prSet phldrT="[Text]" custT="1"/>
      <dgm:spPr/>
      <dgm:t>
        <a:bodyPr/>
        <a:lstStyle/>
        <a:p>
          <a:endParaRPr lang="en-US" sz="1400" b="0" i="0" kern="1200" dirty="0">
            <a:solidFill>
              <a:srgbClr val="1E293B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54174A3E-299A-A847-AF6D-12A55B5A72BC}" type="parTrans" cxnId="{7AAC1D0E-15CD-9A4E-A446-351157147CC2}">
      <dgm:prSet/>
      <dgm:spPr/>
      <dgm:t>
        <a:bodyPr/>
        <a:lstStyle/>
        <a:p>
          <a:endParaRPr lang="en-US"/>
        </a:p>
      </dgm:t>
    </dgm:pt>
    <dgm:pt modelId="{F2560446-0548-1940-87C2-DC92A9F7F1AA}" type="sibTrans" cxnId="{7AAC1D0E-15CD-9A4E-A446-351157147CC2}">
      <dgm:prSet/>
      <dgm:spPr/>
      <dgm:t>
        <a:bodyPr/>
        <a:lstStyle/>
        <a:p>
          <a:endParaRPr lang="en-US"/>
        </a:p>
      </dgm:t>
    </dgm:pt>
    <dgm:pt modelId="{C61836FC-CEB3-C84D-A329-C88C97C6AC1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Up/downdraft tracer transport + convective wet scavenging (in-cloud </a:t>
          </a:r>
          <a:r>
            <a:rPr lang="en-US" sz="1400" b="0" i="0" dirty="0" err="1">
              <a:solidFill>
                <a:srgbClr val="1E293B"/>
              </a:solidFill>
              <a:latin typeface="Cambria" panose="02040503050406030204" pitchFamily="18" charset="0"/>
            </a:rPr>
            <a:t>fscav</a:t>
          </a:r>
          <a:r>
            <a:rPr lang="en-US" sz="1400" b="0" i="0" dirty="0">
              <a:solidFill>
                <a:srgbClr val="1E293B"/>
              </a:solidFill>
              <a:latin typeface="Cambria" panose="02040503050406030204" pitchFamily="18" charset="0"/>
            </a:rPr>
            <a:t> + below-cloud washout) of </a:t>
          </a:r>
          <a:r>
            <a:rPr lang="en-US" sz="1400" dirty="0">
              <a:solidFill>
                <a:schemeClr val="bg2"/>
              </a:solidFill>
              <a:latin typeface="Cambria" panose="02040503050406030204" pitchFamily="18" charset="0"/>
            </a:rPr>
            <a:t>soluble trace gases and aerosols.</a:t>
          </a:r>
        </a:p>
      </dgm:t>
    </dgm:pt>
    <dgm:pt modelId="{A3CFE5E5-D3B1-9041-8009-AEDC6161164C}" type="parTrans" cxnId="{76493473-0710-E941-AC83-FC847EB33D9C}">
      <dgm:prSet/>
      <dgm:spPr/>
      <dgm:t>
        <a:bodyPr/>
        <a:lstStyle/>
        <a:p>
          <a:endParaRPr lang="en-US"/>
        </a:p>
      </dgm:t>
    </dgm:pt>
    <dgm:pt modelId="{F11985F1-B88C-5342-AD0D-68D1C6EBBA86}" type="sibTrans" cxnId="{76493473-0710-E941-AC83-FC847EB33D9C}">
      <dgm:prSet/>
      <dgm:spPr/>
      <dgm:t>
        <a:bodyPr/>
        <a:lstStyle/>
        <a:p>
          <a:endParaRPr lang="en-US"/>
        </a:p>
      </dgm:t>
    </dgm:pt>
    <dgm:pt modelId="{F8B6C857-6332-FA41-AA4A-298FDEBBB75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400" dirty="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DF45AC53-D263-1948-B16F-33DB2440D745}" type="parTrans" cxnId="{60555290-657C-5140-BCE1-8BB1DD5F43B6}">
      <dgm:prSet/>
      <dgm:spPr/>
      <dgm:t>
        <a:bodyPr/>
        <a:lstStyle/>
        <a:p>
          <a:endParaRPr lang="en-US"/>
        </a:p>
      </dgm:t>
    </dgm:pt>
    <dgm:pt modelId="{95A4A996-ED10-8B42-85F4-17A4EE723484}" type="sibTrans" cxnId="{60555290-657C-5140-BCE1-8BB1DD5F43B6}">
      <dgm:prSet/>
      <dgm:spPr/>
      <dgm:t>
        <a:bodyPr/>
        <a:lstStyle/>
        <a:p>
          <a:endParaRPr lang="en-US"/>
        </a:p>
      </dgm:t>
    </dgm:pt>
    <dgm:pt modelId="{77180333-E824-8541-BCBF-F77060F240E2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200" b="0" i="0" dirty="0">
              <a:solidFill>
                <a:srgbClr val="1E293B"/>
              </a:solidFill>
              <a:latin typeface="Cambria" panose="02040503050406030204" pitchFamily="18" charset="0"/>
            </a:rPr>
            <a:t>    → </a:t>
          </a:r>
          <a:r>
            <a:rPr lang="en-US" sz="1200" b="0" i="0" dirty="0" err="1">
              <a:solidFill>
                <a:srgbClr val="1E293B"/>
              </a:solidFill>
              <a:latin typeface="Cambria" panose="02040503050406030204" pitchFamily="18" charset="0"/>
            </a:rPr>
            <a:t>nwfa</a:t>
          </a:r>
          <a:r>
            <a:rPr lang="en-US" sz="1200" b="0" i="0" dirty="0">
              <a:solidFill>
                <a:srgbClr val="1E293B"/>
              </a:solidFill>
              <a:latin typeface="Cambria" panose="02040503050406030204" pitchFamily="18" charset="0"/>
            </a:rPr>
            <a:t> (CCN)</a:t>
          </a:r>
          <a:endParaRPr lang="en-US" sz="1200" dirty="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EFD2017F-8D8B-DA4F-8036-0EA010660AD4}" type="parTrans" cxnId="{6980979E-8716-A04B-8036-FB0E7DCB7F0E}">
      <dgm:prSet/>
      <dgm:spPr/>
      <dgm:t>
        <a:bodyPr/>
        <a:lstStyle/>
        <a:p>
          <a:endParaRPr lang="en-US"/>
        </a:p>
      </dgm:t>
    </dgm:pt>
    <dgm:pt modelId="{67FD207C-6A0A-6A4C-ADF0-8F669FFF461F}" type="sibTrans" cxnId="{6980979E-8716-A04B-8036-FB0E7DCB7F0E}">
      <dgm:prSet/>
      <dgm:spPr/>
      <dgm:t>
        <a:bodyPr/>
        <a:lstStyle/>
        <a:p>
          <a:endParaRPr lang="en-US"/>
        </a:p>
      </dgm:t>
    </dgm:pt>
    <dgm:pt modelId="{92B30B51-66A5-3246-911B-D2758DF1EAC3}" type="pres">
      <dgm:prSet presAssocID="{DD287C47-A547-354F-8323-0E9DD2A82948}" presName="Name0" presStyleCnt="0">
        <dgm:presLayoutVars>
          <dgm:dir/>
          <dgm:animLvl val="lvl"/>
          <dgm:resizeHandles val="exact"/>
        </dgm:presLayoutVars>
      </dgm:prSet>
      <dgm:spPr/>
    </dgm:pt>
    <dgm:pt modelId="{71166A90-D8AC-664A-A46C-B2D8B04100A0}" type="pres">
      <dgm:prSet presAssocID="{0C83D9B4-6F9D-5E40-B851-81F99F98577E}" presName="composite" presStyleCnt="0"/>
      <dgm:spPr/>
    </dgm:pt>
    <dgm:pt modelId="{EB8C3288-6EE1-A041-8889-8ADC6757D33F}" type="pres">
      <dgm:prSet presAssocID="{0C83D9B4-6F9D-5E40-B851-81F99F98577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BB3DA94-A8AB-1B48-AD2F-89CBE6A84F7F}" type="pres">
      <dgm:prSet presAssocID="{0C83D9B4-6F9D-5E40-B851-81F99F98577E}" presName="desTx" presStyleLbl="alignAccFollowNode1" presStyleIdx="0" presStyleCnt="4">
        <dgm:presLayoutVars>
          <dgm:bulletEnabled val="1"/>
        </dgm:presLayoutVars>
      </dgm:prSet>
      <dgm:spPr/>
    </dgm:pt>
    <dgm:pt modelId="{8B109FDA-4C35-3A42-9E4B-9A9B85068380}" type="pres">
      <dgm:prSet presAssocID="{D51BABDC-7B8C-404C-8469-491311EF9653}" presName="space" presStyleCnt="0"/>
      <dgm:spPr/>
    </dgm:pt>
    <dgm:pt modelId="{F8E230EA-BF66-884C-A3A6-6C1B7EF40D8D}" type="pres">
      <dgm:prSet presAssocID="{F95DA236-D4A0-A242-90B0-925CD6364335}" presName="composite" presStyleCnt="0"/>
      <dgm:spPr/>
    </dgm:pt>
    <dgm:pt modelId="{09D204EA-7DFA-CC45-BF75-15C6E34013BB}" type="pres">
      <dgm:prSet presAssocID="{F95DA236-D4A0-A242-90B0-925CD6364335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72E25BBA-D394-BA49-A2BE-10D54C72B149}" type="pres">
      <dgm:prSet presAssocID="{F95DA236-D4A0-A242-90B0-925CD6364335}" presName="desTx" presStyleLbl="alignAccFollowNode1" presStyleIdx="1" presStyleCnt="4">
        <dgm:presLayoutVars>
          <dgm:bulletEnabled val="1"/>
        </dgm:presLayoutVars>
      </dgm:prSet>
      <dgm:spPr/>
    </dgm:pt>
    <dgm:pt modelId="{0518C4C1-7252-674A-851C-8972645226AE}" type="pres">
      <dgm:prSet presAssocID="{099CB8C2-3A24-774C-9DCB-2480EF582BAA}" presName="space" presStyleCnt="0"/>
      <dgm:spPr/>
    </dgm:pt>
    <dgm:pt modelId="{9A9620BB-8447-0E40-BF59-0EB451510D3C}" type="pres">
      <dgm:prSet presAssocID="{E5A7F69A-4965-704A-9D80-BF2112D89504}" presName="composite" presStyleCnt="0"/>
      <dgm:spPr/>
    </dgm:pt>
    <dgm:pt modelId="{EC474982-F0B0-9341-8EA5-27FC7C941079}" type="pres">
      <dgm:prSet presAssocID="{E5A7F69A-4965-704A-9D80-BF2112D8950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ED1B6540-93AB-6347-975B-CB08AA93788A}" type="pres">
      <dgm:prSet presAssocID="{E5A7F69A-4965-704A-9D80-BF2112D89504}" presName="desTx" presStyleLbl="alignAccFollowNode1" presStyleIdx="2" presStyleCnt="4">
        <dgm:presLayoutVars>
          <dgm:bulletEnabled val="1"/>
        </dgm:presLayoutVars>
      </dgm:prSet>
      <dgm:spPr/>
    </dgm:pt>
    <dgm:pt modelId="{11FF5263-6E7C-3940-BAD8-1F7995061C4D}" type="pres">
      <dgm:prSet presAssocID="{74C3B297-7443-4B40-A452-816C81035D0F}" presName="space" presStyleCnt="0"/>
      <dgm:spPr/>
    </dgm:pt>
    <dgm:pt modelId="{6E538515-ECA5-DD4C-AAFB-37C1C7BB9038}" type="pres">
      <dgm:prSet presAssocID="{2F59913E-37A6-B745-8B15-A8C3336DF937}" presName="composite" presStyleCnt="0"/>
      <dgm:spPr/>
    </dgm:pt>
    <dgm:pt modelId="{DD28EC73-F672-AB4D-9056-7F06CC20F6E8}" type="pres">
      <dgm:prSet presAssocID="{2F59913E-37A6-B745-8B15-A8C3336DF937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BDDB8A3-65B0-284B-BA3F-DB96E35C5386}" type="pres">
      <dgm:prSet presAssocID="{2F59913E-37A6-B745-8B15-A8C3336DF937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4246FF05-F280-D14B-9A82-68269E5F46F9}" srcId="{2F59913E-37A6-B745-8B15-A8C3336DF937}" destId="{73FC4903-3781-3D4E-B1EE-E03A6071EEAD}" srcOrd="4" destOrd="0" parTransId="{953DAEEB-37B4-EA41-A47F-D7D5AAF96624}" sibTransId="{02450748-13E7-124F-9623-77F539CCF959}"/>
    <dgm:cxn modelId="{12900F06-EE01-3045-A914-53FDC4D86E25}" type="presOf" srcId="{8EB091CB-F6FC-B848-B997-5245CCF568FD}" destId="{72E25BBA-D394-BA49-A2BE-10D54C72B149}" srcOrd="0" destOrd="0" presId="urn:microsoft.com/office/officeart/2005/8/layout/hList1"/>
    <dgm:cxn modelId="{3D287C0A-7F36-D44D-BAC4-70EE368FBFD3}" type="presOf" srcId="{09198F42-E9B1-1F4C-9702-2C494D72B8CA}" destId="{5BDDB8A3-65B0-284B-BA3F-DB96E35C5386}" srcOrd="0" destOrd="2" presId="urn:microsoft.com/office/officeart/2005/8/layout/hList1"/>
    <dgm:cxn modelId="{F2750C0E-9CCD-8A42-9680-66C3227AFC58}" srcId="{2F59913E-37A6-B745-8B15-A8C3336DF937}" destId="{FF7BEC04-D364-1E48-A2C0-E067450C48D0}" srcOrd="1" destOrd="0" parTransId="{F28122B6-17DB-A544-9520-A885EE705FB7}" sibTransId="{E2555502-5265-2945-BB20-D8C35B501949}"/>
    <dgm:cxn modelId="{7AAC1D0E-15CD-9A4E-A446-351157147CC2}" srcId="{F95DA236-D4A0-A242-90B0-925CD6364335}" destId="{6B3ACC4D-1FED-8B44-97B6-65BD3D727C74}" srcOrd="1" destOrd="0" parTransId="{54174A3E-299A-A847-AF6D-12A55B5A72BC}" sibTransId="{F2560446-0548-1940-87C2-DC92A9F7F1AA}"/>
    <dgm:cxn modelId="{860B760F-D9FD-5F46-BE96-70403FFC677B}" srcId="{F95DA236-D4A0-A242-90B0-925CD6364335}" destId="{78F49452-367B-514A-A66E-3524CE69EBD0}" srcOrd="2" destOrd="0" parTransId="{6B88B61B-794A-A348-AEBC-12B2737AB3C8}" sibTransId="{11F79973-0FFC-144C-8BC1-FA31C7ACF266}"/>
    <dgm:cxn modelId="{47C5A210-3BC8-4941-A136-E53B5D854BF6}" type="presOf" srcId="{0C83D9B4-6F9D-5E40-B851-81F99F98577E}" destId="{EB8C3288-6EE1-A041-8889-8ADC6757D33F}" srcOrd="0" destOrd="0" presId="urn:microsoft.com/office/officeart/2005/8/layout/hList1"/>
    <dgm:cxn modelId="{D2CCFF16-E055-2044-AB25-50002F0B19C4}" srcId="{DD287C47-A547-354F-8323-0E9DD2A82948}" destId="{0C83D9B4-6F9D-5E40-B851-81F99F98577E}" srcOrd="0" destOrd="0" parTransId="{75F0F802-3583-1E47-A49F-47E42617752A}" sibTransId="{D51BABDC-7B8C-404C-8469-491311EF9653}"/>
    <dgm:cxn modelId="{08F4D11C-C7BE-7F44-BC22-B1781F3ED64C}" srcId="{2F59913E-37A6-B745-8B15-A8C3336DF937}" destId="{09198F42-E9B1-1F4C-9702-2C494D72B8CA}" srcOrd="2" destOrd="0" parTransId="{EE1702EA-D55A-5D49-8B72-1146B6EFDBAA}" sibTransId="{40ECFD68-502E-B947-B359-F13863CE09E4}"/>
    <dgm:cxn modelId="{7D374737-B017-8242-BD9B-9D1731E8B628}" type="presOf" srcId="{FF7BEC04-D364-1E48-A2C0-E067450C48D0}" destId="{5BDDB8A3-65B0-284B-BA3F-DB96E35C5386}" srcOrd="0" destOrd="1" presId="urn:microsoft.com/office/officeart/2005/8/layout/hList1"/>
    <dgm:cxn modelId="{EE2A8C3F-F61D-3C43-B23F-3F54977DC0EB}" type="presOf" srcId="{2F59913E-37A6-B745-8B15-A8C3336DF937}" destId="{DD28EC73-F672-AB4D-9056-7F06CC20F6E8}" srcOrd="0" destOrd="0" presId="urn:microsoft.com/office/officeart/2005/8/layout/hList1"/>
    <dgm:cxn modelId="{BF8F194B-09CD-4941-B50D-DD1DEC5FF0EA}" srcId="{DD287C47-A547-354F-8323-0E9DD2A82948}" destId="{F95DA236-D4A0-A242-90B0-925CD6364335}" srcOrd="1" destOrd="0" parTransId="{BD0AB06E-FF19-7044-90E5-A11656A1AD3A}" sibTransId="{099CB8C2-3A24-774C-9DCB-2480EF582BAA}"/>
    <dgm:cxn modelId="{C251444C-0E77-EE4E-A81A-6C558BCB0F07}" srcId="{F95DA236-D4A0-A242-90B0-925CD6364335}" destId="{8EB091CB-F6FC-B848-B997-5245CCF568FD}" srcOrd="0" destOrd="0" parTransId="{D8E5BAE2-D26C-9546-ACE5-E0817D0C1483}" sibTransId="{4703B6E2-96AE-7749-B8D5-DDDDBE84C740}"/>
    <dgm:cxn modelId="{01872164-D660-B942-B348-6CD461D8DC08}" type="presOf" srcId="{DD287C47-A547-354F-8323-0E9DD2A82948}" destId="{92B30B51-66A5-3246-911B-D2758DF1EAC3}" srcOrd="0" destOrd="0" presId="urn:microsoft.com/office/officeart/2005/8/layout/hList1"/>
    <dgm:cxn modelId="{6362C469-4C52-874B-B043-1993B2713CC3}" type="presOf" srcId="{78F49452-367B-514A-A66E-3524CE69EBD0}" destId="{72E25BBA-D394-BA49-A2BE-10D54C72B149}" srcOrd="0" destOrd="2" presId="urn:microsoft.com/office/officeart/2005/8/layout/hList1"/>
    <dgm:cxn modelId="{B8C8AA6D-22A3-C841-8610-98C5ECA05EDB}" type="presOf" srcId="{2550AA59-2ED8-AD4B-B1F3-9FF7BE8D159B}" destId="{5BDDB8A3-65B0-284B-BA3F-DB96E35C5386}" srcOrd="0" destOrd="5" presId="urn:microsoft.com/office/officeart/2005/8/layout/hList1"/>
    <dgm:cxn modelId="{76493473-0710-E941-AC83-FC847EB33D9C}" srcId="{E5A7F69A-4965-704A-9D80-BF2112D89504}" destId="{C61836FC-CEB3-C84D-A329-C88C97C6AC15}" srcOrd="2" destOrd="0" parTransId="{A3CFE5E5-D3B1-9041-8009-AEDC6161164C}" sibTransId="{F11985F1-B88C-5342-AD0D-68D1C6EBBA86}"/>
    <dgm:cxn modelId="{04470C81-8275-CB4D-8FB4-D3D96E3BD635}" type="presOf" srcId="{77180333-E824-8541-BCBF-F77060F240E2}" destId="{5BDDB8A3-65B0-284B-BA3F-DB96E35C5386}" srcOrd="0" destOrd="3" presId="urn:microsoft.com/office/officeart/2005/8/layout/hList1"/>
    <dgm:cxn modelId="{ED4E4986-B902-5B42-A33C-1147FF8E0D3E}" type="presOf" srcId="{C61836FC-CEB3-C84D-A329-C88C97C6AC15}" destId="{ED1B6540-93AB-6347-975B-CB08AA93788A}" srcOrd="0" destOrd="2" presId="urn:microsoft.com/office/officeart/2005/8/layout/hList1"/>
    <dgm:cxn modelId="{272B4E8D-F9C5-5748-930A-7A200D2EB42C}" type="presOf" srcId="{5072BB59-14A4-644C-B832-1D7A900E1C58}" destId="{5BDDB8A3-65B0-284B-BA3F-DB96E35C5386}" srcOrd="0" destOrd="0" presId="urn:microsoft.com/office/officeart/2005/8/layout/hList1"/>
    <dgm:cxn modelId="{60555290-657C-5140-BCE1-8BB1DD5F43B6}" srcId="{E5A7F69A-4965-704A-9D80-BF2112D89504}" destId="{F8B6C857-6332-FA41-AA4A-298FDEBBB757}" srcOrd="1" destOrd="0" parTransId="{DF45AC53-D263-1948-B16F-33DB2440D745}" sibTransId="{95A4A996-ED10-8B42-85F4-17A4EE723484}"/>
    <dgm:cxn modelId="{FA4ADB92-B21A-8541-B867-CF7CF8BFFBDF}" srcId="{E5A7F69A-4965-704A-9D80-BF2112D89504}" destId="{0E4B81C5-423F-124B-88BF-07599E035DBF}" srcOrd="0" destOrd="0" parTransId="{91DD4ABC-D5E2-3143-981F-C080F88C3B7E}" sibTransId="{805F1CEA-FC8A-AE42-A7F1-8C6A0855BF81}"/>
    <dgm:cxn modelId="{0EF5E792-744C-DC48-A747-0AC955E09100}" srcId="{DD287C47-A547-354F-8323-0E9DD2A82948}" destId="{E5A7F69A-4965-704A-9D80-BF2112D89504}" srcOrd="2" destOrd="0" parTransId="{9044EB18-49F1-6F44-9521-66284DA1B335}" sibTransId="{74C3B297-7443-4B40-A452-816C81035D0F}"/>
    <dgm:cxn modelId="{E628D198-11B9-8148-BAB4-D60F27C7C950}" type="presOf" srcId="{6B3ACC4D-1FED-8B44-97B6-65BD3D727C74}" destId="{72E25BBA-D394-BA49-A2BE-10D54C72B149}" srcOrd="0" destOrd="1" presId="urn:microsoft.com/office/officeart/2005/8/layout/hList1"/>
    <dgm:cxn modelId="{6980979E-8716-A04B-8036-FB0E7DCB7F0E}" srcId="{2F59913E-37A6-B745-8B15-A8C3336DF937}" destId="{77180333-E824-8541-BCBF-F77060F240E2}" srcOrd="3" destOrd="0" parTransId="{EFD2017F-8D8B-DA4F-8036-0EA010660AD4}" sibTransId="{67FD207C-6A0A-6A4C-ADF0-8F669FFF461F}"/>
    <dgm:cxn modelId="{FE5F2C9F-5101-1446-ABDC-D3DB291678A1}" srcId="{2F59913E-37A6-B745-8B15-A8C3336DF937}" destId="{5D0283E2-C4B2-5C42-98D5-A3199F849E11}" srcOrd="6" destOrd="0" parTransId="{497779FE-E4BF-AB4A-8E82-2A2BE0674A18}" sibTransId="{D83D49EB-1800-9141-98E4-497AB493311F}"/>
    <dgm:cxn modelId="{EE5E8FAF-15C6-6246-96B1-B0AA69ABF669}" srcId="{0C83D9B4-6F9D-5E40-B851-81F99F98577E}" destId="{A10DBEDB-068C-134B-8BDB-621A0B29E777}" srcOrd="0" destOrd="0" parTransId="{9EE691C0-EE30-8F4F-8758-654272417363}" sibTransId="{552E0DD9-D60C-6849-9897-6E22E59EBF91}"/>
    <dgm:cxn modelId="{41F90BB6-FCE6-E24A-97DF-F14D862BA584}" srcId="{2F59913E-37A6-B745-8B15-A8C3336DF937}" destId="{2550AA59-2ED8-AD4B-B1F3-9FF7BE8D159B}" srcOrd="5" destOrd="0" parTransId="{5C0E582D-E963-704D-B486-9575D359CC79}" sibTransId="{9104DCB7-8D74-7548-AD34-FE80378AAE39}"/>
    <dgm:cxn modelId="{464523B9-2568-884F-8ECD-BAA5544DDCA2}" type="presOf" srcId="{5D0283E2-C4B2-5C42-98D5-A3199F849E11}" destId="{5BDDB8A3-65B0-284B-BA3F-DB96E35C5386}" srcOrd="0" destOrd="6" presId="urn:microsoft.com/office/officeart/2005/8/layout/hList1"/>
    <dgm:cxn modelId="{849C3ABE-3345-F242-B4B0-90EEF604360D}" srcId="{DD287C47-A547-354F-8323-0E9DD2A82948}" destId="{2F59913E-37A6-B745-8B15-A8C3336DF937}" srcOrd="3" destOrd="0" parTransId="{093BFD43-1837-5F48-B772-278E5DA70F4C}" sibTransId="{EF4E33F1-A7F1-D143-BD09-C7515325D107}"/>
    <dgm:cxn modelId="{AA76C6C3-56DF-3547-992F-73BDE1AE8ABA}" type="presOf" srcId="{E5A7F69A-4965-704A-9D80-BF2112D89504}" destId="{EC474982-F0B0-9341-8EA5-27FC7C941079}" srcOrd="0" destOrd="0" presId="urn:microsoft.com/office/officeart/2005/8/layout/hList1"/>
    <dgm:cxn modelId="{BB65A8C4-0084-5F4D-B2B2-678B9F935CF2}" type="presOf" srcId="{F95DA236-D4A0-A242-90B0-925CD6364335}" destId="{09D204EA-7DFA-CC45-BF75-15C6E34013BB}" srcOrd="0" destOrd="0" presId="urn:microsoft.com/office/officeart/2005/8/layout/hList1"/>
    <dgm:cxn modelId="{3317DBC8-FAAC-C446-9E52-63C7B95EAF4D}" type="presOf" srcId="{A10DBEDB-068C-134B-8BDB-621A0B29E777}" destId="{BBB3DA94-A8AB-1B48-AD2F-89CBE6A84F7F}" srcOrd="0" destOrd="0" presId="urn:microsoft.com/office/officeart/2005/8/layout/hList1"/>
    <dgm:cxn modelId="{4B78D8D7-5AE5-914F-A247-42560899764A}" type="presOf" srcId="{0E4B81C5-423F-124B-88BF-07599E035DBF}" destId="{ED1B6540-93AB-6347-975B-CB08AA93788A}" srcOrd="0" destOrd="0" presId="urn:microsoft.com/office/officeart/2005/8/layout/hList1"/>
    <dgm:cxn modelId="{941028DA-2138-974C-8404-3096A97D3FB4}" type="presOf" srcId="{F8B6C857-6332-FA41-AA4A-298FDEBBB757}" destId="{ED1B6540-93AB-6347-975B-CB08AA93788A}" srcOrd="0" destOrd="1" presId="urn:microsoft.com/office/officeart/2005/8/layout/hList1"/>
    <dgm:cxn modelId="{2231C0F2-FB33-D144-85B0-CE57BA9F69CB}" srcId="{2F59913E-37A6-B745-8B15-A8C3336DF937}" destId="{5072BB59-14A4-644C-B832-1D7A900E1C58}" srcOrd="0" destOrd="0" parTransId="{1FC33FE1-E3C5-9948-AB0C-2DB3D7959968}" sibTransId="{355A1E2E-725C-9E4A-8107-B09A613132B1}"/>
    <dgm:cxn modelId="{A5768AFB-FE65-0B4E-B737-C0D09DA3C1D3}" type="presOf" srcId="{73FC4903-3781-3D4E-B1EE-E03A6071EEAD}" destId="{5BDDB8A3-65B0-284B-BA3F-DB96E35C5386}" srcOrd="0" destOrd="4" presId="urn:microsoft.com/office/officeart/2005/8/layout/hList1"/>
    <dgm:cxn modelId="{78D01709-DA4C-F045-AC32-8EF9FF3354FC}" type="presParOf" srcId="{92B30B51-66A5-3246-911B-D2758DF1EAC3}" destId="{71166A90-D8AC-664A-A46C-B2D8B04100A0}" srcOrd="0" destOrd="0" presId="urn:microsoft.com/office/officeart/2005/8/layout/hList1"/>
    <dgm:cxn modelId="{7A425BF4-F26C-5E40-88B7-C67A43EAE23D}" type="presParOf" srcId="{71166A90-D8AC-664A-A46C-B2D8B04100A0}" destId="{EB8C3288-6EE1-A041-8889-8ADC6757D33F}" srcOrd="0" destOrd="0" presId="urn:microsoft.com/office/officeart/2005/8/layout/hList1"/>
    <dgm:cxn modelId="{0FFF4FDE-3CBE-3F44-B52C-C832E2DA2FA9}" type="presParOf" srcId="{71166A90-D8AC-664A-A46C-B2D8B04100A0}" destId="{BBB3DA94-A8AB-1B48-AD2F-89CBE6A84F7F}" srcOrd="1" destOrd="0" presId="urn:microsoft.com/office/officeart/2005/8/layout/hList1"/>
    <dgm:cxn modelId="{9A326062-1CF1-A846-A9E1-85B3B809F34E}" type="presParOf" srcId="{92B30B51-66A5-3246-911B-D2758DF1EAC3}" destId="{8B109FDA-4C35-3A42-9E4B-9A9B85068380}" srcOrd="1" destOrd="0" presId="urn:microsoft.com/office/officeart/2005/8/layout/hList1"/>
    <dgm:cxn modelId="{30EAA93F-43DC-8540-AEF3-39DC7132BE52}" type="presParOf" srcId="{92B30B51-66A5-3246-911B-D2758DF1EAC3}" destId="{F8E230EA-BF66-884C-A3A6-6C1B7EF40D8D}" srcOrd="2" destOrd="0" presId="urn:microsoft.com/office/officeart/2005/8/layout/hList1"/>
    <dgm:cxn modelId="{D7C70D71-9D14-6B47-B5F0-C60247E1D07B}" type="presParOf" srcId="{F8E230EA-BF66-884C-A3A6-6C1B7EF40D8D}" destId="{09D204EA-7DFA-CC45-BF75-15C6E34013BB}" srcOrd="0" destOrd="0" presId="urn:microsoft.com/office/officeart/2005/8/layout/hList1"/>
    <dgm:cxn modelId="{1E4D9CC4-A5AD-FB40-A05B-21D80D5ADEE5}" type="presParOf" srcId="{F8E230EA-BF66-884C-A3A6-6C1B7EF40D8D}" destId="{72E25BBA-D394-BA49-A2BE-10D54C72B149}" srcOrd="1" destOrd="0" presId="urn:microsoft.com/office/officeart/2005/8/layout/hList1"/>
    <dgm:cxn modelId="{39E38986-5CBA-B14C-B718-9001A1646538}" type="presParOf" srcId="{92B30B51-66A5-3246-911B-D2758DF1EAC3}" destId="{0518C4C1-7252-674A-851C-8972645226AE}" srcOrd="3" destOrd="0" presId="urn:microsoft.com/office/officeart/2005/8/layout/hList1"/>
    <dgm:cxn modelId="{97F08F53-81C5-FF4A-98B8-48B430399E4C}" type="presParOf" srcId="{92B30B51-66A5-3246-911B-D2758DF1EAC3}" destId="{9A9620BB-8447-0E40-BF59-0EB451510D3C}" srcOrd="4" destOrd="0" presId="urn:microsoft.com/office/officeart/2005/8/layout/hList1"/>
    <dgm:cxn modelId="{141BE1FF-0B3F-F44A-8DCA-C9FEB9327DB4}" type="presParOf" srcId="{9A9620BB-8447-0E40-BF59-0EB451510D3C}" destId="{EC474982-F0B0-9341-8EA5-27FC7C941079}" srcOrd="0" destOrd="0" presId="urn:microsoft.com/office/officeart/2005/8/layout/hList1"/>
    <dgm:cxn modelId="{C93218A9-7DD3-294E-8967-5C848D95C16C}" type="presParOf" srcId="{9A9620BB-8447-0E40-BF59-0EB451510D3C}" destId="{ED1B6540-93AB-6347-975B-CB08AA93788A}" srcOrd="1" destOrd="0" presId="urn:microsoft.com/office/officeart/2005/8/layout/hList1"/>
    <dgm:cxn modelId="{0FC175EE-3A5A-CC4E-B9F4-4B1370F6D0B8}" type="presParOf" srcId="{92B30B51-66A5-3246-911B-D2758DF1EAC3}" destId="{11FF5263-6E7C-3940-BAD8-1F7995061C4D}" srcOrd="5" destOrd="0" presId="urn:microsoft.com/office/officeart/2005/8/layout/hList1"/>
    <dgm:cxn modelId="{376D5867-30CF-D24A-A09F-6729415633D6}" type="presParOf" srcId="{92B30B51-66A5-3246-911B-D2758DF1EAC3}" destId="{6E538515-ECA5-DD4C-AAFB-37C1C7BB9038}" srcOrd="6" destOrd="0" presId="urn:microsoft.com/office/officeart/2005/8/layout/hList1"/>
    <dgm:cxn modelId="{BC98AE8C-899F-6641-9A23-E3F30742C2C8}" type="presParOf" srcId="{6E538515-ECA5-DD4C-AAFB-37C1C7BB9038}" destId="{DD28EC73-F672-AB4D-9056-7F06CC20F6E8}" srcOrd="0" destOrd="0" presId="urn:microsoft.com/office/officeart/2005/8/layout/hList1"/>
    <dgm:cxn modelId="{47DE590E-0036-304D-BF50-A2D34E3EA9F3}" type="presParOf" srcId="{6E538515-ECA5-DD4C-AAFB-37C1C7BB9038}" destId="{5BDDB8A3-65B0-284B-BA3F-DB96E35C538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C0266-93B9-E845-B08C-B13508A1BD11}">
      <dsp:nvSpPr>
        <dsp:cNvPr id="0" name=""/>
        <dsp:cNvSpPr/>
      </dsp:nvSpPr>
      <dsp:spPr>
        <a:xfrm>
          <a:off x="0" y="3489565"/>
          <a:ext cx="6096000" cy="572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gocart2G_chemistry_driver</a:t>
          </a:r>
        </a:p>
      </dsp:txBody>
      <dsp:txXfrm>
        <a:off x="0" y="3489565"/>
        <a:ext cx="6096000" cy="309145"/>
      </dsp:txXfrm>
    </dsp:sp>
    <dsp:sp modelId="{29B35791-8355-1747-BF3A-074DEF9732FE}">
      <dsp:nvSpPr>
        <dsp:cNvPr id="0" name=""/>
        <dsp:cNvSpPr/>
      </dsp:nvSpPr>
      <dsp:spPr>
        <a:xfrm>
          <a:off x="0" y="3787261"/>
          <a:ext cx="6096000" cy="263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accent5"/>
              </a:solidFill>
            </a:rPr>
            <a:t>aging ・ dry/wet removal ・ gas chem =&gt; gocart2G_forMPASphys, GOCART2G_rrtmg </a:t>
          </a:r>
        </a:p>
      </dsp:txBody>
      <dsp:txXfrm>
        <a:off x="0" y="3787261"/>
        <a:ext cx="6096000" cy="263346"/>
      </dsp:txXfrm>
    </dsp:sp>
    <dsp:sp modelId="{7E470424-5978-E342-A365-77D6ED9B2552}">
      <dsp:nvSpPr>
        <dsp:cNvPr id="0" name=""/>
        <dsp:cNvSpPr/>
      </dsp:nvSpPr>
      <dsp:spPr>
        <a:xfrm rot="10800000">
          <a:off x="0" y="2617659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Dynamics (</a:t>
          </a:r>
          <a:r>
            <a:rPr lang="en-US" sz="1200" kern="1200" dirty="0" err="1"/>
            <a:t>atm_timestep</a:t>
          </a:r>
          <a:r>
            <a:rPr lang="en-US" sz="1200" kern="1200" dirty="0"/>
            <a:t>)</a:t>
          </a:r>
        </a:p>
      </dsp:txBody>
      <dsp:txXfrm rot="-10800000">
        <a:off x="0" y="2617659"/>
        <a:ext cx="6096000" cy="309053"/>
      </dsp:txXfrm>
    </dsp:sp>
    <dsp:sp modelId="{8BA17CD0-29D1-724E-919A-5F28B89F5262}">
      <dsp:nvSpPr>
        <dsp:cNvPr id="0" name=""/>
        <dsp:cNvSpPr/>
      </dsp:nvSpPr>
      <dsp:spPr>
        <a:xfrm>
          <a:off x="2976" y="2926712"/>
          <a:ext cx="2030015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accent5"/>
              </a:solidFill>
            </a:rPr>
            <a:t>apply tendencies</a:t>
          </a:r>
        </a:p>
      </dsp:txBody>
      <dsp:txXfrm>
        <a:off x="2976" y="2926712"/>
        <a:ext cx="2030015" cy="263267"/>
      </dsp:txXfrm>
    </dsp:sp>
    <dsp:sp modelId="{D737F042-B784-AA40-9C8A-218006860ADE}">
      <dsp:nvSpPr>
        <dsp:cNvPr id="0" name=""/>
        <dsp:cNvSpPr/>
      </dsp:nvSpPr>
      <dsp:spPr>
        <a:xfrm>
          <a:off x="2032992" y="2926712"/>
          <a:ext cx="2030015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accent5"/>
              </a:solidFill>
            </a:rPr>
            <a:t>advect</a:t>
          </a:r>
          <a:r>
            <a:rPr lang="en-US" sz="1200" kern="1200" dirty="0">
              <a:solidFill>
                <a:schemeClr val="accent5"/>
              </a:solidFill>
            </a:rPr>
            <a:t> aerosol scalars </a:t>
          </a:r>
        </a:p>
      </dsp:txBody>
      <dsp:txXfrm>
        <a:off x="2032992" y="2926712"/>
        <a:ext cx="2030015" cy="263267"/>
      </dsp:txXfrm>
    </dsp:sp>
    <dsp:sp modelId="{438614E7-7C0A-3D45-AE09-69176B82A651}">
      <dsp:nvSpPr>
        <dsp:cNvPr id="0" name=""/>
        <dsp:cNvSpPr/>
      </dsp:nvSpPr>
      <dsp:spPr>
        <a:xfrm>
          <a:off x="4063007" y="2926712"/>
          <a:ext cx="2030015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accent5"/>
              </a:solidFill>
            </a:rPr>
            <a:t>cloud microphysics</a:t>
          </a:r>
        </a:p>
      </dsp:txBody>
      <dsp:txXfrm>
        <a:off x="4063007" y="2926712"/>
        <a:ext cx="2030015" cy="263267"/>
      </dsp:txXfrm>
    </dsp:sp>
    <dsp:sp modelId="{7622CE8E-8865-614E-823C-ADAA2912DFFE}">
      <dsp:nvSpPr>
        <dsp:cNvPr id="0" name=""/>
        <dsp:cNvSpPr/>
      </dsp:nvSpPr>
      <dsp:spPr>
        <a:xfrm rot="10800000">
          <a:off x="0" y="1745753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Physics_driver</a:t>
          </a:r>
          <a:endParaRPr lang="en-US" sz="1200" kern="1200" dirty="0"/>
        </a:p>
      </dsp:txBody>
      <dsp:txXfrm rot="-10800000">
        <a:off x="0" y="1745753"/>
        <a:ext cx="6096000" cy="309053"/>
      </dsp:txXfrm>
    </dsp:sp>
    <dsp:sp modelId="{3A154AEC-5C1B-5342-AAB0-74CED1D967AC}">
      <dsp:nvSpPr>
        <dsp:cNvPr id="0" name=""/>
        <dsp:cNvSpPr/>
      </dsp:nvSpPr>
      <dsp:spPr>
        <a:xfrm>
          <a:off x="0" y="2054806"/>
          <a:ext cx="1523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accent5"/>
              </a:solidFill>
            </a:rPr>
            <a:t>radiation </a:t>
          </a:r>
          <a:r>
            <a:rPr lang="en-US" sz="1200" kern="1200" dirty="0">
              <a:solidFill>
                <a:schemeClr val="accent5"/>
              </a:solidFill>
            </a:rPr>
            <a:t>SW/LW</a:t>
          </a:r>
        </a:p>
      </dsp:txBody>
      <dsp:txXfrm>
        <a:off x="0" y="2054806"/>
        <a:ext cx="1523999" cy="263267"/>
      </dsp:txXfrm>
    </dsp:sp>
    <dsp:sp modelId="{1F0B5191-D92B-6140-B0E0-6EA063C536D3}">
      <dsp:nvSpPr>
        <dsp:cNvPr id="0" name=""/>
        <dsp:cNvSpPr/>
      </dsp:nvSpPr>
      <dsp:spPr>
        <a:xfrm>
          <a:off x="1524000" y="2054806"/>
          <a:ext cx="1523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chemeClr val="accent5"/>
              </a:solidFill>
            </a:rPr>
            <a:t>sfc_layer</a:t>
          </a:r>
          <a:r>
            <a:rPr lang="en-US" sz="1400" kern="1200" dirty="0">
              <a:solidFill>
                <a:schemeClr val="accent5"/>
              </a:solidFill>
            </a:rPr>
            <a:t> ・ LSM</a:t>
          </a:r>
        </a:p>
      </dsp:txBody>
      <dsp:txXfrm>
        <a:off x="1524000" y="2054806"/>
        <a:ext cx="1523999" cy="263267"/>
      </dsp:txXfrm>
    </dsp:sp>
    <dsp:sp modelId="{1C16E87D-3046-0C4E-B3FD-0EB22698F433}">
      <dsp:nvSpPr>
        <dsp:cNvPr id="0" name=""/>
        <dsp:cNvSpPr/>
      </dsp:nvSpPr>
      <dsp:spPr>
        <a:xfrm>
          <a:off x="3048000" y="2054806"/>
          <a:ext cx="1523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accent5"/>
              </a:solidFill>
            </a:rPr>
            <a:t>PBL ・ GWDO</a:t>
          </a:r>
        </a:p>
      </dsp:txBody>
      <dsp:txXfrm>
        <a:off x="3048000" y="2054806"/>
        <a:ext cx="1523999" cy="263267"/>
      </dsp:txXfrm>
    </dsp:sp>
    <dsp:sp modelId="{FA8C96E1-26FD-5D43-B00C-78D25108C48A}">
      <dsp:nvSpPr>
        <dsp:cNvPr id="0" name=""/>
        <dsp:cNvSpPr/>
      </dsp:nvSpPr>
      <dsp:spPr>
        <a:xfrm>
          <a:off x="4572000" y="2054806"/>
          <a:ext cx="1523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accent5"/>
              </a:solidFill>
            </a:rPr>
            <a:t>convection</a:t>
          </a:r>
        </a:p>
      </dsp:txBody>
      <dsp:txXfrm>
        <a:off x="4572000" y="2054806"/>
        <a:ext cx="1523999" cy="263267"/>
      </dsp:txXfrm>
    </dsp:sp>
    <dsp:sp modelId="{60ED318B-4582-AF48-A72E-3A1AC3AE0B66}">
      <dsp:nvSpPr>
        <dsp:cNvPr id="0" name=""/>
        <dsp:cNvSpPr/>
      </dsp:nvSpPr>
      <dsp:spPr>
        <a:xfrm rot="10800000">
          <a:off x="0" y="873848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gocart2G_emissions</a:t>
          </a:r>
        </a:p>
      </dsp:txBody>
      <dsp:txXfrm rot="-10800000">
        <a:off x="0" y="873848"/>
        <a:ext cx="6096000" cy="309053"/>
      </dsp:txXfrm>
    </dsp:sp>
    <dsp:sp modelId="{20A55BF3-5087-314A-8AFC-F28367241B76}">
      <dsp:nvSpPr>
        <dsp:cNvPr id="0" name=""/>
        <dsp:cNvSpPr/>
      </dsp:nvSpPr>
      <dsp:spPr>
        <a:xfrm>
          <a:off x="0" y="1182901"/>
          <a:ext cx="6096000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accent5"/>
              </a:solidFill>
            </a:rPr>
            <a:t>Emissions ・ dust ・ </a:t>
          </a:r>
          <a:r>
            <a:rPr lang="en-US" sz="1400" kern="1200" dirty="0" err="1">
              <a:solidFill>
                <a:schemeClr val="accent5"/>
              </a:solidFill>
            </a:rPr>
            <a:t>seasalt</a:t>
          </a:r>
          <a:r>
            <a:rPr lang="en-US" sz="1400" kern="1200" dirty="0">
              <a:solidFill>
                <a:schemeClr val="accent5"/>
              </a:solidFill>
            </a:rPr>
            <a:t> =&gt; aerosol mixing ratios in scalars  </a:t>
          </a:r>
        </a:p>
      </dsp:txBody>
      <dsp:txXfrm>
        <a:off x="0" y="1182901"/>
        <a:ext cx="6096000" cy="263267"/>
      </dsp:txXfrm>
    </dsp:sp>
    <dsp:sp modelId="{E14DC632-A929-FB48-8E4B-7C4077E46E3C}">
      <dsp:nvSpPr>
        <dsp:cNvPr id="0" name=""/>
        <dsp:cNvSpPr/>
      </dsp:nvSpPr>
      <dsp:spPr>
        <a:xfrm rot="10800000">
          <a:off x="0" y="1942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Plume-rise model</a:t>
          </a:r>
        </a:p>
      </dsp:txBody>
      <dsp:txXfrm rot="-10800000">
        <a:off x="0" y="1942"/>
        <a:ext cx="6096000" cy="309053"/>
      </dsp:txXfrm>
    </dsp:sp>
    <dsp:sp modelId="{DE1C8707-A9DA-BE45-900F-669A62C208B9}">
      <dsp:nvSpPr>
        <dsp:cNvPr id="0" name=""/>
        <dsp:cNvSpPr/>
      </dsp:nvSpPr>
      <dsp:spPr>
        <a:xfrm>
          <a:off x="0" y="310995"/>
          <a:ext cx="6096000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accent5"/>
              </a:solidFill>
            </a:rPr>
            <a:t>Biomass-burning smoke injection height</a:t>
          </a:r>
        </a:p>
      </dsp:txBody>
      <dsp:txXfrm>
        <a:off x="0" y="310995"/>
        <a:ext cx="6096000" cy="263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C3288-6EE1-A041-8889-8ADC6757D33F}">
      <dsp:nvSpPr>
        <dsp:cNvPr id="0" name=""/>
        <dsp:cNvSpPr/>
      </dsp:nvSpPr>
      <dsp:spPr>
        <a:xfrm>
          <a:off x="3200" y="5792"/>
          <a:ext cx="1924724" cy="7698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Radiation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rrtmg_sw</a:t>
          </a:r>
          <a:r>
            <a:rPr lang="en-US" sz="1600" kern="1200" dirty="0"/>
            <a:t>/</a:t>
          </a:r>
          <a:r>
            <a:rPr lang="en-US" sz="1600" kern="1200" dirty="0" err="1"/>
            <a:t>lw</a:t>
          </a:r>
          <a:endParaRPr lang="en-US" sz="1600" kern="1200" dirty="0"/>
        </a:p>
      </dsp:txBody>
      <dsp:txXfrm>
        <a:off x="3200" y="5792"/>
        <a:ext cx="1924724" cy="769889"/>
      </dsp:txXfrm>
    </dsp:sp>
    <dsp:sp modelId="{BBB3DA94-A8AB-1B48-AD2F-89CBE6A84F7F}">
      <dsp:nvSpPr>
        <dsp:cNvPr id="0" name=""/>
        <dsp:cNvSpPr/>
      </dsp:nvSpPr>
      <dsp:spPr>
        <a:xfrm>
          <a:off x="3200" y="775682"/>
          <a:ext cx="1924724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Aerosol optical properties from gocart2G LUT, summed into total </a:t>
          </a:r>
          <a:r>
            <a:rPr lang="en-US" sz="14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tauaer</a:t>
          </a: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, </a:t>
          </a:r>
          <a:r>
            <a:rPr lang="en-US" sz="14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ssaaer</a:t>
          </a: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, </a:t>
          </a:r>
          <a:r>
            <a:rPr lang="en-US" sz="14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asyaer</a:t>
          </a: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 when </a:t>
          </a:r>
          <a:r>
            <a:rPr lang="en-US" sz="14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aer_opt</a:t>
          </a: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=2 → direct radiative effect</a:t>
          </a:r>
          <a:endParaRPr lang="en-US" sz="1400" kern="1200" dirty="0">
            <a:latin typeface="Cambria" panose="02040503050406030204" pitchFamily="18" charset="0"/>
          </a:endParaRPr>
        </a:p>
      </dsp:txBody>
      <dsp:txXfrm>
        <a:off x="3200" y="775682"/>
        <a:ext cx="1924724" cy="2415599"/>
      </dsp:txXfrm>
    </dsp:sp>
    <dsp:sp modelId="{09D204EA-7DFA-CC45-BF75-15C6E34013BB}">
      <dsp:nvSpPr>
        <dsp:cNvPr id="0" name=""/>
        <dsp:cNvSpPr/>
      </dsp:nvSpPr>
      <dsp:spPr>
        <a:xfrm>
          <a:off x="2197387" y="5792"/>
          <a:ext cx="1924724" cy="7698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PBL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bl_mynn</a:t>
          </a:r>
          <a:endParaRPr lang="en-US" sz="1400" kern="1200" dirty="0"/>
        </a:p>
      </dsp:txBody>
      <dsp:txXfrm>
        <a:off x="2197387" y="5792"/>
        <a:ext cx="1924724" cy="769889"/>
      </dsp:txXfrm>
    </dsp:sp>
    <dsp:sp modelId="{72E25BBA-D394-BA49-A2BE-10D54C72B149}">
      <dsp:nvSpPr>
        <dsp:cNvPr id="0" name=""/>
        <dsp:cNvSpPr/>
      </dsp:nvSpPr>
      <dsp:spPr>
        <a:xfrm>
          <a:off x="2197387" y="775682"/>
          <a:ext cx="1924724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  <a:ea typeface="+mn-ea"/>
              <a:cs typeface="+mn-cs"/>
            </a:rPr>
            <a:t>Vertical mixing and dry deposition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b="0" i="0" kern="1200" dirty="0">
            <a:solidFill>
              <a:srgbClr val="1E293B"/>
            </a:solidFill>
            <a:latin typeface="Cambria" panose="02040503050406030204" pitchFamily="18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chemeClr val="bg2"/>
              </a:solidFill>
              <a:latin typeface="Cambria" panose="02040503050406030204" pitchFamily="18" charset="0"/>
            </a:rPr>
            <a:t>Deposition velocity is calculated in gocart2G chemistry.</a:t>
          </a:r>
          <a:endParaRPr lang="en-US" sz="1400" b="0" i="0" kern="1200" dirty="0">
            <a:solidFill>
              <a:schemeClr val="bg2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2197387" y="775682"/>
        <a:ext cx="1924724" cy="2415599"/>
      </dsp:txXfrm>
    </dsp:sp>
    <dsp:sp modelId="{EC474982-F0B0-9341-8EA5-27FC7C941079}">
      <dsp:nvSpPr>
        <dsp:cNvPr id="0" name=""/>
        <dsp:cNvSpPr/>
      </dsp:nvSpPr>
      <dsp:spPr>
        <a:xfrm>
          <a:off x="4391573" y="5792"/>
          <a:ext cx="1924724" cy="7698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Convection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cu_ntiedtke</a:t>
          </a:r>
          <a:endParaRPr lang="en-US" sz="1400" kern="1200" dirty="0"/>
        </a:p>
      </dsp:txBody>
      <dsp:txXfrm>
        <a:off x="4391573" y="5792"/>
        <a:ext cx="1924724" cy="769889"/>
      </dsp:txXfrm>
    </dsp:sp>
    <dsp:sp modelId="{ED1B6540-93AB-6347-975B-CB08AA93788A}">
      <dsp:nvSpPr>
        <dsp:cNvPr id="0" name=""/>
        <dsp:cNvSpPr/>
      </dsp:nvSpPr>
      <dsp:spPr>
        <a:xfrm>
          <a:off x="4391573" y="775682"/>
          <a:ext cx="1924724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chemeClr val="bg2"/>
              </a:solidFill>
              <a:latin typeface="Cambria" panose="02040503050406030204" pitchFamily="18" charset="0"/>
            </a:rPr>
            <a:t>Scale-aware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400" kern="1200" dirty="0">
            <a:solidFill>
              <a:schemeClr val="bg2"/>
            </a:solidFill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Up/downdraft tracer transport + convective wet scavenging (in-cloud </a:t>
          </a:r>
          <a:r>
            <a:rPr lang="en-US" sz="14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fscav</a:t>
          </a:r>
          <a:r>
            <a:rPr lang="en-US" sz="1400" b="0" i="0" kern="1200" dirty="0">
              <a:solidFill>
                <a:srgbClr val="1E293B"/>
              </a:solidFill>
              <a:latin typeface="Cambria" panose="02040503050406030204" pitchFamily="18" charset="0"/>
            </a:rPr>
            <a:t> + below-cloud washout) of </a:t>
          </a:r>
          <a:r>
            <a:rPr lang="en-US" sz="1400" kern="1200" dirty="0">
              <a:solidFill>
                <a:schemeClr val="bg2"/>
              </a:solidFill>
              <a:latin typeface="Cambria" panose="02040503050406030204" pitchFamily="18" charset="0"/>
            </a:rPr>
            <a:t>soluble trace gases and aerosols.</a:t>
          </a:r>
        </a:p>
      </dsp:txBody>
      <dsp:txXfrm>
        <a:off x="4391573" y="775682"/>
        <a:ext cx="1924724" cy="2415599"/>
      </dsp:txXfrm>
    </dsp:sp>
    <dsp:sp modelId="{DD28EC73-F672-AB4D-9056-7F06CC20F6E8}">
      <dsp:nvSpPr>
        <dsp:cNvPr id="0" name=""/>
        <dsp:cNvSpPr/>
      </dsp:nvSpPr>
      <dsp:spPr>
        <a:xfrm>
          <a:off x="6585759" y="5792"/>
          <a:ext cx="1924724" cy="7698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Microphysics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mp_thompson_gocart2G</a:t>
          </a:r>
        </a:p>
      </dsp:txBody>
      <dsp:txXfrm>
        <a:off x="6585759" y="5792"/>
        <a:ext cx="1924724" cy="769889"/>
      </dsp:txXfrm>
    </dsp:sp>
    <dsp:sp modelId="{5BDDB8A3-65B0-284B-BA3F-DB96E35C5386}">
      <dsp:nvSpPr>
        <dsp:cNvPr id="0" name=""/>
        <dsp:cNvSpPr/>
      </dsp:nvSpPr>
      <dsp:spPr>
        <a:xfrm>
          <a:off x="6585759" y="775682"/>
          <a:ext cx="1924724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kern="1200" dirty="0">
              <a:solidFill>
                <a:schemeClr val="bg2"/>
              </a:solidFill>
              <a:latin typeface="Cambria" panose="02040503050406030204" pitchFamily="18" charset="0"/>
            </a:rPr>
            <a:t>Thompson-</a:t>
          </a:r>
          <a:r>
            <a:rPr lang="en-US" sz="1200" kern="1200" dirty="0" err="1">
              <a:solidFill>
                <a:schemeClr val="bg2"/>
              </a:solidFill>
              <a:latin typeface="Cambria" panose="02040503050406030204" pitchFamily="18" charset="0"/>
            </a:rPr>
            <a:t>Eidhammer</a:t>
          </a:r>
          <a:r>
            <a:rPr lang="en-US" sz="1200" kern="1200" dirty="0">
              <a:solidFill>
                <a:schemeClr val="bg2"/>
              </a:solidFill>
              <a:latin typeface="Cambria" panose="02040503050406030204" pitchFamily="18" charset="0"/>
            </a:rPr>
            <a:t> aerosol-aware scheme, taking prognostic aerosol mass every step.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200" kern="1200" dirty="0">
            <a:solidFill>
              <a:schemeClr val="bg2"/>
            </a:solidFill>
            <a:latin typeface="Cambria" panose="0204050305040603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kern="1200" dirty="0">
              <a:solidFill>
                <a:schemeClr val="bg2"/>
              </a:solidFill>
              <a:latin typeface="Cambria" panose="02040503050406030204" pitchFamily="18" charset="0"/>
            </a:rPr>
            <a:t>Hydrophilic species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200" b="0" i="0" kern="1200" dirty="0">
              <a:solidFill>
                <a:srgbClr val="1E293B"/>
              </a:solidFill>
              <a:latin typeface="Cambria" panose="02040503050406030204" pitchFamily="18" charset="0"/>
            </a:rPr>
            <a:t>    → </a:t>
          </a:r>
          <a:r>
            <a:rPr lang="en-US" sz="12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nwfa</a:t>
          </a:r>
          <a:r>
            <a:rPr lang="en-US" sz="1200" b="0" i="0" kern="1200" dirty="0">
              <a:solidFill>
                <a:srgbClr val="1E293B"/>
              </a:solidFill>
              <a:latin typeface="Cambria" panose="02040503050406030204" pitchFamily="18" charset="0"/>
            </a:rPr>
            <a:t> (CCN)</a:t>
          </a:r>
          <a:endParaRPr lang="en-US" sz="1200" kern="1200" dirty="0">
            <a:solidFill>
              <a:schemeClr val="bg2"/>
            </a:solidFill>
            <a:latin typeface="Cambria" panose="0204050305040603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0" i="0" kern="1200" dirty="0">
              <a:solidFill>
                <a:srgbClr val="1E293B"/>
              </a:solidFill>
              <a:latin typeface="Cambria" panose="02040503050406030204" pitchFamily="18" charset="0"/>
            </a:rPr>
            <a:t>Coarse dust → </a:t>
          </a:r>
          <a:r>
            <a:rPr lang="en-US" sz="1200" b="0" i="0" kern="1200" dirty="0" err="1">
              <a:solidFill>
                <a:srgbClr val="1E293B"/>
              </a:solidFill>
              <a:latin typeface="Cambria" panose="02040503050406030204" pitchFamily="18" charset="0"/>
            </a:rPr>
            <a:t>nifa</a:t>
          </a:r>
          <a:r>
            <a:rPr lang="en-US" sz="1200" b="0" i="0" kern="1200" dirty="0">
              <a:solidFill>
                <a:srgbClr val="1E293B"/>
              </a:solidFill>
              <a:latin typeface="Cambria" panose="02040503050406030204" pitchFamily="18" charset="0"/>
            </a:rPr>
            <a:t> (IN)</a:t>
          </a:r>
          <a:endParaRPr lang="en-US" sz="1200" kern="1200" dirty="0">
            <a:solidFill>
              <a:schemeClr val="bg2"/>
            </a:solidFill>
            <a:latin typeface="Cambria" panose="0204050305040603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200" kern="1200" dirty="0">
            <a:solidFill>
              <a:schemeClr val="bg2"/>
            </a:solidFill>
            <a:latin typeface="Cambria" panose="0204050305040603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kern="1200" dirty="0">
              <a:solidFill>
                <a:schemeClr val="bg2"/>
              </a:solidFill>
              <a:latin typeface="Cambria" panose="02040503050406030204" pitchFamily="18" charset="0"/>
            </a:rPr>
            <a:t>Scavenging of aerosols and trace gases are included.</a:t>
          </a:r>
        </a:p>
      </dsp:txBody>
      <dsp:txXfrm>
        <a:off x="6585759" y="775682"/>
        <a:ext cx="1924724" cy="2415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5624b8b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45624b8b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378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81233dde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3f81233dde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4087" y="2913533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5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45533" y="4823619"/>
            <a:ext cx="1066800" cy="18256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4829704"/>
            <a:ext cx="1066800" cy="18256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0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606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mbria" panose="0204050305040603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8633" y="1082354"/>
            <a:ext cx="7030500" cy="3020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2000">
                <a:latin typeface="Cambria" panose="02040503050406030204" pitchFamily="18" charset="0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58714" y="47397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930287" y="4195014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58714" y="47397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930287" y="4193407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21;p4">
            <a:extLst>
              <a:ext uri="{FF2B5EF4-FFF2-40B4-BE49-F238E27FC236}">
                <a16:creationId xmlns:a16="http://schemas.microsoft.com/office/drawing/2014/main" id="{82C03D96-63B0-0082-85D3-97506728A6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6534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mbria" panose="0204050305040603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8162058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4200"/>
            </a:pPr>
            <a:r>
              <a:rPr lang="en-US" sz="2800" dirty="0">
                <a:latin typeface="Cambria" panose="02040503050406030204" pitchFamily="18" charset="0"/>
              </a:rPr>
              <a:t>NSF NCAR’s Next-Generation Online-Coupled Air Quality and Weather Analysis and Forecasting System using MPAS-GOCART2G-JEDI </a:t>
            </a:r>
            <a:endParaRPr sz="2800" dirty="0">
              <a:latin typeface="Cambria" panose="02040503050406030204" pitchFamily="18" charset="0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mbria" panose="02040503050406030204" pitchFamily="18" charset="0"/>
              </a:rPr>
              <a:t>Soyoung Ha (NSF NCAR)</a:t>
            </a:r>
            <a:endParaRPr sz="2000" dirty="0">
              <a:latin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282BFB-1E20-9ECF-D477-C6E490A79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23629" cy="4448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1619E1-E537-BC07-7EB0-CEEB1A5E3980}"/>
              </a:ext>
            </a:extLst>
          </p:cNvPr>
          <p:cNvSpPr txBox="1"/>
          <p:nvPr/>
        </p:nvSpPr>
        <p:spPr>
          <a:xfrm>
            <a:off x="0" y="4869149"/>
            <a:ext cx="9144000" cy="26161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ctr"/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</a:rPr>
              <a:t>Special thanks to: Jun Park, Shih-Wei Wei, Mary Barth, Rajesh Kumar (NCAR), Maryam Abdi-</a:t>
            </a:r>
            <a:r>
              <a:rPr lang="en-US" sz="1100" b="1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</a:rPr>
              <a:t>Oskouei</a:t>
            </a: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</a:rPr>
              <a:t> (NASA), Jaqueline Pereira (INPE, Brazil)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435456-992A-9126-2BD1-99C10BF42E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0" y="4790"/>
            <a:ext cx="485330" cy="456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035BF2-51ED-F8E9-4BD1-B9C110556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371" y="-5080"/>
            <a:ext cx="2623629" cy="472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2248D0-D3BA-7370-A489-57872CC56E73}"/>
              </a:ext>
            </a:extLst>
          </p:cNvPr>
          <p:cNvSpPr txBox="1"/>
          <p:nvPr/>
        </p:nvSpPr>
        <p:spPr>
          <a:xfrm>
            <a:off x="362619" y="471441"/>
            <a:ext cx="908481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NASA ROSES-2023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“Advanced air quality forecasting through coupled data assimilation of hyperspectral PACE aerosol retrievals and all-sky radiances from multiple satellite-based sensors” </a:t>
            </a:r>
            <a:endParaRPr lang="en-US" sz="10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139"/>
    </mc:Choice>
    <mc:Fallback>
      <p:transition spd="slow" advTm="5613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89B3C-7BCC-8ADF-CF13-C230645E2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3" y="338424"/>
            <a:ext cx="8140720" cy="653468"/>
          </a:xfrm>
        </p:spPr>
        <p:txBody>
          <a:bodyPr>
            <a:normAutofit/>
          </a:bodyPr>
          <a:lstStyle/>
          <a:p>
            <a:r>
              <a:rPr lang="en-US" sz="2400" b="0" dirty="0"/>
              <a:t>Satellite retrievals vs. AERONET: AOD 550 nm (Nov 2024)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5BEF976-C6C1-BE73-5841-6632D928EFAE}"/>
              </a:ext>
            </a:extLst>
          </p:cNvPr>
          <p:cNvGrpSpPr/>
          <p:nvPr/>
        </p:nvGrpSpPr>
        <p:grpSpPr>
          <a:xfrm>
            <a:off x="501640" y="1055255"/>
            <a:ext cx="8140720" cy="3502509"/>
            <a:chOff x="501640" y="1055255"/>
            <a:chExt cx="8140720" cy="35025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AFCC2EE-1FB9-85A7-C4CE-697D72A6B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640" y="1055255"/>
              <a:ext cx="8140720" cy="325628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3C6AC5-D133-0E1E-089C-5550F9E731CB}"/>
                </a:ext>
              </a:extLst>
            </p:cNvPr>
            <p:cNvSpPr txBox="1"/>
            <p:nvPr/>
          </p:nvSpPr>
          <p:spPr>
            <a:xfrm>
              <a:off x="3595005" y="4311543"/>
              <a:ext cx="16048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mbria" panose="02040503050406030204" pitchFamily="18" charset="0"/>
                </a:rPr>
                <a:t>AERONET AOD @550 nm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393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958"/>
    </mc:Choice>
    <mc:Fallback>
      <p:transition spd="slow" advTm="5595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BFF80-E8F9-D00D-4537-AA7F4BF9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2" y="338424"/>
            <a:ext cx="8009209" cy="606973"/>
          </a:xfrm>
        </p:spPr>
        <p:txBody>
          <a:bodyPr>
            <a:normAutofit fontScale="90000"/>
          </a:bodyPr>
          <a:lstStyle/>
          <a:p>
            <a:r>
              <a:rPr lang="en-US" dirty="0"/>
              <a:t>Cycling data assimilation with MPAS-GOCART2G-JEDI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6B59-F9C8-D29C-70C6-2074AFC6A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5532" y="883251"/>
            <a:ext cx="7793079" cy="3020565"/>
          </a:xfrm>
        </p:spPr>
        <p:txBody>
          <a:bodyPr>
            <a:normAutofit/>
          </a:bodyPr>
          <a:lstStyle/>
          <a:p>
            <a:r>
              <a:rPr lang="en-US" sz="1400" dirty="0"/>
              <a:t>PACE OCI (UAA) AOD at 9 channels is converted into the IODA format for JEDI </a:t>
            </a:r>
          </a:p>
          <a:p>
            <a:pPr marL="0" indent="0">
              <a:buNone/>
            </a:pPr>
            <a:r>
              <a:rPr lang="en-US" sz="1400" dirty="0">
                <a:ea typeface="Arial"/>
                <a:cs typeface="Arial"/>
                <a:sym typeface="Arial"/>
              </a:rPr>
              <a:t>    : 354, 388, 480, </a:t>
            </a:r>
            <a:r>
              <a:rPr lang="en-US" sz="1400" b="1" dirty="0">
                <a:ea typeface="Arial"/>
                <a:cs typeface="Arial"/>
                <a:sym typeface="Arial"/>
              </a:rPr>
              <a:t>550</a:t>
            </a:r>
            <a:r>
              <a:rPr lang="en-US" sz="1400" dirty="0">
                <a:ea typeface="Arial"/>
                <a:cs typeface="Arial"/>
                <a:sym typeface="Arial"/>
              </a:rPr>
              <a:t>, 670, 870, 1240, 1640, and 2200 nm</a:t>
            </a:r>
          </a:p>
          <a:p>
            <a:r>
              <a:rPr lang="en-US" sz="1400" dirty="0">
                <a:cs typeface="Arial"/>
                <a:sym typeface="Arial"/>
              </a:rPr>
              <a:t>We assimilate AOD 550 nm from PACE OCI, but also incorporate other channels and sensors such as VIIRS and HARP2/</a:t>
            </a:r>
            <a:r>
              <a:rPr lang="en-US" sz="1400" dirty="0" err="1">
                <a:cs typeface="Arial"/>
                <a:sym typeface="Arial"/>
              </a:rPr>
              <a:t>SPEXone</a:t>
            </a:r>
            <a:r>
              <a:rPr lang="en-US" sz="1400" dirty="0">
                <a:cs typeface="Arial"/>
                <a:sym typeface="Arial"/>
              </a:rPr>
              <a:t> for evaluation purposes.</a:t>
            </a:r>
            <a:endParaRPr lang="en-US" sz="1400" dirty="0"/>
          </a:p>
          <a:p>
            <a:r>
              <a:rPr lang="en-US" sz="1400" dirty="0"/>
              <a:t>A global 60-km uniform MPAS mesh (x1.163842) w/ 55 levels up to 30-km</a:t>
            </a:r>
          </a:p>
          <a:p>
            <a:r>
              <a:rPr lang="en-US" sz="1400" dirty="0"/>
              <a:t>A new ‘MPAS-GOCART2G’ physics suite based on convection-permitting parameterizations</a:t>
            </a:r>
          </a:p>
          <a:p>
            <a:r>
              <a:rPr lang="en-US" sz="1400" dirty="0"/>
              <a:t>Hybrid-3DEnVar Analysis for {Meteorology + Aerosol} with {</a:t>
            </a:r>
            <a:r>
              <a:rPr lang="en-US" sz="1400" dirty="0" err="1"/>
              <a:t>static+ensemble</a:t>
            </a:r>
            <a:r>
              <a:rPr lang="en-US" sz="1400" dirty="0"/>
              <a:t>} B </a:t>
            </a:r>
          </a:p>
          <a:p>
            <a:r>
              <a:rPr lang="en-US" sz="1400" dirty="0"/>
              <a:t>Ensemble B was estimated from 7-day forecasts of a 27-ensemble (GEFS MET + EMIS AERO). </a:t>
            </a:r>
          </a:p>
          <a:p>
            <a:r>
              <a:rPr lang="en-US" sz="1400" dirty="0"/>
              <a:t>6-h cycling for Nov 2024.</a:t>
            </a: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750C8-F9D4-3508-64AC-02FB5F538D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5"/>
          <a:stretch>
            <a:fillRect/>
          </a:stretch>
        </p:blipFill>
        <p:spPr bwMode="auto">
          <a:xfrm>
            <a:off x="3219286" y="3031843"/>
            <a:ext cx="3914679" cy="20847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351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23"/>
    </mc:Choice>
    <mc:Fallback>
      <p:transition spd="slow" advTm="4542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7571-D344-F184-8D9A-12830AF7A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Error Covariance Modeling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29F8F-3658-05C5-36E3-946342E382F3}"/>
              </a:ext>
            </a:extLst>
          </p:cNvPr>
          <p:cNvSpPr txBox="1"/>
          <p:nvPr/>
        </p:nvSpPr>
        <p:spPr>
          <a:xfrm>
            <a:off x="5301576" y="1573886"/>
            <a:ext cx="365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mbria" panose="02040503050406030204" pitchFamily="18" charset="0"/>
              </a:rPr>
              <a:t>Table. A list of 9-member emissions ensemble (EMIS)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085EBC-D497-8363-6E3C-825C79C9A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546367"/>
              </p:ext>
            </p:extLst>
          </p:nvPr>
        </p:nvGraphicFramePr>
        <p:xfrm>
          <a:off x="5348918" y="1872970"/>
          <a:ext cx="3562915" cy="177308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02615">
                  <a:extLst>
                    <a:ext uri="{9D8B030D-6E8A-4147-A177-3AD203B41FA5}">
                      <a16:colId xmlns:a16="http://schemas.microsoft.com/office/drawing/2014/main" val="2326706631"/>
                    </a:ext>
                  </a:extLst>
                </a:gridCol>
                <a:gridCol w="1005368">
                  <a:extLst>
                    <a:ext uri="{9D8B030D-6E8A-4147-A177-3AD203B41FA5}">
                      <a16:colId xmlns:a16="http://schemas.microsoft.com/office/drawing/2014/main" val="3387549664"/>
                    </a:ext>
                  </a:extLst>
                </a:gridCol>
                <a:gridCol w="1005368">
                  <a:extLst>
                    <a:ext uri="{9D8B030D-6E8A-4147-A177-3AD203B41FA5}">
                      <a16:colId xmlns:a16="http://schemas.microsoft.com/office/drawing/2014/main" val="2471616803"/>
                    </a:ext>
                  </a:extLst>
                </a:gridCol>
                <a:gridCol w="749564">
                  <a:extLst>
                    <a:ext uri="{9D8B030D-6E8A-4147-A177-3AD203B41FA5}">
                      <a16:colId xmlns:a16="http://schemas.microsoft.com/office/drawing/2014/main" val="2032555480"/>
                    </a:ext>
                  </a:extLst>
                </a:gridCol>
              </a:tblGrid>
              <a:tr h="372909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Emission </a:t>
                      </a:r>
                    </a:p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perturbation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Biogenic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Anthropogenic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Biomass </a:t>
                      </a:r>
                    </a:p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Burning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6886723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 err="1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cntl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9"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CAMS (Global, 0.1 deg)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CAMS (Global, 0.1 deg)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FINN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4983479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pert01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GFAS</a:t>
                      </a:r>
                      <a:endParaRPr lang="en-US" sz="80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7454978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pert02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QFED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4762612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pert03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CEDS (Global, 0.1 deg)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FINN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0753133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pert04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GFAS</a:t>
                      </a:r>
                      <a:endParaRPr lang="en-US" sz="80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7175940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pert05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QFED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8462407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pert06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MIXv2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FINN</a:t>
                      </a:r>
                      <a:endParaRPr lang="en-US" sz="80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0421949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pert07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GFAS</a:t>
                      </a:r>
                      <a:endParaRPr lang="en-US" sz="80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934019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pert08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150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2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QFED</a:t>
                      </a:r>
                      <a:endParaRPr lang="en-US" sz="8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3210070"/>
                  </a:ext>
                </a:extLst>
              </a:tr>
            </a:tbl>
          </a:graphicData>
        </a:graphic>
      </p:graphicFrame>
      <p:graphicFrame>
        <p:nvGraphicFramePr>
          <p:cNvPr id="5" name="Google Shape;76;p3">
            <a:extLst>
              <a:ext uri="{FF2B5EF4-FFF2-40B4-BE49-F238E27FC236}">
                <a16:creationId xmlns:a16="http://schemas.microsoft.com/office/drawing/2014/main" id="{058AF701-73C1-4437-B6AF-CB8F03C53B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2785318"/>
              </p:ext>
            </p:extLst>
          </p:nvPr>
        </p:nvGraphicFramePr>
        <p:xfrm>
          <a:off x="146261" y="1291635"/>
          <a:ext cx="5013950" cy="25602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57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Component</a:t>
                      </a:r>
                      <a:endParaRPr sz="1200" b="1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# of samples</a:t>
                      </a:r>
                      <a:endParaRPr sz="1200" b="1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Description</a:t>
                      </a:r>
                      <a:endParaRPr sz="1200" b="1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Static B</a:t>
                      </a:r>
                      <a:endParaRPr sz="1200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60</a:t>
                      </a:r>
                      <a:endParaRPr sz="1200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NMC method; 48-24 h forecast differences initialized every 12 hour with cold-start GDAS + MERRA2 GMI ANL + </a:t>
                      </a:r>
                      <a:r>
                        <a:rPr lang="en" sz="1200" u="none" strike="noStrike" cap="none" dirty="0" err="1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cntl</a:t>
                      </a: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 emission over Nov 2024</a:t>
                      </a:r>
                      <a:endParaRPr sz="1200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Ensemble B</a:t>
                      </a:r>
                      <a:endParaRPr sz="1200" u="none" strike="noStrike" cap="none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27</a:t>
                      </a:r>
                      <a:endParaRPr sz="1200" u="none" strike="noStrike" cap="none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Localization Matrices (H:1200km,V:30km)</a:t>
                      </a:r>
                      <a:endParaRPr sz="1200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 dirty="0">
                          <a:solidFill>
                            <a:schemeClr val="bg2"/>
                          </a:solidFill>
                          <a:latin typeface="Cambria" panose="02040503050406030204" pitchFamily="18" charset="0"/>
                        </a:rPr>
                        <a:t>7-day ensemble forecasts initialized at 00 UTC on Oct 25, 2024 using 27 GEFS MET perturbations combined repeatedly with 9 emission perturbations. </a:t>
                      </a:r>
                      <a:endParaRPr sz="1200" u="none" strike="noStrike" cap="none" dirty="0">
                        <a:solidFill>
                          <a:schemeClr val="bg2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C10F5C2-8474-BC09-F695-8BA7540A2C94}"/>
              </a:ext>
            </a:extLst>
          </p:cNvPr>
          <p:cNvSpPr txBox="1"/>
          <p:nvPr/>
        </p:nvSpPr>
        <p:spPr>
          <a:xfrm>
            <a:off x="1761565" y="4018360"/>
            <a:ext cx="56208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sym typeface="Arial"/>
              </a:rPr>
              <a:t>BUMP within the SABER component in JEDI is employed to calculate and apply background error covariance matrices.</a:t>
            </a:r>
            <a:endParaRPr lang="en-US" sz="2200" b="0" i="0" u="none" strike="noStrike" cap="none" dirty="0">
              <a:solidFill>
                <a:schemeClr val="dk2"/>
              </a:solidFill>
              <a:latin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617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B8513-F586-8B7B-4055-C28EFA13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0" dirty="0"/>
              <a:t>Background Error Covariance</a:t>
            </a:r>
          </a:p>
        </p:txBody>
      </p:sp>
      <p:pic>
        <p:nvPicPr>
          <p:cNvPr id="3" name="Google Shape;89;g3f32215a054_0_0" title="StaticB_VerticalProfile.png">
            <a:extLst>
              <a:ext uri="{FF2B5EF4-FFF2-40B4-BE49-F238E27FC236}">
                <a16:creationId xmlns:a16="http://schemas.microsoft.com/office/drawing/2014/main" id="{740113B2-C367-20A0-1937-A0C2A5D9DF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3175" y="1227800"/>
            <a:ext cx="3926897" cy="33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0;g3f32215a054_0_0" title="EnsembleB_VerticalProfile.png">
            <a:extLst>
              <a:ext uri="{FF2B5EF4-FFF2-40B4-BE49-F238E27FC236}">
                <a16:creationId xmlns:a16="http://schemas.microsoft.com/office/drawing/2014/main" id="{88E53EB8-3D3D-1FCD-1628-759808D74F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447" y="1227800"/>
            <a:ext cx="3926897" cy="3349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AA342F-7DCA-A973-01F1-72E05202B125}"/>
              </a:ext>
            </a:extLst>
          </p:cNvPr>
          <p:cNvSpPr txBox="1"/>
          <p:nvPr/>
        </p:nvSpPr>
        <p:spPr>
          <a:xfrm>
            <a:off x="566590" y="4620280"/>
            <a:ext cx="64617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2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TOP LEFT/RIGHT and BOTTOM LEFT: Standard Deviation of chemical species.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2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BOTTOM RIGHT: Horizontal </a:t>
            </a:r>
            <a:r>
              <a:rPr lang="en-US" sz="1200" dirty="0">
                <a:solidFill>
                  <a:schemeClr val="dk2"/>
                </a:solidFill>
                <a:latin typeface="Cambria" panose="02040503050406030204" pitchFamily="18" charset="0"/>
              </a:rPr>
              <a:t>c</a:t>
            </a:r>
            <a:r>
              <a:rPr lang="en-US" sz="12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orrelation </a:t>
            </a:r>
            <a:r>
              <a:rPr lang="en-US" sz="1200" dirty="0">
                <a:solidFill>
                  <a:schemeClr val="dk2"/>
                </a:solidFill>
                <a:latin typeface="Cambria" panose="02040503050406030204" pitchFamily="18" charset="0"/>
              </a:rPr>
              <a:t>l</a:t>
            </a:r>
            <a:r>
              <a:rPr lang="en-US" sz="12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ength scale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7C77DD-660D-0926-7A28-A3B78CD6EBB5}"/>
              </a:ext>
            </a:extLst>
          </p:cNvPr>
          <p:cNvSpPr txBox="1"/>
          <p:nvPr/>
        </p:nvSpPr>
        <p:spPr>
          <a:xfrm>
            <a:off x="1873624" y="884163"/>
            <a:ext cx="81578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Static 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E588F-5A1D-207E-0FB8-B6243C64AFFA}"/>
              </a:ext>
            </a:extLst>
          </p:cNvPr>
          <p:cNvSpPr txBox="1"/>
          <p:nvPr/>
        </p:nvSpPr>
        <p:spPr>
          <a:xfrm>
            <a:off x="6095998" y="884163"/>
            <a:ext cx="117437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Ensemble B</a:t>
            </a:r>
          </a:p>
        </p:txBody>
      </p:sp>
      <p:cxnSp>
        <p:nvCxnSpPr>
          <p:cNvPr id="9" name="Google Shape;88;g3f32215a054_0_0">
            <a:extLst>
              <a:ext uri="{FF2B5EF4-FFF2-40B4-BE49-F238E27FC236}">
                <a16:creationId xmlns:a16="http://schemas.microsoft.com/office/drawing/2014/main" id="{E6EC4F25-961C-8A60-CDAF-4967FD1BE45C}"/>
              </a:ext>
            </a:extLst>
          </p:cNvPr>
          <p:cNvCxnSpPr/>
          <p:nvPr/>
        </p:nvCxnSpPr>
        <p:spPr>
          <a:xfrm>
            <a:off x="4460068" y="986070"/>
            <a:ext cx="0" cy="3707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39620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72"/>
    </mc:Choice>
    <mc:Fallback>
      <p:transition spd="slow" advTm="977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FEE60-3557-6E8B-147C-50B718903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2" y="338424"/>
            <a:ext cx="7645079" cy="653468"/>
          </a:xfrm>
        </p:spPr>
        <p:txBody>
          <a:bodyPr>
            <a:normAutofit fontScale="90000"/>
          </a:bodyPr>
          <a:lstStyle/>
          <a:p>
            <a:r>
              <a:rPr lang="en-US" dirty="0"/>
              <a:t>Hybrid-3DEnVar AOD DA in MPAS-GOCART2G-JEDI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4AFF0A-F1DF-6B2A-84AC-6FDB6EFCC42B}"/>
              </a:ext>
            </a:extLst>
          </p:cNvPr>
          <p:cNvGrpSpPr/>
          <p:nvPr/>
        </p:nvGrpSpPr>
        <p:grpSpPr>
          <a:xfrm>
            <a:off x="1452282" y="1236593"/>
            <a:ext cx="5651751" cy="2884724"/>
            <a:chOff x="394447" y="1066800"/>
            <a:chExt cx="5651751" cy="2884724"/>
          </a:xfrm>
        </p:grpSpPr>
        <p:pic>
          <p:nvPicPr>
            <p:cNvPr id="3" name="Google Shape;188;p9" title="obsdiagnostic_3dhybrid_202607.png">
              <a:extLst>
                <a:ext uri="{FF2B5EF4-FFF2-40B4-BE49-F238E27FC236}">
                  <a16:creationId xmlns:a16="http://schemas.microsoft.com/office/drawing/2014/main" id="{D0AC5225-C2A4-94D5-CFDC-DAFE46B9521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94447" y="1066800"/>
              <a:ext cx="5651751" cy="2753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AD2C8D-ED71-1FE7-D546-5804FE38212A}"/>
                </a:ext>
              </a:extLst>
            </p:cNvPr>
            <p:cNvSpPr txBox="1"/>
            <p:nvPr/>
          </p:nvSpPr>
          <p:spPr>
            <a:xfrm>
              <a:off x="4350783" y="1457005"/>
              <a:ext cx="1075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432FF"/>
                  </a:solidFill>
                  <a:latin typeface="Cambria" panose="02040503050406030204" pitchFamily="18" charset="0"/>
                </a:rPr>
                <a:t>Prior RMSI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EDB198-ABDD-0B2B-658B-0AAABC53EEE1}"/>
                </a:ext>
              </a:extLst>
            </p:cNvPr>
            <p:cNvSpPr txBox="1"/>
            <p:nvPr/>
          </p:nvSpPr>
          <p:spPr>
            <a:xfrm>
              <a:off x="4446493" y="2401208"/>
              <a:ext cx="11923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Cambria" panose="02040503050406030204" pitchFamily="18" charset="0"/>
                </a:rPr>
                <a:t>Posterior RMSI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2BFC4E-D001-5D84-FFD8-B9BF3908579C}"/>
                </a:ext>
              </a:extLst>
            </p:cNvPr>
            <p:cNvSpPr txBox="1"/>
            <p:nvPr/>
          </p:nvSpPr>
          <p:spPr>
            <a:xfrm>
              <a:off x="3158476" y="2539707"/>
              <a:ext cx="11923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Cambria" panose="02040503050406030204" pitchFamily="18" charset="0"/>
                </a:rPr>
                <a:t>Posterior Bias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E5740A3-5E5A-DC9C-BF08-B5D1891F436A}"/>
                </a:ext>
              </a:extLst>
            </p:cNvPr>
            <p:cNvSpPr txBox="1"/>
            <p:nvPr/>
          </p:nvSpPr>
          <p:spPr>
            <a:xfrm>
              <a:off x="3579818" y="2947842"/>
              <a:ext cx="1075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432FF"/>
                  </a:solidFill>
                  <a:latin typeface="Cambria" panose="02040503050406030204" pitchFamily="18" charset="0"/>
                </a:rPr>
                <a:t>Prior Bias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FC94CD-BEAF-0CE9-B24D-05EA45A9EC5E}"/>
                </a:ext>
              </a:extLst>
            </p:cNvPr>
            <p:cNvSpPr txBox="1"/>
            <p:nvPr/>
          </p:nvSpPr>
          <p:spPr>
            <a:xfrm>
              <a:off x="1134270" y="3689914"/>
              <a:ext cx="268469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Cambria" panose="02040503050406030204" pitchFamily="18" charset="0"/>
                </a:rPr>
                <a:t>RMSI = root mean square innovation (o-f)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2380880-FF73-C470-B30A-DFAAD4F5C997}"/>
              </a:ext>
            </a:extLst>
          </p:cNvPr>
          <p:cNvSpPr txBox="1"/>
          <p:nvPr/>
        </p:nvSpPr>
        <p:spPr>
          <a:xfrm>
            <a:off x="1629401" y="4364997"/>
            <a:ext cx="5885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en-US" sz="1600" dirty="0">
                <a:latin typeface="Cambria" panose="02040503050406030204" pitchFamily="18" charset="0"/>
              </a:rPr>
              <a:t>Hybrid-3DEnVar 6-h cycling for Nov 2024 is robust.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600" dirty="0">
                <a:latin typeface="Cambria" panose="02040503050406030204" pitchFamily="18" charset="0"/>
              </a:rPr>
              <a:t>Both RMSI and O-F AOD bias errors are systematically reduced.</a:t>
            </a:r>
          </a:p>
        </p:txBody>
      </p:sp>
    </p:spTree>
    <p:extLst>
      <p:ext uri="{BB962C8B-B14F-4D97-AF65-F5344CB8AC3E}">
        <p14:creationId xmlns:p14="http://schemas.microsoft.com/office/powerpoint/2010/main" val="2193346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31"/>
    </mc:Choice>
    <mc:Fallback>
      <p:transition spd="slow" advTm="5013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81233ddec_0_10"/>
          <p:cNvSpPr txBox="1"/>
          <p:nvPr/>
        </p:nvSpPr>
        <p:spPr>
          <a:xfrm>
            <a:off x="5401100" y="2504104"/>
            <a:ext cx="3495915" cy="1811580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ymbol" pitchFamily="2" charset="2"/>
              <a:buChar char="Þ"/>
            </a:pPr>
            <a:r>
              <a:rPr lang="en" sz="16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Positive in both RMSI (left) and Bias (right): </a:t>
            </a:r>
            <a:r>
              <a:rPr lang="en" sz="1600" dirty="0">
                <a:solidFill>
                  <a:schemeClr val="dk2"/>
                </a:solidFill>
                <a:latin typeface="Cambria" panose="02040503050406030204" pitchFamily="18" charset="0"/>
              </a:rPr>
              <a:t>H</a:t>
            </a:r>
            <a:r>
              <a:rPr lang="en" sz="1600" i="0" u="none" strike="noStrike" cap="none" dirty="0">
                <a:solidFill>
                  <a:schemeClr val="dk2"/>
                </a:solidFill>
                <a:latin typeface="Cambria" panose="02040503050406030204" pitchFamily="18" charset="0"/>
                <a:sym typeface="Arial"/>
              </a:rPr>
              <a:t>ybrid3DEnVar outperforms </a:t>
            </a:r>
            <a:r>
              <a:rPr lang="en" sz="1600" dirty="0">
                <a:solidFill>
                  <a:schemeClr val="dk2"/>
                </a:solidFill>
                <a:latin typeface="Cambria" panose="02040503050406030204" pitchFamily="18" charset="0"/>
              </a:rPr>
              <a:t>BASELINE throughout the 5-day forecast, with 99% confidence intervals (shaded).</a:t>
            </a:r>
          </a:p>
        </p:txBody>
      </p:sp>
      <p:pic>
        <p:nvPicPr>
          <p:cNvPr id="256" name="Google Shape;256;g3f81233ddec_0_10" title="omf_fcsthr_signif_ci99_120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533" y="868793"/>
            <a:ext cx="4203712" cy="41364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197F0E-2714-CEE6-CBA6-524F4003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3" y="338424"/>
            <a:ext cx="8177838" cy="653468"/>
          </a:xfrm>
        </p:spPr>
        <p:txBody>
          <a:bodyPr>
            <a:normAutofit fontScale="90000"/>
          </a:bodyPr>
          <a:lstStyle/>
          <a:p>
            <a:r>
              <a:rPr lang="en" sz="2400" b="0" dirty="0">
                <a:solidFill>
                  <a:srgbClr val="000000"/>
                </a:solidFill>
              </a:rPr>
              <a:t>5-day forecast verification in PM2.5: Baseline - hybrid3DEnVar</a:t>
            </a:r>
            <a:endParaRPr lang="en-US" sz="2400" b="0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CAFBDB-8BBF-74AB-DC19-1F2F8A639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904" y="1146436"/>
            <a:ext cx="2375276" cy="12249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E33C02-C5C3-1CA5-4E4E-25EA5F73A3C7}"/>
              </a:ext>
            </a:extLst>
          </p:cNvPr>
          <p:cNvSpPr txBox="1"/>
          <p:nvPr/>
        </p:nvSpPr>
        <p:spPr>
          <a:xfrm>
            <a:off x="5401100" y="899632"/>
            <a:ext cx="265121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Surface PM2.5 (</a:t>
            </a:r>
            <a:r>
              <a:rPr lang="en-US" dirty="0" err="1">
                <a:latin typeface="Cambria" panose="02040503050406030204" pitchFamily="18" charset="0"/>
              </a:rPr>
              <a:t>OpenAQ</a:t>
            </a:r>
            <a:r>
              <a:rPr lang="en-US" dirty="0">
                <a:latin typeface="Cambria" panose="02040503050406030204" pitchFamily="18" charset="0"/>
              </a:rPr>
              <a:t> sites)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01"/>
    </mc:Choice>
    <mc:Fallback>
      <p:transition spd="slow" advTm="5780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6A10D-D99D-6EDD-61D4-2D115D07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assimilating more AOD help?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CAFB0E-201B-73A5-0138-A71E74ABC62C}"/>
              </a:ext>
            </a:extLst>
          </p:cNvPr>
          <p:cNvSpPr txBox="1"/>
          <p:nvPr/>
        </p:nvSpPr>
        <p:spPr>
          <a:xfrm>
            <a:off x="835533" y="991892"/>
            <a:ext cx="73901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</a:rPr>
              <a:t>Hybrid-3DEnVar cycling experiments assimilating more AOD:</a:t>
            </a:r>
          </a:p>
          <a:p>
            <a:r>
              <a:rPr lang="en-US" dirty="0">
                <a:latin typeface="Cambria" panose="02040503050406030204" pitchFamily="18" charset="0"/>
              </a:rPr>
              <a:t>EXP1: PACE OCI AOD at 550 nm (shown in the previous slides)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EXP2</a:t>
            </a:r>
            <a:r>
              <a:rPr lang="en-US" dirty="0">
                <a:latin typeface="Cambria" panose="02040503050406030204" pitchFamily="18" charset="0"/>
              </a:rPr>
              <a:t>: PACE OCI AOD at 550 nm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+ 388 nm</a:t>
            </a:r>
          </a:p>
          <a:p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EXP3</a:t>
            </a:r>
            <a:r>
              <a:rPr lang="en-US" dirty="0">
                <a:latin typeface="Cambria" panose="02040503050406030204" pitchFamily="18" charset="0"/>
              </a:rPr>
              <a:t>: PACE OCI AOD AOD 550 nm </a:t>
            </a:r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+ HARP2 and </a:t>
            </a:r>
            <a:r>
              <a:rPr lang="en-US" dirty="0" err="1">
                <a:solidFill>
                  <a:srgbClr val="0070C0"/>
                </a:solidFill>
                <a:latin typeface="Cambria" panose="02040503050406030204" pitchFamily="18" charset="0"/>
              </a:rPr>
              <a:t>SPEXOne</a:t>
            </a:r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 AOD 550 nm</a:t>
            </a:r>
          </a:p>
          <a:p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</a:rPr>
              <a:t>EXP4</a:t>
            </a:r>
            <a:r>
              <a:rPr lang="en-US" dirty="0">
                <a:latin typeface="Cambria" panose="02040503050406030204" pitchFamily="18" charset="0"/>
              </a:rPr>
              <a:t>: </a:t>
            </a: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</a:rPr>
              <a:t>VIIRS</a:t>
            </a:r>
            <a:r>
              <a:rPr lang="en-US" dirty="0">
                <a:latin typeface="Cambria" panose="02040503050406030204" pitchFamily="18" charset="0"/>
              </a:rPr>
              <a:t>/Suomi-NPP DB AOD 550 nm</a:t>
            </a:r>
          </a:p>
          <a:p>
            <a:r>
              <a:rPr lang="en-US" dirty="0">
                <a:latin typeface="Cambria" panose="02040503050406030204" pitchFamily="18" charset="0"/>
              </a:rPr>
              <a:t>=&gt; Verified against MODIS Aqua AOD 550nm.</a:t>
            </a:r>
            <a:endParaRPr lang="en-US" dirty="0"/>
          </a:p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3A3B96-C947-1389-E000-F89637AA81AB}"/>
              </a:ext>
            </a:extLst>
          </p:cNvPr>
          <p:cNvSpPr txBox="1"/>
          <p:nvPr/>
        </p:nvSpPr>
        <p:spPr>
          <a:xfrm>
            <a:off x="835533" y="4328022"/>
            <a:ext cx="73901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Symbol" pitchFamily="2" charset="2"/>
              <a:buChar char="Þ"/>
            </a:pPr>
            <a:r>
              <a:rPr lang="en-US" dirty="0">
                <a:latin typeface="Cambria" panose="02040503050406030204" pitchFamily="18" charset="0"/>
              </a:rPr>
              <a:t>Assimilating additional AOD products shows little improvement over EXP1 w/ OCI only. </a:t>
            </a:r>
          </a:p>
          <a:p>
            <a:pPr marL="285750" indent="-285750">
              <a:buFont typeface="Symbol" pitchFamily="2" charset="2"/>
              <a:buChar char="Þ"/>
            </a:pPr>
            <a:r>
              <a:rPr lang="en-US" dirty="0">
                <a:latin typeface="Cambria" panose="02040503050406030204" pitchFamily="18" charset="0"/>
              </a:rPr>
              <a:t>Further optimization of observation errors, QC, and localization is underway.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C1B3678-F3BA-7C4A-4DEE-416EB2BBE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321" y="2569344"/>
            <a:ext cx="5562600" cy="177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4ECF02-B362-F768-204F-0509D3513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20" y="1008257"/>
            <a:ext cx="2407257" cy="131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3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83"/>
    </mc:Choice>
    <mc:Fallback>
      <p:transition spd="slow" advTm="4108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D865-8119-1D15-7E4A-5BA2141C5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Concluding remarks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3F3FA-E197-1F75-FA16-8DBFAE76A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8632" y="1082354"/>
            <a:ext cx="7030501" cy="3020565"/>
          </a:xfrm>
        </p:spPr>
        <p:txBody>
          <a:bodyPr/>
          <a:lstStyle/>
          <a:p>
            <a:pPr fontAlgn="base">
              <a:buFont typeface="Wingdings" pitchFamily="2" charset="2"/>
              <a:buChar char="v"/>
            </a:pPr>
            <a:r>
              <a:rPr lang="en-US" dirty="0"/>
              <a:t>MPAS-GOCART2G-JEDI, our next-generation online-coupled air quality and weather analysis and forecasting system, has recently been developed to support coupled data assimilation.</a:t>
            </a:r>
          </a:p>
          <a:p>
            <a:pPr marL="0" indent="0" fontAlgn="base">
              <a:buNone/>
            </a:pPr>
            <a:endParaRPr lang="en-US" sz="1100" dirty="0"/>
          </a:p>
          <a:p>
            <a:pPr fontAlgn="base">
              <a:buFont typeface="Wingdings" pitchFamily="2" charset="2"/>
              <a:buChar char="v"/>
            </a:pPr>
            <a:r>
              <a:rPr lang="en-US" dirty="0"/>
              <a:t>Various AOD retrievals have been successfully assimilated into MPAS-GOCART2G-JEDI, effectively constraining aerosol forecast error growth.</a:t>
            </a:r>
          </a:p>
          <a:p>
            <a:pPr marL="0" indent="0" fontAlgn="base">
              <a:buNone/>
            </a:pPr>
            <a:endParaRPr lang="en-US" sz="11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9D27B-DB41-4DB5-AD79-082ACF926A17}"/>
              </a:ext>
            </a:extLst>
          </p:cNvPr>
          <p:cNvSpPr txBox="1"/>
          <p:nvPr/>
        </p:nvSpPr>
        <p:spPr>
          <a:xfrm>
            <a:off x="79513" y="4322496"/>
            <a:ext cx="9064487" cy="7232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1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References:</a:t>
            </a:r>
          </a:p>
          <a:p>
            <a:r>
              <a:rPr lang="en-US" sz="1000" dirty="0" err="1">
                <a:solidFill>
                  <a:srgbClr val="000000"/>
                </a:solidFill>
                <a:latin typeface="Cambria" panose="02040503050406030204" pitchFamily="18" charset="0"/>
              </a:rPr>
              <a:t>Collow</a:t>
            </a:r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 et al., 2024: Benchmarking GOCART-2G in the Goddard Earth Observing System (GEOS). </a:t>
            </a:r>
            <a:r>
              <a:rPr lang="en-US" sz="1000" dirty="0" err="1">
                <a:solidFill>
                  <a:srgbClr val="000000"/>
                </a:solidFill>
                <a:latin typeface="Cambria" panose="02040503050406030204" pitchFamily="18" charset="0"/>
              </a:rPr>
              <a:t>Geosci</a:t>
            </a:r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. Model Dev., 17, 1443-1468.</a:t>
            </a:r>
          </a:p>
          <a:p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Dang et al., 2026: Aerosol Optical Properties in the Community Radiative Transfer Model for Data Assimilation, </a:t>
            </a:r>
            <a:r>
              <a:rPr lang="en-US" sz="1000" i="1" dirty="0">
                <a:solidFill>
                  <a:srgbClr val="000000"/>
                </a:solidFill>
                <a:latin typeface="Cambria" panose="02040503050406030204" pitchFamily="18" charset="0"/>
              </a:rPr>
              <a:t>JGR-Atmosphere </a:t>
            </a:r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(Minor revision).</a:t>
            </a:r>
          </a:p>
          <a:p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Wei et al., 2026: Leveraging JEDI for Atmospheric Composition: A unified framework for evaluating observations and model forecasts, </a:t>
            </a:r>
            <a:r>
              <a:rPr lang="en-US" sz="1000" i="1" dirty="0" err="1">
                <a:solidFill>
                  <a:srgbClr val="000000"/>
                </a:solidFill>
                <a:latin typeface="Cambria" panose="02040503050406030204" pitchFamily="18" charset="0"/>
              </a:rPr>
              <a:t>Geosci</a:t>
            </a:r>
            <a:r>
              <a:rPr lang="en-US" sz="1000" i="1" dirty="0">
                <a:solidFill>
                  <a:srgbClr val="000000"/>
                </a:solidFill>
                <a:latin typeface="Cambria" panose="02040503050406030204" pitchFamily="18" charset="0"/>
              </a:rPr>
              <a:t>. Model Dev. </a:t>
            </a:r>
            <a:r>
              <a:rPr lang="en-US" sz="1000" dirty="0">
                <a:solidFill>
                  <a:srgbClr val="000000"/>
                </a:solidFill>
                <a:latin typeface="Cambria" panose="02040503050406030204" pitchFamily="18" charset="0"/>
              </a:rPr>
              <a:t>(In print). </a:t>
            </a:r>
          </a:p>
        </p:txBody>
      </p:sp>
    </p:spTree>
    <p:extLst>
      <p:ext uri="{BB962C8B-B14F-4D97-AF65-F5344CB8AC3E}">
        <p14:creationId xmlns:p14="http://schemas.microsoft.com/office/powerpoint/2010/main" val="1642743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88"/>
    </mc:Choice>
    <mc:Fallback>
      <p:transition spd="slow" advTm="233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C5E5D-2F0B-9FB2-ECEA-57B54D59A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Key aspects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0959A-C8DA-7FD3-E106-F7A4F2B88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9621" y="945397"/>
            <a:ext cx="7943433" cy="3020565"/>
          </a:xfrm>
        </p:spPr>
        <p:txBody>
          <a:bodyPr>
            <a:normAutofit fontScale="77500" lnSpcReduction="20000"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MPAS-GOCART2G-JEDI:</a:t>
            </a:r>
            <a:r>
              <a:rPr lang="en-US" sz="2000" dirty="0">
                <a:latin typeface="Cambria" panose="02040503050406030204" pitchFamily="18" charset="0"/>
              </a:rPr>
              <a:t> An online-coupled atmosphere–aerosol system using the Model for Prediction Across Scales (MPAS) with GOCART-2G interfaces with the </a:t>
            </a:r>
            <a:r>
              <a:rPr lang="en-US" sz="2000" dirty="0">
                <a:latin typeface="Cambria" panose="02040503050406030204" pitchFamily="18" charset="0"/>
                <a:ea typeface="GulimChe" panose="020B0609000101010101" pitchFamily="49" charset="-127"/>
                <a:cs typeface="Times New Roman" panose="02020603050405020304" pitchFamily="18" charset="0"/>
              </a:rPr>
              <a:t>Joint Effort for Data Assimilation Integration (</a:t>
            </a:r>
            <a:r>
              <a:rPr lang="en-US" sz="2000" dirty="0">
                <a:latin typeface="Cambria" panose="02040503050406030204" pitchFamily="18" charset="0"/>
              </a:rPr>
              <a:t>JEDI).</a:t>
            </a:r>
          </a:p>
          <a:p>
            <a:r>
              <a:rPr lang="en-US" sz="2000" b="1" dirty="0">
                <a:latin typeface="Cambria" panose="02040503050406030204" pitchFamily="18" charset="0"/>
              </a:rPr>
              <a:t>Multi-sensor, multi-channel AOD </a:t>
            </a:r>
            <a:r>
              <a:rPr lang="en-US" sz="2000" dirty="0">
                <a:latin typeface="Cambria" panose="02040503050406030204" pitchFamily="18" charset="0"/>
              </a:rPr>
              <a:t>products can be incorporated simultaneously (e.g., PACE, MODIS, and VIIRS), enabling consistent intercomparison, analysis, and validation for research-to-operations applications. </a:t>
            </a:r>
          </a:p>
          <a:p>
            <a:r>
              <a:rPr lang="en-US" sz="2000" b="1" dirty="0">
                <a:latin typeface="Cambria" panose="02040503050406030204" pitchFamily="18" charset="0"/>
              </a:rPr>
              <a:t>Coupled DA capability:</a:t>
            </a:r>
            <a:r>
              <a:rPr lang="en-US" sz="2000" dirty="0">
                <a:latin typeface="Cambria" panose="02040503050406030204" pitchFamily="18" charset="0"/>
              </a:rPr>
              <a:t> Supports the assimilation of aerosol and meteorological observations, including all-sky radiances from microwave to infrared channels. </a:t>
            </a:r>
          </a:p>
          <a:p>
            <a:r>
              <a:rPr lang="en-US" sz="2000" b="1" dirty="0">
                <a:latin typeface="Cambria" panose="02040503050406030204" pitchFamily="18" charset="0"/>
              </a:rPr>
              <a:t>Unified global–regional framework:</a:t>
            </a:r>
            <a:r>
              <a:rPr lang="en-US" sz="2000" dirty="0">
                <a:latin typeface="Cambria" panose="02040503050406030204" pitchFamily="18" charset="0"/>
              </a:rPr>
              <a:t> Variable-resolution MPAS meshes enable consistent analysis and forecasting across both global and regional applications. </a:t>
            </a:r>
          </a:p>
          <a:p>
            <a:endParaRPr lang="en-US" sz="2000" dirty="0">
              <a:latin typeface="Cambria" panose="02040503050406030204" pitchFamily="18" charset="0"/>
              <a:ea typeface="GulimChe" panose="020B0609000101010101" pitchFamily="49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BA609CC-71CB-3408-4AA0-643D4E3C20FD}"/>
              </a:ext>
            </a:extLst>
          </p:cNvPr>
          <p:cNvGrpSpPr/>
          <p:nvPr/>
        </p:nvGrpSpPr>
        <p:grpSpPr>
          <a:xfrm>
            <a:off x="2038811" y="3407801"/>
            <a:ext cx="4819189" cy="1597229"/>
            <a:chOff x="4555656" y="5683756"/>
            <a:chExt cx="12734873" cy="41957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3473C7-7B02-DC7F-E566-CF11D217D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8107" y="6330554"/>
              <a:ext cx="7070706" cy="353921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308448-F17A-2A4B-F8A7-D97F1DAF1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6307" y="6344182"/>
              <a:ext cx="4004222" cy="35353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EE3FFD-9B3B-719B-F5B1-82787A1F6911}"/>
                </a:ext>
              </a:extLst>
            </p:cNvPr>
            <p:cNvSpPr txBox="1"/>
            <p:nvPr/>
          </p:nvSpPr>
          <p:spPr>
            <a:xfrm>
              <a:off x="4555656" y="5683756"/>
              <a:ext cx="8036904" cy="646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mbria" panose="02040503050406030204" pitchFamily="18" charset="0"/>
                </a:rPr>
                <a:t>Global MPAS 30-5 km mesh w/ three 5-km regions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6B70C56-C26C-652B-E0F5-A2314532D9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29800" y="6330554"/>
              <a:ext cx="3541105" cy="1006534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D58661-A995-0A2B-77B5-7D4A90BED88B}"/>
                </a:ext>
              </a:extLst>
            </p:cNvPr>
            <p:cNvCxnSpPr>
              <a:cxnSpLocks/>
            </p:cNvCxnSpPr>
            <p:nvPr/>
          </p:nvCxnSpPr>
          <p:spPr>
            <a:xfrm>
              <a:off x="9829800" y="7935710"/>
              <a:ext cx="3541105" cy="188613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D0664930-A64C-2E7E-F700-3EFFC427F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5745" y="0"/>
            <a:ext cx="1398255" cy="5155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3094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46"/>
    </mc:Choice>
    <mc:Fallback>
      <p:transition spd="slow" advTm="72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D7F7C5-5A94-964A-10BF-77676B1E0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FC7D9-198B-70C5-4154-E01970442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83" y="194425"/>
            <a:ext cx="7772400" cy="45264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1C8BD6-1676-7DEA-3289-C4829FB836DF}"/>
              </a:ext>
            </a:extLst>
          </p:cNvPr>
          <p:cNvSpPr txBox="1"/>
          <p:nvPr/>
        </p:nvSpPr>
        <p:spPr>
          <a:xfrm>
            <a:off x="182879" y="4793711"/>
            <a:ext cx="2352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Credit: Mary Barth (NCAR)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1E0727-81BE-49A3-B372-0A603FCB57AF}"/>
              </a:ext>
            </a:extLst>
          </p:cNvPr>
          <p:cNvGrpSpPr/>
          <p:nvPr/>
        </p:nvGrpSpPr>
        <p:grpSpPr>
          <a:xfrm>
            <a:off x="5140171" y="1091953"/>
            <a:ext cx="3318029" cy="470517"/>
            <a:chOff x="5140171" y="1091953"/>
            <a:chExt cx="3318029" cy="470517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A18B42D-B672-151F-801A-7FD241681E7D}"/>
                </a:ext>
              </a:extLst>
            </p:cNvPr>
            <p:cNvSpPr/>
            <p:nvPr/>
          </p:nvSpPr>
          <p:spPr>
            <a:xfrm>
              <a:off x="7605944" y="1091953"/>
              <a:ext cx="852256" cy="470517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JEDI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539624-7CE3-CF21-E477-679DE4B63BDA}"/>
                </a:ext>
              </a:extLst>
            </p:cNvPr>
            <p:cNvCxnSpPr>
              <a:stCxn id="7" idx="1"/>
            </p:cNvCxnSpPr>
            <p:nvPr/>
          </p:nvCxnSpPr>
          <p:spPr>
            <a:xfrm flipH="1" flipV="1">
              <a:off x="5140171" y="1327211"/>
              <a:ext cx="2465773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5B2A42-620B-4616-B8E2-D9497D22BAD3}"/>
              </a:ext>
            </a:extLst>
          </p:cNvPr>
          <p:cNvGrpSpPr/>
          <p:nvPr/>
        </p:nvGrpSpPr>
        <p:grpSpPr>
          <a:xfrm>
            <a:off x="3435658" y="1018526"/>
            <a:ext cx="5628443" cy="975418"/>
            <a:chOff x="3435658" y="1018526"/>
            <a:chExt cx="5628443" cy="97541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F00729-A6B2-4BBD-3401-65FB6812D25C}"/>
                </a:ext>
              </a:extLst>
            </p:cNvPr>
            <p:cNvSpPr/>
            <p:nvPr/>
          </p:nvSpPr>
          <p:spPr>
            <a:xfrm>
              <a:off x="3435658" y="1018526"/>
              <a:ext cx="5122416" cy="570578"/>
            </a:xfrm>
            <a:prstGeom prst="rect">
              <a:avLst/>
            </a:prstGeom>
            <a:noFill/>
            <a:ln w="57150"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40CD50-80B2-A827-B57B-6C3B6D5E4EEC}"/>
                </a:ext>
              </a:extLst>
            </p:cNvPr>
            <p:cNvSpPr txBox="1"/>
            <p:nvPr/>
          </p:nvSpPr>
          <p:spPr>
            <a:xfrm>
              <a:off x="7605944" y="1624612"/>
              <a:ext cx="145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rgbClr val="0432FF"/>
                  </a:solidFill>
                </a:rPr>
                <a:t>Today’s talk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45554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849"/>
    </mc:Choice>
    <mc:Fallback>
      <p:transition spd="slow" advTm="43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A3FE-7FEA-1B72-C5CC-5300DB81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2" y="338424"/>
            <a:ext cx="8130914" cy="606973"/>
          </a:xfrm>
        </p:spPr>
        <p:txBody>
          <a:bodyPr>
            <a:normAutofit fontScale="90000"/>
          </a:bodyPr>
          <a:lstStyle/>
          <a:p>
            <a:r>
              <a:rPr lang="en-US" dirty="0"/>
              <a:t>GOCART-2G </a:t>
            </a:r>
            <a:br>
              <a:rPr lang="en-US" dirty="0"/>
            </a:br>
            <a:r>
              <a:rPr lang="en-US" sz="1800" b="0" dirty="0"/>
              <a:t>Goddard Chemistry, Aerosol, Radiation, and Transport Second Generation (</a:t>
            </a:r>
            <a:r>
              <a:rPr lang="en-US" sz="1600" b="0" dirty="0" err="1"/>
              <a:t>Collow</a:t>
            </a:r>
            <a:r>
              <a:rPr lang="en-US" sz="1600" b="0" dirty="0"/>
              <a:t> et al. 2024)</a:t>
            </a:r>
            <a:br>
              <a:rPr lang="en-US" sz="1600" b="0" dirty="0"/>
            </a:br>
            <a:endParaRPr lang="en-US" sz="1600" b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790F-F7C7-032E-1268-2988E9B55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313" y="1264256"/>
            <a:ext cx="8006316" cy="3757725"/>
          </a:xfrm>
        </p:spPr>
        <p:txBody>
          <a:bodyPr>
            <a:normAutofit/>
          </a:bodyPr>
          <a:lstStyle/>
          <a:p>
            <a:pPr marL="146050" indent="0">
              <a:buNone/>
            </a:pPr>
            <a:r>
              <a:rPr lang="en-US" b="1" dirty="0"/>
              <a:t>Externally mixed aerosols</a:t>
            </a:r>
            <a:r>
              <a:rPr lang="en-US" dirty="0"/>
              <a:t>: hydrophobic and hydrophilic BC/</a:t>
            </a:r>
            <a:r>
              <a:rPr lang="en-US" dirty="0" err="1"/>
              <a:t>BrC</a:t>
            </a:r>
            <a:r>
              <a:rPr lang="en-US" dirty="0"/>
              <a:t>/OC, sulfate (including volcanic), ammonium, nitrate (3 size bins), dust (5 size bins), sea salt (5 size bins)</a:t>
            </a:r>
          </a:p>
          <a:p>
            <a:pPr marL="146050" indent="0">
              <a:buNone/>
            </a:pPr>
            <a:r>
              <a:rPr lang="en-US" b="1" dirty="0"/>
              <a:t>Trace gases</a:t>
            </a:r>
            <a:r>
              <a:rPr lang="en-US" dirty="0"/>
              <a:t>: DMS, SO</a:t>
            </a:r>
            <a:r>
              <a:rPr lang="en-US" baseline="-25000" dirty="0"/>
              <a:t>2</a:t>
            </a:r>
            <a:r>
              <a:rPr lang="en-US" dirty="0"/>
              <a:t> (including volcanoes), MSA, NH</a:t>
            </a:r>
            <a:r>
              <a:rPr lang="en-US" baseline="-25000" dirty="0"/>
              <a:t>3</a:t>
            </a:r>
            <a:r>
              <a:rPr lang="en-US" dirty="0"/>
              <a:t>, SOA precursors from anthropogenic, biomass burning, biogenic sources.</a:t>
            </a:r>
          </a:p>
          <a:p>
            <a:pPr marL="146050" indent="0">
              <a:buNone/>
            </a:pPr>
            <a:r>
              <a:rPr lang="en-US" b="1" dirty="0"/>
              <a:t>Prescribed oxidants</a:t>
            </a:r>
            <a:r>
              <a:rPr lang="en-US" dirty="0"/>
              <a:t>: OH,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, NO</a:t>
            </a:r>
            <a:r>
              <a:rPr lang="en-US" baseline="-25000" dirty="0"/>
              <a:t>3</a:t>
            </a:r>
            <a:r>
              <a:rPr lang="en-US" dirty="0"/>
              <a:t> radical, HNO</a:t>
            </a:r>
            <a:r>
              <a:rPr lang="en-US" baseline="-25000" dirty="0"/>
              <a:t>3</a:t>
            </a:r>
          </a:p>
          <a:p>
            <a:pPr marL="146050" indent="0">
              <a:buNone/>
            </a:pPr>
            <a:r>
              <a:rPr lang="en-US" b="1" dirty="0"/>
              <a:t>Processes</a:t>
            </a:r>
            <a:r>
              <a:rPr lang="en-US" dirty="0"/>
              <a:t>: Emissions, hydrophobic-to-hydrophilic conversion, gravitational settling, sulfate production, dry and wet deposition, SOA formation, thermodynamics of SO</a:t>
            </a:r>
            <a:r>
              <a:rPr lang="en-US" baseline="-25000" dirty="0"/>
              <a:t>4</a:t>
            </a:r>
            <a:r>
              <a:rPr lang="en-US" baseline="30000" dirty="0"/>
              <a:t>2</a:t>
            </a:r>
            <a:r>
              <a:rPr lang="en-US" dirty="0"/>
              <a:t> - NH</a:t>
            </a:r>
            <a:r>
              <a:rPr lang="en-US" baseline="-25000" dirty="0"/>
              <a:t>4</a:t>
            </a:r>
            <a:r>
              <a:rPr lang="en-US" baseline="30000" dirty="0"/>
              <a:t>+</a:t>
            </a:r>
            <a:r>
              <a:rPr lang="en-US" dirty="0"/>
              <a:t> - 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</a:p>
          <a:p>
            <a:pPr marL="14605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16462-2CC5-E731-37B8-73311F6608EC}"/>
              </a:ext>
            </a:extLst>
          </p:cNvPr>
          <p:cNvSpPr txBox="1"/>
          <p:nvPr/>
        </p:nvSpPr>
        <p:spPr>
          <a:xfrm>
            <a:off x="182879" y="4793711"/>
            <a:ext cx="2352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Credit: Mary Barth (NCAR)</a:t>
            </a:r>
          </a:p>
        </p:txBody>
      </p:sp>
    </p:spTree>
    <p:extLst>
      <p:ext uri="{BB962C8B-B14F-4D97-AF65-F5344CB8AC3E}">
        <p14:creationId xmlns:p14="http://schemas.microsoft.com/office/powerpoint/2010/main" val="59563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18"/>
    </mc:Choice>
    <mc:Fallback>
      <p:transition spd="slow" advTm="2481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68926-21AD-9D5C-8CF2-28DFEF4D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MPAS-GOCART2G Emissions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5EE8CD-0790-1808-793E-97734ED0B8C7}"/>
              </a:ext>
            </a:extLst>
          </p:cNvPr>
          <p:cNvSpPr txBox="1"/>
          <p:nvPr/>
        </p:nvSpPr>
        <p:spPr>
          <a:xfrm>
            <a:off x="182879" y="4793711"/>
            <a:ext cx="2352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Credit: Mary Barth (NCAR)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A9DE93-E0BA-8064-7F19-FAF5A2ACE9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648474"/>
              </p:ext>
            </p:extLst>
          </p:nvPr>
        </p:nvGraphicFramePr>
        <p:xfrm>
          <a:off x="1359130" y="1054655"/>
          <a:ext cx="7030500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311">
                  <a:extLst>
                    <a:ext uri="{9D8B030D-6E8A-4147-A177-3AD203B41FA5}">
                      <a16:colId xmlns:a16="http://schemas.microsoft.com/office/drawing/2014/main" val="1505864477"/>
                    </a:ext>
                  </a:extLst>
                </a:gridCol>
                <a:gridCol w="4430189">
                  <a:extLst>
                    <a:ext uri="{9D8B030D-6E8A-4147-A177-3AD203B41FA5}">
                      <a16:colId xmlns:a16="http://schemas.microsoft.com/office/drawing/2014/main" val="288828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</a:rPr>
                        <a:t>GOCART-2G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</a:rPr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958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Anthropogenic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CAMS emissions inventory: SO2, BC, OC, NH3, CO, NO2, monoterpenes, isoprene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52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Biogenic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CAMS pre-calculated emissions inventory: isoprene, a-pinene, b-pinene, other monoterpenes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821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Biomass Burning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FINN v2.5.1 externally read input files: BC, BIGENE, CO, isoprene, NH3, NO2, OC, SO2</a:t>
                      </a:r>
                    </a:p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Includes climatological diurnal profile. A </a:t>
                      </a:r>
                      <a:r>
                        <a:rPr lang="en-US" dirty="0" err="1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plumerise</a:t>
                      </a:r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 scheme is being developed (INPE collaboration).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29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Dust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Ginoux</a:t>
                      </a:r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 et al. (2001); 5 size bins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5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Sea Salt 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/>
                          </a:solidFill>
                          <a:latin typeface="Cambria" panose="02040503050406030204" pitchFamily="18" charset="0"/>
                        </a:rPr>
                        <a:t>Gong (2003); 5 size bins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75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765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8"/>
    </mc:Choice>
    <mc:Fallback>
      <p:transition spd="slow" advTm="84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F173D4-4989-A6A6-3B2E-DD8F40C28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MPAS-GOCART2G workflow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21C8B5B-2C47-B1EE-B3D0-9506EE238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4266211"/>
              </p:ext>
            </p:extLst>
          </p:nvPr>
        </p:nvGraphicFramePr>
        <p:xfrm>
          <a:off x="751642" y="9563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ight Bracket 5">
            <a:extLst>
              <a:ext uri="{FF2B5EF4-FFF2-40B4-BE49-F238E27FC236}">
                <a16:creationId xmlns:a16="http://schemas.microsoft.com/office/drawing/2014/main" id="{B2CA18C3-D5AB-6DCF-707D-05BA9F9DC55A}"/>
              </a:ext>
            </a:extLst>
          </p:cNvPr>
          <p:cNvSpPr/>
          <p:nvPr/>
        </p:nvSpPr>
        <p:spPr>
          <a:xfrm>
            <a:off x="6928246" y="1266113"/>
            <a:ext cx="231853" cy="3515558"/>
          </a:xfrm>
          <a:prstGeom prst="rightBracket">
            <a:avLst/>
          </a:prstGeom>
          <a:ln w="38100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C0441-D286-09FF-091B-B1B5DB99384C}"/>
              </a:ext>
            </a:extLst>
          </p:cNvPr>
          <p:cNvSpPr txBox="1"/>
          <p:nvPr/>
        </p:nvSpPr>
        <p:spPr>
          <a:xfrm>
            <a:off x="7240703" y="896781"/>
            <a:ext cx="1877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Chemistry outputs feed physics on the next step (1-step lag)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F43105-78E3-843E-2383-25BD43DC5FF5}"/>
              </a:ext>
            </a:extLst>
          </p:cNvPr>
          <p:cNvSpPr txBox="1"/>
          <p:nvPr/>
        </p:nvSpPr>
        <p:spPr>
          <a:xfrm>
            <a:off x="7099831" y="2798860"/>
            <a:ext cx="1932851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lvl="0">
              <a:buSzPts val="1100"/>
              <a:defRPr/>
            </a:pPr>
            <a:r>
              <a:rPr lang="en-US" sz="1100" dirty="0">
                <a:latin typeface="Cambria" panose="02040503050406030204" pitchFamily="18" charset="0"/>
              </a:rPr>
              <a:t>Species transport processes are updated by the dynamics solver while emissions and chemistry processes are updated with the GOCART-2G chemistry.</a:t>
            </a:r>
          </a:p>
        </p:txBody>
      </p:sp>
    </p:spTree>
    <p:extLst>
      <p:ext uri="{BB962C8B-B14F-4D97-AF65-F5344CB8AC3E}">
        <p14:creationId xmlns:p14="http://schemas.microsoft.com/office/powerpoint/2010/main" val="1448739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173"/>
    </mc:Choice>
    <mc:Fallback>
      <p:transition spd="slow" advTm="10517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AFB6-C3AB-72D0-BE62-9AADB5634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3" y="338424"/>
            <a:ext cx="7642642" cy="653468"/>
          </a:xfrm>
        </p:spPr>
        <p:txBody>
          <a:bodyPr>
            <a:normAutofit/>
          </a:bodyPr>
          <a:lstStyle/>
          <a:p>
            <a:r>
              <a:rPr lang="en-US" dirty="0"/>
              <a:t>MPAS-GOCART2G aerosol-physics feedbacks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7D6C18-7B19-53F3-781E-7D33A050B732}"/>
              </a:ext>
            </a:extLst>
          </p:cNvPr>
          <p:cNvGrpSpPr/>
          <p:nvPr/>
        </p:nvGrpSpPr>
        <p:grpSpPr>
          <a:xfrm>
            <a:off x="400011" y="965425"/>
            <a:ext cx="8513685" cy="3212649"/>
            <a:chOff x="315157" y="1010719"/>
            <a:chExt cx="8513685" cy="3212649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7E7A8444-5284-2866-5275-E2778B0E6E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43107541"/>
                </p:ext>
              </p:extLst>
            </p:nvPr>
          </p:nvGraphicFramePr>
          <p:xfrm>
            <a:off x="315157" y="1010719"/>
            <a:ext cx="8513685" cy="319707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3E90B1-5365-A844-7952-512BE75C6E99}"/>
                </a:ext>
              </a:extLst>
            </p:cNvPr>
            <p:cNvSpPr txBox="1"/>
            <p:nvPr/>
          </p:nvSpPr>
          <p:spPr>
            <a:xfrm>
              <a:off x="324034" y="3977836"/>
              <a:ext cx="1913139" cy="23237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tIns="27432" rIns="45720" bIns="27432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</a:pPr>
              <a:r>
                <a:rPr sz="1150" b="1" i="0" dirty="0" err="1">
                  <a:solidFill>
                    <a:srgbClr val="FFFFFF"/>
                  </a:solidFill>
                  <a:latin typeface="Calibri"/>
                </a:rPr>
                <a:t>toRRTMG</a:t>
              </a:r>
              <a:endParaRPr sz="1150" b="1" i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2400E8-926F-34C7-01A3-68CB91F5FD59}"/>
                </a:ext>
              </a:extLst>
            </p:cNvPr>
            <p:cNvSpPr txBox="1"/>
            <p:nvPr/>
          </p:nvSpPr>
          <p:spPr>
            <a:xfrm>
              <a:off x="2518298" y="3990997"/>
              <a:ext cx="1913139" cy="23237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tIns="27432" rIns="45720" bIns="27432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</a:pPr>
              <a:r>
                <a:rPr sz="1150" b="1" i="0" dirty="0" err="1">
                  <a:solidFill>
                    <a:srgbClr val="FFFFFF"/>
                  </a:solidFill>
                  <a:latin typeface="Calibri"/>
                </a:rPr>
                <a:t>to</a:t>
              </a:r>
              <a:r>
                <a:rPr lang="en-US" sz="1150" b="1" i="0" dirty="0" err="1">
                  <a:solidFill>
                    <a:srgbClr val="FFFFFF"/>
                  </a:solidFill>
                  <a:latin typeface="Calibri"/>
                </a:rPr>
                <a:t>MYNN+mynn_mixchems</a:t>
              </a:r>
              <a:endParaRPr sz="1150" b="1" i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173F05-53C7-0F2F-465B-379FABC42D5A}"/>
                </a:ext>
              </a:extLst>
            </p:cNvPr>
            <p:cNvSpPr txBox="1"/>
            <p:nvPr/>
          </p:nvSpPr>
          <p:spPr>
            <a:xfrm>
              <a:off x="4712562" y="3977836"/>
              <a:ext cx="1913139" cy="23237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tIns="27432" rIns="45720" bIns="27432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</a:pPr>
              <a:r>
                <a:rPr sz="1150" b="1" i="0" dirty="0" err="1">
                  <a:solidFill>
                    <a:srgbClr val="FFFFFF"/>
                  </a:solidFill>
                  <a:latin typeface="Calibri"/>
                </a:rPr>
                <a:t>to</a:t>
              </a:r>
              <a:r>
                <a:rPr lang="en-US" sz="1150" b="1" dirty="0" err="1">
                  <a:solidFill>
                    <a:srgbClr val="FFFFFF"/>
                  </a:solidFill>
                  <a:latin typeface="Calibri"/>
                </a:rPr>
                <a:t>NITEDTKE</a:t>
              </a:r>
              <a:r>
                <a:rPr lang="en-US" sz="1150" b="1" i="0" dirty="0" err="1">
                  <a:solidFill>
                    <a:srgbClr val="FFFFFF"/>
                  </a:solidFill>
                  <a:latin typeface="Calibri"/>
                </a:rPr>
                <a:t>+ctr</a:t>
              </a:r>
              <a:r>
                <a:rPr lang="en-US" sz="1150" b="1" i="0" dirty="0">
                  <a:solidFill>
                    <a:srgbClr val="FFFFFF"/>
                  </a:solidFill>
                  <a:latin typeface="Calibri"/>
                </a:rPr>
                <a:t>/</a:t>
              </a:r>
              <a:r>
                <a:rPr lang="en-US" sz="1150" b="1" i="0" dirty="0" err="1">
                  <a:solidFill>
                    <a:srgbClr val="FFFFFF"/>
                  </a:solidFill>
                  <a:latin typeface="Calibri"/>
                </a:rPr>
                <a:t>scavchems</a:t>
              </a:r>
              <a:endParaRPr sz="1150" b="1" i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97295F1-84A5-302F-0386-AC58E3BE8064}"/>
                </a:ext>
              </a:extLst>
            </p:cNvPr>
            <p:cNvSpPr txBox="1"/>
            <p:nvPr/>
          </p:nvSpPr>
          <p:spPr>
            <a:xfrm>
              <a:off x="6906825" y="3975424"/>
              <a:ext cx="1913139" cy="23237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tIns="27432" rIns="45720" bIns="27432" anchor="ctr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</a:pPr>
              <a:r>
                <a:rPr sz="1150" b="1" i="0" dirty="0" err="1">
                  <a:solidFill>
                    <a:srgbClr val="FFFFFF"/>
                  </a:solidFill>
                  <a:latin typeface="Calibri"/>
                </a:rPr>
                <a:t>to</a:t>
              </a:r>
              <a:r>
                <a:rPr lang="en-US" sz="1150" b="1" i="0" dirty="0" err="1">
                  <a:solidFill>
                    <a:srgbClr val="FFFFFF"/>
                  </a:solidFill>
                  <a:latin typeface="Calibri"/>
                </a:rPr>
                <a:t>THOM</a:t>
              </a:r>
              <a:endParaRPr sz="1150" b="1" i="0" dirty="0">
                <a:solidFill>
                  <a:srgbClr val="FFFFFF"/>
                </a:solidFill>
                <a:latin typeface="Calibri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4D6FEED-5515-0950-BE09-A741C6E47E49}"/>
              </a:ext>
            </a:extLst>
          </p:cNvPr>
          <p:cNvSpPr txBox="1"/>
          <p:nvPr/>
        </p:nvSpPr>
        <p:spPr>
          <a:xfrm>
            <a:off x="472497" y="4357205"/>
            <a:ext cx="76934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1600" dirty="0">
                <a:latin typeface="Cambria" panose="02040503050406030204" pitchFamily="18" charset="0"/>
              </a:rPr>
              <a:t>Two-way coupling in a new “</a:t>
            </a:r>
            <a:r>
              <a:rPr lang="en-US" sz="1600" b="1" dirty="0">
                <a:latin typeface="Cambria" panose="02040503050406030204" pitchFamily="18" charset="0"/>
              </a:rPr>
              <a:t>MPAS-GOCART2G</a:t>
            </a:r>
            <a:r>
              <a:rPr lang="en-US" sz="1600" dirty="0">
                <a:latin typeface="Cambria" panose="02040503050406030204" pitchFamily="18" charset="0"/>
              </a:rPr>
              <a:t>” physics suite in MPAS V8.3.1.</a:t>
            </a:r>
          </a:p>
        </p:txBody>
      </p:sp>
    </p:spTree>
    <p:extLst>
      <p:ext uri="{BB962C8B-B14F-4D97-AF65-F5344CB8AC3E}">
        <p14:creationId xmlns:p14="http://schemas.microsoft.com/office/powerpoint/2010/main" val="384919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99"/>
    </mc:Choice>
    <mc:Fallback>
      <p:transition spd="slow" advTm="929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EBA129-9C27-A19C-9398-DB53AF326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95" y="893968"/>
            <a:ext cx="8179940" cy="2895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D7F344-3D4F-994E-C793-23A7E776A7B8}"/>
              </a:ext>
            </a:extLst>
          </p:cNvPr>
          <p:cNvSpPr txBox="1"/>
          <p:nvPr/>
        </p:nvSpPr>
        <p:spPr>
          <a:xfrm>
            <a:off x="6483927" y="647747"/>
            <a:ext cx="2277808" cy="2462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dirty="0"/>
              <a:t>New developments in colored boxes.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AC5F0E04-537A-9D62-F19B-4BC33FE9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MPAS-GOCART2G-JEDI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F5D0D-CCB7-F2E3-D67D-5E57AE9C3400}"/>
              </a:ext>
            </a:extLst>
          </p:cNvPr>
          <p:cNvSpPr txBox="1"/>
          <p:nvPr/>
        </p:nvSpPr>
        <p:spPr>
          <a:xfrm>
            <a:off x="1109713" y="3975780"/>
            <a:ext cx="6722472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Aerosol optical properties (AOPs) are consistent across components by using the same GEOS5-GOCART look-up table in both the model’s RRTMG radiation scheme and the CRTM-AOD observation operator used in DA (Dang et al., 2026).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25DD2-F30A-E984-D78A-C0AEA14CD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371" y="-5080"/>
            <a:ext cx="2623629" cy="4729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741"/>
    </mc:Choice>
    <mc:Fallback>
      <p:transition spd="slow" advTm="9374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DCC5D-C24E-C384-2083-17BB76DCD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Aerosol Optical Depth (AOD) in JEDI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C934177-ED7C-EFB5-88B0-DCA494BD7617}"/>
              </a:ext>
            </a:extLst>
          </p:cNvPr>
          <p:cNvGrpSpPr/>
          <p:nvPr/>
        </p:nvGrpSpPr>
        <p:grpSpPr>
          <a:xfrm>
            <a:off x="568219" y="2444011"/>
            <a:ext cx="8226014" cy="1849487"/>
            <a:chOff x="994186" y="896939"/>
            <a:chExt cx="16452028" cy="369897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C9B1BCA-4CF8-7724-86F0-20B1C0D6F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186" y="1620303"/>
              <a:ext cx="16452028" cy="2975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88DFE2-C9CD-1790-29F1-39719FF94CF9}"/>
                </a:ext>
              </a:extLst>
            </p:cNvPr>
            <p:cNvSpPr txBox="1"/>
            <p:nvPr/>
          </p:nvSpPr>
          <p:spPr>
            <a:xfrm>
              <a:off x="5878484" y="896939"/>
              <a:ext cx="7151716" cy="5750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</a:pPr>
              <a:r>
                <a:rPr lang="en-US" sz="12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Global distribution on 8 November 2024 (4 times/day)</a:t>
              </a:r>
              <a:endParaRPr lang="en-US" sz="1200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D17067-41E5-BF41-D29D-4D48B0FC6536}"/>
                </a:ext>
              </a:extLst>
            </p:cNvPr>
            <p:cNvSpPr txBox="1"/>
            <p:nvPr/>
          </p:nvSpPr>
          <p:spPr>
            <a:xfrm>
              <a:off x="1066800" y="1418025"/>
              <a:ext cx="4179916" cy="553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</a:rPr>
                <a:t>a) PACE OCI AOD @ 550nm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A883BB-7217-9225-84A4-59EFE5CA33D8}"/>
                </a:ext>
              </a:extLst>
            </p:cNvPr>
            <p:cNvSpPr txBox="1"/>
            <p:nvPr/>
          </p:nvSpPr>
          <p:spPr>
            <a:xfrm>
              <a:off x="6324600" y="1430185"/>
              <a:ext cx="4419600" cy="553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</a:rPr>
                <a:t>b) MODIS Aqua AOD @ 550nm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7CDC8D-7467-2B5C-A745-31DD83250229}"/>
                </a:ext>
              </a:extLst>
            </p:cNvPr>
            <p:cNvSpPr txBox="1"/>
            <p:nvPr/>
          </p:nvSpPr>
          <p:spPr>
            <a:xfrm>
              <a:off x="11521664" y="1430185"/>
              <a:ext cx="4419600" cy="553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</a:rPr>
                <a:t>c) VIIRS DB AOD @ 550nm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C51B81F-60F9-D869-D819-F67527B0D14A}"/>
              </a:ext>
            </a:extLst>
          </p:cNvPr>
          <p:cNvSpPr txBox="1"/>
          <p:nvPr/>
        </p:nvSpPr>
        <p:spPr>
          <a:xfrm>
            <a:off x="495300" y="991892"/>
            <a:ext cx="822601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1600" dirty="0">
                <a:latin typeface="Cambria" panose="02040503050406030204" pitchFamily="18" charset="0"/>
              </a:rPr>
              <a:t>NASA PACE has been producing hyperspectral AOD retrievals since Feb 2024.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dirty="0">
                <a:latin typeface="Cambria" panose="02040503050406030204" pitchFamily="18" charset="0"/>
              </a:rPr>
              <a:t>Ocean Color Instrument (OCI) — a primary sensor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dirty="0">
                <a:latin typeface="Cambria" panose="02040503050406030204" pitchFamily="18" charset="0"/>
              </a:rPr>
              <a:t>HARP2 and </a:t>
            </a:r>
            <a:r>
              <a:rPr lang="en-US" dirty="0" err="1">
                <a:latin typeface="Cambria" panose="02040503050406030204" pitchFamily="18" charset="0"/>
              </a:rPr>
              <a:t>SPEXone</a:t>
            </a:r>
            <a:r>
              <a:rPr lang="en-US" dirty="0">
                <a:latin typeface="Cambria" panose="02040503050406030204" pitchFamily="18" charset="0"/>
              </a:rPr>
              <a:t> — secondary polarimeters</a:t>
            </a:r>
          </a:p>
          <a:p>
            <a:endParaRPr lang="en-US" sz="1600" dirty="0">
              <a:latin typeface="Cambria" panose="02040503050406030204" pitchFamily="18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1600" dirty="0">
                <a:latin typeface="Cambria" panose="02040503050406030204" pitchFamily="18" charset="0"/>
              </a:rPr>
              <a:t>All AOD products are incorporated into the JEDI system for either data assimilation or cross validation: Wei et al. (GMD2026)</a:t>
            </a:r>
          </a:p>
        </p:txBody>
      </p:sp>
    </p:spTree>
    <p:extLst>
      <p:ext uri="{BB962C8B-B14F-4D97-AF65-F5344CB8AC3E}">
        <p14:creationId xmlns:p14="http://schemas.microsoft.com/office/powerpoint/2010/main" val="1887217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57"/>
    </mc:Choice>
    <mc:Fallback>
      <p:transition spd="slow" advTm="12595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17.4|16.8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|1.8"/>
</p:tagLst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1480</Words>
  <Application>Microsoft Macintosh PowerPoint</Application>
  <PresentationFormat>On-screen Show (16:9)</PresentationFormat>
  <Paragraphs>174</Paragraphs>
  <Slides>17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Cambria</vt:lpstr>
      <vt:lpstr>Calibri</vt:lpstr>
      <vt:lpstr>Nunito</vt:lpstr>
      <vt:lpstr>Symbol</vt:lpstr>
      <vt:lpstr>Arial</vt:lpstr>
      <vt:lpstr>Maven Pro</vt:lpstr>
      <vt:lpstr>Wingdings</vt:lpstr>
      <vt:lpstr>Times New Roman</vt:lpstr>
      <vt:lpstr>Momentum</vt:lpstr>
      <vt:lpstr>NSF NCAR’s Next-Generation Online-Coupled Air Quality and Weather Analysis and Forecasting System using MPAS-GOCART2G-JEDI </vt:lpstr>
      <vt:lpstr>Key aspects</vt:lpstr>
      <vt:lpstr>PowerPoint Presentation</vt:lpstr>
      <vt:lpstr>GOCART-2G  Goddard Chemistry, Aerosol, Radiation, and Transport Second Generation (Collow et al. 2024) </vt:lpstr>
      <vt:lpstr>MPAS-GOCART2G Emissions</vt:lpstr>
      <vt:lpstr>MPAS-GOCART2G workflow</vt:lpstr>
      <vt:lpstr>MPAS-GOCART2G aerosol-physics feedbacks</vt:lpstr>
      <vt:lpstr>MPAS-GOCART2G-JEDI</vt:lpstr>
      <vt:lpstr>Aerosol Optical Depth (AOD) in JEDI</vt:lpstr>
      <vt:lpstr>Satellite retrievals vs. AERONET: AOD 550 nm (Nov 2024)</vt:lpstr>
      <vt:lpstr>Cycling data assimilation with MPAS-GOCART2G-JEDI</vt:lpstr>
      <vt:lpstr>Background Error Covariance Modeling</vt:lpstr>
      <vt:lpstr>Background Error Covariance</vt:lpstr>
      <vt:lpstr>Hybrid-3DEnVar AOD DA in MPAS-GOCART2G-JEDI</vt:lpstr>
      <vt:lpstr>5-day forecast verification in PM2.5: Baseline - hybrid3DEnVar</vt:lpstr>
      <vt:lpstr>Can assimilating more AOD help?</vt:lpstr>
      <vt:lpstr>Concluding 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Soyoung Ha</cp:lastModifiedBy>
  <cp:revision>32</cp:revision>
  <cp:lastPrinted>2026-07-15T19:43:15Z</cp:lastPrinted>
  <dcterms:modified xsi:type="dcterms:W3CDTF">2026-07-15T19:44:36Z</dcterms:modified>
</cp:coreProperties>
</file>