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9"/>
  </p:notesMasterIdLst>
  <p:sldIdLst>
    <p:sldId id="256" r:id="rId2"/>
    <p:sldId id="325" r:id="rId3"/>
    <p:sldId id="326" r:id="rId4"/>
    <p:sldId id="327" r:id="rId5"/>
    <p:sldId id="358" r:id="rId6"/>
    <p:sldId id="328" r:id="rId7"/>
    <p:sldId id="353" r:id="rId8"/>
    <p:sldId id="330" r:id="rId9"/>
    <p:sldId id="354" r:id="rId10"/>
    <p:sldId id="362" r:id="rId11"/>
    <p:sldId id="333" r:id="rId12"/>
    <p:sldId id="342" r:id="rId13"/>
    <p:sldId id="355" r:id="rId14"/>
    <p:sldId id="343" r:id="rId15"/>
    <p:sldId id="357" r:id="rId16"/>
    <p:sldId id="340" r:id="rId17"/>
    <p:sldId id="341" r:id="rId18"/>
  </p:sldIdLst>
  <p:sldSz cx="9144000" cy="5143500" type="screen16x9"/>
  <p:notesSz cx="6858000" cy="9144000"/>
  <p:embeddedFontLst>
    <p:embeddedFont>
      <p:font typeface="Cambria Math" panose="02040503050406030204" pitchFamily="18" charset="0"/>
      <p:regular r:id="rId20"/>
    </p:embeddedFont>
    <p:embeddedFont>
      <p:font typeface="Nunito" pitchFamily="2" charset="77"/>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301"/>
  </p:normalViewPr>
  <p:slideViewPr>
    <p:cSldViewPr snapToGrid="0">
      <p:cViewPr varScale="1">
        <p:scale>
          <a:sx n="164" d="100"/>
          <a:sy n="164" d="100"/>
        </p:scale>
        <p:origin x="568"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f01349756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 name="Google Shape;83;g3f01349756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E10EE-3A03-BBB3-3ACC-D892BC767838}"/>
            </a:ext>
          </a:extLst>
        </p:cNvPr>
        <p:cNvGrpSpPr/>
        <p:nvPr/>
      </p:nvGrpSpPr>
      <p:grpSpPr>
        <a:xfrm>
          <a:off x="0" y="0"/>
          <a:ext cx="0" cy="0"/>
          <a:chOff x="0" y="0"/>
          <a:chExt cx="0" cy="0"/>
        </a:xfrm>
      </p:grpSpPr>
      <p:sp>
        <p:nvSpPr>
          <p:cNvPr id="56" name="Shape 56">
            <a:extLst>
              <a:ext uri="{FF2B5EF4-FFF2-40B4-BE49-F238E27FC236}">
                <a16:creationId xmlns:a16="http://schemas.microsoft.com/office/drawing/2014/main" id="{73299351-2E56-BFDD-1524-FA494C72DF12}"/>
              </a:ext>
            </a:extLst>
          </p:cNvPr>
          <p:cNvSpPr>
            <a:spLocks noGrp="1" noRot="1" noChangeAspect="1"/>
          </p:cNvSpPr>
          <p:nvPr>
            <p:ph type="sldImg"/>
          </p:nvPr>
        </p:nvSpPr>
        <p:spPr>
          <a:xfrm>
            <a:off x="381000" y="685800"/>
            <a:ext cx="6096000" cy="3429000"/>
          </a:xfrm>
          <a:prstGeom prst="rect">
            <a:avLst/>
          </a:prstGeom>
        </p:spPr>
        <p:txBody>
          <a:bodyPr/>
          <a:lstStyle/>
          <a:p>
            <a:pPr lvl="0"/>
            <a:endParaRPr/>
          </a:p>
        </p:txBody>
      </p:sp>
      <p:sp>
        <p:nvSpPr>
          <p:cNvPr id="57" name="Shape 57">
            <a:extLst>
              <a:ext uri="{FF2B5EF4-FFF2-40B4-BE49-F238E27FC236}">
                <a16:creationId xmlns:a16="http://schemas.microsoft.com/office/drawing/2014/main" id="{49C849C9-AEBD-6A7F-BCA4-EF2466E0A876}"/>
              </a:ext>
            </a:extLst>
          </p:cNvPr>
          <p:cNvSpPr>
            <a:spLocks noGrp="1"/>
          </p:cNvSpPr>
          <p:nvPr>
            <p:ph type="body" sz="quarter" idx="1"/>
          </p:nvPr>
        </p:nvSpPr>
        <p:spPr>
          <a:prstGeom prst="rect">
            <a:avLst/>
          </a:prstGeom>
        </p:spPr>
        <p:txBody>
          <a:bodyPr/>
          <a:lstStyle>
            <a:lvl1pPr marL="220578" indent="-220578">
              <a:buSzPct val="100000"/>
              <a:buChar char="-"/>
            </a:lvl1pPr>
          </a:lstStyle>
          <a:p>
            <a:pPr lvl="0">
              <a:defRPr sz="1800"/>
            </a:pPr>
            <a:endParaRPr sz="2200" dirty="0"/>
          </a:p>
        </p:txBody>
      </p:sp>
    </p:spTree>
    <p:extLst>
      <p:ext uri="{BB962C8B-B14F-4D97-AF65-F5344CB8AC3E}">
        <p14:creationId xmlns:p14="http://schemas.microsoft.com/office/powerpoint/2010/main" val="722293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233FD-2010-03FB-C73D-2543AE7B3986}"/>
            </a:ext>
          </a:extLst>
        </p:cNvPr>
        <p:cNvGrpSpPr/>
        <p:nvPr/>
      </p:nvGrpSpPr>
      <p:grpSpPr>
        <a:xfrm>
          <a:off x="0" y="0"/>
          <a:ext cx="0" cy="0"/>
          <a:chOff x="0" y="0"/>
          <a:chExt cx="0" cy="0"/>
        </a:xfrm>
      </p:grpSpPr>
      <p:sp>
        <p:nvSpPr>
          <p:cNvPr id="56" name="Shape 56">
            <a:extLst>
              <a:ext uri="{FF2B5EF4-FFF2-40B4-BE49-F238E27FC236}">
                <a16:creationId xmlns:a16="http://schemas.microsoft.com/office/drawing/2014/main" id="{44871C1C-7DB2-A95D-CD90-657A907080EA}"/>
              </a:ext>
            </a:extLst>
          </p:cNvPr>
          <p:cNvSpPr>
            <a:spLocks noGrp="1" noRot="1" noChangeAspect="1"/>
          </p:cNvSpPr>
          <p:nvPr>
            <p:ph type="sldImg"/>
          </p:nvPr>
        </p:nvSpPr>
        <p:spPr>
          <a:xfrm>
            <a:off x="381000" y="685800"/>
            <a:ext cx="6096000" cy="3429000"/>
          </a:xfrm>
          <a:prstGeom prst="rect">
            <a:avLst/>
          </a:prstGeom>
        </p:spPr>
        <p:txBody>
          <a:bodyPr/>
          <a:lstStyle/>
          <a:p>
            <a:pPr lvl="0"/>
            <a:endParaRPr/>
          </a:p>
        </p:txBody>
      </p:sp>
      <p:sp>
        <p:nvSpPr>
          <p:cNvPr id="57" name="Shape 57">
            <a:extLst>
              <a:ext uri="{FF2B5EF4-FFF2-40B4-BE49-F238E27FC236}">
                <a16:creationId xmlns:a16="http://schemas.microsoft.com/office/drawing/2014/main" id="{FDF4C79B-4655-2BEF-3809-3DBD7854FC27}"/>
              </a:ext>
            </a:extLst>
          </p:cNvPr>
          <p:cNvSpPr>
            <a:spLocks noGrp="1"/>
          </p:cNvSpPr>
          <p:nvPr>
            <p:ph type="body" sz="quarter" idx="1"/>
          </p:nvPr>
        </p:nvSpPr>
        <p:spPr>
          <a:prstGeom prst="rect">
            <a:avLst/>
          </a:prstGeom>
        </p:spPr>
        <p:txBody>
          <a:bodyPr/>
          <a:lstStyle>
            <a:lvl1pPr marL="220578" indent="-220578">
              <a:buSzPct val="100000"/>
              <a:buChar char="-"/>
            </a:lvl1pPr>
          </a:lstStyle>
          <a:p>
            <a:pPr lvl="0">
              <a:defRPr sz="1800"/>
            </a:pPr>
            <a:endParaRPr sz="2200" dirty="0"/>
          </a:p>
        </p:txBody>
      </p:sp>
    </p:spTree>
    <p:extLst>
      <p:ext uri="{BB962C8B-B14F-4D97-AF65-F5344CB8AC3E}">
        <p14:creationId xmlns:p14="http://schemas.microsoft.com/office/powerpoint/2010/main" val="29847900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D1AF8-D25C-1375-9912-57022427E7B0}"/>
            </a:ext>
          </a:extLst>
        </p:cNvPr>
        <p:cNvGrpSpPr/>
        <p:nvPr/>
      </p:nvGrpSpPr>
      <p:grpSpPr>
        <a:xfrm>
          <a:off x="0" y="0"/>
          <a:ext cx="0" cy="0"/>
          <a:chOff x="0" y="0"/>
          <a:chExt cx="0" cy="0"/>
        </a:xfrm>
      </p:grpSpPr>
      <p:sp>
        <p:nvSpPr>
          <p:cNvPr id="56" name="Shape 56">
            <a:extLst>
              <a:ext uri="{FF2B5EF4-FFF2-40B4-BE49-F238E27FC236}">
                <a16:creationId xmlns:a16="http://schemas.microsoft.com/office/drawing/2014/main" id="{6F766017-0925-4946-CCD4-B296D311106C}"/>
              </a:ext>
            </a:extLst>
          </p:cNvPr>
          <p:cNvSpPr>
            <a:spLocks noGrp="1" noRot="1" noChangeAspect="1"/>
          </p:cNvSpPr>
          <p:nvPr>
            <p:ph type="sldImg"/>
          </p:nvPr>
        </p:nvSpPr>
        <p:spPr>
          <a:xfrm>
            <a:off x="381000" y="685800"/>
            <a:ext cx="6096000" cy="3429000"/>
          </a:xfrm>
          <a:prstGeom prst="rect">
            <a:avLst/>
          </a:prstGeom>
        </p:spPr>
        <p:txBody>
          <a:bodyPr/>
          <a:lstStyle/>
          <a:p>
            <a:pPr lvl="0"/>
            <a:endParaRPr/>
          </a:p>
        </p:txBody>
      </p:sp>
      <p:sp>
        <p:nvSpPr>
          <p:cNvPr id="57" name="Shape 57">
            <a:extLst>
              <a:ext uri="{FF2B5EF4-FFF2-40B4-BE49-F238E27FC236}">
                <a16:creationId xmlns:a16="http://schemas.microsoft.com/office/drawing/2014/main" id="{1940DD17-6636-2DB6-4D18-9ECF926A16F4}"/>
              </a:ext>
            </a:extLst>
          </p:cNvPr>
          <p:cNvSpPr>
            <a:spLocks noGrp="1"/>
          </p:cNvSpPr>
          <p:nvPr>
            <p:ph type="body" sz="quarter" idx="1"/>
          </p:nvPr>
        </p:nvSpPr>
        <p:spPr>
          <a:prstGeom prst="rect">
            <a:avLst/>
          </a:prstGeom>
        </p:spPr>
        <p:txBody>
          <a:bodyPr/>
          <a:lstStyle>
            <a:lvl1pPr marL="220578" indent="-220578">
              <a:buSzPct val="100000"/>
              <a:buChar char="-"/>
            </a:lvl1pPr>
          </a:lstStyle>
          <a:p>
            <a:pPr lvl="0">
              <a:defRPr sz="1800"/>
            </a:pPr>
            <a:endParaRPr sz="2200" dirty="0"/>
          </a:p>
        </p:txBody>
      </p:sp>
    </p:spTree>
    <p:extLst>
      <p:ext uri="{BB962C8B-B14F-4D97-AF65-F5344CB8AC3E}">
        <p14:creationId xmlns:p14="http://schemas.microsoft.com/office/powerpoint/2010/main" val="6890673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86C4B-C803-893B-632D-0CC3EE982D8C}"/>
            </a:ext>
          </a:extLst>
        </p:cNvPr>
        <p:cNvGrpSpPr/>
        <p:nvPr/>
      </p:nvGrpSpPr>
      <p:grpSpPr>
        <a:xfrm>
          <a:off x="0" y="0"/>
          <a:ext cx="0" cy="0"/>
          <a:chOff x="0" y="0"/>
          <a:chExt cx="0" cy="0"/>
        </a:xfrm>
      </p:grpSpPr>
      <p:sp>
        <p:nvSpPr>
          <p:cNvPr id="56" name="Shape 56">
            <a:extLst>
              <a:ext uri="{FF2B5EF4-FFF2-40B4-BE49-F238E27FC236}">
                <a16:creationId xmlns:a16="http://schemas.microsoft.com/office/drawing/2014/main" id="{023C1DF7-ACD0-BD1C-1BD6-3AB086A3AB58}"/>
              </a:ext>
            </a:extLst>
          </p:cNvPr>
          <p:cNvSpPr>
            <a:spLocks noGrp="1" noRot="1" noChangeAspect="1"/>
          </p:cNvSpPr>
          <p:nvPr>
            <p:ph type="sldImg"/>
          </p:nvPr>
        </p:nvSpPr>
        <p:spPr>
          <a:xfrm>
            <a:off x="381000" y="685800"/>
            <a:ext cx="6096000" cy="3429000"/>
          </a:xfrm>
          <a:prstGeom prst="rect">
            <a:avLst/>
          </a:prstGeom>
        </p:spPr>
        <p:txBody>
          <a:bodyPr/>
          <a:lstStyle/>
          <a:p>
            <a:pPr lvl="0"/>
            <a:endParaRPr/>
          </a:p>
        </p:txBody>
      </p:sp>
      <p:sp>
        <p:nvSpPr>
          <p:cNvPr id="57" name="Shape 57">
            <a:extLst>
              <a:ext uri="{FF2B5EF4-FFF2-40B4-BE49-F238E27FC236}">
                <a16:creationId xmlns:a16="http://schemas.microsoft.com/office/drawing/2014/main" id="{13174F2F-D50C-D037-C443-10F692A08698}"/>
              </a:ext>
            </a:extLst>
          </p:cNvPr>
          <p:cNvSpPr>
            <a:spLocks noGrp="1"/>
          </p:cNvSpPr>
          <p:nvPr>
            <p:ph type="body" sz="quarter" idx="1"/>
          </p:nvPr>
        </p:nvSpPr>
        <p:spPr>
          <a:prstGeom prst="rect">
            <a:avLst/>
          </a:prstGeom>
        </p:spPr>
        <p:txBody>
          <a:bodyPr/>
          <a:lstStyle>
            <a:lvl1pPr marL="220578" indent="-220578">
              <a:buSzPct val="100000"/>
              <a:buChar char="-"/>
            </a:lvl1pPr>
          </a:lstStyle>
          <a:p>
            <a:pPr lvl="0">
              <a:defRPr sz="1800"/>
            </a:pPr>
            <a:endParaRPr sz="2200" dirty="0"/>
          </a:p>
        </p:txBody>
      </p:sp>
    </p:spTree>
    <p:extLst>
      <p:ext uri="{BB962C8B-B14F-4D97-AF65-F5344CB8AC3E}">
        <p14:creationId xmlns:p14="http://schemas.microsoft.com/office/powerpoint/2010/main" val="19880735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89D55-0A32-E796-5693-FDCD6EA47E92}"/>
            </a:ext>
          </a:extLst>
        </p:cNvPr>
        <p:cNvGrpSpPr/>
        <p:nvPr/>
      </p:nvGrpSpPr>
      <p:grpSpPr>
        <a:xfrm>
          <a:off x="0" y="0"/>
          <a:ext cx="0" cy="0"/>
          <a:chOff x="0" y="0"/>
          <a:chExt cx="0" cy="0"/>
        </a:xfrm>
      </p:grpSpPr>
      <p:sp>
        <p:nvSpPr>
          <p:cNvPr id="56" name="Shape 56">
            <a:extLst>
              <a:ext uri="{FF2B5EF4-FFF2-40B4-BE49-F238E27FC236}">
                <a16:creationId xmlns:a16="http://schemas.microsoft.com/office/drawing/2014/main" id="{A24F302C-2051-B01B-9E74-59D8438D2C42}"/>
              </a:ext>
            </a:extLst>
          </p:cNvPr>
          <p:cNvSpPr>
            <a:spLocks noGrp="1" noRot="1" noChangeAspect="1"/>
          </p:cNvSpPr>
          <p:nvPr>
            <p:ph type="sldImg"/>
          </p:nvPr>
        </p:nvSpPr>
        <p:spPr>
          <a:xfrm>
            <a:off x="381000" y="685800"/>
            <a:ext cx="6096000" cy="3429000"/>
          </a:xfrm>
          <a:prstGeom prst="rect">
            <a:avLst/>
          </a:prstGeom>
        </p:spPr>
        <p:txBody>
          <a:bodyPr/>
          <a:lstStyle/>
          <a:p>
            <a:pPr lvl="0"/>
            <a:endParaRPr/>
          </a:p>
        </p:txBody>
      </p:sp>
      <p:sp>
        <p:nvSpPr>
          <p:cNvPr id="57" name="Shape 57">
            <a:extLst>
              <a:ext uri="{FF2B5EF4-FFF2-40B4-BE49-F238E27FC236}">
                <a16:creationId xmlns:a16="http://schemas.microsoft.com/office/drawing/2014/main" id="{B568920B-187A-53F5-EEAB-900926C199CF}"/>
              </a:ext>
            </a:extLst>
          </p:cNvPr>
          <p:cNvSpPr>
            <a:spLocks noGrp="1"/>
          </p:cNvSpPr>
          <p:nvPr>
            <p:ph type="body" sz="quarter" idx="1"/>
          </p:nvPr>
        </p:nvSpPr>
        <p:spPr>
          <a:prstGeom prst="rect">
            <a:avLst/>
          </a:prstGeom>
        </p:spPr>
        <p:txBody>
          <a:bodyPr/>
          <a:lstStyle>
            <a:lvl1pPr marL="220578" indent="-220578">
              <a:buSzPct val="100000"/>
              <a:buChar char="-"/>
            </a:lvl1pPr>
          </a:lstStyle>
          <a:p>
            <a:pPr lvl="0">
              <a:defRPr sz="1800"/>
            </a:pPr>
            <a:endParaRPr sz="2200" dirty="0"/>
          </a:p>
        </p:txBody>
      </p:sp>
    </p:spTree>
    <p:extLst>
      <p:ext uri="{BB962C8B-B14F-4D97-AF65-F5344CB8AC3E}">
        <p14:creationId xmlns:p14="http://schemas.microsoft.com/office/powerpoint/2010/main" val="19258047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EEEF3-69CB-F2E4-519D-68F6AF2A453A}"/>
            </a:ext>
          </a:extLst>
        </p:cNvPr>
        <p:cNvGrpSpPr/>
        <p:nvPr/>
      </p:nvGrpSpPr>
      <p:grpSpPr>
        <a:xfrm>
          <a:off x="0" y="0"/>
          <a:ext cx="0" cy="0"/>
          <a:chOff x="0" y="0"/>
          <a:chExt cx="0" cy="0"/>
        </a:xfrm>
      </p:grpSpPr>
      <p:sp>
        <p:nvSpPr>
          <p:cNvPr id="56" name="Shape 56">
            <a:extLst>
              <a:ext uri="{FF2B5EF4-FFF2-40B4-BE49-F238E27FC236}">
                <a16:creationId xmlns:a16="http://schemas.microsoft.com/office/drawing/2014/main" id="{914A6FB0-82CE-D9AD-23CD-9682F29EA2F3}"/>
              </a:ext>
            </a:extLst>
          </p:cNvPr>
          <p:cNvSpPr>
            <a:spLocks noGrp="1" noRot="1" noChangeAspect="1"/>
          </p:cNvSpPr>
          <p:nvPr>
            <p:ph type="sldImg"/>
          </p:nvPr>
        </p:nvSpPr>
        <p:spPr>
          <a:xfrm>
            <a:off x="381000" y="685800"/>
            <a:ext cx="6096000" cy="3429000"/>
          </a:xfrm>
          <a:prstGeom prst="rect">
            <a:avLst/>
          </a:prstGeom>
        </p:spPr>
        <p:txBody>
          <a:bodyPr/>
          <a:lstStyle/>
          <a:p>
            <a:pPr lvl="0"/>
            <a:endParaRPr/>
          </a:p>
        </p:txBody>
      </p:sp>
      <p:sp>
        <p:nvSpPr>
          <p:cNvPr id="57" name="Shape 57">
            <a:extLst>
              <a:ext uri="{FF2B5EF4-FFF2-40B4-BE49-F238E27FC236}">
                <a16:creationId xmlns:a16="http://schemas.microsoft.com/office/drawing/2014/main" id="{25094613-7AD0-1A52-2509-F15BE4C8165C}"/>
              </a:ext>
            </a:extLst>
          </p:cNvPr>
          <p:cNvSpPr>
            <a:spLocks noGrp="1"/>
          </p:cNvSpPr>
          <p:nvPr>
            <p:ph type="body" sz="quarter" idx="1"/>
          </p:nvPr>
        </p:nvSpPr>
        <p:spPr>
          <a:prstGeom prst="rect">
            <a:avLst/>
          </a:prstGeom>
        </p:spPr>
        <p:txBody>
          <a:bodyPr/>
          <a:lstStyle>
            <a:lvl1pPr marL="220578" indent="-220578">
              <a:buSzPct val="100000"/>
              <a:buChar char="-"/>
            </a:lvl1pPr>
          </a:lstStyle>
          <a:p>
            <a:pPr lvl="0">
              <a:defRPr sz="1800"/>
            </a:pPr>
            <a:endParaRPr sz="2200" dirty="0"/>
          </a:p>
        </p:txBody>
      </p:sp>
    </p:spTree>
    <p:extLst>
      <p:ext uri="{BB962C8B-B14F-4D97-AF65-F5344CB8AC3E}">
        <p14:creationId xmlns:p14="http://schemas.microsoft.com/office/powerpoint/2010/main" val="5668262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A8379-6D5C-A818-F435-B66FB1B86623}"/>
            </a:ext>
          </a:extLst>
        </p:cNvPr>
        <p:cNvGrpSpPr/>
        <p:nvPr/>
      </p:nvGrpSpPr>
      <p:grpSpPr>
        <a:xfrm>
          <a:off x="0" y="0"/>
          <a:ext cx="0" cy="0"/>
          <a:chOff x="0" y="0"/>
          <a:chExt cx="0" cy="0"/>
        </a:xfrm>
      </p:grpSpPr>
      <p:sp>
        <p:nvSpPr>
          <p:cNvPr id="56" name="Shape 56">
            <a:extLst>
              <a:ext uri="{FF2B5EF4-FFF2-40B4-BE49-F238E27FC236}">
                <a16:creationId xmlns:a16="http://schemas.microsoft.com/office/drawing/2014/main" id="{053DCC41-0538-32EF-C7EB-D1AF115B6C6B}"/>
              </a:ext>
            </a:extLst>
          </p:cNvPr>
          <p:cNvSpPr>
            <a:spLocks noGrp="1" noRot="1" noChangeAspect="1"/>
          </p:cNvSpPr>
          <p:nvPr>
            <p:ph type="sldImg"/>
          </p:nvPr>
        </p:nvSpPr>
        <p:spPr>
          <a:xfrm>
            <a:off x="381000" y="685800"/>
            <a:ext cx="6096000" cy="3429000"/>
          </a:xfrm>
          <a:prstGeom prst="rect">
            <a:avLst/>
          </a:prstGeom>
        </p:spPr>
        <p:txBody>
          <a:bodyPr/>
          <a:lstStyle/>
          <a:p>
            <a:pPr lvl="0"/>
            <a:endParaRPr/>
          </a:p>
        </p:txBody>
      </p:sp>
      <p:sp>
        <p:nvSpPr>
          <p:cNvPr id="57" name="Shape 57">
            <a:extLst>
              <a:ext uri="{FF2B5EF4-FFF2-40B4-BE49-F238E27FC236}">
                <a16:creationId xmlns:a16="http://schemas.microsoft.com/office/drawing/2014/main" id="{2384A47B-02E1-15C7-A01B-6D6627488C19}"/>
              </a:ext>
            </a:extLst>
          </p:cNvPr>
          <p:cNvSpPr>
            <a:spLocks noGrp="1"/>
          </p:cNvSpPr>
          <p:nvPr>
            <p:ph type="body" sz="quarter" idx="1"/>
          </p:nvPr>
        </p:nvSpPr>
        <p:spPr>
          <a:prstGeom prst="rect">
            <a:avLst/>
          </a:prstGeom>
        </p:spPr>
        <p:txBody>
          <a:bodyPr/>
          <a:lstStyle>
            <a:lvl1pPr marL="220578" indent="-220578">
              <a:buSzPct val="100000"/>
              <a:buChar char="-"/>
            </a:lvl1pPr>
          </a:lstStyle>
          <a:p>
            <a:pPr lvl="0">
              <a:defRPr sz="1800"/>
            </a:pPr>
            <a:endParaRPr sz="2200" dirty="0"/>
          </a:p>
        </p:txBody>
      </p:sp>
    </p:spTree>
    <p:extLst>
      <p:ext uri="{BB962C8B-B14F-4D97-AF65-F5344CB8AC3E}">
        <p14:creationId xmlns:p14="http://schemas.microsoft.com/office/powerpoint/2010/main" val="15674120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9349D-A443-C8AB-A741-D24260DD91FA}"/>
            </a:ext>
          </a:extLst>
        </p:cNvPr>
        <p:cNvGrpSpPr/>
        <p:nvPr/>
      </p:nvGrpSpPr>
      <p:grpSpPr>
        <a:xfrm>
          <a:off x="0" y="0"/>
          <a:ext cx="0" cy="0"/>
          <a:chOff x="0" y="0"/>
          <a:chExt cx="0" cy="0"/>
        </a:xfrm>
      </p:grpSpPr>
      <p:sp>
        <p:nvSpPr>
          <p:cNvPr id="56" name="Shape 56">
            <a:extLst>
              <a:ext uri="{FF2B5EF4-FFF2-40B4-BE49-F238E27FC236}">
                <a16:creationId xmlns:a16="http://schemas.microsoft.com/office/drawing/2014/main" id="{29244E66-4DB4-D461-C030-8AF2070DB97D}"/>
              </a:ext>
            </a:extLst>
          </p:cNvPr>
          <p:cNvSpPr>
            <a:spLocks noGrp="1" noRot="1" noChangeAspect="1"/>
          </p:cNvSpPr>
          <p:nvPr>
            <p:ph type="sldImg"/>
          </p:nvPr>
        </p:nvSpPr>
        <p:spPr>
          <a:xfrm>
            <a:off x="381000" y="685800"/>
            <a:ext cx="6096000" cy="3429000"/>
          </a:xfrm>
          <a:prstGeom prst="rect">
            <a:avLst/>
          </a:prstGeom>
        </p:spPr>
        <p:txBody>
          <a:bodyPr/>
          <a:lstStyle/>
          <a:p>
            <a:pPr lvl="0"/>
            <a:endParaRPr/>
          </a:p>
        </p:txBody>
      </p:sp>
      <p:sp>
        <p:nvSpPr>
          <p:cNvPr id="57" name="Shape 57">
            <a:extLst>
              <a:ext uri="{FF2B5EF4-FFF2-40B4-BE49-F238E27FC236}">
                <a16:creationId xmlns:a16="http://schemas.microsoft.com/office/drawing/2014/main" id="{C0B9AAB8-8045-1733-6F2D-21E87A25A9E7}"/>
              </a:ext>
            </a:extLst>
          </p:cNvPr>
          <p:cNvSpPr>
            <a:spLocks noGrp="1"/>
          </p:cNvSpPr>
          <p:nvPr>
            <p:ph type="body" sz="quarter" idx="1"/>
          </p:nvPr>
        </p:nvSpPr>
        <p:spPr>
          <a:prstGeom prst="rect">
            <a:avLst/>
          </a:prstGeom>
        </p:spPr>
        <p:txBody>
          <a:bodyPr/>
          <a:lstStyle>
            <a:lvl1pPr marL="220578" indent="-220578">
              <a:buSzPct val="100000"/>
              <a:buChar char="-"/>
            </a:lvl1pPr>
          </a:lstStyle>
          <a:p>
            <a:pPr lvl="0">
              <a:defRPr sz="1800"/>
            </a:pPr>
            <a:endParaRPr sz="2200" dirty="0"/>
          </a:p>
        </p:txBody>
      </p:sp>
    </p:spTree>
    <p:extLst>
      <p:ext uri="{BB962C8B-B14F-4D97-AF65-F5344CB8AC3E}">
        <p14:creationId xmlns:p14="http://schemas.microsoft.com/office/powerpoint/2010/main" val="2199129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Shape 56"/>
          <p:cNvSpPr>
            <a:spLocks noGrp="1" noRot="1" noChangeAspect="1"/>
          </p:cNvSpPr>
          <p:nvPr>
            <p:ph type="sldImg"/>
          </p:nvPr>
        </p:nvSpPr>
        <p:spPr>
          <a:xfrm>
            <a:off x="381000" y="685800"/>
            <a:ext cx="6096000" cy="3429000"/>
          </a:xfrm>
          <a:prstGeom prst="rect">
            <a:avLst/>
          </a:prstGeom>
        </p:spPr>
        <p:txBody>
          <a:bodyPr/>
          <a:lstStyle/>
          <a:p>
            <a:pPr lvl="0"/>
            <a:endParaRPr/>
          </a:p>
        </p:txBody>
      </p:sp>
      <p:sp>
        <p:nvSpPr>
          <p:cNvPr id="57" name="Shape 57"/>
          <p:cNvSpPr>
            <a:spLocks noGrp="1"/>
          </p:cNvSpPr>
          <p:nvPr>
            <p:ph type="body" sz="quarter" idx="1"/>
          </p:nvPr>
        </p:nvSpPr>
        <p:spPr>
          <a:prstGeom prst="rect">
            <a:avLst/>
          </a:prstGeom>
        </p:spPr>
        <p:txBody>
          <a:bodyPr/>
          <a:lstStyle>
            <a:lvl1pPr marL="220578" indent="-220578">
              <a:buSzPct val="100000"/>
              <a:buChar char="-"/>
            </a:lvl1pPr>
          </a:lstStyle>
          <a:p>
            <a:pPr lvl="0">
              <a:defRPr sz="1800"/>
            </a:pPr>
            <a:endParaRPr sz="2200" dirty="0"/>
          </a:p>
        </p:txBody>
      </p:sp>
    </p:spTree>
    <p:extLst>
      <p:ext uri="{BB962C8B-B14F-4D97-AF65-F5344CB8AC3E}">
        <p14:creationId xmlns:p14="http://schemas.microsoft.com/office/powerpoint/2010/main" val="1985261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F5993-5E2B-48BD-72CB-F05FF68D4F1D}"/>
            </a:ext>
          </a:extLst>
        </p:cNvPr>
        <p:cNvGrpSpPr/>
        <p:nvPr/>
      </p:nvGrpSpPr>
      <p:grpSpPr>
        <a:xfrm>
          <a:off x="0" y="0"/>
          <a:ext cx="0" cy="0"/>
          <a:chOff x="0" y="0"/>
          <a:chExt cx="0" cy="0"/>
        </a:xfrm>
      </p:grpSpPr>
      <p:sp>
        <p:nvSpPr>
          <p:cNvPr id="56" name="Shape 56">
            <a:extLst>
              <a:ext uri="{FF2B5EF4-FFF2-40B4-BE49-F238E27FC236}">
                <a16:creationId xmlns:a16="http://schemas.microsoft.com/office/drawing/2014/main" id="{84661830-D328-305D-63F9-53690A54CD9C}"/>
              </a:ext>
            </a:extLst>
          </p:cNvPr>
          <p:cNvSpPr>
            <a:spLocks noGrp="1" noRot="1" noChangeAspect="1"/>
          </p:cNvSpPr>
          <p:nvPr>
            <p:ph type="sldImg"/>
          </p:nvPr>
        </p:nvSpPr>
        <p:spPr>
          <a:xfrm>
            <a:off x="381000" y="685800"/>
            <a:ext cx="6096000" cy="3429000"/>
          </a:xfrm>
          <a:prstGeom prst="rect">
            <a:avLst/>
          </a:prstGeom>
        </p:spPr>
        <p:txBody>
          <a:bodyPr/>
          <a:lstStyle/>
          <a:p>
            <a:pPr lvl="0"/>
            <a:endParaRPr/>
          </a:p>
        </p:txBody>
      </p:sp>
      <p:sp>
        <p:nvSpPr>
          <p:cNvPr id="57" name="Shape 57">
            <a:extLst>
              <a:ext uri="{FF2B5EF4-FFF2-40B4-BE49-F238E27FC236}">
                <a16:creationId xmlns:a16="http://schemas.microsoft.com/office/drawing/2014/main" id="{BDE5A4B4-3999-D605-0276-A0FDA320A633}"/>
              </a:ext>
            </a:extLst>
          </p:cNvPr>
          <p:cNvSpPr>
            <a:spLocks noGrp="1"/>
          </p:cNvSpPr>
          <p:nvPr>
            <p:ph type="body" sz="quarter" idx="1"/>
          </p:nvPr>
        </p:nvSpPr>
        <p:spPr>
          <a:prstGeom prst="rect">
            <a:avLst/>
          </a:prstGeom>
        </p:spPr>
        <p:txBody>
          <a:bodyPr/>
          <a:lstStyle>
            <a:lvl1pPr marL="220578" indent="-220578">
              <a:buSzPct val="100000"/>
              <a:buChar char="-"/>
            </a:lvl1pPr>
          </a:lstStyle>
          <a:p>
            <a:pPr lvl="0">
              <a:defRPr sz="1800"/>
            </a:pPr>
            <a:endParaRPr sz="2200" dirty="0"/>
          </a:p>
        </p:txBody>
      </p:sp>
    </p:spTree>
    <p:extLst>
      <p:ext uri="{BB962C8B-B14F-4D97-AF65-F5344CB8AC3E}">
        <p14:creationId xmlns:p14="http://schemas.microsoft.com/office/powerpoint/2010/main" val="3804909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1F9A2-F484-0B9E-61A0-A6D1606AA5EE}"/>
            </a:ext>
          </a:extLst>
        </p:cNvPr>
        <p:cNvGrpSpPr/>
        <p:nvPr/>
      </p:nvGrpSpPr>
      <p:grpSpPr>
        <a:xfrm>
          <a:off x="0" y="0"/>
          <a:ext cx="0" cy="0"/>
          <a:chOff x="0" y="0"/>
          <a:chExt cx="0" cy="0"/>
        </a:xfrm>
      </p:grpSpPr>
      <p:sp>
        <p:nvSpPr>
          <p:cNvPr id="56" name="Shape 56">
            <a:extLst>
              <a:ext uri="{FF2B5EF4-FFF2-40B4-BE49-F238E27FC236}">
                <a16:creationId xmlns:a16="http://schemas.microsoft.com/office/drawing/2014/main" id="{C369C9EB-2BF0-E080-5EDA-14697D9DB707}"/>
              </a:ext>
            </a:extLst>
          </p:cNvPr>
          <p:cNvSpPr>
            <a:spLocks noGrp="1" noRot="1" noChangeAspect="1"/>
          </p:cNvSpPr>
          <p:nvPr>
            <p:ph type="sldImg"/>
          </p:nvPr>
        </p:nvSpPr>
        <p:spPr>
          <a:xfrm>
            <a:off x="381000" y="685800"/>
            <a:ext cx="6096000" cy="3429000"/>
          </a:xfrm>
          <a:prstGeom prst="rect">
            <a:avLst/>
          </a:prstGeom>
        </p:spPr>
        <p:txBody>
          <a:bodyPr/>
          <a:lstStyle/>
          <a:p>
            <a:pPr lvl="0"/>
            <a:endParaRPr/>
          </a:p>
        </p:txBody>
      </p:sp>
      <p:sp>
        <p:nvSpPr>
          <p:cNvPr id="57" name="Shape 57">
            <a:extLst>
              <a:ext uri="{FF2B5EF4-FFF2-40B4-BE49-F238E27FC236}">
                <a16:creationId xmlns:a16="http://schemas.microsoft.com/office/drawing/2014/main" id="{997F302C-8FC7-ACE2-67EA-2BC8B702F878}"/>
              </a:ext>
            </a:extLst>
          </p:cNvPr>
          <p:cNvSpPr>
            <a:spLocks noGrp="1"/>
          </p:cNvSpPr>
          <p:nvPr>
            <p:ph type="body" sz="quarter" idx="1"/>
          </p:nvPr>
        </p:nvSpPr>
        <p:spPr>
          <a:prstGeom prst="rect">
            <a:avLst/>
          </a:prstGeom>
        </p:spPr>
        <p:txBody>
          <a:bodyPr/>
          <a:lstStyle>
            <a:lvl1pPr marL="220578" indent="-220578">
              <a:buSzPct val="100000"/>
              <a:buChar char="-"/>
            </a:lvl1pPr>
          </a:lstStyle>
          <a:p>
            <a:pPr lvl="0">
              <a:defRPr sz="1800"/>
            </a:pPr>
            <a:endParaRPr sz="2200" dirty="0"/>
          </a:p>
        </p:txBody>
      </p:sp>
    </p:spTree>
    <p:extLst>
      <p:ext uri="{BB962C8B-B14F-4D97-AF65-F5344CB8AC3E}">
        <p14:creationId xmlns:p14="http://schemas.microsoft.com/office/powerpoint/2010/main" val="1119918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003D1-35F5-BF32-BA6E-876A429458E6}"/>
            </a:ext>
          </a:extLst>
        </p:cNvPr>
        <p:cNvGrpSpPr/>
        <p:nvPr/>
      </p:nvGrpSpPr>
      <p:grpSpPr>
        <a:xfrm>
          <a:off x="0" y="0"/>
          <a:ext cx="0" cy="0"/>
          <a:chOff x="0" y="0"/>
          <a:chExt cx="0" cy="0"/>
        </a:xfrm>
      </p:grpSpPr>
      <p:sp>
        <p:nvSpPr>
          <p:cNvPr id="56" name="Shape 56">
            <a:extLst>
              <a:ext uri="{FF2B5EF4-FFF2-40B4-BE49-F238E27FC236}">
                <a16:creationId xmlns:a16="http://schemas.microsoft.com/office/drawing/2014/main" id="{2CE36AB3-931C-1F5C-C159-856557D4CF53}"/>
              </a:ext>
            </a:extLst>
          </p:cNvPr>
          <p:cNvSpPr>
            <a:spLocks noGrp="1" noRot="1" noChangeAspect="1"/>
          </p:cNvSpPr>
          <p:nvPr>
            <p:ph type="sldImg"/>
          </p:nvPr>
        </p:nvSpPr>
        <p:spPr>
          <a:xfrm>
            <a:off x="381000" y="685800"/>
            <a:ext cx="6096000" cy="3429000"/>
          </a:xfrm>
          <a:prstGeom prst="rect">
            <a:avLst/>
          </a:prstGeom>
        </p:spPr>
        <p:txBody>
          <a:bodyPr/>
          <a:lstStyle/>
          <a:p>
            <a:pPr lvl="0"/>
            <a:endParaRPr/>
          </a:p>
        </p:txBody>
      </p:sp>
      <p:sp>
        <p:nvSpPr>
          <p:cNvPr id="57" name="Shape 57">
            <a:extLst>
              <a:ext uri="{FF2B5EF4-FFF2-40B4-BE49-F238E27FC236}">
                <a16:creationId xmlns:a16="http://schemas.microsoft.com/office/drawing/2014/main" id="{B82479F5-339D-DADF-5E4F-28CAD93931C3}"/>
              </a:ext>
            </a:extLst>
          </p:cNvPr>
          <p:cNvSpPr>
            <a:spLocks noGrp="1"/>
          </p:cNvSpPr>
          <p:nvPr>
            <p:ph type="body" sz="quarter" idx="1"/>
          </p:nvPr>
        </p:nvSpPr>
        <p:spPr>
          <a:prstGeom prst="rect">
            <a:avLst/>
          </a:prstGeom>
        </p:spPr>
        <p:txBody>
          <a:bodyPr/>
          <a:lstStyle>
            <a:lvl1pPr marL="220578" indent="-220578">
              <a:buSzPct val="100000"/>
              <a:buChar char="-"/>
            </a:lvl1pPr>
          </a:lstStyle>
          <a:p>
            <a:pPr lvl="0">
              <a:defRPr sz="1800"/>
            </a:pPr>
            <a:endParaRPr sz="2200" dirty="0"/>
          </a:p>
        </p:txBody>
      </p:sp>
    </p:spTree>
    <p:extLst>
      <p:ext uri="{BB962C8B-B14F-4D97-AF65-F5344CB8AC3E}">
        <p14:creationId xmlns:p14="http://schemas.microsoft.com/office/powerpoint/2010/main" val="3731577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81C6C-7283-9C59-04B6-9C80F10B7DAD}"/>
            </a:ext>
          </a:extLst>
        </p:cNvPr>
        <p:cNvGrpSpPr/>
        <p:nvPr/>
      </p:nvGrpSpPr>
      <p:grpSpPr>
        <a:xfrm>
          <a:off x="0" y="0"/>
          <a:ext cx="0" cy="0"/>
          <a:chOff x="0" y="0"/>
          <a:chExt cx="0" cy="0"/>
        </a:xfrm>
      </p:grpSpPr>
      <p:sp>
        <p:nvSpPr>
          <p:cNvPr id="56" name="Shape 56">
            <a:extLst>
              <a:ext uri="{FF2B5EF4-FFF2-40B4-BE49-F238E27FC236}">
                <a16:creationId xmlns:a16="http://schemas.microsoft.com/office/drawing/2014/main" id="{4613F3CC-4A49-16EB-5217-7B74AF3B0C43}"/>
              </a:ext>
            </a:extLst>
          </p:cNvPr>
          <p:cNvSpPr>
            <a:spLocks noGrp="1" noRot="1" noChangeAspect="1"/>
          </p:cNvSpPr>
          <p:nvPr>
            <p:ph type="sldImg"/>
          </p:nvPr>
        </p:nvSpPr>
        <p:spPr>
          <a:xfrm>
            <a:off x="381000" y="685800"/>
            <a:ext cx="6096000" cy="3429000"/>
          </a:xfrm>
          <a:prstGeom prst="rect">
            <a:avLst/>
          </a:prstGeom>
        </p:spPr>
        <p:txBody>
          <a:bodyPr/>
          <a:lstStyle/>
          <a:p>
            <a:pPr lvl="0"/>
            <a:endParaRPr/>
          </a:p>
        </p:txBody>
      </p:sp>
      <p:sp>
        <p:nvSpPr>
          <p:cNvPr id="57" name="Shape 57">
            <a:extLst>
              <a:ext uri="{FF2B5EF4-FFF2-40B4-BE49-F238E27FC236}">
                <a16:creationId xmlns:a16="http://schemas.microsoft.com/office/drawing/2014/main" id="{D7DDB22E-0997-382B-97C1-784C603433F4}"/>
              </a:ext>
            </a:extLst>
          </p:cNvPr>
          <p:cNvSpPr>
            <a:spLocks noGrp="1"/>
          </p:cNvSpPr>
          <p:nvPr>
            <p:ph type="body" sz="quarter" idx="1"/>
          </p:nvPr>
        </p:nvSpPr>
        <p:spPr>
          <a:prstGeom prst="rect">
            <a:avLst/>
          </a:prstGeom>
        </p:spPr>
        <p:txBody>
          <a:bodyPr/>
          <a:lstStyle>
            <a:lvl1pPr marL="220578" indent="-220578">
              <a:buSzPct val="100000"/>
              <a:buChar char="-"/>
            </a:lvl1pPr>
          </a:lstStyle>
          <a:p>
            <a:pPr lvl="0">
              <a:defRPr sz="1800"/>
            </a:pPr>
            <a:endParaRPr sz="2200" dirty="0"/>
          </a:p>
        </p:txBody>
      </p:sp>
    </p:spTree>
    <p:extLst>
      <p:ext uri="{BB962C8B-B14F-4D97-AF65-F5344CB8AC3E}">
        <p14:creationId xmlns:p14="http://schemas.microsoft.com/office/powerpoint/2010/main" val="2144274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DFDE7-296E-28BA-7935-1C9A1DEB17EE}"/>
            </a:ext>
          </a:extLst>
        </p:cNvPr>
        <p:cNvGrpSpPr/>
        <p:nvPr/>
      </p:nvGrpSpPr>
      <p:grpSpPr>
        <a:xfrm>
          <a:off x="0" y="0"/>
          <a:ext cx="0" cy="0"/>
          <a:chOff x="0" y="0"/>
          <a:chExt cx="0" cy="0"/>
        </a:xfrm>
      </p:grpSpPr>
      <p:sp>
        <p:nvSpPr>
          <p:cNvPr id="56" name="Shape 56">
            <a:extLst>
              <a:ext uri="{FF2B5EF4-FFF2-40B4-BE49-F238E27FC236}">
                <a16:creationId xmlns:a16="http://schemas.microsoft.com/office/drawing/2014/main" id="{C13D89D1-AF9E-8FEA-A0B1-F6C42CA973CB}"/>
              </a:ext>
            </a:extLst>
          </p:cNvPr>
          <p:cNvSpPr>
            <a:spLocks noGrp="1" noRot="1" noChangeAspect="1"/>
          </p:cNvSpPr>
          <p:nvPr>
            <p:ph type="sldImg"/>
          </p:nvPr>
        </p:nvSpPr>
        <p:spPr>
          <a:xfrm>
            <a:off x="381000" y="685800"/>
            <a:ext cx="6096000" cy="3429000"/>
          </a:xfrm>
          <a:prstGeom prst="rect">
            <a:avLst/>
          </a:prstGeom>
        </p:spPr>
        <p:txBody>
          <a:bodyPr/>
          <a:lstStyle/>
          <a:p>
            <a:pPr lvl="0"/>
            <a:endParaRPr/>
          </a:p>
        </p:txBody>
      </p:sp>
      <p:sp>
        <p:nvSpPr>
          <p:cNvPr id="57" name="Shape 57">
            <a:extLst>
              <a:ext uri="{FF2B5EF4-FFF2-40B4-BE49-F238E27FC236}">
                <a16:creationId xmlns:a16="http://schemas.microsoft.com/office/drawing/2014/main" id="{2E869EF2-95D4-D223-A1FC-9806BEE594E2}"/>
              </a:ext>
            </a:extLst>
          </p:cNvPr>
          <p:cNvSpPr>
            <a:spLocks noGrp="1"/>
          </p:cNvSpPr>
          <p:nvPr>
            <p:ph type="body" sz="quarter" idx="1"/>
          </p:nvPr>
        </p:nvSpPr>
        <p:spPr>
          <a:prstGeom prst="rect">
            <a:avLst/>
          </a:prstGeom>
        </p:spPr>
        <p:txBody>
          <a:bodyPr/>
          <a:lstStyle>
            <a:lvl1pPr marL="220578" indent="-220578">
              <a:buSzPct val="100000"/>
              <a:buChar char="-"/>
            </a:lvl1pPr>
          </a:lstStyle>
          <a:p>
            <a:pPr lvl="0">
              <a:defRPr sz="1800"/>
            </a:pPr>
            <a:endParaRPr sz="2200" dirty="0"/>
          </a:p>
        </p:txBody>
      </p:sp>
    </p:spTree>
    <p:extLst>
      <p:ext uri="{BB962C8B-B14F-4D97-AF65-F5344CB8AC3E}">
        <p14:creationId xmlns:p14="http://schemas.microsoft.com/office/powerpoint/2010/main" val="1641662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C51FA-7BC0-8E5B-1F16-3774250681A3}"/>
            </a:ext>
          </a:extLst>
        </p:cNvPr>
        <p:cNvGrpSpPr/>
        <p:nvPr/>
      </p:nvGrpSpPr>
      <p:grpSpPr>
        <a:xfrm>
          <a:off x="0" y="0"/>
          <a:ext cx="0" cy="0"/>
          <a:chOff x="0" y="0"/>
          <a:chExt cx="0" cy="0"/>
        </a:xfrm>
      </p:grpSpPr>
      <p:sp>
        <p:nvSpPr>
          <p:cNvPr id="56" name="Shape 56">
            <a:extLst>
              <a:ext uri="{FF2B5EF4-FFF2-40B4-BE49-F238E27FC236}">
                <a16:creationId xmlns:a16="http://schemas.microsoft.com/office/drawing/2014/main" id="{240ED944-3AE2-0FF4-F111-682AC2B486D4}"/>
              </a:ext>
            </a:extLst>
          </p:cNvPr>
          <p:cNvSpPr>
            <a:spLocks noGrp="1" noRot="1" noChangeAspect="1"/>
          </p:cNvSpPr>
          <p:nvPr>
            <p:ph type="sldImg"/>
          </p:nvPr>
        </p:nvSpPr>
        <p:spPr>
          <a:xfrm>
            <a:off x="381000" y="685800"/>
            <a:ext cx="6096000" cy="3429000"/>
          </a:xfrm>
          <a:prstGeom prst="rect">
            <a:avLst/>
          </a:prstGeom>
        </p:spPr>
        <p:txBody>
          <a:bodyPr/>
          <a:lstStyle/>
          <a:p>
            <a:pPr lvl="0"/>
            <a:endParaRPr/>
          </a:p>
        </p:txBody>
      </p:sp>
      <p:sp>
        <p:nvSpPr>
          <p:cNvPr id="57" name="Shape 57">
            <a:extLst>
              <a:ext uri="{FF2B5EF4-FFF2-40B4-BE49-F238E27FC236}">
                <a16:creationId xmlns:a16="http://schemas.microsoft.com/office/drawing/2014/main" id="{126F2436-D70E-5FEA-8995-5AE33F7AE42A}"/>
              </a:ext>
            </a:extLst>
          </p:cNvPr>
          <p:cNvSpPr>
            <a:spLocks noGrp="1"/>
          </p:cNvSpPr>
          <p:nvPr>
            <p:ph type="body" sz="quarter" idx="1"/>
          </p:nvPr>
        </p:nvSpPr>
        <p:spPr>
          <a:prstGeom prst="rect">
            <a:avLst/>
          </a:prstGeom>
        </p:spPr>
        <p:txBody>
          <a:bodyPr/>
          <a:lstStyle>
            <a:lvl1pPr marL="220578" indent="-220578">
              <a:buSzPct val="100000"/>
              <a:buChar char="-"/>
            </a:lvl1pPr>
          </a:lstStyle>
          <a:p>
            <a:pPr lvl="0">
              <a:defRPr sz="1800"/>
            </a:pPr>
            <a:endParaRPr sz="2200" dirty="0"/>
          </a:p>
        </p:txBody>
      </p:sp>
    </p:spTree>
    <p:extLst>
      <p:ext uri="{BB962C8B-B14F-4D97-AF65-F5344CB8AC3E}">
        <p14:creationId xmlns:p14="http://schemas.microsoft.com/office/powerpoint/2010/main" val="3067371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A3950-27C9-E127-7AB1-A01052390E85}"/>
            </a:ext>
          </a:extLst>
        </p:cNvPr>
        <p:cNvGrpSpPr/>
        <p:nvPr/>
      </p:nvGrpSpPr>
      <p:grpSpPr>
        <a:xfrm>
          <a:off x="0" y="0"/>
          <a:ext cx="0" cy="0"/>
          <a:chOff x="0" y="0"/>
          <a:chExt cx="0" cy="0"/>
        </a:xfrm>
      </p:grpSpPr>
      <p:sp>
        <p:nvSpPr>
          <p:cNvPr id="56" name="Shape 56">
            <a:extLst>
              <a:ext uri="{FF2B5EF4-FFF2-40B4-BE49-F238E27FC236}">
                <a16:creationId xmlns:a16="http://schemas.microsoft.com/office/drawing/2014/main" id="{48DACADA-26F0-6ECA-77B3-9FAD6493F70F}"/>
              </a:ext>
            </a:extLst>
          </p:cNvPr>
          <p:cNvSpPr>
            <a:spLocks noGrp="1" noRot="1" noChangeAspect="1"/>
          </p:cNvSpPr>
          <p:nvPr>
            <p:ph type="sldImg"/>
          </p:nvPr>
        </p:nvSpPr>
        <p:spPr>
          <a:xfrm>
            <a:off x="381000" y="685800"/>
            <a:ext cx="6096000" cy="3429000"/>
          </a:xfrm>
          <a:prstGeom prst="rect">
            <a:avLst/>
          </a:prstGeom>
        </p:spPr>
        <p:txBody>
          <a:bodyPr/>
          <a:lstStyle/>
          <a:p>
            <a:pPr lvl="0"/>
            <a:endParaRPr/>
          </a:p>
        </p:txBody>
      </p:sp>
      <p:sp>
        <p:nvSpPr>
          <p:cNvPr id="57" name="Shape 57">
            <a:extLst>
              <a:ext uri="{FF2B5EF4-FFF2-40B4-BE49-F238E27FC236}">
                <a16:creationId xmlns:a16="http://schemas.microsoft.com/office/drawing/2014/main" id="{B79AF934-476B-7E02-BCE1-087F1E0E4B36}"/>
              </a:ext>
            </a:extLst>
          </p:cNvPr>
          <p:cNvSpPr>
            <a:spLocks noGrp="1"/>
          </p:cNvSpPr>
          <p:nvPr>
            <p:ph type="body" sz="quarter" idx="1"/>
          </p:nvPr>
        </p:nvSpPr>
        <p:spPr>
          <a:prstGeom prst="rect">
            <a:avLst/>
          </a:prstGeom>
        </p:spPr>
        <p:txBody>
          <a:bodyPr/>
          <a:lstStyle>
            <a:lvl1pPr marL="220578" indent="-220578">
              <a:buSzPct val="100000"/>
              <a:buChar char="-"/>
            </a:lvl1pPr>
          </a:lstStyle>
          <a:p>
            <a:pPr lvl="0">
              <a:defRPr sz="1800"/>
            </a:pPr>
            <a:endParaRPr sz="2200" dirty="0"/>
          </a:p>
        </p:txBody>
      </p:sp>
    </p:spTree>
    <p:extLst>
      <p:ext uri="{BB962C8B-B14F-4D97-AF65-F5344CB8AC3E}">
        <p14:creationId xmlns:p14="http://schemas.microsoft.com/office/powerpoint/2010/main" val="40596793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94D70"/>
        </a:solidFill>
        <a:effectLst/>
      </p:bgPr>
    </p:bg>
    <p:spTree>
      <p:nvGrpSpPr>
        <p:cNvPr id="1" name="Shape 9"/>
        <p:cNvGrpSpPr/>
        <p:nvPr/>
      </p:nvGrpSpPr>
      <p:grpSpPr>
        <a:xfrm>
          <a:off x="0" y="0"/>
          <a:ext cx="0" cy="0"/>
          <a:chOff x="0" y="0"/>
          <a:chExt cx="0" cy="0"/>
        </a:xfrm>
      </p:grpSpPr>
      <p:pic>
        <p:nvPicPr>
          <p:cNvPr id="10" name="Google Shape;10;p2"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11" name="Google Shape;11;p2"/>
          <p:cNvSpPr txBox="1">
            <a:spLocks noGrp="1"/>
          </p:cNvSpPr>
          <p:nvPr>
            <p:ph type="ctrTitle"/>
          </p:nvPr>
        </p:nvSpPr>
        <p:spPr>
          <a:xfrm>
            <a:off x="824000" y="1613813"/>
            <a:ext cx="4255500" cy="18729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2" name="Google Shape;12;p2"/>
          <p:cNvSpPr txBox="1">
            <a:spLocks noGrp="1"/>
          </p:cNvSpPr>
          <p:nvPr>
            <p:ph type="subTitle" idx="1"/>
          </p:nvPr>
        </p:nvSpPr>
        <p:spPr>
          <a:xfrm>
            <a:off x="824000" y="3596300"/>
            <a:ext cx="4255500" cy="6954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3" name="Google Shape;13;p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14" name="Google Shape;14;p2" title="UIFCW2026_Logo_white.png"/>
          <p:cNvPicPr preferRelativeResize="0"/>
          <p:nvPr/>
        </p:nvPicPr>
        <p:blipFill>
          <a:blip r:embed="rId3">
            <a:alphaModFix/>
          </a:blip>
          <a:stretch>
            <a:fillRect/>
          </a:stretch>
        </p:blipFill>
        <p:spPr>
          <a:xfrm>
            <a:off x="6375123" y="2975525"/>
            <a:ext cx="2347075" cy="176144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1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39" name="Shape 39"/>
          <p:cNvSpPr>
            <a:spLocks noGrp="1"/>
          </p:cNvSpPr>
          <p:nvPr>
            <p:ph type="sldNum" sz="quarter" idx="2"/>
          </p:nvPr>
        </p:nvSpPr>
        <p:spPr>
          <a:prstGeom prst="rect">
            <a:avLst/>
          </a:prstGeom>
        </p:spPr>
        <p:txBody>
          <a:bodyPr lIns="0" tIns="0" rIns="0" bIns="0"/>
          <a:lstStyle>
            <a:lvl1pPr>
              <a:defRPr>
                <a:solidFill>
                  <a:srgbClr val="898989"/>
                </a:solidFill>
              </a:defRPr>
            </a:lvl1pPr>
          </a:lstStyle>
          <a:p>
            <a:pPr lvl="0"/>
            <a:fld id="{86CB4B4D-7CA3-9044-876B-883B54F8677D}" type="slidenum">
              <a:t>‹#›</a:t>
            </a:fld>
            <a:endParaRPr/>
          </a:p>
        </p:txBody>
      </p:sp>
    </p:spTree>
    <p:extLst>
      <p:ext uri="{BB962C8B-B14F-4D97-AF65-F5344CB8AC3E}">
        <p14:creationId xmlns:p14="http://schemas.microsoft.com/office/powerpoint/2010/main" val="312469772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F9CB9C"/>
        </a:solidFill>
        <a:effectLst/>
      </p:bgPr>
    </p:bg>
    <p:spTree>
      <p:nvGrpSpPr>
        <p:cNvPr id="1" name="Shape 15"/>
        <p:cNvGrpSpPr/>
        <p:nvPr/>
      </p:nvGrpSpPr>
      <p:grpSpPr>
        <a:xfrm>
          <a:off x="0" y="0"/>
          <a:ext cx="0" cy="0"/>
          <a:chOff x="0" y="0"/>
          <a:chExt cx="0" cy="0"/>
        </a:xfrm>
      </p:grpSpPr>
      <p:pic>
        <p:nvPicPr>
          <p:cNvPr id="16" name="Google Shape;16;p3"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17" name="Google Shape;17;p3"/>
          <p:cNvSpPr txBox="1">
            <a:spLocks noGrp="1"/>
          </p:cNvSpPr>
          <p:nvPr>
            <p:ph type="title"/>
          </p:nvPr>
        </p:nvSpPr>
        <p:spPr>
          <a:xfrm>
            <a:off x="824000" y="1613825"/>
            <a:ext cx="7898100" cy="1872900"/>
          </a:xfrm>
          <a:prstGeom prst="rect">
            <a:avLst/>
          </a:prstGeom>
        </p:spPr>
        <p:txBody>
          <a:bodyPr spcFirstLastPara="1" wrap="square" lIns="91425" tIns="91425" rIns="91425" bIns="91425" anchor="ctr" anchorCtr="0">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a:endParaRPr/>
          </a:p>
        </p:txBody>
      </p:sp>
      <p:sp>
        <p:nvSpPr>
          <p:cNvPr id="18" name="Google Shape;18;p3"/>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19" name="Google Shape;19;p3"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9"/>
        <p:cNvGrpSpPr/>
        <p:nvPr/>
      </p:nvGrpSpPr>
      <p:grpSpPr>
        <a:xfrm>
          <a:off x="0" y="0"/>
          <a:ext cx="0" cy="0"/>
          <a:chOff x="0" y="0"/>
          <a:chExt cx="0" cy="0"/>
        </a:xfrm>
      </p:grpSpPr>
      <p:sp>
        <p:nvSpPr>
          <p:cNvPr id="30" name="Google Shape;30;p5"/>
          <p:cNvSpPr txBox="1">
            <a:spLocks noGrp="1"/>
          </p:cNvSpPr>
          <p:nvPr>
            <p:ph type="body" idx="1"/>
          </p:nvPr>
        </p:nvSpPr>
        <p:spPr>
          <a:xfrm>
            <a:off x="1303800" y="1990050"/>
            <a:ext cx="34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1" name="Google Shape;31;p5"/>
          <p:cNvSpPr txBox="1">
            <a:spLocks noGrp="1"/>
          </p:cNvSpPr>
          <p:nvPr>
            <p:ph type="body" idx="2"/>
          </p:nvPr>
        </p:nvSpPr>
        <p:spPr>
          <a:xfrm>
            <a:off x="4903650" y="1990050"/>
            <a:ext cx="34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2" name="Google Shape;32;p5"/>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33" name="Google Shape;33;p5"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sp>
        <p:nvSpPr>
          <p:cNvPr id="34" name="Google Shape;34;p5"/>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35" name="Google Shape;35;p5"/>
          <p:cNvGrpSpPr/>
          <p:nvPr/>
        </p:nvGrpSpPr>
        <p:grpSpPr>
          <a:xfrm>
            <a:off x="951033" y="397889"/>
            <a:ext cx="1072800" cy="0"/>
            <a:chOff x="1376350" y="528325"/>
            <a:chExt cx="1072800" cy="0"/>
          </a:xfrm>
        </p:grpSpPr>
        <p:cxnSp>
          <p:nvCxnSpPr>
            <p:cNvPr id="36" name="Google Shape;36;p5"/>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37" name="Google Shape;37;p5"/>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38" name="Google Shape;38;p5"/>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9"/>
        <p:cNvGrpSpPr/>
        <p:nvPr/>
      </p:nvGrpSpPr>
      <p:grpSpPr>
        <a:xfrm>
          <a:off x="0" y="0"/>
          <a:ext cx="0" cy="0"/>
          <a:chOff x="0" y="0"/>
          <a:chExt cx="0" cy="0"/>
        </a:xfrm>
      </p:grpSpPr>
      <p:sp>
        <p:nvSpPr>
          <p:cNvPr id="40" name="Google Shape;40;p6"/>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41" name="Google Shape;41;p6"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sp>
        <p:nvSpPr>
          <p:cNvPr id="42" name="Google Shape;42;p6"/>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43" name="Google Shape;43;p6"/>
          <p:cNvGrpSpPr/>
          <p:nvPr/>
        </p:nvGrpSpPr>
        <p:grpSpPr>
          <a:xfrm>
            <a:off x="951033" y="397889"/>
            <a:ext cx="1072800" cy="0"/>
            <a:chOff x="1376350" y="528325"/>
            <a:chExt cx="1072800" cy="0"/>
          </a:xfrm>
        </p:grpSpPr>
        <p:cxnSp>
          <p:nvCxnSpPr>
            <p:cNvPr id="44" name="Google Shape;44;p6"/>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45" name="Google Shape;45;p6"/>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46" name="Google Shape;46;p6"/>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txBox="1">
            <a:spLocks noGrp="1"/>
          </p:cNvSpPr>
          <p:nvPr>
            <p:ph type="body" idx="1"/>
          </p:nvPr>
        </p:nvSpPr>
        <p:spPr>
          <a:xfrm>
            <a:off x="1303800" y="2309675"/>
            <a:ext cx="3312000" cy="22218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49" name="Google Shape;49;p7"/>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50" name="Google Shape;50;p7"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sp>
        <p:nvSpPr>
          <p:cNvPr id="51" name="Google Shape;51;p7"/>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52" name="Google Shape;52;p7"/>
          <p:cNvGrpSpPr/>
          <p:nvPr/>
        </p:nvGrpSpPr>
        <p:grpSpPr>
          <a:xfrm>
            <a:off x="951033" y="397889"/>
            <a:ext cx="1072800" cy="0"/>
            <a:chOff x="1376350" y="528325"/>
            <a:chExt cx="1072800" cy="0"/>
          </a:xfrm>
        </p:grpSpPr>
        <p:cxnSp>
          <p:nvCxnSpPr>
            <p:cNvPr id="53" name="Google Shape;53;p7"/>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54" name="Google Shape;54;p7"/>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55" name="Google Shape;55;p7"/>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rgbClr val="F9CB9C"/>
        </a:solidFill>
        <a:effectLst/>
      </p:bgPr>
    </p:bg>
    <p:spTree>
      <p:nvGrpSpPr>
        <p:cNvPr id="1" name="Shape 56"/>
        <p:cNvGrpSpPr/>
        <p:nvPr/>
      </p:nvGrpSpPr>
      <p:grpSpPr>
        <a:xfrm>
          <a:off x="0" y="0"/>
          <a:ext cx="0" cy="0"/>
          <a:chOff x="0" y="0"/>
          <a:chExt cx="0" cy="0"/>
        </a:xfrm>
      </p:grpSpPr>
      <p:pic>
        <p:nvPicPr>
          <p:cNvPr id="57" name="Google Shape;57;p8"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58" name="Google Shape;58;p8"/>
          <p:cNvSpPr txBox="1">
            <a:spLocks noGrp="1"/>
          </p:cNvSpPr>
          <p:nvPr>
            <p:ph type="title"/>
          </p:nvPr>
        </p:nvSpPr>
        <p:spPr>
          <a:xfrm>
            <a:off x="824000" y="763600"/>
            <a:ext cx="5857800" cy="3573300"/>
          </a:xfrm>
          <a:prstGeom prst="rect">
            <a:avLst/>
          </a:prstGeom>
        </p:spPr>
        <p:txBody>
          <a:bodyPr spcFirstLastPara="1" wrap="square" lIns="91425" tIns="91425" rIns="91425" bIns="91425" anchor="ctr" anchorCtr="0">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a:endParaRPr/>
          </a:p>
        </p:txBody>
      </p:sp>
      <p:sp>
        <p:nvSpPr>
          <p:cNvPr id="59" name="Google Shape;59;p8"/>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60" name="Google Shape;60;p8"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txBox="1">
            <a:spLocks noGrp="1"/>
          </p:cNvSpPr>
          <p:nvPr>
            <p:ph type="subTitle" idx="1"/>
          </p:nvPr>
        </p:nvSpPr>
        <p:spPr>
          <a:xfrm>
            <a:off x="1303800" y="2743203"/>
            <a:ext cx="3430500" cy="7260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3" name="Google Shape;63;p9"/>
          <p:cNvSpPr txBox="1">
            <a:spLocks noGrp="1"/>
          </p:cNvSpPr>
          <p:nvPr>
            <p:ph type="body" idx="2"/>
          </p:nvPr>
        </p:nvSpPr>
        <p:spPr>
          <a:xfrm>
            <a:off x="4877425" y="1040075"/>
            <a:ext cx="3430500" cy="38706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4" name="Google Shape;64;p9"/>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65" name="Google Shape;65;p9"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sp>
        <p:nvSpPr>
          <p:cNvPr id="66" name="Google Shape;66;p9"/>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67" name="Google Shape;67;p9"/>
          <p:cNvGrpSpPr/>
          <p:nvPr/>
        </p:nvGrpSpPr>
        <p:grpSpPr>
          <a:xfrm>
            <a:off x="951033" y="397889"/>
            <a:ext cx="1072800" cy="0"/>
            <a:chOff x="1376350" y="528325"/>
            <a:chExt cx="1072800" cy="0"/>
          </a:xfrm>
        </p:grpSpPr>
        <p:cxnSp>
          <p:nvCxnSpPr>
            <p:cNvPr id="68" name="Google Shape;68;p9"/>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69" name="Google Shape;69;p9"/>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70" name="Google Shape;70;p9"/>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1"/>
        <p:cNvGrpSpPr/>
        <p:nvPr/>
      </p:nvGrpSpPr>
      <p:grpSpPr>
        <a:xfrm>
          <a:off x="0" y="0"/>
          <a:ext cx="0" cy="0"/>
          <a:chOff x="0" y="0"/>
          <a:chExt cx="0" cy="0"/>
        </a:xfrm>
      </p:grpSpPr>
      <p:sp>
        <p:nvSpPr>
          <p:cNvPr id="72" name="Google Shape;72;p10"/>
          <p:cNvSpPr txBox="1">
            <a:spLocks noGrp="1"/>
          </p:cNvSpPr>
          <p:nvPr>
            <p:ph type="body" idx="1"/>
          </p:nvPr>
        </p:nvSpPr>
        <p:spPr>
          <a:xfrm>
            <a:off x="1303800" y="4138975"/>
            <a:ext cx="5843100" cy="534900"/>
          </a:xfrm>
          <a:prstGeom prst="rect">
            <a:avLst/>
          </a:prstGeom>
        </p:spPr>
        <p:txBody>
          <a:bodyPr spcFirstLastPara="1" wrap="square" lIns="91425" tIns="91425" rIns="91425" bIns="91425" anchor="t" anchorCtr="0">
            <a:normAutofit/>
          </a:bodyPr>
          <a:lstStyle>
            <a:lvl1pPr marL="457200" lvl="0" indent="-228600">
              <a:lnSpc>
                <a:spcPct val="100000"/>
              </a:lnSpc>
              <a:spcBef>
                <a:spcPts val="0"/>
              </a:spcBef>
              <a:spcAft>
                <a:spcPts val="0"/>
              </a:spcAft>
              <a:buSzPts val="1300"/>
              <a:buNone/>
              <a:defRPr/>
            </a:lvl1pPr>
          </a:lstStyle>
          <a:p>
            <a:endParaRPr/>
          </a:p>
        </p:txBody>
      </p:sp>
      <p:sp>
        <p:nvSpPr>
          <p:cNvPr id="73" name="Google Shape;73;p10"/>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74" name="Google Shape;74;p10"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rgbClr val="094D70"/>
        </a:solidFill>
        <a:effectLst/>
      </p:bgPr>
    </p:bg>
    <p:spTree>
      <p:nvGrpSpPr>
        <p:cNvPr id="1" name="Shape 75"/>
        <p:cNvGrpSpPr/>
        <p:nvPr/>
      </p:nvGrpSpPr>
      <p:grpSpPr>
        <a:xfrm>
          <a:off x="0" y="0"/>
          <a:ext cx="0" cy="0"/>
          <a:chOff x="0" y="0"/>
          <a:chExt cx="0" cy="0"/>
        </a:xfrm>
      </p:grpSpPr>
      <p:pic>
        <p:nvPicPr>
          <p:cNvPr id="76" name="Google Shape;76;p11"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77" name="Google Shape;77;p11"/>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78" name="Google Shape;78;p11"/>
          <p:cNvSpPr txBox="1">
            <a:spLocks noGrp="1"/>
          </p:cNvSpPr>
          <p:nvPr>
            <p:ph type="title"/>
          </p:nvPr>
        </p:nvSpPr>
        <p:spPr>
          <a:xfrm>
            <a:off x="824000" y="1613825"/>
            <a:ext cx="7898100" cy="18729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omentu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51046" y="4736976"/>
            <a:ext cx="548700" cy="393600"/>
          </a:xfrm>
          <a:prstGeom prst="rect">
            <a:avLst/>
          </a:prstGeom>
          <a:noFill/>
          <a:ln>
            <a:noFill/>
          </a:ln>
        </p:spPr>
        <p:txBody>
          <a:bodyPr spcFirstLastPara="1" wrap="square" lIns="91425" tIns="91425" rIns="91425" bIns="91425" anchor="ctr" anchorCtr="0">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9.jpeg"/><Relationship Id="rId7"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20.png"/><Relationship Id="rId5" Type="http://schemas.openxmlformats.org/officeDocument/2006/relationships/image" Target="../media/image11.png"/><Relationship Id="rId4" Type="http://schemas.openxmlformats.org/officeDocument/2006/relationships/image" Target="../media/image10.jpeg"/><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26.emf"/><Relationship Id="rId5" Type="http://schemas.openxmlformats.org/officeDocument/2006/relationships/image" Target="../media/image11.png"/><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27.emf"/><Relationship Id="rId5" Type="http://schemas.openxmlformats.org/officeDocument/2006/relationships/image" Target="../media/image11.pn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28.png"/><Relationship Id="rId5" Type="http://schemas.openxmlformats.org/officeDocument/2006/relationships/image" Target="../media/image11.png"/><Relationship Id="rId4" Type="http://schemas.openxmlformats.org/officeDocument/2006/relationships/image" Target="../media/image10.jpeg"/><Relationship Id="rId9"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30.emf"/><Relationship Id="rId5" Type="http://schemas.openxmlformats.org/officeDocument/2006/relationships/image" Target="../media/image11.png"/><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9.jpeg"/><Relationship Id="rId7"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image" Target="../media/image31.png"/><Relationship Id="rId5" Type="http://schemas.openxmlformats.org/officeDocument/2006/relationships/image" Target="../media/image11.png"/><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11.xml"/><Relationship Id="rId5" Type="http://schemas.openxmlformats.org/officeDocument/2006/relationships/image" Target="../media/image11.png"/><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8" Type="http://schemas.openxmlformats.org/officeDocument/2006/relationships/hyperlink" Target="https://doi.org/10.48550/ARXIV.2202.11214" TargetMode="External"/><Relationship Id="rId3" Type="http://schemas.openxmlformats.org/officeDocument/2006/relationships/image" Target="../media/image9.jpeg"/><Relationship Id="rId7" Type="http://schemas.openxmlformats.org/officeDocument/2006/relationships/hyperlink" Target="https://doi.org/10.1029/2024GL112383" TargetMode="External"/><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hyperlink" Target="https://doi.org/10.1038/s41586-023-06185-3" TargetMode="External"/><Relationship Id="rId5" Type="http://schemas.openxmlformats.org/officeDocument/2006/relationships/image" Target="../media/image11.png"/><Relationship Id="rId4" Type="http://schemas.openxmlformats.org/officeDocument/2006/relationships/image" Target="../media/image10.jpeg"/><Relationship Id="rId9" Type="http://schemas.openxmlformats.org/officeDocument/2006/relationships/hyperlink" Target="https://doi.org/10.1029/2023JD040206"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11.pn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13.jp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15.png"/><Relationship Id="rId5" Type="http://schemas.openxmlformats.org/officeDocument/2006/relationships/image" Target="../media/image11.pn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19.png"/><Relationship Id="rId5" Type="http://schemas.openxmlformats.org/officeDocument/2006/relationships/image" Target="../media/image11.pn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9.jpe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20.png"/><Relationship Id="rId5" Type="http://schemas.openxmlformats.org/officeDocument/2006/relationships/image" Target="../media/image11.png"/><Relationship Id="rId4" Type="http://schemas.openxmlformats.org/officeDocument/2006/relationships/image" Target="../media/image10.jpeg"/><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3"/>
          <p:cNvSpPr txBox="1">
            <a:spLocks noGrp="1"/>
          </p:cNvSpPr>
          <p:nvPr>
            <p:ph type="ctrTitle"/>
          </p:nvPr>
        </p:nvSpPr>
        <p:spPr>
          <a:xfrm>
            <a:off x="824000" y="1613813"/>
            <a:ext cx="4255500" cy="1872900"/>
          </a:xfrm>
          <a:prstGeom prst="rect">
            <a:avLst/>
          </a:prstGeom>
          <a:noFill/>
          <a:ln>
            <a:noFill/>
          </a:ln>
        </p:spPr>
        <p:txBody>
          <a:bodyPr spcFirstLastPara="1" wrap="square" lIns="91425" tIns="91425" rIns="91425" bIns="91425" anchor="t" anchorCtr="0">
            <a:noAutofit/>
          </a:bodyPr>
          <a:lstStyle/>
          <a:p>
            <a:r>
              <a:rPr lang="en-US" sz="2000" dirty="0"/>
              <a:t>MAPCast: A Convection Allowing MPAS Emulator for Ensemble-based Background Error Covariance Estimation Toward Multi-Scale Data Assimilation</a:t>
            </a:r>
          </a:p>
        </p:txBody>
      </p:sp>
      <p:sp>
        <p:nvSpPr>
          <p:cNvPr id="86" name="Google Shape;86;p13"/>
          <p:cNvSpPr txBox="1">
            <a:spLocks noGrp="1"/>
          </p:cNvSpPr>
          <p:nvPr>
            <p:ph type="subTitle" idx="1"/>
          </p:nvPr>
        </p:nvSpPr>
        <p:spPr>
          <a:xfrm>
            <a:off x="823999" y="3596299"/>
            <a:ext cx="5177790" cy="1166893"/>
          </a:xfrm>
          <a:prstGeom prst="rect">
            <a:avLst/>
          </a:prstGeom>
        </p:spPr>
        <p:txBody>
          <a:bodyPr spcFirstLastPara="1" wrap="square" lIns="91425" tIns="91425" rIns="91425" bIns="91425" anchor="t" anchorCtr="0">
            <a:normAutofit fontScale="85000" lnSpcReduction="20000"/>
          </a:bodyPr>
          <a:lstStyle/>
          <a:p>
            <a:pPr marL="0" indent="0"/>
            <a:r>
              <a:rPr lang="en-US" dirty="0">
                <a:latin typeface="Arial" panose="020B0604020202020204" pitchFamily="34" charset="0"/>
                <a:cs typeface="Arial" panose="020B0604020202020204" pitchFamily="34" charset="0"/>
                <a:sym typeface="Calibri"/>
              </a:rPr>
              <a:t>Yongming </a:t>
            </a:r>
            <a:r>
              <a:rPr lang="en-US" dirty="0" err="1">
                <a:latin typeface="Arial" panose="020B0604020202020204" pitchFamily="34" charset="0"/>
                <a:cs typeface="Arial" panose="020B0604020202020204" pitchFamily="34" charset="0"/>
                <a:sym typeface="Calibri"/>
              </a:rPr>
              <a:t>Wang</a:t>
            </a:r>
            <a:r>
              <a:rPr lang="en-US" baseline="30000" dirty="0" err="1">
                <a:latin typeface="Arial" panose="020B0604020202020204" pitchFamily="34" charset="0"/>
                <a:cs typeface="Arial" panose="020B0604020202020204" pitchFamily="34" charset="0"/>
                <a:sym typeface="Calibri"/>
              </a:rPr>
              <a:t>a,b</a:t>
            </a:r>
            <a:r>
              <a:rPr lang="en-US" dirty="0">
                <a:latin typeface="Arial" panose="020B0604020202020204" pitchFamily="34" charset="0"/>
                <a:cs typeface="Arial" panose="020B0604020202020204" pitchFamily="34" charset="0"/>
                <a:sym typeface="Calibri"/>
              </a:rPr>
              <a:t>, Xuguang </a:t>
            </a:r>
            <a:r>
              <a:rPr lang="en-US" dirty="0" err="1">
                <a:latin typeface="Arial" panose="020B0604020202020204" pitchFamily="34" charset="0"/>
                <a:cs typeface="Arial" panose="020B0604020202020204" pitchFamily="34" charset="0"/>
                <a:sym typeface="Calibri"/>
              </a:rPr>
              <a:t>Wang</a:t>
            </a:r>
            <a:r>
              <a:rPr lang="en-US" baseline="30000" dirty="0" err="1">
                <a:latin typeface="Arial" panose="020B0604020202020204" pitchFamily="34" charset="0"/>
                <a:cs typeface="Arial" panose="020B0604020202020204" pitchFamily="34" charset="0"/>
                <a:sym typeface="Calibri"/>
              </a:rPr>
              <a:t>a,b</a:t>
            </a:r>
            <a:endParaRPr lang="en-US" baseline="30000" dirty="0">
              <a:latin typeface="Arial" panose="020B0604020202020204" pitchFamily="34" charset="0"/>
              <a:cs typeface="Arial" panose="020B0604020202020204" pitchFamily="34" charset="0"/>
              <a:sym typeface="Calibri"/>
            </a:endParaRPr>
          </a:p>
          <a:p>
            <a:pPr marL="231775" indent="-223838">
              <a:spcBef>
                <a:spcPts val="400"/>
              </a:spcBef>
            </a:pPr>
            <a:r>
              <a:rPr lang="en-US" dirty="0">
                <a:latin typeface="Arial" panose="020B0604020202020204" pitchFamily="34" charset="0"/>
                <a:ea typeface="Calibri"/>
                <a:cs typeface="Arial" panose="020B0604020202020204" pitchFamily="34" charset="0"/>
                <a:sym typeface="Calibri"/>
              </a:rPr>
              <a:t>a. </a:t>
            </a:r>
            <a:r>
              <a:rPr lang="en-US" dirty="0">
                <a:solidFill>
                  <a:srgbClr val="C00000"/>
                </a:solidFill>
                <a:latin typeface="Arial" panose="020B0604020202020204" pitchFamily="34" charset="0"/>
                <a:ea typeface="Calibri"/>
                <a:cs typeface="Arial" panose="020B0604020202020204" pitchFamily="34" charset="0"/>
                <a:sym typeface="Calibri"/>
              </a:rPr>
              <a:t>M</a:t>
            </a:r>
            <a:r>
              <a:rPr lang="en-US" dirty="0">
                <a:latin typeface="Arial" panose="020B0604020202020204" pitchFamily="34" charset="0"/>
                <a:ea typeface="Calibri"/>
                <a:cs typeface="Arial" panose="020B0604020202020204" pitchFamily="34" charset="0"/>
                <a:sym typeface="Calibri"/>
              </a:rPr>
              <a:t>ulti-scale data </a:t>
            </a:r>
            <a:r>
              <a:rPr lang="en-US" dirty="0">
                <a:solidFill>
                  <a:srgbClr val="C00000"/>
                </a:solidFill>
                <a:latin typeface="Arial" panose="020B0604020202020204" pitchFamily="34" charset="0"/>
                <a:ea typeface="Calibri"/>
                <a:cs typeface="Arial" panose="020B0604020202020204" pitchFamily="34" charset="0"/>
                <a:sym typeface="Calibri"/>
              </a:rPr>
              <a:t>A</a:t>
            </a:r>
            <a:r>
              <a:rPr lang="en-US" dirty="0">
                <a:latin typeface="Arial" panose="020B0604020202020204" pitchFamily="34" charset="0"/>
                <a:ea typeface="Calibri"/>
                <a:cs typeface="Arial" panose="020B0604020202020204" pitchFamily="34" charset="0"/>
                <a:sym typeface="Calibri"/>
              </a:rPr>
              <a:t>ssimilation and </a:t>
            </a:r>
            <a:r>
              <a:rPr lang="en-US" dirty="0">
                <a:solidFill>
                  <a:srgbClr val="C00000"/>
                </a:solidFill>
                <a:latin typeface="Arial" panose="020B0604020202020204" pitchFamily="34" charset="0"/>
                <a:ea typeface="Calibri"/>
                <a:cs typeface="Arial" panose="020B0604020202020204" pitchFamily="34" charset="0"/>
                <a:sym typeface="Calibri"/>
              </a:rPr>
              <a:t>P</a:t>
            </a:r>
            <a:r>
              <a:rPr lang="en-US" dirty="0">
                <a:latin typeface="Arial" panose="020B0604020202020204" pitchFamily="34" charset="0"/>
                <a:ea typeface="Calibri"/>
                <a:cs typeface="Arial" panose="020B0604020202020204" pitchFamily="34" charset="0"/>
                <a:sym typeface="Calibri"/>
              </a:rPr>
              <a:t>redictability (</a:t>
            </a:r>
            <a:r>
              <a:rPr lang="en-US" dirty="0">
                <a:solidFill>
                  <a:srgbClr val="C00000"/>
                </a:solidFill>
                <a:latin typeface="Arial" panose="020B0604020202020204" pitchFamily="34" charset="0"/>
                <a:ea typeface="Calibri"/>
                <a:cs typeface="Arial" panose="020B0604020202020204" pitchFamily="34" charset="0"/>
                <a:sym typeface="Calibri"/>
              </a:rPr>
              <a:t>MAP</a:t>
            </a:r>
            <a:r>
              <a:rPr lang="en-US" dirty="0">
                <a:latin typeface="Arial" panose="020B0604020202020204" pitchFamily="34" charset="0"/>
                <a:ea typeface="Calibri"/>
                <a:cs typeface="Arial" panose="020B0604020202020204" pitchFamily="34" charset="0"/>
                <a:sym typeface="Calibri"/>
              </a:rPr>
              <a:t>) Laboratory, University of Oklahoma</a:t>
            </a:r>
          </a:p>
          <a:p>
            <a:pPr marL="231775" indent="-223838">
              <a:spcBef>
                <a:spcPts val="400"/>
              </a:spcBef>
            </a:pPr>
            <a:r>
              <a:rPr lang="en-US" dirty="0">
                <a:latin typeface="Arial" panose="020B0604020202020204" pitchFamily="34" charset="0"/>
                <a:ea typeface="Calibri"/>
                <a:cs typeface="Arial" panose="020B0604020202020204" pitchFamily="34" charset="0"/>
                <a:sym typeface="Calibri"/>
              </a:rPr>
              <a:t>b. Consortium for Advanced Data assimilation Research and Education (CADRE)</a:t>
            </a:r>
          </a:p>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C510A480-B32E-FC44-0074-16C21F03495E}"/>
              </a:ext>
            </a:extLst>
          </p:cNvPr>
          <p:cNvSpPr txBox="1"/>
          <p:nvPr/>
        </p:nvSpPr>
        <p:spPr>
          <a:xfrm>
            <a:off x="0" y="4804755"/>
            <a:ext cx="6063689" cy="261610"/>
          </a:xfrm>
          <a:prstGeom prst="rect">
            <a:avLst/>
          </a:prstGeom>
          <a:noFill/>
        </p:spPr>
        <p:txBody>
          <a:bodyPr wrap="square" rtlCol="0">
            <a:spAutoFit/>
          </a:bodyPr>
          <a:lstStyle/>
          <a:p>
            <a:pPr algn="ctr"/>
            <a:r>
              <a:rPr lang="en-US" sz="1100" dirty="0">
                <a:solidFill>
                  <a:schemeClr val="bg1"/>
                </a:solidFill>
                <a:latin typeface="Arial" panose="020B0604020202020204" pitchFamily="34" charset="0"/>
                <a:cs typeface="Arial" panose="020B0604020202020204" pitchFamily="34" charset="0"/>
              </a:rPr>
              <a:t>Collaborators: David Dowell (NOAA GSL), Sergey Frolov (NOAA PSL)</a:t>
            </a:r>
          </a:p>
        </p:txBody>
      </p:sp>
      <p:pic>
        <p:nvPicPr>
          <p:cNvPr id="3" name="Picture 2" descr="A group of people with colorful shapes&#10;&#10;Description automatically generated with medium confidence">
            <a:extLst>
              <a:ext uri="{FF2B5EF4-FFF2-40B4-BE49-F238E27FC236}">
                <a16:creationId xmlns:a16="http://schemas.microsoft.com/office/drawing/2014/main" id="{9440E32B-6F93-6B9F-1792-ED30EF2B81CA}"/>
              </a:ext>
            </a:extLst>
          </p:cNvPr>
          <p:cNvPicPr>
            <a:picLocks noChangeAspect="1"/>
          </p:cNvPicPr>
          <p:nvPr/>
        </p:nvPicPr>
        <p:blipFill>
          <a:blip r:embed="rId3">
            <a:alphaModFix/>
          </a:blip>
          <a:stretch>
            <a:fillRect/>
          </a:stretch>
        </p:blipFill>
        <p:spPr>
          <a:xfrm>
            <a:off x="7560291" y="0"/>
            <a:ext cx="1583709" cy="897435"/>
          </a:xfrm>
          <a:prstGeom prst="rect">
            <a:avLst/>
          </a:prstGeom>
        </p:spPr>
      </p:pic>
      <p:pic>
        <p:nvPicPr>
          <p:cNvPr id="5" name="new1.png">
            <a:extLst>
              <a:ext uri="{FF2B5EF4-FFF2-40B4-BE49-F238E27FC236}">
                <a16:creationId xmlns:a16="http://schemas.microsoft.com/office/drawing/2014/main" id="{939F6C1F-14EE-0F11-CBCE-6BB74F3862D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37828" y="0"/>
            <a:ext cx="823665" cy="8226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pic>
      <p:sp>
        <p:nvSpPr>
          <p:cNvPr id="6" name="Slide Number Placeholder 5">
            <a:extLst>
              <a:ext uri="{FF2B5EF4-FFF2-40B4-BE49-F238E27FC236}">
                <a16:creationId xmlns:a16="http://schemas.microsoft.com/office/drawing/2014/main" id="{CBD2225B-7839-0DBD-4C00-BC3077081F7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a:t>
            </a:fld>
            <a:endParaRPr lang="en"/>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95D80-0EE9-B17C-9B6D-2E5C3F43940A}"/>
            </a:ext>
          </a:extLst>
        </p:cNvPr>
        <p:cNvGrpSpPr/>
        <p:nvPr/>
      </p:nvGrpSpPr>
      <p:grpSpPr>
        <a:xfrm>
          <a:off x="0" y="0"/>
          <a:ext cx="0" cy="0"/>
          <a:chOff x="0" y="0"/>
          <a:chExt cx="0" cy="0"/>
        </a:xfrm>
      </p:grpSpPr>
      <p:sp>
        <p:nvSpPr>
          <p:cNvPr id="51" name="Shape 51">
            <a:extLst>
              <a:ext uri="{FF2B5EF4-FFF2-40B4-BE49-F238E27FC236}">
                <a16:creationId xmlns:a16="http://schemas.microsoft.com/office/drawing/2014/main" id="{DF746179-44CF-8722-6C33-8A215569FEA0}"/>
              </a:ext>
            </a:extLst>
          </p:cNvPr>
          <p:cNvSpPr/>
          <p:nvPr/>
        </p:nvSpPr>
        <p:spPr>
          <a:xfrm flipV="1">
            <a:off x="0" y="923198"/>
            <a:ext cx="9144000" cy="42485"/>
          </a:xfrm>
          <a:prstGeom prst="line">
            <a:avLst/>
          </a:prstGeom>
          <a:ln w="57150">
            <a:solidFill>
              <a:srgbClr val="972921"/>
            </a:solidFill>
            <a:round/>
          </a:ln>
        </p:spPr>
        <p:txBody>
          <a:bodyPr lIns="0" tIns="0" rIns="0" bIns="0"/>
          <a:lstStyle/>
          <a:p>
            <a:pPr defTabSz="342900">
              <a:defRPr sz="1200">
                <a:latin typeface="+mj-lt"/>
                <a:ea typeface="+mj-ea"/>
                <a:cs typeface="+mj-cs"/>
                <a:sym typeface="Helvetica"/>
              </a:defRPr>
            </a:pPr>
            <a:endParaRPr sz="900">
              <a:latin typeface="Arial" panose="020B0604020202020204" pitchFamily="34" charset="0"/>
              <a:cs typeface="Arial" panose="020B0604020202020204" pitchFamily="34" charset="0"/>
            </a:endParaRPr>
          </a:p>
        </p:txBody>
      </p:sp>
      <p:pic>
        <p:nvPicPr>
          <p:cNvPr id="52" name="image1.jpeg" descr="ou_logo_400x560.jpg">
            <a:extLst>
              <a:ext uri="{FF2B5EF4-FFF2-40B4-BE49-F238E27FC236}">
                <a16:creationId xmlns:a16="http://schemas.microsoft.com/office/drawing/2014/main" id="{BEC37719-91A1-89B0-7E62-1F9B23D8EC6C}"/>
              </a:ext>
            </a:extLst>
          </p:cNvPr>
          <p:cNvPicPr/>
          <p:nvPr/>
        </p:nvPicPr>
        <p:blipFill>
          <a:blip r:embed="rId3"/>
          <a:stretch>
            <a:fillRect/>
          </a:stretch>
        </p:blipFill>
        <p:spPr>
          <a:xfrm>
            <a:off x="7828563" y="150833"/>
            <a:ext cx="492919" cy="689373"/>
          </a:xfrm>
          <a:prstGeom prst="rect">
            <a:avLst/>
          </a:prstGeom>
          <a:ln w="12700">
            <a:miter lim="400000"/>
          </a:ln>
        </p:spPr>
      </p:pic>
      <p:sp>
        <p:nvSpPr>
          <p:cNvPr id="2" name="Slide Number Placeholder 1">
            <a:extLst>
              <a:ext uri="{FF2B5EF4-FFF2-40B4-BE49-F238E27FC236}">
                <a16:creationId xmlns:a16="http://schemas.microsoft.com/office/drawing/2014/main" id="{B5C4544B-C9E6-8489-A03B-2141190A5B22}"/>
              </a:ext>
            </a:extLst>
          </p:cNvPr>
          <p:cNvSpPr>
            <a:spLocks noGrp="1"/>
          </p:cNvSpPr>
          <p:nvPr>
            <p:ph type="sldNum" sz="quarter" idx="2"/>
          </p:nvPr>
        </p:nvSpPr>
        <p:spPr/>
        <p:txBody>
          <a:bodyPr/>
          <a:lstStyle/>
          <a:p>
            <a:pPr lvl="0"/>
            <a:fld id="{86CB4B4D-7CA3-9044-876B-883B54F8677D}" type="slidenum">
              <a:rPr lang="en-US" smtClean="0">
                <a:latin typeface="Arial" panose="020B0604020202020204" pitchFamily="34" charset="0"/>
                <a:cs typeface="Arial" panose="020B0604020202020204" pitchFamily="34" charset="0"/>
              </a:rPr>
              <a:t>10</a:t>
            </a:fld>
            <a:endParaRPr lang="en-US" dirty="0">
              <a:latin typeface="Arial" panose="020B0604020202020204" pitchFamily="34" charset="0"/>
              <a:cs typeface="Arial" panose="020B0604020202020204" pitchFamily="34" charset="0"/>
            </a:endParaRPr>
          </a:p>
        </p:txBody>
      </p:sp>
      <p:pic>
        <p:nvPicPr>
          <p:cNvPr id="1026" name="Picture 2" descr="A group of people with a logo&#10;&#10;Description automatically generated">
            <a:extLst>
              <a:ext uri="{FF2B5EF4-FFF2-40B4-BE49-F238E27FC236}">
                <a16:creationId xmlns:a16="http://schemas.microsoft.com/office/drawing/2014/main" id="{F175A03C-8FE7-7705-7E7C-2B65A54757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12" y="66721"/>
            <a:ext cx="1289825" cy="7312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2ED271F-4317-336C-81C6-0E9211687B3F}"/>
              </a:ext>
            </a:extLst>
          </p:cNvPr>
          <p:cNvSpPr txBox="1"/>
          <p:nvPr/>
        </p:nvSpPr>
        <p:spPr>
          <a:xfrm>
            <a:off x="1315438" y="306136"/>
            <a:ext cx="6513125" cy="530915"/>
          </a:xfrm>
          <a:prstGeom prst="rect">
            <a:avLst/>
          </a:prstGeom>
          <a:noFill/>
        </p:spPr>
        <p:txBody>
          <a:bodyPr wrap="square" rtlCol="0">
            <a:spAutoFit/>
          </a:bodyPr>
          <a:lstStyle/>
          <a:p>
            <a:pPr algn="ctr"/>
            <a:r>
              <a:rPr lang="en-US" sz="1800" b="1" dirty="0">
                <a:solidFill>
                  <a:srgbClr val="982A22"/>
                </a:solidFill>
                <a:latin typeface="Arial" panose="020B0604020202020204" pitchFamily="34" charset="0"/>
                <a:cs typeface="Arial" panose="020B0604020202020204" pitchFamily="34" charset="0"/>
              </a:rPr>
              <a:t>Multi-scale Ensemble Spread</a:t>
            </a:r>
          </a:p>
          <a:p>
            <a:pPr algn="ctr"/>
            <a:r>
              <a:rPr lang="en-US" sz="1050" dirty="0">
                <a:latin typeface="Arial" panose="020B0604020202020204" pitchFamily="34" charset="0"/>
                <a:cs typeface="Arial" panose="020B0604020202020204" pitchFamily="34" charset="0"/>
              </a:rPr>
              <a:t>Variance Ratio between MAPCast and MPAS</a:t>
            </a:r>
          </a:p>
        </p:txBody>
      </p:sp>
      <p:pic>
        <p:nvPicPr>
          <p:cNvPr id="17" name="Picture 4" descr="A close up of a sign&#10;&#10;Description automatically generated">
            <a:extLst>
              <a:ext uri="{FF2B5EF4-FFF2-40B4-BE49-F238E27FC236}">
                <a16:creationId xmlns:a16="http://schemas.microsoft.com/office/drawing/2014/main" id="{E974F8B7-B16F-622C-F534-03B86EBAA8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7390" y="34554"/>
            <a:ext cx="806611" cy="8066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AE3FB14-33D9-541C-C765-7466270DAC52}"/>
              </a:ext>
            </a:extLst>
          </p:cNvPr>
          <p:cNvPicPr>
            <a:picLocks noChangeAspect="1"/>
          </p:cNvPicPr>
          <p:nvPr/>
        </p:nvPicPr>
        <p:blipFill>
          <a:blip r:embed="rId6"/>
          <a:stretch>
            <a:fillRect/>
          </a:stretch>
        </p:blipFill>
        <p:spPr>
          <a:xfrm>
            <a:off x="792025" y="1079685"/>
            <a:ext cx="3497580" cy="1758344"/>
          </a:xfrm>
          <a:prstGeom prst="rect">
            <a:avLst/>
          </a:prstGeom>
        </p:spPr>
      </p:pic>
      <p:pic>
        <p:nvPicPr>
          <p:cNvPr id="5" name="Picture 4">
            <a:extLst>
              <a:ext uri="{FF2B5EF4-FFF2-40B4-BE49-F238E27FC236}">
                <a16:creationId xmlns:a16="http://schemas.microsoft.com/office/drawing/2014/main" id="{3D48F5F6-64C8-8DBF-00C0-4BB02182F3AA}"/>
              </a:ext>
            </a:extLst>
          </p:cNvPr>
          <p:cNvPicPr>
            <a:picLocks noChangeAspect="1"/>
          </p:cNvPicPr>
          <p:nvPr/>
        </p:nvPicPr>
        <p:blipFill>
          <a:blip r:embed="rId7"/>
          <a:stretch>
            <a:fillRect/>
          </a:stretch>
        </p:blipFill>
        <p:spPr>
          <a:xfrm>
            <a:off x="5326094" y="1075420"/>
            <a:ext cx="1805263" cy="626316"/>
          </a:xfrm>
          <a:prstGeom prst="rect">
            <a:avLst/>
          </a:prstGeom>
        </p:spPr>
      </p:pic>
      <p:sp>
        <p:nvSpPr>
          <p:cNvPr id="11" name="TextBox 10">
            <a:extLst>
              <a:ext uri="{FF2B5EF4-FFF2-40B4-BE49-F238E27FC236}">
                <a16:creationId xmlns:a16="http://schemas.microsoft.com/office/drawing/2014/main" id="{2DD0ABDC-C631-8992-C5A9-184F030CB9EB}"/>
              </a:ext>
            </a:extLst>
          </p:cNvPr>
          <p:cNvSpPr txBox="1"/>
          <p:nvPr/>
        </p:nvSpPr>
        <p:spPr>
          <a:xfrm>
            <a:off x="4912236" y="1551650"/>
            <a:ext cx="4043402" cy="1061829"/>
          </a:xfrm>
          <a:prstGeom prst="rect">
            <a:avLst/>
          </a:prstGeom>
          <a:noFill/>
        </p:spPr>
        <p:txBody>
          <a:bodyPr wrap="square">
            <a:spAutoFit/>
          </a:bodyPr>
          <a:lstStyle/>
          <a:p>
            <a:pPr marL="214313" indent="-214313" fontAlgn="base">
              <a:buFont typeface="Wingdings" pitchFamily="2" charset="2"/>
              <a:buChar char="Ø"/>
            </a:pPr>
            <a:r>
              <a:rPr lang="en-US" sz="1050" dirty="0">
                <a:latin typeface="Arial" panose="020B0604020202020204" pitchFamily="34" charset="0"/>
              </a:rPr>
              <a:t>The MAPCast ensemble spread is comparable to the MPAS ensemble spread for most variables, except for Z and upper-level w. </a:t>
            </a:r>
          </a:p>
          <a:p>
            <a:pPr marL="214313" indent="-214313" fontAlgn="base">
              <a:buFont typeface="Wingdings" pitchFamily="2" charset="2"/>
              <a:buChar char="Ø"/>
            </a:pPr>
            <a:endParaRPr lang="en-US" sz="1050" dirty="0">
              <a:latin typeface="Arial" panose="020B0604020202020204" pitchFamily="34" charset="0"/>
            </a:endParaRPr>
          </a:p>
          <a:p>
            <a:pPr marL="214313" indent="-214313" fontAlgn="base">
              <a:buFont typeface="Wingdings" pitchFamily="2" charset="2"/>
              <a:buChar char="Ø"/>
            </a:pPr>
            <a:r>
              <a:rPr lang="en-US" sz="1050" dirty="0">
                <a:latin typeface="Arial" panose="020B0604020202020204" pitchFamily="34" charset="0"/>
              </a:rPr>
              <a:t>For Z and upper-level w, the large-scale spread is better than the small-scale spread.</a:t>
            </a:r>
          </a:p>
        </p:txBody>
      </p:sp>
      <p:sp>
        <p:nvSpPr>
          <p:cNvPr id="24" name="Google Shape;632;p4">
            <a:extLst>
              <a:ext uri="{FF2B5EF4-FFF2-40B4-BE49-F238E27FC236}">
                <a16:creationId xmlns:a16="http://schemas.microsoft.com/office/drawing/2014/main" id="{D29F9C8C-A9F7-6513-CE16-5BB70D1E9686}"/>
              </a:ext>
            </a:extLst>
          </p:cNvPr>
          <p:cNvSpPr txBox="1"/>
          <p:nvPr/>
        </p:nvSpPr>
        <p:spPr>
          <a:xfrm>
            <a:off x="1103542" y="953263"/>
            <a:ext cx="3338305" cy="253885"/>
          </a:xfrm>
          <a:prstGeom prst="rect">
            <a:avLst/>
          </a:prstGeom>
          <a:noFill/>
          <a:ln>
            <a:noFill/>
          </a:ln>
        </p:spPr>
        <p:txBody>
          <a:bodyPr spcFirstLastPara="1" wrap="square" lIns="68569" tIns="34275" rIns="68569" bIns="34275" anchor="t" anchorCtr="0">
            <a:spAutoFit/>
          </a:bodyPr>
          <a:lstStyle/>
          <a:p>
            <a:pPr lvl="0"/>
            <a:r>
              <a:rPr lang="en-US" sz="1200" dirty="0">
                <a:solidFill>
                  <a:schemeClr val="dk1"/>
                </a:solidFill>
              </a:rPr>
              <a:t>Ensemble spread aggregated over 10 events</a:t>
            </a:r>
            <a:endParaRPr lang="en-US" sz="1200" dirty="0"/>
          </a:p>
        </p:txBody>
      </p:sp>
      <p:sp>
        <p:nvSpPr>
          <p:cNvPr id="25" name="Down Arrow 24">
            <a:extLst>
              <a:ext uri="{FF2B5EF4-FFF2-40B4-BE49-F238E27FC236}">
                <a16:creationId xmlns:a16="http://schemas.microsoft.com/office/drawing/2014/main" id="{0A203326-7938-FBA2-C1D9-981832AC92FE}"/>
              </a:ext>
            </a:extLst>
          </p:cNvPr>
          <p:cNvSpPr/>
          <p:nvPr/>
        </p:nvSpPr>
        <p:spPr>
          <a:xfrm rot="13375597">
            <a:off x="995175" y="1520746"/>
            <a:ext cx="57012" cy="741577"/>
          </a:xfrm>
          <a:prstGeom prst="downArrow">
            <a:avLst/>
          </a:prstGeom>
          <a:solidFill>
            <a:schemeClr val="accent5">
              <a:lumMod val="60000"/>
              <a:lumOff val="4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8" name="TextBox 27">
            <a:extLst>
              <a:ext uri="{FF2B5EF4-FFF2-40B4-BE49-F238E27FC236}">
                <a16:creationId xmlns:a16="http://schemas.microsoft.com/office/drawing/2014/main" id="{1BB049F9-417F-6AB9-50FC-52566F543A17}"/>
              </a:ext>
            </a:extLst>
          </p:cNvPr>
          <p:cNvSpPr txBox="1"/>
          <p:nvPr/>
        </p:nvSpPr>
        <p:spPr>
          <a:xfrm>
            <a:off x="524301" y="2166743"/>
            <a:ext cx="809300" cy="230832"/>
          </a:xfrm>
          <a:prstGeom prst="rect">
            <a:avLst/>
          </a:prstGeom>
          <a:noFill/>
        </p:spPr>
        <p:txBody>
          <a:bodyPr wrap="square" rtlCol="0">
            <a:spAutoFit/>
          </a:bodyPr>
          <a:lstStyle/>
          <a:p>
            <a:r>
              <a:rPr lang="en-US" sz="900" dirty="0">
                <a:solidFill>
                  <a:schemeClr val="accent5">
                    <a:lumMod val="60000"/>
                    <a:lumOff val="40000"/>
                  </a:schemeClr>
                </a:solidFill>
                <a:latin typeface="Arial" panose="020B0604020202020204" pitchFamily="34" charset="0"/>
                <a:cs typeface="Arial" panose="020B0604020202020204" pitchFamily="34" charset="0"/>
              </a:rPr>
              <a:t>Best</a:t>
            </a:r>
          </a:p>
        </p:txBody>
      </p:sp>
      <p:pic>
        <p:nvPicPr>
          <p:cNvPr id="6" name="Picture 5">
            <a:extLst>
              <a:ext uri="{FF2B5EF4-FFF2-40B4-BE49-F238E27FC236}">
                <a16:creationId xmlns:a16="http://schemas.microsoft.com/office/drawing/2014/main" id="{06424885-F3B7-1DF6-AC9A-EFD5F6D24133}"/>
              </a:ext>
            </a:extLst>
          </p:cNvPr>
          <p:cNvPicPr>
            <a:picLocks noChangeAspect="1"/>
          </p:cNvPicPr>
          <p:nvPr/>
        </p:nvPicPr>
        <p:blipFill>
          <a:blip r:embed="rId8"/>
          <a:stretch>
            <a:fillRect/>
          </a:stretch>
        </p:blipFill>
        <p:spPr>
          <a:xfrm>
            <a:off x="701578" y="3173217"/>
            <a:ext cx="4142232" cy="1234357"/>
          </a:xfrm>
          <a:prstGeom prst="rect">
            <a:avLst/>
          </a:prstGeom>
        </p:spPr>
      </p:pic>
      <p:pic>
        <p:nvPicPr>
          <p:cNvPr id="7" name="Picture 6">
            <a:extLst>
              <a:ext uri="{FF2B5EF4-FFF2-40B4-BE49-F238E27FC236}">
                <a16:creationId xmlns:a16="http://schemas.microsoft.com/office/drawing/2014/main" id="{D0B60664-22F1-4504-CC38-FEE0AF2EE7A0}"/>
              </a:ext>
            </a:extLst>
          </p:cNvPr>
          <p:cNvPicPr>
            <a:picLocks noChangeAspect="1"/>
          </p:cNvPicPr>
          <p:nvPr/>
        </p:nvPicPr>
        <p:blipFill>
          <a:blip r:embed="rId9"/>
          <a:stretch>
            <a:fillRect/>
          </a:stretch>
        </p:blipFill>
        <p:spPr>
          <a:xfrm>
            <a:off x="4912235" y="3173216"/>
            <a:ext cx="4142232" cy="1234357"/>
          </a:xfrm>
          <a:prstGeom prst="rect">
            <a:avLst/>
          </a:prstGeom>
        </p:spPr>
      </p:pic>
      <p:sp>
        <p:nvSpPr>
          <p:cNvPr id="8" name="TextBox 7">
            <a:extLst>
              <a:ext uri="{FF2B5EF4-FFF2-40B4-BE49-F238E27FC236}">
                <a16:creationId xmlns:a16="http://schemas.microsoft.com/office/drawing/2014/main" id="{A8C3E107-C2E3-04AE-3EFD-1F44C498BBED}"/>
              </a:ext>
            </a:extLst>
          </p:cNvPr>
          <p:cNvSpPr txBox="1"/>
          <p:nvPr/>
        </p:nvSpPr>
        <p:spPr>
          <a:xfrm>
            <a:off x="1994001" y="4433474"/>
            <a:ext cx="1203645" cy="253916"/>
          </a:xfrm>
          <a:prstGeom prst="rect">
            <a:avLst/>
          </a:prstGeom>
          <a:noFill/>
        </p:spPr>
        <p:txBody>
          <a:bodyPr wrap="square" rtlCol="0">
            <a:spAutoFit/>
          </a:bodyPr>
          <a:lstStyle/>
          <a:p>
            <a:r>
              <a:rPr lang="en-US" sz="1050" b="1" dirty="0">
                <a:solidFill>
                  <a:srgbClr val="FF0000"/>
                </a:solidFill>
                <a:latin typeface="Arial" panose="020B0604020202020204" pitchFamily="34" charset="0"/>
                <a:cs typeface="Arial" panose="020B0604020202020204" pitchFamily="34" charset="0"/>
              </a:rPr>
              <a:t>Large scale</a:t>
            </a:r>
          </a:p>
        </p:txBody>
      </p:sp>
      <p:sp>
        <p:nvSpPr>
          <p:cNvPr id="9" name="TextBox 8">
            <a:extLst>
              <a:ext uri="{FF2B5EF4-FFF2-40B4-BE49-F238E27FC236}">
                <a16:creationId xmlns:a16="http://schemas.microsoft.com/office/drawing/2014/main" id="{C2424155-9CF8-CBB9-09EF-8084EC4EA64F}"/>
              </a:ext>
            </a:extLst>
          </p:cNvPr>
          <p:cNvSpPr txBox="1"/>
          <p:nvPr/>
        </p:nvSpPr>
        <p:spPr>
          <a:xfrm>
            <a:off x="6224203" y="4448918"/>
            <a:ext cx="1278284" cy="253916"/>
          </a:xfrm>
          <a:prstGeom prst="rect">
            <a:avLst/>
          </a:prstGeom>
          <a:noFill/>
        </p:spPr>
        <p:txBody>
          <a:bodyPr wrap="square" rtlCol="0">
            <a:spAutoFit/>
          </a:bodyPr>
          <a:lstStyle/>
          <a:p>
            <a:r>
              <a:rPr lang="en-US" sz="1050" b="1" dirty="0">
                <a:solidFill>
                  <a:srgbClr val="FF0000"/>
                </a:solidFill>
                <a:latin typeface="Arial" panose="020B0604020202020204" pitchFamily="34" charset="0"/>
                <a:cs typeface="Arial" panose="020B0604020202020204" pitchFamily="34" charset="0"/>
              </a:rPr>
              <a:t>Small scale</a:t>
            </a:r>
          </a:p>
        </p:txBody>
      </p:sp>
      <p:sp>
        <p:nvSpPr>
          <p:cNvPr id="10" name="Rectangle 9">
            <a:extLst>
              <a:ext uri="{FF2B5EF4-FFF2-40B4-BE49-F238E27FC236}">
                <a16:creationId xmlns:a16="http://schemas.microsoft.com/office/drawing/2014/main" id="{86560CFA-FE50-69D5-F56D-EA2B46C50318}"/>
              </a:ext>
            </a:extLst>
          </p:cNvPr>
          <p:cNvSpPr/>
          <p:nvPr/>
        </p:nvSpPr>
        <p:spPr>
          <a:xfrm>
            <a:off x="1994001" y="2571751"/>
            <a:ext cx="377380" cy="2045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3" name="TextBox 12">
            <a:extLst>
              <a:ext uri="{FF2B5EF4-FFF2-40B4-BE49-F238E27FC236}">
                <a16:creationId xmlns:a16="http://schemas.microsoft.com/office/drawing/2014/main" id="{674C2F77-1FD1-CEDD-2702-4F5D6A5F395A}"/>
              </a:ext>
            </a:extLst>
          </p:cNvPr>
          <p:cNvSpPr txBox="1"/>
          <p:nvPr/>
        </p:nvSpPr>
        <p:spPr>
          <a:xfrm>
            <a:off x="2349295" y="4767263"/>
            <a:ext cx="4585770" cy="253916"/>
          </a:xfrm>
          <a:prstGeom prst="rect">
            <a:avLst/>
          </a:prstGeom>
          <a:noFill/>
        </p:spPr>
        <p:txBody>
          <a:bodyPr wrap="square">
            <a:spAutoFit/>
          </a:bodyPr>
          <a:lstStyle/>
          <a:p>
            <a:r>
              <a:rPr lang="en-US" sz="1050" dirty="0">
                <a:latin typeface="Arial" panose="020B0604020202020204" pitchFamily="34" charset="0"/>
                <a:cs typeface="Arial" panose="020B0604020202020204" pitchFamily="34" charset="0"/>
              </a:rPr>
              <a:t>Ensemble spread for W30 from the 21 May 2019 case</a:t>
            </a:r>
          </a:p>
        </p:txBody>
      </p:sp>
    </p:spTree>
    <p:extLst>
      <p:ext uri="{BB962C8B-B14F-4D97-AF65-F5344CB8AC3E}">
        <p14:creationId xmlns:p14="http://schemas.microsoft.com/office/powerpoint/2010/main" val="414068956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69F57-0CF0-CDBC-438C-3C545613B926}"/>
            </a:ext>
          </a:extLst>
        </p:cNvPr>
        <p:cNvGrpSpPr/>
        <p:nvPr/>
      </p:nvGrpSpPr>
      <p:grpSpPr>
        <a:xfrm>
          <a:off x="0" y="0"/>
          <a:ext cx="0" cy="0"/>
          <a:chOff x="0" y="0"/>
          <a:chExt cx="0" cy="0"/>
        </a:xfrm>
      </p:grpSpPr>
      <p:sp>
        <p:nvSpPr>
          <p:cNvPr id="51" name="Shape 51">
            <a:extLst>
              <a:ext uri="{FF2B5EF4-FFF2-40B4-BE49-F238E27FC236}">
                <a16:creationId xmlns:a16="http://schemas.microsoft.com/office/drawing/2014/main" id="{0341D649-D152-0A76-6779-5E66DE9C5FE0}"/>
              </a:ext>
            </a:extLst>
          </p:cNvPr>
          <p:cNvSpPr/>
          <p:nvPr/>
        </p:nvSpPr>
        <p:spPr>
          <a:xfrm flipV="1">
            <a:off x="0" y="923198"/>
            <a:ext cx="9144000" cy="42485"/>
          </a:xfrm>
          <a:prstGeom prst="line">
            <a:avLst/>
          </a:prstGeom>
          <a:ln w="57150">
            <a:solidFill>
              <a:srgbClr val="972921"/>
            </a:solidFill>
            <a:round/>
          </a:ln>
        </p:spPr>
        <p:txBody>
          <a:bodyPr lIns="0" tIns="0" rIns="0" bIns="0"/>
          <a:lstStyle/>
          <a:p>
            <a:pPr defTabSz="342900">
              <a:defRPr sz="1200">
                <a:latin typeface="+mj-lt"/>
                <a:ea typeface="+mj-ea"/>
                <a:cs typeface="+mj-cs"/>
                <a:sym typeface="Helvetica"/>
              </a:defRPr>
            </a:pPr>
            <a:endParaRPr sz="900">
              <a:latin typeface="Arial" panose="020B0604020202020204" pitchFamily="34" charset="0"/>
              <a:cs typeface="Arial" panose="020B0604020202020204" pitchFamily="34" charset="0"/>
            </a:endParaRPr>
          </a:p>
        </p:txBody>
      </p:sp>
      <p:pic>
        <p:nvPicPr>
          <p:cNvPr id="52" name="image1.jpeg" descr="ou_logo_400x560.jpg">
            <a:extLst>
              <a:ext uri="{FF2B5EF4-FFF2-40B4-BE49-F238E27FC236}">
                <a16:creationId xmlns:a16="http://schemas.microsoft.com/office/drawing/2014/main" id="{FBD98123-487C-0E26-09F4-719147D6B914}"/>
              </a:ext>
            </a:extLst>
          </p:cNvPr>
          <p:cNvPicPr/>
          <p:nvPr/>
        </p:nvPicPr>
        <p:blipFill>
          <a:blip r:embed="rId3"/>
          <a:stretch>
            <a:fillRect/>
          </a:stretch>
        </p:blipFill>
        <p:spPr>
          <a:xfrm>
            <a:off x="7828563" y="150833"/>
            <a:ext cx="492919" cy="689373"/>
          </a:xfrm>
          <a:prstGeom prst="rect">
            <a:avLst/>
          </a:prstGeom>
          <a:ln w="12700">
            <a:miter lim="400000"/>
          </a:ln>
        </p:spPr>
      </p:pic>
      <p:sp>
        <p:nvSpPr>
          <p:cNvPr id="2" name="Slide Number Placeholder 1">
            <a:extLst>
              <a:ext uri="{FF2B5EF4-FFF2-40B4-BE49-F238E27FC236}">
                <a16:creationId xmlns:a16="http://schemas.microsoft.com/office/drawing/2014/main" id="{355BADA1-D7F5-446B-6B6C-9202AD34E20B}"/>
              </a:ext>
            </a:extLst>
          </p:cNvPr>
          <p:cNvSpPr>
            <a:spLocks noGrp="1"/>
          </p:cNvSpPr>
          <p:nvPr>
            <p:ph type="sldNum" sz="quarter" idx="2"/>
          </p:nvPr>
        </p:nvSpPr>
        <p:spPr/>
        <p:txBody>
          <a:bodyPr/>
          <a:lstStyle/>
          <a:p>
            <a:pPr lvl="0"/>
            <a:fld id="{86CB4B4D-7CA3-9044-876B-883B54F8677D}" type="slidenum">
              <a:rPr lang="en-US" smtClean="0">
                <a:latin typeface="Arial" panose="020B0604020202020204" pitchFamily="34" charset="0"/>
                <a:cs typeface="Arial" panose="020B0604020202020204" pitchFamily="34" charset="0"/>
              </a:rPr>
              <a:t>11</a:t>
            </a:fld>
            <a:endParaRPr lang="en-US" dirty="0">
              <a:latin typeface="Arial" panose="020B0604020202020204" pitchFamily="34" charset="0"/>
              <a:cs typeface="Arial" panose="020B0604020202020204" pitchFamily="34" charset="0"/>
            </a:endParaRPr>
          </a:p>
        </p:txBody>
      </p:sp>
      <p:pic>
        <p:nvPicPr>
          <p:cNvPr id="1026" name="Picture 2" descr="A group of people with a logo&#10;&#10;Description automatically generated">
            <a:extLst>
              <a:ext uri="{FF2B5EF4-FFF2-40B4-BE49-F238E27FC236}">
                <a16:creationId xmlns:a16="http://schemas.microsoft.com/office/drawing/2014/main" id="{251D2892-6086-C608-84EE-AC1B12DF59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12" y="66721"/>
            <a:ext cx="1289825" cy="7312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D4DA074-5559-9AFA-EEDF-30D5F91FD900}"/>
              </a:ext>
            </a:extLst>
          </p:cNvPr>
          <p:cNvSpPr txBox="1"/>
          <p:nvPr/>
        </p:nvSpPr>
        <p:spPr>
          <a:xfrm>
            <a:off x="1222132" y="306136"/>
            <a:ext cx="6606432" cy="530915"/>
          </a:xfrm>
          <a:prstGeom prst="rect">
            <a:avLst/>
          </a:prstGeom>
          <a:noFill/>
        </p:spPr>
        <p:txBody>
          <a:bodyPr wrap="square" rtlCol="0">
            <a:spAutoFit/>
          </a:bodyPr>
          <a:lstStyle/>
          <a:p>
            <a:pPr algn="ctr"/>
            <a:r>
              <a:rPr lang="en-US" sz="1800" b="1" dirty="0">
                <a:solidFill>
                  <a:srgbClr val="982A22"/>
                </a:solidFill>
                <a:latin typeface="Arial" panose="020B0604020202020204" pitchFamily="34" charset="0"/>
                <a:cs typeface="Arial" panose="020B0604020202020204" pitchFamily="34" charset="0"/>
              </a:rPr>
              <a:t>Multi-scale Background Ensemble Uni-Variable Correlation</a:t>
            </a:r>
          </a:p>
          <a:p>
            <a:pPr algn="ctr"/>
            <a:r>
              <a:rPr lang="en-US" sz="1050" dirty="0">
                <a:latin typeface="Arial" panose="020B0604020202020204" pitchFamily="34" charset="0"/>
                <a:cs typeface="Arial" panose="020B0604020202020204" pitchFamily="34" charset="0"/>
              </a:rPr>
              <a:t>u-wind</a:t>
            </a:r>
          </a:p>
        </p:txBody>
      </p:sp>
      <p:pic>
        <p:nvPicPr>
          <p:cNvPr id="5" name="Picture 4" descr="A close up of a sign&#10;&#10;Description automatically generated">
            <a:extLst>
              <a:ext uri="{FF2B5EF4-FFF2-40B4-BE49-F238E27FC236}">
                <a16:creationId xmlns:a16="http://schemas.microsoft.com/office/drawing/2014/main" id="{422C3D26-B772-317E-FA31-9F11835AB2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7390" y="34554"/>
            <a:ext cx="806611" cy="806611"/>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8E4FFF65-E34D-E11C-A231-9C50D4B36639}"/>
              </a:ext>
            </a:extLst>
          </p:cNvPr>
          <p:cNvSpPr txBox="1"/>
          <p:nvPr/>
        </p:nvSpPr>
        <p:spPr>
          <a:xfrm>
            <a:off x="5231424" y="1674997"/>
            <a:ext cx="3666392" cy="1546577"/>
          </a:xfrm>
          <a:prstGeom prst="rect">
            <a:avLst/>
          </a:prstGeom>
          <a:noFill/>
        </p:spPr>
        <p:txBody>
          <a:bodyPr wrap="square">
            <a:spAutoFit/>
          </a:bodyPr>
          <a:lstStyle/>
          <a:p>
            <a:pPr marL="257175" indent="-214313" fontAlgn="base">
              <a:buFont typeface="Wingdings" pitchFamily="2" charset="2"/>
              <a:buChar char="Ø"/>
            </a:pPr>
            <a:r>
              <a:rPr lang="en-US" sz="1050" dirty="0">
                <a:latin typeface="Arial" panose="020B0604020202020204" pitchFamily="34" charset="0"/>
                <a:cs typeface="Arial" panose="020B0604020202020204" pitchFamily="34" charset="0"/>
              </a:rPr>
              <a:t>MAPCast emulates MPAS u spatial correlations well.</a:t>
            </a:r>
          </a:p>
          <a:p>
            <a:pPr marL="42863" fontAlgn="base"/>
            <a:endParaRPr lang="en-US" sz="1050" dirty="0">
              <a:latin typeface="Arial" panose="020B0604020202020204" pitchFamily="34" charset="0"/>
              <a:cs typeface="Arial" panose="020B0604020202020204" pitchFamily="34" charset="0"/>
            </a:endParaRPr>
          </a:p>
          <a:p>
            <a:pPr marL="257175" indent="-214313" fontAlgn="base">
              <a:buFont typeface="Wingdings" pitchFamily="2" charset="2"/>
              <a:buChar char="Ø"/>
            </a:pPr>
            <a:r>
              <a:rPr lang="en-US" sz="1050" dirty="0">
                <a:latin typeface="Arial" panose="020B0604020202020204" pitchFamily="34" charset="0"/>
                <a:cs typeface="Arial" panose="020B0604020202020204" pitchFamily="34" charset="0"/>
              </a:rPr>
              <a:t>Correlation emulation performs better when MPAS correlation shows larger values.</a:t>
            </a:r>
          </a:p>
          <a:p>
            <a:pPr marL="257175" indent="-214313" fontAlgn="base">
              <a:buFont typeface="Wingdings" pitchFamily="2" charset="2"/>
              <a:buChar char="Ø"/>
            </a:pPr>
            <a:endParaRPr lang="en-US" sz="1050" dirty="0">
              <a:latin typeface="Arial" panose="020B0604020202020204" pitchFamily="34" charset="0"/>
              <a:cs typeface="Arial" panose="020B0604020202020204" pitchFamily="34" charset="0"/>
            </a:endParaRPr>
          </a:p>
          <a:p>
            <a:pPr marL="257175" indent="-214313" fontAlgn="base">
              <a:buFont typeface="Wingdings" pitchFamily="2" charset="2"/>
              <a:buChar char="Ø"/>
            </a:pPr>
            <a:r>
              <a:rPr lang="en-US" sz="1050" dirty="0">
                <a:latin typeface="Arial" panose="020B0604020202020204" pitchFamily="34" charset="0"/>
                <a:cs typeface="Arial" panose="020B0604020202020204" pitchFamily="34" charset="0"/>
              </a:rPr>
              <a:t>MAPCast reproduces the spatial correlation structure of MPAS most accurately at large scales, while differences between MAPCast and MPAS increase substantially at full and small scales. </a:t>
            </a:r>
          </a:p>
        </p:txBody>
      </p:sp>
      <p:pic>
        <p:nvPicPr>
          <p:cNvPr id="18" name="Picture 17">
            <a:extLst>
              <a:ext uri="{FF2B5EF4-FFF2-40B4-BE49-F238E27FC236}">
                <a16:creationId xmlns:a16="http://schemas.microsoft.com/office/drawing/2014/main" id="{4EC76AC3-4D71-943C-03CC-49EA3655AB78}"/>
              </a:ext>
            </a:extLst>
          </p:cNvPr>
          <p:cNvPicPr>
            <a:picLocks noChangeAspect="1"/>
          </p:cNvPicPr>
          <p:nvPr/>
        </p:nvPicPr>
        <p:blipFill>
          <a:blip r:embed="rId6"/>
          <a:stretch>
            <a:fillRect/>
          </a:stretch>
        </p:blipFill>
        <p:spPr>
          <a:xfrm>
            <a:off x="466871" y="1069803"/>
            <a:ext cx="4597498" cy="3772628"/>
          </a:xfrm>
          <a:prstGeom prst="rect">
            <a:avLst/>
          </a:prstGeom>
        </p:spPr>
      </p:pic>
    </p:spTree>
    <p:extLst>
      <p:ext uri="{BB962C8B-B14F-4D97-AF65-F5344CB8AC3E}">
        <p14:creationId xmlns:p14="http://schemas.microsoft.com/office/powerpoint/2010/main" val="209898108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C8BA7-0923-A4CB-7CF7-4528453E533F}"/>
            </a:ext>
          </a:extLst>
        </p:cNvPr>
        <p:cNvGrpSpPr/>
        <p:nvPr/>
      </p:nvGrpSpPr>
      <p:grpSpPr>
        <a:xfrm>
          <a:off x="0" y="0"/>
          <a:ext cx="0" cy="0"/>
          <a:chOff x="0" y="0"/>
          <a:chExt cx="0" cy="0"/>
        </a:xfrm>
      </p:grpSpPr>
      <p:sp>
        <p:nvSpPr>
          <p:cNvPr id="51" name="Shape 51">
            <a:extLst>
              <a:ext uri="{FF2B5EF4-FFF2-40B4-BE49-F238E27FC236}">
                <a16:creationId xmlns:a16="http://schemas.microsoft.com/office/drawing/2014/main" id="{C4C44F1C-D31E-10D2-422B-099A6B5F2A91}"/>
              </a:ext>
            </a:extLst>
          </p:cNvPr>
          <p:cNvSpPr/>
          <p:nvPr/>
        </p:nvSpPr>
        <p:spPr>
          <a:xfrm flipV="1">
            <a:off x="0" y="923198"/>
            <a:ext cx="9144000" cy="42485"/>
          </a:xfrm>
          <a:prstGeom prst="line">
            <a:avLst/>
          </a:prstGeom>
          <a:ln w="57150">
            <a:solidFill>
              <a:srgbClr val="972921"/>
            </a:solidFill>
            <a:round/>
          </a:ln>
        </p:spPr>
        <p:txBody>
          <a:bodyPr lIns="0" tIns="0" rIns="0" bIns="0"/>
          <a:lstStyle/>
          <a:p>
            <a:pPr defTabSz="342900">
              <a:defRPr sz="1200">
                <a:latin typeface="+mj-lt"/>
                <a:ea typeface="+mj-ea"/>
                <a:cs typeface="+mj-cs"/>
                <a:sym typeface="Helvetica"/>
              </a:defRPr>
            </a:pPr>
            <a:endParaRPr sz="900">
              <a:latin typeface="Arial" panose="020B0604020202020204" pitchFamily="34" charset="0"/>
              <a:cs typeface="Arial" panose="020B0604020202020204" pitchFamily="34" charset="0"/>
            </a:endParaRPr>
          </a:p>
        </p:txBody>
      </p:sp>
      <p:pic>
        <p:nvPicPr>
          <p:cNvPr id="52" name="image1.jpeg" descr="ou_logo_400x560.jpg">
            <a:extLst>
              <a:ext uri="{FF2B5EF4-FFF2-40B4-BE49-F238E27FC236}">
                <a16:creationId xmlns:a16="http://schemas.microsoft.com/office/drawing/2014/main" id="{C1B68564-4E05-2B59-38D1-47BE91907D8C}"/>
              </a:ext>
            </a:extLst>
          </p:cNvPr>
          <p:cNvPicPr/>
          <p:nvPr/>
        </p:nvPicPr>
        <p:blipFill>
          <a:blip r:embed="rId3"/>
          <a:stretch>
            <a:fillRect/>
          </a:stretch>
        </p:blipFill>
        <p:spPr>
          <a:xfrm>
            <a:off x="7828563" y="150833"/>
            <a:ext cx="492919" cy="689373"/>
          </a:xfrm>
          <a:prstGeom prst="rect">
            <a:avLst/>
          </a:prstGeom>
          <a:ln w="12700">
            <a:miter lim="400000"/>
          </a:ln>
        </p:spPr>
      </p:pic>
      <p:sp>
        <p:nvSpPr>
          <p:cNvPr id="2" name="Slide Number Placeholder 1">
            <a:extLst>
              <a:ext uri="{FF2B5EF4-FFF2-40B4-BE49-F238E27FC236}">
                <a16:creationId xmlns:a16="http://schemas.microsoft.com/office/drawing/2014/main" id="{21B33A7A-EE15-FD5C-90C1-894CFE7C3B99}"/>
              </a:ext>
            </a:extLst>
          </p:cNvPr>
          <p:cNvSpPr>
            <a:spLocks noGrp="1"/>
          </p:cNvSpPr>
          <p:nvPr>
            <p:ph type="sldNum" sz="quarter" idx="2"/>
          </p:nvPr>
        </p:nvSpPr>
        <p:spPr/>
        <p:txBody>
          <a:bodyPr/>
          <a:lstStyle/>
          <a:p>
            <a:pPr lvl="0"/>
            <a:fld id="{86CB4B4D-7CA3-9044-876B-883B54F8677D}" type="slidenum">
              <a:rPr lang="en-US" smtClean="0">
                <a:latin typeface="Arial" panose="020B0604020202020204" pitchFamily="34" charset="0"/>
                <a:cs typeface="Arial" panose="020B0604020202020204" pitchFamily="34" charset="0"/>
              </a:rPr>
              <a:t>12</a:t>
            </a:fld>
            <a:endParaRPr lang="en-US" dirty="0">
              <a:latin typeface="Arial" panose="020B0604020202020204" pitchFamily="34" charset="0"/>
              <a:cs typeface="Arial" panose="020B0604020202020204" pitchFamily="34" charset="0"/>
            </a:endParaRPr>
          </a:p>
        </p:txBody>
      </p:sp>
      <p:pic>
        <p:nvPicPr>
          <p:cNvPr id="1026" name="Picture 2" descr="A group of people with a logo&#10;&#10;Description automatically generated">
            <a:extLst>
              <a:ext uri="{FF2B5EF4-FFF2-40B4-BE49-F238E27FC236}">
                <a16:creationId xmlns:a16="http://schemas.microsoft.com/office/drawing/2014/main" id="{B9B5DFE8-C85F-74BB-CF1E-E9DB727FE3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12" y="66721"/>
            <a:ext cx="1289825" cy="7312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E4BB4DE-306F-4263-5092-AFEF13909F66}"/>
              </a:ext>
            </a:extLst>
          </p:cNvPr>
          <p:cNvSpPr txBox="1"/>
          <p:nvPr/>
        </p:nvSpPr>
        <p:spPr>
          <a:xfrm>
            <a:off x="1222132" y="306136"/>
            <a:ext cx="6606432" cy="530915"/>
          </a:xfrm>
          <a:prstGeom prst="rect">
            <a:avLst/>
          </a:prstGeom>
          <a:noFill/>
        </p:spPr>
        <p:txBody>
          <a:bodyPr wrap="square" rtlCol="0">
            <a:spAutoFit/>
          </a:bodyPr>
          <a:lstStyle/>
          <a:p>
            <a:pPr algn="ctr"/>
            <a:r>
              <a:rPr lang="en-US" sz="1800" b="1" dirty="0">
                <a:solidFill>
                  <a:srgbClr val="982A22"/>
                </a:solidFill>
                <a:latin typeface="Arial" panose="020B0604020202020204" pitchFamily="34" charset="0"/>
                <a:cs typeface="Arial" panose="020B0604020202020204" pitchFamily="34" charset="0"/>
              </a:rPr>
              <a:t>Multi-scale Background Ensemble Uni-Variable Correlation</a:t>
            </a:r>
          </a:p>
          <a:p>
            <a:pPr algn="ctr"/>
            <a:r>
              <a:rPr lang="en-US" sz="1050" dirty="0">
                <a:latin typeface="Arial" panose="020B0604020202020204" pitchFamily="34" charset="0"/>
                <a:cs typeface="Arial" panose="020B0604020202020204" pitchFamily="34" charset="0"/>
              </a:rPr>
              <a:t>Reflectivity (Z)</a:t>
            </a:r>
          </a:p>
        </p:txBody>
      </p:sp>
      <p:pic>
        <p:nvPicPr>
          <p:cNvPr id="5" name="Picture 4" descr="A close up of a sign&#10;&#10;Description automatically generated">
            <a:extLst>
              <a:ext uri="{FF2B5EF4-FFF2-40B4-BE49-F238E27FC236}">
                <a16:creationId xmlns:a16="http://schemas.microsoft.com/office/drawing/2014/main" id="{7A0E604D-F6B8-349A-A97F-52655D4542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7390" y="34554"/>
            <a:ext cx="806611" cy="806611"/>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2A206ED8-6D9E-8D2F-3ABC-E126500BB0A1}"/>
              </a:ext>
            </a:extLst>
          </p:cNvPr>
          <p:cNvSpPr txBox="1"/>
          <p:nvPr/>
        </p:nvSpPr>
        <p:spPr>
          <a:xfrm>
            <a:off x="5398477" y="1374027"/>
            <a:ext cx="3569677" cy="2031325"/>
          </a:xfrm>
          <a:prstGeom prst="rect">
            <a:avLst/>
          </a:prstGeom>
          <a:noFill/>
        </p:spPr>
        <p:txBody>
          <a:bodyPr wrap="square">
            <a:spAutoFit/>
          </a:bodyPr>
          <a:lstStyle/>
          <a:p>
            <a:pPr marL="257175" indent="-214313" fontAlgn="base">
              <a:buFont typeface="Wingdings" pitchFamily="2" charset="2"/>
              <a:buChar char="Ø"/>
            </a:pPr>
            <a:r>
              <a:rPr lang="en-US" sz="1050" dirty="0">
                <a:latin typeface="Arial" panose="020B0604020202020204" pitchFamily="34" charset="0"/>
                <a:cs typeface="Arial" panose="020B0604020202020204" pitchFamily="34" charset="0"/>
              </a:rPr>
              <a:t>MAPCast emulates MPAS reflectivity spatial correlations well.</a:t>
            </a:r>
          </a:p>
          <a:p>
            <a:pPr marL="257175" indent="-214313" fontAlgn="base">
              <a:buFont typeface="Wingdings" pitchFamily="2" charset="2"/>
              <a:buChar char="Ø"/>
            </a:pPr>
            <a:endParaRPr lang="en-US" sz="1050" dirty="0">
              <a:latin typeface="Arial" panose="020B0604020202020204" pitchFamily="34" charset="0"/>
              <a:cs typeface="Arial" panose="020B0604020202020204" pitchFamily="34" charset="0"/>
            </a:endParaRPr>
          </a:p>
          <a:p>
            <a:pPr marL="257175" indent="-214313" fontAlgn="base">
              <a:buFont typeface="Wingdings" pitchFamily="2" charset="2"/>
              <a:buChar char="Ø"/>
            </a:pPr>
            <a:r>
              <a:rPr lang="en-US" sz="1050" dirty="0">
                <a:latin typeface="Arial" panose="020B0604020202020204" pitchFamily="34" charset="0"/>
                <a:cs typeface="Arial" panose="020B0604020202020204" pitchFamily="34" charset="0"/>
              </a:rPr>
              <a:t>Compared with the u correlations, the Z correlations are substantially more localized, reflecting the intermittent and highly convective nature of Z-related background errors </a:t>
            </a:r>
          </a:p>
          <a:p>
            <a:pPr marL="42863" fontAlgn="base"/>
            <a:endParaRPr lang="en-US" sz="1050" dirty="0">
              <a:latin typeface="Arial" panose="020B0604020202020204" pitchFamily="34" charset="0"/>
              <a:cs typeface="Arial" panose="020B0604020202020204" pitchFamily="34" charset="0"/>
            </a:endParaRPr>
          </a:p>
          <a:p>
            <a:pPr marL="257175" indent="-214313" fontAlgn="base">
              <a:buFont typeface="Wingdings" pitchFamily="2" charset="2"/>
              <a:buChar char="Ø"/>
            </a:pPr>
            <a:r>
              <a:rPr lang="en-US" sz="1050" dirty="0">
                <a:latin typeface="Arial" panose="020B0604020202020204" pitchFamily="34" charset="0"/>
                <a:cs typeface="Arial" panose="020B0604020202020204" pitchFamily="34" charset="0"/>
              </a:rPr>
              <a:t>MAPCast performs better at decomposed large scale than at full and small scales with a fixed cutoff radius.</a:t>
            </a:r>
          </a:p>
          <a:p>
            <a:pPr marL="257175" indent="-214313" fontAlgn="base">
              <a:buFont typeface="Wingdings" pitchFamily="2" charset="2"/>
              <a:buChar char="Ø"/>
            </a:pPr>
            <a:endParaRPr lang="en-US" sz="105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5E38AC0E-BDF5-C63B-FA36-BCE3EC4FACCE}"/>
              </a:ext>
            </a:extLst>
          </p:cNvPr>
          <p:cNvPicPr>
            <a:picLocks noChangeAspect="1"/>
          </p:cNvPicPr>
          <p:nvPr/>
        </p:nvPicPr>
        <p:blipFill>
          <a:blip r:embed="rId6"/>
          <a:stretch>
            <a:fillRect/>
          </a:stretch>
        </p:blipFill>
        <p:spPr>
          <a:xfrm>
            <a:off x="670524" y="1028749"/>
            <a:ext cx="4457700" cy="3619976"/>
          </a:xfrm>
          <a:prstGeom prst="rect">
            <a:avLst/>
          </a:prstGeom>
        </p:spPr>
      </p:pic>
    </p:spTree>
    <p:extLst>
      <p:ext uri="{BB962C8B-B14F-4D97-AF65-F5344CB8AC3E}">
        <p14:creationId xmlns:p14="http://schemas.microsoft.com/office/powerpoint/2010/main" val="14659530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5592E-6C7B-C1BC-D525-0AE082F297C2}"/>
            </a:ext>
          </a:extLst>
        </p:cNvPr>
        <p:cNvGrpSpPr/>
        <p:nvPr/>
      </p:nvGrpSpPr>
      <p:grpSpPr>
        <a:xfrm>
          <a:off x="0" y="0"/>
          <a:ext cx="0" cy="0"/>
          <a:chOff x="0" y="0"/>
          <a:chExt cx="0" cy="0"/>
        </a:xfrm>
      </p:grpSpPr>
      <p:sp>
        <p:nvSpPr>
          <p:cNvPr id="51" name="Shape 51">
            <a:extLst>
              <a:ext uri="{FF2B5EF4-FFF2-40B4-BE49-F238E27FC236}">
                <a16:creationId xmlns:a16="http://schemas.microsoft.com/office/drawing/2014/main" id="{0B8C07D6-8C69-B2DA-8DB7-3D21400858B0}"/>
              </a:ext>
            </a:extLst>
          </p:cNvPr>
          <p:cNvSpPr/>
          <p:nvPr/>
        </p:nvSpPr>
        <p:spPr>
          <a:xfrm flipV="1">
            <a:off x="0" y="923198"/>
            <a:ext cx="9144000" cy="42485"/>
          </a:xfrm>
          <a:prstGeom prst="line">
            <a:avLst/>
          </a:prstGeom>
          <a:ln w="57150">
            <a:solidFill>
              <a:srgbClr val="972921"/>
            </a:solidFill>
            <a:round/>
          </a:ln>
        </p:spPr>
        <p:txBody>
          <a:bodyPr lIns="0" tIns="0" rIns="0" bIns="0"/>
          <a:lstStyle/>
          <a:p>
            <a:pPr defTabSz="342900">
              <a:defRPr sz="1200">
                <a:latin typeface="+mj-lt"/>
                <a:ea typeface="+mj-ea"/>
                <a:cs typeface="+mj-cs"/>
                <a:sym typeface="Helvetica"/>
              </a:defRPr>
            </a:pPr>
            <a:endParaRPr sz="900">
              <a:latin typeface="Arial" panose="020B0604020202020204" pitchFamily="34" charset="0"/>
              <a:cs typeface="Arial" panose="020B0604020202020204" pitchFamily="34" charset="0"/>
            </a:endParaRPr>
          </a:p>
        </p:txBody>
      </p:sp>
      <p:pic>
        <p:nvPicPr>
          <p:cNvPr id="52" name="image1.jpeg" descr="ou_logo_400x560.jpg">
            <a:extLst>
              <a:ext uri="{FF2B5EF4-FFF2-40B4-BE49-F238E27FC236}">
                <a16:creationId xmlns:a16="http://schemas.microsoft.com/office/drawing/2014/main" id="{7D10385A-BD6C-C65F-D6CA-567B0DC649F6}"/>
              </a:ext>
            </a:extLst>
          </p:cNvPr>
          <p:cNvPicPr/>
          <p:nvPr/>
        </p:nvPicPr>
        <p:blipFill>
          <a:blip r:embed="rId3"/>
          <a:stretch>
            <a:fillRect/>
          </a:stretch>
        </p:blipFill>
        <p:spPr>
          <a:xfrm>
            <a:off x="7828563" y="150833"/>
            <a:ext cx="492919" cy="689373"/>
          </a:xfrm>
          <a:prstGeom prst="rect">
            <a:avLst/>
          </a:prstGeom>
          <a:ln w="12700">
            <a:miter lim="400000"/>
          </a:ln>
        </p:spPr>
      </p:pic>
      <p:sp>
        <p:nvSpPr>
          <p:cNvPr id="2" name="Slide Number Placeholder 1">
            <a:extLst>
              <a:ext uri="{FF2B5EF4-FFF2-40B4-BE49-F238E27FC236}">
                <a16:creationId xmlns:a16="http://schemas.microsoft.com/office/drawing/2014/main" id="{FFE5B803-EAA5-80A9-1E4C-446DFB10C009}"/>
              </a:ext>
            </a:extLst>
          </p:cNvPr>
          <p:cNvSpPr>
            <a:spLocks noGrp="1"/>
          </p:cNvSpPr>
          <p:nvPr>
            <p:ph type="sldNum" sz="quarter" idx="2"/>
          </p:nvPr>
        </p:nvSpPr>
        <p:spPr/>
        <p:txBody>
          <a:bodyPr/>
          <a:lstStyle/>
          <a:p>
            <a:pPr lvl="0"/>
            <a:fld id="{86CB4B4D-7CA3-9044-876B-883B54F8677D}" type="slidenum">
              <a:rPr lang="en-US" smtClean="0">
                <a:latin typeface="Arial" panose="020B0604020202020204" pitchFamily="34" charset="0"/>
                <a:cs typeface="Arial" panose="020B0604020202020204" pitchFamily="34" charset="0"/>
              </a:rPr>
              <a:t>13</a:t>
            </a:fld>
            <a:endParaRPr lang="en-US" dirty="0">
              <a:latin typeface="Arial" panose="020B0604020202020204" pitchFamily="34" charset="0"/>
              <a:cs typeface="Arial" panose="020B0604020202020204" pitchFamily="34" charset="0"/>
            </a:endParaRPr>
          </a:p>
        </p:txBody>
      </p:sp>
      <p:pic>
        <p:nvPicPr>
          <p:cNvPr id="1026" name="Picture 2" descr="A group of people with a logo&#10;&#10;Description automatically generated">
            <a:extLst>
              <a:ext uri="{FF2B5EF4-FFF2-40B4-BE49-F238E27FC236}">
                <a16:creationId xmlns:a16="http://schemas.microsoft.com/office/drawing/2014/main" id="{945999EC-EAEB-E441-ED96-B0717D75CF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12" y="66721"/>
            <a:ext cx="1289825" cy="7312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7FFCC46-6DF9-F51A-B879-F30C8B4A617C}"/>
              </a:ext>
            </a:extLst>
          </p:cNvPr>
          <p:cNvSpPr txBox="1"/>
          <p:nvPr/>
        </p:nvSpPr>
        <p:spPr>
          <a:xfrm>
            <a:off x="1143001" y="319605"/>
            <a:ext cx="6685562" cy="530915"/>
          </a:xfrm>
          <a:prstGeom prst="rect">
            <a:avLst/>
          </a:prstGeom>
          <a:noFill/>
        </p:spPr>
        <p:txBody>
          <a:bodyPr wrap="square" rtlCol="0">
            <a:spAutoFit/>
          </a:bodyPr>
          <a:lstStyle/>
          <a:p>
            <a:pPr algn="ctr"/>
            <a:r>
              <a:rPr lang="en-US" sz="1800" b="1" dirty="0">
                <a:solidFill>
                  <a:srgbClr val="982A22"/>
                </a:solidFill>
                <a:latin typeface="Arial" panose="020B0604020202020204" pitchFamily="34" charset="0"/>
                <a:cs typeface="Arial" panose="020B0604020202020204" pitchFamily="34" charset="0"/>
              </a:rPr>
              <a:t>Multi-scale Background Ensemble Uni-Variable Correlation</a:t>
            </a:r>
          </a:p>
          <a:p>
            <a:pPr algn="ctr"/>
            <a:r>
              <a:rPr lang="en-US" sz="1050" dirty="0">
                <a:latin typeface="Arial" panose="020B0604020202020204" pitchFamily="34" charset="0"/>
                <a:cs typeface="Arial" panose="020B0604020202020204" pitchFamily="34" charset="0"/>
              </a:rPr>
              <a:t>Correlation Structure</a:t>
            </a:r>
            <a:endParaRPr lang="en-US" sz="1200" dirty="0">
              <a:latin typeface="Arial" panose="020B0604020202020204" pitchFamily="34" charset="0"/>
              <a:cs typeface="Arial" panose="020B0604020202020204" pitchFamily="34" charset="0"/>
            </a:endParaRPr>
          </a:p>
        </p:txBody>
      </p:sp>
      <p:pic>
        <p:nvPicPr>
          <p:cNvPr id="17" name="Picture 4" descr="A close up of a sign&#10;&#10;Description automatically generated">
            <a:extLst>
              <a:ext uri="{FF2B5EF4-FFF2-40B4-BE49-F238E27FC236}">
                <a16:creationId xmlns:a16="http://schemas.microsoft.com/office/drawing/2014/main" id="{9A6AB7D1-A0E4-B273-A5F3-EFBCE6BEA1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7390" y="34554"/>
            <a:ext cx="806611" cy="8066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D78B9BF-4E4F-7FF2-4E29-645A6EB3AC96}"/>
              </a:ext>
            </a:extLst>
          </p:cNvPr>
          <p:cNvPicPr>
            <a:picLocks noChangeAspect="1"/>
          </p:cNvPicPr>
          <p:nvPr/>
        </p:nvPicPr>
        <p:blipFill>
          <a:blip r:embed="rId6"/>
          <a:srcRect t="8040" r="52217" b="45771"/>
          <a:stretch>
            <a:fillRect/>
          </a:stretch>
        </p:blipFill>
        <p:spPr>
          <a:xfrm>
            <a:off x="875775" y="1126485"/>
            <a:ext cx="5601969" cy="2468880"/>
          </a:xfrm>
          <a:prstGeom prst="rect">
            <a:avLst/>
          </a:prstGeom>
        </p:spPr>
      </p:pic>
      <p:pic>
        <p:nvPicPr>
          <p:cNvPr id="9" name="Picture 8">
            <a:extLst>
              <a:ext uri="{FF2B5EF4-FFF2-40B4-BE49-F238E27FC236}">
                <a16:creationId xmlns:a16="http://schemas.microsoft.com/office/drawing/2014/main" id="{8E1BDC90-35A7-4EEC-25D0-B2B2FCCAF9E9}"/>
              </a:ext>
            </a:extLst>
          </p:cNvPr>
          <p:cNvPicPr>
            <a:picLocks noChangeAspect="1"/>
          </p:cNvPicPr>
          <p:nvPr/>
        </p:nvPicPr>
        <p:blipFill>
          <a:blip r:embed="rId7"/>
          <a:stretch>
            <a:fillRect/>
          </a:stretch>
        </p:blipFill>
        <p:spPr>
          <a:xfrm>
            <a:off x="6776182" y="1596267"/>
            <a:ext cx="1798548" cy="364922"/>
          </a:xfrm>
          <a:prstGeom prst="rect">
            <a:avLst/>
          </a:prstGeom>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09FDB440-52D5-DA5C-4928-0E8596800357}"/>
                  </a:ext>
                </a:extLst>
              </p:cNvPr>
              <p:cNvSpPr txBox="1"/>
              <p:nvPr/>
            </p:nvSpPr>
            <p:spPr>
              <a:xfrm>
                <a:off x="6457950" y="2188317"/>
                <a:ext cx="2885032" cy="738664"/>
              </a:xfrm>
              <a:prstGeom prst="rect">
                <a:avLst/>
              </a:prstGeom>
              <a:noFill/>
            </p:spPr>
            <p:txBody>
              <a:bodyPr wrap="square">
                <a:spAutoFit/>
              </a:bodyPr>
              <a:lstStyle/>
              <a:p>
                <a:pPr marL="257175" indent="-214313" fontAlgn="base">
                  <a:buFont typeface="Wingdings" pitchFamily="2" charset="2"/>
                  <a:buChar char="§"/>
                </a:pPr>
                <a14:m>
                  <m:oMath xmlns:m="http://schemas.openxmlformats.org/officeDocument/2006/math">
                    <m:sSub>
                      <m:sSubPr>
                        <m:ctrlPr>
                          <a:rPr lang="en-US" sz="1050" i="1">
                            <a:latin typeface="Cambria Math" panose="02040503050406030204" pitchFamily="18" charset="0"/>
                          </a:rPr>
                        </m:ctrlPr>
                      </m:sSubPr>
                      <m:e>
                        <m:r>
                          <a:rPr lang="en-US" sz="1050" i="1">
                            <a:latin typeface="Cambria Math" panose="02040503050406030204" pitchFamily="18" charset="0"/>
                          </a:rPr>
                          <m:t>𝜌</m:t>
                        </m:r>
                      </m:e>
                      <m:sub>
                        <m:r>
                          <a:rPr lang="en-US" sz="1050" b="1" i="1">
                            <a:latin typeface="Cambria Math" panose="02040503050406030204" pitchFamily="18" charset="0"/>
                          </a:rPr>
                          <m:t>𝑩</m:t>
                        </m:r>
                      </m:sub>
                    </m:sSub>
                  </m:oMath>
                </a14:m>
                <a:r>
                  <a:rPr lang="en-US" sz="1050" dirty="0"/>
                  <a:t> </a:t>
                </a:r>
                <a:r>
                  <a:rPr lang="en-US" sz="1050" dirty="0">
                    <a:latin typeface="Arial" panose="020B0604020202020204" pitchFamily="34" charset="0"/>
                    <a:cs typeface="Arial" panose="020B0604020202020204" pitchFamily="34" charset="0"/>
                  </a:rPr>
                  <a:t>measures the structural alignment between MAPCast and MPAS correlations;</a:t>
                </a:r>
              </a:p>
              <a:p>
                <a:pPr marL="257175" indent="-214313" fontAlgn="base">
                  <a:buFont typeface="Wingdings" pitchFamily="2" charset="2"/>
                  <a:buChar char="§"/>
                </a:pPr>
                <a:endParaRPr lang="en-US" sz="1050" dirty="0">
                  <a:latin typeface="Arial" panose="020B0604020202020204" pitchFamily="34" charset="0"/>
                  <a:cs typeface="Arial" panose="020B0604020202020204" pitchFamily="34" charset="0"/>
                </a:endParaRPr>
              </a:p>
            </p:txBody>
          </p:sp>
        </mc:Choice>
        <mc:Fallback xmlns="">
          <p:sp>
            <p:nvSpPr>
              <p:cNvPr id="14" name="TextBox 13">
                <a:extLst>
                  <a:ext uri="{FF2B5EF4-FFF2-40B4-BE49-F238E27FC236}">
                    <a16:creationId xmlns:a16="http://schemas.microsoft.com/office/drawing/2014/main" id="{09FDB440-52D5-DA5C-4928-0E8596800357}"/>
                  </a:ext>
                </a:extLst>
              </p:cNvPr>
              <p:cNvSpPr txBox="1">
                <a:spLocks noRot="1" noChangeAspect="1" noMove="1" noResize="1" noEditPoints="1" noAdjustHandles="1" noChangeArrowheads="1" noChangeShapeType="1" noTextEdit="1"/>
              </p:cNvSpPr>
              <p:nvPr/>
            </p:nvSpPr>
            <p:spPr>
              <a:xfrm>
                <a:off x="6457950" y="2188317"/>
                <a:ext cx="2885032" cy="738664"/>
              </a:xfrm>
              <a:prstGeom prst="rect">
                <a:avLst/>
              </a:prstGeom>
              <a:blipFill>
                <a:blip r:embed="rId9"/>
                <a:stretch>
                  <a:fillRect/>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9C9B1943-26B6-4FBB-AE2B-CFD549B171A3}"/>
              </a:ext>
            </a:extLst>
          </p:cNvPr>
          <p:cNvSpPr txBox="1"/>
          <p:nvPr/>
        </p:nvSpPr>
        <p:spPr>
          <a:xfrm>
            <a:off x="713655" y="3766197"/>
            <a:ext cx="7861075" cy="738664"/>
          </a:xfrm>
          <a:prstGeom prst="rect">
            <a:avLst/>
          </a:prstGeom>
          <a:noFill/>
        </p:spPr>
        <p:txBody>
          <a:bodyPr wrap="square">
            <a:spAutoFit/>
          </a:bodyPr>
          <a:lstStyle/>
          <a:p>
            <a:pPr marL="172641" indent="-129779" fontAlgn="base">
              <a:buFont typeface="Wingdings" pitchFamily="2" charset="2"/>
              <a:buChar char="Ø"/>
            </a:pPr>
            <a:r>
              <a:rPr lang="en-US" sz="1050" dirty="0">
                <a:latin typeface="Arial" panose="020B0604020202020204" pitchFamily="34" charset="0"/>
                <a:cs typeface="Arial" panose="020B0604020202020204" pitchFamily="34" charset="0"/>
              </a:rPr>
              <a:t>The MAPCast ensemble exhibits similar correlation structures as the MPAS ensemble, particularly for large-scale correlations. </a:t>
            </a:r>
          </a:p>
          <a:p>
            <a:pPr marL="172641" indent="-129779" fontAlgn="base">
              <a:buFont typeface="Wingdings" pitchFamily="2" charset="2"/>
              <a:buChar char="Ø"/>
            </a:pPr>
            <a:r>
              <a:rPr lang="en-US" sz="1050" dirty="0">
                <a:latin typeface="Arial" panose="020B0604020202020204" pitchFamily="34" charset="0"/>
                <a:cs typeface="Arial" panose="020B0604020202020204" pitchFamily="34" charset="0"/>
              </a:rPr>
              <a:t>The large- and small-scale correlations are represented more accurately than the corresponding full-scale correlations for most variables. </a:t>
            </a:r>
          </a:p>
          <a:p>
            <a:pPr marL="172641" indent="-129779" fontAlgn="base">
              <a:buFont typeface="Wingdings" pitchFamily="2" charset="2"/>
              <a:buChar char="Ø"/>
            </a:pPr>
            <a:r>
              <a:rPr lang="en-US" sz="1050" dirty="0">
                <a:latin typeface="Arial" panose="020B0604020202020204" pitchFamily="34" charset="0"/>
                <a:cs typeface="Arial" panose="020B0604020202020204" pitchFamily="34" charset="0"/>
              </a:rPr>
              <a:t>For small-scale correlations, Z and upper-level w have worse correlations than the other variables.</a:t>
            </a:r>
          </a:p>
        </p:txBody>
      </p:sp>
      <p:sp>
        <p:nvSpPr>
          <p:cNvPr id="16" name="Google Shape;632;p4">
            <a:extLst>
              <a:ext uri="{FF2B5EF4-FFF2-40B4-BE49-F238E27FC236}">
                <a16:creationId xmlns:a16="http://schemas.microsoft.com/office/drawing/2014/main" id="{2CD2F053-7142-1213-6668-C85FB7CDEFE7}"/>
              </a:ext>
            </a:extLst>
          </p:cNvPr>
          <p:cNvSpPr txBox="1"/>
          <p:nvPr/>
        </p:nvSpPr>
        <p:spPr>
          <a:xfrm>
            <a:off x="2695723" y="3486809"/>
            <a:ext cx="2885032" cy="253885"/>
          </a:xfrm>
          <a:prstGeom prst="rect">
            <a:avLst/>
          </a:prstGeom>
          <a:noFill/>
          <a:ln>
            <a:noFill/>
          </a:ln>
        </p:spPr>
        <p:txBody>
          <a:bodyPr spcFirstLastPara="1" wrap="square" lIns="68569" tIns="34275" rIns="68569" bIns="34275" anchor="t" anchorCtr="0">
            <a:spAutoFit/>
          </a:bodyPr>
          <a:lstStyle/>
          <a:p>
            <a:pPr lvl="0"/>
            <a:r>
              <a:rPr lang="en-US" sz="1200" dirty="0">
                <a:solidFill>
                  <a:schemeClr val="dk1"/>
                </a:solidFill>
              </a:rPr>
              <a:t>Matrices aggregated over 10 events</a:t>
            </a:r>
            <a:endParaRPr lang="en-US" sz="1200" dirty="0"/>
          </a:p>
        </p:txBody>
      </p:sp>
      <p:sp>
        <p:nvSpPr>
          <p:cNvPr id="18" name="Oval 17">
            <a:extLst>
              <a:ext uri="{FF2B5EF4-FFF2-40B4-BE49-F238E27FC236}">
                <a16:creationId xmlns:a16="http://schemas.microsoft.com/office/drawing/2014/main" id="{971E033C-5519-EB79-EA59-FDC3F9F09947}"/>
              </a:ext>
            </a:extLst>
          </p:cNvPr>
          <p:cNvSpPr/>
          <p:nvPr/>
        </p:nvSpPr>
        <p:spPr>
          <a:xfrm>
            <a:off x="1283360" y="1199951"/>
            <a:ext cx="529045" cy="2379575"/>
          </a:xfrm>
          <a:prstGeom prst="ellipse">
            <a:avLst/>
          </a:prstGeom>
          <a:no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20" name="Straight Arrow Connector 19">
            <a:extLst>
              <a:ext uri="{FF2B5EF4-FFF2-40B4-BE49-F238E27FC236}">
                <a16:creationId xmlns:a16="http://schemas.microsoft.com/office/drawing/2014/main" id="{3AB35EE4-5EF1-AAFF-F8B4-B1D665C14E0D}"/>
              </a:ext>
            </a:extLst>
          </p:cNvPr>
          <p:cNvCxnSpPr/>
          <p:nvPr/>
        </p:nvCxnSpPr>
        <p:spPr>
          <a:xfrm flipH="1">
            <a:off x="916909" y="2872063"/>
            <a:ext cx="325316" cy="131885"/>
          </a:xfrm>
          <a:prstGeom prst="straightConnector1">
            <a:avLst/>
          </a:prstGeom>
          <a:ln>
            <a:solidFill>
              <a:schemeClr val="accent4">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21DD4591-8069-173E-20D5-CACAC8CAEE58}"/>
              </a:ext>
            </a:extLst>
          </p:cNvPr>
          <p:cNvSpPr txBox="1"/>
          <p:nvPr/>
        </p:nvSpPr>
        <p:spPr>
          <a:xfrm>
            <a:off x="74515" y="2702362"/>
            <a:ext cx="971018" cy="1015663"/>
          </a:xfrm>
          <a:prstGeom prst="rect">
            <a:avLst/>
          </a:prstGeom>
          <a:noFill/>
        </p:spPr>
        <p:txBody>
          <a:bodyPr wrap="square" rtlCol="0">
            <a:spAutoFit/>
          </a:bodyPr>
          <a:lstStyle/>
          <a:p>
            <a:r>
              <a:rPr lang="en-US" sz="750" dirty="0">
                <a:latin typeface="Arial" panose="020B0604020202020204" pitchFamily="34" charset="0"/>
                <a:cs typeface="Arial" panose="020B0604020202020204" pitchFamily="34" charset="0"/>
              </a:rPr>
              <a:t>The better agreement at large and small scales than at full scale is caused by the proper application of localization</a:t>
            </a:r>
          </a:p>
        </p:txBody>
      </p:sp>
      <p:sp>
        <p:nvSpPr>
          <p:cNvPr id="22" name="Down Arrow 21">
            <a:extLst>
              <a:ext uri="{FF2B5EF4-FFF2-40B4-BE49-F238E27FC236}">
                <a16:creationId xmlns:a16="http://schemas.microsoft.com/office/drawing/2014/main" id="{64237455-B680-EE21-A407-ED9928969A4D}"/>
              </a:ext>
            </a:extLst>
          </p:cNvPr>
          <p:cNvSpPr/>
          <p:nvPr/>
        </p:nvSpPr>
        <p:spPr>
          <a:xfrm rot="10800000">
            <a:off x="438802" y="1744738"/>
            <a:ext cx="105508" cy="290147"/>
          </a:xfrm>
          <a:prstGeom prst="downArrow">
            <a:avLst/>
          </a:prstGeom>
          <a:solidFill>
            <a:schemeClr val="accent5">
              <a:lumMod val="60000"/>
              <a:lumOff val="4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6" name="Down Arrow 25">
            <a:extLst>
              <a:ext uri="{FF2B5EF4-FFF2-40B4-BE49-F238E27FC236}">
                <a16:creationId xmlns:a16="http://schemas.microsoft.com/office/drawing/2014/main" id="{5B6C6919-5F60-C723-0206-D91D22ACFBD9}"/>
              </a:ext>
            </a:extLst>
          </p:cNvPr>
          <p:cNvSpPr/>
          <p:nvPr/>
        </p:nvSpPr>
        <p:spPr>
          <a:xfrm>
            <a:off x="438803" y="2155943"/>
            <a:ext cx="105508" cy="290147"/>
          </a:xfrm>
          <a:prstGeom prst="downArrow">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7" name="TextBox 26">
            <a:extLst>
              <a:ext uri="{FF2B5EF4-FFF2-40B4-BE49-F238E27FC236}">
                <a16:creationId xmlns:a16="http://schemas.microsoft.com/office/drawing/2014/main" id="{1C55D5D2-29C6-8D94-C4D2-DC1637BB7EA1}"/>
              </a:ext>
            </a:extLst>
          </p:cNvPr>
          <p:cNvSpPr txBox="1"/>
          <p:nvPr/>
        </p:nvSpPr>
        <p:spPr>
          <a:xfrm>
            <a:off x="305596" y="1536989"/>
            <a:ext cx="809300" cy="230832"/>
          </a:xfrm>
          <a:prstGeom prst="rect">
            <a:avLst/>
          </a:prstGeom>
          <a:noFill/>
        </p:spPr>
        <p:txBody>
          <a:bodyPr wrap="square" rtlCol="0">
            <a:spAutoFit/>
          </a:bodyPr>
          <a:lstStyle/>
          <a:p>
            <a:r>
              <a:rPr lang="en-US" sz="900" dirty="0">
                <a:solidFill>
                  <a:schemeClr val="accent5">
                    <a:lumMod val="60000"/>
                    <a:lumOff val="40000"/>
                  </a:schemeClr>
                </a:solidFill>
                <a:latin typeface="Arial" panose="020B0604020202020204" pitchFamily="34" charset="0"/>
                <a:cs typeface="Arial" panose="020B0604020202020204" pitchFamily="34" charset="0"/>
              </a:rPr>
              <a:t>Better</a:t>
            </a:r>
          </a:p>
        </p:txBody>
      </p:sp>
      <p:sp>
        <p:nvSpPr>
          <p:cNvPr id="28" name="TextBox 27">
            <a:extLst>
              <a:ext uri="{FF2B5EF4-FFF2-40B4-BE49-F238E27FC236}">
                <a16:creationId xmlns:a16="http://schemas.microsoft.com/office/drawing/2014/main" id="{191513FC-AAD0-71E2-A6E0-CE06854D6BBF}"/>
              </a:ext>
            </a:extLst>
          </p:cNvPr>
          <p:cNvSpPr txBox="1"/>
          <p:nvPr/>
        </p:nvSpPr>
        <p:spPr>
          <a:xfrm>
            <a:off x="298909" y="2443100"/>
            <a:ext cx="809300" cy="230832"/>
          </a:xfrm>
          <a:prstGeom prst="rect">
            <a:avLst/>
          </a:prstGeom>
          <a:noFill/>
        </p:spPr>
        <p:txBody>
          <a:bodyPr wrap="square" rtlCol="0">
            <a:spAutoFit/>
          </a:bodyPr>
          <a:lstStyle/>
          <a:p>
            <a:r>
              <a:rPr lang="en-US" sz="900" dirty="0">
                <a:solidFill>
                  <a:schemeClr val="accent6">
                    <a:lumMod val="60000"/>
                    <a:lumOff val="40000"/>
                  </a:schemeClr>
                </a:solidFill>
                <a:latin typeface="Arial" panose="020B0604020202020204" pitchFamily="34" charset="0"/>
                <a:cs typeface="Arial" panose="020B0604020202020204" pitchFamily="34" charset="0"/>
              </a:rPr>
              <a:t>Worse</a:t>
            </a:r>
          </a:p>
        </p:txBody>
      </p:sp>
    </p:spTree>
    <p:extLst>
      <p:ext uri="{BB962C8B-B14F-4D97-AF65-F5344CB8AC3E}">
        <p14:creationId xmlns:p14="http://schemas.microsoft.com/office/powerpoint/2010/main" val="68919044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3DE75-DF3B-01B5-5A84-B89D320CB844}"/>
            </a:ext>
          </a:extLst>
        </p:cNvPr>
        <p:cNvGrpSpPr/>
        <p:nvPr/>
      </p:nvGrpSpPr>
      <p:grpSpPr>
        <a:xfrm>
          <a:off x="0" y="0"/>
          <a:ext cx="0" cy="0"/>
          <a:chOff x="0" y="0"/>
          <a:chExt cx="0" cy="0"/>
        </a:xfrm>
      </p:grpSpPr>
      <p:sp>
        <p:nvSpPr>
          <p:cNvPr id="51" name="Shape 51">
            <a:extLst>
              <a:ext uri="{FF2B5EF4-FFF2-40B4-BE49-F238E27FC236}">
                <a16:creationId xmlns:a16="http://schemas.microsoft.com/office/drawing/2014/main" id="{2C54280A-D560-07EF-EC1A-95E4F42BE532}"/>
              </a:ext>
            </a:extLst>
          </p:cNvPr>
          <p:cNvSpPr/>
          <p:nvPr/>
        </p:nvSpPr>
        <p:spPr>
          <a:xfrm flipV="1">
            <a:off x="0" y="923198"/>
            <a:ext cx="9144000" cy="42485"/>
          </a:xfrm>
          <a:prstGeom prst="line">
            <a:avLst/>
          </a:prstGeom>
          <a:ln w="57150">
            <a:solidFill>
              <a:srgbClr val="972921"/>
            </a:solidFill>
            <a:round/>
          </a:ln>
        </p:spPr>
        <p:txBody>
          <a:bodyPr lIns="0" tIns="0" rIns="0" bIns="0"/>
          <a:lstStyle/>
          <a:p>
            <a:pPr defTabSz="342900">
              <a:defRPr sz="1200">
                <a:latin typeface="+mj-lt"/>
                <a:ea typeface="+mj-ea"/>
                <a:cs typeface="+mj-cs"/>
                <a:sym typeface="Helvetica"/>
              </a:defRPr>
            </a:pPr>
            <a:endParaRPr sz="900">
              <a:latin typeface="Arial" panose="020B0604020202020204" pitchFamily="34" charset="0"/>
              <a:cs typeface="Arial" panose="020B0604020202020204" pitchFamily="34" charset="0"/>
            </a:endParaRPr>
          </a:p>
        </p:txBody>
      </p:sp>
      <p:pic>
        <p:nvPicPr>
          <p:cNvPr id="52" name="image1.jpeg" descr="ou_logo_400x560.jpg">
            <a:extLst>
              <a:ext uri="{FF2B5EF4-FFF2-40B4-BE49-F238E27FC236}">
                <a16:creationId xmlns:a16="http://schemas.microsoft.com/office/drawing/2014/main" id="{5BE162E5-B8F5-5D9A-CEBF-94824BD60072}"/>
              </a:ext>
            </a:extLst>
          </p:cNvPr>
          <p:cNvPicPr/>
          <p:nvPr/>
        </p:nvPicPr>
        <p:blipFill>
          <a:blip r:embed="rId3"/>
          <a:stretch>
            <a:fillRect/>
          </a:stretch>
        </p:blipFill>
        <p:spPr>
          <a:xfrm>
            <a:off x="7828563" y="150833"/>
            <a:ext cx="492919" cy="689373"/>
          </a:xfrm>
          <a:prstGeom prst="rect">
            <a:avLst/>
          </a:prstGeom>
          <a:ln w="12700">
            <a:miter lim="400000"/>
          </a:ln>
        </p:spPr>
      </p:pic>
      <p:sp>
        <p:nvSpPr>
          <p:cNvPr id="2" name="Slide Number Placeholder 1">
            <a:extLst>
              <a:ext uri="{FF2B5EF4-FFF2-40B4-BE49-F238E27FC236}">
                <a16:creationId xmlns:a16="http://schemas.microsoft.com/office/drawing/2014/main" id="{DB9FF1A6-2547-8BFB-4238-2CE8483E5053}"/>
              </a:ext>
            </a:extLst>
          </p:cNvPr>
          <p:cNvSpPr>
            <a:spLocks noGrp="1"/>
          </p:cNvSpPr>
          <p:nvPr>
            <p:ph type="sldNum" sz="quarter" idx="2"/>
          </p:nvPr>
        </p:nvSpPr>
        <p:spPr/>
        <p:txBody>
          <a:bodyPr/>
          <a:lstStyle/>
          <a:p>
            <a:pPr lvl="0"/>
            <a:fld id="{86CB4B4D-7CA3-9044-876B-883B54F8677D}" type="slidenum">
              <a:rPr lang="en-US" smtClean="0">
                <a:latin typeface="Arial" panose="020B0604020202020204" pitchFamily="34" charset="0"/>
                <a:cs typeface="Arial" panose="020B0604020202020204" pitchFamily="34" charset="0"/>
              </a:rPr>
              <a:t>14</a:t>
            </a:fld>
            <a:endParaRPr lang="en-US" dirty="0">
              <a:latin typeface="Arial" panose="020B0604020202020204" pitchFamily="34" charset="0"/>
              <a:cs typeface="Arial" panose="020B0604020202020204" pitchFamily="34" charset="0"/>
            </a:endParaRPr>
          </a:p>
        </p:txBody>
      </p:sp>
      <p:pic>
        <p:nvPicPr>
          <p:cNvPr id="1026" name="Picture 2" descr="A group of people with a logo&#10;&#10;Description automatically generated">
            <a:extLst>
              <a:ext uri="{FF2B5EF4-FFF2-40B4-BE49-F238E27FC236}">
                <a16:creationId xmlns:a16="http://schemas.microsoft.com/office/drawing/2014/main" id="{DBF5CA25-22D4-F265-F464-562344EF8D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12" y="66721"/>
            <a:ext cx="1289825" cy="73124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close up of a sign&#10;&#10;Description automatically generated">
            <a:extLst>
              <a:ext uri="{FF2B5EF4-FFF2-40B4-BE49-F238E27FC236}">
                <a16:creationId xmlns:a16="http://schemas.microsoft.com/office/drawing/2014/main" id="{BD155FC5-FCB3-72E8-695F-2E3472D19C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7390" y="34554"/>
            <a:ext cx="806611" cy="806611"/>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6B0DDF32-8254-BB46-37CF-BED6A201D2F6}"/>
              </a:ext>
            </a:extLst>
          </p:cNvPr>
          <p:cNvSpPr txBox="1"/>
          <p:nvPr/>
        </p:nvSpPr>
        <p:spPr>
          <a:xfrm>
            <a:off x="5583915" y="1372351"/>
            <a:ext cx="3016103" cy="2031325"/>
          </a:xfrm>
          <a:prstGeom prst="rect">
            <a:avLst/>
          </a:prstGeom>
          <a:noFill/>
        </p:spPr>
        <p:txBody>
          <a:bodyPr wrap="square">
            <a:spAutoFit/>
          </a:bodyPr>
          <a:lstStyle/>
          <a:p>
            <a:pPr marL="257175" indent="-214313" fontAlgn="base">
              <a:buFont typeface="Wingdings" pitchFamily="2" charset="2"/>
              <a:buChar char="Ø"/>
            </a:pPr>
            <a:r>
              <a:rPr lang="en-US" sz="1050" dirty="0">
                <a:latin typeface="Arial" panose="020B0604020202020204" pitchFamily="34" charset="0"/>
                <a:cs typeface="Arial" panose="020B0604020202020204" pitchFamily="34" charset="0"/>
              </a:rPr>
              <a:t>Emulated cross correlations show encouraging results.</a:t>
            </a:r>
          </a:p>
          <a:p>
            <a:pPr marL="257175" indent="-214313" fontAlgn="base">
              <a:buFont typeface="Wingdings" pitchFamily="2" charset="2"/>
              <a:buChar char="Ø"/>
            </a:pPr>
            <a:endParaRPr lang="en-US" sz="1050" dirty="0">
              <a:latin typeface="Arial" panose="020B0604020202020204" pitchFamily="34" charset="0"/>
              <a:cs typeface="Arial" panose="020B0604020202020204" pitchFamily="34" charset="0"/>
            </a:endParaRPr>
          </a:p>
          <a:p>
            <a:pPr marL="257175" indent="-214313" fontAlgn="base">
              <a:buFont typeface="Wingdings" pitchFamily="2" charset="2"/>
              <a:buChar char="Ø"/>
            </a:pPr>
            <a:r>
              <a:rPr lang="en-US" sz="1050" dirty="0">
                <a:latin typeface="Arial" panose="020B0604020202020204" pitchFamily="34" charset="0"/>
                <a:cs typeface="Arial" panose="020B0604020202020204" pitchFamily="34" charset="0"/>
              </a:rPr>
              <a:t>Compared to the univariate spatial correlations, larger differences between MAPCast and MPAS exist in the cross correlations.</a:t>
            </a:r>
          </a:p>
          <a:p>
            <a:pPr marL="257175" indent="-214313" fontAlgn="base">
              <a:buFont typeface="Wingdings" pitchFamily="2" charset="2"/>
              <a:buChar char="Ø"/>
            </a:pPr>
            <a:endParaRPr lang="en-US" sz="1050" dirty="0">
              <a:latin typeface="Arial" panose="020B0604020202020204" pitchFamily="34" charset="0"/>
              <a:cs typeface="Arial" panose="020B0604020202020204" pitchFamily="34" charset="0"/>
            </a:endParaRPr>
          </a:p>
          <a:p>
            <a:pPr marL="257175" indent="-214313" fontAlgn="base">
              <a:buFont typeface="Wingdings" pitchFamily="2" charset="2"/>
              <a:buChar char="Ø"/>
            </a:pPr>
            <a:r>
              <a:rPr lang="en-US" sz="1050" dirty="0">
                <a:latin typeface="Arial" panose="020B0604020202020204" pitchFamily="34" charset="0"/>
                <a:cs typeface="Arial" panose="020B0604020202020204" pitchFamily="34" charset="0"/>
              </a:rPr>
              <a:t>Differences are smaller in the cross correlation between T and reflectivity at large scale than at small and full scales.</a:t>
            </a:r>
          </a:p>
          <a:p>
            <a:pPr marL="257175" indent="-214313" fontAlgn="base">
              <a:buFont typeface="Wingdings" pitchFamily="2" charset="2"/>
              <a:buChar char="Ø"/>
            </a:pPr>
            <a:endParaRPr lang="en-US" sz="1050"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4795A930-1118-512B-E00D-C9898786262E}"/>
              </a:ext>
            </a:extLst>
          </p:cNvPr>
          <p:cNvSpPr txBox="1"/>
          <p:nvPr/>
        </p:nvSpPr>
        <p:spPr>
          <a:xfrm>
            <a:off x="1046286" y="202261"/>
            <a:ext cx="6914164" cy="530915"/>
          </a:xfrm>
          <a:prstGeom prst="rect">
            <a:avLst/>
          </a:prstGeom>
          <a:noFill/>
        </p:spPr>
        <p:txBody>
          <a:bodyPr wrap="square" rtlCol="0">
            <a:spAutoFit/>
          </a:bodyPr>
          <a:lstStyle/>
          <a:p>
            <a:pPr algn="ctr"/>
            <a:r>
              <a:rPr lang="en-US" sz="1800" b="1" dirty="0">
                <a:solidFill>
                  <a:srgbClr val="982A22"/>
                </a:solidFill>
                <a:latin typeface="Arial" panose="020B0604020202020204" pitchFamily="34" charset="0"/>
                <a:cs typeface="Arial" panose="020B0604020202020204" pitchFamily="34" charset="0"/>
              </a:rPr>
              <a:t>Multi-scale Background Ensemble Cross-Variable Correlation</a:t>
            </a:r>
          </a:p>
          <a:p>
            <a:pPr algn="ctr"/>
            <a:r>
              <a:rPr lang="en-US" sz="1050" i="1" dirty="0" err="1">
                <a:latin typeface="Arial" panose="020B0604020202020204" pitchFamily="34" charset="0"/>
                <a:cs typeface="Arial" panose="020B0604020202020204" pitchFamily="34" charset="0"/>
              </a:rPr>
              <a:t>cov</a:t>
            </a:r>
            <a:r>
              <a:rPr lang="en-US" sz="1050" dirty="0">
                <a:latin typeface="Arial" panose="020B0604020202020204" pitchFamily="34" charset="0"/>
                <a:cs typeface="Arial" panose="020B0604020202020204" pitchFamily="34" charset="0"/>
              </a:rPr>
              <a:t>(T, Z)</a:t>
            </a:r>
          </a:p>
        </p:txBody>
      </p:sp>
      <p:pic>
        <p:nvPicPr>
          <p:cNvPr id="17" name="Picture 16">
            <a:extLst>
              <a:ext uri="{FF2B5EF4-FFF2-40B4-BE49-F238E27FC236}">
                <a16:creationId xmlns:a16="http://schemas.microsoft.com/office/drawing/2014/main" id="{EE00EB84-C40A-1053-738B-C6E2E2815FC2}"/>
              </a:ext>
            </a:extLst>
          </p:cNvPr>
          <p:cNvPicPr>
            <a:picLocks noChangeAspect="1"/>
          </p:cNvPicPr>
          <p:nvPr/>
        </p:nvPicPr>
        <p:blipFill>
          <a:blip r:embed="rId6"/>
          <a:stretch>
            <a:fillRect/>
          </a:stretch>
        </p:blipFill>
        <p:spPr>
          <a:xfrm>
            <a:off x="927589" y="1097757"/>
            <a:ext cx="4457700" cy="3669506"/>
          </a:xfrm>
          <a:prstGeom prst="rect">
            <a:avLst/>
          </a:prstGeom>
        </p:spPr>
      </p:pic>
    </p:spTree>
    <p:extLst>
      <p:ext uri="{BB962C8B-B14F-4D97-AF65-F5344CB8AC3E}">
        <p14:creationId xmlns:p14="http://schemas.microsoft.com/office/powerpoint/2010/main" val="419989095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30EF1-BFD5-8A25-D665-9D38D1153B59}"/>
            </a:ext>
          </a:extLst>
        </p:cNvPr>
        <p:cNvGrpSpPr/>
        <p:nvPr/>
      </p:nvGrpSpPr>
      <p:grpSpPr>
        <a:xfrm>
          <a:off x="0" y="0"/>
          <a:ext cx="0" cy="0"/>
          <a:chOff x="0" y="0"/>
          <a:chExt cx="0" cy="0"/>
        </a:xfrm>
      </p:grpSpPr>
      <p:sp>
        <p:nvSpPr>
          <p:cNvPr id="51" name="Shape 51">
            <a:extLst>
              <a:ext uri="{FF2B5EF4-FFF2-40B4-BE49-F238E27FC236}">
                <a16:creationId xmlns:a16="http://schemas.microsoft.com/office/drawing/2014/main" id="{71F07647-DE6C-D74E-ADD6-E6532D33A084}"/>
              </a:ext>
            </a:extLst>
          </p:cNvPr>
          <p:cNvSpPr/>
          <p:nvPr/>
        </p:nvSpPr>
        <p:spPr>
          <a:xfrm flipV="1">
            <a:off x="0" y="923198"/>
            <a:ext cx="9144000" cy="42485"/>
          </a:xfrm>
          <a:prstGeom prst="line">
            <a:avLst/>
          </a:prstGeom>
          <a:ln w="57150">
            <a:solidFill>
              <a:srgbClr val="972921"/>
            </a:solidFill>
            <a:round/>
          </a:ln>
        </p:spPr>
        <p:txBody>
          <a:bodyPr lIns="0" tIns="0" rIns="0" bIns="0"/>
          <a:lstStyle/>
          <a:p>
            <a:pPr defTabSz="342900">
              <a:defRPr sz="1200">
                <a:latin typeface="+mj-lt"/>
                <a:ea typeface="+mj-ea"/>
                <a:cs typeface="+mj-cs"/>
                <a:sym typeface="Helvetica"/>
              </a:defRPr>
            </a:pPr>
            <a:endParaRPr sz="900">
              <a:latin typeface="Arial" panose="020B0604020202020204" pitchFamily="34" charset="0"/>
              <a:cs typeface="Arial" panose="020B0604020202020204" pitchFamily="34" charset="0"/>
            </a:endParaRPr>
          </a:p>
        </p:txBody>
      </p:sp>
      <p:pic>
        <p:nvPicPr>
          <p:cNvPr id="52" name="image1.jpeg" descr="ou_logo_400x560.jpg">
            <a:extLst>
              <a:ext uri="{FF2B5EF4-FFF2-40B4-BE49-F238E27FC236}">
                <a16:creationId xmlns:a16="http://schemas.microsoft.com/office/drawing/2014/main" id="{41BABB9D-B2F7-F4BC-28B8-E06AF9441232}"/>
              </a:ext>
            </a:extLst>
          </p:cNvPr>
          <p:cNvPicPr/>
          <p:nvPr/>
        </p:nvPicPr>
        <p:blipFill>
          <a:blip r:embed="rId3"/>
          <a:stretch>
            <a:fillRect/>
          </a:stretch>
        </p:blipFill>
        <p:spPr>
          <a:xfrm>
            <a:off x="7828563" y="150833"/>
            <a:ext cx="492919" cy="689373"/>
          </a:xfrm>
          <a:prstGeom prst="rect">
            <a:avLst/>
          </a:prstGeom>
          <a:ln w="12700">
            <a:miter lim="400000"/>
          </a:ln>
        </p:spPr>
      </p:pic>
      <p:sp>
        <p:nvSpPr>
          <p:cNvPr id="2" name="Slide Number Placeholder 1">
            <a:extLst>
              <a:ext uri="{FF2B5EF4-FFF2-40B4-BE49-F238E27FC236}">
                <a16:creationId xmlns:a16="http://schemas.microsoft.com/office/drawing/2014/main" id="{5B6C3609-C2E5-C38A-D472-AF00807C2D40}"/>
              </a:ext>
            </a:extLst>
          </p:cNvPr>
          <p:cNvSpPr>
            <a:spLocks noGrp="1"/>
          </p:cNvSpPr>
          <p:nvPr>
            <p:ph type="sldNum" sz="quarter" idx="2"/>
          </p:nvPr>
        </p:nvSpPr>
        <p:spPr/>
        <p:txBody>
          <a:bodyPr/>
          <a:lstStyle/>
          <a:p>
            <a:pPr lvl="0"/>
            <a:fld id="{86CB4B4D-7CA3-9044-876B-883B54F8677D}" type="slidenum">
              <a:rPr lang="en-US" smtClean="0">
                <a:latin typeface="Arial" panose="020B0604020202020204" pitchFamily="34" charset="0"/>
                <a:cs typeface="Arial" panose="020B0604020202020204" pitchFamily="34" charset="0"/>
              </a:rPr>
              <a:t>15</a:t>
            </a:fld>
            <a:endParaRPr lang="en-US" dirty="0">
              <a:latin typeface="Arial" panose="020B0604020202020204" pitchFamily="34" charset="0"/>
              <a:cs typeface="Arial" panose="020B0604020202020204" pitchFamily="34" charset="0"/>
            </a:endParaRPr>
          </a:p>
        </p:txBody>
      </p:sp>
      <p:pic>
        <p:nvPicPr>
          <p:cNvPr id="1026" name="Picture 2" descr="A group of people with a logo&#10;&#10;Description automatically generated">
            <a:extLst>
              <a:ext uri="{FF2B5EF4-FFF2-40B4-BE49-F238E27FC236}">
                <a16:creationId xmlns:a16="http://schemas.microsoft.com/office/drawing/2014/main" id="{C4E49CFE-8E8F-C13E-D327-44BD1954A5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12" y="66721"/>
            <a:ext cx="1289825" cy="73124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A close up of a sign&#10;&#10;Description automatically generated">
            <a:extLst>
              <a:ext uri="{FF2B5EF4-FFF2-40B4-BE49-F238E27FC236}">
                <a16:creationId xmlns:a16="http://schemas.microsoft.com/office/drawing/2014/main" id="{1A9CD60E-66E9-8A25-67DA-2A95C8EC98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7390" y="34554"/>
            <a:ext cx="806611" cy="8066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2F837CB-9562-6C41-7DF8-AF440C0CC4F5}"/>
              </a:ext>
            </a:extLst>
          </p:cNvPr>
          <p:cNvPicPr>
            <a:picLocks noChangeAspect="1"/>
          </p:cNvPicPr>
          <p:nvPr/>
        </p:nvPicPr>
        <p:blipFill>
          <a:blip r:embed="rId6"/>
          <a:srcRect t="8583" r="51364" b="46052"/>
          <a:stretch>
            <a:fillRect/>
          </a:stretch>
        </p:blipFill>
        <p:spPr>
          <a:xfrm>
            <a:off x="2822080" y="1047717"/>
            <a:ext cx="2642666" cy="2138559"/>
          </a:xfrm>
          <a:prstGeom prst="rect">
            <a:avLst/>
          </a:prstGeom>
        </p:spPr>
      </p:pic>
      <p:sp>
        <p:nvSpPr>
          <p:cNvPr id="11" name="TextBox 10">
            <a:extLst>
              <a:ext uri="{FF2B5EF4-FFF2-40B4-BE49-F238E27FC236}">
                <a16:creationId xmlns:a16="http://schemas.microsoft.com/office/drawing/2014/main" id="{14EABFC2-609B-926A-7BB4-AD6104BC7374}"/>
              </a:ext>
            </a:extLst>
          </p:cNvPr>
          <p:cNvSpPr txBox="1"/>
          <p:nvPr/>
        </p:nvSpPr>
        <p:spPr>
          <a:xfrm>
            <a:off x="747347" y="3420791"/>
            <a:ext cx="7913077" cy="577081"/>
          </a:xfrm>
          <a:prstGeom prst="rect">
            <a:avLst/>
          </a:prstGeom>
          <a:noFill/>
        </p:spPr>
        <p:txBody>
          <a:bodyPr wrap="square">
            <a:spAutoFit/>
          </a:bodyPr>
          <a:lstStyle/>
          <a:p>
            <a:pPr marL="257175" indent="-214313" fontAlgn="base">
              <a:buFont typeface="Wingdings" pitchFamily="2" charset="2"/>
              <a:buChar char="Ø"/>
            </a:pPr>
            <a:r>
              <a:rPr lang="en-US" sz="1050" dirty="0">
                <a:latin typeface="Arial" panose="020B0604020202020204" pitchFamily="34" charset="0"/>
                <a:cs typeface="Arial" panose="020B0604020202020204" pitchFamily="34" charset="0"/>
              </a:rPr>
              <a:t>Compared to the same-variable correlation, the inter-variable correlation shows larger differences between MAPCast and MPAS.</a:t>
            </a:r>
          </a:p>
          <a:p>
            <a:pPr marL="257175" indent="-214313" fontAlgn="base">
              <a:buFont typeface="Wingdings" pitchFamily="2" charset="2"/>
              <a:buChar char="Ø"/>
            </a:pPr>
            <a:r>
              <a:rPr lang="en-US" sz="1050" dirty="0">
                <a:latin typeface="Arial" panose="020B0604020202020204" pitchFamily="34" charset="0"/>
                <a:cs typeface="Arial" panose="020B0604020202020204" pitchFamily="34" charset="0"/>
              </a:rPr>
              <a:t>The differences between MAPCast and MPAS ensembles are smaller at large scales than at full and small scales.</a:t>
            </a:r>
          </a:p>
        </p:txBody>
      </p:sp>
      <p:sp>
        <p:nvSpPr>
          <p:cNvPr id="12" name="Google Shape;632;p4">
            <a:extLst>
              <a:ext uri="{FF2B5EF4-FFF2-40B4-BE49-F238E27FC236}">
                <a16:creationId xmlns:a16="http://schemas.microsoft.com/office/drawing/2014/main" id="{B1896D11-976D-0F4D-D1BD-E7BA07025EBC}"/>
              </a:ext>
            </a:extLst>
          </p:cNvPr>
          <p:cNvSpPr txBox="1"/>
          <p:nvPr/>
        </p:nvSpPr>
        <p:spPr>
          <a:xfrm>
            <a:off x="2579715" y="3166906"/>
            <a:ext cx="2885032" cy="253885"/>
          </a:xfrm>
          <a:prstGeom prst="rect">
            <a:avLst/>
          </a:prstGeom>
          <a:noFill/>
          <a:ln>
            <a:noFill/>
          </a:ln>
        </p:spPr>
        <p:txBody>
          <a:bodyPr spcFirstLastPara="1" wrap="square" lIns="68569" tIns="34275" rIns="68569" bIns="34275" anchor="t" anchorCtr="0">
            <a:spAutoFit/>
          </a:bodyPr>
          <a:lstStyle/>
          <a:p>
            <a:pPr lvl="0"/>
            <a:r>
              <a:rPr lang="en-US" sz="1200" dirty="0">
                <a:solidFill>
                  <a:schemeClr val="dk1"/>
                </a:solidFill>
              </a:rPr>
              <a:t>Matrices aggregated over 10 events</a:t>
            </a:r>
            <a:endParaRPr lang="en-US" sz="1200" dirty="0"/>
          </a:p>
        </p:txBody>
      </p:sp>
      <p:sp>
        <p:nvSpPr>
          <p:cNvPr id="13" name="TextBox 12">
            <a:extLst>
              <a:ext uri="{FF2B5EF4-FFF2-40B4-BE49-F238E27FC236}">
                <a16:creationId xmlns:a16="http://schemas.microsoft.com/office/drawing/2014/main" id="{2A04A51C-9E96-9A48-05C2-5B50DA6218AC}"/>
              </a:ext>
            </a:extLst>
          </p:cNvPr>
          <p:cNvSpPr txBox="1"/>
          <p:nvPr/>
        </p:nvSpPr>
        <p:spPr>
          <a:xfrm>
            <a:off x="1033165" y="147157"/>
            <a:ext cx="6848060" cy="854080"/>
          </a:xfrm>
          <a:prstGeom prst="rect">
            <a:avLst/>
          </a:prstGeom>
          <a:noFill/>
        </p:spPr>
        <p:txBody>
          <a:bodyPr wrap="square" rtlCol="0">
            <a:spAutoFit/>
          </a:bodyPr>
          <a:lstStyle/>
          <a:p>
            <a:pPr algn="ctr"/>
            <a:r>
              <a:rPr lang="en-US" sz="1800" b="1" dirty="0">
                <a:solidFill>
                  <a:srgbClr val="982A22"/>
                </a:solidFill>
                <a:latin typeface="Arial" panose="020B0604020202020204" pitchFamily="34" charset="0"/>
                <a:cs typeface="Arial" panose="020B0604020202020204" pitchFamily="34" charset="0"/>
              </a:rPr>
              <a:t>Multi-scale Background Ensemble Cross-Variable Correlation</a:t>
            </a:r>
          </a:p>
          <a:p>
            <a:pPr algn="ctr" defTabSz="685800">
              <a:buClrTx/>
              <a:defRPr/>
            </a:pPr>
            <a:r>
              <a:rPr lang="en-US" sz="1350" kern="1200" dirty="0">
                <a:solidFill>
                  <a:prstClr val="black"/>
                </a:solidFill>
                <a:latin typeface="Arial" panose="020B0604020202020204" pitchFamily="34" charset="0"/>
                <a:ea typeface="+mn-ea"/>
                <a:cs typeface="Arial" panose="020B0604020202020204" pitchFamily="34" charset="0"/>
              </a:rPr>
              <a:t>Cross-variable spatial correlation structure</a:t>
            </a:r>
          </a:p>
        </p:txBody>
      </p:sp>
      <p:sp>
        <p:nvSpPr>
          <p:cNvPr id="19" name="Down Arrow 18">
            <a:extLst>
              <a:ext uri="{FF2B5EF4-FFF2-40B4-BE49-F238E27FC236}">
                <a16:creationId xmlns:a16="http://schemas.microsoft.com/office/drawing/2014/main" id="{3B754BE0-4A44-E96C-B8EF-09F3A58E0946}"/>
              </a:ext>
            </a:extLst>
          </p:cNvPr>
          <p:cNvSpPr/>
          <p:nvPr/>
        </p:nvSpPr>
        <p:spPr>
          <a:xfrm rot="10800000">
            <a:off x="2619021" y="1662849"/>
            <a:ext cx="105508" cy="290147"/>
          </a:xfrm>
          <a:prstGeom prst="downArrow">
            <a:avLst/>
          </a:prstGeom>
          <a:solidFill>
            <a:schemeClr val="accent5">
              <a:lumMod val="60000"/>
              <a:lumOff val="4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0" name="Down Arrow 19">
            <a:extLst>
              <a:ext uri="{FF2B5EF4-FFF2-40B4-BE49-F238E27FC236}">
                <a16:creationId xmlns:a16="http://schemas.microsoft.com/office/drawing/2014/main" id="{548953A2-2F6B-D7CE-10CA-E718438F3BDA}"/>
              </a:ext>
            </a:extLst>
          </p:cNvPr>
          <p:cNvSpPr/>
          <p:nvPr/>
        </p:nvSpPr>
        <p:spPr>
          <a:xfrm>
            <a:off x="2619022" y="2074054"/>
            <a:ext cx="105508" cy="290147"/>
          </a:xfrm>
          <a:prstGeom prst="downArrow">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1" name="TextBox 20">
            <a:extLst>
              <a:ext uri="{FF2B5EF4-FFF2-40B4-BE49-F238E27FC236}">
                <a16:creationId xmlns:a16="http://schemas.microsoft.com/office/drawing/2014/main" id="{F118E5F0-F694-E202-B04E-10D49E72C38F}"/>
              </a:ext>
            </a:extLst>
          </p:cNvPr>
          <p:cNvSpPr txBox="1"/>
          <p:nvPr/>
        </p:nvSpPr>
        <p:spPr>
          <a:xfrm>
            <a:off x="2485816" y="1455100"/>
            <a:ext cx="809300" cy="230832"/>
          </a:xfrm>
          <a:prstGeom prst="rect">
            <a:avLst/>
          </a:prstGeom>
          <a:noFill/>
        </p:spPr>
        <p:txBody>
          <a:bodyPr wrap="square" rtlCol="0">
            <a:spAutoFit/>
          </a:bodyPr>
          <a:lstStyle/>
          <a:p>
            <a:r>
              <a:rPr lang="en-US" sz="900" dirty="0">
                <a:solidFill>
                  <a:schemeClr val="accent5">
                    <a:lumMod val="60000"/>
                    <a:lumOff val="40000"/>
                  </a:schemeClr>
                </a:solidFill>
                <a:latin typeface="Arial" panose="020B0604020202020204" pitchFamily="34" charset="0"/>
                <a:cs typeface="Arial" panose="020B0604020202020204" pitchFamily="34" charset="0"/>
              </a:rPr>
              <a:t>Better</a:t>
            </a:r>
          </a:p>
        </p:txBody>
      </p:sp>
      <p:sp>
        <p:nvSpPr>
          <p:cNvPr id="22" name="TextBox 21">
            <a:extLst>
              <a:ext uri="{FF2B5EF4-FFF2-40B4-BE49-F238E27FC236}">
                <a16:creationId xmlns:a16="http://schemas.microsoft.com/office/drawing/2014/main" id="{7373870C-1523-DEDA-DC5D-8C0A3D3A1183}"/>
              </a:ext>
            </a:extLst>
          </p:cNvPr>
          <p:cNvSpPr txBox="1"/>
          <p:nvPr/>
        </p:nvSpPr>
        <p:spPr>
          <a:xfrm>
            <a:off x="2479129" y="2361210"/>
            <a:ext cx="809300" cy="230832"/>
          </a:xfrm>
          <a:prstGeom prst="rect">
            <a:avLst/>
          </a:prstGeom>
          <a:noFill/>
        </p:spPr>
        <p:txBody>
          <a:bodyPr wrap="square" rtlCol="0">
            <a:spAutoFit/>
          </a:bodyPr>
          <a:lstStyle/>
          <a:p>
            <a:r>
              <a:rPr lang="en-US" sz="900" dirty="0">
                <a:solidFill>
                  <a:schemeClr val="accent6">
                    <a:lumMod val="60000"/>
                    <a:lumOff val="40000"/>
                  </a:schemeClr>
                </a:solidFill>
                <a:latin typeface="Arial" panose="020B0604020202020204" pitchFamily="34" charset="0"/>
                <a:cs typeface="Arial" panose="020B0604020202020204" pitchFamily="34" charset="0"/>
              </a:rPr>
              <a:t>Worse</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E5F710FD-1891-F778-AEB5-25823DE3412C}"/>
                  </a:ext>
                </a:extLst>
              </p:cNvPr>
              <p:cNvSpPr txBox="1"/>
              <p:nvPr/>
            </p:nvSpPr>
            <p:spPr>
              <a:xfrm>
                <a:off x="6457950" y="2070716"/>
                <a:ext cx="2885032" cy="738664"/>
              </a:xfrm>
              <a:prstGeom prst="rect">
                <a:avLst/>
              </a:prstGeom>
              <a:noFill/>
            </p:spPr>
            <p:txBody>
              <a:bodyPr wrap="square">
                <a:spAutoFit/>
              </a:bodyPr>
              <a:lstStyle/>
              <a:p>
                <a:pPr marL="257175" indent="-214313" fontAlgn="base">
                  <a:buFont typeface="Wingdings" pitchFamily="2" charset="2"/>
                  <a:buChar char="§"/>
                </a:pPr>
                <a14:m>
                  <m:oMath xmlns:m="http://schemas.openxmlformats.org/officeDocument/2006/math">
                    <m:sSub>
                      <m:sSubPr>
                        <m:ctrlPr>
                          <a:rPr lang="en-US" sz="1050" i="1">
                            <a:latin typeface="Cambria Math" panose="02040503050406030204" pitchFamily="18" charset="0"/>
                          </a:rPr>
                        </m:ctrlPr>
                      </m:sSubPr>
                      <m:e>
                        <m:r>
                          <a:rPr lang="en-US" sz="1050" i="1">
                            <a:latin typeface="Cambria Math" panose="02040503050406030204" pitchFamily="18" charset="0"/>
                          </a:rPr>
                          <m:t>𝜌</m:t>
                        </m:r>
                      </m:e>
                      <m:sub>
                        <m:r>
                          <a:rPr lang="en-US" sz="1050" b="1" i="1">
                            <a:latin typeface="Cambria Math" panose="02040503050406030204" pitchFamily="18" charset="0"/>
                          </a:rPr>
                          <m:t>𝑩</m:t>
                        </m:r>
                      </m:sub>
                    </m:sSub>
                  </m:oMath>
                </a14:m>
                <a:r>
                  <a:rPr lang="en-US" sz="1050" dirty="0"/>
                  <a:t> </a:t>
                </a:r>
                <a:r>
                  <a:rPr lang="en-US" sz="1050" dirty="0">
                    <a:latin typeface="Arial" panose="020B0604020202020204" pitchFamily="34" charset="0"/>
                    <a:cs typeface="Arial" panose="020B0604020202020204" pitchFamily="34" charset="0"/>
                  </a:rPr>
                  <a:t>measures the structural alignment between MAPCast and MPAS correlations;</a:t>
                </a:r>
              </a:p>
              <a:p>
                <a:pPr marL="257175" indent="-214313" fontAlgn="base">
                  <a:buFont typeface="Wingdings" pitchFamily="2" charset="2"/>
                  <a:buChar char="§"/>
                </a:pPr>
                <a:endParaRPr lang="en-US" sz="1050" dirty="0">
                  <a:latin typeface="Arial" panose="020B0604020202020204" pitchFamily="34" charset="0"/>
                  <a:cs typeface="Arial" panose="020B0604020202020204" pitchFamily="34" charset="0"/>
                </a:endParaRPr>
              </a:p>
            </p:txBody>
          </p:sp>
        </mc:Choice>
        <mc:Fallback xmlns="">
          <p:sp>
            <p:nvSpPr>
              <p:cNvPr id="23" name="TextBox 22">
                <a:extLst>
                  <a:ext uri="{FF2B5EF4-FFF2-40B4-BE49-F238E27FC236}">
                    <a16:creationId xmlns:a16="http://schemas.microsoft.com/office/drawing/2014/main" id="{E5F710FD-1891-F778-AEB5-25823DE3412C}"/>
                  </a:ext>
                </a:extLst>
              </p:cNvPr>
              <p:cNvSpPr txBox="1">
                <a:spLocks noRot="1" noChangeAspect="1" noMove="1" noResize="1" noEditPoints="1" noAdjustHandles="1" noChangeArrowheads="1" noChangeShapeType="1" noTextEdit="1"/>
              </p:cNvSpPr>
              <p:nvPr/>
            </p:nvSpPr>
            <p:spPr>
              <a:xfrm>
                <a:off x="6457950" y="2070716"/>
                <a:ext cx="2885032" cy="738664"/>
              </a:xfrm>
              <a:prstGeom prst="rect">
                <a:avLst/>
              </a:prstGeom>
              <a:blipFill>
                <a:blip r:embed="rId7"/>
                <a:stretch>
                  <a:fillRect/>
                </a:stretch>
              </a:blipFill>
            </p:spPr>
            <p:txBody>
              <a:bodyPr/>
              <a:lstStyle/>
              <a:p>
                <a:r>
                  <a:rPr lang="en-US">
                    <a:noFill/>
                  </a:rPr>
                  <a:t> </a:t>
                </a:r>
              </a:p>
            </p:txBody>
          </p:sp>
        </mc:Fallback>
      </mc:AlternateContent>
      <p:pic>
        <p:nvPicPr>
          <p:cNvPr id="24" name="Picture 23">
            <a:extLst>
              <a:ext uri="{FF2B5EF4-FFF2-40B4-BE49-F238E27FC236}">
                <a16:creationId xmlns:a16="http://schemas.microsoft.com/office/drawing/2014/main" id="{1374DC51-4F53-AC6D-21F1-A43E5B2A5F61}"/>
              </a:ext>
            </a:extLst>
          </p:cNvPr>
          <p:cNvPicPr>
            <a:picLocks noChangeAspect="1"/>
          </p:cNvPicPr>
          <p:nvPr/>
        </p:nvPicPr>
        <p:blipFill>
          <a:blip r:embed="rId8"/>
          <a:stretch>
            <a:fillRect/>
          </a:stretch>
        </p:blipFill>
        <p:spPr>
          <a:xfrm>
            <a:off x="6802559" y="1552306"/>
            <a:ext cx="1798548" cy="364922"/>
          </a:xfrm>
          <a:prstGeom prst="rect">
            <a:avLst/>
          </a:prstGeom>
        </p:spPr>
      </p:pic>
    </p:spTree>
    <p:extLst>
      <p:ext uri="{BB962C8B-B14F-4D97-AF65-F5344CB8AC3E}">
        <p14:creationId xmlns:p14="http://schemas.microsoft.com/office/powerpoint/2010/main" val="357859250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594A0-9D53-95A2-5064-5947C368FC7D}"/>
            </a:ext>
          </a:extLst>
        </p:cNvPr>
        <p:cNvGrpSpPr/>
        <p:nvPr/>
      </p:nvGrpSpPr>
      <p:grpSpPr>
        <a:xfrm>
          <a:off x="0" y="0"/>
          <a:ext cx="0" cy="0"/>
          <a:chOff x="0" y="0"/>
          <a:chExt cx="0" cy="0"/>
        </a:xfrm>
      </p:grpSpPr>
      <p:sp>
        <p:nvSpPr>
          <p:cNvPr id="51" name="Shape 51">
            <a:extLst>
              <a:ext uri="{FF2B5EF4-FFF2-40B4-BE49-F238E27FC236}">
                <a16:creationId xmlns:a16="http://schemas.microsoft.com/office/drawing/2014/main" id="{B8FF9E12-2E05-F368-A987-5F3D8A682677}"/>
              </a:ext>
            </a:extLst>
          </p:cNvPr>
          <p:cNvSpPr/>
          <p:nvPr/>
        </p:nvSpPr>
        <p:spPr>
          <a:xfrm flipV="1">
            <a:off x="0" y="923198"/>
            <a:ext cx="9144000" cy="42485"/>
          </a:xfrm>
          <a:prstGeom prst="line">
            <a:avLst/>
          </a:prstGeom>
          <a:ln w="57150">
            <a:solidFill>
              <a:srgbClr val="972921"/>
            </a:solidFill>
            <a:round/>
          </a:ln>
        </p:spPr>
        <p:txBody>
          <a:bodyPr lIns="0" tIns="0" rIns="0" bIns="0"/>
          <a:lstStyle/>
          <a:p>
            <a:pPr defTabSz="342900">
              <a:defRPr sz="1200">
                <a:latin typeface="+mj-lt"/>
                <a:ea typeface="+mj-ea"/>
                <a:cs typeface="+mj-cs"/>
                <a:sym typeface="Helvetica"/>
              </a:defRPr>
            </a:pPr>
            <a:endParaRPr sz="900">
              <a:latin typeface="Arial" panose="020B0604020202020204" pitchFamily="34" charset="0"/>
              <a:cs typeface="Arial" panose="020B0604020202020204" pitchFamily="34" charset="0"/>
            </a:endParaRPr>
          </a:p>
        </p:txBody>
      </p:sp>
      <p:pic>
        <p:nvPicPr>
          <p:cNvPr id="52" name="image1.jpeg" descr="ou_logo_400x560.jpg">
            <a:extLst>
              <a:ext uri="{FF2B5EF4-FFF2-40B4-BE49-F238E27FC236}">
                <a16:creationId xmlns:a16="http://schemas.microsoft.com/office/drawing/2014/main" id="{B8A49266-CA38-A167-E19B-20ABE42D76C6}"/>
              </a:ext>
            </a:extLst>
          </p:cNvPr>
          <p:cNvPicPr/>
          <p:nvPr/>
        </p:nvPicPr>
        <p:blipFill>
          <a:blip r:embed="rId3"/>
          <a:stretch>
            <a:fillRect/>
          </a:stretch>
        </p:blipFill>
        <p:spPr>
          <a:xfrm>
            <a:off x="7828563" y="150833"/>
            <a:ext cx="492919" cy="689373"/>
          </a:xfrm>
          <a:prstGeom prst="rect">
            <a:avLst/>
          </a:prstGeom>
          <a:ln w="12700">
            <a:miter lim="400000"/>
          </a:ln>
        </p:spPr>
      </p:pic>
      <p:sp>
        <p:nvSpPr>
          <p:cNvPr id="2" name="Slide Number Placeholder 1">
            <a:extLst>
              <a:ext uri="{FF2B5EF4-FFF2-40B4-BE49-F238E27FC236}">
                <a16:creationId xmlns:a16="http://schemas.microsoft.com/office/drawing/2014/main" id="{13AC8AF8-AC06-4EC8-D7EE-C388D4B38B78}"/>
              </a:ext>
            </a:extLst>
          </p:cNvPr>
          <p:cNvSpPr>
            <a:spLocks noGrp="1"/>
          </p:cNvSpPr>
          <p:nvPr>
            <p:ph type="sldNum" sz="quarter" idx="2"/>
          </p:nvPr>
        </p:nvSpPr>
        <p:spPr/>
        <p:txBody>
          <a:bodyPr/>
          <a:lstStyle/>
          <a:p>
            <a:pPr lvl="0"/>
            <a:fld id="{86CB4B4D-7CA3-9044-876B-883B54F8677D}" type="slidenum">
              <a:rPr lang="en-US" smtClean="0">
                <a:latin typeface="Arial" panose="020B0604020202020204" pitchFamily="34" charset="0"/>
                <a:cs typeface="Arial" panose="020B0604020202020204" pitchFamily="34" charset="0"/>
              </a:rPr>
              <a:t>16</a:t>
            </a:fld>
            <a:endParaRPr lang="en-US" dirty="0">
              <a:latin typeface="Arial" panose="020B0604020202020204" pitchFamily="34" charset="0"/>
              <a:cs typeface="Arial" panose="020B0604020202020204" pitchFamily="34" charset="0"/>
            </a:endParaRPr>
          </a:p>
        </p:txBody>
      </p:sp>
      <p:pic>
        <p:nvPicPr>
          <p:cNvPr id="1026" name="Picture 2" descr="A group of people with a logo&#10;&#10;Description automatically generated">
            <a:extLst>
              <a:ext uri="{FF2B5EF4-FFF2-40B4-BE49-F238E27FC236}">
                <a16:creationId xmlns:a16="http://schemas.microsoft.com/office/drawing/2014/main" id="{4F14D337-2509-6453-1EA7-34452B3F81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12" y="66721"/>
            <a:ext cx="1289825" cy="7312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F260DB6-6CD8-F872-E9DC-BB8C6196C74F}"/>
              </a:ext>
            </a:extLst>
          </p:cNvPr>
          <p:cNvSpPr txBox="1"/>
          <p:nvPr/>
        </p:nvSpPr>
        <p:spPr>
          <a:xfrm>
            <a:off x="1046286" y="254347"/>
            <a:ext cx="6914164" cy="369332"/>
          </a:xfrm>
          <a:prstGeom prst="rect">
            <a:avLst/>
          </a:prstGeom>
          <a:noFill/>
        </p:spPr>
        <p:txBody>
          <a:bodyPr wrap="square" rtlCol="0">
            <a:spAutoFit/>
          </a:bodyPr>
          <a:lstStyle/>
          <a:p>
            <a:pPr algn="ctr"/>
            <a:r>
              <a:rPr lang="en-US" sz="1800" b="1" dirty="0">
                <a:solidFill>
                  <a:srgbClr val="982A22"/>
                </a:solidFill>
                <a:latin typeface="Arial" panose="020B0604020202020204" pitchFamily="34" charset="0"/>
                <a:cs typeface="Arial" panose="020B0604020202020204" pitchFamily="34" charset="0"/>
              </a:rPr>
              <a:t>Remarks and Future Work</a:t>
            </a:r>
            <a:endParaRPr lang="en-US" sz="1050" dirty="0">
              <a:latin typeface="Arial" panose="020B0604020202020204" pitchFamily="34" charset="0"/>
              <a:cs typeface="Arial" panose="020B0604020202020204" pitchFamily="34" charset="0"/>
            </a:endParaRPr>
          </a:p>
        </p:txBody>
      </p:sp>
      <p:pic>
        <p:nvPicPr>
          <p:cNvPr id="3" name="Picture 4" descr="A close up of a sign&#10;&#10;Description automatically generated">
            <a:extLst>
              <a:ext uri="{FF2B5EF4-FFF2-40B4-BE49-F238E27FC236}">
                <a16:creationId xmlns:a16="http://schemas.microsoft.com/office/drawing/2014/main" id="{7A8B452E-D13D-4C4D-93DF-75ED1D10CC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7390" y="34554"/>
            <a:ext cx="806611" cy="80661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4B14AD5-337F-0C2C-C402-6B1D471BF553}"/>
              </a:ext>
            </a:extLst>
          </p:cNvPr>
          <p:cNvSpPr txBox="1"/>
          <p:nvPr/>
        </p:nvSpPr>
        <p:spPr>
          <a:xfrm>
            <a:off x="54349" y="998099"/>
            <a:ext cx="8898038" cy="4215385"/>
          </a:xfrm>
          <a:prstGeom prst="rect">
            <a:avLst/>
          </a:prstGeom>
          <a:noFill/>
        </p:spPr>
        <p:txBody>
          <a:bodyPr wrap="square">
            <a:spAutoFit/>
          </a:bodyPr>
          <a:lstStyle/>
          <a:p>
            <a:pPr marL="222647" indent="-214313" algn="just">
              <a:lnSpc>
                <a:spcPct val="115000"/>
              </a:lnSpc>
              <a:buClr>
                <a:schemeClr val="bg2"/>
              </a:buClr>
              <a:buSzPts val="1600"/>
              <a:buFont typeface="Wingdings" pitchFamily="2" charset="2"/>
              <a:buChar char="q"/>
            </a:pPr>
            <a:r>
              <a:rPr lang="en-US" sz="1200" b="1" dirty="0">
                <a:solidFill>
                  <a:schemeClr val="bg2"/>
                </a:solidFill>
                <a:latin typeface="Arial" panose="020B0604020202020204" pitchFamily="34" charset="0"/>
                <a:cs typeface="Arial" panose="020B0604020202020204" pitchFamily="34" charset="0"/>
              </a:rPr>
              <a:t>Convection-allowing ML emulator aiming for multi-scale DA and prediction (MAPCast) is developed and demonstrates promising results.</a:t>
            </a:r>
          </a:p>
          <a:p>
            <a:pPr marL="222647" indent="-214313" algn="just">
              <a:lnSpc>
                <a:spcPct val="115000"/>
              </a:lnSpc>
              <a:buClr>
                <a:schemeClr val="bg2"/>
              </a:buClr>
              <a:buSzPts val="1600"/>
              <a:buFont typeface="Wingdings" pitchFamily="2" charset="2"/>
              <a:buChar char="q"/>
            </a:pPr>
            <a:endParaRPr lang="en-US" sz="300" b="1" dirty="0">
              <a:solidFill>
                <a:schemeClr val="bg2"/>
              </a:solidFill>
              <a:latin typeface="Arial" panose="020B0604020202020204" pitchFamily="34" charset="0"/>
              <a:cs typeface="Arial" panose="020B0604020202020204" pitchFamily="34" charset="0"/>
            </a:endParaRPr>
          </a:p>
          <a:p>
            <a:pPr marL="222647" indent="-214313" algn="just">
              <a:lnSpc>
                <a:spcPct val="115000"/>
              </a:lnSpc>
              <a:buClr>
                <a:schemeClr val="bg2"/>
              </a:buClr>
              <a:buSzPts val="1600"/>
              <a:buFont typeface="Wingdings" pitchFamily="2" charset="2"/>
              <a:buChar char="q"/>
            </a:pPr>
            <a:r>
              <a:rPr lang="en-US" sz="1200" b="1" dirty="0">
                <a:solidFill>
                  <a:schemeClr val="bg2"/>
                </a:solidFill>
                <a:latin typeface="Arial" panose="020B0604020202020204" pitchFamily="34" charset="0"/>
                <a:cs typeface="Arial" panose="020B0604020202020204" pitchFamily="34" charset="0"/>
              </a:rPr>
              <a:t>Background ensemble evaluation using 10 convective storm events in May 2018 and 2019:</a:t>
            </a:r>
          </a:p>
          <a:p>
            <a:pPr marL="302419" lvl="1" indent="-198835" algn="just">
              <a:lnSpc>
                <a:spcPct val="115000"/>
              </a:lnSpc>
              <a:buClr>
                <a:schemeClr val="bg2"/>
              </a:buClr>
              <a:buSzPts val="1600"/>
              <a:buFont typeface="Wingdings" pitchFamily="2" charset="2"/>
              <a:buChar char="Ø"/>
            </a:pPr>
            <a:r>
              <a:rPr lang="en-US" sz="1200" b="1" dirty="0">
                <a:solidFill>
                  <a:schemeClr val="bg2"/>
                </a:solidFill>
                <a:latin typeface="Arial" panose="020B0604020202020204" pitchFamily="34" charset="0"/>
                <a:cs typeface="Arial" panose="020B0604020202020204" pitchFamily="34" charset="0"/>
              </a:rPr>
              <a:t> Individual members</a:t>
            </a:r>
          </a:p>
          <a:p>
            <a:pPr marL="345281" lvl="2" algn="just">
              <a:lnSpc>
                <a:spcPct val="115000"/>
              </a:lnSpc>
              <a:buClr>
                <a:schemeClr val="bg2"/>
              </a:buClr>
              <a:buSzPts val="1600"/>
            </a:pPr>
            <a:r>
              <a:rPr lang="en-US" sz="1200" dirty="0">
                <a:solidFill>
                  <a:schemeClr val="bg2"/>
                </a:solidFill>
                <a:latin typeface="Arial" panose="020B0604020202020204" pitchFamily="34" charset="0"/>
                <a:cs typeface="Arial" panose="020B0604020202020204" pitchFamily="34" charset="0"/>
              </a:rPr>
              <a:t>MAPCast emulates MPAS well for individual ensemble members;</a:t>
            </a:r>
          </a:p>
          <a:p>
            <a:pPr marL="345281" lvl="2" algn="just">
              <a:lnSpc>
                <a:spcPct val="115000"/>
              </a:lnSpc>
              <a:buClr>
                <a:schemeClr val="bg2"/>
              </a:buClr>
              <a:buSzPts val="1600"/>
            </a:pPr>
            <a:r>
              <a:rPr lang="en-US" sz="1200" dirty="0">
                <a:solidFill>
                  <a:schemeClr val="bg2"/>
                </a:solidFill>
                <a:latin typeface="Arial" panose="020B0604020202020204" pitchFamily="34" charset="0"/>
                <a:cs typeface="Arial" panose="020B0604020202020204" pitchFamily="34" charset="0"/>
              </a:rPr>
              <a:t>MAPCast gains similar statistical and similar spectral distributions (except at small scales) as MPAS.</a:t>
            </a:r>
          </a:p>
          <a:p>
            <a:pPr marL="302419" lvl="1" indent="-198835" algn="just">
              <a:lnSpc>
                <a:spcPct val="115000"/>
              </a:lnSpc>
              <a:buClr>
                <a:schemeClr val="bg2"/>
              </a:buClr>
              <a:buSzPts val="1600"/>
              <a:buFont typeface="Wingdings" pitchFamily="2" charset="2"/>
              <a:buChar char="Ø"/>
            </a:pPr>
            <a:r>
              <a:rPr lang="en-US" sz="1200" b="1" dirty="0">
                <a:solidFill>
                  <a:schemeClr val="bg2"/>
                </a:solidFill>
                <a:latin typeface="Arial" panose="020B0604020202020204" pitchFamily="34" charset="0"/>
                <a:cs typeface="Arial" panose="020B0604020202020204" pitchFamily="34" charset="0"/>
              </a:rPr>
              <a:t> Ensemble spread</a:t>
            </a:r>
          </a:p>
          <a:p>
            <a:pPr marL="345281" lvl="2" algn="just">
              <a:lnSpc>
                <a:spcPct val="115000"/>
              </a:lnSpc>
              <a:buClr>
                <a:schemeClr val="bg2"/>
              </a:buClr>
              <a:buSzPts val="1600"/>
            </a:pPr>
            <a:r>
              <a:rPr lang="en-US" sz="1200" dirty="0">
                <a:solidFill>
                  <a:schemeClr val="bg2"/>
                </a:solidFill>
                <a:latin typeface="Arial" panose="020B0604020202020204" pitchFamily="34" charset="0"/>
                <a:cs typeface="Arial" panose="020B0604020202020204" pitchFamily="34" charset="0"/>
              </a:rPr>
              <a:t>MAPCast has similar variances with MPAS for most variables.  Reflectivity and upper-level w has slightly larger difference.</a:t>
            </a:r>
          </a:p>
          <a:p>
            <a:pPr marL="302419" lvl="1" indent="-198835" algn="just">
              <a:lnSpc>
                <a:spcPct val="115000"/>
              </a:lnSpc>
              <a:buClr>
                <a:schemeClr val="bg2"/>
              </a:buClr>
              <a:buSzPts val="1600"/>
              <a:buFont typeface="Wingdings" pitchFamily="2" charset="2"/>
              <a:buChar char="Ø"/>
            </a:pPr>
            <a:r>
              <a:rPr lang="en-US" sz="1200" b="1" dirty="0">
                <a:solidFill>
                  <a:schemeClr val="bg2"/>
                </a:solidFill>
                <a:latin typeface="Arial" panose="020B0604020202020204" pitchFamily="34" charset="0"/>
                <a:cs typeface="Arial" panose="020B0604020202020204" pitchFamily="34" charset="0"/>
              </a:rPr>
              <a:t> Multi-scale </a:t>
            </a:r>
            <a:r>
              <a:rPr lang="en-US" sz="1200" b="1" dirty="0" err="1">
                <a:solidFill>
                  <a:schemeClr val="bg2"/>
                </a:solidFill>
                <a:latin typeface="Arial" panose="020B0604020202020204" pitchFamily="34" charset="0"/>
                <a:cs typeface="Arial" panose="020B0604020202020204" pitchFamily="34" charset="0"/>
              </a:rPr>
              <a:t>uni</a:t>
            </a:r>
            <a:r>
              <a:rPr lang="en-US" sz="1200" b="1" dirty="0">
                <a:solidFill>
                  <a:schemeClr val="bg2"/>
                </a:solidFill>
                <a:latin typeface="Arial" panose="020B0604020202020204" pitchFamily="34" charset="0"/>
                <a:cs typeface="Arial" panose="020B0604020202020204" pitchFamily="34" charset="0"/>
              </a:rPr>
              <a:t>-variable correlation</a:t>
            </a:r>
            <a:endParaRPr lang="en-US" sz="1200" dirty="0">
              <a:solidFill>
                <a:schemeClr val="bg2"/>
              </a:solidFill>
              <a:latin typeface="Arial" panose="020B0604020202020204" pitchFamily="34" charset="0"/>
              <a:cs typeface="Arial" panose="020B0604020202020204" pitchFamily="34" charset="0"/>
            </a:endParaRPr>
          </a:p>
          <a:p>
            <a:pPr marL="345281" lvl="2" algn="just">
              <a:lnSpc>
                <a:spcPct val="115000"/>
              </a:lnSpc>
              <a:buClr>
                <a:schemeClr val="bg2"/>
              </a:buClr>
              <a:buSzPts val="1600"/>
            </a:pPr>
            <a:r>
              <a:rPr lang="en-US" sz="1200" dirty="0">
                <a:solidFill>
                  <a:schemeClr val="bg2"/>
                </a:solidFill>
                <a:latin typeface="Arial" panose="020B0604020202020204" pitchFamily="34" charset="0"/>
                <a:cs typeface="Arial" panose="020B0604020202020204" pitchFamily="34" charset="0"/>
              </a:rPr>
              <a:t>MAPCast emulates spatial correlations at large and small scales well especially when MPAS correlation is large;</a:t>
            </a:r>
          </a:p>
          <a:p>
            <a:pPr marL="302419" lvl="1" indent="-198835" algn="just">
              <a:lnSpc>
                <a:spcPct val="115000"/>
              </a:lnSpc>
              <a:buClr>
                <a:schemeClr val="bg2"/>
              </a:buClr>
              <a:buSzPts val="1600"/>
              <a:buFont typeface="Wingdings" pitchFamily="2" charset="2"/>
              <a:buChar char="Ø"/>
            </a:pPr>
            <a:r>
              <a:rPr lang="en-US" sz="1200" b="1" dirty="0">
                <a:solidFill>
                  <a:schemeClr val="bg2"/>
                </a:solidFill>
                <a:latin typeface="Arial" panose="020B0604020202020204" pitchFamily="34" charset="0"/>
                <a:cs typeface="Arial" panose="020B0604020202020204" pitchFamily="34" charset="0"/>
              </a:rPr>
              <a:t> Multi-scale cross-variable correlation</a:t>
            </a:r>
          </a:p>
          <a:p>
            <a:pPr marL="345281" lvl="2" algn="just">
              <a:lnSpc>
                <a:spcPct val="115000"/>
              </a:lnSpc>
              <a:buClr>
                <a:schemeClr val="bg2"/>
              </a:buClr>
              <a:buSzPts val="1600"/>
            </a:pPr>
            <a:r>
              <a:rPr lang="en-US" sz="1200" dirty="0">
                <a:solidFill>
                  <a:schemeClr val="bg2"/>
                </a:solidFill>
                <a:latin typeface="Arial" panose="020B0604020202020204" pitchFamily="34" charset="0"/>
                <a:cs typeface="Arial" panose="020B0604020202020204" pitchFamily="34" charset="0"/>
              </a:rPr>
              <a:t>Relatively larger differences between MAPCast and MPAS exist in the cross correlation compared to same-variable correlations, in general. Large scale performs better than small and full scales.</a:t>
            </a:r>
          </a:p>
          <a:p>
            <a:pPr marL="302419" lvl="2" indent="-198835" algn="just">
              <a:lnSpc>
                <a:spcPct val="115000"/>
              </a:lnSpc>
              <a:buClr>
                <a:schemeClr val="bg2"/>
              </a:buClr>
              <a:buSzPts val="1600"/>
              <a:buFont typeface="Wingdings" pitchFamily="2" charset="2"/>
              <a:buChar char="Ø"/>
            </a:pPr>
            <a:r>
              <a:rPr lang="en-US" sz="1200" b="1" dirty="0">
                <a:solidFill>
                  <a:schemeClr val="bg2"/>
                </a:solidFill>
                <a:latin typeface="Arial" panose="020B0604020202020204" pitchFamily="34" charset="0"/>
                <a:cs typeface="Arial" panose="020B0604020202020204" pitchFamily="34" charset="0"/>
              </a:rPr>
              <a:t> 15-min vs. 1-hr ensemble covariances</a:t>
            </a:r>
          </a:p>
          <a:p>
            <a:pPr marL="345281" lvl="2" algn="just">
              <a:lnSpc>
                <a:spcPct val="115000"/>
              </a:lnSpc>
              <a:buClr>
                <a:schemeClr val="bg2"/>
              </a:buClr>
              <a:buSzPts val="1600"/>
            </a:pPr>
            <a:r>
              <a:rPr lang="en-US" sz="1200" dirty="0">
                <a:solidFill>
                  <a:schemeClr val="bg2"/>
                </a:solidFill>
                <a:latin typeface="Arial" panose="020B0604020202020204" pitchFamily="34" charset="0"/>
                <a:cs typeface="Arial" panose="020B0604020202020204" pitchFamily="34" charset="0"/>
              </a:rPr>
              <a:t>Both are promising. 15-min is better than 1-hr.</a:t>
            </a:r>
          </a:p>
          <a:p>
            <a:pPr marL="241697" lvl="2" algn="just">
              <a:lnSpc>
                <a:spcPct val="115000"/>
              </a:lnSpc>
              <a:buClr>
                <a:schemeClr val="bg2"/>
              </a:buClr>
              <a:buSzPts val="1600"/>
            </a:pPr>
            <a:endParaRPr lang="en-US" sz="300" dirty="0">
              <a:solidFill>
                <a:schemeClr val="bg2"/>
              </a:solidFill>
              <a:latin typeface="Arial" panose="020B0604020202020204" pitchFamily="34" charset="0"/>
              <a:cs typeface="Arial" panose="020B0604020202020204" pitchFamily="34" charset="0"/>
            </a:endParaRPr>
          </a:p>
          <a:p>
            <a:pPr marL="222647" lvl="2" indent="-214313" algn="just">
              <a:lnSpc>
                <a:spcPct val="115000"/>
              </a:lnSpc>
              <a:buClr>
                <a:schemeClr val="bg2"/>
              </a:buClr>
              <a:buSzPts val="1600"/>
              <a:buFont typeface="Wingdings" pitchFamily="2" charset="2"/>
              <a:buChar char="q"/>
            </a:pPr>
            <a:r>
              <a:rPr lang="en-US" sz="1200" b="1" dirty="0">
                <a:solidFill>
                  <a:schemeClr val="bg2"/>
                </a:solidFill>
                <a:latin typeface="Arial" panose="020B0604020202020204" pitchFamily="34" charset="0"/>
                <a:cs typeface="Arial" panose="020B0604020202020204" pitchFamily="34" charset="0"/>
              </a:rPr>
              <a:t>Planned work</a:t>
            </a:r>
          </a:p>
          <a:p>
            <a:pPr marL="456010" lvl="1" indent="-214313" algn="just">
              <a:lnSpc>
                <a:spcPct val="115000"/>
              </a:lnSpc>
              <a:buClr>
                <a:schemeClr val="bg2"/>
              </a:buClr>
              <a:buSzPts val="1600"/>
              <a:buFont typeface="Wingdings" pitchFamily="2" charset="2"/>
              <a:buChar char="ü"/>
            </a:pPr>
            <a:r>
              <a:rPr lang="en-US" sz="1200" dirty="0">
                <a:solidFill>
                  <a:schemeClr val="bg2"/>
                </a:solidFill>
                <a:latin typeface="Arial" panose="020B0604020202020204" pitchFamily="34" charset="0"/>
                <a:cs typeface="Arial" panose="020B0604020202020204" pitchFamily="34" charset="0"/>
              </a:rPr>
              <a:t>Improve MAPCast for adapting it within CADRE MPAS-JEDI workflow and explore its applications for multi-scale DA</a:t>
            </a:r>
          </a:p>
          <a:p>
            <a:pPr marL="456010" lvl="1" indent="-214313" algn="just">
              <a:lnSpc>
                <a:spcPct val="115000"/>
              </a:lnSpc>
              <a:buClr>
                <a:schemeClr val="bg2"/>
              </a:buClr>
              <a:buSzPts val="1600"/>
              <a:buFont typeface="Wingdings" pitchFamily="2" charset="2"/>
              <a:buChar char="ü"/>
            </a:pPr>
            <a:r>
              <a:rPr lang="en-US" sz="1200" dirty="0">
                <a:solidFill>
                  <a:schemeClr val="bg2"/>
                </a:solidFill>
                <a:latin typeface="Arial" panose="020B0604020202020204" pitchFamily="34" charset="0"/>
                <a:cs typeface="Arial" panose="020B0604020202020204" pitchFamily="34" charset="0"/>
              </a:rPr>
              <a:t>Investigate scale-aware loss functions and diffusion model-based emulator/other methods to better emulate small-scale and cross-variable covariances for DA.</a:t>
            </a:r>
          </a:p>
        </p:txBody>
      </p:sp>
    </p:spTree>
    <p:extLst>
      <p:ext uri="{BB962C8B-B14F-4D97-AF65-F5344CB8AC3E}">
        <p14:creationId xmlns:p14="http://schemas.microsoft.com/office/powerpoint/2010/main" val="16651963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10B81-7E59-7921-A665-FB9ED571E6B6}"/>
            </a:ext>
          </a:extLst>
        </p:cNvPr>
        <p:cNvGrpSpPr/>
        <p:nvPr/>
      </p:nvGrpSpPr>
      <p:grpSpPr>
        <a:xfrm>
          <a:off x="0" y="0"/>
          <a:ext cx="0" cy="0"/>
          <a:chOff x="0" y="0"/>
          <a:chExt cx="0" cy="0"/>
        </a:xfrm>
      </p:grpSpPr>
      <p:sp>
        <p:nvSpPr>
          <p:cNvPr id="51" name="Shape 51">
            <a:extLst>
              <a:ext uri="{FF2B5EF4-FFF2-40B4-BE49-F238E27FC236}">
                <a16:creationId xmlns:a16="http://schemas.microsoft.com/office/drawing/2014/main" id="{03FCFB69-A5CC-401A-F94D-00EA6FB4BAAA}"/>
              </a:ext>
            </a:extLst>
          </p:cNvPr>
          <p:cNvSpPr/>
          <p:nvPr/>
        </p:nvSpPr>
        <p:spPr>
          <a:xfrm flipV="1">
            <a:off x="0" y="923198"/>
            <a:ext cx="9144000" cy="42485"/>
          </a:xfrm>
          <a:prstGeom prst="line">
            <a:avLst/>
          </a:prstGeom>
          <a:ln w="57150">
            <a:solidFill>
              <a:srgbClr val="972921"/>
            </a:solidFill>
            <a:round/>
          </a:ln>
        </p:spPr>
        <p:txBody>
          <a:bodyPr lIns="0" tIns="0" rIns="0" bIns="0"/>
          <a:lstStyle/>
          <a:p>
            <a:pPr defTabSz="342900">
              <a:defRPr sz="1200">
                <a:latin typeface="+mj-lt"/>
                <a:ea typeface="+mj-ea"/>
                <a:cs typeface="+mj-cs"/>
                <a:sym typeface="Helvetica"/>
              </a:defRPr>
            </a:pPr>
            <a:endParaRPr sz="900">
              <a:latin typeface="Arial" panose="020B0604020202020204" pitchFamily="34" charset="0"/>
              <a:cs typeface="Arial" panose="020B0604020202020204" pitchFamily="34" charset="0"/>
            </a:endParaRPr>
          </a:p>
        </p:txBody>
      </p:sp>
      <p:pic>
        <p:nvPicPr>
          <p:cNvPr id="52" name="image1.jpeg" descr="ou_logo_400x560.jpg">
            <a:extLst>
              <a:ext uri="{FF2B5EF4-FFF2-40B4-BE49-F238E27FC236}">
                <a16:creationId xmlns:a16="http://schemas.microsoft.com/office/drawing/2014/main" id="{4A5DB52B-09F6-AEA0-FCDB-1E9840B9EE66}"/>
              </a:ext>
            </a:extLst>
          </p:cNvPr>
          <p:cNvPicPr/>
          <p:nvPr/>
        </p:nvPicPr>
        <p:blipFill>
          <a:blip r:embed="rId3"/>
          <a:stretch>
            <a:fillRect/>
          </a:stretch>
        </p:blipFill>
        <p:spPr>
          <a:xfrm>
            <a:off x="7828563" y="150833"/>
            <a:ext cx="492919" cy="689373"/>
          </a:xfrm>
          <a:prstGeom prst="rect">
            <a:avLst/>
          </a:prstGeom>
          <a:ln w="12700">
            <a:miter lim="400000"/>
          </a:ln>
        </p:spPr>
      </p:pic>
      <p:sp>
        <p:nvSpPr>
          <p:cNvPr id="2" name="Slide Number Placeholder 1">
            <a:extLst>
              <a:ext uri="{FF2B5EF4-FFF2-40B4-BE49-F238E27FC236}">
                <a16:creationId xmlns:a16="http://schemas.microsoft.com/office/drawing/2014/main" id="{4524B361-775E-4CC5-55B7-FE84E248A28E}"/>
              </a:ext>
            </a:extLst>
          </p:cNvPr>
          <p:cNvSpPr>
            <a:spLocks noGrp="1"/>
          </p:cNvSpPr>
          <p:nvPr>
            <p:ph type="sldNum" sz="quarter" idx="2"/>
          </p:nvPr>
        </p:nvSpPr>
        <p:spPr/>
        <p:txBody>
          <a:bodyPr/>
          <a:lstStyle/>
          <a:p>
            <a:pPr lvl="0"/>
            <a:fld id="{86CB4B4D-7CA3-9044-876B-883B54F8677D}" type="slidenum">
              <a:rPr lang="en-US" smtClean="0">
                <a:latin typeface="Arial" panose="020B0604020202020204" pitchFamily="34" charset="0"/>
                <a:cs typeface="Arial" panose="020B0604020202020204" pitchFamily="34" charset="0"/>
              </a:rPr>
              <a:t>17</a:t>
            </a:fld>
            <a:endParaRPr lang="en-US" dirty="0">
              <a:latin typeface="Arial" panose="020B0604020202020204" pitchFamily="34" charset="0"/>
              <a:cs typeface="Arial" panose="020B0604020202020204" pitchFamily="34" charset="0"/>
            </a:endParaRPr>
          </a:p>
        </p:txBody>
      </p:sp>
      <p:pic>
        <p:nvPicPr>
          <p:cNvPr id="1026" name="Picture 2" descr="A group of people with a logo&#10;&#10;Description automatically generated">
            <a:extLst>
              <a:ext uri="{FF2B5EF4-FFF2-40B4-BE49-F238E27FC236}">
                <a16:creationId xmlns:a16="http://schemas.microsoft.com/office/drawing/2014/main" id="{C4C86306-7F7F-7B91-E1DD-2731025F7F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12" y="66721"/>
            <a:ext cx="1289825" cy="7312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4A2DCD5-CF9E-B3E6-44F6-B7E06BAA7701}"/>
              </a:ext>
            </a:extLst>
          </p:cNvPr>
          <p:cNvSpPr txBox="1"/>
          <p:nvPr/>
        </p:nvSpPr>
        <p:spPr>
          <a:xfrm>
            <a:off x="1046286" y="202261"/>
            <a:ext cx="6914164" cy="369332"/>
          </a:xfrm>
          <a:prstGeom prst="rect">
            <a:avLst/>
          </a:prstGeom>
          <a:noFill/>
        </p:spPr>
        <p:txBody>
          <a:bodyPr wrap="square" rtlCol="0">
            <a:spAutoFit/>
          </a:bodyPr>
          <a:lstStyle/>
          <a:p>
            <a:pPr algn="ctr"/>
            <a:r>
              <a:rPr lang="en-US" sz="1800" b="1" dirty="0">
                <a:solidFill>
                  <a:srgbClr val="982A22"/>
                </a:solidFill>
                <a:latin typeface="Arial" panose="020B0604020202020204" pitchFamily="34" charset="0"/>
                <a:cs typeface="Arial" panose="020B0604020202020204" pitchFamily="34" charset="0"/>
              </a:rPr>
              <a:t>References</a:t>
            </a:r>
            <a:endParaRPr lang="en-US" sz="1050" dirty="0">
              <a:latin typeface="Arial" panose="020B0604020202020204" pitchFamily="34" charset="0"/>
              <a:cs typeface="Arial" panose="020B0604020202020204" pitchFamily="34" charset="0"/>
            </a:endParaRPr>
          </a:p>
        </p:txBody>
      </p:sp>
      <p:pic>
        <p:nvPicPr>
          <p:cNvPr id="3" name="Picture 4" descr="A close up of a sign&#10;&#10;Description automatically generated">
            <a:extLst>
              <a:ext uri="{FF2B5EF4-FFF2-40B4-BE49-F238E27FC236}">
                <a16:creationId xmlns:a16="http://schemas.microsoft.com/office/drawing/2014/main" id="{7A634616-3DBD-4F67-C14C-BA582D4EF6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7390" y="34554"/>
            <a:ext cx="806611" cy="80661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67E7C74-AFD9-A6D9-09C4-0BCD7F541658}"/>
              </a:ext>
            </a:extLst>
          </p:cNvPr>
          <p:cNvSpPr txBox="1"/>
          <p:nvPr/>
        </p:nvSpPr>
        <p:spPr>
          <a:xfrm>
            <a:off x="670524" y="975746"/>
            <a:ext cx="7474352" cy="4293483"/>
          </a:xfrm>
          <a:prstGeom prst="rect">
            <a:avLst/>
          </a:prstGeom>
          <a:noFill/>
        </p:spPr>
        <p:txBody>
          <a:bodyPr wrap="square" rtlCol="0">
            <a:spAutoFit/>
          </a:bodyPr>
          <a:lstStyle/>
          <a:p>
            <a:pPr marL="302419" indent="-302419"/>
            <a:r>
              <a:rPr lang="en-US" sz="1050" dirty="0">
                <a:latin typeface="Arial" panose="020B0604020202020204" pitchFamily="34" charset="0"/>
                <a:cs typeface="Arial" panose="020B0604020202020204" pitchFamily="34" charset="0"/>
              </a:rPr>
              <a:t>Abdi, D., I. Jankov, P. Madden, V. Vargas, T. A. Smith, S. Frolov, M. Flora, and C. Potvin, 2025: </a:t>
            </a:r>
            <a:r>
              <a:rPr lang="en-US" sz="1050" dirty="0" err="1">
                <a:latin typeface="Arial" panose="020B0604020202020204" pitchFamily="34" charset="0"/>
                <a:cs typeface="Arial" panose="020B0604020202020204" pitchFamily="34" charset="0"/>
              </a:rPr>
              <a:t>HRRRCast</a:t>
            </a:r>
            <a:r>
              <a:rPr lang="en-US" sz="1050" dirty="0">
                <a:latin typeface="Arial" panose="020B0604020202020204" pitchFamily="34" charset="0"/>
                <a:cs typeface="Arial" panose="020B0604020202020204" pitchFamily="34" charset="0"/>
              </a:rPr>
              <a:t>: a data-driven emulator for regional weather forecasting at convection allowing scales, https://</a:t>
            </a:r>
            <a:r>
              <a:rPr lang="en-US" sz="1050" dirty="0" err="1">
                <a:latin typeface="Arial" panose="020B0604020202020204" pitchFamily="34" charset="0"/>
                <a:cs typeface="Arial" panose="020B0604020202020204" pitchFamily="34" charset="0"/>
              </a:rPr>
              <a:t>doi.org</a:t>
            </a:r>
            <a:r>
              <a:rPr lang="en-US" sz="1050" dirty="0">
                <a:latin typeface="Arial" panose="020B0604020202020204" pitchFamily="34" charset="0"/>
                <a:cs typeface="Arial" panose="020B0604020202020204" pitchFamily="34" charset="0"/>
              </a:rPr>
              <a:t>/10.48550/ARXIV.2507.05658.</a:t>
            </a:r>
          </a:p>
          <a:p>
            <a:pPr marL="302419" indent="-302419"/>
            <a:r>
              <a:rPr lang="en-US" sz="1050" dirty="0">
                <a:latin typeface="Arial" panose="020B0604020202020204" pitchFamily="34" charset="0"/>
                <a:cs typeface="Arial" panose="020B0604020202020204" pitchFamily="34" charset="0"/>
              </a:rPr>
              <a:t>Bi, K., L. Xie, H. Zhang, X. Chen, X. Gu, and Q. Tian, 2023: Accurate medium-range global weather forecasting with 3D neural networks. Nature, 619, 533–538, </a:t>
            </a:r>
            <a:r>
              <a:rPr lang="en-US" sz="1050" dirty="0">
                <a:latin typeface="Arial" panose="020B0604020202020204" pitchFamily="34" charset="0"/>
                <a:cs typeface="Arial" panose="020B0604020202020204" pitchFamily="34" charset="0"/>
                <a:hlinkClick r:id="rId6"/>
              </a:rPr>
              <a:t>https://doi.org/10.1038/s41586-023-06185-3</a:t>
            </a:r>
            <a:r>
              <a:rPr lang="en-US" sz="1050" dirty="0">
                <a:latin typeface="Arial" panose="020B0604020202020204" pitchFamily="34" charset="0"/>
                <a:cs typeface="Arial" panose="020B0604020202020204" pitchFamily="34" charset="0"/>
              </a:rPr>
              <a:t>.</a:t>
            </a:r>
          </a:p>
          <a:p>
            <a:pPr marL="302419" indent="-302419"/>
            <a:r>
              <a:rPr lang="en-US" sz="1050" dirty="0">
                <a:latin typeface="Arial" panose="020B0604020202020204" pitchFamily="34" charset="0"/>
                <a:cs typeface="Arial" panose="020B0604020202020204" pitchFamily="34" charset="0"/>
              </a:rPr>
              <a:t>*Chen, Z., and X. Wang, 2026: Investigation of data driven background ensemble covariance from </a:t>
            </a:r>
            <a:r>
              <a:rPr lang="en-US" sz="1050" dirty="0" err="1">
                <a:latin typeface="Arial" panose="020B0604020202020204" pitchFamily="34" charset="0"/>
                <a:cs typeface="Arial" panose="020B0604020202020204" pitchFamily="34" charset="0"/>
              </a:rPr>
              <a:t>Graphcast</a:t>
            </a:r>
            <a:r>
              <a:rPr lang="en-US" sz="1050" dirty="0">
                <a:latin typeface="Arial" panose="020B0604020202020204" pitchFamily="34" charset="0"/>
                <a:cs typeface="Arial" panose="020B0604020202020204" pitchFamily="34" charset="0"/>
              </a:rPr>
              <a:t> toward Hurricane data assimilation and prediction. To be submitted.</a:t>
            </a:r>
          </a:p>
          <a:p>
            <a:pPr marL="302419" indent="-302419"/>
            <a:r>
              <a:rPr lang="en-US" sz="1050" dirty="0">
                <a:latin typeface="Arial" panose="020B0604020202020204" pitchFamily="34" charset="0"/>
                <a:cs typeface="Arial" panose="020B0604020202020204" pitchFamily="34" charset="0"/>
              </a:rPr>
              <a:t>Flora, M. L., and C. Potvin, 2025: </a:t>
            </a:r>
            <a:r>
              <a:rPr lang="en-US" sz="1050" dirty="0" err="1">
                <a:latin typeface="Arial" panose="020B0604020202020204" pitchFamily="34" charset="0"/>
                <a:cs typeface="Arial" panose="020B0604020202020204" pitchFamily="34" charset="0"/>
              </a:rPr>
              <a:t>WoFSCast</a:t>
            </a:r>
            <a:r>
              <a:rPr lang="en-US" sz="1050" dirty="0">
                <a:latin typeface="Arial" panose="020B0604020202020204" pitchFamily="34" charset="0"/>
                <a:cs typeface="Arial" panose="020B0604020202020204" pitchFamily="34" charset="0"/>
              </a:rPr>
              <a:t>: A Machine Learning Model for Predicting Thunderstorms at Watch‐to‐Warning Scales. Geophysical Research Letters, 52, e2024GL112383, </a:t>
            </a:r>
            <a:r>
              <a:rPr lang="en-US" sz="1050" dirty="0">
                <a:latin typeface="Arial" panose="020B0604020202020204" pitchFamily="34" charset="0"/>
                <a:cs typeface="Arial" panose="020B0604020202020204" pitchFamily="34" charset="0"/>
                <a:hlinkClick r:id="rId7"/>
              </a:rPr>
              <a:t>https://doi.org/10.1029/2024GL112383</a:t>
            </a:r>
            <a:r>
              <a:rPr lang="en-US" sz="1050" dirty="0">
                <a:latin typeface="Arial" panose="020B0604020202020204" pitchFamily="34" charset="0"/>
                <a:cs typeface="Arial" panose="020B0604020202020204" pitchFamily="34" charset="0"/>
              </a:rPr>
              <a:t>.</a:t>
            </a:r>
          </a:p>
          <a:p>
            <a:pPr marL="302419" indent="-302419"/>
            <a:r>
              <a:rPr lang="en-US" sz="1050" dirty="0">
                <a:latin typeface="Arial" panose="020B0604020202020204" pitchFamily="34" charset="0"/>
                <a:cs typeface="Arial" panose="020B0604020202020204" pitchFamily="34" charset="0"/>
              </a:rPr>
              <a:t>*</a:t>
            </a:r>
            <a:r>
              <a:rPr lang="en-US" sz="1050" dirty="0" err="1">
                <a:latin typeface="Arial" panose="020B0604020202020204" pitchFamily="34" charset="0"/>
                <a:cs typeface="Arial" panose="020B0604020202020204" pitchFamily="34" charset="0"/>
              </a:rPr>
              <a:t>Kubalek</a:t>
            </a:r>
            <a:r>
              <a:rPr lang="en-US" sz="1050" dirty="0">
                <a:latin typeface="Arial" panose="020B0604020202020204" pitchFamily="34" charset="0"/>
                <a:cs typeface="Arial" panose="020B0604020202020204" pitchFamily="34" charset="0"/>
              </a:rPr>
              <a:t>, D., X. Wang, and Y. Wang, 2026: Using U-NET-based Emulator to Increase Background Ensemble Members for Cost-Effectively Improving LGETKF Cycling Data Assimilation. In preparation.</a:t>
            </a:r>
          </a:p>
          <a:p>
            <a:pPr marL="302419" indent="-302419"/>
            <a:r>
              <a:rPr lang="en-US" sz="1050" dirty="0">
                <a:latin typeface="Arial" panose="020B0604020202020204" pitchFamily="34" charset="0"/>
                <a:cs typeface="Arial" panose="020B0604020202020204" pitchFamily="34" charset="0"/>
              </a:rPr>
              <a:t>Lam, R., and Coauthors, 2023: Learning skillful medium-range global weather forecasting. Science, 382, 1416–1421, https://</a:t>
            </a:r>
            <a:r>
              <a:rPr lang="en-US" sz="1050" dirty="0" err="1">
                <a:latin typeface="Arial" panose="020B0604020202020204" pitchFamily="34" charset="0"/>
                <a:cs typeface="Arial" panose="020B0604020202020204" pitchFamily="34" charset="0"/>
              </a:rPr>
              <a:t>doi.org</a:t>
            </a:r>
            <a:r>
              <a:rPr lang="en-US" sz="1050" dirty="0">
                <a:latin typeface="Arial" panose="020B0604020202020204" pitchFamily="34" charset="0"/>
                <a:cs typeface="Arial" panose="020B0604020202020204" pitchFamily="34" charset="0"/>
              </a:rPr>
              <a:t>/10.1126/science.adi2336.</a:t>
            </a:r>
          </a:p>
          <a:p>
            <a:pPr marL="302419" indent="-302419"/>
            <a:r>
              <a:rPr lang="en-US" sz="1050" dirty="0">
                <a:latin typeface="Arial" panose="020B0604020202020204" pitchFamily="34" charset="0"/>
                <a:cs typeface="Arial" panose="020B0604020202020204" pitchFamily="34" charset="0"/>
              </a:rPr>
              <a:t>Oskarsson, J., T. </a:t>
            </a:r>
            <a:r>
              <a:rPr lang="en-US" sz="1050" dirty="0" err="1">
                <a:latin typeface="Arial" panose="020B0604020202020204" pitchFamily="34" charset="0"/>
                <a:cs typeface="Arial" panose="020B0604020202020204" pitchFamily="34" charset="0"/>
              </a:rPr>
              <a:t>Landelius</a:t>
            </a:r>
            <a:r>
              <a:rPr lang="en-US" sz="1050" dirty="0">
                <a:latin typeface="Arial" panose="020B0604020202020204" pitchFamily="34" charset="0"/>
                <a:cs typeface="Arial" panose="020B0604020202020204" pitchFamily="34" charset="0"/>
              </a:rPr>
              <a:t>, and F. Lindsten, 2023: Graph-based Neural Weather Prediction for Limited Area Modeling.</a:t>
            </a:r>
          </a:p>
          <a:p>
            <a:pPr marL="302419" indent="-302419"/>
            <a:r>
              <a:rPr lang="en-US" sz="1050" dirty="0">
                <a:latin typeface="Arial" panose="020B0604020202020204" pitchFamily="34" charset="0"/>
                <a:cs typeface="Arial" panose="020B0604020202020204" pitchFamily="34" charset="0"/>
              </a:rPr>
              <a:t>Pathak, J., and Coauthors, 2022: </a:t>
            </a:r>
            <a:r>
              <a:rPr lang="en-US" sz="1050" dirty="0" err="1">
                <a:latin typeface="Arial" panose="020B0604020202020204" pitchFamily="34" charset="0"/>
                <a:cs typeface="Arial" panose="020B0604020202020204" pitchFamily="34" charset="0"/>
              </a:rPr>
              <a:t>FourCastNet</a:t>
            </a:r>
            <a:r>
              <a:rPr lang="en-US" sz="1050" dirty="0">
                <a:latin typeface="Arial" panose="020B0604020202020204" pitchFamily="34" charset="0"/>
                <a:cs typeface="Arial" panose="020B0604020202020204" pitchFamily="34" charset="0"/>
              </a:rPr>
              <a:t>: A Global Data-driven High-resolution Weather Model using Adaptive Fourier Neural Operators, </a:t>
            </a:r>
            <a:r>
              <a:rPr lang="en-US" sz="1050" dirty="0">
                <a:latin typeface="Arial" panose="020B0604020202020204" pitchFamily="34" charset="0"/>
                <a:cs typeface="Arial" panose="020B0604020202020204" pitchFamily="34" charset="0"/>
                <a:hlinkClick r:id="rId8"/>
              </a:rPr>
              <a:t>https://doi.org/10.48550/ARXIV.2202.11214</a:t>
            </a:r>
            <a:r>
              <a:rPr lang="en-US" sz="1050" dirty="0">
                <a:latin typeface="Arial" panose="020B0604020202020204" pitchFamily="34" charset="0"/>
                <a:cs typeface="Arial" panose="020B0604020202020204" pitchFamily="34" charset="0"/>
              </a:rPr>
              <a:t>.</a:t>
            </a:r>
          </a:p>
          <a:p>
            <a:pPr marL="302419" indent="-302419"/>
            <a:r>
              <a:rPr lang="en-US" sz="1050" dirty="0">
                <a:latin typeface="Arial" panose="020B0604020202020204" pitchFamily="34" charset="0"/>
                <a:cs typeface="Arial" panose="020B0604020202020204" pitchFamily="34" charset="0"/>
              </a:rPr>
              <a:t>Slivinski, L. C., Whitaker, J. S., Frolov, S., Smith, T. A., and Agarwal, N., 2025: Assimilating observed surface pressure into ML weather prediction models. Geophysical Research Letters, 52(6), e2024GL114396.</a:t>
            </a:r>
          </a:p>
          <a:p>
            <a:pPr marL="302419" indent="-302419"/>
            <a:r>
              <a:rPr lang="en-US" sz="1050" dirty="0">
                <a:latin typeface="Arial" panose="020B0604020202020204" pitchFamily="34" charset="0"/>
                <a:cs typeface="Arial" panose="020B0604020202020204" pitchFamily="34" charset="0"/>
              </a:rPr>
              <a:t>*Wang, Y., and X. Wang, 2023: Simultaneous Multiscale Data Assimilation Using Scale‐ and Variable‐Dependent Localization in EnVar for Convection Allowing Analyses and Forecasts: Methodology and Experiments for a Tornadic Supercell. J Adv Model Earth Syst, 15, e2022MS003430, https://</a:t>
            </a:r>
            <a:r>
              <a:rPr lang="en-US" sz="1050" dirty="0" err="1">
                <a:latin typeface="Arial" panose="020B0604020202020204" pitchFamily="34" charset="0"/>
                <a:cs typeface="Arial" panose="020B0604020202020204" pitchFamily="34" charset="0"/>
              </a:rPr>
              <a:t>doi.org</a:t>
            </a:r>
            <a:r>
              <a:rPr lang="en-US" sz="1050" dirty="0">
                <a:latin typeface="Arial" panose="020B0604020202020204" pitchFamily="34" charset="0"/>
                <a:cs typeface="Arial" panose="020B0604020202020204" pitchFamily="34" charset="0"/>
              </a:rPr>
              <a:t>/10.1029/2022MS003430.</a:t>
            </a:r>
          </a:p>
          <a:p>
            <a:pPr marL="302419" indent="-302419"/>
            <a:r>
              <a:rPr lang="en-US" sz="1050" dirty="0">
                <a:latin typeface="Arial" panose="020B0604020202020204" pitchFamily="34" charset="0"/>
                <a:cs typeface="Arial" panose="020B0604020202020204" pitchFamily="34" charset="0"/>
              </a:rPr>
              <a:t>*Wang, Y., and X. Wang, 2024: Improving CONUS Convective‐Scale Forecasting with Simultaneous Multiscale Data Assimilation. JGR Atmospheres, 129, e2023JD040206, </a:t>
            </a:r>
            <a:r>
              <a:rPr lang="en-US" sz="1050" dirty="0">
                <a:latin typeface="Arial" panose="020B0604020202020204" pitchFamily="34" charset="0"/>
                <a:cs typeface="Arial" panose="020B0604020202020204" pitchFamily="34" charset="0"/>
                <a:hlinkClick r:id="rId9"/>
              </a:rPr>
              <a:t>https://doi.org/10.1029/2023JD040206</a:t>
            </a:r>
            <a:endParaRPr lang="en-US" sz="1050" dirty="0">
              <a:latin typeface="Arial" panose="020B0604020202020204" pitchFamily="34" charset="0"/>
              <a:cs typeface="Arial" panose="020B0604020202020204" pitchFamily="34" charset="0"/>
            </a:endParaRPr>
          </a:p>
          <a:p>
            <a:pPr marL="302419" indent="-302419"/>
            <a:r>
              <a:rPr lang="en-US" sz="1050" dirty="0">
                <a:latin typeface="Arial" panose="020B0604020202020204" pitchFamily="34" charset="0"/>
                <a:cs typeface="Arial" panose="020B0604020202020204" pitchFamily="34" charset="0"/>
              </a:rPr>
              <a:t>*Wang, Y., and X. Wang, 2026: MAPCast: A Convection Allowing Emulator for Estimating Multi-Scale Background Error Covariances. To be submitted.</a:t>
            </a:r>
          </a:p>
          <a:p>
            <a:pPr marL="302419" indent="-302419" algn="r"/>
            <a:r>
              <a:rPr lang="en-US" sz="1050" dirty="0">
                <a:latin typeface="Arial" panose="020B0604020202020204" pitchFamily="34" charset="0"/>
                <a:cs typeface="Arial" panose="020B0604020202020204" pitchFamily="34" charset="0"/>
              </a:rPr>
              <a:t>* indicates OU MAP’s work.</a:t>
            </a:r>
          </a:p>
        </p:txBody>
      </p:sp>
    </p:spTree>
    <p:extLst>
      <p:ext uri="{BB962C8B-B14F-4D97-AF65-F5344CB8AC3E}">
        <p14:creationId xmlns:p14="http://schemas.microsoft.com/office/powerpoint/2010/main" val="113543513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p:nvPr/>
        </p:nvSpPr>
        <p:spPr>
          <a:xfrm flipV="1">
            <a:off x="0" y="923198"/>
            <a:ext cx="9144000" cy="42485"/>
          </a:xfrm>
          <a:prstGeom prst="line">
            <a:avLst/>
          </a:prstGeom>
          <a:ln w="57150">
            <a:solidFill>
              <a:srgbClr val="972921"/>
            </a:solidFill>
            <a:round/>
          </a:ln>
        </p:spPr>
        <p:txBody>
          <a:bodyPr lIns="0" tIns="0" rIns="0" bIns="0"/>
          <a:lstStyle/>
          <a:p>
            <a:pPr defTabSz="342900">
              <a:defRPr sz="1200">
                <a:latin typeface="+mj-lt"/>
                <a:ea typeface="+mj-ea"/>
                <a:cs typeface="+mj-cs"/>
                <a:sym typeface="Helvetica"/>
              </a:defRPr>
            </a:pPr>
            <a:endParaRPr sz="900">
              <a:latin typeface="Arial" panose="020B0604020202020204" pitchFamily="34" charset="0"/>
              <a:cs typeface="Arial" panose="020B0604020202020204" pitchFamily="34" charset="0"/>
            </a:endParaRPr>
          </a:p>
        </p:txBody>
      </p:sp>
      <p:pic>
        <p:nvPicPr>
          <p:cNvPr id="52" name="image1.jpeg" descr="ou_logo_400x560.jpg"/>
          <p:cNvPicPr/>
          <p:nvPr/>
        </p:nvPicPr>
        <p:blipFill>
          <a:blip r:embed="rId3"/>
          <a:stretch>
            <a:fillRect/>
          </a:stretch>
        </p:blipFill>
        <p:spPr>
          <a:xfrm>
            <a:off x="7828563" y="172253"/>
            <a:ext cx="492919" cy="689373"/>
          </a:xfrm>
          <a:prstGeom prst="rect">
            <a:avLst/>
          </a:prstGeom>
          <a:ln w="12700">
            <a:miter lim="400000"/>
          </a:ln>
        </p:spPr>
      </p:pic>
      <p:sp>
        <p:nvSpPr>
          <p:cNvPr id="2" name="Slide Number Placeholder 1">
            <a:extLst>
              <a:ext uri="{FF2B5EF4-FFF2-40B4-BE49-F238E27FC236}">
                <a16:creationId xmlns:a16="http://schemas.microsoft.com/office/drawing/2014/main" id="{05434837-E305-415B-98D6-E3020E6228A0}"/>
              </a:ext>
            </a:extLst>
          </p:cNvPr>
          <p:cNvSpPr>
            <a:spLocks noGrp="1"/>
          </p:cNvSpPr>
          <p:nvPr>
            <p:ph type="sldNum" sz="quarter" idx="2"/>
          </p:nvPr>
        </p:nvSpPr>
        <p:spPr/>
        <p:txBody>
          <a:bodyPr/>
          <a:lstStyle/>
          <a:p>
            <a:pPr lvl="0"/>
            <a:fld id="{86CB4B4D-7CA3-9044-876B-883B54F8677D}" type="slidenum">
              <a:rPr lang="en-US" smtClean="0">
                <a:latin typeface="Arial" panose="020B0604020202020204" pitchFamily="34" charset="0"/>
                <a:cs typeface="Arial" panose="020B0604020202020204" pitchFamily="34" charset="0"/>
              </a:rPr>
              <a:t>2</a:t>
            </a:fld>
            <a:endParaRPr lang="en-US"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5C9BC5A-7705-CA71-EE2B-82E70750FFE5}"/>
              </a:ext>
            </a:extLst>
          </p:cNvPr>
          <p:cNvSpPr txBox="1"/>
          <p:nvPr/>
        </p:nvSpPr>
        <p:spPr>
          <a:xfrm>
            <a:off x="3426344" y="324745"/>
            <a:ext cx="2291312" cy="369332"/>
          </a:xfrm>
          <a:prstGeom prst="rect">
            <a:avLst/>
          </a:prstGeom>
          <a:noFill/>
        </p:spPr>
        <p:txBody>
          <a:bodyPr wrap="square" rtlCol="0">
            <a:spAutoFit/>
          </a:bodyPr>
          <a:lstStyle/>
          <a:p>
            <a:pPr algn="ctr"/>
            <a:r>
              <a:rPr lang="en-US" sz="1800" b="1" dirty="0">
                <a:solidFill>
                  <a:srgbClr val="982A22"/>
                </a:solidFill>
                <a:latin typeface="Arial" panose="020B0604020202020204" pitchFamily="34" charset="0"/>
                <a:cs typeface="Arial" panose="020B0604020202020204" pitchFamily="34" charset="0"/>
              </a:rPr>
              <a:t>Motivation</a:t>
            </a:r>
          </a:p>
        </p:txBody>
      </p:sp>
      <p:pic>
        <p:nvPicPr>
          <p:cNvPr id="1026" name="Picture 2" descr="A group of people with a logo&#10;&#10;Description automatically generated">
            <a:extLst>
              <a:ext uri="{FF2B5EF4-FFF2-40B4-BE49-F238E27FC236}">
                <a16:creationId xmlns:a16="http://schemas.microsoft.com/office/drawing/2014/main" id="{E9DD8B9B-2EF2-9F83-760C-1D11469F11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12" y="88141"/>
            <a:ext cx="1289825" cy="73124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270D570-A7FC-1DAB-A9EA-2079BAE34DF3}"/>
              </a:ext>
            </a:extLst>
          </p:cNvPr>
          <p:cNvSpPr txBox="1"/>
          <p:nvPr/>
        </p:nvSpPr>
        <p:spPr>
          <a:xfrm>
            <a:off x="648652" y="1094126"/>
            <a:ext cx="7846697" cy="4016484"/>
          </a:xfrm>
          <a:prstGeom prst="rect">
            <a:avLst/>
          </a:prstGeom>
          <a:noFill/>
        </p:spPr>
        <p:txBody>
          <a:bodyPr wrap="square">
            <a:spAutoFit/>
          </a:bodyPr>
          <a:lstStyle/>
          <a:p>
            <a:pPr marL="214313" indent="-214313" fontAlgn="base">
              <a:buFont typeface="Wingdings" pitchFamily="2" charset="2"/>
              <a:buChar char="Ø"/>
            </a:pPr>
            <a:r>
              <a:rPr lang="en-US" sz="1500" dirty="0">
                <a:latin typeface="Arial" panose="020B0604020202020204" pitchFamily="34" charset="0"/>
                <a:cs typeface="Arial" panose="020B0604020202020204" pitchFamily="34" charset="0"/>
              </a:rPr>
              <a:t>Cost-effective ML emulators achieved promising global and regional weather forecasting (Pathak et al., 2022, Bi et al., 2023, Lam et al., 2023, Oskarsson et al. 2023, Flora and Potvin 2025, Abdi et al. 2025).</a:t>
            </a:r>
          </a:p>
          <a:p>
            <a:pPr marL="214313" indent="-214313" fontAlgn="base">
              <a:buFont typeface="Wingdings" pitchFamily="2" charset="2"/>
              <a:buChar char="Ø"/>
            </a:pPr>
            <a:endParaRPr lang="en-US" sz="1500" dirty="0">
              <a:latin typeface="Arial" panose="020B0604020202020204" pitchFamily="34" charset="0"/>
              <a:cs typeface="Arial" panose="020B0604020202020204" pitchFamily="34" charset="0"/>
            </a:endParaRPr>
          </a:p>
          <a:p>
            <a:pPr marL="214313" indent="-214313" algn="just" fontAlgn="base">
              <a:buFont typeface="Wingdings" pitchFamily="2" charset="2"/>
              <a:buChar char="Ø"/>
            </a:pPr>
            <a:r>
              <a:rPr lang="en-US" sz="1500" i="1" u="sng" dirty="0">
                <a:latin typeface="Arial" panose="020B0604020202020204" pitchFamily="34" charset="0"/>
                <a:cs typeface="Arial" panose="020B0604020202020204" pitchFamily="34" charset="0"/>
              </a:rPr>
              <a:t>Are ML emulators optimized for free forecasts ready to surrogate the short-term background ensemble forecasts for data assimilation (DA)?</a:t>
            </a:r>
            <a:endParaRPr lang="en-US" sz="1500" dirty="0">
              <a:latin typeface="Arial" panose="020B0604020202020204" pitchFamily="34" charset="0"/>
              <a:cs typeface="Arial" panose="020B0604020202020204" pitchFamily="34" charset="0"/>
            </a:endParaRPr>
          </a:p>
          <a:p>
            <a:pPr marL="214313" indent="-214313" algn="just" fontAlgn="base">
              <a:spcBef>
                <a:spcPts val="900"/>
              </a:spcBef>
              <a:buFont typeface="Wingdings" pitchFamily="2" charset="2"/>
              <a:buChar char="Ø"/>
            </a:pPr>
            <a:r>
              <a:rPr lang="en-US" sz="1500" dirty="0">
                <a:latin typeface="Arial" panose="020B0604020202020204" pitchFamily="34" charset="0"/>
                <a:cs typeface="Arial" panose="020B0604020202020204" pitchFamily="34" charset="0"/>
              </a:rPr>
              <a:t>Studies just began to examine the global model emulator for DA (e.g., Slivinski et al. 2025)</a:t>
            </a:r>
          </a:p>
          <a:p>
            <a:pPr marL="214313" indent="-214313" algn="just" fontAlgn="base">
              <a:spcBef>
                <a:spcPts val="900"/>
              </a:spcBef>
              <a:buFont typeface="Wingdings" pitchFamily="2" charset="2"/>
              <a:buChar char="Ø"/>
            </a:pPr>
            <a:r>
              <a:rPr lang="en-US" sz="1500" dirty="0">
                <a:latin typeface="Arial" panose="020B0604020202020204" pitchFamily="34" charset="0"/>
                <a:cs typeface="Arial" panose="020B0604020202020204" pitchFamily="34" charset="0"/>
              </a:rPr>
              <a:t>Recent efforts also show that combining physics and data-driven background ensemble can improve DA (</a:t>
            </a:r>
            <a:r>
              <a:rPr lang="en-US" sz="1500" dirty="0" err="1">
                <a:latin typeface="Arial" panose="020B0604020202020204" pitchFamily="34" charset="0"/>
                <a:cs typeface="Arial" panose="020B0604020202020204" pitchFamily="34" charset="0"/>
              </a:rPr>
              <a:t>Kubalek</a:t>
            </a:r>
            <a:r>
              <a:rPr lang="en-US" sz="1500" dirty="0">
                <a:latin typeface="Arial" panose="020B0604020202020204" pitchFamily="34" charset="0"/>
                <a:cs typeface="Arial" panose="020B0604020202020204" pitchFamily="34" charset="0"/>
              </a:rPr>
              <a:t>, Wang, and Wang 2026, Next talk)</a:t>
            </a:r>
          </a:p>
          <a:p>
            <a:pPr marL="214313" indent="-214313" algn="just" fontAlgn="base">
              <a:spcBef>
                <a:spcPts val="900"/>
              </a:spcBef>
              <a:buFont typeface="Wingdings" pitchFamily="2" charset="2"/>
              <a:buChar char="Ø"/>
            </a:pPr>
            <a:r>
              <a:rPr lang="en-US" sz="1500" i="1" u="sng" dirty="0">
                <a:latin typeface="Arial" panose="020B0604020202020204" pitchFamily="34" charset="0"/>
                <a:cs typeface="Arial" panose="020B0604020202020204" pitchFamily="34" charset="0"/>
              </a:rPr>
              <a:t>Limited efforts for developing and evaluating convection-allowing emulators in surrogating background ensembles for data assimilation.</a:t>
            </a:r>
          </a:p>
          <a:p>
            <a:pPr marL="214313" indent="-214313" algn="just" fontAlgn="base">
              <a:spcBef>
                <a:spcPts val="900"/>
              </a:spcBef>
              <a:buFont typeface="Wingdings" pitchFamily="2" charset="2"/>
              <a:buChar char="Ø"/>
            </a:pPr>
            <a:r>
              <a:rPr lang="en-US" sz="1500" i="1" u="sng" dirty="0">
                <a:latin typeface="Arial" panose="020B0604020202020204" pitchFamily="34" charset="0"/>
                <a:cs typeface="Arial" panose="020B0604020202020204" pitchFamily="34" charset="0"/>
              </a:rPr>
              <a:t>This study focuses on the development and evaluation of </a:t>
            </a:r>
            <a:r>
              <a:rPr lang="en-US" sz="1500" b="1" i="1" u="sng" dirty="0">
                <a:latin typeface="Arial" panose="020B0604020202020204" pitchFamily="34" charset="0"/>
                <a:cs typeface="Arial" panose="020B0604020202020204" pitchFamily="34" charset="0"/>
              </a:rPr>
              <a:t>a convection-allowing ML emulator</a:t>
            </a:r>
            <a:r>
              <a:rPr lang="en-US" sz="1500" i="1" u="sng" dirty="0">
                <a:latin typeface="Arial" panose="020B0604020202020204" pitchFamily="34" charset="0"/>
                <a:cs typeface="Arial" panose="020B0604020202020204" pitchFamily="34" charset="0"/>
              </a:rPr>
              <a:t> to generate surrogate background ensemble toward convection-allowing multiscale DA.</a:t>
            </a:r>
          </a:p>
        </p:txBody>
      </p:sp>
      <p:pic>
        <p:nvPicPr>
          <p:cNvPr id="1028" name="Picture 4" descr="A close up of a sign&#10;&#10;Description automatically generated">
            <a:extLst>
              <a:ext uri="{FF2B5EF4-FFF2-40B4-BE49-F238E27FC236}">
                <a16:creationId xmlns:a16="http://schemas.microsoft.com/office/drawing/2014/main" id="{0B2B2C23-28AF-F826-348C-3AFB0BC6E9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7390" y="55974"/>
            <a:ext cx="806611" cy="806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136259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5A827-C743-C20B-A78F-BFE1741D3F96}"/>
            </a:ext>
          </a:extLst>
        </p:cNvPr>
        <p:cNvGrpSpPr/>
        <p:nvPr/>
      </p:nvGrpSpPr>
      <p:grpSpPr>
        <a:xfrm>
          <a:off x="0" y="0"/>
          <a:ext cx="0" cy="0"/>
          <a:chOff x="0" y="0"/>
          <a:chExt cx="0" cy="0"/>
        </a:xfrm>
      </p:grpSpPr>
      <p:sp>
        <p:nvSpPr>
          <p:cNvPr id="51" name="Shape 51">
            <a:extLst>
              <a:ext uri="{FF2B5EF4-FFF2-40B4-BE49-F238E27FC236}">
                <a16:creationId xmlns:a16="http://schemas.microsoft.com/office/drawing/2014/main" id="{79987538-D815-1399-5F1F-16EA439D2351}"/>
              </a:ext>
            </a:extLst>
          </p:cNvPr>
          <p:cNvSpPr/>
          <p:nvPr/>
        </p:nvSpPr>
        <p:spPr>
          <a:xfrm flipV="1">
            <a:off x="0" y="923198"/>
            <a:ext cx="9144000" cy="42485"/>
          </a:xfrm>
          <a:prstGeom prst="line">
            <a:avLst/>
          </a:prstGeom>
          <a:ln w="57150">
            <a:solidFill>
              <a:srgbClr val="972921"/>
            </a:solidFill>
            <a:round/>
          </a:ln>
        </p:spPr>
        <p:txBody>
          <a:bodyPr lIns="0" tIns="0" rIns="0" bIns="0"/>
          <a:lstStyle/>
          <a:p>
            <a:pPr defTabSz="342900">
              <a:defRPr sz="1200">
                <a:latin typeface="+mj-lt"/>
                <a:ea typeface="+mj-ea"/>
                <a:cs typeface="+mj-cs"/>
                <a:sym typeface="Helvetica"/>
              </a:defRPr>
            </a:pPr>
            <a:endParaRPr sz="900">
              <a:latin typeface="Arial" panose="020B0604020202020204" pitchFamily="34" charset="0"/>
              <a:cs typeface="Arial" panose="020B0604020202020204" pitchFamily="34" charset="0"/>
            </a:endParaRPr>
          </a:p>
        </p:txBody>
      </p:sp>
      <p:pic>
        <p:nvPicPr>
          <p:cNvPr id="52" name="image1.jpeg" descr="ou_logo_400x560.jpg">
            <a:extLst>
              <a:ext uri="{FF2B5EF4-FFF2-40B4-BE49-F238E27FC236}">
                <a16:creationId xmlns:a16="http://schemas.microsoft.com/office/drawing/2014/main" id="{C2CC948D-37FB-2302-C252-A6E4164E30D3}"/>
              </a:ext>
            </a:extLst>
          </p:cNvPr>
          <p:cNvPicPr/>
          <p:nvPr/>
        </p:nvPicPr>
        <p:blipFill>
          <a:blip r:embed="rId3"/>
          <a:stretch>
            <a:fillRect/>
          </a:stretch>
        </p:blipFill>
        <p:spPr>
          <a:xfrm>
            <a:off x="7828563" y="150833"/>
            <a:ext cx="492919" cy="689373"/>
          </a:xfrm>
          <a:prstGeom prst="rect">
            <a:avLst/>
          </a:prstGeom>
          <a:ln w="12700">
            <a:miter lim="400000"/>
          </a:ln>
        </p:spPr>
      </p:pic>
      <p:sp>
        <p:nvSpPr>
          <p:cNvPr id="2" name="Slide Number Placeholder 1">
            <a:extLst>
              <a:ext uri="{FF2B5EF4-FFF2-40B4-BE49-F238E27FC236}">
                <a16:creationId xmlns:a16="http://schemas.microsoft.com/office/drawing/2014/main" id="{F7047C20-E503-B299-2416-F634D54041BA}"/>
              </a:ext>
            </a:extLst>
          </p:cNvPr>
          <p:cNvSpPr>
            <a:spLocks noGrp="1"/>
          </p:cNvSpPr>
          <p:nvPr>
            <p:ph type="sldNum" sz="quarter" idx="2"/>
          </p:nvPr>
        </p:nvSpPr>
        <p:spPr/>
        <p:txBody>
          <a:bodyPr/>
          <a:lstStyle/>
          <a:p>
            <a:pPr lvl="0"/>
            <a:fld id="{86CB4B4D-7CA3-9044-876B-883B54F8677D}" type="slidenum">
              <a:rPr lang="en-US" smtClean="0">
                <a:latin typeface="Arial" panose="020B0604020202020204" pitchFamily="34" charset="0"/>
                <a:cs typeface="Arial" panose="020B0604020202020204" pitchFamily="34" charset="0"/>
              </a:rPr>
              <a:t>3</a:t>
            </a:fld>
            <a:endParaRPr lang="en-US"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EB20AB34-9A57-1757-3D3C-FC88EC7A33F4}"/>
              </a:ext>
            </a:extLst>
          </p:cNvPr>
          <p:cNvSpPr txBox="1"/>
          <p:nvPr/>
        </p:nvSpPr>
        <p:spPr>
          <a:xfrm>
            <a:off x="1244112" y="66721"/>
            <a:ext cx="6655777" cy="807913"/>
          </a:xfrm>
          <a:prstGeom prst="rect">
            <a:avLst/>
          </a:prstGeom>
          <a:noFill/>
        </p:spPr>
        <p:txBody>
          <a:bodyPr wrap="square" rtlCol="0">
            <a:spAutoFit/>
          </a:bodyPr>
          <a:lstStyle/>
          <a:p>
            <a:pPr algn="ctr"/>
            <a:r>
              <a:rPr lang="en-US" sz="1800" b="1" dirty="0">
                <a:solidFill>
                  <a:srgbClr val="982A22"/>
                </a:solidFill>
                <a:latin typeface="Arial" panose="020B0604020202020204" pitchFamily="34" charset="0"/>
                <a:cs typeface="Arial" panose="020B0604020202020204" pitchFamily="34" charset="0"/>
              </a:rPr>
              <a:t>A convection-allowing emulator toward multiscale DA (MAPCast)</a:t>
            </a:r>
          </a:p>
          <a:p>
            <a:pPr algn="ctr"/>
            <a:r>
              <a:rPr lang="en-US" sz="1050" dirty="0">
                <a:latin typeface="Arial" panose="020B0604020202020204" pitchFamily="34" charset="0"/>
                <a:cs typeface="Arial" panose="020B0604020202020204" pitchFamily="34" charset="0"/>
              </a:rPr>
              <a:t>Training Datasets</a:t>
            </a:r>
          </a:p>
        </p:txBody>
      </p:sp>
      <p:pic>
        <p:nvPicPr>
          <p:cNvPr id="1026" name="Picture 2" descr="A group of people with a logo&#10;&#10;Description automatically generated">
            <a:extLst>
              <a:ext uri="{FF2B5EF4-FFF2-40B4-BE49-F238E27FC236}">
                <a16:creationId xmlns:a16="http://schemas.microsoft.com/office/drawing/2014/main" id="{64AA5253-EE35-3FAD-DEC5-BBE78AB658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12" y="66721"/>
            <a:ext cx="1289825" cy="7312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995E618-B021-29D3-F6AF-98D588DD6741}"/>
              </a:ext>
            </a:extLst>
          </p:cNvPr>
          <p:cNvSpPr txBox="1"/>
          <p:nvPr/>
        </p:nvSpPr>
        <p:spPr>
          <a:xfrm>
            <a:off x="670524" y="1090921"/>
            <a:ext cx="7844826" cy="1338828"/>
          </a:xfrm>
          <a:prstGeom prst="rect">
            <a:avLst/>
          </a:prstGeom>
          <a:noFill/>
        </p:spPr>
        <p:txBody>
          <a:bodyPr wrap="square">
            <a:spAutoFit/>
          </a:bodyPr>
          <a:lstStyle/>
          <a:p>
            <a:pPr marL="214313" indent="-214313" fontAlgn="base">
              <a:buFont typeface="Wingdings" pitchFamily="2" charset="2"/>
              <a:buChar char="q"/>
            </a:pPr>
            <a:r>
              <a:rPr lang="en-US" sz="1350" dirty="0">
                <a:latin typeface="Arial" panose="020B0604020202020204" pitchFamily="34" charset="0"/>
              </a:rPr>
              <a:t>Requirements:</a:t>
            </a:r>
          </a:p>
          <a:p>
            <a:pPr marL="348854" indent="-209550" fontAlgn="base">
              <a:buFont typeface="Wingdings" pitchFamily="2" charset="2"/>
              <a:buChar char="ü"/>
            </a:pPr>
            <a:r>
              <a:rPr lang="en-US" sz="1350" dirty="0">
                <a:latin typeface="Arial" panose="020B0604020202020204" pitchFamily="34" charset="0"/>
              </a:rPr>
              <a:t>Spatial and temporal resolution need to be capable of depicting multi-scales, i.e. sampling across meso-convective scales including e.g. short-lived supercells and long-lived squall lines, etc.</a:t>
            </a:r>
          </a:p>
          <a:p>
            <a:pPr marL="348854" indent="-209550" fontAlgn="base">
              <a:buFont typeface="Wingdings" pitchFamily="2" charset="2"/>
              <a:buChar char="ü"/>
            </a:pPr>
            <a:r>
              <a:rPr lang="en-US" sz="1350" dirty="0">
                <a:latin typeface="Arial" panose="020B0604020202020204" pitchFamily="34" charset="0"/>
              </a:rPr>
              <a:t>Variables need to include critical variables for convective scales and with ensemble DA need in mind</a:t>
            </a:r>
          </a:p>
        </p:txBody>
      </p:sp>
      <p:sp>
        <p:nvSpPr>
          <p:cNvPr id="7" name="TextBox 6">
            <a:extLst>
              <a:ext uri="{FF2B5EF4-FFF2-40B4-BE49-F238E27FC236}">
                <a16:creationId xmlns:a16="http://schemas.microsoft.com/office/drawing/2014/main" id="{101B9492-8278-2E56-0D00-C16830D9D081}"/>
              </a:ext>
            </a:extLst>
          </p:cNvPr>
          <p:cNvSpPr txBox="1"/>
          <p:nvPr/>
        </p:nvSpPr>
        <p:spPr>
          <a:xfrm>
            <a:off x="670524" y="2513593"/>
            <a:ext cx="4585188" cy="2169825"/>
          </a:xfrm>
          <a:prstGeom prst="rect">
            <a:avLst/>
          </a:prstGeom>
          <a:noFill/>
        </p:spPr>
        <p:txBody>
          <a:bodyPr wrap="square">
            <a:spAutoFit/>
          </a:bodyPr>
          <a:lstStyle/>
          <a:p>
            <a:pPr marL="214313" indent="-214313" fontAlgn="base">
              <a:buFont typeface="Wingdings" pitchFamily="2" charset="2"/>
              <a:buChar char="q"/>
            </a:pPr>
            <a:r>
              <a:rPr lang="en-US" sz="1350" dirty="0">
                <a:latin typeface="Arial" panose="020B0604020202020204" pitchFamily="34" charset="0"/>
              </a:rPr>
              <a:t>Generation of training datasets</a:t>
            </a:r>
          </a:p>
          <a:p>
            <a:pPr marL="435769" indent="-217885" fontAlgn="base">
              <a:buFont typeface="Wingdings" pitchFamily="2" charset="2"/>
              <a:buChar char="§"/>
            </a:pPr>
            <a:r>
              <a:rPr lang="en-US" sz="1350" dirty="0">
                <a:latin typeface="Arial" panose="020B0604020202020204" pitchFamily="34" charset="0"/>
              </a:rPr>
              <a:t>MPAS forecast covering CONUS domain initialized from HRRR/RAP with a 15-min timestep and the grid spacing of 3 km.</a:t>
            </a:r>
          </a:p>
          <a:p>
            <a:pPr marL="435769" indent="-217885" fontAlgn="base">
              <a:buFont typeface="Wingdings" pitchFamily="2" charset="2"/>
              <a:buChar char="§"/>
            </a:pPr>
            <a:r>
              <a:rPr lang="en-US" sz="1350" dirty="0">
                <a:latin typeface="Arial" panose="020B0604020202020204" pitchFamily="34" charset="0"/>
              </a:rPr>
              <a:t>Data for 5 seasons so far, valid during spring-early summer 2021-2025</a:t>
            </a:r>
          </a:p>
          <a:p>
            <a:pPr marL="435769" indent="-217885" fontAlgn="base">
              <a:buFont typeface="Wingdings" pitchFamily="2" charset="2"/>
              <a:buChar char="§"/>
            </a:pPr>
            <a:r>
              <a:rPr lang="en-US" sz="1350" i="1" dirty="0">
                <a:latin typeface="Arial" panose="020B0604020202020204" pitchFamily="34" charset="0"/>
              </a:rPr>
              <a:t>3D Variables</a:t>
            </a:r>
          </a:p>
          <a:p>
            <a:pPr marL="602456" indent="-166688"/>
            <a:r>
              <a:rPr lang="en-US" sz="1350" dirty="0">
                <a:latin typeface="Arial" panose="020B0604020202020204" pitchFamily="34" charset="0"/>
              </a:rPr>
              <a:t>U, V, </a:t>
            </a:r>
            <a:r>
              <a:rPr lang="en-US" sz="1350" u="sng" dirty="0">
                <a:latin typeface="Arial" panose="020B0604020202020204" pitchFamily="34" charset="0"/>
              </a:rPr>
              <a:t>W</a:t>
            </a:r>
            <a:r>
              <a:rPr lang="en-US" sz="1350" dirty="0">
                <a:latin typeface="Arial" panose="020B0604020202020204" pitchFamily="34" charset="0"/>
              </a:rPr>
              <a:t>, T, QVAPOR, Pressure, </a:t>
            </a:r>
            <a:r>
              <a:rPr lang="en-US" sz="1350" u="sng" dirty="0">
                <a:latin typeface="Arial" panose="020B0604020202020204" pitchFamily="34" charset="0"/>
              </a:rPr>
              <a:t>Reflectivity</a:t>
            </a:r>
            <a:endParaRPr lang="en-US" sz="1050" dirty="0"/>
          </a:p>
          <a:p>
            <a:pPr marL="435769" indent="-217885" fontAlgn="base">
              <a:buFont typeface="Wingdings" pitchFamily="2" charset="2"/>
              <a:buChar char="§"/>
            </a:pPr>
            <a:r>
              <a:rPr lang="en-US" sz="1350" i="1" dirty="0">
                <a:latin typeface="Arial" panose="020B0604020202020204" pitchFamily="34" charset="0"/>
              </a:rPr>
              <a:t>2D Variables</a:t>
            </a:r>
          </a:p>
          <a:p>
            <a:pPr marL="435769"/>
            <a:r>
              <a:rPr lang="en-US" sz="1350" dirty="0">
                <a:latin typeface="Arial" panose="020B0604020202020204" pitchFamily="34" charset="0"/>
              </a:rPr>
              <a:t>t2m, q2m, u10m, v10m</a:t>
            </a:r>
            <a:endParaRPr lang="en-US" sz="1050" dirty="0"/>
          </a:p>
        </p:txBody>
      </p:sp>
      <p:pic>
        <p:nvPicPr>
          <p:cNvPr id="2050" name="Picture 2">
            <a:extLst>
              <a:ext uri="{FF2B5EF4-FFF2-40B4-BE49-F238E27FC236}">
                <a16:creationId xmlns:a16="http://schemas.microsoft.com/office/drawing/2014/main" id="{78CAC497-18D7-F922-7F9A-3A6B0773E5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57629" y="2406665"/>
            <a:ext cx="3232638" cy="2424479"/>
          </a:xfrm>
          <a:prstGeom prst="rect">
            <a:avLst/>
          </a:prstGeom>
          <a:noFill/>
          <a:extLst>
            <a:ext uri="{909E8E84-426E-40DD-AFC4-6F175D3DCCD1}">
              <a14:hiddenFill xmlns:a14="http://schemas.microsoft.com/office/drawing/2010/main">
                <a:solidFill>
                  <a:srgbClr val="FFFFFF"/>
                </a:solidFill>
              </a14:hiddenFill>
            </a:ext>
          </a:extLst>
        </p:spPr>
      </p:pic>
      <p:sp>
        <p:nvSpPr>
          <p:cNvPr id="11" name="Right Arrow 10">
            <a:extLst>
              <a:ext uri="{FF2B5EF4-FFF2-40B4-BE49-F238E27FC236}">
                <a16:creationId xmlns:a16="http://schemas.microsoft.com/office/drawing/2014/main" id="{0A9E24B6-8F85-9A32-1896-68023E249D35}"/>
              </a:ext>
            </a:extLst>
          </p:cNvPr>
          <p:cNvSpPr/>
          <p:nvPr/>
        </p:nvSpPr>
        <p:spPr>
          <a:xfrm rot="12689067">
            <a:off x="6777996" y="3760418"/>
            <a:ext cx="562274" cy="72189"/>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TextBox 11">
            <a:extLst>
              <a:ext uri="{FF2B5EF4-FFF2-40B4-BE49-F238E27FC236}">
                <a16:creationId xmlns:a16="http://schemas.microsoft.com/office/drawing/2014/main" id="{B3DCA301-DD78-99E7-2C6F-26724601625A}"/>
              </a:ext>
            </a:extLst>
          </p:cNvPr>
          <p:cNvSpPr txBox="1"/>
          <p:nvPr/>
        </p:nvSpPr>
        <p:spPr>
          <a:xfrm>
            <a:off x="7298031" y="3848271"/>
            <a:ext cx="1121019" cy="253916"/>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Squall line</a:t>
            </a:r>
          </a:p>
        </p:txBody>
      </p:sp>
      <p:sp>
        <p:nvSpPr>
          <p:cNvPr id="13" name="Right Arrow 12">
            <a:extLst>
              <a:ext uri="{FF2B5EF4-FFF2-40B4-BE49-F238E27FC236}">
                <a16:creationId xmlns:a16="http://schemas.microsoft.com/office/drawing/2014/main" id="{0014B00B-CE06-51FD-4F46-B508C484A5C4}"/>
              </a:ext>
            </a:extLst>
          </p:cNvPr>
          <p:cNvSpPr/>
          <p:nvPr/>
        </p:nvSpPr>
        <p:spPr>
          <a:xfrm rot="11263204" flipV="1">
            <a:off x="6601383" y="4216943"/>
            <a:ext cx="573250" cy="54270"/>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TextBox 13">
            <a:extLst>
              <a:ext uri="{FF2B5EF4-FFF2-40B4-BE49-F238E27FC236}">
                <a16:creationId xmlns:a16="http://schemas.microsoft.com/office/drawing/2014/main" id="{BD198841-22E8-186D-A18F-304D941CA7B4}"/>
              </a:ext>
            </a:extLst>
          </p:cNvPr>
          <p:cNvSpPr txBox="1"/>
          <p:nvPr/>
        </p:nvSpPr>
        <p:spPr>
          <a:xfrm>
            <a:off x="7175681" y="4139859"/>
            <a:ext cx="1121019" cy="253916"/>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Supercell</a:t>
            </a:r>
          </a:p>
        </p:txBody>
      </p:sp>
      <p:pic>
        <p:nvPicPr>
          <p:cNvPr id="15" name="Picture 4" descr="A close up of a sign&#10;&#10;Description automatically generated">
            <a:extLst>
              <a:ext uri="{FF2B5EF4-FFF2-40B4-BE49-F238E27FC236}">
                <a16:creationId xmlns:a16="http://schemas.microsoft.com/office/drawing/2014/main" id="{B4BBF46A-4EAE-1A5C-3D5F-83135C3667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37390" y="34554"/>
            <a:ext cx="806611" cy="806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543156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9FB3F-C3E7-EA8F-C2F7-A3B93A646242}"/>
            </a:ext>
          </a:extLst>
        </p:cNvPr>
        <p:cNvGrpSpPr/>
        <p:nvPr/>
      </p:nvGrpSpPr>
      <p:grpSpPr>
        <a:xfrm>
          <a:off x="0" y="0"/>
          <a:ext cx="0" cy="0"/>
          <a:chOff x="0" y="0"/>
          <a:chExt cx="0" cy="0"/>
        </a:xfrm>
      </p:grpSpPr>
      <p:sp>
        <p:nvSpPr>
          <p:cNvPr id="51" name="Shape 51">
            <a:extLst>
              <a:ext uri="{FF2B5EF4-FFF2-40B4-BE49-F238E27FC236}">
                <a16:creationId xmlns:a16="http://schemas.microsoft.com/office/drawing/2014/main" id="{E4DE580F-754C-DAF4-6415-81471C65D4F8}"/>
              </a:ext>
            </a:extLst>
          </p:cNvPr>
          <p:cNvSpPr/>
          <p:nvPr/>
        </p:nvSpPr>
        <p:spPr>
          <a:xfrm flipV="1">
            <a:off x="0" y="923198"/>
            <a:ext cx="9144000" cy="42485"/>
          </a:xfrm>
          <a:prstGeom prst="line">
            <a:avLst/>
          </a:prstGeom>
          <a:ln w="57150">
            <a:solidFill>
              <a:srgbClr val="972921"/>
            </a:solidFill>
            <a:round/>
          </a:ln>
        </p:spPr>
        <p:txBody>
          <a:bodyPr lIns="0" tIns="0" rIns="0" bIns="0"/>
          <a:lstStyle/>
          <a:p>
            <a:pPr defTabSz="342900">
              <a:defRPr sz="1200">
                <a:latin typeface="+mj-lt"/>
                <a:ea typeface="+mj-ea"/>
                <a:cs typeface="+mj-cs"/>
                <a:sym typeface="Helvetica"/>
              </a:defRPr>
            </a:pPr>
            <a:endParaRPr sz="900">
              <a:latin typeface="Arial" panose="020B0604020202020204" pitchFamily="34" charset="0"/>
              <a:cs typeface="Arial" panose="020B0604020202020204" pitchFamily="34" charset="0"/>
            </a:endParaRPr>
          </a:p>
        </p:txBody>
      </p:sp>
      <p:pic>
        <p:nvPicPr>
          <p:cNvPr id="52" name="image1.jpeg" descr="ou_logo_400x560.jpg">
            <a:extLst>
              <a:ext uri="{FF2B5EF4-FFF2-40B4-BE49-F238E27FC236}">
                <a16:creationId xmlns:a16="http://schemas.microsoft.com/office/drawing/2014/main" id="{286EAE4A-6131-8F8F-170F-39D64A862FBB}"/>
              </a:ext>
            </a:extLst>
          </p:cNvPr>
          <p:cNvPicPr/>
          <p:nvPr/>
        </p:nvPicPr>
        <p:blipFill>
          <a:blip r:embed="rId3"/>
          <a:stretch>
            <a:fillRect/>
          </a:stretch>
        </p:blipFill>
        <p:spPr>
          <a:xfrm>
            <a:off x="7828563" y="150833"/>
            <a:ext cx="492919" cy="689373"/>
          </a:xfrm>
          <a:prstGeom prst="rect">
            <a:avLst/>
          </a:prstGeom>
          <a:ln w="12700">
            <a:miter lim="400000"/>
          </a:ln>
        </p:spPr>
      </p:pic>
      <p:sp>
        <p:nvSpPr>
          <p:cNvPr id="2" name="Slide Number Placeholder 1">
            <a:extLst>
              <a:ext uri="{FF2B5EF4-FFF2-40B4-BE49-F238E27FC236}">
                <a16:creationId xmlns:a16="http://schemas.microsoft.com/office/drawing/2014/main" id="{FA1740CC-AFA9-5686-478B-4CFAB5C97DAB}"/>
              </a:ext>
            </a:extLst>
          </p:cNvPr>
          <p:cNvSpPr>
            <a:spLocks noGrp="1"/>
          </p:cNvSpPr>
          <p:nvPr>
            <p:ph type="sldNum" sz="quarter" idx="2"/>
          </p:nvPr>
        </p:nvSpPr>
        <p:spPr/>
        <p:txBody>
          <a:bodyPr/>
          <a:lstStyle/>
          <a:p>
            <a:pPr lvl="0"/>
            <a:fld id="{86CB4B4D-7CA3-9044-876B-883B54F8677D}" type="slidenum">
              <a:rPr lang="en-US" smtClean="0">
                <a:latin typeface="Arial" panose="020B0604020202020204" pitchFamily="34" charset="0"/>
                <a:cs typeface="Arial" panose="020B0604020202020204" pitchFamily="34" charset="0"/>
              </a:rPr>
              <a:t>4</a:t>
            </a:fld>
            <a:endParaRPr lang="en-US" dirty="0">
              <a:latin typeface="Arial" panose="020B0604020202020204" pitchFamily="34" charset="0"/>
              <a:cs typeface="Arial" panose="020B0604020202020204" pitchFamily="34" charset="0"/>
            </a:endParaRPr>
          </a:p>
        </p:txBody>
      </p:sp>
      <p:pic>
        <p:nvPicPr>
          <p:cNvPr id="1026" name="Picture 2" descr="A group of people with a logo&#10;&#10;Description automatically generated">
            <a:extLst>
              <a:ext uri="{FF2B5EF4-FFF2-40B4-BE49-F238E27FC236}">
                <a16:creationId xmlns:a16="http://schemas.microsoft.com/office/drawing/2014/main" id="{4836F8F9-6705-CDEC-2D37-13F494F6FF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12" y="66721"/>
            <a:ext cx="1289825" cy="7312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E1E489A-EDC3-77E6-B0E3-CC966E7992B7}"/>
              </a:ext>
            </a:extLst>
          </p:cNvPr>
          <p:cNvSpPr txBox="1"/>
          <p:nvPr/>
        </p:nvSpPr>
        <p:spPr>
          <a:xfrm>
            <a:off x="1244112" y="66721"/>
            <a:ext cx="6655777" cy="807913"/>
          </a:xfrm>
          <a:prstGeom prst="rect">
            <a:avLst/>
          </a:prstGeom>
          <a:noFill/>
        </p:spPr>
        <p:txBody>
          <a:bodyPr wrap="square" rtlCol="0">
            <a:spAutoFit/>
          </a:bodyPr>
          <a:lstStyle/>
          <a:p>
            <a:pPr algn="ctr"/>
            <a:r>
              <a:rPr lang="en-US" sz="1800" b="1" dirty="0">
                <a:solidFill>
                  <a:srgbClr val="982A22"/>
                </a:solidFill>
                <a:latin typeface="Arial" panose="020B0604020202020204" pitchFamily="34" charset="0"/>
                <a:cs typeface="Arial" panose="020B0604020202020204" pitchFamily="34" charset="0"/>
              </a:rPr>
              <a:t>A convection-allowing emulator toward multiscale DA (MAPCast)</a:t>
            </a:r>
          </a:p>
          <a:p>
            <a:pPr algn="ctr"/>
            <a:r>
              <a:rPr lang="en-US" sz="1050" dirty="0">
                <a:latin typeface="Arial" panose="020B0604020202020204" pitchFamily="34" charset="0"/>
                <a:cs typeface="Arial" panose="020B0604020202020204" pitchFamily="34" charset="0"/>
              </a:rPr>
              <a:t>Emulator Architecture (Wang and Wang 2026)</a:t>
            </a:r>
          </a:p>
        </p:txBody>
      </p:sp>
      <p:pic>
        <p:nvPicPr>
          <p:cNvPr id="5" name="Picture 4">
            <a:extLst>
              <a:ext uri="{FF2B5EF4-FFF2-40B4-BE49-F238E27FC236}">
                <a16:creationId xmlns:a16="http://schemas.microsoft.com/office/drawing/2014/main" id="{E4CD307B-9A12-3CE1-17BF-335AECFE099A}"/>
              </a:ext>
            </a:extLst>
          </p:cNvPr>
          <p:cNvPicPr>
            <a:picLocks noChangeAspect="1"/>
          </p:cNvPicPr>
          <p:nvPr/>
        </p:nvPicPr>
        <p:blipFill>
          <a:blip r:embed="rId5"/>
          <a:srcRect/>
          <a:stretch/>
        </p:blipFill>
        <p:spPr>
          <a:xfrm>
            <a:off x="2804694" y="1003793"/>
            <a:ext cx="5799046" cy="3831112"/>
          </a:xfrm>
          <a:prstGeom prst="rect">
            <a:avLst/>
          </a:prstGeom>
        </p:spPr>
      </p:pic>
      <p:sp>
        <p:nvSpPr>
          <p:cNvPr id="8" name="TextBox 7">
            <a:extLst>
              <a:ext uri="{FF2B5EF4-FFF2-40B4-BE49-F238E27FC236}">
                <a16:creationId xmlns:a16="http://schemas.microsoft.com/office/drawing/2014/main" id="{041A948D-0683-0051-5FDC-543D75260BEF}"/>
              </a:ext>
            </a:extLst>
          </p:cNvPr>
          <p:cNvSpPr txBox="1"/>
          <p:nvPr/>
        </p:nvSpPr>
        <p:spPr>
          <a:xfrm>
            <a:off x="103257" y="1295770"/>
            <a:ext cx="2701437" cy="1708160"/>
          </a:xfrm>
          <a:prstGeom prst="rect">
            <a:avLst/>
          </a:prstGeom>
          <a:noFill/>
        </p:spPr>
        <p:txBody>
          <a:bodyPr wrap="square">
            <a:spAutoFit/>
          </a:bodyPr>
          <a:lstStyle/>
          <a:p>
            <a:pPr marL="214313" indent="-214313" fontAlgn="base">
              <a:buFont typeface="Wingdings" pitchFamily="2" charset="2"/>
              <a:buChar char="Ø"/>
            </a:pPr>
            <a:r>
              <a:rPr lang="en-US" sz="1050" dirty="0">
                <a:latin typeface="Arial" panose="020B0604020202020204" pitchFamily="34" charset="0"/>
                <a:cs typeface="Arial" panose="020B0604020202020204" pitchFamily="34" charset="0"/>
              </a:rPr>
              <a:t>Refactored Google’s GraphCast for a regional domain and built upon Keisler (2022) and Lam et al. (2023). </a:t>
            </a:r>
          </a:p>
          <a:p>
            <a:pPr marL="214313" indent="-214313" fontAlgn="base">
              <a:buFont typeface="Wingdings" pitchFamily="2" charset="2"/>
              <a:buChar char="Ø"/>
            </a:pPr>
            <a:endParaRPr lang="en-US" sz="1050" dirty="0">
              <a:latin typeface="Arial" panose="020B0604020202020204" pitchFamily="34" charset="0"/>
              <a:cs typeface="Arial" panose="020B0604020202020204" pitchFamily="34" charset="0"/>
            </a:endParaRPr>
          </a:p>
          <a:p>
            <a:pPr marL="214313" indent="-214313" fontAlgn="base">
              <a:buFont typeface="Wingdings" pitchFamily="2" charset="2"/>
              <a:buChar char="Ø"/>
            </a:pPr>
            <a:r>
              <a:rPr lang="en-US" sz="1050" dirty="0">
                <a:latin typeface="Arial" panose="020B0604020202020204" pitchFamily="34" charset="0"/>
                <a:cs typeface="Arial" panose="020B0604020202020204" pitchFamily="34" charset="0"/>
              </a:rPr>
              <a:t>Examined both square and triangle meshes.</a:t>
            </a:r>
          </a:p>
          <a:p>
            <a:pPr marL="214313" indent="-214313" fontAlgn="base">
              <a:buFont typeface="Wingdings" pitchFamily="2" charset="2"/>
              <a:buChar char="Ø"/>
            </a:pPr>
            <a:endParaRPr lang="en-US" sz="1050" dirty="0">
              <a:latin typeface="Arial" panose="020B0604020202020204" pitchFamily="34" charset="0"/>
              <a:cs typeface="Arial" panose="020B0604020202020204" pitchFamily="34" charset="0"/>
            </a:endParaRPr>
          </a:p>
          <a:p>
            <a:pPr marL="214313" indent="-214313" fontAlgn="base">
              <a:buClr>
                <a:schemeClr val="tx1"/>
              </a:buClr>
              <a:buFont typeface="Wingdings" pitchFamily="2" charset="2"/>
              <a:buChar char="Ø"/>
            </a:pPr>
            <a:r>
              <a:rPr lang="en-US" sz="1050" dirty="0">
                <a:latin typeface="Arial" panose="020B0604020202020204" pitchFamily="34" charset="0"/>
                <a:cs typeface="Arial" panose="020B0604020202020204" pitchFamily="34" charset="0"/>
              </a:rPr>
              <a:t>MAPCast uses an “encoder-processor-decoder” architecture.</a:t>
            </a:r>
          </a:p>
          <a:p>
            <a:pPr marL="214313" indent="-214313" fontAlgn="base">
              <a:buClr>
                <a:schemeClr val="tx1"/>
              </a:buClr>
              <a:buFont typeface="Wingdings" pitchFamily="2" charset="2"/>
              <a:buChar char="Ø"/>
            </a:pPr>
            <a:endParaRPr lang="en-US" sz="105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B702B52-5733-F27C-6951-F20EC18D062D}"/>
              </a:ext>
            </a:extLst>
          </p:cNvPr>
          <p:cNvSpPr txBox="1"/>
          <p:nvPr/>
        </p:nvSpPr>
        <p:spPr>
          <a:xfrm>
            <a:off x="3701561" y="2591331"/>
            <a:ext cx="720969" cy="323165"/>
          </a:xfrm>
          <a:prstGeom prst="rect">
            <a:avLst/>
          </a:prstGeom>
          <a:noFill/>
        </p:spPr>
        <p:txBody>
          <a:bodyPr wrap="square" rtlCol="0">
            <a:spAutoFit/>
          </a:bodyPr>
          <a:lstStyle/>
          <a:p>
            <a:r>
              <a:rPr lang="en-US" sz="750" dirty="0">
                <a:latin typeface="Arial" panose="020B0604020202020204" pitchFamily="34" charset="0"/>
                <a:cs typeface="Arial" panose="020B0604020202020204" pitchFamily="34" charset="0"/>
              </a:rPr>
              <a:t>144 Channels</a:t>
            </a:r>
          </a:p>
        </p:txBody>
      </p:sp>
      <p:pic>
        <p:nvPicPr>
          <p:cNvPr id="14" name="Picture 4" descr="A close up of a sign&#10;&#10;Description automatically generated">
            <a:extLst>
              <a:ext uri="{FF2B5EF4-FFF2-40B4-BE49-F238E27FC236}">
                <a16:creationId xmlns:a16="http://schemas.microsoft.com/office/drawing/2014/main" id="{8454605B-C1FF-CB02-52F1-6C6DF26678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37390" y="34554"/>
            <a:ext cx="806611" cy="806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820696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629A2-AEC7-ED09-332F-75133E401536}"/>
            </a:ext>
          </a:extLst>
        </p:cNvPr>
        <p:cNvGrpSpPr/>
        <p:nvPr/>
      </p:nvGrpSpPr>
      <p:grpSpPr>
        <a:xfrm>
          <a:off x="0" y="0"/>
          <a:ext cx="0" cy="0"/>
          <a:chOff x="0" y="0"/>
          <a:chExt cx="0" cy="0"/>
        </a:xfrm>
      </p:grpSpPr>
      <p:sp>
        <p:nvSpPr>
          <p:cNvPr id="51" name="Shape 51">
            <a:extLst>
              <a:ext uri="{FF2B5EF4-FFF2-40B4-BE49-F238E27FC236}">
                <a16:creationId xmlns:a16="http://schemas.microsoft.com/office/drawing/2014/main" id="{01DD6E91-F04A-766D-A392-82B1DB894491}"/>
              </a:ext>
            </a:extLst>
          </p:cNvPr>
          <p:cNvSpPr/>
          <p:nvPr/>
        </p:nvSpPr>
        <p:spPr>
          <a:xfrm flipV="1">
            <a:off x="0" y="923198"/>
            <a:ext cx="9144000" cy="42485"/>
          </a:xfrm>
          <a:prstGeom prst="line">
            <a:avLst/>
          </a:prstGeom>
          <a:ln w="57150">
            <a:solidFill>
              <a:srgbClr val="972921"/>
            </a:solidFill>
            <a:round/>
          </a:ln>
        </p:spPr>
        <p:txBody>
          <a:bodyPr lIns="0" tIns="0" rIns="0" bIns="0"/>
          <a:lstStyle/>
          <a:p>
            <a:pPr defTabSz="342900">
              <a:defRPr sz="1200">
                <a:latin typeface="+mj-lt"/>
                <a:ea typeface="+mj-ea"/>
                <a:cs typeface="+mj-cs"/>
                <a:sym typeface="Helvetica"/>
              </a:defRPr>
            </a:pPr>
            <a:endParaRPr sz="900">
              <a:latin typeface="Arial" panose="020B0604020202020204" pitchFamily="34" charset="0"/>
              <a:cs typeface="Arial" panose="020B0604020202020204" pitchFamily="34" charset="0"/>
            </a:endParaRPr>
          </a:p>
        </p:txBody>
      </p:sp>
      <p:pic>
        <p:nvPicPr>
          <p:cNvPr id="52" name="image1.jpeg" descr="ou_logo_400x560.jpg">
            <a:extLst>
              <a:ext uri="{FF2B5EF4-FFF2-40B4-BE49-F238E27FC236}">
                <a16:creationId xmlns:a16="http://schemas.microsoft.com/office/drawing/2014/main" id="{EF1F8101-02CC-B151-D02A-61C1A99996DE}"/>
              </a:ext>
            </a:extLst>
          </p:cNvPr>
          <p:cNvPicPr/>
          <p:nvPr/>
        </p:nvPicPr>
        <p:blipFill>
          <a:blip r:embed="rId3"/>
          <a:stretch>
            <a:fillRect/>
          </a:stretch>
        </p:blipFill>
        <p:spPr>
          <a:xfrm>
            <a:off x="7828563" y="150833"/>
            <a:ext cx="492919" cy="689373"/>
          </a:xfrm>
          <a:prstGeom prst="rect">
            <a:avLst/>
          </a:prstGeom>
          <a:ln w="12700">
            <a:miter lim="400000"/>
          </a:ln>
        </p:spPr>
      </p:pic>
      <p:sp>
        <p:nvSpPr>
          <p:cNvPr id="2" name="Slide Number Placeholder 1">
            <a:extLst>
              <a:ext uri="{FF2B5EF4-FFF2-40B4-BE49-F238E27FC236}">
                <a16:creationId xmlns:a16="http://schemas.microsoft.com/office/drawing/2014/main" id="{198314A2-4FA1-60A7-558E-AB18FA94BB71}"/>
              </a:ext>
            </a:extLst>
          </p:cNvPr>
          <p:cNvSpPr>
            <a:spLocks noGrp="1"/>
          </p:cNvSpPr>
          <p:nvPr>
            <p:ph type="sldNum" sz="quarter" idx="2"/>
          </p:nvPr>
        </p:nvSpPr>
        <p:spPr/>
        <p:txBody>
          <a:bodyPr/>
          <a:lstStyle/>
          <a:p>
            <a:pPr lvl="0"/>
            <a:fld id="{86CB4B4D-7CA3-9044-876B-883B54F8677D}" type="slidenum">
              <a:rPr lang="en-US" smtClean="0">
                <a:latin typeface="Arial" panose="020B0604020202020204" pitchFamily="34" charset="0"/>
                <a:cs typeface="Arial" panose="020B0604020202020204" pitchFamily="34" charset="0"/>
              </a:rPr>
              <a:t>5</a:t>
            </a:fld>
            <a:endParaRPr lang="en-US" dirty="0">
              <a:latin typeface="Arial" panose="020B0604020202020204" pitchFamily="34" charset="0"/>
              <a:cs typeface="Arial" panose="020B0604020202020204" pitchFamily="34" charset="0"/>
            </a:endParaRPr>
          </a:p>
        </p:txBody>
      </p:sp>
      <p:pic>
        <p:nvPicPr>
          <p:cNvPr id="1026" name="Picture 2" descr="A group of people with a logo&#10;&#10;Description automatically generated">
            <a:extLst>
              <a:ext uri="{FF2B5EF4-FFF2-40B4-BE49-F238E27FC236}">
                <a16:creationId xmlns:a16="http://schemas.microsoft.com/office/drawing/2014/main" id="{93706FA8-16C9-E487-C09B-EBDA452C2C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12" y="66721"/>
            <a:ext cx="1289825" cy="7312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2DDC0AC-8152-7D41-10ED-BC8BB6E956C5}"/>
              </a:ext>
            </a:extLst>
          </p:cNvPr>
          <p:cNvSpPr txBox="1"/>
          <p:nvPr/>
        </p:nvSpPr>
        <p:spPr>
          <a:xfrm>
            <a:off x="1244112" y="259216"/>
            <a:ext cx="6655777" cy="369332"/>
          </a:xfrm>
          <a:prstGeom prst="rect">
            <a:avLst/>
          </a:prstGeom>
          <a:noFill/>
        </p:spPr>
        <p:txBody>
          <a:bodyPr wrap="square" rtlCol="0">
            <a:spAutoFit/>
          </a:bodyPr>
          <a:lstStyle/>
          <a:p>
            <a:pPr algn="ctr"/>
            <a:r>
              <a:rPr lang="en-US" sz="1800" b="1" dirty="0">
                <a:solidFill>
                  <a:srgbClr val="982A22"/>
                </a:solidFill>
                <a:latin typeface="Arial" panose="020B0604020202020204" pitchFamily="34" charset="0"/>
                <a:cs typeface="Arial" panose="020B0604020202020204" pitchFamily="34" charset="0"/>
              </a:rPr>
              <a:t>Evaluation Data</a:t>
            </a:r>
          </a:p>
        </p:txBody>
      </p:sp>
      <p:sp>
        <p:nvSpPr>
          <p:cNvPr id="8" name="TextBox 7">
            <a:extLst>
              <a:ext uri="{FF2B5EF4-FFF2-40B4-BE49-F238E27FC236}">
                <a16:creationId xmlns:a16="http://schemas.microsoft.com/office/drawing/2014/main" id="{1F5D4D30-6F16-4F2C-96F5-620A91AA1A22}"/>
              </a:ext>
            </a:extLst>
          </p:cNvPr>
          <p:cNvSpPr txBox="1"/>
          <p:nvPr/>
        </p:nvSpPr>
        <p:spPr>
          <a:xfrm>
            <a:off x="6155582" y="1148252"/>
            <a:ext cx="2662136" cy="2031325"/>
          </a:xfrm>
          <a:prstGeom prst="rect">
            <a:avLst/>
          </a:prstGeom>
          <a:noFill/>
        </p:spPr>
        <p:txBody>
          <a:bodyPr wrap="square">
            <a:spAutoFit/>
          </a:bodyPr>
          <a:lstStyle/>
          <a:p>
            <a:pPr rtl="0" fontAlgn="base"/>
            <a:endParaRPr lang="en-US" sz="1050" dirty="0">
              <a:latin typeface="Arial" panose="020B0604020202020204" pitchFamily="34" charset="0"/>
              <a:cs typeface="Arial" panose="020B0604020202020204" pitchFamily="34" charset="0"/>
            </a:endParaRPr>
          </a:p>
          <a:p>
            <a:pPr marL="214313" indent="-214313" fontAlgn="base">
              <a:buFont typeface="Wingdings" pitchFamily="2" charset="2"/>
              <a:buChar char="Ø"/>
            </a:pPr>
            <a:r>
              <a:rPr lang="en-US" sz="1050" dirty="0">
                <a:latin typeface="Arial" panose="020B0604020202020204" pitchFamily="34" charset="0"/>
                <a:cs typeface="Arial" panose="020B0604020202020204" pitchFamily="34" charset="0"/>
              </a:rPr>
              <a:t>The evaluation data comprises ensemble forecasts for 10 convective storm events that occurred in May 2018 and 2019, including supercells, squall lines, and MCSs.</a:t>
            </a:r>
          </a:p>
          <a:p>
            <a:pPr marL="214313" indent="-214313" fontAlgn="base">
              <a:buFont typeface="Wingdings" pitchFamily="2" charset="2"/>
              <a:buChar char="Ø"/>
            </a:pPr>
            <a:endParaRPr lang="en-US" sz="1050" dirty="0">
              <a:latin typeface="Arial" panose="020B0604020202020204" pitchFamily="34" charset="0"/>
              <a:cs typeface="Arial" panose="020B0604020202020204" pitchFamily="34" charset="0"/>
            </a:endParaRPr>
          </a:p>
          <a:p>
            <a:pPr marL="214313" indent="-214313" fontAlgn="base">
              <a:buFont typeface="Wingdings" pitchFamily="2" charset="2"/>
              <a:buChar char="Ø"/>
            </a:pPr>
            <a:r>
              <a:rPr lang="en-US" sz="1050" dirty="0">
                <a:latin typeface="Arial" panose="020B0604020202020204" pitchFamily="34" charset="0"/>
                <a:cs typeface="Arial" panose="020B0604020202020204" pitchFamily="34" charset="0"/>
              </a:rPr>
              <a:t>The 36-member MPAS ensemble forecasts are initialized using the OU MAP 2018 and 2019 HWT ensemble analyses.</a:t>
            </a:r>
          </a:p>
          <a:p>
            <a:pPr marL="214313" indent="-214313" fontAlgn="base">
              <a:buFont typeface="Wingdings" pitchFamily="2" charset="2"/>
              <a:buChar char="Ø"/>
            </a:pPr>
            <a:endParaRPr lang="en-US" sz="1050" dirty="0">
              <a:latin typeface="Arial" panose="020B0604020202020204" pitchFamily="34" charset="0"/>
              <a:cs typeface="Arial" panose="020B0604020202020204" pitchFamily="34" charset="0"/>
            </a:endParaRPr>
          </a:p>
        </p:txBody>
      </p:sp>
      <p:pic>
        <p:nvPicPr>
          <p:cNvPr id="14" name="Picture 4" descr="A close up of a sign&#10;&#10;Description automatically generated">
            <a:extLst>
              <a:ext uri="{FF2B5EF4-FFF2-40B4-BE49-F238E27FC236}">
                <a16:creationId xmlns:a16="http://schemas.microsoft.com/office/drawing/2014/main" id="{5EF5F132-8367-D87D-B890-5CA3E0DB59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7390" y="34554"/>
            <a:ext cx="806611" cy="80661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390B81D-70AB-DC5A-6380-2CFAB3ED7489}"/>
              </a:ext>
            </a:extLst>
          </p:cNvPr>
          <p:cNvPicPr>
            <a:picLocks noChangeAspect="1"/>
          </p:cNvPicPr>
          <p:nvPr/>
        </p:nvPicPr>
        <p:blipFill>
          <a:blip r:embed="rId6"/>
          <a:stretch>
            <a:fillRect/>
          </a:stretch>
        </p:blipFill>
        <p:spPr>
          <a:xfrm>
            <a:off x="752527" y="1047718"/>
            <a:ext cx="5221370" cy="3064553"/>
          </a:xfrm>
          <a:prstGeom prst="rect">
            <a:avLst/>
          </a:prstGeom>
        </p:spPr>
      </p:pic>
      <p:sp>
        <p:nvSpPr>
          <p:cNvPr id="6" name="TextBox 5">
            <a:extLst>
              <a:ext uri="{FF2B5EF4-FFF2-40B4-BE49-F238E27FC236}">
                <a16:creationId xmlns:a16="http://schemas.microsoft.com/office/drawing/2014/main" id="{00FBA96C-9D1D-02B7-F46D-47C9391785FC}"/>
              </a:ext>
            </a:extLst>
          </p:cNvPr>
          <p:cNvSpPr txBox="1"/>
          <p:nvPr/>
        </p:nvSpPr>
        <p:spPr>
          <a:xfrm>
            <a:off x="754167" y="4184129"/>
            <a:ext cx="5551877" cy="415498"/>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The observed composite reflectivity paintballs exceeding 30 </a:t>
            </a:r>
            <a:r>
              <a:rPr lang="en-US" sz="1050" dirty="0" err="1">
                <a:latin typeface="Arial" panose="020B0604020202020204" pitchFamily="34" charset="0"/>
                <a:cs typeface="Arial" panose="020B0604020202020204" pitchFamily="34" charset="0"/>
              </a:rPr>
              <a:t>dBZ</a:t>
            </a:r>
            <a:r>
              <a:rPr lang="en-US" sz="1050" dirty="0">
                <a:latin typeface="Arial" panose="020B0604020202020204" pitchFamily="34" charset="0"/>
                <a:cs typeface="Arial" panose="020B0604020202020204" pitchFamily="34" charset="0"/>
              </a:rPr>
              <a:t> valid at 0045 UTC in each day of the 10 evaluation cases are overlaid.</a:t>
            </a:r>
          </a:p>
        </p:txBody>
      </p:sp>
    </p:spTree>
    <p:extLst>
      <p:ext uri="{BB962C8B-B14F-4D97-AF65-F5344CB8AC3E}">
        <p14:creationId xmlns:p14="http://schemas.microsoft.com/office/powerpoint/2010/main" val="177930877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D96E7-211B-F277-48C8-2AEBE753276E}"/>
            </a:ext>
          </a:extLst>
        </p:cNvPr>
        <p:cNvGrpSpPr/>
        <p:nvPr/>
      </p:nvGrpSpPr>
      <p:grpSpPr>
        <a:xfrm>
          <a:off x="0" y="0"/>
          <a:ext cx="0" cy="0"/>
          <a:chOff x="0" y="0"/>
          <a:chExt cx="0" cy="0"/>
        </a:xfrm>
      </p:grpSpPr>
      <p:sp>
        <p:nvSpPr>
          <p:cNvPr id="51" name="Shape 51">
            <a:extLst>
              <a:ext uri="{FF2B5EF4-FFF2-40B4-BE49-F238E27FC236}">
                <a16:creationId xmlns:a16="http://schemas.microsoft.com/office/drawing/2014/main" id="{B8ABDC0A-184A-7B49-3DFC-85024740DD83}"/>
              </a:ext>
            </a:extLst>
          </p:cNvPr>
          <p:cNvSpPr/>
          <p:nvPr/>
        </p:nvSpPr>
        <p:spPr>
          <a:xfrm flipV="1">
            <a:off x="0" y="923198"/>
            <a:ext cx="9144000" cy="42485"/>
          </a:xfrm>
          <a:prstGeom prst="line">
            <a:avLst/>
          </a:prstGeom>
          <a:ln w="57150">
            <a:solidFill>
              <a:srgbClr val="972921"/>
            </a:solidFill>
            <a:round/>
          </a:ln>
        </p:spPr>
        <p:txBody>
          <a:bodyPr lIns="0" tIns="0" rIns="0" bIns="0"/>
          <a:lstStyle/>
          <a:p>
            <a:pPr defTabSz="342900">
              <a:defRPr sz="1200">
                <a:latin typeface="+mj-lt"/>
                <a:ea typeface="+mj-ea"/>
                <a:cs typeface="+mj-cs"/>
                <a:sym typeface="Helvetica"/>
              </a:defRPr>
            </a:pPr>
            <a:endParaRPr sz="900">
              <a:latin typeface="Arial" panose="020B0604020202020204" pitchFamily="34" charset="0"/>
              <a:cs typeface="Arial" panose="020B0604020202020204" pitchFamily="34" charset="0"/>
            </a:endParaRPr>
          </a:p>
        </p:txBody>
      </p:sp>
      <p:pic>
        <p:nvPicPr>
          <p:cNvPr id="52" name="image1.jpeg" descr="ou_logo_400x560.jpg">
            <a:extLst>
              <a:ext uri="{FF2B5EF4-FFF2-40B4-BE49-F238E27FC236}">
                <a16:creationId xmlns:a16="http://schemas.microsoft.com/office/drawing/2014/main" id="{9C7F5258-F5B4-8FD5-A628-3B2D5DE7FF46}"/>
              </a:ext>
            </a:extLst>
          </p:cNvPr>
          <p:cNvPicPr/>
          <p:nvPr/>
        </p:nvPicPr>
        <p:blipFill>
          <a:blip r:embed="rId3"/>
          <a:stretch>
            <a:fillRect/>
          </a:stretch>
        </p:blipFill>
        <p:spPr>
          <a:xfrm>
            <a:off x="7828563" y="150833"/>
            <a:ext cx="492919" cy="689373"/>
          </a:xfrm>
          <a:prstGeom prst="rect">
            <a:avLst/>
          </a:prstGeom>
          <a:ln w="12700">
            <a:miter lim="400000"/>
          </a:ln>
        </p:spPr>
      </p:pic>
      <p:sp>
        <p:nvSpPr>
          <p:cNvPr id="2" name="Slide Number Placeholder 1">
            <a:extLst>
              <a:ext uri="{FF2B5EF4-FFF2-40B4-BE49-F238E27FC236}">
                <a16:creationId xmlns:a16="http://schemas.microsoft.com/office/drawing/2014/main" id="{BEF00E5E-0AA9-BA09-D850-8D0E9F44D053}"/>
              </a:ext>
            </a:extLst>
          </p:cNvPr>
          <p:cNvSpPr>
            <a:spLocks noGrp="1"/>
          </p:cNvSpPr>
          <p:nvPr>
            <p:ph type="sldNum" sz="quarter" idx="2"/>
          </p:nvPr>
        </p:nvSpPr>
        <p:spPr/>
        <p:txBody>
          <a:bodyPr/>
          <a:lstStyle/>
          <a:p>
            <a:pPr lvl="0"/>
            <a:fld id="{86CB4B4D-7CA3-9044-876B-883B54F8677D}" type="slidenum">
              <a:rPr lang="en-US" smtClean="0">
                <a:latin typeface="Arial" panose="020B0604020202020204" pitchFamily="34" charset="0"/>
                <a:cs typeface="Arial" panose="020B0604020202020204" pitchFamily="34" charset="0"/>
              </a:rPr>
              <a:t>6</a:t>
            </a:fld>
            <a:endParaRPr lang="en-US"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048498F-FE4D-77A8-2631-E02A71CAC87E}"/>
              </a:ext>
            </a:extLst>
          </p:cNvPr>
          <p:cNvSpPr txBox="1"/>
          <p:nvPr/>
        </p:nvSpPr>
        <p:spPr>
          <a:xfrm>
            <a:off x="1315438" y="306136"/>
            <a:ext cx="6513125" cy="530915"/>
          </a:xfrm>
          <a:prstGeom prst="rect">
            <a:avLst/>
          </a:prstGeom>
          <a:noFill/>
        </p:spPr>
        <p:txBody>
          <a:bodyPr wrap="square" rtlCol="0">
            <a:spAutoFit/>
          </a:bodyPr>
          <a:lstStyle/>
          <a:p>
            <a:pPr algn="ctr"/>
            <a:r>
              <a:rPr lang="en-US" sz="1800" b="1" dirty="0">
                <a:solidFill>
                  <a:srgbClr val="982A22"/>
                </a:solidFill>
                <a:latin typeface="Arial" panose="020B0604020202020204" pitchFamily="34" charset="0"/>
                <a:cs typeface="Arial" panose="020B0604020202020204" pitchFamily="34" charset="0"/>
              </a:rPr>
              <a:t>Individual Background Ensemble Members</a:t>
            </a:r>
          </a:p>
          <a:p>
            <a:pPr algn="ctr"/>
            <a:r>
              <a:rPr lang="en-US" sz="1050" dirty="0">
                <a:latin typeface="Arial" panose="020B0604020202020204" pitchFamily="34" charset="0"/>
                <a:cs typeface="Arial" panose="020B0604020202020204" pitchFamily="34" charset="0"/>
              </a:rPr>
              <a:t>Spatial Distributions</a:t>
            </a:r>
            <a:endParaRPr lang="en-US" sz="1200" dirty="0">
              <a:latin typeface="Arial" panose="020B0604020202020204" pitchFamily="34" charset="0"/>
              <a:cs typeface="Arial" panose="020B0604020202020204" pitchFamily="34" charset="0"/>
            </a:endParaRPr>
          </a:p>
        </p:txBody>
      </p:sp>
      <p:pic>
        <p:nvPicPr>
          <p:cNvPr id="1026" name="Picture 2" descr="A group of people with a logo&#10;&#10;Description automatically generated">
            <a:extLst>
              <a:ext uri="{FF2B5EF4-FFF2-40B4-BE49-F238E27FC236}">
                <a16:creationId xmlns:a16="http://schemas.microsoft.com/office/drawing/2014/main" id="{C15E21B8-D133-FB0B-2C3F-1CB3FEAFAA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12" y="66721"/>
            <a:ext cx="1289825" cy="73124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A close up of a sign&#10;&#10;Description automatically generated">
            <a:extLst>
              <a:ext uri="{FF2B5EF4-FFF2-40B4-BE49-F238E27FC236}">
                <a16:creationId xmlns:a16="http://schemas.microsoft.com/office/drawing/2014/main" id="{341C7C18-7755-7CB3-8C62-475D8FF8A3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7390" y="34554"/>
            <a:ext cx="806611" cy="806611"/>
          </a:xfrm>
          <a:prstGeom prst="rect">
            <a:avLst/>
          </a:prstGeom>
          <a:noFill/>
          <a:extLst>
            <a:ext uri="{909E8E84-426E-40DD-AFC4-6F175D3DCCD1}">
              <a14:hiddenFill xmlns:a14="http://schemas.microsoft.com/office/drawing/2010/main">
                <a:solidFill>
                  <a:srgbClr val="FFFFFF"/>
                </a:solidFill>
              </a14:hiddenFill>
            </a:ext>
          </a:extLst>
        </p:spPr>
      </p:pic>
      <p:sp>
        <p:nvSpPr>
          <p:cNvPr id="29" name="Google Shape;632;p4">
            <a:extLst>
              <a:ext uri="{FF2B5EF4-FFF2-40B4-BE49-F238E27FC236}">
                <a16:creationId xmlns:a16="http://schemas.microsoft.com/office/drawing/2014/main" id="{5A1B5BE3-294A-AA12-F118-75C9DA83EEF0}"/>
              </a:ext>
            </a:extLst>
          </p:cNvPr>
          <p:cNvSpPr txBox="1"/>
          <p:nvPr/>
        </p:nvSpPr>
        <p:spPr>
          <a:xfrm>
            <a:off x="25612" y="4334957"/>
            <a:ext cx="4484842" cy="438551"/>
          </a:xfrm>
          <a:prstGeom prst="rect">
            <a:avLst/>
          </a:prstGeom>
          <a:noFill/>
          <a:ln>
            <a:noFill/>
          </a:ln>
        </p:spPr>
        <p:txBody>
          <a:bodyPr spcFirstLastPara="1" wrap="square" lIns="68569" tIns="34275" rIns="68569" bIns="34275" anchor="t" anchorCtr="0">
            <a:spAutoFit/>
          </a:bodyPr>
          <a:lstStyle/>
          <a:p>
            <a:pPr lvl="0"/>
            <a:r>
              <a:rPr lang="en-US" sz="1200" dirty="0">
                <a:solidFill>
                  <a:schemeClr val="bg2"/>
                </a:solidFill>
              </a:rPr>
              <a:t>Potential temperature at the lowest model level from member 1 of the 21 May 2019 case</a:t>
            </a:r>
          </a:p>
        </p:txBody>
      </p:sp>
      <p:pic>
        <p:nvPicPr>
          <p:cNvPr id="4" name="Picture 3">
            <a:extLst>
              <a:ext uri="{FF2B5EF4-FFF2-40B4-BE49-F238E27FC236}">
                <a16:creationId xmlns:a16="http://schemas.microsoft.com/office/drawing/2014/main" id="{213F1B59-16F5-31F9-123F-CB7AF5A4D8A2}"/>
              </a:ext>
            </a:extLst>
          </p:cNvPr>
          <p:cNvPicPr>
            <a:picLocks noChangeAspect="1"/>
          </p:cNvPicPr>
          <p:nvPr/>
        </p:nvPicPr>
        <p:blipFill>
          <a:blip r:embed="rId6"/>
          <a:stretch>
            <a:fillRect/>
          </a:stretch>
        </p:blipFill>
        <p:spPr>
          <a:xfrm>
            <a:off x="131452" y="1090921"/>
            <a:ext cx="4836202" cy="3244037"/>
          </a:xfrm>
          <a:prstGeom prst="rect">
            <a:avLst/>
          </a:prstGeom>
        </p:spPr>
      </p:pic>
      <p:sp>
        <p:nvSpPr>
          <p:cNvPr id="7" name="TextBox 6">
            <a:extLst>
              <a:ext uri="{FF2B5EF4-FFF2-40B4-BE49-F238E27FC236}">
                <a16:creationId xmlns:a16="http://schemas.microsoft.com/office/drawing/2014/main" id="{6A276984-0D65-8056-B3AA-1BF7BA8CB049}"/>
              </a:ext>
            </a:extLst>
          </p:cNvPr>
          <p:cNvSpPr txBox="1"/>
          <p:nvPr/>
        </p:nvSpPr>
        <p:spPr>
          <a:xfrm>
            <a:off x="-101686" y="1063073"/>
            <a:ext cx="778693" cy="253916"/>
          </a:xfrm>
          <a:prstGeom prst="rect">
            <a:avLst/>
          </a:prstGeom>
          <a:noFill/>
        </p:spPr>
        <p:txBody>
          <a:bodyPr wrap="square" rtlCol="0">
            <a:spAutoFit/>
          </a:bodyPr>
          <a:lstStyle/>
          <a:p>
            <a:r>
              <a:rPr lang="en-US" sz="1050" b="1" dirty="0">
                <a:solidFill>
                  <a:srgbClr val="92D050"/>
                </a:solidFill>
                <a:latin typeface="Arial" panose="020B0604020202020204" pitchFamily="34" charset="0"/>
                <a:cs typeface="Arial" panose="020B0604020202020204" pitchFamily="34" charset="0"/>
              </a:rPr>
              <a:t>15 min</a:t>
            </a:r>
          </a:p>
        </p:txBody>
      </p:sp>
      <p:sp>
        <p:nvSpPr>
          <p:cNvPr id="8" name="TextBox 7">
            <a:extLst>
              <a:ext uri="{FF2B5EF4-FFF2-40B4-BE49-F238E27FC236}">
                <a16:creationId xmlns:a16="http://schemas.microsoft.com/office/drawing/2014/main" id="{E36AC105-9CA8-1CF9-4DFB-C98AA0E7D886}"/>
              </a:ext>
            </a:extLst>
          </p:cNvPr>
          <p:cNvSpPr txBox="1"/>
          <p:nvPr/>
        </p:nvSpPr>
        <p:spPr>
          <a:xfrm>
            <a:off x="-101685" y="2645083"/>
            <a:ext cx="778693" cy="253916"/>
          </a:xfrm>
          <a:prstGeom prst="rect">
            <a:avLst/>
          </a:prstGeom>
          <a:noFill/>
        </p:spPr>
        <p:txBody>
          <a:bodyPr wrap="square" rtlCol="0">
            <a:spAutoFit/>
          </a:bodyPr>
          <a:lstStyle/>
          <a:p>
            <a:r>
              <a:rPr lang="en-US" sz="1050" b="1" dirty="0">
                <a:solidFill>
                  <a:srgbClr val="FFC000"/>
                </a:solidFill>
                <a:latin typeface="Arial" panose="020B0604020202020204" pitchFamily="34" charset="0"/>
                <a:cs typeface="Arial" panose="020B0604020202020204" pitchFamily="34" charset="0"/>
              </a:rPr>
              <a:t>60 min</a:t>
            </a:r>
          </a:p>
        </p:txBody>
      </p:sp>
      <p:sp>
        <p:nvSpPr>
          <p:cNvPr id="43" name="TextBox 42">
            <a:extLst>
              <a:ext uri="{FF2B5EF4-FFF2-40B4-BE49-F238E27FC236}">
                <a16:creationId xmlns:a16="http://schemas.microsoft.com/office/drawing/2014/main" id="{671231EA-D4C7-E831-071B-D5F74F012F88}"/>
              </a:ext>
            </a:extLst>
          </p:cNvPr>
          <p:cNvSpPr txBox="1"/>
          <p:nvPr/>
        </p:nvSpPr>
        <p:spPr>
          <a:xfrm>
            <a:off x="4633548" y="3854974"/>
            <a:ext cx="4366198" cy="1015663"/>
          </a:xfrm>
          <a:prstGeom prst="rect">
            <a:avLst/>
          </a:prstGeom>
          <a:noFill/>
        </p:spPr>
        <p:txBody>
          <a:bodyPr wrap="square">
            <a:spAutoFit/>
          </a:bodyPr>
          <a:lstStyle/>
          <a:p>
            <a:pPr marL="214313" indent="-214313" fontAlgn="base">
              <a:buFont typeface="Wingdings" pitchFamily="2" charset="2"/>
              <a:buChar char="Ø"/>
            </a:pPr>
            <a:r>
              <a:rPr lang="en-US" sz="1200" dirty="0">
                <a:latin typeface="Arial" panose="020B0604020202020204" pitchFamily="34" charset="0"/>
              </a:rPr>
              <a:t>MAPCast performs well in matching MPAS for 15-min and 1-h forecasts.</a:t>
            </a:r>
          </a:p>
          <a:p>
            <a:pPr marL="214313" indent="-214313" fontAlgn="base">
              <a:buFont typeface="Wingdings" pitchFamily="2" charset="2"/>
              <a:buChar char="Ø"/>
            </a:pPr>
            <a:r>
              <a:rPr lang="en-US" sz="1200" dirty="0">
                <a:latin typeface="Arial" panose="020B0604020202020204" pitchFamily="34" charset="0"/>
              </a:rPr>
              <a:t>Remarked differences are featured by </a:t>
            </a:r>
            <a:r>
              <a:rPr lang="en-US" sz="1200" b="1" dirty="0">
                <a:latin typeface="Arial" panose="020B0604020202020204" pitchFamily="34" charset="0"/>
              </a:rPr>
              <a:t>small scales.</a:t>
            </a:r>
          </a:p>
          <a:p>
            <a:pPr marL="214313" indent="-214313" fontAlgn="base">
              <a:buFont typeface="Wingdings" pitchFamily="2" charset="2"/>
              <a:buChar char="Ø"/>
            </a:pPr>
            <a:r>
              <a:rPr lang="en-US" sz="1200" dirty="0">
                <a:latin typeface="Arial" panose="020B0604020202020204" pitchFamily="34" charset="0"/>
              </a:rPr>
              <a:t>MAPCast shows differences with MPAS less than 5% of the domain average for 15-min forecasts for most fields.</a:t>
            </a:r>
          </a:p>
        </p:txBody>
      </p:sp>
      <p:pic>
        <p:nvPicPr>
          <p:cNvPr id="10" name="Picture 9">
            <a:extLst>
              <a:ext uri="{FF2B5EF4-FFF2-40B4-BE49-F238E27FC236}">
                <a16:creationId xmlns:a16="http://schemas.microsoft.com/office/drawing/2014/main" id="{4A321E6E-A27D-4033-DEF5-1D2C00CFB5AE}"/>
              </a:ext>
            </a:extLst>
          </p:cNvPr>
          <p:cNvPicPr>
            <a:picLocks noChangeAspect="1"/>
          </p:cNvPicPr>
          <p:nvPr/>
        </p:nvPicPr>
        <p:blipFill>
          <a:blip r:embed="rId7"/>
          <a:stretch>
            <a:fillRect/>
          </a:stretch>
        </p:blipFill>
        <p:spPr>
          <a:xfrm>
            <a:off x="5095644" y="886585"/>
            <a:ext cx="3442007" cy="2942622"/>
          </a:xfrm>
          <a:prstGeom prst="rect">
            <a:avLst/>
          </a:prstGeom>
        </p:spPr>
      </p:pic>
    </p:spTree>
    <p:extLst>
      <p:ext uri="{BB962C8B-B14F-4D97-AF65-F5344CB8AC3E}">
        <p14:creationId xmlns:p14="http://schemas.microsoft.com/office/powerpoint/2010/main" val="337984826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E83DF-EF6E-0E62-D3CC-48F1F0DAB21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66B311D-ADF9-2989-1C5D-27F41FED0E56}"/>
              </a:ext>
            </a:extLst>
          </p:cNvPr>
          <p:cNvPicPr>
            <a:picLocks noChangeAspect="1"/>
          </p:cNvPicPr>
          <p:nvPr/>
        </p:nvPicPr>
        <p:blipFill>
          <a:blip r:embed="rId3"/>
          <a:stretch>
            <a:fillRect/>
          </a:stretch>
        </p:blipFill>
        <p:spPr>
          <a:xfrm>
            <a:off x="3681667" y="1047717"/>
            <a:ext cx="5039075" cy="3076195"/>
          </a:xfrm>
          <a:prstGeom prst="rect">
            <a:avLst/>
          </a:prstGeom>
        </p:spPr>
      </p:pic>
      <p:sp>
        <p:nvSpPr>
          <p:cNvPr id="51" name="Shape 51">
            <a:extLst>
              <a:ext uri="{FF2B5EF4-FFF2-40B4-BE49-F238E27FC236}">
                <a16:creationId xmlns:a16="http://schemas.microsoft.com/office/drawing/2014/main" id="{76C40733-2601-F2BC-0819-D77AD54E9FB9}"/>
              </a:ext>
            </a:extLst>
          </p:cNvPr>
          <p:cNvSpPr/>
          <p:nvPr/>
        </p:nvSpPr>
        <p:spPr>
          <a:xfrm flipV="1">
            <a:off x="0" y="923198"/>
            <a:ext cx="9144000" cy="42485"/>
          </a:xfrm>
          <a:prstGeom prst="line">
            <a:avLst/>
          </a:prstGeom>
          <a:ln w="57150">
            <a:solidFill>
              <a:srgbClr val="972921"/>
            </a:solidFill>
            <a:round/>
          </a:ln>
        </p:spPr>
        <p:txBody>
          <a:bodyPr lIns="0" tIns="0" rIns="0" bIns="0"/>
          <a:lstStyle/>
          <a:p>
            <a:pPr defTabSz="342900">
              <a:defRPr sz="1200">
                <a:latin typeface="+mj-lt"/>
                <a:ea typeface="+mj-ea"/>
                <a:cs typeface="+mj-cs"/>
                <a:sym typeface="Helvetica"/>
              </a:defRPr>
            </a:pPr>
            <a:endParaRPr sz="900">
              <a:latin typeface="Arial" panose="020B0604020202020204" pitchFamily="34" charset="0"/>
              <a:cs typeface="Arial" panose="020B0604020202020204" pitchFamily="34" charset="0"/>
            </a:endParaRPr>
          </a:p>
        </p:txBody>
      </p:sp>
      <p:pic>
        <p:nvPicPr>
          <p:cNvPr id="52" name="image1.jpeg" descr="ou_logo_400x560.jpg">
            <a:extLst>
              <a:ext uri="{FF2B5EF4-FFF2-40B4-BE49-F238E27FC236}">
                <a16:creationId xmlns:a16="http://schemas.microsoft.com/office/drawing/2014/main" id="{9D32F583-ED5F-8072-E65F-B88D31186615}"/>
              </a:ext>
            </a:extLst>
          </p:cNvPr>
          <p:cNvPicPr/>
          <p:nvPr/>
        </p:nvPicPr>
        <p:blipFill>
          <a:blip r:embed="rId4"/>
          <a:stretch>
            <a:fillRect/>
          </a:stretch>
        </p:blipFill>
        <p:spPr>
          <a:xfrm>
            <a:off x="7828563" y="150833"/>
            <a:ext cx="492919" cy="689373"/>
          </a:xfrm>
          <a:prstGeom prst="rect">
            <a:avLst/>
          </a:prstGeom>
          <a:ln w="12700">
            <a:miter lim="400000"/>
          </a:ln>
        </p:spPr>
      </p:pic>
      <p:sp>
        <p:nvSpPr>
          <p:cNvPr id="2" name="Slide Number Placeholder 1">
            <a:extLst>
              <a:ext uri="{FF2B5EF4-FFF2-40B4-BE49-F238E27FC236}">
                <a16:creationId xmlns:a16="http://schemas.microsoft.com/office/drawing/2014/main" id="{344DF941-8E64-5B81-93FD-5F77F7EDE2D7}"/>
              </a:ext>
            </a:extLst>
          </p:cNvPr>
          <p:cNvSpPr>
            <a:spLocks noGrp="1"/>
          </p:cNvSpPr>
          <p:nvPr>
            <p:ph type="sldNum" sz="quarter" idx="2"/>
          </p:nvPr>
        </p:nvSpPr>
        <p:spPr/>
        <p:txBody>
          <a:bodyPr/>
          <a:lstStyle/>
          <a:p>
            <a:pPr lvl="0"/>
            <a:fld id="{86CB4B4D-7CA3-9044-876B-883B54F8677D}" type="slidenum">
              <a:rPr lang="en-US" smtClean="0">
                <a:latin typeface="Arial" panose="020B0604020202020204" pitchFamily="34" charset="0"/>
                <a:cs typeface="Arial" panose="020B0604020202020204" pitchFamily="34" charset="0"/>
              </a:rPr>
              <a:t>7</a:t>
            </a:fld>
            <a:endParaRPr lang="en-US"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502FD449-8067-83B7-3E64-948C2DC9B6F2}"/>
              </a:ext>
            </a:extLst>
          </p:cNvPr>
          <p:cNvSpPr txBox="1"/>
          <p:nvPr/>
        </p:nvSpPr>
        <p:spPr>
          <a:xfrm>
            <a:off x="1315438" y="306136"/>
            <a:ext cx="6513125" cy="530915"/>
          </a:xfrm>
          <a:prstGeom prst="rect">
            <a:avLst/>
          </a:prstGeom>
          <a:noFill/>
        </p:spPr>
        <p:txBody>
          <a:bodyPr wrap="square" rtlCol="0">
            <a:spAutoFit/>
          </a:bodyPr>
          <a:lstStyle/>
          <a:p>
            <a:pPr algn="ctr"/>
            <a:r>
              <a:rPr lang="en-US" sz="1800" b="1" dirty="0">
                <a:solidFill>
                  <a:srgbClr val="982A22"/>
                </a:solidFill>
                <a:latin typeface="Arial" panose="020B0604020202020204" pitchFamily="34" charset="0"/>
                <a:cs typeface="Arial" panose="020B0604020202020204" pitchFamily="34" charset="0"/>
              </a:rPr>
              <a:t>Individual Background Ensemble Members</a:t>
            </a:r>
          </a:p>
          <a:p>
            <a:pPr algn="ctr"/>
            <a:r>
              <a:rPr lang="en-US" sz="1050" dirty="0">
                <a:latin typeface="Arial" panose="020B0604020202020204" pitchFamily="34" charset="0"/>
                <a:cs typeface="Arial" panose="020B0604020202020204" pitchFamily="34" charset="0"/>
              </a:rPr>
              <a:t>Spatial Distributions</a:t>
            </a:r>
            <a:endParaRPr lang="en-US" sz="1200" dirty="0">
              <a:latin typeface="Arial" panose="020B0604020202020204" pitchFamily="34" charset="0"/>
              <a:cs typeface="Arial" panose="020B0604020202020204" pitchFamily="34" charset="0"/>
            </a:endParaRPr>
          </a:p>
        </p:txBody>
      </p:sp>
      <p:pic>
        <p:nvPicPr>
          <p:cNvPr id="1026" name="Picture 2" descr="A group of people with a logo&#10;&#10;Description automatically generated">
            <a:extLst>
              <a:ext uri="{FF2B5EF4-FFF2-40B4-BE49-F238E27FC236}">
                <a16:creationId xmlns:a16="http://schemas.microsoft.com/office/drawing/2014/main" id="{52DB1EEE-7C02-0FC6-9CD3-432627D932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612" y="66721"/>
            <a:ext cx="1289825" cy="73124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A close up of a sign&#10;&#10;Description automatically generated">
            <a:extLst>
              <a:ext uri="{FF2B5EF4-FFF2-40B4-BE49-F238E27FC236}">
                <a16:creationId xmlns:a16="http://schemas.microsoft.com/office/drawing/2014/main" id="{BC0FB1AC-6EF1-E5F3-E431-F3D4BB41DD8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37390" y="34554"/>
            <a:ext cx="806611" cy="80661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0580632F-994C-91B4-12AA-5B5F176399DC}"/>
              </a:ext>
            </a:extLst>
          </p:cNvPr>
          <p:cNvSpPr txBox="1"/>
          <p:nvPr/>
        </p:nvSpPr>
        <p:spPr>
          <a:xfrm>
            <a:off x="3793307" y="1003804"/>
            <a:ext cx="778693" cy="253916"/>
          </a:xfrm>
          <a:prstGeom prst="rect">
            <a:avLst/>
          </a:prstGeom>
          <a:noFill/>
        </p:spPr>
        <p:txBody>
          <a:bodyPr wrap="square" rtlCol="0">
            <a:spAutoFit/>
          </a:bodyPr>
          <a:lstStyle/>
          <a:p>
            <a:r>
              <a:rPr lang="en-US" sz="1050" b="1" dirty="0">
                <a:solidFill>
                  <a:srgbClr val="92D050"/>
                </a:solidFill>
                <a:latin typeface="Arial" panose="020B0604020202020204" pitchFamily="34" charset="0"/>
                <a:cs typeface="Arial" panose="020B0604020202020204" pitchFamily="34" charset="0"/>
              </a:rPr>
              <a:t>15 min</a:t>
            </a:r>
          </a:p>
        </p:txBody>
      </p:sp>
      <p:sp>
        <p:nvSpPr>
          <p:cNvPr id="15" name="TextBox 14">
            <a:extLst>
              <a:ext uri="{FF2B5EF4-FFF2-40B4-BE49-F238E27FC236}">
                <a16:creationId xmlns:a16="http://schemas.microsoft.com/office/drawing/2014/main" id="{67BEB146-33ED-64F9-7307-90429E3BDEC9}"/>
              </a:ext>
            </a:extLst>
          </p:cNvPr>
          <p:cNvSpPr txBox="1"/>
          <p:nvPr/>
        </p:nvSpPr>
        <p:spPr>
          <a:xfrm>
            <a:off x="3793308" y="2585814"/>
            <a:ext cx="778693" cy="253916"/>
          </a:xfrm>
          <a:prstGeom prst="rect">
            <a:avLst/>
          </a:prstGeom>
          <a:noFill/>
        </p:spPr>
        <p:txBody>
          <a:bodyPr wrap="square" rtlCol="0">
            <a:spAutoFit/>
          </a:bodyPr>
          <a:lstStyle/>
          <a:p>
            <a:r>
              <a:rPr lang="en-US" sz="1050" b="1" dirty="0">
                <a:solidFill>
                  <a:srgbClr val="FFC000"/>
                </a:solidFill>
                <a:latin typeface="Arial" panose="020B0604020202020204" pitchFamily="34" charset="0"/>
                <a:cs typeface="Arial" panose="020B0604020202020204" pitchFamily="34" charset="0"/>
              </a:rPr>
              <a:t>60 min</a:t>
            </a:r>
          </a:p>
        </p:txBody>
      </p:sp>
      <p:sp>
        <p:nvSpPr>
          <p:cNvPr id="18" name="TextBox 17">
            <a:extLst>
              <a:ext uri="{FF2B5EF4-FFF2-40B4-BE49-F238E27FC236}">
                <a16:creationId xmlns:a16="http://schemas.microsoft.com/office/drawing/2014/main" id="{5C447696-6784-D889-A6B0-66647CBD4D66}"/>
              </a:ext>
            </a:extLst>
          </p:cNvPr>
          <p:cNvSpPr txBox="1"/>
          <p:nvPr/>
        </p:nvSpPr>
        <p:spPr>
          <a:xfrm>
            <a:off x="190019" y="4556359"/>
            <a:ext cx="8763963" cy="507831"/>
          </a:xfrm>
          <a:prstGeom prst="rect">
            <a:avLst/>
          </a:prstGeom>
          <a:noFill/>
        </p:spPr>
        <p:txBody>
          <a:bodyPr wrap="square">
            <a:spAutoFit/>
          </a:bodyPr>
          <a:lstStyle/>
          <a:p>
            <a:pPr marL="214313" indent="-214313" fontAlgn="base">
              <a:buFont typeface="Wingdings" pitchFamily="2" charset="2"/>
              <a:buChar char="Ø"/>
            </a:pPr>
            <a:r>
              <a:rPr lang="en-US" sz="1350" dirty="0">
                <a:latin typeface="Arial" panose="020B0604020202020204" pitchFamily="34" charset="0"/>
              </a:rPr>
              <a:t>The MAPCast ensemble produces similar composite reflectivity forecasts as the MPAS ensemble</a:t>
            </a:r>
          </a:p>
          <a:p>
            <a:pPr marL="214313" indent="-214313" fontAlgn="base">
              <a:buFont typeface="Wingdings" pitchFamily="2" charset="2"/>
              <a:buChar char="Ø"/>
            </a:pPr>
            <a:endParaRPr lang="en-US" sz="1350" dirty="0">
              <a:latin typeface="Arial" panose="020B0604020202020204" pitchFamily="34" charset="0"/>
            </a:endParaRPr>
          </a:p>
        </p:txBody>
      </p:sp>
      <p:sp>
        <p:nvSpPr>
          <p:cNvPr id="25" name="Google Shape;632;p4">
            <a:extLst>
              <a:ext uri="{FF2B5EF4-FFF2-40B4-BE49-F238E27FC236}">
                <a16:creationId xmlns:a16="http://schemas.microsoft.com/office/drawing/2014/main" id="{EA11342F-B77C-D754-FE8F-D4DF7DDE1A54}"/>
              </a:ext>
            </a:extLst>
          </p:cNvPr>
          <p:cNvSpPr txBox="1"/>
          <p:nvPr/>
        </p:nvSpPr>
        <p:spPr>
          <a:xfrm>
            <a:off x="3681667" y="4140064"/>
            <a:ext cx="5092500" cy="253885"/>
          </a:xfrm>
          <a:prstGeom prst="rect">
            <a:avLst/>
          </a:prstGeom>
          <a:noFill/>
          <a:ln>
            <a:noFill/>
          </a:ln>
        </p:spPr>
        <p:txBody>
          <a:bodyPr spcFirstLastPara="1" wrap="square" lIns="68569" tIns="34275" rIns="68569" bIns="34275" anchor="t" anchorCtr="0">
            <a:spAutoFit/>
          </a:bodyPr>
          <a:lstStyle/>
          <a:p>
            <a:pPr lvl="0"/>
            <a:r>
              <a:rPr lang="en-US" sz="1200" dirty="0">
                <a:solidFill>
                  <a:schemeClr val="dk1"/>
                </a:solidFill>
              </a:rPr>
              <a:t>Composite reflectivity forecasts from member 1 of the 21 May 2019 case</a:t>
            </a:r>
            <a:endParaRPr lang="en-US" sz="1200" dirty="0"/>
          </a:p>
        </p:txBody>
      </p:sp>
      <p:pic>
        <p:nvPicPr>
          <p:cNvPr id="4" name="Picture 3">
            <a:extLst>
              <a:ext uri="{FF2B5EF4-FFF2-40B4-BE49-F238E27FC236}">
                <a16:creationId xmlns:a16="http://schemas.microsoft.com/office/drawing/2014/main" id="{8F288A29-E3F1-0D0E-AA97-B7843B7C6EB0}"/>
              </a:ext>
            </a:extLst>
          </p:cNvPr>
          <p:cNvPicPr>
            <a:picLocks noChangeAspect="1"/>
          </p:cNvPicPr>
          <p:nvPr/>
        </p:nvPicPr>
        <p:blipFill>
          <a:blip r:embed="rId7"/>
          <a:stretch>
            <a:fillRect/>
          </a:stretch>
        </p:blipFill>
        <p:spPr>
          <a:xfrm>
            <a:off x="114861" y="1376547"/>
            <a:ext cx="3216832" cy="1587938"/>
          </a:xfrm>
          <a:prstGeom prst="rect">
            <a:avLst/>
          </a:prstGeom>
        </p:spPr>
      </p:pic>
      <p:sp>
        <p:nvSpPr>
          <p:cNvPr id="16" name="TextBox 15">
            <a:extLst>
              <a:ext uri="{FF2B5EF4-FFF2-40B4-BE49-F238E27FC236}">
                <a16:creationId xmlns:a16="http://schemas.microsoft.com/office/drawing/2014/main" id="{73290EFD-6231-400C-0ABA-A6A80BB9BE00}"/>
              </a:ext>
            </a:extLst>
          </p:cNvPr>
          <p:cNvSpPr txBox="1"/>
          <p:nvPr/>
        </p:nvSpPr>
        <p:spPr>
          <a:xfrm>
            <a:off x="289848" y="2971392"/>
            <a:ext cx="3216832" cy="830997"/>
          </a:xfrm>
          <a:prstGeom prst="rect">
            <a:avLst/>
          </a:prstGeom>
          <a:noFill/>
        </p:spPr>
        <p:txBody>
          <a:bodyPr wrap="square">
            <a:spAutoFit/>
          </a:bodyPr>
          <a:lstStyle/>
          <a:p>
            <a:r>
              <a:rPr lang="en-US" sz="1200" dirty="0">
                <a:latin typeface="Arial" panose="020B0604020202020204" pitchFamily="34" charset="0"/>
                <a:ea typeface="DengXian" panose="02010600030101010101" pitchFamily="2" charset="-122"/>
                <a:cs typeface="Arial" panose="020B0604020202020204" pitchFamily="34" charset="0"/>
              </a:rPr>
              <a:t>Fractions skill scores (FSSs) of composite reflectivity aggregated over 10 retrospective events for MAPCast and MPAS ensembles at 20 and 40 </a:t>
            </a:r>
            <a:r>
              <a:rPr lang="en-US" sz="1200" dirty="0" err="1">
                <a:latin typeface="Arial" panose="020B0604020202020204" pitchFamily="34" charset="0"/>
                <a:ea typeface="DengXian" panose="02010600030101010101" pitchFamily="2" charset="-122"/>
                <a:cs typeface="Arial" panose="020B0604020202020204" pitchFamily="34" charset="0"/>
              </a:rPr>
              <a:t>dBZ</a:t>
            </a:r>
            <a:r>
              <a:rPr lang="en-US" sz="1200" dirty="0">
                <a:latin typeface="Arial" panose="020B0604020202020204" pitchFamily="34" charset="0"/>
                <a:ea typeface="DengXian" panose="02010600030101010101" pitchFamily="2" charset="-122"/>
                <a:cs typeface="Arial" panose="020B0604020202020204" pitchFamily="34" charset="0"/>
              </a:rPr>
              <a:t>.</a:t>
            </a:r>
            <a:r>
              <a:rPr lang="en-US" sz="12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89346360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F0083-76C1-027B-0CC9-484AB8B94C01}"/>
            </a:ext>
          </a:extLst>
        </p:cNvPr>
        <p:cNvGrpSpPr/>
        <p:nvPr/>
      </p:nvGrpSpPr>
      <p:grpSpPr>
        <a:xfrm>
          <a:off x="0" y="0"/>
          <a:ext cx="0" cy="0"/>
          <a:chOff x="0" y="0"/>
          <a:chExt cx="0" cy="0"/>
        </a:xfrm>
      </p:grpSpPr>
      <p:sp>
        <p:nvSpPr>
          <p:cNvPr id="51" name="Shape 51">
            <a:extLst>
              <a:ext uri="{FF2B5EF4-FFF2-40B4-BE49-F238E27FC236}">
                <a16:creationId xmlns:a16="http://schemas.microsoft.com/office/drawing/2014/main" id="{AC45D4FD-D0C2-45A1-91FC-1BDA3C3B8FC1}"/>
              </a:ext>
            </a:extLst>
          </p:cNvPr>
          <p:cNvSpPr/>
          <p:nvPr/>
        </p:nvSpPr>
        <p:spPr>
          <a:xfrm flipV="1">
            <a:off x="0" y="923198"/>
            <a:ext cx="9144000" cy="42485"/>
          </a:xfrm>
          <a:prstGeom prst="line">
            <a:avLst/>
          </a:prstGeom>
          <a:ln w="57150">
            <a:solidFill>
              <a:srgbClr val="972921"/>
            </a:solidFill>
            <a:round/>
          </a:ln>
        </p:spPr>
        <p:txBody>
          <a:bodyPr lIns="0" tIns="0" rIns="0" bIns="0"/>
          <a:lstStyle/>
          <a:p>
            <a:pPr defTabSz="342900">
              <a:defRPr sz="1200">
                <a:latin typeface="+mj-lt"/>
                <a:ea typeface="+mj-ea"/>
                <a:cs typeface="+mj-cs"/>
                <a:sym typeface="Helvetica"/>
              </a:defRPr>
            </a:pPr>
            <a:endParaRPr sz="900">
              <a:latin typeface="Arial" panose="020B0604020202020204" pitchFamily="34" charset="0"/>
              <a:cs typeface="Arial" panose="020B0604020202020204" pitchFamily="34" charset="0"/>
            </a:endParaRPr>
          </a:p>
        </p:txBody>
      </p:sp>
      <p:pic>
        <p:nvPicPr>
          <p:cNvPr id="52" name="image1.jpeg" descr="ou_logo_400x560.jpg">
            <a:extLst>
              <a:ext uri="{FF2B5EF4-FFF2-40B4-BE49-F238E27FC236}">
                <a16:creationId xmlns:a16="http://schemas.microsoft.com/office/drawing/2014/main" id="{111EC800-F5C4-ADED-4C33-0529EBEB53C9}"/>
              </a:ext>
            </a:extLst>
          </p:cNvPr>
          <p:cNvPicPr/>
          <p:nvPr/>
        </p:nvPicPr>
        <p:blipFill>
          <a:blip r:embed="rId3"/>
          <a:stretch>
            <a:fillRect/>
          </a:stretch>
        </p:blipFill>
        <p:spPr>
          <a:xfrm>
            <a:off x="7828563" y="150833"/>
            <a:ext cx="492919" cy="689373"/>
          </a:xfrm>
          <a:prstGeom prst="rect">
            <a:avLst/>
          </a:prstGeom>
          <a:ln w="12700">
            <a:miter lim="400000"/>
          </a:ln>
        </p:spPr>
      </p:pic>
      <p:sp>
        <p:nvSpPr>
          <p:cNvPr id="2" name="Slide Number Placeholder 1">
            <a:extLst>
              <a:ext uri="{FF2B5EF4-FFF2-40B4-BE49-F238E27FC236}">
                <a16:creationId xmlns:a16="http://schemas.microsoft.com/office/drawing/2014/main" id="{7C9BFEFA-3F85-5844-451A-31DEB213903A}"/>
              </a:ext>
            </a:extLst>
          </p:cNvPr>
          <p:cNvSpPr>
            <a:spLocks noGrp="1"/>
          </p:cNvSpPr>
          <p:nvPr>
            <p:ph type="sldNum" sz="quarter" idx="2"/>
          </p:nvPr>
        </p:nvSpPr>
        <p:spPr/>
        <p:txBody>
          <a:bodyPr/>
          <a:lstStyle/>
          <a:p>
            <a:pPr lvl="0"/>
            <a:fld id="{86CB4B4D-7CA3-9044-876B-883B54F8677D}" type="slidenum">
              <a:rPr lang="en-US" smtClean="0">
                <a:latin typeface="Arial" panose="020B0604020202020204" pitchFamily="34" charset="0"/>
                <a:cs typeface="Arial" panose="020B0604020202020204" pitchFamily="34" charset="0"/>
              </a:rPr>
              <a:t>8</a:t>
            </a:fld>
            <a:endParaRPr lang="en-US" dirty="0">
              <a:latin typeface="Arial" panose="020B0604020202020204" pitchFamily="34" charset="0"/>
              <a:cs typeface="Arial" panose="020B0604020202020204" pitchFamily="34" charset="0"/>
            </a:endParaRPr>
          </a:p>
        </p:txBody>
      </p:sp>
      <p:pic>
        <p:nvPicPr>
          <p:cNvPr id="1026" name="Picture 2" descr="A group of people with a logo&#10;&#10;Description automatically generated">
            <a:extLst>
              <a:ext uri="{FF2B5EF4-FFF2-40B4-BE49-F238E27FC236}">
                <a16:creationId xmlns:a16="http://schemas.microsoft.com/office/drawing/2014/main" id="{6DC11853-0002-F996-171B-264245028A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12" y="66721"/>
            <a:ext cx="1289825" cy="7312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AC5B0EA-8941-D05A-B8C3-30742F511CA4}"/>
              </a:ext>
            </a:extLst>
          </p:cNvPr>
          <p:cNvSpPr txBox="1"/>
          <p:nvPr/>
        </p:nvSpPr>
        <p:spPr>
          <a:xfrm>
            <a:off x="1315438" y="306136"/>
            <a:ext cx="6513125" cy="530915"/>
          </a:xfrm>
          <a:prstGeom prst="rect">
            <a:avLst/>
          </a:prstGeom>
          <a:noFill/>
        </p:spPr>
        <p:txBody>
          <a:bodyPr wrap="square" rtlCol="0">
            <a:spAutoFit/>
          </a:bodyPr>
          <a:lstStyle/>
          <a:p>
            <a:pPr algn="ctr"/>
            <a:r>
              <a:rPr lang="en-US" sz="1800" b="1" dirty="0">
                <a:solidFill>
                  <a:srgbClr val="982A22"/>
                </a:solidFill>
                <a:latin typeface="Arial" panose="020B0604020202020204" pitchFamily="34" charset="0"/>
                <a:cs typeface="Arial" panose="020B0604020202020204" pitchFamily="34" charset="0"/>
              </a:rPr>
              <a:t>Individual Background Ensemble Members</a:t>
            </a:r>
          </a:p>
          <a:p>
            <a:pPr algn="ctr"/>
            <a:r>
              <a:rPr lang="en-US" sz="1050" dirty="0">
                <a:latin typeface="Arial" panose="020B0604020202020204" pitchFamily="34" charset="0"/>
                <a:cs typeface="Arial" panose="020B0604020202020204" pitchFamily="34" charset="0"/>
              </a:rPr>
              <a:t>Spectral Distributions</a:t>
            </a:r>
            <a:endParaRPr lang="en-US" sz="1200" dirty="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A1EC356C-D6CF-3FDE-0F69-CBCFD1C13E0C}"/>
              </a:ext>
            </a:extLst>
          </p:cNvPr>
          <p:cNvSpPr txBox="1"/>
          <p:nvPr/>
        </p:nvSpPr>
        <p:spPr>
          <a:xfrm>
            <a:off x="628651" y="4201240"/>
            <a:ext cx="7886700" cy="715581"/>
          </a:xfrm>
          <a:prstGeom prst="rect">
            <a:avLst/>
          </a:prstGeom>
          <a:noFill/>
        </p:spPr>
        <p:txBody>
          <a:bodyPr wrap="square">
            <a:spAutoFit/>
          </a:bodyPr>
          <a:lstStyle/>
          <a:p>
            <a:pPr marL="214313" indent="-214313" fontAlgn="base">
              <a:buFont typeface="Wingdings" pitchFamily="2" charset="2"/>
              <a:buChar char="Ø"/>
            </a:pPr>
            <a:r>
              <a:rPr lang="en-US" sz="1350" dirty="0">
                <a:latin typeface="Arial" panose="020B0604020202020204" pitchFamily="34" charset="0"/>
              </a:rPr>
              <a:t>Both models show similar spectrum distributions for most variables</a:t>
            </a:r>
            <a:r>
              <a:rPr lang="en-US" sz="1050" dirty="0">
                <a:latin typeface="Arial" panose="020B0604020202020204" pitchFamily="34" charset="0"/>
              </a:rPr>
              <a:t> in</a:t>
            </a:r>
            <a:r>
              <a:rPr lang="en-US" sz="1350" dirty="0">
                <a:latin typeface="Arial" panose="020B0604020202020204" pitchFamily="34" charset="0"/>
              </a:rPr>
              <a:t> both 15-min and 1-hr background forecasts</a:t>
            </a:r>
            <a:r>
              <a:rPr lang="en-US" sz="1050" dirty="0">
                <a:latin typeface="Arial" panose="020B0604020202020204" pitchFamily="34" charset="0"/>
              </a:rPr>
              <a:t>, except for small scales.</a:t>
            </a:r>
            <a:endParaRPr lang="en-US" sz="1350" dirty="0">
              <a:latin typeface="Arial" panose="020B0604020202020204" pitchFamily="34" charset="0"/>
            </a:endParaRPr>
          </a:p>
          <a:p>
            <a:pPr marL="214313" indent="-214313" fontAlgn="base">
              <a:buFont typeface="Wingdings" pitchFamily="2" charset="2"/>
              <a:buChar char="Ø"/>
            </a:pPr>
            <a:r>
              <a:rPr lang="en-US" sz="1050" dirty="0">
                <a:latin typeface="Arial" panose="020B0604020202020204" pitchFamily="34" charset="0"/>
              </a:rPr>
              <a:t>D</a:t>
            </a:r>
            <a:r>
              <a:rPr lang="en-US" sz="1350" dirty="0">
                <a:latin typeface="Arial" panose="020B0604020202020204" pitchFamily="34" charset="0"/>
              </a:rPr>
              <a:t>ifferences between MAPCast and MPAS are larger in Z &amp; W than other variables.</a:t>
            </a:r>
          </a:p>
        </p:txBody>
      </p:sp>
      <p:pic>
        <p:nvPicPr>
          <p:cNvPr id="23" name="Picture 4" descr="A close up of a sign&#10;&#10;Description automatically generated">
            <a:extLst>
              <a:ext uri="{FF2B5EF4-FFF2-40B4-BE49-F238E27FC236}">
                <a16:creationId xmlns:a16="http://schemas.microsoft.com/office/drawing/2014/main" id="{3F4DCDA8-1217-42F7-A8BA-A00DDAF8F3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7390" y="34554"/>
            <a:ext cx="806611" cy="8066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8E7406A6-5CA9-3048-B74B-86184EB365E5}"/>
              </a:ext>
            </a:extLst>
          </p:cNvPr>
          <p:cNvPicPr>
            <a:picLocks noChangeAspect="1"/>
          </p:cNvPicPr>
          <p:nvPr/>
        </p:nvPicPr>
        <p:blipFill>
          <a:blip r:embed="rId6"/>
          <a:stretch>
            <a:fillRect/>
          </a:stretch>
        </p:blipFill>
        <p:spPr>
          <a:xfrm>
            <a:off x="963743" y="1090921"/>
            <a:ext cx="6166818" cy="2910132"/>
          </a:xfrm>
          <a:prstGeom prst="rect">
            <a:avLst/>
          </a:prstGeom>
        </p:spPr>
      </p:pic>
    </p:spTree>
    <p:extLst>
      <p:ext uri="{BB962C8B-B14F-4D97-AF65-F5344CB8AC3E}">
        <p14:creationId xmlns:p14="http://schemas.microsoft.com/office/powerpoint/2010/main" val="109350694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5F443-D426-A293-F262-239F6630D12D}"/>
            </a:ext>
          </a:extLst>
        </p:cNvPr>
        <p:cNvGrpSpPr/>
        <p:nvPr/>
      </p:nvGrpSpPr>
      <p:grpSpPr>
        <a:xfrm>
          <a:off x="0" y="0"/>
          <a:ext cx="0" cy="0"/>
          <a:chOff x="0" y="0"/>
          <a:chExt cx="0" cy="0"/>
        </a:xfrm>
      </p:grpSpPr>
      <p:sp>
        <p:nvSpPr>
          <p:cNvPr id="51" name="Shape 51">
            <a:extLst>
              <a:ext uri="{FF2B5EF4-FFF2-40B4-BE49-F238E27FC236}">
                <a16:creationId xmlns:a16="http://schemas.microsoft.com/office/drawing/2014/main" id="{2DFCD325-69D2-E2DF-8D07-A701662672ED}"/>
              </a:ext>
            </a:extLst>
          </p:cNvPr>
          <p:cNvSpPr/>
          <p:nvPr/>
        </p:nvSpPr>
        <p:spPr>
          <a:xfrm flipV="1">
            <a:off x="0" y="923198"/>
            <a:ext cx="9144000" cy="42485"/>
          </a:xfrm>
          <a:prstGeom prst="line">
            <a:avLst/>
          </a:prstGeom>
          <a:ln w="57150">
            <a:solidFill>
              <a:srgbClr val="972921"/>
            </a:solidFill>
            <a:round/>
          </a:ln>
        </p:spPr>
        <p:txBody>
          <a:bodyPr lIns="0" tIns="0" rIns="0" bIns="0"/>
          <a:lstStyle/>
          <a:p>
            <a:pPr defTabSz="342900">
              <a:defRPr sz="1200">
                <a:latin typeface="+mj-lt"/>
                <a:ea typeface="+mj-ea"/>
                <a:cs typeface="+mj-cs"/>
                <a:sym typeface="Helvetica"/>
              </a:defRPr>
            </a:pPr>
            <a:endParaRPr sz="900">
              <a:latin typeface="Arial" panose="020B0604020202020204" pitchFamily="34" charset="0"/>
              <a:cs typeface="Arial" panose="020B0604020202020204" pitchFamily="34" charset="0"/>
            </a:endParaRPr>
          </a:p>
        </p:txBody>
      </p:sp>
      <p:pic>
        <p:nvPicPr>
          <p:cNvPr id="52" name="image1.jpeg" descr="ou_logo_400x560.jpg">
            <a:extLst>
              <a:ext uri="{FF2B5EF4-FFF2-40B4-BE49-F238E27FC236}">
                <a16:creationId xmlns:a16="http://schemas.microsoft.com/office/drawing/2014/main" id="{60EFB9EF-4500-3005-5A94-D5F2FFDD9CD1}"/>
              </a:ext>
            </a:extLst>
          </p:cNvPr>
          <p:cNvPicPr/>
          <p:nvPr/>
        </p:nvPicPr>
        <p:blipFill>
          <a:blip r:embed="rId3"/>
          <a:stretch>
            <a:fillRect/>
          </a:stretch>
        </p:blipFill>
        <p:spPr>
          <a:xfrm>
            <a:off x="7828563" y="150833"/>
            <a:ext cx="492919" cy="689373"/>
          </a:xfrm>
          <a:prstGeom prst="rect">
            <a:avLst/>
          </a:prstGeom>
          <a:ln w="12700">
            <a:miter lim="400000"/>
          </a:ln>
        </p:spPr>
      </p:pic>
      <p:sp>
        <p:nvSpPr>
          <p:cNvPr id="2" name="Slide Number Placeholder 1">
            <a:extLst>
              <a:ext uri="{FF2B5EF4-FFF2-40B4-BE49-F238E27FC236}">
                <a16:creationId xmlns:a16="http://schemas.microsoft.com/office/drawing/2014/main" id="{4EDE9F17-90D9-867E-ECA8-F1D6FEFA72A9}"/>
              </a:ext>
            </a:extLst>
          </p:cNvPr>
          <p:cNvSpPr>
            <a:spLocks noGrp="1"/>
          </p:cNvSpPr>
          <p:nvPr>
            <p:ph type="sldNum" sz="quarter" idx="2"/>
          </p:nvPr>
        </p:nvSpPr>
        <p:spPr/>
        <p:txBody>
          <a:bodyPr/>
          <a:lstStyle/>
          <a:p>
            <a:pPr lvl="0"/>
            <a:fld id="{86CB4B4D-7CA3-9044-876B-883B54F8677D}" type="slidenum">
              <a:rPr lang="en-US" smtClean="0">
                <a:latin typeface="Arial" panose="020B0604020202020204" pitchFamily="34" charset="0"/>
                <a:cs typeface="Arial" panose="020B0604020202020204" pitchFamily="34" charset="0"/>
              </a:rPr>
              <a:t>9</a:t>
            </a:fld>
            <a:endParaRPr lang="en-US" dirty="0">
              <a:latin typeface="Arial" panose="020B0604020202020204" pitchFamily="34" charset="0"/>
              <a:cs typeface="Arial" panose="020B0604020202020204" pitchFamily="34" charset="0"/>
            </a:endParaRPr>
          </a:p>
        </p:txBody>
      </p:sp>
      <p:pic>
        <p:nvPicPr>
          <p:cNvPr id="1026" name="Picture 2" descr="A group of people with a logo&#10;&#10;Description automatically generated">
            <a:extLst>
              <a:ext uri="{FF2B5EF4-FFF2-40B4-BE49-F238E27FC236}">
                <a16:creationId xmlns:a16="http://schemas.microsoft.com/office/drawing/2014/main" id="{917DDC45-A5BE-EA1A-EEE2-FE9DABA470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12" y="66721"/>
            <a:ext cx="1289825" cy="7312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36BDCC7-F0F2-D53F-A7F0-ACE39C6E7D87}"/>
              </a:ext>
            </a:extLst>
          </p:cNvPr>
          <p:cNvSpPr txBox="1"/>
          <p:nvPr/>
        </p:nvSpPr>
        <p:spPr>
          <a:xfrm>
            <a:off x="1315438" y="306136"/>
            <a:ext cx="6513125" cy="530915"/>
          </a:xfrm>
          <a:prstGeom prst="rect">
            <a:avLst/>
          </a:prstGeom>
          <a:noFill/>
        </p:spPr>
        <p:txBody>
          <a:bodyPr wrap="square" rtlCol="0">
            <a:spAutoFit/>
          </a:bodyPr>
          <a:lstStyle/>
          <a:p>
            <a:pPr algn="ctr"/>
            <a:r>
              <a:rPr lang="en-US" sz="1800" b="1" dirty="0">
                <a:solidFill>
                  <a:srgbClr val="982A22"/>
                </a:solidFill>
                <a:latin typeface="Arial" panose="020B0604020202020204" pitchFamily="34" charset="0"/>
                <a:cs typeface="Arial" panose="020B0604020202020204" pitchFamily="34" charset="0"/>
              </a:rPr>
              <a:t>Multi-scale Ensemble Spread</a:t>
            </a:r>
          </a:p>
          <a:p>
            <a:pPr algn="ctr"/>
            <a:r>
              <a:rPr lang="en-US" sz="1050" dirty="0">
                <a:latin typeface="Arial" panose="020B0604020202020204" pitchFamily="34" charset="0"/>
                <a:cs typeface="Arial" panose="020B0604020202020204" pitchFamily="34" charset="0"/>
              </a:rPr>
              <a:t>Variance Ratio between MAPCast and MPAS</a:t>
            </a:r>
          </a:p>
        </p:txBody>
      </p:sp>
      <p:pic>
        <p:nvPicPr>
          <p:cNvPr id="17" name="Picture 4" descr="A close up of a sign&#10;&#10;Description automatically generated">
            <a:extLst>
              <a:ext uri="{FF2B5EF4-FFF2-40B4-BE49-F238E27FC236}">
                <a16:creationId xmlns:a16="http://schemas.microsoft.com/office/drawing/2014/main" id="{3869A9E1-0FF0-04E9-6BC2-CF33914C00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7390" y="34554"/>
            <a:ext cx="806611" cy="8066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34F65C2-24D9-A3AF-4437-A9638A6B9C6E}"/>
              </a:ext>
            </a:extLst>
          </p:cNvPr>
          <p:cNvPicPr>
            <a:picLocks noChangeAspect="1"/>
          </p:cNvPicPr>
          <p:nvPr/>
        </p:nvPicPr>
        <p:blipFill>
          <a:blip r:embed="rId6"/>
          <a:stretch>
            <a:fillRect/>
          </a:stretch>
        </p:blipFill>
        <p:spPr>
          <a:xfrm>
            <a:off x="792025" y="1079685"/>
            <a:ext cx="3497580" cy="1758344"/>
          </a:xfrm>
          <a:prstGeom prst="rect">
            <a:avLst/>
          </a:prstGeom>
        </p:spPr>
      </p:pic>
      <p:pic>
        <p:nvPicPr>
          <p:cNvPr id="5" name="Picture 4">
            <a:extLst>
              <a:ext uri="{FF2B5EF4-FFF2-40B4-BE49-F238E27FC236}">
                <a16:creationId xmlns:a16="http://schemas.microsoft.com/office/drawing/2014/main" id="{90009653-6013-3B0E-4F04-352DE8F9F6AA}"/>
              </a:ext>
            </a:extLst>
          </p:cNvPr>
          <p:cNvPicPr>
            <a:picLocks noChangeAspect="1"/>
          </p:cNvPicPr>
          <p:nvPr/>
        </p:nvPicPr>
        <p:blipFill>
          <a:blip r:embed="rId7"/>
          <a:stretch>
            <a:fillRect/>
          </a:stretch>
        </p:blipFill>
        <p:spPr>
          <a:xfrm>
            <a:off x="5326094" y="1075420"/>
            <a:ext cx="1805263" cy="626316"/>
          </a:xfrm>
          <a:prstGeom prst="rect">
            <a:avLst/>
          </a:prstGeom>
        </p:spPr>
      </p:pic>
      <p:sp>
        <p:nvSpPr>
          <p:cNvPr id="11" name="TextBox 10">
            <a:extLst>
              <a:ext uri="{FF2B5EF4-FFF2-40B4-BE49-F238E27FC236}">
                <a16:creationId xmlns:a16="http://schemas.microsoft.com/office/drawing/2014/main" id="{74A2948D-7BC5-3302-5DD5-584E7B07D3D5}"/>
              </a:ext>
            </a:extLst>
          </p:cNvPr>
          <p:cNvSpPr txBox="1"/>
          <p:nvPr/>
        </p:nvSpPr>
        <p:spPr>
          <a:xfrm>
            <a:off x="4912236" y="1551650"/>
            <a:ext cx="4043402" cy="1061829"/>
          </a:xfrm>
          <a:prstGeom prst="rect">
            <a:avLst/>
          </a:prstGeom>
          <a:noFill/>
        </p:spPr>
        <p:txBody>
          <a:bodyPr wrap="square">
            <a:spAutoFit/>
          </a:bodyPr>
          <a:lstStyle/>
          <a:p>
            <a:pPr marL="214313" indent="-214313" fontAlgn="base">
              <a:buFont typeface="Wingdings" pitchFamily="2" charset="2"/>
              <a:buChar char="Ø"/>
            </a:pPr>
            <a:r>
              <a:rPr lang="en-US" sz="1050" dirty="0">
                <a:latin typeface="Arial" panose="020B0604020202020204" pitchFamily="34" charset="0"/>
              </a:rPr>
              <a:t>The MAPCast ensemble spread is comparable to the MPAS ensemble spread for most variables, except for Z and upper-level w. </a:t>
            </a:r>
          </a:p>
          <a:p>
            <a:pPr marL="214313" indent="-214313" fontAlgn="base">
              <a:buFont typeface="Wingdings" pitchFamily="2" charset="2"/>
              <a:buChar char="Ø"/>
            </a:pPr>
            <a:endParaRPr lang="en-US" sz="1050" dirty="0">
              <a:latin typeface="Arial" panose="020B0604020202020204" pitchFamily="34" charset="0"/>
            </a:endParaRPr>
          </a:p>
          <a:p>
            <a:pPr marL="214313" indent="-214313" fontAlgn="base">
              <a:buFont typeface="Wingdings" pitchFamily="2" charset="2"/>
              <a:buChar char="Ø"/>
            </a:pPr>
            <a:r>
              <a:rPr lang="en-US" sz="1050" dirty="0">
                <a:latin typeface="Arial" panose="020B0604020202020204" pitchFamily="34" charset="0"/>
              </a:rPr>
              <a:t>For Z and upper-level w, the large-scale spread is better than the small-scale spread.</a:t>
            </a:r>
          </a:p>
        </p:txBody>
      </p:sp>
      <p:sp>
        <p:nvSpPr>
          <p:cNvPr id="24" name="Google Shape;632;p4">
            <a:extLst>
              <a:ext uri="{FF2B5EF4-FFF2-40B4-BE49-F238E27FC236}">
                <a16:creationId xmlns:a16="http://schemas.microsoft.com/office/drawing/2014/main" id="{AEEA2343-C66C-3D13-7F26-4D719A2C3635}"/>
              </a:ext>
            </a:extLst>
          </p:cNvPr>
          <p:cNvSpPr txBox="1"/>
          <p:nvPr/>
        </p:nvSpPr>
        <p:spPr>
          <a:xfrm>
            <a:off x="1103542" y="953263"/>
            <a:ext cx="3338305" cy="253885"/>
          </a:xfrm>
          <a:prstGeom prst="rect">
            <a:avLst/>
          </a:prstGeom>
          <a:noFill/>
          <a:ln>
            <a:noFill/>
          </a:ln>
        </p:spPr>
        <p:txBody>
          <a:bodyPr spcFirstLastPara="1" wrap="square" lIns="68569" tIns="34275" rIns="68569" bIns="34275" anchor="t" anchorCtr="0">
            <a:spAutoFit/>
          </a:bodyPr>
          <a:lstStyle/>
          <a:p>
            <a:pPr lvl="0"/>
            <a:r>
              <a:rPr lang="en-US" sz="1200" dirty="0">
                <a:solidFill>
                  <a:schemeClr val="dk1"/>
                </a:solidFill>
              </a:rPr>
              <a:t>Ensemble spread aggregated over 10 events</a:t>
            </a:r>
            <a:endParaRPr lang="en-US" sz="1200" dirty="0"/>
          </a:p>
        </p:txBody>
      </p:sp>
      <p:sp>
        <p:nvSpPr>
          <p:cNvPr id="25" name="Down Arrow 24">
            <a:extLst>
              <a:ext uri="{FF2B5EF4-FFF2-40B4-BE49-F238E27FC236}">
                <a16:creationId xmlns:a16="http://schemas.microsoft.com/office/drawing/2014/main" id="{23359354-6E65-DAB4-9947-0F750175C871}"/>
              </a:ext>
            </a:extLst>
          </p:cNvPr>
          <p:cNvSpPr/>
          <p:nvPr/>
        </p:nvSpPr>
        <p:spPr>
          <a:xfrm rot="13375597">
            <a:off x="995175" y="1520746"/>
            <a:ext cx="57012" cy="741577"/>
          </a:xfrm>
          <a:prstGeom prst="downArrow">
            <a:avLst/>
          </a:prstGeom>
          <a:solidFill>
            <a:schemeClr val="accent5">
              <a:lumMod val="60000"/>
              <a:lumOff val="4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8" name="TextBox 27">
            <a:extLst>
              <a:ext uri="{FF2B5EF4-FFF2-40B4-BE49-F238E27FC236}">
                <a16:creationId xmlns:a16="http://schemas.microsoft.com/office/drawing/2014/main" id="{3C7817C0-66B4-DC0D-3835-B45DC80BAAC8}"/>
              </a:ext>
            </a:extLst>
          </p:cNvPr>
          <p:cNvSpPr txBox="1"/>
          <p:nvPr/>
        </p:nvSpPr>
        <p:spPr>
          <a:xfrm>
            <a:off x="524301" y="2166743"/>
            <a:ext cx="809300" cy="230832"/>
          </a:xfrm>
          <a:prstGeom prst="rect">
            <a:avLst/>
          </a:prstGeom>
          <a:noFill/>
        </p:spPr>
        <p:txBody>
          <a:bodyPr wrap="square" rtlCol="0">
            <a:spAutoFit/>
          </a:bodyPr>
          <a:lstStyle/>
          <a:p>
            <a:r>
              <a:rPr lang="en-US" sz="900" dirty="0">
                <a:solidFill>
                  <a:schemeClr val="accent5">
                    <a:lumMod val="60000"/>
                    <a:lumOff val="40000"/>
                  </a:schemeClr>
                </a:solidFill>
                <a:latin typeface="Arial" panose="020B0604020202020204" pitchFamily="34" charset="0"/>
                <a:cs typeface="Arial" panose="020B0604020202020204" pitchFamily="34" charset="0"/>
              </a:rPr>
              <a:t>Best</a:t>
            </a:r>
          </a:p>
        </p:txBody>
      </p:sp>
      <p:sp>
        <p:nvSpPr>
          <p:cNvPr id="6" name="Rectangle 5">
            <a:extLst>
              <a:ext uri="{FF2B5EF4-FFF2-40B4-BE49-F238E27FC236}">
                <a16:creationId xmlns:a16="http://schemas.microsoft.com/office/drawing/2014/main" id="{33143DB5-AFF9-7046-7538-CC18FB4F0F53}"/>
              </a:ext>
            </a:extLst>
          </p:cNvPr>
          <p:cNvSpPr/>
          <p:nvPr/>
        </p:nvSpPr>
        <p:spPr>
          <a:xfrm>
            <a:off x="2379644" y="2571751"/>
            <a:ext cx="264404" cy="2045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TextBox 7">
            <a:extLst>
              <a:ext uri="{FF2B5EF4-FFF2-40B4-BE49-F238E27FC236}">
                <a16:creationId xmlns:a16="http://schemas.microsoft.com/office/drawing/2014/main" id="{70D093A2-0AA7-41E7-B894-0C245494FB6D}"/>
              </a:ext>
            </a:extLst>
          </p:cNvPr>
          <p:cNvSpPr txBox="1"/>
          <p:nvPr/>
        </p:nvSpPr>
        <p:spPr>
          <a:xfrm>
            <a:off x="1994001" y="4433474"/>
            <a:ext cx="1203645" cy="253916"/>
          </a:xfrm>
          <a:prstGeom prst="rect">
            <a:avLst/>
          </a:prstGeom>
          <a:noFill/>
        </p:spPr>
        <p:txBody>
          <a:bodyPr wrap="square" rtlCol="0">
            <a:spAutoFit/>
          </a:bodyPr>
          <a:lstStyle/>
          <a:p>
            <a:r>
              <a:rPr lang="en-US" sz="1050" b="1" dirty="0">
                <a:solidFill>
                  <a:srgbClr val="FF0000"/>
                </a:solidFill>
                <a:latin typeface="Arial" panose="020B0604020202020204" pitchFamily="34" charset="0"/>
                <a:cs typeface="Arial" panose="020B0604020202020204" pitchFamily="34" charset="0"/>
              </a:rPr>
              <a:t>Large scale</a:t>
            </a:r>
          </a:p>
        </p:txBody>
      </p:sp>
      <p:sp>
        <p:nvSpPr>
          <p:cNvPr id="9" name="TextBox 8">
            <a:extLst>
              <a:ext uri="{FF2B5EF4-FFF2-40B4-BE49-F238E27FC236}">
                <a16:creationId xmlns:a16="http://schemas.microsoft.com/office/drawing/2014/main" id="{C8302FE6-C0B8-37A8-4EB3-71BB152153BD}"/>
              </a:ext>
            </a:extLst>
          </p:cNvPr>
          <p:cNvSpPr txBox="1"/>
          <p:nvPr/>
        </p:nvSpPr>
        <p:spPr>
          <a:xfrm>
            <a:off x="6224203" y="4448918"/>
            <a:ext cx="1278284" cy="253916"/>
          </a:xfrm>
          <a:prstGeom prst="rect">
            <a:avLst/>
          </a:prstGeom>
          <a:noFill/>
        </p:spPr>
        <p:txBody>
          <a:bodyPr wrap="square" rtlCol="0">
            <a:spAutoFit/>
          </a:bodyPr>
          <a:lstStyle/>
          <a:p>
            <a:r>
              <a:rPr lang="en-US" sz="1050" b="1" dirty="0">
                <a:solidFill>
                  <a:srgbClr val="FF0000"/>
                </a:solidFill>
                <a:latin typeface="Arial" panose="020B0604020202020204" pitchFamily="34" charset="0"/>
                <a:cs typeface="Arial" panose="020B0604020202020204" pitchFamily="34" charset="0"/>
              </a:rPr>
              <a:t>Small scale</a:t>
            </a:r>
          </a:p>
        </p:txBody>
      </p:sp>
      <p:pic>
        <p:nvPicPr>
          <p:cNvPr id="10" name="Picture 9">
            <a:extLst>
              <a:ext uri="{FF2B5EF4-FFF2-40B4-BE49-F238E27FC236}">
                <a16:creationId xmlns:a16="http://schemas.microsoft.com/office/drawing/2014/main" id="{B5E96159-E4EB-2E33-AA3C-8029DCF8A983}"/>
              </a:ext>
            </a:extLst>
          </p:cNvPr>
          <p:cNvPicPr>
            <a:picLocks noChangeAspect="1"/>
          </p:cNvPicPr>
          <p:nvPr/>
        </p:nvPicPr>
        <p:blipFill>
          <a:blip r:embed="rId8"/>
          <a:stretch>
            <a:fillRect/>
          </a:stretch>
        </p:blipFill>
        <p:spPr>
          <a:xfrm>
            <a:off x="620948" y="3075144"/>
            <a:ext cx="4142529" cy="1234440"/>
          </a:xfrm>
          <a:prstGeom prst="rect">
            <a:avLst/>
          </a:prstGeom>
        </p:spPr>
      </p:pic>
      <p:pic>
        <p:nvPicPr>
          <p:cNvPr id="12" name="Picture 11">
            <a:extLst>
              <a:ext uri="{FF2B5EF4-FFF2-40B4-BE49-F238E27FC236}">
                <a16:creationId xmlns:a16="http://schemas.microsoft.com/office/drawing/2014/main" id="{98DEFEE5-F550-CFE2-638A-ADD4FE4637E7}"/>
              </a:ext>
            </a:extLst>
          </p:cNvPr>
          <p:cNvPicPr>
            <a:picLocks noChangeAspect="1"/>
          </p:cNvPicPr>
          <p:nvPr/>
        </p:nvPicPr>
        <p:blipFill>
          <a:blip r:embed="rId9"/>
          <a:stretch>
            <a:fillRect/>
          </a:stretch>
        </p:blipFill>
        <p:spPr>
          <a:xfrm>
            <a:off x="5001471" y="3075144"/>
            <a:ext cx="4142529" cy="1234440"/>
          </a:xfrm>
          <a:prstGeom prst="rect">
            <a:avLst/>
          </a:prstGeom>
        </p:spPr>
      </p:pic>
      <p:sp>
        <p:nvSpPr>
          <p:cNvPr id="14" name="TextBox 13">
            <a:extLst>
              <a:ext uri="{FF2B5EF4-FFF2-40B4-BE49-F238E27FC236}">
                <a16:creationId xmlns:a16="http://schemas.microsoft.com/office/drawing/2014/main" id="{ADB87BD3-8309-BA23-4601-489EB0237CAC}"/>
              </a:ext>
            </a:extLst>
          </p:cNvPr>
          <p:cNvSpPr txBox="1"/>
          <p:nvPr/>
        </p:nvSpPr>
        <p:spPr>
          <a:xfrm>
            <a:off x="2379644" y="4725917"/>
            <a:ext cx="4585770" cy="253916"/>
          </a:xfrm>
          <a:prstGeom prst="rect">
            <a:avLst/>
          </a:prstGeom>
          <a:noFill/>
        </p:spPr>
        <p:txBody>
          <a:bodyPr wrap="square">
            <a:spAutoFit/>
          </a:bodyPr>
          <a:lstStyle/>
          <a:p>
            <a:r>
              <a:rPr lang="en-US" sz="1050" dirty="0">
                <a:latin typeface="Arial" panose="020B0604020202020204" pitchFamily="34" charset="0"/>
                <a:cs typeface="Arial" panose="020B0604020202020204" pitchFamily="34" charset="0"/>
              </a:rPr>
              <a:t>Ensemble spread for T0 from the 21 May 2019 case</a:t>
            </a:r>
          </a:p>
        </p:txBody>
      </p:sp>
    </p:spTree>
    <p:extLst>
      <p:ext uri="{BB962C8B-B14F-4D97-AF65-F5344CB8AC3E}">
        <p14:creationId xmlns:p14="http://schemas.microsoft.com/office/powerpoint/2010/main" val="3257446205"/>
      </p:ext>
    </p:extLst>
  </p:cSld>
  <p:clrMapOvr>
    <a:masterClrMapping/>
  </p:clrMapOvr>
  <p:transition spd="med"/>
</p:sld>
</file>

<file path=ppt/theme/theme1.xml><?xml version="1.0" encoding="utf-8"?>
<a:theme xmlns:a="http://schemas.openxmlformats.org/drawingml/2006/main"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1831</Words>
  <Application>Microsoft Macintosh PowerPoint</Application>
  <PresentationFormat>On-screen Show (16:9)</PresentationFormat>
  <Paragraphs>169</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Nunito</vt:lpstr>
      <vt:lpstr>Maven Pro</vt:lpstr>
      <vt:lpstr>Arial</vt:lpstr>
      <vt:lpstr>Cambria Math</vt:lpstr>
      <vt:lpstr>Wingdings</vt:lpstr>
      <vt:lpstr>Momentum</vt:lpstr>
      <vt:lpstr>MAPCast: A Convection Allowing MPAS Emulator for Ensemble-based Background Error Covariance Estimation Toward Multi-Scale Data Assimilation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Wang, Yongming</cp:lastModifiedBy>
  <cp:revision>6</cp:revision>
  <dcterms:modified xsi:type="dcterms:W3CDTF">2026-07-16T02:23:44Z</dcterms:modified>
</cp:coreProperties>
</file>