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Nunito"/>
      <p:regular r:id="rId20"/>
      <p:bold r:id="rId21"/>
      <p:italic r:id="rId22"/>
      <p:boldItalic r:id="rId23"/>
    </p:embeddedFont>
    <p:embeddedFont>
      <p:font typeface="Maven Pro"/>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26" roundtripDataSignature="AMtx7mjZtd63hiW7Vxy1kTmmwCI9FFzN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Nunito-regular.fntdata"/><Relationship Id="rId22" Type="http://schemas.openxmlformats.org/officeDocument/2006/relationships/font" Target="fonts/Nunito-italic.fntdata"/><Relationship Id="rId21" Type="http://schemas.openxmlformats.org/officeDocument/2006/relationships/font" Target="fonts/Nunito-bold.fntdata"/><Relationship Id="rId24" Type="http://schemas.openxmlformats.org/officeDocument/2006/relationships/font" Target="fonts/MavenPro-regular.fntdata"/><Relationship Id="rId23" Type="http://schemas.openxmlformats.org/officeDocument/2006/relationships/font" Target="fonts/Nuni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MavenPro-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1" name="Google Shape;15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 name="Google Shape;17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 name="Google Shape;18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 name="Google Shape;12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 name="Google Shape;14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16" title="4.png"/>
          <p:cNvPicPr preferRelativeResize="0"/>
          <p:nvPr/>
        </p:nvPicPr>
        <p:blipFill rotWithShape="1">
          <a:blip r:embed="rId2">
            <a:alphaModFix amt="50000"/>
          </a:blip>
          <a:srcRect b="0" l="0" r="0" t="0"/>
          <a:stretch/>
        </p:blipFill>
        <p:spPr>
          <a:xfrm>
            <a:off x="-7" y="8"/>
            <a:ext cx="9262536" cy="5210150"/>
          </a:xfrm>
          <a:prstGeom prst="rect">
            <a:avLst/>
          </a:prstGeom>
          <a:noFill/>
          <a:ln>
            <a:noFill/>
          </a:ln>
        </p:spPr>
      </p:pic>
      <p:sp>
        <p:nvSpPr>
          <p:cNvPr id="11" name="Google Shape;11;p16"/>
          <p:cNvSpPr txBox="1"/>
          <p:nvPr>
            <p:ph type="ctrTitle"/>
          </p:nvPr>
        </p:nvSpPr>
        <p:spPr>
          <a:xfrm>
            <a:off x="824000" y="1613813"/>
            <a:ext cx="4255500" cy="18729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12" name="Google Shape;12;p16"/>
          <p:cNvSpPr txBox="1"/>
          <p:nvPr>
            <p:ph idx="1" type="subTitle"/>
          </p:nvPr>
        </p:nvSpPr>
        <p:spPr>
          <a:xfrm>
            <a:off x="824000" y="3596300"/>
            <a:ext cx="4255500" cy="695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1600"/>
              <a:buNone/>
              <a:defRPr sz="160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16"/>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14" name="Google Shape;14;p16" title="UIFCW2026_Logo_white.png"/>
          <p:cNvPicPr preferRelativeResize="0"/>
          <p:nvPr/>
        </p:nvPicPr>
        <p:blipFill rotWithShape="1">
          <a:blip r:embed="rId3">
            <a:alphaModFix/>
          </a:blip>
          <a:srcRect b="0" l="0" r="0" t="0"/>
          <a:stretch/>
        </p:blipFill>
        <p:spPr>
          <a:xfrm>
            <a:off x="6375123" y="2975525"/>
            <a:ext cx="2347075" cy="1761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25" title="7.png"/>
          <p:cNvPicPr preferRelativeResize="0"/>
          <p:nvPr/>
        </p:nvPicPr>
        <p:blipFill rotWithShape="1">
          <a:blip r:embed="rId2">
            <a:alphaModFix/>
          </a:blip>
          <a:srcRect b="0" l="0" r="0" t="0"/>
          <a:stretch/>
        </p:blipFill>
        <p:spPr>
          <a:xfrm>
            <a:off x="0" y="2"/>
            <a:ext cx="9144000" cy="5143497"/>
          </a:xfrm>
          <a:prstGeom prst="rect">
            <a:avLst/>
          </a:prstGeom>
          <a:noFill/>
          <a:ln>
            <a:noFill/>
          </a:ln>
        </p:spPr>
      </p:pic>
      <p:sp>
        <p:nvSpPr>
          <p:cNvPr id="77" name="Google Shape;77;p25"/>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sp>
        <p:nvSpPr>
          <p:cNvPr id="78" name="Google Shape;78;p25"/>
          <p:cNvSpPr txBox="1"/>
          <p:nvPr>
            <p:ph type="title"/>
          </p:nvPr>
        </p:nvSpPr>
        <p:spPr>
          <a:xfrm>
            <a:off x="824000" y="1613825"/>
            <a:ext cx="7898100" cy="18729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26"/>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 name="Shape 15"/>
        <p:cNvGrpSpPr/>
        <p:nvPr/>
      </p:nvGrpSpPr>
      <p:grpSpPr>
        <a:xfrm>
          <a:off x="0" y="0"/>
          <a:ext cx="0" cy="0"/>
          <a:chOff x="0" y="0"/>
          <a:chExt cx="0" cy="0"/>
        </a:xfrm>
      </p:grpSpPr>
      <p:sp>
        <p:nvSpPr>
          <p:cNvPr id="16" name="Google Shape;16;p17"/>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 name="Google Shape;17;p17"/>
          <p:cNvSpPr txBox="1"/>
          <p:nvPr>
            <p:ph idx="1" type="body"/>
          </p:nvPr>
        </p:nvSpPr>
        <p:spPr>
          <a:xfrm>
            <a:off x="1303800" y="1990050"/>
            <a:ext cx="7030500" cy="25416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8" name="Google Shape;18;p17"/>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19" name="Google Shape;19;p1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0" name="Google Shape;20;p17"/>
          <p:cNvGrpSpPr/>
          <p:nvPr/>
        </p:nvGrpSpPr>
        <p:grpSpPr>
          <a:xfrm>
            <a:off x="951033" y="397889"/>
            <a:ext cx="1072800" cy="0"/>
            <a:chOff x="1376350" y="528325"/>
            <a:chExt cx="1072800" cy="0"/>
          </a:xfrm>
        </p:grpSpPr>
        <p:cxnSp>
          <p:nvCxnSpPr>
            <p:cNvPr id="21" name="Google Shape;21;p17"/>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22" name="Google Shape;22;p17"/>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23" name="Google Shape;23;p17"/>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24" name="Shape 24"/>
        <p:cNvGrpSpPr/>
        <p:nvPr/>
      </p:nvGrpSpPr>
      <p:grpSpPr>
        <a:xfrm>
          <a:off x="0" y="0"/>
          <a:ext cx="0" cy="0"/>
          <a:chOff x="0" y="0"/>
          <a:chExt cx="0" cy="0"/>
        </a:xfrm>
      </p:grpSpPr>
      <p:pic>
        <p:nvPicPr>
          <p:cNvPr id="25" name="Google Shape;25;p18" title="6.png"/>
          <p:cNvPicPr preferRelativeResize="0"/>
          <p:nvPr/>
        </p:nvPicPr>
        <p:blipFill rotWithShape="1">
          <a:blip r:embed="rId2">
            <a:alphaModFix amt="30000"/>
          </a:blip>
          <a:srcRect b="0" l="0" r="0" t="0"/>
          <a:stretch/>
        </p:blipFill>
        <p:spPr>
          <a:xfrm>
            <a:off x="0" y="-6"/>
            <a:ext cx="9270576" cy="5214699"/>
          </a:xfrm>
          <a:prstGeom prst="rect">
            <a:avLst/>
          </a:prstGeom>
          <a:noFill/>
          <a:ln>
            <a:noFill/>
          </a:ln>
        </p:spPr>
      </p:pic>
      <p:sp>
        <p:nvSpPr>
          <p:cNvPr id="26" name="Google Shape;26;p18"/>
          <p:cNvSpPr txBox="1"/>
          <p:nvPr>
            <p:ph type="title"/>
          </p:nvPr>
        </p:nvSpPr>
        <p:spPr>
          <a:xfrm>
            <a:off x="824000" y="1613825"/>
            <a:ext cx="7898100" cy="18729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rgbClr val="000000"/>
              </a:buClr>
              <a:buSzPts val="3600"/>
              <a:buNone/>
              <a:defRPr sz="3600">
                <a:solidFill>
                  <a:srgbClr val="000000"/>
                </a:solidFill>
              </a:defRPr>
            </a:lvl1pPr>
            <a:lvl2pPr lvl="1" algn="l">
              <a:lnSpc>
                <a:spcPct val="100000"/>
              </a:lnSpc>
              <a:spcBef>
                <a:spcPts val="0"/>
              </a:spcBef>
              <a:spcAft>
                <a:spcPts val="0"/>
              </a:spcAft>
              <a:buClr>
                <a:srgbClr val="000000"/>
              </a:buClr>
              <a:buSzPts val="3600"/>
              <a:buNone/>
              <a:defRPr sz="3600">
                <a:solidFill>
                  <a:srgbClr val="000000"/>
                </a:solidFill>
              </a:defRPr>
            </a:lvl2pPr>
            <a:lvl3pPr lvl="2" algn="l">
              <a:lnSpc>
                <a:spcPct val="100000"/>
              </a:lnSpc>
              <a:spcBef>
                <a:spcPts val="0"/>
              </a:spcBef>
              <a:spcAft>
                <a:spcPts val="0"/>
              </a:spcAft>
              <a:buClr>
                <a:srgbClr val="000000"/>
              </a:buClr>
              <a:buSzPts val="3600"/>
              <a:buNone/>
              <a:defRPr sz="3600">
                <a:solidFill>
                  <a:srgbClr val="000000"/>
                </a:solidFill>
              </a:defRPr>
            </a:lvl3pPr>
            <a:lvl4pPr lvl="3" algn="l">
              <a:lnSpc>
                <a:spcPct val="100000"/>
              </a:lnSpc>
              <a:spcBef>
                <a:spcPts val="0"/>
              </a:spcBef>
              <a:spcAft>
                <a:spcPts val="0"/>
              </a:spcAft>
              <a:buClr>
                <a:srgbClr val="000000"/>
              </a:buClr>
              <a:buSzPts val="3600"/>
              <a:buNone/>
              <a:defRPr sz="3600">
                <a:solidFill>
                  <a:srgbClr val="000000"/>
                </a:solidFill>
              </a:defRPr>
            </a:lvl4pPr>
            <a:lvl5pPr lvl="4" algn="l">
              <a:lnSpc>
                <a:spcPct val="100000"/>
              </a:lnSpc>
              <a:spcBef>
                <a:spcPts val="0"/>
              </a:spcBef>
              <a:spcAft>
                <a:spcPts val="0"/>
              </a:spcAft>
              <a:buClr>
                <a:srgbClr val="000000"/>
              </a:buClr>
              <a:buSzPts val="3600"/>
              <a:buNone/>
              <a:defRPr sz="3600">
                <a:solidFill>
                  <a:srgbClr val="000000"/>
                </a:solidFill>
              </a:defRPr>
            </a:lvl5pPr>
            <a:lvl6pPr lvl="5" algn="l">
              <a:lnSpc>
                <a:spcPct val="100000"/>
              </a:lnSpc>
              <a:spcBef>
                <a:spcPts val="0"/>
              </a:spcBef>
              <a:spcAft>
                <a:spcPts val="0"/>
              </a:spcAft>
              <a:buClr>
                <a:srgbClr val="000000"/>
              </a:buClr>
              <a:buSzPts val="3600"/>
              <a:buNone/>
              <a:defRPr sz="3600">
                <a:solidFill>
                  <a:srgbClr val="000000"/>
                </a:solidFill>
              </a:defRPr>
            </a:lvl6pPr>
            <a:lvl7pPr lvl="6" algn="l">
              <a:lnSpc>
                <a:spcPct val="100000"/>
              </a:lnSpc>
              <a:spcBef>
                <a:spcPts val="0"/>
              </a:spcBef>
              <a:spcAft>
                <a:spcPts val="0"/>
              </a:spcAft>
              <a:buClr>
                <a:srgbClr val="000000"/>
              </a:buClr>
              <a:buSzPts val="3600"/>
              <a:buNone/>
              <a:defRPr sz="3600">
                <a:solidFill>
                  <a:srgbClr val="000000"/>
                </a:solidFill>
              </a:defRPr>
            </a:lvl7pPr>
            <a:lvl8pPr lvl="7" algn="l">
              <a:lnSpc>
                <a:spcPct val="100000"/>
              </a:lnSpc>
              <a:spcBef>
                <a:spcPts val="0"/>
              </a:spcBef>
              <a:spcAft>
                <a:spcPts val="0"/>
              </a:spcAft>
              <a:buClr>
                <a:srgbClr val="000000"/>
              </a:buClr>
              <a:buSzPts val="3600"/>
              <a:buNone/>
              <a:defRPr sz="3600">
                <a:solidFill>
                  <a:srgbClr val="000000"/>
                </a:solidFill>
              </a:defRPr>
            </a:lvl8pPr>
            <a:lvl9pPr lvl="8" algn="l">
              <a:lnSpc>
                <a:spcPct val="100000"/>
              </a:lnSpc>
              <a:spcBef>
                <a:spcPts val="0"/>
              </a:spcBef>
              <a:spcAft>
                <a:spcPts val="0"/>
              </a:spcAft>
              <a:buClr>
                <a:srgbClr val="000000"/>
              </a:buClr>
              <a:buSzPts val="3600"/>
              <a:buNone/>
              <a:defRPr sz="3600">
                <a:solidFill>
                  <a:srgbClr val="000000"/>
                </a:solidFill>
              </a:defRPr>
            </a:lvl9pPr>
          </a:lstStyle>
          <a:p/>
        </p:txBody>
      </p:sp>
      <p:sp>
        <p:nvSpPr>
          <p:cNvPr id="27" name="Google Shape;27;p18"/>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28" name="Google Shape;28;p18" title="UIFCW2026_Logo_white.png"/>
          <p:cNvPicPr preferRelativeResize="0"/>
          <p:nvPr/>
        </p:nvPicPr>
        <p:blipFill rotWithShape="1">
          <a:blip r:embed="rId3">
            <a:alphaModFix/>
          </a:blip>
          <a:srcRect b="0" l="0" r="0" t="0"/>
          <a:stretch/>
        </p:blipFill>
        <p:spPr>
          <a:xfrm>
            <a:off x="7240400" y="3679925"/>
            <a:ext cx="1481800" cy="111207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19"/>
          <p:cNvSpPr txBox="1"/>
          <p:nvPr>
            <p:ph idx="1" type="body"/>
          </p:nvPr>
        </p:nvSpPr>
        <p:spPr>
          <a:xfrm>
            <a:off x="1303800" y="1990050"/>
            <a:ext cx="3430500" cy="25416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31" name="Google Shape;31;p19"/>
          <p:cNvSpPr txBox="1"/>
          <p:nvPr>
            <p:ph idx="2" type="body"/>
          </p:nvPr>
        </p:nvSpPr>
        <p:spPr>
          <a:xfrm>
            <a:off x="4903650" y="1990050"/>
            <a:ext cx="3430500" cy="25416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32" name="Google Shape;32;p19"/>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33" name="Google Shape;33;p1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19"/>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35" name="Google Shape;35;p19"/>
          <p:cNvGrpSpPr/>
          <p:nvPr/>
        </p:nvGrpSpPr>
        <p:grpSpPr>
          <a:xfrm>
            <a:off x="951033" y="397889"/>
            <a:ext cx="1072800" cy="0"/>
            <a:chOff x="1376350" y="528325"/>
            <a:chExt cx="1072800" cy="0"/>
          </a:xfrm>
        </p:grpSpPr>
        <p:cxnSp>
          <p:nvCxnSpPr>
            <p:cNvPr id="36" name="Google Shape;36;p19"/>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37" name="Google Shape;37;p19"/>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38" name="Google Shape;38;p19"/>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20"/>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41" name="Google Shape;41;p2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20"/>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43" name="Google Shape;43;p20"/>
          <p:cNvGrpSpPr/>
          <p:nvPr/>
        </p:nvGrpSpPr>
        <p:grpSpPr>
          <a:xfrm>
            <a:off x="951033" y="397889"/>
            <a:ext cx="1072800" cy="0"/>
            <a:chOff x="1376350" y="528325"/>
            <a:chExt cx="1072800" cy="0"/>
          </a:xfrm>
        </p:grpSpPr>
        <p:cxnSp>
          <p:nvCxnSpPr>
            <p:cNvPr id="44" name="Google Shape;44;p20"/>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45" name="Google Shape;45;p20"/>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46" name="Google Shape;46;p20"/>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21"/>
          <p:cNvSpPr txBox="1"/>
          <p:nvPr>
            <p:ph idx="1" type="body"/>
          </p:nvPr>
        </p:nvSpPr>
        <p:spPr>
          <a:xfrm>
            <a:off x="1303800" y="2309675"/>
            <a:ext cx="3312000" cy="22218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49" name="Google Shape;49;p2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50" name="Google Shape;50;p21"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21"/>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52" name="Google Shape;52;p21"/>
          <p:cNvGrpSpPr/>
          <p:nvPr/>
        </p:nvGrpSpPr>
        <p:grpSpPr>
          <a:xfrm>
            <a:off x="951033" y="397889"/>
            <a:ext cx="1072800" cy="0"/>
            <a:chOff x="1376350" y="528325"/>
            <a:chExt cx="1072800" cy="0"/>
          </a:xfrm>
        </p:grpSpPr>
        <p:cxnSp>
          <p:nvCxnSpPr>
            <p:cNvPr id="53" name="Google Shape;53;p21"/>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54" name="Google Shape;54;p21"/>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55" name="Google Shape;55;p21"/>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22" title="Artificial Intelligence To Enhance Language Skills Presentation (10).png"/>
          <p:cNvPicPr preferRelativeResize="0"/>
          <p:nvPr/>
        </p:nvPicPr>
        <p:blipFill rotWithShape="1">
          <a:blip r:embed="rId2">
            <a:alphaModFix/>
          </a:blip>
          <a:srcRect b="0" l="0" r="0" t="0"/>
          <a:stretch/>
        </p:blipFill>
        <p:spPr>
          <a:xfrm>
            <a:off x="0" y="7433"/>
            <a:ext cx="9144000" cy="5143500"/>
          </a:xfrm>
          <a:prstGeom prst="rect">
            <a:avLst/>
          </a:prstGeom>
          <a:noFill/>
          <a:ln>
            <a:noFill/>
          </a:ln>
        </p:spPr>
      </p:pic>
      <p:sp>
        <p:nvSpPr>
          <p:cNvPr id="58" name="Google Shape;58;p22"/>
          <p:cNvSpPr txBox="1"/>
          <p:nvPr>
            <p:ph type="title"/>
          </p:nvPr>
        </p:nvSpPr>
        <p:spPr>
          <a:xfrm>
            <a:off x="824000" y="763600"/>
            <a:ext cx="5857800" cy="35733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rgbClr val="000000"/>
              </a:buClr>
              <a:buSzPts val="3600"/>
              <a:buNone/>
              <a:defRPr sz="3600">
                <a:solidFill>
                  <a:srgbClr val="000000"/>
                </a:solidFill>
              </a:defRPr>
            </a:lvl1pPr>
            <a:lvl2pPr lvl="1" algn="l">
              <a:lnSpc>
                <a:spcPct val="100000"/>
              </a:lnSpc>
              <a:spcBef>
                <a:spcPts val="0"/>
              </a:spcBef>
              <a:spcAft>
                <a:spcPts val="0"/>
              </a:spcAft>
              <a:buClr>
                <a:srgbClr val="000000"/>
              </a:buClr>
              <a:buSzPts val="3600"/>
              <a:buNone/>
              <a:defRPr sz="3600">
                <a:solidFill>
                  <a:srgbClr val="000000"/>
                </a:solidFill>
              </a:defRPr>
            </a:lvl2pPr>
            <a:lvl3pPr lvl="2" algn="l">
              <a:lnSpc>
                <a:spcPct val="100000"/>
              </a:lnSpc>
              <a:spcBef>
                <a:spcPts val="0"/>
              </a:spcBef>
              <a:spcAft>
                <a:spcPts val="0"/>
              </a:spcAft>
              <a:buClr>
                <a:srgbClr val="000000"/>
              </a:buClr>
              <a:buSzPts val="3600"/>
              <a:buNone/>
              <a:defRPr sz="3600">
                <a:solidFill>
                  <a:srgbClr val="000000"/>
                </a:solidFill>
              </a:defRPr>
            </a:lvl3pPr>
            <a:lvl4pPr lvl="3" algn="l">
              <a:lnSpc>
                <a:spcPct val="100000"/>
              </a:lnSpc>
              <a:spcBef>
                <a:spcPts val="0"/>
              </a:spcBef>
              <a:spcAft>
                <a:spcPts val="0"/>
              </a:spcAft>
              <a:buClr>
                <a:srgbClr val="000000"/>
              </a:buClr>
              <a:buSzPts val="3600"/>
              <a:buNone/>
              <a:defRPr sz="3600">
                <a:solidFill>
                  <a:srgbClr val="000000"/>
                </a:solidFill>
              </a:defRPr>
            </a:lvl4pPr>
            <a:lvl5pPr lvl="4" algn="l">
              <a:lnSpc>
                <a:spcPct val="100000"/>
              </a:lnSpc>
              <a:spcBef>
                <a:spcPts val="0"/>
              </a:spcBef>
              <a:spcAft>
                <a:spcPts val="0"/>
              </a:spcAft>
              <a:buClr>
                <a:srgbClr val="000000"/>
              </a:buClr>
              <a:buSzPts val="3600"/>
              <a:buNone/>
              <a:defRPr sz="3600">
                <a:solidFill>
                  <a:srgbClr val="000000"/>
                </a:solidFill>
              </a:defRPr>
            </a:lvl5pPr>
            <a:lvl6pPr lvl="5" algn="l">
              <a:lnSpc>
                <a:spcPct val="100000"/>
              </a:lnSpc>
              <a:spcBef>
                <a:spcPts val="0"/>
              </a:spcBef>
              <a:spcAft>
                <a:spcPts val="0"/>
              </a:spcAft>
              <a:buClr>
                <a:srgbClr val="000000"/>
              </a:buClr>
              <a:buSzPts val="3600"/>
              <a:buNone/>
              <a:defRPr sz="3600">
                <a:solidFill>
                  <a:srgbClr val="000000"/>
                </a:solidFill>
              </a:defRPr>
            </a:lvl6pPr>
            <a:lvl7pPr lvl="6" algn="l">
              <a:lnSpc>
                <a:spcPct val="100000"/>
              </a:lnSpc>
              <a:spcBef>
                <a:spcPts val="0"/>
              </a:spcBef>
              <a:spcAft>
                <a:spcPts val="0"/>
              </a:spcAft>
              <a:buClr>
                <a:srgbClr val="000000"/>
              </a:buClr>
              <a:buSzPts val="3600"/>
              <a:buNone/>
              <a:defRPr sz="3600">
                <a:solidFill>
                  <a:srgbClr val="000000"/>
                </a:solidFill>
              </a:defRPr>
            </a:lvl7pPr>
            <a:lvl8pPr lvl="7" algn="l">
              <a:lnSpc>
                <a:spcPct val="100000"/>
              </a:lnSpc>
              <a:spcBef>
                <a:spcPts val="0"/>
              </a:spcBef>
              <a:spcAft>
                <a:spcPts val="0"/>
              </a:spcAft>
              <a:buClr>
                <a:srgbClr val="000000"/>
              </a:buClr>
              <a:buSzPts val="3600"/>
              <a:buNone/>
              <a:defRPr sz="3600">
                <a:solidFill>
                  <a:srgbClr val="000000"/>
                </a:solidFill>
              </a:defRPr>
            </a:lvl8pPr>
            <a:lvl9pPr lvl="8" algn="l">
              <a:lnSpc>
                <a:spcPct val="100000"/>
              </a:lnSpc>
              <a:spcBef>
                <a:spcPts val="0"/>
              </a:spcBef>
              <a:spcAft>
                <a:spcPts val="0"/>
              </a:spcAft>
              <a:buClr>
                <a:srgbClr val="000000"/>
              </a:buClr>
              <a:buSzPts val="3600"/>
              <a:buNone/>
              <a:defRPr sz="3600">
                <a:solidFill>
                  <a:srgbClr val="000000"/>
                </a:solidFill>
              </a:defRPr>
            </a:lvl9pPr>
          </a:lstStyle>
          <a:p/>
        </p:txBody>
      </p:sp>
      <p:sp>
        <p:nvSpPr>
          <p:cNvPr id="59" name="Google Shape;59;p22"/>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60" name="Google Shape;60;p22" title="UIFCW2026_Logo_white.png"/>
          <p:cNvPicPr preferRelativeResize="0"/>
          <p:nvPr/>
        </p:nvPicPr>
        <p:blipFill rotWithShape="1">
          <a:blip r:embed="rId3">
            <a:alphaModFix/>
          </a:blip>
          <a:srcRect b="0" l="0" r="0" t="0"/>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23"/>
          <p:cNvSpPr txBox="1"/>
          <p:nvPr>
            <p:ph idx="1" type="subTitle"/>
          </p:nvPr>
        </p:nvSpPr>
        <p:spPr>
          <a:xfrm>
            <a:off x="1303800" y="2743203"/>
            <a:ext cx="3430500" cy="7260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63" name="Google Shape;63;p23"/>
          <p:cNvSpPr txBox="1"/>
          <p:nvPr>
            <p:ph idx="2" type="body"/>
          </p:nvPr>
        </p:nvSpPr>
        <p:spPr>
          <a:xfrm>
            <a:off x="4877425" y="1040075"/>
            <a:ext cx="3430500" cy="38706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4" name="Google Shape;64;p23"/>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65" name="Google Shape;65;p23"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23"/>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67" name="Google Shape;67;p23"/>
          <p:cNvGrpSpPr/>
          <p:nvPr/>
        </p:nvGrpSpPr>
        <p:grpSpPr>
          <a:xfrm>
            <a:off x="951033" y="397889"/>
            <a:ext cx="1072800" cy="0"/>
            <a:chOff x="1376350" y="528325"/>
            <a:chExt cx="1072800" cy="0"/>
          </a:xfrm>
        </p:grpSpPr>
        <p:cxnSp>
          <p:nvCxnSpPr>
            <p:cNvPr id="68" name="Google Shape;68;p23"/>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69" name="Google Shape;69;p23"/>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70" name="Google Shape;70;p23"/>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24"/>
          <p:cNvSpPr txBox="1"/>
          <p:nvPr>
            <p:ph idx="1" type="body"/>
          </p:nvPr>
        </p:nvSpPr>
        <p:spPr>
          <a:xfrm>
            <a:off x="1303800" y="4138975"/>
            <a:ext cx="5843100" cy="534900"/>
          </a:xfrm>
          <a:prstGeom prst="rect">
            <a:avLst/>
          </a:prstGeom>
          <a:noFill/>
          <a:ln>
            <a:noFill/>
          </a:ln>
        </p:spPr>
        <p:txBody>
          <a:bodyPr anchorCtr="0" anchor="t" bIns="91425" lIns="91425" spcFirstLastPara="1" rIns="91425" wrap="square" tIns="91425">
            <a:normAutofit/>
          </a:bodyPr>
          <a:lstStyle>
            <a:lvl1pPr indent="-228600" lvl="0" marL="457200" algn="l">
              <a:lnSpc>
                <a:spcPct val="100000"/>
              </a:lnSpc>
              <a:spcBef>
                <a:spcPts val="0"/>
              </a:spcBef>
              <a:spcAft>
                <a:spcPts val="0"/>
              </a:spcAft>
              <a:buSzPts val="1300"/>
              <a:buNone/>
              <a:defRPr/>
            </a:lvl1pPr>
          </a:lstStyle>
          <a:p/>
        </p:txBody>
      </p:sp>
      <p:sp>
        <p:nvSpPr>
          <p:cNvPr id="73" name="Google Shape;73;p24"/>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74" name="Google Shape;74;p2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1pPr>
            <a:lvl2pPr lvl="1"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2pPr>
            <a:lvl3pPr lvl="2"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3pPr>
            <a:lvl4pPr lvl="3"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4pPr>
            <a:lvl5pPr lvl="4"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5pPr>
            <a:lvl6pPr lvl="5"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6pPr>
            <a:lvl7pPr lvl="6"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7pPr>
            <a:lvl8pPr lvl="7"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8pPr>
            <a:lvl9pPr lvl="8"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9pPr>
          </a:lstStyle>
          <a:p/>
        </p:txBody>
      </p:sp>
      <p:sp>
        <p:nvSpPr>
          <p:cNvPr id="7" name="Google Shape;7;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marR="0" rtl="0" algn="l">
              <a:lnSpc>
                <a:spcPct val="115000"/>
              </a:lnSpc>
              <a:spcBef>
                <a:spcPts val="0"/>
              </a:spcBef>
              <a:spcAft>
                <a:spcPts val="0"/>
              </a:spcAft>
              <a:buClr>
                <a:schemeClr val="dk2"/>
              </a:buClr>
              <a:buSzPts val="1300"/>
              <a:buFont typeface="Nunito"/>
              <a:buChar char="●"/>
              <a:defRPr b="0" i="0" sz="1300" u="none" cap="none" strike="noStrike">
                <a:solidFill>
                  <a:schemeClr val="dk2"/>
                </a:solidFill>
                <a:latin typeface="Nunito"/>
                <a:ea typeface="Nunito"/>
                <a:cs typeface="Nunito"/>
                <a:sym typeface="Nunito"/>
              </a:defRPr>
            </a:lvl1pPr>
            <a:lvl2pPr indent="-298450" lvl="1" marL="9144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2pPr>
            <a:lvl3pPr indent="-298450" lvl="2" marL="13716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3pPr>
            <a:lvl4pPr indent="-298450" lvl="3" marL="18288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4pPr>
            <a:lvl5pPr indent="-298450" lvl="4" marL="22860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5pPr>
            <a:lvl6pPr indent="-298450" lvl="5" marL="27432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6pPr>
            <a:lvl7pPr indent="-298450" lvl="6" marL="32004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7pPr>
            <a:lvl8pPr indent="-298450" lvl="7" marL="36576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8pPr>
            <a:lvl9pPr indent="-298450" lvl="8" marL="41148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9pPr>
          </a:lstStyle>
          <a:p/>
        </p:txBody>
      </p:sp>
      <p:sp>
        <p:nvSpPr>
          <p:cNvPr id="8" name="Google Shape;8;p15"/>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
          <p:cNvSpPr txBox="1"/>
          <p:nvPr>
            <p:ph type="ctrTitle"/>
          </p:nvPr>
        </p:nvSpPr>
        <p:spPr>
          <a:xfrm>
            <a:off x="823999" y="961806"/>
            <a:ext cx="7803165" cy="18729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77778"/>
              <a:buNone/>
            </a:pPr>
            <a:r>
              <a:rPr lang="en-US"/>
              <a:t>Towards a Continuously Cycled AI Weather Prediction Model: An LETKF-Based Data Assimilation System for HRRRCast</a:t>
            </a:r>
            <a:endParaRPr sz="6000"/>
          </a:p>
        </p:txBody>
      </p:sp>
      <p:sp>
        <p:nvSpPr>
          <p:cNvPr id="86" name="Google Shape;86;p1"/>
          <p:cNvSpPr txBox="1"/>
          <p:nvPr>
            <p:ph idx="1" type="subTitle"/>
          </p:nvPr>
        </p:nvSpPr>
        <p:spPr>
          <a:xfrm>
            <a:off x="823998" y="3486294"/>
            <a:ext cx="5648297" cy="6954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1600"/>
              <a:buNone/>
            </a:pPr>
            <a:r>
              <a:rPr b="1" lang="en-US" sz="1200" u="sng"/>
              <a:t>Vanderlei Vargas Jr.</a:t>
            </a:r>
            <a:r>
              <a:rPr baseline="30000" lang="en-US" sz="1200"/>
              <a:t>1,2,4</a:t>
            </a:r>
            <a:r>
              <a:rPr lang="en-US" sz="1200"/>
              <a:t>, Daniel Abdi</a:t>
            </a:r>
            <a:r>
              <a:rPr baseline="30000" lang="en-US" sz="1200"/>
              <a:t>3,4</a:t>
            </a:r>
            <a:r>
              <a:rPr lang="en-US" sz="1200"/>
              <a:t>, Isidora Jankov</a:t>
            </a:r>
            <a:r>
              <a:rPr baseline="30000" lang="en-US" sz="1200"/>
              <a:t>4</a:t>
            </a:r>
            <a:r>
              <a:rPr lang="en-US" sz="1200"/>
              <a:t>, Paul Madden</a:t>
            </a:r>
            <a:r>
              <a:rPr baseline="30000" lang="en-US" sz="1200"/>
              <a:t>3,4</a:t>
            </a:r>
            <a:endParaRPr baseline="30000" sz="1200"/>
          </a:p>
        </p:txBody>
      </p:sp>
      <p:sp>
        <p:nvSpPr>
          <p:cNvPr id="87" name="Google Shape;87;p1"/>
          <p:cNvSpPr txBox="1"/>
          <p:nvPr/>
        </p:nvSpPr>
        <p:spPr>
          <a:xfrm>
            <a:off x="823998" y="4022516"/>
            <a:ext cx="5648297" cy="6954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l">
              <a:lnSpc>
                <a:spcPct val="100000"/>
              </a:lnSpc>
              <a:spcBef>
                <a:spcPts val="0"/>
              </a:spcBef>
              <a:spcAft>
                <a:spcPts val="0"/>
              </a:spcAft>
              <a:buClr>
                <a:schemeClr val="lt1"/>
              </a:buClr>
              <a:buSzPct val="172043"/>
              <a:buFont typeface="Nunito"/>
              <a:buNone/>
            </a:pPr>
            <a:r>
              <a:rPr b="0" baseline="30000" i="0" lang="en-US" sz="1200" u="none" cap="none" strike="noStrike">
                <a:solidFill>
                  <a:schemeClr val="lt1"/>
                </a:solidFill>
                <a:latin typeface="Nunito"/>
                <a:ea typeface="Nunito"/>
                <a:cs typeface="Nunito"/>
                <a:sym typeface="Nunito"/>
              </a:rPr>
              <a:t>1</a:t>
            </a:r>
            <a:r>
              <a:rPr b="0" i="0" lang="en-US" sz="1200" u="none" cap="none" strike="noStrike">
                <a:solidFill>
                  <a:schemeClr val="lt1"/>
                </a:solidFill>
                <a:latin typeface="Nunito"/>
                <a:ea typeface="Nunito"/>
                <a:cs typeface="Nunito"/>
                <a:sym typeface="Nunito"/>
              </a:rPr>
              <a:t>Colorado State University, Cooperative Institute for Research in the Atmosphere (CSU/CIRA)</a:t>
            </a:r>
            <a:endParaRPr/>
          </a:p>
          <a:p>
            <a:pPr indent="0" lvl="0" marL="0" marR="0" rtl="0" algn="l">
              <a:lnSpc>
                <a:spcPct val="100000"/>
              </a:lnSpc>
              <a:spcBef>
                <a:spcPts val="0"/>
              </a:spcBef>
              <a:spcAft>
                <a:spcPts val="0"/>
              </a:spcAft>
              <a:buClr>
                <a:schemeClr val="lt1"/>
              </a:buClr>
              <a:buSzPct val="172043"/>
              <a:buFont typeface="Nunito"/>
              <a:buNone/>
            </a:pPr>
            <a:r>
              <a:rPr b="0" baseline="30000" i="0" lang="en-US" sz="1200" u="none" cap="none" strike="noStrike">
                <a:solidFill>
                  <a:schemeClr val="lt1"/>
                </a:solidFill>
                <a:latin typeface="Nunito"/>
                <a:ea typeface="Nunito"/>
                <a:cs typeface="Nunito"/>
                <a:sym typeface="Nunito"/>
              </a:rPr>
              <a:t>2</a:t>
            </a:r>
            <a:r>
              <a:rPr b="0" i="0" lang="en-US" sz="1200" u="none" cap="none" strike="noStrike">
                <a:solidFill>
                  <a:schemeClr val="lt1"/>
                </a:solidFill>
                <a:latin typeface="Nunito"/>
                <a:ea typeface="Nunito"/>
                <a:cs typeface="Nunito"/>
                <a:sym typeface="Nunito"/>
              </a:rPr>
              <a:t>Developmental Testbed Center (DTC)</a:t>
            </a:r>
            <a:endParaRPr/>
          </a:p>
          <a:p>
            <a:pPr indent="0" lvl="0" marL="0" marR="0" rtl="0" algn="l">
              <a:lnSpc>
                <a:spcPct val="100000"/>
              </a:lnSpc>
              <a:spcBef>
                <a:spcPts val="0"/>
              </a:spcBef>
              <a:spcAft>
                <a:spcPts val="0"/>
              </a:spcAft>
              <a:buClr>
                <a:schemeClr val="lt1"/>
              </a:buClr>
              <a:buSzPct val="172043"/>
              <a:buFont typeface="Nunito"/>
              <a:buNone/>
            </a:pPr>
            <a:r>
              <a:rPr b="0" baseline="30000" i="0" lang="en-US" sz="1200" u="none" cap="none" strike="noStrike">
                <a:solidFill>
                  <a:schemeClr val="lt1"/>
                </a:solidFill>
                <a:latin typeface="Nunito"/>
                <a:ea typeface="Nunito"/>
                <a:cs typeface="Nunito"/>
                <a:sym typeface="Nunito"/>
              </a:rPr>
              <a:t>3</a:t>
            </a:r>
            <a:r>
              <a:rPr b="0" i="0" lang="en-US" sz="1200" u="none" cap="none" strike="noStrike">
                <a:solidFill>
                  <a:schemeClr val="lt1"/>
                </a:solidFill>
                <a:latin typeface="Nunito"/>
                <a:ea typeface="Nunito"/>
                <a:cs typeface="Nunito"/>
                <a:sym typeface="Nunito"/>
              </a:rPr>
              <a:t>University of Colorado, Cooperative Institute for Research in Environmental Sciences (CU/CIRES) </a:t>
            </a:r>
            <a:endParaRPr/>
          </a:p>
          <a:p>
            <a:pPr indent="0" lvl="0" marL="0" marR="0" rtl="0" algn="l">
              <a:lnSpc>
                <a:spcPct val="100000"/>
              </a:lnSpc>
              <a:spcBef>
                <a:spcPts val="0"/>
              </a:spcBef>
              <a:spcAft>
                <a:spcPts val="0"/>
              </a:spcAft>
              <a:buClr>
                <a:schemeClr val="lt1"/>
              </a:buClr>
              <a:buSzPct val="172043"/>
              <a:buFont typeface="Nunito"/>
              <a:buNone/>
            </a:pPr>
            <a:r>
              <a:rPr b="0" baseline="30000" i="0" lang="en-US" sz="1200" u="none" cap="none" strike="noStrike">
                <a:solidFill>
                  <a:schemeClr val="lt1"/>
                </a:solidFill>
                <a:latin typeface="Nunito"/>
                <a:ea typeface="Nunito"/>
                <a:cs typeface="Nunito"/>
                <a:sym typeface="Nunito"/>
              </a:rPr>
              <a:t>4</a:t>
            </a:r>
            <a:r>
              <a:rPr b="0" i="0" lang="en-US" sz="1200" u="none" cap="none" strike="noStrike">
                <a:solidFill>
                  <a:schemeClr val="lt1"/>
                </a:solidFill>
                <a:latin typeface="Nunito"/>
                <a:ea typeface="Nunito"/>
                <a:cs typeface="Nunito"/>
                <a:sym typeface="Nunito"/>
              </a:rPr>
              <a:t>National Oceanic and Atmospheric Administration (NOAA) Global Systems Laboratory</a:t>
            </a:r>
            <a:endParaRPr/>
          </a:p>
        </p:txBody>
      </p:sp>
      <p:sp>
        <p:nvSpPr>
          <p:cNvPr id="88" name="Google Shape;8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0"/>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t>Results: Model Error</a:t>
            </a:r>
            <a:endParaRPr/>
          </a:p>
        </p:txBody>
      </p:sp>
      <p:pic>
        <p:nvPicPr>
          <p:cNvPr id="154" name="Google Shape;154;p10"/>
          <p:cNvPicPr preferRelativeResize="0"/>
          <p:nvPr/>
        </p:nvPicPr>
        <p:blipFill rotWithShape="1">
          <a:blip r:embed="rId3">
            <a:alphaModFix/>
          </a:blip>
          <a:srcRect b="0" l="0" r="0" t="0"/>
          <a:stretch/>
        </p:blipFill>
        <p:spPr>
          <a:xfrm>
            <a:off x="5693667" y="1626541"/>
            <a:ext cx="2654472" cy="2179236"/>
          </a:xfrm>
          <a:prstGeom prst="rect">
            <a:avLst/>
          </a:prstGeom>
          <a:noFill/>
          <a:ln>
            <a:noFill/>
          </a:ln>
        </p:spPr>
      </p:pic>
      <p:pic>
        <p:nvPicPr>
          <p:cNvPr id="155" name="Google Shape;155;p10"/>
          <p:cNvPicPr preferRelativeResize="0"/>
          <p:nvPr/>
        </p:nvPicPr>
        <p:blipFill rotWithShape="1">
          <a:blip r:embed="rId4">
            <a:alphaModFix/>
          </a:blip>
          <a:srcRect b="0" l="0" r="0" t="0"/>
          <a:stretch/>
        </p:blipFill>
        <p:spPr>
          <a:xfrm>
            <a:off x="3073445" y="1626541"/>
            <a:ext cx="2620221" cy="2179236"/>
          </a:xfrm>
          <a:prstGeom prst="rect">
            <a:avLst/>
          </a:prstGeom>
          <a:noFill/>
          <a:ln>
            <a:noFill/>
          </a:ln>
        </p:spPr>
      </p:pic>
      <p:pic>
        <p:nvPicPr>
          <p:cNvPr id="156" name="Google Shape;156;p10"/>
          <p:cNvPicPr preferRelativeResize="0"/>
          <p:nvPr/>
        </p:nvPicPr>
        <p:blipFill rotWithShape="1">
          <a:blip r:embed="rId5">
            <a:alphaModFix/>
          </a:blip>
          <a:srcRect b="0" l="0" r="0" t="0"/>
          <a:stretch/>
        </p:blipFill>
        <p:spPr>
          <a:xfrm>
            <a:off x="453224" y="1626541"/>
            <a:ext cx="2620221" cy="2179236"/>
          </a:xfrm>
          <a:prstGeom prst="rect">
            <a:avLst/>
          </a:prstGeom>
          <a:noFill/>
          <a:ln>
            <a:noFill/>
          </a:ln>
        </p:spPr>
      </p:pic>
      <p:sp>
        <p:nvSpPr>
          <p:cNvPr id="157" name="Google Shape;157;p10"/>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1"/>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t>Results: Model Error</a:t>
            </a:r>
            <a:endParaRPr/>
          </a:p>
        </p:txBody>
      </p:sp>
      <p:sp>
        <p:nvSpPr>
          <p:cNvPr id="163" name="Google Shape;163;p11"/>
          <p:cNvSpPr txBox="1"/>
          <p:nvPr>
            <p:ph idx="1" type="body"/>
          </p:nvPr>
        </p:nvSpPr>
        <p:spPr>
          <a:xfrm>
            <a:off x="835534" y="1431235"/>
            <a:ext cx="4594422" cy="3236181"/>
          </a:xfrm>
          <a:prstGeom prst="rect">
            <a:avLst/>
          </a:prstGeom>
          <a:noFill/>
          <a:ln>
            <a:noFill/>
          </a:ln>
        </p:spPr>
        <p:txBody>
          <a:bodyPr anchorCtr="0" anchor="t" bIns="91425" lIns="91425" spcFirstLastPara="1" rIns="91425" wrap="square" tIns="91425">
            <a:normAutofit/>
          </a:bodyPr>
          <a:lstStyle/>
          <a:p>
            <a:pPr indent="-203200" lvl="0" marL="285750" rtl="0" algn="just">
              <a:lnSpc>
                <a:spcPct val="115000"/>
              </a:lnSpc>
              <a:spcBef>
                <a:spcPts val="0"/>
              </a:spcBef>
              <a:spcAft>
                <a:spcPts val="0"/>
              </a:spcAft>
              <a:buSzPts val="1300"/>
              <a:buNone/>
            </a:pPr>
            <a:r>
              <a:t/>
            </a:r>
            <a:endParaRPr/>
          </a:p>
          <a:p>
            <a:pPr indent="-285750" lvl="0" marL="285750" rtl="0" algn="just">
              <a:lnSpc>
                <a:spcPct val="115000"/>
              </a:lnSpc>
              <a:spcBef>
                <a:spcPts val="1200"/>
              </a:spcBef>
              <a:spcAft>
                <a:spcPts val="0"/>
              </a:spcAft>
              <a:buSzPts val="1300"/>
              <a:buChar char="●"/>
            </a:pPr>
            <a:r>
              <a:rPr lang="en-US"/>
              <a:t>All four DA cycles are statistically indistinguishable. Confidence intervals overlap completely at every lead time, confirming no skill degradation from continuous cycling;</a:t>
            </a:r>
            <a:endParaRPr/>
          </a:p>
          <a:p>
            <a:pPr indent="-285750" lvl="0" marL="285750" rtl="0" algn="just">
              <a:lnSpc>
                <a:spcPct val="115000"/>
              </a:lnSpc>
              <a:spcBef>
                <a:spcPts val="1200"/>
              </a:spcBef>
              <a:spcAft>
                <a:spcPts val="0"/>
              </a:spcAft>
              <a:buSzPts val="1300"/>
              <a:buChar char="●"/>
            </a:pPr>
            <a:r>
              <a:rPr lang="en-US"/>
              <a:t>Cold bias: next step will be applying bias correction;</a:t>
            </a:r>
            <a:endParaRPr/>
          </a:p>
          <a:p>
            <a:pPr indent="-285750" lvl="0" marL="285750" rtl="0" algn="just">
              <a:lnSpc>
                <a:spcPct val="115000"/>
              </a:lnSpc>
              <a:spcBef>
                <a:spcPts val="1200"/>
              </a:spcBef>
              <a:spcAft>
                <a:spcPts val="1200"/>
              </a:spcAft>
              <a:buSzPts val="1300"/>
              <a:buChar char="●"/>
            </a:pPr>
            <a:r>
              <a:rPr lang="en-US"/>
              <a:t>T2M beyond 6-h lead time does not depend on T2M at the initial step.</a:t>
            </a:r>
            <a:endParaRPr/>
          </a:p>
        </p:txBody>
      </p:sp>
      <p:pic>
        <p:nvPicPr>
          <p:cNvPr id="164" name="Google Shape;164;p11"/>
          <p:cNvPicPr preferRelativeResize="0"/>
          <p:nvPr/>
        </p:nvPicPr>
        <p:blipFill rotWithShape="1">
          <a:blip r:embed="rId3">
            <a:alphaModFix/>
          </a:blip>
          <a:srcRect b="0" l="0" r="0" t="0"/>
          <a:stretch/>
        </p:blipFill>
        <p:spPr>
          <a:xfrm>
            <a:off x="6236828" y="2437832"/>
            <a:ext cx="1840723" cy="1511174"/>
          </a:xfrm>
          <a:prstGeom prst="rect">
            <a:avLst/>
          </a:prstGeom>
          <a:noFill/>
          <a:ln>
            <a:noFill/>
          </a:ln>
        </p:spPr>
      </p:pic>
      <p:pic>
        <p:nvPicPr>
          <p:cNvPr id="165" name="Google Shape;165;p11"/>
          <p:cNvPicPr preferRelativeResize="0"/>
          <p:nvPr/>
        </p:nvPicPr>
        <p:blipFill rotWithShape="1">
          <a:blip r:embed="rId4">
            <a:alphaModFix/>
          </a:blip>
          <a:srcRect b="0" l="0" r="0" t="0"/>
          <a:stretch/>
        </p:blipFill>
        <p:spPr>
          <a:xfrm>
            <a:off x="7234014" y="906904"/>
            <a:ext cx="1840723" cy="1530928"/>
          </a:xfrm>
          <a:prstGeom prst="rect">
            <a:avLst/>
          </a:prstGeom>
          <a:noFill/>
          <a:ln>
            <a:noFill/>
          </a:ln>
        </p:spPr>
      </p:pic>
      <p:pic>
        <p:nvPicPr>
          <p:cNvPr id="166" name="Google Shape;166;p11"/>
          <p:cNvPicPr preferRelativeResize="0"/>
          <p:nvPr/>
        </p:nvPicPr>
        <p:blipFill rotWithShape="1">
          <a:blip r:embed="rId5">
            <a:alphaModFix/>
          </a:blip>
          <a:srcRect b="0" l="0" r="0" t="0"/>
          <a:stretch/>
        </p:blipFill>
        <p:spPr>
          <a:xfrm>
            <a:off x="5348459" y="906904"/>
            <a:ext cx="1840723" cy="1530928"/>
          </a:xfrm>
          <a:prstGeom prst="rect">
            <a:avLst/>
          </a:prstGeom>
          <a:noFill/>
          <a:ln>
            <a:noFill/>
          </a:ln>
        </p:spPr>
      </p:pic>
      <p:sp>
        <p:nvSpPr>
          <p:cNvPr id="167" name="Google Shape;167;p1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2"/>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t>Conclusions</a:t>
            </a:r>
            <a:endParaRPr/>
          </a:p>
        </p:txBody>
      </p:sp>
      <p:sp>
        <p:nvSpPr>
          <p:cNvPr id="173" name="Google Shape;173;p12"/>
          <p:cNvSpPr txBox="1"/>
          <p:nvPr>
            <p:ph idx="1" type="body"/>
          </p:nvPr>
        </p:nvSpPr>
        <p:spPr>
          <a:xfrm>
            <a:off x="835533" y="1431235"/>
            <a:ext cx="6922167" cy="3236181"/>
          </a:xfrm>
          <a:prstGeom prst="rect">
            <a:avLst/>
          </a:prstGeom>
          <a:noFill/>
          <a:ln>
            <a:noFill/>
          </a:ln>
        </p:spPr>
        <p:txBody>
          <a:bodyPr anchorCtr="0" anchor="t" bIns="91425" lIns="91425" spcFirstLastPara="1" rIns="91425" wrap="square" tIns="91425">
            <a:normAutofit fontScale="92500" lnSpcReduction="20000"/>
          </a:bodyPr>
          <a:lstStyle/>
          <a:p>
            <a:pPr indent="-285750" lvl="0" marL="285750" rtl="0" algn="just">
              <a:lnSpc>
                <a:spcPct val="115000"/>
              </a:lnSpc>
              <a:spcBef>
                <a:spcPts val="0"/>
              </a:spcBef>
              <a:spcAft>
                <a:spcPts val="0"/>
              </a:spcAft>
              <a:buSzPct val="108108"/>
              <a:buChar char="●"/>
            </a:pPr>
            <a:r>
              <a:rPr lang="en-US"/>
              <a:t>LETKF successfully assimilates NAM ADPSFC BUFR surface observations (METAR/SYNOP) into HRRRCast ensemble, producing physically consistent T2M increments (mean ≈ 0 K, std ≈ 0.97 K);</a:t>
            </a:r>
            <a:endParaRPr/>
          </a:p>
          <a:p>
            <a:pPr indent="-285750" lvl="0" marL="285750" rtl="0" algn="just">
              <a:lnSpc>
                <a:spcPct val="115000"/>
              </a:lnSpc>
              <a:spcBef>
                <a:spcPts val="1200"/>
              </a:spcBef>
              <a:spcAft>
                <a:spcPts val="0"/>
              </a:spcAft>
              <a:buSzPct val="108108"/>
              <a:buChar char="●"/>
            </a:pPr>
            <a:r>
              <a:rPr lang="en-US"/>
              <a:t>DA-corrected ICs are statistically equivalent to HRRR analysis ICs at all lead times - no degradation from replacing HRRR ICs with DA-corrected 6-h backgrounds;</a:t>
            </a:r>
            <a:endParaRPr/>
          </a:p>
          <a:p>
            <a:pPr indent="-285750" lvl="0" marL="285750" rtl="0" algn="just">
              <a:lnSpc>
                <a:spcPct val="115000"/>
              </a:lnSpc>
              <a:spcBef>
                <a:spcPts val="1200"/>
              </a:spcBef>
              <a:spcAft>
                <a:spcPts val="0"/>
              </a:spcAft>
              <a:buSzPct val="108108"/>
              <a:buChar char="●"/>
            </a:pPr>
            <a:r>
              <a:rPr lang="en-US"/>
              <a:t>DA cycling is stable across 4 consecutive cycles - no error accumulation or forecast degradation observed;</a:t>
            </a:r>
            <a:endParaRPr/>
          </a:p>
          <a:p>
            <a:pPr indent="-285750" lvl="0" marL="285750" rtl="0" algn="just">
              <a:lnSpc>
                <a:spcPct val="115000"/>
              </a:lnSpc>
              <a:spcBef>
                <a:spcPts val="1200"/>
              </a:spcBef>
              <a:spcAft>
                <a:spcPts val="0"/>
              </a:spcAft>
              <a:buSzPct val="108108"/>
              <a:buChar char="●"/>
            </a:pPr>
            <a:r>
              <a:rPr lang="en-US"/>
              <a:t>Results support replacing HRRR T2M IC dependency at sub-daily cycles (06/12/18 UTC) with DA-corrected HRRRCast backgrounds;</a:t>
            </a:r>
            <a:endParaRPr/>
          </a:p>
          <a:p>
            <a:pPr indent="-285750" lvl="0" marL="285750" rtl="0" algn="just">
              <a:lnSpc>
                <a:spcPct val="115000"/>
              </a:lnSpc>
              <a:spcBef>
                <a:spcPts val="1200"/>
              </a:spcBef>
              <a:spcAft>
                <a:spcPts val="0"/>
              </a:spcAft>
              <a:buSzPct val="108108"/>
              <a:buChar char="●"/>
            </a:pPr>
            <a:r>
              <a:rPr lang="en-US"/>
              <a:t>Systematic cold bias (≈ −1.2 K) persists at all lead times regardless of IC quality;</a:t>
            </a:r>
            <a:endParaRPr/>
          </a:p>
          <a:p>
            <a:pPr indent="-285750" lvl="0" marL="285750" rtl="0" algn="just">
              <a:lnSpc>
                <a:spcPct val="115000"/>
              </a:lnSpc>
              <a:spcBef>
                <a:spcPts val="1200"/>
              </a:spcBef>
              <a:spcAft>
                <a:spcPts val="1200"/>
              </a:spcAft>
              <a:buSzPct val="108108"/>
              <a:buChar char="●"/>
            </a:pPr>
            <a:r>
              <a:rPr lang="en-US"/>
              <a:t>Demonstrates feasibility of a continuously HRRRCast cycling system driven by surface observations.</a:t>
            </a:r>
            <a:endParaRPr/>
          </a:p>
        </p:txBody>
      </p:sp>
      <p:sp>
        <p:nvSpPr>
          <p:cNvPr id="174" name="Google Shape;174;p12"/>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3"/>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t>Future Work</a:t>
            </a:r>
            <a:endParaRPr/>
          </a:p>
        </p:txBody>
      </p:sp>
      <p:sp>
        <p:nvSpPr>
          <p:cNvPr id="180" name="Google Shape;180;p13"/>
          <p:cNvSpPr txBox="1"/>
          <p:nvPr>
            <p:ph idx="1" type="body"/>
          </p:nvPr>
        </p:nvSpPr>
        <p:spPr>
          <a:xfrm>
            <a:off x="835533" y="1431235"/>
            <a:ext cx="6922167" cy="3236181"/>
          </a:xfrm>
          <a:prstGeom prst="rect">
            <a:avLst/>
          </a:prstGeom>
          <a:noFill/>
          <a:ln>
            <a:noFill/>
          </a:ln>
        </p:spPr>
        <p:txBody>
          <a:bodyPr anchorCtr="0" anchor="t" bIns="91425" lIns="91425" spcFirstLastPara="1" rIns="91425" wrap="square" tIns="91425">
            <a:normAutofit lnSpcReduction="10000"/>
          </a:bodyPr>
          <a:lstStyle/>
          <a:p>
            <a:pPr indent="-285750" lvl="0" marL="285750" rtl="0" algn="just">
              <a:lnSpc>
                <a:spcPct val="115000"/>
              </a:lnSpc>
              <a:spcBef>
                <a:spcPts val="0"/>
              </a:spcBef>
              <a:spcAft>
                <a:spcPts val="0"/>
              </a:spcAft>
              <a:buSzPts val="1300"/>
              <a:buChar char="●"/>
            </a:pPr>
            <a:r>
              <a:rPr lang="en-US"/>
              <a:t>Extend DA to all surface variables (winds, humidity, pressure) beyond T2M;</a:t>
            </a:r>
            <a:endParaRPr/>
          </a:p>
          <a:p>
            <a:pPr indent="-285750" lvl="0" marL="285750" rtl="0" algn="just">
              <a:lnSpc>
                <a:spcPct val="115000"/>
              </a:lnSpc>
              <a:spcBef>
                <a:spcPts val="1200"/>
              </a:spcBef>
              <a:spcAft>
                <a:spcPts val="0"/>
              </a:spcAft>
              <a:buSzPts val="1300"/>
              <a:buChar char="●"/>
            </a:pPr>
            <a:r>
              <a:rPr lang="en-US"/>
              <a:t>Implement hourly rapid refresh DA cycles instead of 6-hourly;</a:t>
            </a:r>
            <a:endParaRPr/>
          </a:p>
          <a:p>
            <a:pPr indent="-285750" lvl="0" marL="285750" rtl="0" algn="just">
              <a:lnSpc>
                <a:spcPct val="115000"/>
              </a:lnSpc>
              <a:spcBef>
                <a:spcPts val="1200"/>
              </a:spcBef>
              <a:spcAft>
                <a:spcPts val="0"/>
              </a:spcAft>
              <a:buSzPts val="1300"/>
              <a:buChar char="●"/>
            </a:pPr>
            <a:r>
              <a:rPr lang="en-US"/>
              <a:t>Tune LETKF parameters: localization radius, ensemble inflation, and observation error covariance;</a:t>
            </a:r>
            <a:endParaRPr/>
          </a:p>
          <a:p>
            <a:pPr indent="-285750" lvl="0" marL="285750" rtl="0" algn="just">
              <a:lnSpc>
                <a:spcPct val="115000"/>
              </a:lnSpc>
              <a:spcBef>
                <a:spcPts val="1200"/>
              </a:spcBef>
              <a:spcAft>
                <a:spcPts val="0"/>
              </a:spcAft>
              <a:buSzPts val="1300"/>
              <a:buChar char="●"/>
            </a:pPr>
            <a:r>
              <a:rPr lang="en-US"/>
              <a:t>Evaluate impact on additional forecast variables beyond T2M (precipitation, wind, visibility);</a:t>
            </a:r>
            <a:endParaRPr/>
          </a:p>
          <a:p>
            <a:pPr indent="-285750" lvl="0" marL="285750" rtl="0" algn="just">
              <a:lnSpc>
                <a:spcPct val="115000"/>
              </a:lnSpc>
              <a:spcBef>
                <a:spcPts val="1200"/>
              </a:spcBef>
              <a:spcAft>
                <a:spcPts val="0"/>
              </a:spcAft>
              <a:buSzPts val="1300"/>
              <a:buChar char="●"/>
            </a:pPr>
            <a:r>
              <a:rPr lang="en-US"/>
              <a:t>Extend verification to longer forecast horizons (48h, 72h);</a:t>
            </a:r>
            <a:endParaRPr/>
          </a:p>
          <a:p>
            <a:pPr indent="-285750" lvl="0" marL="285750" rtl="0" algn="just">
              <a:lnSpc>
                <a:spcPct val="115000"/>
              </a:lnSpc>
              <a:spcBef>
                <a:spcPts val="1200"/>
              </a:spcBef>
              <a:spcAft>
                <a:spcPts val="0"/>
              </a:spcAft>
              <a:buSzPts val="1300"/>
              <a:buChar char="●"/>
            </a:pPr>
            <a:r>
              <a:rPr lang="en-US"/>
              <a:t>Test continuous cycling beyond 4 DA cycles to assess long-term system stability;</a:t>
            </a:r>
            <a:endParaRPr/>
          </a:p>
          <a:p>
            <a:pPr indent="-285750" lvl="0" marL="285750" rtl="0" algn="just">
              <a:lnSpc>
                <a:spcPct val="115000"/>
              </a:lnSpc>
              <a:spcBef>
                <a:spcPts val="1200"/>
              </a:spcBef>
              <a:spcAft>
                <a:spcPts val="1200"/>
              </a:spcAft>
              <a:buSzPts val="1300"/>
              <a:buChar char="●"/>
            </a:pPr>
            <a:r>
              <a:rPr lang="en-US"/>
              <a:t>Incorporate additional observation sources;</a:t>
            </a:r>
            <a:endParaRPr/>
          </a:p>
        </p:txBody>
      </p:sp>
      <p:sp>
        <p:nvSpPr>
          <p:cNvPr id="181" name="Google Shape;181;p13"/>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4"/>
          <p:cNvSpPr txBox="1"/>
          <p:nvPr>
            <p:ph type="ctrTitle"/>
          </p:nvPr>
        </p:nvSpPr>
        <p:spPr>
          <a:xfrm>
            <a:off x="824000" y="1832135"/>
            <a:ext cx="7803165" cy="890848"/>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200"/>
              <a:buNone/>
            </a:pPr>
            <a:r>
              <a:rPr lang="en-US"/>
              <a:t>Thank you!</a:t>
            </a:r>
            <a:endParaRPr sz="6000"/>
          </a:p>
        </p:txBody>
      </p:sp>
      <p:sp>
        <p:nvSpPr>
          <p:cNvPr id="187" name="Google Shape;187;p14"/>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2"/>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t>Contents</a:t>
            </a:r>
            <a:endParaRPr/>
          </a:p>
        </p:txBody>
      </p:sp>
      <p:sp>
        <p:nvSpPr>
          <p:cNvPr id="94" name="Google Shape;94;p2"/>
          <p:cNvSpPr txBox="1"/>
          <p:nvPr>
            <p:ph idx="1" type="body"/>
          </p:nvPr>
        </p:nvSpPr>
        <p:spPr>
          <a:xfrm>
            <a:off x="835533" y="1431235"/>
            <a:ext cx="6922167" cy="3236181"/>
          </a:xfrm>
          <a:prstGeom prst="rect">
            <a:avLst/>
          </a:prstGeom>
          <a:noFill/>
          <a:ln>
            <a:noFill/>
          </a:ln>
        </p:spPr>
        <p:txBody>
          <a:bodyPr anchorCtr="0" anchor="t" bIns="91425" lIns="91425" spcFirstLastPara="1" rIns="91425" wrap="square" tIns="91425">
            <a:normAutofit/>
          </a:bodyPr>
          <a:lstStyle/>
          <a:p>
            <a:pPr indent="-342900" lvl="0" marL="342900" rtl="0" algn="l">
              <a:lnSpc>
                <a:spcPct val="115000"/>
              </a:lnSpc>
              <a:spcBef>
                <a:spcPts val="0"/>
              </a:spcBef>
              <a:spcAft>
                <a:spcPts val="0"/>
              </a:spcAft>
              <a:buSzPts val="1300"/>
              <a:buFont typeface="Arial"/>
              <a:buAutoNum type="arabicPeriod"/>
            </a:pPr>
            <a:r>
              <a:rPr b="1" lang="en-US" sz="1600"/>
              <a:t>HRRRCast Model</a:t>
            </a:r>
            <a:endParaRPr/>
          </a:p>
          <a:p>
            <a:pPr indent="-342900" lvl="0" marL="342900" rtl="0" algn="l">
              <a:lnSpc>
                <a:spcPct val="115000"/>
              </a:lnSpc>
              <a:spcBef>
                <a:spcPts val="1200"/>
              </a:spcBef>
              <a:spcAft>
                <a:spcPts val="0"/>
              </a:spcAft>
              <a:buSzPts val="1300"/>
              <a:buFont typeface="Arial"/>
              <a:buAutoNum type="arabicPeriod"/>
            </a:pPr>
            <a:r>
              <a:rPr b="1" lang="en-US" sz="1600"/>
              <a:t>HRRRCast Data Assimilation System (HDAS)</a:t>
            </a:r>
            <a:endParaRPr/>
          </a:p>
          <a:p>
            <a:pPr indent="-342900" lvl="0" marL="342900" rtl="0" algn="l">
              <a:lnSpc>
                <a:spcPct val="115000"/>
              </a:lnSpc>
              <a:spcBef>
                <a:spcPts val="1200"/>
              </a:spcBef>
              <a:spcAft>
                <a:spcPts val="0"/>
              </a:spcAft>
              <a:buSzPts val="1300"/>
              <a:buFont typeface="Arial"/>
              <a:buAutoNum type="arabicPeriod"/>
            </a:pPr>
            <a:r>
              <a:rPr b="1" lang="en-US" sz="1600"/>
              <a:t>Local Ensemble Transform Kalman Filter (LETKF)</a:t>
            </a:r>
            <a:endParaRPr/>
          </a:p>
          <a:p>
            <a:pPr indent="-342900" lvl="0" marL="342900" rtl="0" algn="l">
              <a:lnSpc>
                <a:spcPct val="115000"/>
              </a:lnSpc>
              <a:spcBef>
                <a:spcPts val="1200"/>
              </a:spcBef>
              <a:spcAft>
                <a:spcPts val="0"/>
              </a:spcAft>
              <a:buSzPts val="1300"/>
              <a:buFont typeface="Arial"/>
              <a:buAutoNum type="arabicPeriod"/>
            </a:pPr>
            <a:r>
              <a:rPr b="1" lang="en-US" sz="1600"/>
              <a:t>Experiment Design</a:t>
            </a:r>
            <a:endParaRPr/>
          </a:p>
          <a:p>
            <a:pPr indent="-342900" lvl="0" marL="342900" rtl="0" algn="l">
              <a:lnSpc>
                <a:spcPct val="115000"/>
              </a:lnSpc>
              <a:spcBef>
                <a:spcPts val="1200"/>
              </a:spcBef>
              <a:spcAft>
                <a:spcPts val="0"/>
              </a:spcAft>
              <a:buSzPts val="1300"/>
              <a:buFont typeface="Arial"/>
              <a:buAutoNum type="arabicPeriod"/>
            </a:pPr>
            <a:r>
              <a:rPr b="1" lang="en-US" sz="1600"/>
              <a:t>Results</a:t>
            </a:r>
            <a:endParaRPr/>
          </a:p>
          <a:p>
            <a:pPr indent="-342900" lvl="0" marL="342900" rtl="0" algn="l">
              <a:lnSpc>
                <a:spcPct val="115000"/>
              </a:lnSpc>
              <a:spcBef>
                <a:spcPts val="1200"/>
              </a:spcBef>
              <a:spcAft>
                <a:spcPts val="0"/>
              </a:spcAft>
              <a:buSzPts val="1300"/>
              <a:buFont typeface="Arial"/>
              <a:buAutoNum type="arabicPeriod"/>
            </a:pPr>
            <a:r>
              <a:rPr b="1" lang="en-US" sz="1600"/>
              <a:t>Conclusions</a:t>
            </a:r>
            <a:endParaRPr/>
          </a:p>
          <a:p>
            <a:pPr indent="-342900" lvl="0" marL="342900" rtl="0" algn="l">
              <a:lnSpc>
                <a:spcPct val="115000"/>
              </a:lnSpc>
              <a:spcBef>
                <a:spcPts val="1200"/>
              </a:spcBef>
              <a:spcAft>
                <a:spcPts val="1200"/>
              </a:spcAft>
              <a:buSzPts val="1300"/>
              <a:buFont typeface="Arial"/>
              <a:buAutoNum type="arabicPeriod"/>
            </a:pPr>
            <a:r>
              <a:rPr b="1" lang="en-US" sz="1600"/>
              <a:t>Future Work</a:t>
            </a:r>
            <a:endParaRPr/>
          </a:p>
        </p:txBody>
      </p:sp>
      <p:sp>
        <p:nvSpPr>
          <p:cNvPr id="95" name="Google Shape;95;p2"/>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3"/>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t>HRRRCast Model</a:t>
            </a:r>
            <a:endParaRPr/>
          </a:p>
        </p:txBody>
      </p:sp>
      <p:sp>
        <p:nvSpPr>
          <p:cNvPr id="101" name="Google Shape;101;p3"/>
          <p:cNvSpPr txBox="1"/>
          <p:nvPr>
            <p:ph idx="1" type="body"/>
          </p:nvPr>
        </p:nvSpPr>
        <p:spPr>
          <a:xfrm>
            <a:off x="835533" y="1431235"/>
            <a:ext cx="6922167" cy="3236181"/>
          </a:xfrm>
          <a:prstGeom prst="rect">
            <a:avLst/>
          </a:prstGeom>
          <a:noFill/>
          <a:ln>
            <a:noFill/>
          </a:ln>
        </p:spPr>
        <p:txBody>
          <a:bodyPr anchorCtr="0" anchor="t" bIns="91425" lIns="91425" spcFirstLastPara="1" rIns="91425" wrap="square" tIns="91425">
            <a:normAutofit/>
          </a:bodyPr>
          <a:lstStyle/>
          <a:p>
            <a:pPr indent="-228600" lvl="0" marL="457200" rtl="0" algn="l">
              <a:lnSpc>
                <a:spcPct val="115000"/>
              </a:lnSpc>
              <a:spcBef>
                <a:spcPts val="0"/>
              </a:spcBef>
              <a:spcAft>
                <a:spcPts val="0"/>
              </a:spcAft>
              <a:buSzPts val="1300"/>
              <a:buNone/>
            </a:pPr>
            <a:r>
              <a:t/>
            </a:r>
            <a:endParaRPr/>
          </a:p>
          <a:p>
            <a:pPr indent="-311150" lvl="0" marL="457200" rtl="0" algn="l">
              <a:lnSpc>
                <a:spcPct val="115000"/>
              </a:lnSpc>
              <a:spcBef>
                <a:spcPts val="0"/>
              </a:spcBef>
              <a:spcAft>
                <a:spcPts val="0"/>
              </a:spcAft>
              <a:buSzPts val="1300"/>
              <a:buChar char="●"/>
            </a:pPr>
            <a:r>
              <a:rPr lang="en-US"/>
              <a:t>HRRRCast is a diffusion-based data-driven model trained on the NOAA HRRR model, producing 3km convection-allowing forecasts over the CONUS;</a:t>
            </a:r>
            <a:endParaRPr/>
          </a:p>
          <a:p>
            <a:pPr indent="-228600" lvl="0" marL="457200" rtl="0" algn="l">
              <a:lnSpc>
                <a:spcPct val="115000"/>
              </a:lnSpc>
              <a:spcBef>
                <a:spcPts val="0"/>
              </a:spcBef>
              <a:spcAft>
                <a:spcPts val="0"/>
              </a:spcAft>
              <a:buSzPts val="1300"/>
              <a:buNone/>
            </a:pPr>
            <a:r>
              <a:t/>
            </a:r>
            <a:endParaRPr/>
          </a:p>
          <a:p>
            <a:pPr indent="-311150" lvl="0" marL="457200" rtl="0" algn="l">
              <a:lnSpc>
                <a:spcPct val="115000"/>
              </a:lnSpc>
              <a:spcBef>
                <a:spcPts val="0"/>
              </a:spcBef>
              <a:spcAft>
                <a:spcPts val="0"/>
              </a:spcAft>
              <a:buSzPts val="1300"/>
              <a:buChar char="●"/>
            </a:pPr>
            <a:r>
              <a:rPr lang="en-US"/>
              <a:t>Probabilistic forecasting in seconds using GPUs, enabling uncertainty estimation in real time;</a:t>
            </a:r>
            <a:endParaRPr/>
          </a:p>
          <a:p>
            <a:pPr indent="-228600" lvl="0" marL="457200" rtl="0" algn="l">
              <a:lnSpc>
                <a:spcPct val="115000"/>
              </a:lnSpc>
              <a:spcBef>
                <a:spcPts val="0"/>
              </a:spcBef>
              <a:spcAft>
                <a:spcPts val="0"/>
              </a:spcAft>
              <a:buSzPts val="1300"/>
              <a:buNone/>
            </a:pPr>
            <a:r>
              <a:t/>
            </a:r>
            <a:endParaRPr/>
          </a:p>
          <a:p>
            <a:pPr indent="-311150" lvl="0" marL="457200" rtl="0" algn="l">
              <a:lnSpc>
                <a:spcPct val="115000"/>
              </a:lnSpc>
              <a:spcBef>
                <a:spcPts val="0"/>
              </a:spcBef>
              <a:spcAft>
                <a:spcPts val="0"/>
              </a:spcAft>
              <a:buSzPts val="1300"/>
              <a:buChar char="●"/>
            </a:pPr>
            <a:r>
              <a:rPr lang="en-US"/>
              <a:t>Forecasts hundreds of weather variables including precipitation and reflectivity;</a:t>
            </a:r>
            <a:endParaRPr/>
          </a:p>
          <a:p>
            <a:pPr indent="-228600" lvl="0" marL="457200" rtl="0" algn="l">
              <a:lnSpc>
                <a:spcPct val="115000"/>
              </a:lnSpc>
              <a:spcBef>
                <a:spcPts val="0"/>
              </a:spcBef>
              <a:spcAft>
                <a:spcPts val="0"/>
              </a:spcAft>
              <a:buSzPts val="1300"/>
              <a:buNone/>
            </a:pPr>
            <a:r>
              <a:t/>
            </a:r>
            <a:endParaRPr/>
          </a:p>
          <a:p>
            <a:pPr indent="-311150" lvl="0" marL="457200" rtl="0" algn="l">
              <a:lnSpc>
                <a:spcPct val="115000"/>
              </a:lnSpc>
              <a:spcBef>
                <a:spcPts val="0"/>
              </a:spcBef>
              <a:spcAft>
                <a:spcPts val="0"/>
              </a:spcAft>
              <a:buSzPts val="1300"/>
              <a:buChar char="●"/>
            </a:pPr>
            <a:r>
              <a:rPr lang="en-US"/>
              <a:t>Ensemble forecasts outperform HRRR on several variables.</a:t>
            </a:r>
            <a:endParaRPr/>
          </a:p>
          <a:p>
            <a:pPr indent="-203200" lvl="0" marL="285750" rtl="0" algn="just">
              <a:lnSpc>
                <a:spcPct val="115000"/>
              </a:lnSpc>
              <a:spcBef>
                <a:spcPts val="0"/>
              </a:spcBef>
              <a:spcAft>
                <a:spcPts val="1200"/>
              </a:spcAft>
              <a:buSzPts val="1300"/>
              <a:buNone/>
            </a:pPr>
            <a:r>
              <a:t/>
            </a:r>
            <a:endParaRPr/>
          </a:p>
        </p:txBody>
      </p:sp>
      <p:sp>
        <p:nvSpPr>
          <p:cNvPr id="102" name="Google Shape;102;p3"/>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4"/>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HRRRCast Data Assimilation System (HDAS)</a:t>
            </a:r>
            <a:endParaRPr/>
          </a:p>
        </p:txBody>
      </p:sp>
      <p:sp>
        <p:nvSpPr>
          <p:cNvPr id="108" name="Google Shape;108;p4"/>
          <p:cNvSpPr txBox="1"/>
          <p:nvPr>
            <p:ph idx="1" type="body"/>
          </p:nvPr>
        </p:nvSpPr>
        <p:spPr>
          <a:xfrm>
            <a:off x="835534" y="1431235"/>
            <a:ext cx="5717412" cy="3236181"/>
          </a:xfrm>
          <a:prstGeom prst="rect">
            <a:avLst/>
          </a:prstGeom>
          <a:noFill/>
          <a:ln>
            <a:noFill/>
          </a:ln>
        </p:spPr>
        <p:txBody>
          <a:bodyPr anchorCtr="0" anchor="t" bIns="91425" lIns="91425" spcFirstLastPara="1" rIns="91425" wrap="square" tIns="91425">
            <a:normAutofit fontScale="77500" lnSpcReduction="20000"/>
          </a:bodyPr>
          <a:lstStyle/>
          <a:p>
            <a:pPr indent="-285750" lvl="0" marL="285750" rtl="0" algn="just">
              <a:lnSpc>
                <a:spcPct val="115000"/>
              </a:lnSpc>
              <a:spcBef>
                <a:spcPts val="0"/>
              </a:spcBef>
              <a:spcAft>
                <a:spcPts val="0"/>
              </a:spcAft>
              <a:buSzPct val="129032"/>
              <a:buChar char="●"/>
            </a:pPr>
            <a:r>
              <a:rPr lang="en-US"/>
              <a:t>Written in Python with a step-by-step pipeline design and each stage saves its output to disk so runs can be restarted or inspected at any point without rerunning the full system;</a:t>
            </a:r>
            <a:endParaRPr/>
          </a:p>
          <a:p>
            <a:pPr indent="-285750" lvl="0" marL="285750" rtl="0" algn="just">
              <a:lnSpc>
                <a:spcPct val="115000"/>
              </a:lnSpc>
              <a:spcBef>
                <a:spcPts val="1200"/>
              </a:spcBef>
              <a:spcAft>
                <a:spcPts val="0"/>
              </a:spcAft>
              <a:buSzPct val="129032"/>
              <a:buChar char="●"/>
            </a:pPr>
            <a:r>
              <a:rPr lang="en-US"/>
              <a:t>Observations are read from NAM ADPSFC BUFR decoded CSV files, cleaned for missing values, and interpolated to the model grid using inverse distance weighting with 4 nearest neighbors;</a:t>
            </a:r>
            <a:endParaRPr/>
          </a:p>
          <a:p>
            <a:pPr indent="-285750" lvl="0" marL="285750" rtl="0" algn="just">
              <a:lnSpc>
                <a:spcPct val="115000"/>
              </a:lnSpc>
              <a:spcBef>
                <a:spcPts val="1200"/>
              </a:spcBef>
              <a:spcAft>
                <a:spcPts val="0"/>
              </a:spcAft>
              <a:buSzPct val="129032"/>
              <a:buChar char="●"/>
            </a:pPr>
            <a:r>
              <a:rPr lang="en-US"/>
              <a:t>The LETKF analysis is computed on the full CONUS 3-km grid and the resulting per-member increments are smoothed with a Gaussian filter to remove noise at the observation scale;</a:t>
            </a:r>
            <a:endParaRPr/>
          </a:p>
          <a:p>
            <a:pPr indent="-285750" lvl="0" marL="285750" rtl="0" algn="just">
              <a:lnSpc>
                <a:spcPct val="115000"/>
              </a:lnSpc>
              <a:spcBef>
                <a:spcPts val="1200"/>
              </a:spcBef>
              <a:spcAft>
                <a:spcPts val="0"/>
              </a:spcAft>
              <a:buSzPct val="129032"/>
              <a:buChar char="●"/>
            </a:pPr>
            <a:r>
              <a:rPr lang="en-US"/>
              <a:t>The ensemble mean filtered increment is then applied directly to the HRRRCast initial condition file, updating only the T2M channel on the HRRR IC file while leaving all other channels unchanged.</a:t>
            </a:r>
            <a:endParaRPr/>
          </a:p>
          <a:p>
            <a:pPr indent="-285750" lvl="0" marL="285750" rtl="0" algn="just">
              <a:lnSpc>
                <a:spcPct val="115000"/>
              </a:lnSpc>
              <a:spcBef>
                <a:spcPts val="1200"/>
              </a:spcBef>
              <a:spcAft>
                <a:spcPts val="0"/>
              </a:spcAft>
              <a:buSzPct val="129032"/>
              <a:buChar char="●"/>
            </a:pPr>
            <a:r>
              <a:rPr lang="en-US"/>
              <a:t>Each cycle is configured through a YAML file that records the analysis time, ensemble member paths, observation file, and assimilation parameters;</a:t>
            </a:r>
            <a:endParaRPr/>
          </a:p>
          <a:p>
            <a:pPr indent="-285750" lvl="0" marL="285750" rtl="0" algn="just">
              <a:lnSpc>
                <a:spcPct val="115000"/>
              </a:lnSpc>
              <a:spcBef>
                <a:spcPts val="1200"/>
              </a:spcBef>
              <a:spcAft>
                <a:spcPts val="1200"/>
              </a:spcAft>
              <a:buSzPct val="129032"/>
              <a:buChar char="●"/>
            </a:pPr>
            <a:r>
              <a:rPr lang="en-US"/>
              <a:t>Diagnostic outputs are generated at each step, increment statistics, ensemble spread, etc.</a:t>
            </a:r>
            <a:endParaRPr/>
          </a:p>
        </p:txBody>
      </p:sp>
      <p:pic>
        <p:nvPicPr>
          <p:cNvPr id="109" name="Google Shape;109;p4"/>
          <p:cNvPicPr preferRelativeResize="0"/>
          <p:nvPr/>
        </p:nvPicPr>
        <p:blipFill rotWithShape="1">
          <a:blip r:embed="rId3">
            <a:alphaModFix/>
          </a:blip>
          <a:srcRect b="0" l="0" r="0" t="0"/>
          <a:stretch/>
        </p:blipFill>
        <p:spPr>
          <a:xfrm>
            <a:off x="6552946" y="1674284"/>
            <a:ext cx="2564713" cy="1794932"/>
          </a:xfrm>
          <a:prstGeom prst="rect">
            <a:avLst/>
          </a:prstGeom>
          <a:noFill/>
          <a:ln>
            <a:noFill/>
          </a:ln>
        </p:spPr>
      </p:pic>
      <p:sp>
        <p:nvSpPr>
          <p:cNvPr id="110" name="Google Shape;110;p4"/>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5"/>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Local Ensemble Transform Kalman Filter (LETKF)</a:t>
            </a:r>
            <a:endParaRPr/>
          </a:p>
        </p:txBody>
      </p:sp>
      <p:sp>
        <p:nvSpPr>
          <p:cNvPr id="116" name="Google Shape;116;p5"/>
          <p:cNvSpPr txBox="1"/>
          <p:nvPr>
            <p:ph idx="1" type="body"/>
          </p:nvPr>
        </p:nvSpPr>
        <p:spPr>
          <a:xfrm>
            <a:off x="835533" y="1431235"/>
            <a:ext cx="6922167" cy="3236181"/>
          </a:xfrm>
          <a:prstGeom prst="rect">
            <a:avLst/>
          </a:prstGeom>
          <a:noFill/>
          <a:ln>
            <a:noFill/>
          </a:ln>
        </p:spPr>
        <p:txBody>
          <a:bodyPr anchorCtr="0" anchor="t" bIns="91425" lIns="91425" spcFirstLastPara="1" rIns="91425" wrap="square" tIns="91425">
            <a:normAutofit/>
          </a:bodyPr>
          <a:lstStyle/>
          <a:p>
            <a:pPr indent="-285750" lvl="0" marL="285750" rtl="0" algn="just">
              <a:lnSpc>
                <a:spcPct val="115000"/>
              </a:lnSpc>
              <a:spcBef>
                <a:spcPts val="0"/>
              </a:spcBef>
              <a:spcAft>
                <a:spcPts val="0"/>
              </a:spcAft>
              <a:buSzPts val="1300"/>
              <a:buChar char="●"/>
            </a:pPr>
            <a:r>
              <a:rPr lang="en-US"/>
              <a:t>LETKF performs analysis independently at each grid point, assimilating all nearby observations simultaneously using ensemble-based covariances;</a:t>
            </a:r>
            <a:endParaRPr/>
          </a:p>
          <a:p>
            <a:pPr indent="-285750" lvl="0" marL="285750" rtl="0" algn="just">
              <a:lnSpc>
                <a:spcPct val="115000"/>
              </a:lnSpc>
              <a:spcBef>
                <a:spcPts val="1200"/>
              </a:spcBef>
              <a:spcAft>
                <a:spcPts val="0"/>
              </a:spcAft>
              <a:buSzPts val="1300"/>
              <a:buChar char="●"/>
            </a:pPr>
            <a:r>
              <a:rPr lang="en-US"/>
              <a:t>Ensemble-based DA method that computes the analysis in the space spanned by the ensemble perturbations (no adjoint or tangent linear model required);</a:t>
            </a:r>
            <a:endParaRPr/>
          </a:p>
          <a:p>
            <a:pPr indent="-285750" lvl="0" marL="285750" rtl="0" algn="just">
              <a:lnSpc>
                <a:spcPct val="115000"/>
              </a:lnSpc>
              <a:spcBef>
                <a:spcPts val="1200"/>
              </a:spcBef>
              <a:spcAft>
                <a:spcPts val="0"/>
              </a:spcAft>
              <a:buSzPts val="1300"/>
              <a:buChar char="●"/>
            </a:pPr>
            <a:r>
              <a:rPr lang="en-US"/>
              <a:t>Analysis at each grid point uses only observations within a specified radius (300 km), preventing spurious long-range correlations;</a:t>
            </a:r>
            <a:endParaRPr/>
          </a:p>
          <a:p>
            <a:pPr indent="-285750" lvl="0" marL="285750" rtl="0" algn="just">
              <a:lnSpc>
                <a:spcPct val="115000"/>
              </a:lnSpc>
              <a:spcBef>
                <a:spcPts val="1200"/>
              </a:spcBef>
              <a:spcAft>
                <a:spcPts val="0"/>
              </a:spcAft>
              <a:buSzPts val="1300"/>
              <a:buChar char="●"/>
            </a:pPr>
            <a:r>
              <a:rPr lang="en-US"/>
              <a:t>RTPP (Relaxation to Prior Perturbations): after the analysis update, ensemble perturbations are partially relaxed back toward the background (α = 0.75) to prevent ensemble collapse and maintain spread over cycling</a:t>
            </a:r>
            <a:endParaRPr/>
          </a:p>
          <a:p>
            <a:pPr indent="-285750" lvl="0" marL="285750" rtl="0" algn="just">
              <a:lnSpc>
                <a:spcPct val="115000"/>
              </a:lnSpc>
              <a:spcBef>
                <a:spcPts val="1200"/>
              </a:spcBef>
              <a:spcAft>
                <a:spcPts val="1200"/>
              </a:spcAft>
              <a:buSzPts val="1300"/>
              <a:buChar char="●"/>
            </a:pPr>
            <a:r>
              <a:rPr lang="en-US"/>
              <a:t>Each grid point solved independently enabling parallelization;</a:t>
            </a:r>
            <a:endParaRPr/>
          </a:p>
        </p:txBody>
      </p:sp>
      <p:sp>
        <p:nvSpPr>
          <p:cNvPr id="117" name="Google Shape;117;p5"/>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6"/>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t>Experiment Design</a:t>
            </a:r>
            <a:endParaRPr/>
          </a:p>
        </p:txBody>
      </p:sp>
      <p:sp>
        <p:nvSpPr>
          <p:cNvPr id="123" name="Google Shape;123;p6"/>
          <p:cNvSpPr txBox="1"/>
          <p:nvPr>
            <p:ph idx="1" type="body"/>
          </p:nvPr>
        </p:nvSpPr>
        <p:spPr>
          <a:xfrm>
            <a:off x="835533" y="1431235"/>
            <a:ext cx="6922167" cy="3236181"/>
          </a:xfrm>
          <a:prstGeom prst="rect">
            <a:avLst/>
          </a:prstGeom>
          <a:noFill/>
          <a:ln>
            <a:noFill/>
          </a:ln>
        </p:spPr>
        <p:txBody>
          <a:bodyPr anchorCtr="0" anchor="t" bIns="91425" lIns="91425" spcFirstLastPara="1" rIns="91425" wrap="square" tIns="91425">
            <a:normAutofit fontScale="85000" lnSpcReduction="20000"/>
          </a:bodyPr>
          <a:lstStyle/>
          <a:p>
            <a:pPr indent="-285750" lvl="0" marL="285750" rtl="0" algn="just">
              <a:lnSpc>
                <a:spcPct val="115000"/>
              </a:lnSpc>
              <a:spcBef>
                <a:spcPts val="0"/>
              </a:spcBef>
              <a:spcAft>
                <a:spcPts val="0"/>
              </a:spcAft>
              <a:buSzPct val="117647"/>
              <a:buChar char="●"/>
            </a:pPr>
            <a:r>
              <a:rPr lang="en-US"/>
              <a:t>Two-month evaluation period: April 1 – May 31, 2026 (244 cycles, 6-hourly);</a:t>
            </a:r>
            <a:endParaRPr/>
          </a:p>
          <a:p>
            <a:pPr indent="-285750" lvl="0" marL="285750" rtl="0" algn="just">
              <a:lnSpc>
                <a:spcPct val="115000"/>
              </a:lnSpc>
              <a:spcBef>
                <a:spcPts val="1200"/>
              </a:spcBef>
              <a:spcAft>
                <a:spcPts val="0"/>
              </a:spcAft>
              <a:buSzPct val="117647"/>
              <a:buChar char="●"/>
            </a:pPr>
            <a:r>
              <a:rPr lang="en-US"/>
              <a:t>10-member HRRRCast ensemble initialized from perturbed HRRR analyses;</a:t>
            </a:r>
            <a:endParaRPr/>
          </a:p>
          <a:p>
            <a:pPr indent="-285750" lvl="0" marL="285750" rtl="0" algn="just">
              <a:lnSpc>
                <a:spcPct val="115000"/>
              </a:lnSpc>
              <a:spcBef>
                <a:spcPts val="1200"/>
              </a:spcBef>
              <a:spcAft>
                <a:spcPts val="0"/>
              </a:spcAft>
              <a:buSzPct val="117647"/>
              <a:buChar char="●"/>
            </a:pPr>
            <a:r>
              <a:rPr lang="en-US"/>
              <a:t>cycle0 (control): HRRR analysis IC, no data assimilation;</a:t>
            </a:r>
            <a:endParaRPr/>
          </a:p>
          <a:p>
            <a:pPr indent="-285750" lvl="0" marL="285750" rtl="0" algn="just">
              <a:lnSpc>
                <a:spcPct val="115000"/>
              </a:lnSpc>
              <a:spcBef>
                <a:spcPts val="1200"/>
              </a:spcBef>
              <a:spcAft>
                <a:spcPts val="0"/>
              </a:spcAft>
              <a:buSzPct val="117647"/>
              <a:buChar char="●"/>
            </a:pPr>
            <a:r>
              <a:rPr lang="en-US"/>
              <a:t>cycle1–4 (DA): each cycle initialized from previous cycle’s 6-h ensemble forecast corrected by LETKF;</a:t>
            </a:r>
            <a:endParaRPr/>
          </a:p>
          <a:p>
            <a:pPr indent="-285750" lvl="0" marL="285750" rtl="0" algn="just">
              <a:lnSpc>
                <a:spcPct val="115000"/>
              </a:lnSpc>
              <a:spcBef>
                <a:spcPts val="1200"/>
              </a:spcBef>
              <a:spcAft>
                <a:spcPts val="0"/>
              </a:spcAft>
              <a:buSzPct val="117647"/>
              <a:buChar char="●"/>
            </a:pPr>
            <a:r>
              <a:rPr lang="en-US"/>
              <a:t>LETKF assimilates SYNOP/METAR surface observations at each 6-h analysis time;</a:t>
            </a:r>
            <a:endParaRPr/>
          </a:p>
          <a:p>
            <a:pPr indent="-285750" lvl="0" marL="285750" rtl="0" algn="just">
              <a:lnSpc>
                <a:spcPct val="115000"/>
              </a:lnSpc>
              <a:spcBef>
                <a:spcPts val="1200"/>
              </a:spcBef>
              <a:spcAft>
                <a:spcPts val="0"/>
              </a:spcAft>
              <a:buSzPct val="117647"/>
              <a:buChar char="●"/>
            </a:pPr>
            <a:r>
              <a:rPr lang="en-US"/>
              <a:t>Only T2M (2-m temperature) corrected via ensemble-mean increment applied to IC;</a:t>
            </a:r>
            <a:endParaRPr/>
          </a:p>
          <a:p>
            <a:pPr indent="-285750" lvl="0" marL="285750" rtl="0" algn="just">
              <a:lnSpc>
                <a:spcPct val="115000"/>
              </a:lnSpc>
              <a:spcBef>
                <a:spcPts val="1200"/>
              </a:spcBef>
              <a:spcAft>
                <a:spcPts val="0"/>
              </a:spcAft>
              <a:buSzPct val="117647"/>
              <a:buChar char="●"/>
            </a:pPr>
            <a:r>
              <a:rPr lang="en-US"/>
              <a:t>Verification against T2M observations at lead times 0, 6, 12, 18, 24h;</a:t>
            </a:r>
            <a:endParaRPr/>
          </a:p>
          <a:p>
            <a:pPr indent="-285750" lvl="0" marL="285750" rtl="0" algn="just">
              <a:lnSpc>
                <a:spcPct val="115000"/>
              </a:lnSpc>
              <a:spcBef>
                <a:spcPts val="1200"/>
              </a:spcBef>
              <a:spcAft>
                <a:spcPts val="0"/>
              </a:spcAft>
              <a:buSzPct val="117647"/>
              <a:buChar char="●"/>
            </a:pPr>
            <a:r>
              <a:rPr lang="en-US"/>
              <a:t>Per-member statistics (10 members × 244 cycles = 2,440 samples per lead time) for confidence interval estimation;</a:t>
            </a:r>
            <a:endParaRPr/>
          </a:p>
          <a:p>
            <a:pPr indent="-285750" lvl="0" marL="285750" rtl="0" algn="just">
              <a:lnSpc>
                <a:spcPct val="115000"/>
              </a:lnSpc>
              <a:spcBef>
                <a:spcPts val="1200"/>
              </a:spcBef>
              <a:spcAft>
                <a:spcPts val="1200"/>
              </a:spcAft>
              <a:buSzPct val="117647"/>
              <a:buChar char="●"/>
            </a:pPr>
            <a:r>
              <a:rPr lang="en-US"/>
              <a:t>&gt;500 TB of data.</a:t>
            </a:r>
            <a:endParaRPr/>
          </a:p>
        </p:txBody>
      </p:sp>
      <p:sp>
        <p:nvSpPr>
          <p:cNvPr id="124" name="Google Shape;124;p6"/>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7"/>
          <p:cNvSpPr txBox="1"/>
          <p:nvPr>
            <p:ph type="title"/>
          </p:nvPr>
        </p:nvSpPr>
        <p:spPr>
          <a:xfrm>
            <a:off x="835532" y="338424"/>
            <a:ext cx="7203237" cy="9993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Results: DA Increment (2026-04-01 06UTC only m01)</a:t>
            </a:r>
            <a:endParaRPr/>
          </a:p>
        </p:txBody>
      </p:sp>
      <p:pic>
        <p:nvPicPr>
          <p:cNvPr id="130" name="Google Shape;130;p7"/>
          <p:cNvPicPr preferRelativeResize="0"/>
          <p:nvPr/>
        </p:nvPicPr>
        <p:blipFill rotWithShape="1">
          <a:blip r:embed="rId3">
            <a:alphaModFix/>
          </a:blip>
          <a:srcRect b="0" l="0" r="0" t="0"/>
          <a:stretch/>
        </p:blipFill>
        <p:spPr>
          <a:xfrm>
            <a:off x="156050" y="1254449"/>
            <a:ext cx="3079478" cy="2100011"/>
          </a:xfrm>
          <a:prstGeom prst="rect">
            <a:avLst/>
          </a:prstGeom>
          <a:noFill/>
          <a:ln>
            <a:noFill/>
          </a:ln>
        </p:spPr>
      </p:pic>
      <p:pic>
        <p:nvPicPr>
          <p:cNvPr id="131" name="Google Shape;131;p7"/>
          <p:cNvPicPr preferRelativeResize="0"/>
          <p:nvPr/>
        </p:nvPicPr>
        <p:blipFill rotWithShape="1">
          <a:blip r:embed="rId4">
            <a:alphaModFix/>
          </a:blip>
          <a:srcRect b="0" l="0" r="0" t="0"/>
          <a:stretch/>
        </p:blipFill>
        <p:spPr>
          <a:xfrm>
            <a:off x="2859580" y="3248751"/>
            <a:ext cx="2953478" cy="1894749"/>
          </a:xfrm>
          <a:prstGeom prst="rect">
            <a:avLst/>
          </a:prstGeom>
          <a:noFill/>
          <a:ln>
            <a:noFill/>
          </a:ln>
        </p:spPr>
      </p:pic>
      <p:pic>
        <p:nvPicPr>
          <p:cNvPr id="132" name="Google Shape;132;p7"/>
          <p:cNvPicPr preferRelativeResize="0"/>
          <p:nvPr/>
        </p:nvPicPr>
        <p:blipFill rotWithShape="1">
          <a:blip r:embed="rId5">
            <a:alphaModFix/>
          </a:blip>
          <a:srcRect b="0" l="0" r="0" t="0"/>
          <a:stretch/>
        </p:blipFill>
        <p:spPr>
          <a:xfrm>
            <a:off x="4959291" y="1254449"/>
            <a:ext cx="3079478" cy="1955426"/>
          </a:xfrm>
          <a:prstGeom prst="rect">
            <a:avLst/>
          </a:prstGeom>
          <a:noFill/>
          <a:ln>
            <a:noFill/>
          </a:ln>
        </p:spPr>
      </p:pic>
      <p:sp>
        <p:nvSpPr>
          <p:cNvPr id="133" name="Google Shape;133;p7"/>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8"/>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t>Results: DA Increment Distribution</a:t>
            </a:r>
            <a:endParaRPr/>
          </a:p>
        </p:txBody>
      </p:sp>
      <p:pic>
        <p:nvPicPr>
          <p:cNvPr id="139" name="Google Shape;139;p8"/>
          <p:cNvPicPr preferRelativeResize="0"/>
          <p:nvPr/>
        </p:nvPicPr>
        <p:blipFill rotWithShape="1">
          <a:blip r:embed="rId3">
            <a:alphaModFix/>
          </a:blip>
          <a:srcRect b="0" l="0" r="0" t="0"/>
          <a:stretch/>
        </p:blipFill>
        <p:spPr>
          <a:xfrm>
            <a:off x="89777" y="1880891"/>
            <a:ext cx="8964446" cy="1746563"/>
          </a:xfrm>
          <a:prstGeom prst="rect">
            <a:avLst/>
          </a:prstGeom>
          <a:noFill/>
          <a:ln>
            <a:noFill/>
          </a:ln>
        </p:spPr>
      </p:pic>
      <p:sp>
        <p:nvSpPr>
          <p:cNvPr id="140" name="Google Shape;140;p8"/>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9"/>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t>Results: DA Increment Distribution</a:t>
            </a:r>
            <a:endParaRPr/>
          </a:p>
        </p:txBody>
      </p:sp>
      <p:sp>
        <p:nvSpPr>
          <p:cNvPr id="146" name="Google Shape;146;p9"/>
          <p:cNvSpPr txBox="1"/>
          <p:nvPr>
            <p:ph idx="1" type="body"/>
          </p:nvPr>
        </p:nvSpPr>
        <p:spPr>
          <a:xfrm>
            <a:off x="835533" y="1431235"/>
            <a:ext cx="6922167" cy="3236181"/>
          </a:xfrm>
          <a:prstGeom prst="rect">
            <a:avLst/>
          </a:prstGeom>
          <a:noFill/>
          <a:ln>
            <a:noFill/>
          </a:ln>
        </p:spPr>
        <p:txBody>
          <a:bodyPr anchorCtr="0" anchor="t" bIns="91425" lIns="91425" spcFirstLastPara="1" rIns="91425" wrap="square" tIns="91425">
            <a:normAutofit/>
          </a:bodyPr>
          <a:lstStyle/>
          <a:p>
            <a:pPr indent="-285750" lvl="0" marL="285750" rtl="0" algn="just">
              <a:lnSpc>
                <a:spcPct val="115000"/>
              </a:lnSpc>
              <a:spcBef>
                <a:spcPts val="0"/>
              </a:spcBef>
              <a:spcAft>
                <a:spcPts val="0"/>
              </a:spcAft>
              <a:buSzPts val="1300"/>
              <a:buChar char="●"/>
            </a:pPr>
            <a:r>
              <a:rPr lang="en-US"/>
              <a:t>All four DA cycles show near-identical increment distributions;</a:t>
            </a:r>
            <a:endParaRPr/>
          </a:p>
          <a:p>
            <a:pPr indent="-285750" lvl="0" marL="285750" rtl="0" algn="just">
              <a:lnSpc>
                <a:spcPct val="115000"/>
              </a:lnSpc>
              <a:spcBef>
                <a:spcPts val="1200"/>
              </a:spcBef>
              <a:spcAft>
                <a:spcPts val="0"/>
              </a:spcAft>
              <a:buSzPts val="1300"/>
              <a:buChar char="●"/>
            </a:pPr>
            <a:r>
              <a:rPr lang="en-US"/>
              <a:t>Std decreases slightly from 0.625 K (first cycle) to 0.617 K (fourth cycle), suggesting the ensemble backgrounds become slightly more consistent with observations as cycling progresses;</a:t>
            </a:r>
            <a:endParaRPr/>
          </a:p>
          <a:p>
            <a:pPr indent="-285750" lvl="0" marL="285750" rtl="0" algn="just">
              <a:lnSpc>
                <a:spcPct val="115000"/>
              </a:lnSpc>
              <a:spcBef>
                <a:spcPts val="1200"/>
              </a:spcBef>
              <a:spcAft>
                <a:spcPts val="0"/>
              </a:spcAft>
              <a:buSzPts val="1300"/>
              <a:buChar char="●"/>
            </a:pPr>
            <a:r>
              <a:rPr lang="en-US"/>
              <a:t>Near-Gaussian, symmetric shape with slight positive skew in the tails indicates balanced corrections with occasional larger adjustments;</a:t>
            </a:r>
            <a:endParaRPr/>
          </a:p>
          <a:p>
            <a:pPr indent="-285750" lvl="0" marL="285750" rtl="0" algn="just">
              <a:lnSpc>
                <a:spcPct val="115000"/>
              </a:lnSpc>
              <a:spcBef>
                <a:spcPts val="1200"/>
              </a:spcBef>
              <a:spcAft>
                <a:spcPts val="0"/>
              </a:spcAft>
              <a:buSzPts val="1300"/>
              <a:buChar char="●"/>
            </a:pPr>
            <a:r>
              <a:rPr lang="en-US"/>
              <a:t>90% of corrections fall within ±1.0 K, increments are physically small and unlikely to destabilize the model state;</a:t>
            </a:r>
            <a:endParaRPr/>
          </a:p>
          <a:p>
            <a:pPr indent="-203200" lvl="0" marL="285750" rtl="0" algn="just">
              <a:lnSpc>
                <a:spcPct val="115000"/>
              </a:lnSpc>
              <a:spcBef>
                <a:spcPts val="1200"/>
              </a:spcBef>
              <a:spcAft>
                <a:spcPts val="1200"/>
              </a:spcAft>
              <a:buSzPts val="1300"/>
              <a:buNone/>
            </a:pPr>
            <a:r>
              <a:t/>
            </a:r>
            <a:endParaRPr/>
          </a:p>
        </p:txBody>
      </p:sp>
      <p:pic>
        <p:nvPicPr>
          <p:cNvPr id="147" name="Google Shape;147;p9"/>
          <p:cNvPicPr preferRelativeResize="0"/>
          <p:nvPr/>
        </p:nvPicPr>
        <p:blipFill rotWithShape="1">
          <a:blip r:embed="rId3">
            <a:alphaModFix/>
          </a:blip>
          <a:srcRect b="0" l="0" r="0" t="0"/>
          <a:stretch/>
        </p:blipFill>
        <p:spPr>
          <a:xfrm>
            <a:off x="3110702" y="3954908"/>
            <a:ext cx="3657033" cy="712508"/>
          </a:xfrm>
          <a:prstGeom prst="rect">
            <a:avLst/>
          </a:prstGeom>
          <a:noFill/>
          <a:ln>
            <a:noFill/>
          </a:ln>
        </p:spPr>
      </p:pic>
      <p:sp>
        <p:nvSpPr>
          <p:cNvPr id="148" name="Google Shape;148;p9"/>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