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Proxima Nova"/>
      <p:regular r:id="rId24"/>
      <p:bold r:id="rId25"/>
      <p:italic r:id="rId26"/>
      <p:boldItalic r:id="rId27"/>
    </p:embeddedFont>
    <p:embeddedFont>
      <p:font typeface="Nunito"/>
      <p:regular r:id="rId28"/>
      <p:bold r:id="rId29"/>
      <p:italic r:id="rId30"/>
      <p:boldItalic r:id="rId31"/>
    </p:embeddedFont>
    <p:embeddedFont>
      <p:font typeface="Lato"/>
      <p:regular r:id="rId32"/>
      <p:bold r:id="rId33"/>
      <p:italic r:id="rId34"/>
      <p:boldItalic r:id="rId35"/>
    </p:embeddedFont>
    <p:embeddedFont>
      <p:font typeface="Maven Pro"/>
      <p:regular r:id="rId36"/>
      <p:bold r:id="rId37"/>
    </p:embeddedFont>
    <p:embeddedFont>
      <p:font typeface="Pacifico"/>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ProximaNova-regular.fntdata"/><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ProximaNova-italic.fntdata"/><Relationship Id="rId25" Type="http://schemas.openxmlformats.org/officeDocument/2006/relationships/font" Target="fonts/ProximaNova-bold.fntdata"/><Relationship Id="rId28" Type="http://schemas.openxmlformats.org/officeDocument/2006/relationships/font" Target="fonts/Nunito-regular.fntdata"/><Relationship Id="rId27" Type="http://schemas.openxmlformats.org/officeDocument/2006/relationships/font" Target="fonts/ProximaNova-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Nuni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Nunito-boldItalic.fntdata"/><Relationship Id="rId30" Type="http://schemas.openxmlformats.org/officeDocument/2006/relationships/font" Target="fonts/Nunito-italic.fntdata"/><Relationship Id="rId11" Type="http://schemas.openxmlformats.org/officeDocument/2006/relationships/slide" Target="slides/slide5.xml"/><Relationship Id="rId33" Type="http://schemas.openxmlformats.org/officeDocument/2006/relationships/font" Target="fonts/Lato-bold.fntdata"/><Relationship Id="rId10" Type="http://schemas.openxmlformats.org/officeDocument/2006/relationships/slide" Target="slides/slide4.xml"/><Relationship Id="rId32" Type="http://schemas.openxmlformats.org/officeDocument/2006/relationships/font" Target="fonts/Lato-regular.fntdata"/><Relationship Id="rId13" Type="http://schemas.openxmlformats.org/officeDocument/2006/relationships/slide" Target="slides/slide7.xml"/><Relationship Id="rId35" Type="http://schemas.openxmlformats.org/officeDocument/2006/relationships/font" Target="fonts/Lato-boldItalic.fntdata"/><Relationship Id="rId12" Type="http://schemas.openxmlformats.org/officeDocument/2006/relationships/slide" Target="slides/slide6.xml"/><Relationship Id="rId34" Type="http://schemas.openxmlformats.org/officeDocument/2006/relationships/font" Target="fonts/Lato-italic.fntdata"/><Relationship Id="rId15" Type="http://schemas.openxmlformats.org/officeDocument/2006/relationships/slide" Target="slides/slide9.xml"/><Relationship Id="rId37" Type="http://schemas.openxmlformats.org/officeDocument/2006/relationships/font" Target="fonts/MavenPro-bold.fntdata"/><Relationship Id="rId14" Type="http://schemas.openxmlformats.org/officeDocument/2006/relationships/slide" Target="slides/slide8.xml"/><Relationship Id="rId36" Type="http://schemas.openxmlformats.org/officeDocument/2006/relationships/font" Target="fonts/MavenPro-regular.fntdata"/><Relationship Id="rId17" Type="http://schemas.openxmlformats.org/officeDocument/2006/relationships/slide" Target="slides/slide11.xml"/><Relationship Id="rId16" Type="http://schemas.openxmlformats.org/officeDocument/2006/relationships/slide" Target="slides/slide10.xml"/><Relationship Id="rId38" Type="http://schemas.openxmlformats.org/officeDocument/2006/relationships/font" Target="fonts/Pacifico-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52189ec4d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f52189ec4d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5325a5a08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f5325a5a08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f52189ec4d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f52189ec4d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52189ec4d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f52189ec4d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f52189ec4d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f52189ec4d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Running 80 fully coupled CESM runs would be bad, run 80 standalone CICE5 runs. To make sure that the uncertainty associated with an ensemble of atmospheres forcing the sea ice model is still respected, i’m planning to borrow some work that’s being done by another member of our group to construct an ensemble of atmospheric forcings that’s statistically consistent in space and time with the atmospheric forcing that the nature run received. This ensemble of forcings is itself generated from a reanalysis dataset constructed with CESM.</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52189ec4d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f52189ec4d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f537585c49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f537585c49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52189ec4d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f52189ec4d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e5f1675d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e5f1675d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52189ec4d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52189ec4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sz="1800">
                <a:solidFill>
                  <a:srgbClr val="595959"/>
                </a:solidFill>
              </a:rPr>
              <a:t>And we see observation errors that look even hairier than this in experiments with real models! We borrowed some coupled atmosphere-ocean-sea ice experiments from collaborators at NOAA that were done within the SOCA system within UFS. on the left here is variational analysis field for SIC </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nongaussianity in the retrieval algorithm that introduces lots of nonlinearity into obs when SIC is low</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Very few of these conditional dists are well characterized by first couple moments - green curve is desroziers estimate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2189ec4d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52189ec4d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I’ve been talking about nongaussian observation errors so far but in the context of a bayesian DA method fundamentally what we’re targeting is the likelihood function for model states given an observation, and so in the slides that follow i’m going to be talking about a way to estimate p(y|x). Specifically, given… and the big idea is…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52189ec4d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52189ec4d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step is to take x and y and represent them as functions in reproducing kernel hilbert spaces (or RKHSs). RKHSs are special vector spaces with the property that for any given model state x that I choose, there exists a function K_x in the RKHS such that taking an inner product of a function against K_x is equivalent to evaluating that function at x. The takeaway here is that we can take a model state and associate it uniquely to a function in this special space.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decide what this space actually looks like with something called the diffusion maps algorithm. In a nutshell, the idea of diffusion maps is to apply a diffusion operator to the dataset we’re interested in. the eigenfunctions of that operator correspond to modes of diffusion as you move around the data, which encode information about how the data is shaped and distributed. As an example, i’ve applied DMs to what’s called a swiss roll dataset here, where you have a cloud of points that exist along sort of a rolled sheet, and the first two eigenfunctions learn the two dominant features of the dataset, the first being distance as you spiral out and the second being depth along. And the nice thing about this algorithm is that it doesn’t just give us some functions in the RKHS but it forms a basis for it.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52189ec4d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f52189ec4d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step is to take x and y and represent them as functions in reproducing kernel hilbert spaces (or RKHSs). RKHSs are special vector spaces with the property that for any given model state x that I choose, there exists a function K_x in the RKHS such that taking an inner product of a function against K_x is equivalent to evaluating that function at x. The takeaway here is that we can take a model state and associate it uniquely to a function in this special space.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decide what this space actually looks like with something called the diffusion maps algorithm. In a nutshell, the idea of diffusion maps is to apply a diffusion operator to the dataset we’re interested in. the eigenfunctions of that operator correspond to modes of diffusion as you move around the data, which encode information about how the data is shaped and distributed. As an example, i’ve applied DMs to what’s called a swiss roll dataset here, where you have a cloud of points that exist along sort of a rolled sheet, and the first two eigenfunctions learn the two dominant features of the dataset, the first being distance as you spiral out and the second being depth along. And the nice thing about this algorithm is that it doesn’t just give us some functions in the RKHS but it forms a basis for 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2189ec4d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52189ec4d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f52189ec4d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f52189ec4d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2189ec4d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52189ec4d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 name="Shape 85"/>
        <p:cNvGrpSpPr/>
        <p:nvPr/>
      </p:nvGrpSpPr>
      <p:grpSpPr>
        <a:xfrm>
          <a:off x="0" y="0"/>
          <a:ext cx="0" cy="0"/>
          <a:chOff x="0" y="0"/>
          <a:chExt cx="0" cy="0"/>
        </a:xfrm>
      </p:grpSpPr>
      <p:sp>
        <p:nvSpPr>
          <p:cNvPr id="86" name="Google Shape;86;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7" name="Google Shape;87;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88" name="Google Shape;88;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9" name="Shape 89"/>
        <p:cNvGrpSpPr/>
        <p:nvPr/>
      </p:nvGrpSpPr>
      <p:grpSpPr>
        <a:xfrm>
          <a:off x="0" y="0"/>
          <a:ext cx="0" cy="0"/>
          <a:chOff x="0" y="0"/>
          <a:chExt cx="0" cy="0"/>
        </a:xfrm>
      </p:grpSpPr>
      <p:sp>
        <p:nvSpPr>
          <p:cNvPr id="90" name="Google Shape;90;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1" name="Google Shape;9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2" name="Shape 92"/>
        <p:cNvGrpSpPr/>
        <p:nvPr/>
      </p:nvGrpSpPr>
      <p:grpSpPr>
        <a:xfrm>
          <a:off x="0" y="0"/>
          <a:ext cx="0" cy="0"/>
          <a:chOff x="0" y="0"/>
          <a:chExt cx="0" cy="0"/>
        </a:xfrm>
      </p:grpSpPr>
      <p:sp>
        <p:nvSpPr>
          <p:cNvPr id="93" name="Google Shape;9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4" name="Google Shape;9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95" name="Google Shape;9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6" name="Shape 96"/>
        <p:cNvGrpSpPr/>
        <p:nvPr/>
      </p:nvGrpSpPr>
      <p:grpSpPr>
        <a:xfrm>
          <a:off x="0" y="0"/>
          <a:ext cx="0" cy="0"/>
          <a:chOff x="0" y="0"/>
          <a:chExt cx="0" cy="0"/>
        </a:xfrm>
      </p:grpSpPr>
      <p:sp>
        <p:nvSpPr>
          <p:cNvPr id="97" name="Google Shape;97;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8" name="Google Shape;98;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9" name="Google Shape;99;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0" name="Google Shape;10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 name="Shape 101"/>
        <p:cNvGrpSpPr/>
        <p:nvPr/>
      </p:nvGrpSpPr>
      <p:grpSpPr>
        <a:xfrm>
          <a:off x="0" y="0"/>
          <a:ext cx="0" cy="0"/>
          <a:chOff x="0" y="0"/>
          <a:chExt cx="0" cy="0"/>
        </a:xfrm>
      </p:grpSpPr>
      <p:sp>
        <p:nvSpPr>
          <p:cNvPr id="102" name="Google Shape;102;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3" name="Google Shape;10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6" name="Google Shape;106;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07" name="Google Shape;107;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8" name="Shape 108"/>
        <p:cNvGrpSpPr/>
        <p:nvPr/>
      </p:nvGrpSpPr>
      <p:grpSpPr>
        <a:xfrm>
          <a:off x="0" y="0"/>
          <a:ext cx="0" cy="0"/>
          <a:chOff x="0" y="0"/>
          <a:chExt cx="0" cy="0"/>
        </a:xfrm>
      </p:grpSpPr>
      <p:sp>
        <p:nvSpPr>
          <p:cNvPr id="109" name="Google Shape;109;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0" name="Google Shape;11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1" name="Shape 111"/>
        <p:cNvGrpSpPr/>
        <p:nvPr/>
      </p:nvGrpSpPr>
      <p:grpSpPr>
        <a:xfrm>
          <a:off x="0" y="0"/>
          <a:ext cx="0" cy="0"/>
          <a:chOff x="0" y="0"/>
          <a:chExt cx="0" cy="0"/>
        </a:xfrm>
      </p:grpSpPr>
      <p:sp>
        <p:nvSpPr>
          <p:cNvPr id="112" name="Google Shape;112;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14" name="Google Shape;114;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15" name="Google Shape;115;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6" name="Google Shape;116;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7" name="Shape 117"/>
        <p:cNvGrpSpPr/>
        <p:nvPr/>
      </p:nvGrpSpPr>
      <p:grpSpPr>
        <a:xfrm>
          <a:off x="0" y="0"/>
          <a:ext cx="0" cy="0"/>
          <a:chOff x="0" y="0"/>
          <a:chExt cx="0" cy="0"/>
        </a:xfrm>
      </p:grpSpPr>
      <p:sp>
        <p:nvSpPr>
          <p:cNvPr id="118" name="Google Shape;118;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19" name="Google Shape;119;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0" name="Shape 120"/>
        <p:cNvGrpSpPr/>
        <p:nvPr/>
      </p:nvGrpSpPr>
      <p:grpSpPr>
        <a:xfrm>
          <a:off x="0" y="0"/>
          <a:ext cx="0" cy="0"/>
          <a:chOff x="0" y="0"/>
          <a:chExt cx="0" cy="0"/>
        </a:xfrm>
      </p:grpSpPr>
      <p:sp>
        <p:nvSpPr>
          <p:cNvPr id="121" name="Google Shape;121;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2" name="Google Shape;122;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23" name="Google Shape;123;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1" name="Shape 81"/>
        <p:cNvGrpSpPr/>
        <p:nvPr/>
      </p:nvGrpSpPr>
      <p:grpSpPr>
        <a:xfrm>
          <a:off x="0" y="0"/>
          <a:ext cx="0" cy="0"/>
          <a:chOff x="0" y="0"/>
          <a:chExt cx="0" cy="0"/>
        </a:xfrm>
      </p:grpSpPr>
      <p:sp>
        <p:nvSpPr>
          <p:cNvPr id="82" name="Google Shape;8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Lato"/>
              <a:buNone/>
              <a:defRPr sz="2800">
                <a:solidFill>
                  <a:schemeClr val="dk1"/>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3" name="Google Shape;83;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4" name="Google Shape;84;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4.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4.gif"/><Relationship Id="rId4" Type="http://schemas.openxmlformats.org/officeDocument/2006/relationships/image" Target="../media/image27.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1.gif"/><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ctrTitle"/>
          </p:nvPr>
        </p:nvSpPr>
        <p:spPr>
          <a:xfrm>
            <a:off x="595400" y="470813"/>
            <a:ext cx="4255500" cy="187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780"/>
              <a:buNone/>
            </a:pPr>
            <a:r>
              <a:rPr lang="en" sz="2000"/>
              <a:t>Fully non-Parametric Ensemble Data Assimilation: Idealized and Sea Ice Model Experiments Using Data-driven Estimates of Likelihood Functions</a:t>
            </a:r>
            <a:endParaRPr sz="2000"/>
          </a:p>
          <a:p>
            <a:pPr indent="0" lvl="0" marL="0" rtl="0" algn="l">
              <a:lnSpc>
                <a:spcPct val="100000"/>
              </a:lnSpc>
              <a:spcBef>
                <a:spcPts val="0"/>
              </a:spcBef>
              <a:spcAft>
                <a:spcPts val="0"/>
              </a:spcAft>
              <a:buSzPts val="3780"/>
              <a:buNone/>
            </a:pPr>
            <a:r>
              <a:t/>
            </a:r>
            <a:endParaRPr sz="5400"/>
          </a:p>
        </p:txBody>
      </p:sp>
      <p:sp>
        <p:nvSpPr>
          <p:cNvPr id="131" name="Google Shape;131;p25"/>
          <p:cNvSpPr txBox="1"/>
          <p:nvPr>
            <p:ph idx="1" type="subTitle"/>
          </p:nvPr>
        </p:nvSpPr>
        <p:spPr>
          <a:xfrm>
            <a:off x="595400" y="3266825"/>
            <a:ext cx="4255500" cy="1558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Henry Santer and Jonathan Poterjoy</a:t>
            </a:r>
            <a:endParaRPr sz="1800"/>
          </a:p>
          <a:p>
            <a:pPr indent="0" lvl="0" marL="0" rtl="0" algn="l">
              <a:spcBef>
                <a:spcPts val="0"/>
              </a:spcBef>
              <a:spcAft>
                <a:spcPts val="0"/>
              </a:spcAft>
              <a:buNone/>
            </a:pPr>
            <a:r>
              <a:rPr lang="en" sz="1800"/>
              <a:t>UIFCW Day 3</a:t>
            </a:r>
            <a:endParaRPr sz="1800"/>
          </a:p>
          <a:p>
            <a:pPr indent="0" lvl="0" marL="0" rtl="0" algn="l">
              <a:spcBef>
                <a:spcPts val="0"/>
              </a:spcBef>
              <a:spcAft>
                <a:spcPts val="0"/>
              </a:spcAft>
              <a:buNone/>
            </a:pPr>
            <a:r>
              <a:rPr lang="en" sz="1800"/>
              <a:t>July 22 2026</a:t>
            </a:r>
            <a:endParaRPr sz="1800"/>
          </a:p>
        </p:txBody>
      </p:sp>
      <p:pic>
        <p:nvPicPr>
          <p:cNvPr id="132" name="Google Shape;132;p25"/>
          <p:cNvPicPr preferRelativeResize="0"/>
          <p:nvPr/>
        </p:nvPicPr>
        <p:blipFill rotWithShape="1">
          <a:blip r:embed="rId3">
            <a:alphaModFix/>
          </a:blip>
          <a:srcRect b="0" l="0" r="0" t="0"/>
          <a:stretch/>
        </p:blipFill>
        <p:spPr>
          <a:xfrm>
            <a:off x="6612700" y="1767137"/>
            <a:ext cx="2310116" cy="1309066"/>
          </a:xfrm>
          <a:prstGeom prst="rect">
            <a:avLst/>
          </a:prstGeom>
          <a:noFill/>
          <a:ln>
            <a:noFill/>
          </a:ln>
        </p:spPr>
      </p:pic>
      <p:pic>
        <p:nvPicPr>
          <p:cNvPr id="133" name="Google Shape;133;p25"/>
          <p:cNvPicPr preferRelativeResize="0"/>
          <p:nvPr/>
        </p:nvPicPr>
        <p:blipFill>
          <a:blip r:embed="rId4">
            <a:alphaModFix/>
          </a:blip>
          <a:stretch>
            <a:fillRect/>
          </a:stretch>
        </p:blipFill>
        <p:spPr>
          <a:xfrm>
            <a:off x="7672675" y="286725"/>
            <a:ext cx="1250150" cy="1250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4"/>
          <p:cNvSpPr txBox="1"/>
          <p:nvPr>
            <p:ph idx="4294967295" type="title"/>
          </p:nvPr>
        </p:nvSpPr>
        <p:spPr>
          <a:xfrm>
            <a:off x="311700" y="2926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520"/>
              <a:t>Revisiting state-dependent Gaussian observation errors</a:t>
            </a:r>
            <a:endParaRPr sz="2520"/>
          </a:p>
        </p:txBody>
      </p:sp>
      <p:sp>
        <p:nvSpPr>
          <p:cNvPr id="252" name="Google Shape;252;p34"/>
          <p:cNvSpPr txBox="1"/>
          <p:nvPr/>
        </p:nvSpPr>
        <p:spPr>
          <a:xfrm>
            <a:off x="7612575" y="1451350"/>
            <a:ext cx="1317300" cy="17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Lato"/>
                <a:ea typeface="Lato"/>
                <a:cs typeface="Lato"/>
                <a:sym typeface="Lato"/>
              </a:rPr>
              <a:t>*Gaussian experiment uses an error variance consistent with the true observation errors if there were no state dependence.</a:t>
            </a:r>
            <a:endParaRPr sz="1100">
              <a:solidFill>
                <a:schemeClr val="dk2"/>
              </a:solidFill>
              <a:latin typeface="Lato"/>
              <a:ea typeface="Lato"/>
              <a:cs typeface="Lato"/>
              <a:sym typeface="Lato"/>
            </a:endParaRPr>
          </a:p>
        </p:txBody>
      </p:sp>
      <p:sp>
        <p:nvSpPr>
          <p:cNvPr id="253" name="Google Shape;253;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54" name="Google Shape;254;p34" title="l05-sd.png"/>
          <p:cNvPicPr preferRelativeResize="0"/>
          <p:nvPr/>
        </p:nvPicPr>
        <p:blipFill rotWithShape="1">
          <a:blip r:embed="rId3">
            <a:alphaModFix/>
          </a:blip>
          <a:srcRect b="0" l="0" r="2837" t="8726"/>
          <a:stretch/>
        </p:blipFill>
        <p:spPr>
          <a:xfrm>
            <a:off x="76200" y="1167573"/>
            <a:ext cx="7460175" cy="3504052"/>
          </a:xfrm>
          <a:prstGeom prst="rect">
            <a:avLst/>
          </a:prstGeom>
          <a:noFill/>
          <a:ln>
            <a:noFill/>
          </a:ln>
        </p:spPr>
      </p:pic>
      <p:pic>
        <p:nvPicPr>
          <p:cNvPr id="255" name="Google Shape;255;p34"/>
          <p:cNvPicPr preferRelativeResize="0"/>
          <p:nvPr/>
        </p:nvPicPr>
        <p:blipFill>
          <a:blip r:embed="rId4">
            <a:alphaModFix/>
          </a:blip>
          <a:stretch>
            <a:fillRect/>
          </a:stretch>
        </p:blipFill>
        <p:spPr>
          <a:xfrm>
            <a:off x="7975800" y="4239900"/>
            <a:ext cx="1109975" cy="816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35" title="f1.png"/>
          <p:cNvPicPr preferRelativeResize="0"/>
          <p:nvPr/>
        </p:nvPicPr>
        <p:blipFill>
          <a:blip r:embed="rId3">
            <a:alphaModFix/>
          </a:blip>
          <a:stretch>
            <a:fillRect/>
          </a:stretch>
        </p:blipFill>
        <p:spPr>
          <a:xfrm>
            <a:off x="3930837" y="1059000"/>
            <a:ext cx="4983965" cy="3782750"/>
          </a:xfrm>
          <a:prstGeom prst="rect">
            <a:avLst/>
          </a:prstGeom>
          <a:noFill/>
          <a:ln>
            <a:noFill/>
          </a:ln>
        </p:spPr>
      </p:pic>
      <p:pic>
        <p:nvPicPr>
          <p:cNvPr id="261" name="Google Shape;261;p35" title="f2.png"/>
          <p:cNvPicPr preferRelativeResize="0"/>
          <p:nvPr/>
        </p:nvPicPr>
        <p:blipFill>
          <a:blip r:embed="rId4">
            <a:alphaModFix/>
          </a:blip>
          <a:stretch>
            <a:fillRect/>
          </a:stretch>
        </p:blipFill>
        <p:spPr>
          <a:xfrm>
            <a:off x="3930837" y="1059001"/>
            <a:ext cx="4983965" cy="3782748"/>
          </a:xfrm>
          <a:prstGeom prst="rect">
            <a:avLst/>
          </a:prstGeom>
          <a:noFill/>
          <a:ln>
            <a:noFill/>
          </a:ln>
        </p:spPr>
      </p:pic>
      <p:sp>
        <p:nvSpPr>
          <p:cNvPr id="262" name="Google Shape;262;p35"/>
          <p:cNvSpPr txBox="1"/>
          <p:nvPr>
            <p:ph idx="4294967295" type="title"/>
          </p:nvPr>
        </p:nvSpPr>
        <p:spPr>
          <a:xfrm>
            <a:off x="235500" y="205825"/>
            <a:ext cx="8520600" cy="8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lang="en" sz="2068"/>
              <a:t>Directly estimating likelihoods for observations given model states means we can assimilate observations without measurement operators!</a:t>
            </a:r>
            <a:endParaRPr sz="2068"/>
          </a:p>
        </p:txBody>
      </p:sp>
      <p:pic>
        <p:nvPicPr>
          <p:cNvPr id="263" name="Google Shape;263;p35" title="f3.png"/>
          <p:cNvPicPr preferRelativeResize="0"/>
          <p:nvPr/>
        </p:nvPicPr>
        <p:blipFill>
          <a:blip r:embed="rId5">
            <a:alphaModFix/>
          </a:blip>
          <a:stretch>
            <a:fillRect/>
          </a:stretch>
        </p:blipFill>
        <p:spPr>
          <a:xfrm>
            <a:off x="3930837" y="1059001"/>
            <a:ext cx="4983965" cy="3782748"/>
          </a:xfrm>
          <a:prstGeom prst="rect">
            <a:avLst/>
          </a:prstGeom>
          <a:noFill/>
          <a:ln>
            <a:noFill/>
          </a:ln>
        </p:spPr>
      </p:pic>
      <p:pic>
        <p:nvPicPr>
          <p:cNvPr id="264" name="Google Shape;264;p35" title="f4.png"/>
          <p:cNvPicPr preferRelativeResize="0"/>
          <p:nvPr/>
        </p:nvPicPr>
        <p:blipFill>
          <a:blip r:embed="rId6">
            <a:alphaModFix/>
          </a:blip>
          <a:stretch>
            <a:fillRect/>
          </a:stretch>
        </p:blipFill>
        <p:spPr>
          <a:xfrm>
            <a:off x="3930837" y="1059001"/>
            <a:ext cx="4983965" cy="3782748"/>
          </a:xfrm>
          <a:prstGeom prst="rect">
            <a:avLst/>
          </a:prstGeom>
          <a:noFill/>
          <a:ln>
            <a:noFill/>
          </a:ln>
        </p:spPr>
      </p:pic>
      <p:sp>
        <p:nvSpPr>
          <p:cNvPr id="265" name="Google Shape;265;p35"/>
          <p:cNvSpPr txBox="1"/>
          <p:nvPr>
            <p:ph idx="4294967295" type="body"/>
          </p:nvPr>
        </p:nvSpPr>
        <p:spPr>
          <a:xfrm>
            <a:off x="235500" y="1423500"/>
            <a:ext cx="4163400" cy="2395500"/>
          </a:xfrm>
          <a:prstGeom prst="rect">
            <a:avLst/>
          </a:prstGeom>
        </p:spPr>
        <p:txBody>
          <a:bodyPr anchorCtr="0" anchor="t" bIns="91425" lIns="91425" spcFirstLastPara="1" rIns="91425" wrap="square" tIns="91425">
            <a:noAutofit/>
          </a:bodyPr>
          <a:lstStyle/>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Observations are spatial averages of the magnitude of the small scale.</a:t>
            </a:r>
            <a:endParaRPr sz="1830">
              <a:solidFill>
                <a:schemeClr val="accent2"/>
              </a:solidFill>
            </a:endParaRPr>
          </a:p>
          <a:p>
            <a:pPr indent="0" lvl="0" marL="0" rtl="0" algn="l">
              <a:lnSpc>
                <a:spcPct val="105000"/>
              </a:lnSpc>
              <a:spcBef>
                <a:spcPts val="0"/>
              </a:spcBef>
              <a:spcAft>
                <a:spcPts val="0"/>
              </a:spcAft>
              <a:buNone/>
            </a:pPr>
            <a:r>
              <a:t/>
            </a:r>
            <a:endParaRPr sz="1830">
              <a:solidFill>
                <a:schemeClr val="accent2"/>
              </a:solidFill>
            </a:endParaRPr>
          </a:p>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The corresponding model states are patches of the model state near the center of each observation.</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p:txBody>
      </p:sp>
      <p:sp>
        <p:nvSpPr>
          <p:cNvPr id="266" name="Google Shape;266;p35"/>
          <p:cNvSpPr txBox="1"/>
          <p:nvPr>
            <p:ph idx="4294967295" type="body"/>
          </p:nvPr>
        </p:nvSpPr>
        <p:spPr>
          <a:xfrm>
            <a:off x="235500" y="3938100"/>
            <a:ext cx="4163400" cy="633900"/>
          </a:xfrm>
          <a:prstGeom prst="rect">
            <a:avLst/>
          </a:prstGeom>
        </p:spPr>
        <p:txBody>
          <a:bodyPr anchorCtr="0" anchor="t" bIns="91425" lIns="91425" spcFirstLastPara="1" rIns="91425" wrap="square" tIns="91425">
            <a:noAutofit/>
          </a:bodyPr>
          <a:lstStyle/>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We are seeking p(</a:t>
            </a:r>
            <a:r>
              <a:rPr b="1" lang="en" sz="1830">
                <a:solidFill>
                  <a:srgbClr val="FF0000"/>
                </a:solidFill>
              </a:rPr>
              <a:t>y</a:t>
            </a:r>
            <a:r>
              <a:rPr lang="en" sz="1830">
                <a:solidFill>
                  <a:schemeClr val="accent2"/>
                </a:solidFill>
              </a:rPr>
              <a:t>|</a:t>
            </a:r>
            <a:r>
              <a:rPr b="1" lang="en" sz="1830">
                <a:solidFill>
                  <a:srgbClr val="F1761A"/>
                </a:solidFill>
              </a:rPr>
              <a:t>x</a:t>
            </a:r>
            <a:r>
              <a:rPr lang="en" sz="1830">
                <a:solidFill>
                  <a:schemeClr val="accent2"/>
                </a:solidFill>
              </a:rPr>
              <a:t>)</a:t>
            </a:r>
            <a:endParaRPr sz="1830">
              <a:solidFill>
                <a:schemeClr val="accent2"/>
              </a:solidFill>
            </a:endParaRPr>
          </a:p>
          <a:p>
            <a:pPr indent="0" lvl="0" marL="0" rtl="0" algn="l">
              <a:lnSpc>
                <a:spcPct val="105000"/>
              </a:lnSpc>
              <a:spcBef>
                <a:spcPts val="0"/>
              </a:spcBef>
              <a:spcAft>
                <a:spcPts val="0"/>
              </a:spcAft>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p:txBody>
      </p:sp>
      <p:pic>
        <p:nvPicPr>
          <p:cNvPr id="267" name="Google Shape;267;p35"/>
          <p:cNvPicPr preferRelativeResize="0"/>
          <p:nvPr/>
        </p:nvPicPr>
        <p:blipFill>
          <a:blip r:embed="rId7">
            <a:alphaModFix/>
          </a:blip>
          <a:stretch>
            <a:fillRect/>
          </a:stretch>
        </p:blipFill>
        <p:spPr>
          <a:xfrm>
            <a:off x="7975800" y="4239900"/>
            <a:ext cx="1109975" cy="816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6"/>
          <p:cNvSpPr txBox="1"/>
          <p:nvPr>
            <p:ph idx="4294967295" type="title"/>
          </p:nvPr>
        </p:nvSpPr>
        <p:spPr>
          <a:xfrm>
            <a:off x="235500" y="205825"/>
            <a:ext cx="8520600" cy="8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lang="en" sz="2068"/>
              <a:t>Directly estimating likelihoods for observations given model states means we can assimilate observations without measurement operators!</a:t>
            </a:r>
            <a:endParaRPr sz="2068"/>
          </a:p>
        </p:txBody>
      </p:sp>
      <p:sp>
        <p:nvSpPr>
          <p:cNvPr id="273" name="Google Shape;273;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74" name="Google Shape;274;p36" title="l05-split.png"/>
          <p:cNvPicPr preferRelativeResize="0"/>
          <p:nvPr/>
        </p:nvPicPr>
        <p:blipFill rotWithShape="1">
          <a:blip r:embed="rId3">
            <a:alphaModFix/>
          </a:blip>
          <a:srcRect b="0" l="0" r="0" t="9869"/>
          <a:stretch/>
        </p:blipFill>
        <p:spPr>
          <a:xfrm>
            <a:off x="152400" y="1151316"/>
            <a:ext cx="8520600" cy="3839785"/>
          </a:xfrm>
          <a:prstGeom prst="rect">
            <a:avLst/>
          </a:prstGeom>
          <a:noFill/>
          <a:ln>
            <a:noFill/>
          </a:ln>
        </p:spPr>
      </p:pic>
      <p:pic>
        <p:nvPicPr>
          <p:cNvPr id="275" name="Google Shape;275;p36"/>
          <p:cNvPicPr preferRelativeResize="0"/>
          <p:nvPr/>
        </p:nvPicPr>
        <p:blipFill>
          <a:blip r:embed="rId4">
            <a:alphaModFix/>
          </a:blip>
          <a:stretch>
            <a:fillRect/>
          </a:stretch>
        </p:blipFill>
        <p:spPr>
          <a:xfrm>
            <a:off x="7975800" y="4239900"/>
            <a:ext cx="1109975" cy="816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37" title="BAMS25 Figure (2).png"/>
          <p:cNvPicPr preferRelativeResize="0"/>
          <p:nvPr/>
        </p:nvPicPr>
        <p:blipFill>
          <a:blip r:embed="rId3">
            <a:alphaModFix/>
          </a:blip>
          <a:stretch>
            <a:fillRect/>
          </a:stretch>
        </p:blipFill>
        <p:spPr>
          <a:xfrm>
            <a:off x="1098625" y="1311750"/>
            <a:ext cx="6812026" cy="3831750"/>
          </a:xfrm>
          <a:prstGeom prst="rect">
            <a:avLst/>
          </a:prstGeom>
          <a:noFill/>
          <a:ln>
            <a:noFill/>
          </a:ln>
        </p:spPr>
      </p:pic>
      <p:sp>
        <p:nvSpPr>
          <p:cNvPr id="281" name="Google Shape;281;p37"/>
          <p:cNvSpPr txBox="1"/>
          <p:nvPr>
            <p:ph idx="4294967295" type="title"/>
          </p:nvPr>
        </p:nvSpPr>
        <p:spPr>
          <a:xfrm>
            <a:off x="311700" y="2926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lang="en" sz="2000"/>
              <a:t>The KECD method recovers the non-Gaussianity and state dependence of SIC observations - including the discontinuity when SIC is small. We use the variational analyses as the model states for training.</a:t>
            </a:r>
            <a:endParaRPr sz="2000"/>
          </a:p>
        </p:txBody>
      </p:sp>
      <p:sp>
        <p:nvSpPr>
          <p:cNvPr id="282" name="Google Shape;28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83" name="Google Shape;283;p37"/>
          <p:cNvSpPr txBox="1"/>
          <p:nvPr/>
        </p:nvSpPr>
        <p:spPr>
          <a:xfrm>
            <a:off x="-19047" y="4738971"/>
            <a:ext cx="5990700" cy="3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2"/>
                </a:solidFill>
                <a:latin typeface="Lato"/>
                <a:ea typeface="Lato"/>
                <a:cs typeface="Lato"/>
                <a:sym typeface="Lato"/>
              </a:rPr>
              <a:t>Wang et al., 2026: The Multi-University Consortium for Advanced Data Assimilation Research</a:t>
            </a:r>
            <a:endParaRPr sz="800">
              <a:solidFill>
                <a:schemeClr val="dk2"/>
              </a:solidFill>
              <a:latin typeface="Lato"/>
              <a:ea typeface="Lato"/>
              <a:cs typeface="Lato"/>
              <a:sym typeface="Lato"/>
            </a:endParaRPr>
          </a:p>
          <a:p>
            <a:pPr indent="0" lvl="0" marL="0" rtl="0" algn="l">
              <a:spcBef>
                <a:spcPts val="0"/>
              </a:spcBef>
              <a:spcAft>
                <a:spcPts val="0"/>
              </a:spcAft>
              <a:buNone/>
            </a:pPr>
            <a:r>
              <a:rPr lang="en" sz="800">
                <a:solidFill>
                  <a:schemeClr val="dk2"/>
                </a:solidFill>
                <a:latin typeface="Lato"/>
                <a:ea typeface="Lato"/>
                <a:cs typeface="Lato"/>
                <a:sym typeface="Lato"/>
              </a:rPr>
              <a:t>and Education (CADRE). Bulletin of the American Meteorological Society, under revision.</a:t>
            </a:r>
            <a:endParaRPr sz="800">
              <a:solidFill>
                <a:schemeClr val="dk2"/>
              </a:solidFill>
              <a:latin typeface="Lato"/>
              <a:ea typeface="Lato"/>
              <a:cs typeface="Lato"/>
              <a:sym typeface="Lato"/>
            </a:endParaRPr>
          </a:p>
        </p:txBody>
      </p:sp>
      <p:pic>
        <p:nvPicPr>
          <p:cNvPr id="284" name="Google Shape;284;p37"/>
          <p:cNvPicPr preferRelativeResize="0"/>
          <p:nvPr/>
        </p:nvPicPr>
        <p:blipFill>
          <a:blip r:embed="rId4">
            <a:alphaModFix/>
          </a:blip>
          <a:stretch>
            <a:fillRect/>
          </a:stretch>
        </p:blipFill>
        <p:spPr>
          <a:xfrm>
            <a:off x="7975800" y="4239900"/>
            <a:ext cx="1109975" cy="8169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8"/>
          <p:cNvSpPr txBox="1"/>
          <p:nvPr>
            <p:ph type="title"/>
          </p:nvPr>
        </p:nvSpPr>
        <p:spPr>
          <a:xfrm>
            <a:off x="311700" y="216425"/>
            <a:ext cx="8520600" cy="980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value do KECD-estimated likelihoods add to cycling DA runs with CICE5? </a:t>
            </a:r>
            <a:endParaRPr/>
          </a:p>
        </p:txBody>
      </p:sp>
      <p:sp>
        <p:nvSpPr>
          <p:cNvPr id="290" name="Google Shape;290;p38"/>
          <p:cNvSpPr txBox="1"/>
          <p:nvPr>
            <p:ph idx="1" type="body"/>
          </p:nvPr>
        </p:nvSpPr>
        <p:spPr>
          <a:xfrm>
            <a:off x="235500" y="1423501"/>
            <a:ext cx="4260300" cy="2933400"/>
          </a:xfrm>
          <a:prstGeom prst="rect">
            <a:avLst/>
          </a:prstGeom>
        </p:spPr>
        <p:txBody>
          <a:bodyPr anchorCtr="0" anchor="t" bIns="91425" lIns="91425" spcFirstLastPara="1" rIns="91425" wrap="square" tIns="91425">
            <a:noAutofit/>
          </a:bodyPr>
          <a:lstStyle/>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Nature run: fully coupled CESM run</a:t>
            </a:r>
            <a:endParaRPr sz="1830">
              <a:solidFill>
                <a:schemeClr val="accent2"/>
              </a:solidFill>
            </a:endParaRPr>
          </a:p>
          <a:p>
            <a:pPr indent="0" lvl="0" marL="457200" rtl="0" algn="l">
              <a:lnSpc>
                <a:spcPct val="105000"/>
              </a:lnSpc>
              <a:spcBef>
                <a:spcPts val="0"/>
              </a:spcBef>
              <a:spcAft>
                <a:spcPts val="0"/>
              </a:spcAft>
              <a:buNone/>
            </a:pPr>
            <a:r>
              <a:t/>
            </a:r>
            <a:endParaRPr sz="1830">
              <a:solidFill>
                <a:schemeClr val="accent2"/>
              </a:solidFill>
            </a:endParaRPr>
          </a:p>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Observations generated based on SOCA-estimated likelihoods</a:t>
            </a:r>
            <a:endParaRPr sz="1830">
              <a:solidFill>
                <a:schemeClr val="accent2"/>
              </a:solidFill>
            </a:endParaRPr>
          </a:p>
          <a:p>
            <a:pPr indent="0" lvl="0" marL="457200" rtl="0" algn="l">
              <a:lnSpc>
                <a:spcPct val="105000"/>
              </a:lnSpc>
              <a:spcBef>
                <a:spcPts val="0"/>
              </a:spcBef>
              <a:spcAft>
                <a:spcPts val="0"/>
              </a:spcAft>
              <a:buNone/>
            </a:pPr>
            <a:r>
              <a:t/>
            </a:r>
            <a:endParaRPr sz="1830">
              <a:solidFill>
                <a:schemeClr val="accent2"/>
              </a:solidFill>
            </a:endParaRPr>
          </a:p>
          <a:p>
            <a:pPr indent="-344805" lvl="0" marL="457200" rtl="0" algn="l">
              <a:lnSpc>
                <a:spcPct val="105000"/>
              </a:lnSpc>
              <a:spcBef>
                <a:spcPts val="0"/>
              </a:spcBef>
              <a:spcAft>
                <a:spcPts val="0"/>
              </a:spcAft>
              <a:buClr>
                <a:schemeClr val="accent2"/>
              </a:buClr>
              <a:buSzPts val="1830"/>
              <a:buChar char="●"/>
            </a:pPr>
            <a:r>
              <a:rPr lang="en" sz="1830">
                <a:solidFill>
                  <a:schemeClr val="accent2"/>
                </a:solidFill>
              </a:rPr>
              <a:t>Ensemble: 80 Standalone CICE5 runs</a:t>
            </a:r>
            <a:endParaRPr sz="1830">
              <a:solidFill>
                <a:schemeClr val="accent2"/>
              </a:solidFill>
            </a:endParaRPr>
          </a:p>
          <a:p>
            <a:pPr indent="-323215" lvl="1" marL="914400" rtl="0" algn="l">
              <a:lnSpc>
                <a:spcPct val="105000"/>
              </a:lnSpc>
              <a:spcBef>
                <a:spcPts val="0"/>
              </a:spcBef>
              <a:spcAft>
                <a:spcPts val="0"/>
              </a:spcAft>
              <a:buClr>
                <a:schemeClr val="accent2"/>
              </a:buClr>
              <a:buSzPts val="1490"/>
              <a:buChar char="○"/>
            </a:pPr>
            <a:r>
              <a:rPr lang="en" sz="1490">
                <a:solidFill>
                  <a:schemeClr val="accent2"/>
                </a:solidFill>
              </a:rPr>
              <a:t>Ensemble of atmospheric forcings generated from reanalysis data</a:t>
            </a:r>
            <a:endParaRPr sz="149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a:p>
            <a:pPr indent="0" lvl="0" marL="0" rtl="0" algn="l">
              <a:lnSpc>
                <a:spcPct val="105000"/>
              </a:lnSpc>
              <a:spcBef>
                <a:spcPts val="0"/>
              </a:spcBef>
              <a:spcAft>
                <a:spcPts val="0"/>
              </a:spcAft>
              <a:buSzPts val="935"/>
              <a:buNone/>
            </a:pPr>
            <a:r>
              <a:t/>
            </a:r>
            <a:endParaRPr sz="1830">
              <a:solidFill>
                <a:schemeClr val="accent2"/>
              </a:solidFill>
            </a:endParaRPr>
          </a:p>
        </p:txBody>
      </p:sp>
      <p:pic>
        <p:nvPicPr>
          <p:cNvPr id="291" name="Google Shape;291;p38" title="daflowchartosse.png"/>
          <p:cNvPicPr preferRelativeResize="0"/>
          <p:nvPr/>
        </p:nvPicPr>
        <p:blipFill rotWithShape="1">
          <a:blip r:embed="rId3">
            <a:alphaModFix/>
          </a:blip>
          <a:srcRect b="0" l="14517" r="14496" t="0"/>
          <a:stretch/>
        </p:blipFill>
        <p:spPr>
          <a:xfrm>
            <a:off x="4794775" y="1611875"/>
            <a:ext cx="4037525" cy="3199200"/>
          </a:xfrm>
          <a:prstGeom prst="rect">
            <a:avLst/>
          </a:prstGeom>
          <a:noFill/>
          <a:ln>
            <a:noFill/>
          </a:ln>
        </p:spPr>
      </p:pic>
      <p:sp>
        <p:nvSpPr>
          <p:cNvPr id="292" name="Google Shape;292;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293" name="Google Shape;293;p38"/>
          <p:cNvPicPr preferRelativeResize="0"/>
          <p:nvPr/>
        </p:nvPicPr>
        <p:blipFill>
          <a:blip r:embed="rId4">
            <a:alphaModFix/>
          </a:blip>
          <a:stretch>
            <a:fillRect/>
          </a:stretch>
        </p:blipFill>
        <p:spPr>
          <a:xfrm>
            <a:off x="7975800" y="4239900"/>
            <a:ext cx="1109975" cy="8169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9"/>
          <p:cNvSpPr txBox="1"/>
          <p:nvPr/>
        </p:nvSpPr>
        <p:spPr>
          <a:xfrm>
            <a:off x="464100" y="150950"/>
            <a:ext cx="6353700" cy="550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2360">
                <a:solidFill>
                  <a:srgbClr val="292920"/>
                </a:solidFill>
                <a:latin typeface="Lato"/>
                <a:ea typeface="Lato"/>
                <a:cs typeface="Lato"/>
                <a:sym typeface="Lato"/>
              </a:rPr>
              <a:t>Takeaways/Future Work</a:t>
            </a:r>
            <a:endParaRPr sz="2360">
              <a:solidFill>
                <a:srgbClr val="FF0000"/>
              </a:solidFill>
              <a:latin typeface="Lato"/>
              <a:ea typeface="Lato"/>
              <a:cs typeface="Lato"/>
              <a:sym typeface="Lato"/>
            </a:endParaRPr>
          </a:p>
        </p:txBody>
      </p:sp>
      <p:sp>
        <p:nvSpPr>
          <p:cNvPr id="299" name="Google Shape;299;p39"/>
          <p:cNvSpPr txBox="1"/>
          <p:nvPr/>
        </p:nvSpPr>
        <p:spPr>
          <a:xfrm>
            <a:off x="76200" y="4673700"/>
            <a:ext cx="2293800" cy="39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210">
                <a:solidFill>
                  <a:srgbClr val="4A4139"/>
                </a:solidFill>
                <a:latin typeface="Lato"/>
                <a:ea typeface="Lato"/>
                <a:cs typeface="Lato"/>
                <a:sym typeface="Lato"/>
              </a:rPr>
              <a:t>Questions? hsanter@umd.edu</a:t>
            </a:r>
            <a:endParaRPr sz="1210">
              <a:solidFill>
                <a:srgbClr val="4A4139"/>
              </a:solidFill>
              <a:latin typeface="Lato"/>
              <a:ea typeface="Lato"/>
              <a:cs typeface="Lato"/>
              <a:sym typeface="Lato"/>
            </a:endParaRPr>
          </a:p>
        </p:txBody>
      </p:sp>
      <p:sp>
        <p:nvSpPr>
          <p:cNvPr id="300" name="Google Shape;300;p3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301" name="Google Shape;301;p39"/>
          <p:cNvSpPr txBox="1"/>
          <p:nvPr/>
        </p:nvSpPr>
        <p:spPr>
          <a:xfrm>
            <a:off x="512375" y="930300"/>
            <a:ext cx="3594600" cy="3589500"/>
          </a:xfrm>
          <a:prstGeom prst="rect">
            <a:avLst/>
          </a:prstGeom>
          <a:noFill/>
          <a:ln cap="flat" cmpd="sng" w="28575">
            <a:solidFill>
              <a:srgbClr val="6FA8DC"/>
            </a:solidFill>
            <a:prstDash val="solid"/>
            <a:round/>
            <a:headEnd len="sm" w="sm" type="none"/>
            <a:tailEnd len="sm" w="sm" type="none"/>
          </a:ln>
        </p:spPr>
        <p:txBody>
          <a:bodyPr anchorCtr="0" anchor="t" bIns="91425" lIns="91425" spcFirstLastPara="1" rIns="91425" wrap="square" tIns="91425">
            <a:noAutofit/>
          </a:bodyPr>
          <a:lstStyle/>
          <a:p>
            <a:pPr indent="-304800" lvl="0" marL="457200" rtl="0" algn="l">
              <a:lnSpc>
                <a:spcPct val="100000"/>
              </a:lnSpc>
              <a:spcBef>
                <a:spcPts val="0"/>
              </a:spcBef>
              <a:spcAft>
                <a:spcPts val="0"/>
              </a:spcAft>
              <a:buClr>
                <a:srgbClr val="292920"/>
              </a:buClr>
              <a:buSzPts val="1200"/>
              <a:buFont typeface="Lato"/>
              <a:buChar char="●"/>
            </a:pPr>
            <a:r>
              <a:rPr lang="en" sz="1200">
                <a:solidFill>
                  <a:srgbClr val="292920"/>
                </a:solidFill>
                <a:latin typeface="Lato"/>
                <a:ea typeface="Lato"/>
                <a:cs typeface="Lato"/>
                <a:sym typeface="Lato"/>
              </a:rPr>
              <a:t>State dependent, non-Gaussian observation errors are present in satellite retrievals of SIC.</a:t>
            </a:r>
            <a:endParaRPr sz="1200">
              <a:solidFill>
                <a:srgbClr val="292920"/>
              </a:solidFill>
              <a:latin typeface="Lato"/>
              <a:ea typeface="Lato"/>
              <a:cs typeface="Lato"/>
              <a:sym typeface="Lato"/>
            </a:endParaRPr>
          </a:p>
          <a:p>
            <a:pPr indent="0" lvl="0" marL="457200" rtl="0" algn="l">
              <a:lnSpc>
                <a:spcPct val="100000"/>
              </a:lnSpc>
              <a:spcBef>
                <a:spcPts val="1200"/>
              </a:spcBef>
              <a:spcAft>
                <a:spcPts val="0"/>
              </a:spcAft>
              <a:buNone/>
            </a:pPr>
            <a:r>
              <a:t/>
            </a:r>
            <a:endParaRPr sz="1200">
              <a:solidFill>
                <a:srgbClr val="292920"/>
              </a:solidFill>
              <a:latin typeface="Lato"/>
              <a:ea typeface="Lato"/>
              <a:cs typeface="Lato"/>
              <a:sym typeface="Lato"/>
            </a:endParaRPr>
          </a:p>
          <a:p>
            <a:pPr indent="-304800" lvl="0" marL="457200" rtl="0" algn="l">
              <a:lnSpc>
                <a:spcPct val="100000"/>
              </a:lnSpc>
              <a:spcBef>
                <a:spcPts val="1200"/>
              </a:spcBef>
              <a:spcAft>
                <a:spcPts val="0"/>
              </a:spcAft>
              <a:buClr>
                <a:srgbClr val="292920"/>
              </a:buClr>
              <a:buSzPts val="1200"/>
              <a:buFont typeface="Lato"/>
              <a:buChar char="●"/>
            </a:pPr>
            <a:r>
              <a:rPr lang="en" sz="1200">
                <a:solidFill>
                  <a:srgbClr val="292920"/>
                </a:solidFill>
                <a:latin typeface="Lato"/>
                <a:ea typeface="Lato"/>
                <a:cs typeface="Lato"/>
                <a:sym typeface="Lato"/>
              </a:rPr>
              <a:t>We can form data-driven estimates of the associated likelihood functions using kernel embeddings of conditional distributions (KECD).</a:t>
            </a:r>
            <a:endParaRPr sz="1200">
              <a:solidFill>
                <a:srgbClr val="292920"/>
              </a:solidFill>
              <a:latin typeface="Lato"/>
              <a:ea typeface="Lato"/>
              <a:cs typeface="Lato"/>
              <a:sym typeface="Lato"/>
            </a:endParaRPr>
          </a:p>
          <a:p>
            <a:pPr indent="0" lvl="0" marL="457200" rtl="0" algn="l">
              <a:lnSpc>
                <a:spcPct val="100000"/>
              </a:lnSpc>
              <a:spcBef>
                <a:spcPts val="1200"/>
              </a:spcBef>
              <a:spcAft>
                <a:spcPts val="0"/>
              </a:spcAft>
              <a:buNone/>
            </a:pPr>
            <a:r>
              <a:t/>
            </a:r>
            <a:endParaRPr sz="1200">
              <a:solidFill>
                <a:srgbClr val="292920"/>
              </a:solidFill>
              <a:latin typeface="Lato"/>
              <a:ea typeface="Lato"/>
              <a:cs typeface="Lato"/>
              <a:sym typeface="Lato"/>
            </a:endParaRPr>
          </a:p>
          <a:p>
            <a:pPr indent="-304800" lvl="0" marL="457200" rtl="0" algn="l">
              <a:lnSpc>
                <a:spcPct val="100000"/>
              </a:lnSpc>
              <a:spcBef>
                <a:spcPts val="1200"/>
              </a:spcBef>
              <a:spcAft>
                <a:spcPts val="0"/>
              </a:spcAft>
              <a:buClr>
                <a:srgbClr val="292920"/>
              </a:buClr>
              <a:buSzPts val="1200"/>
              <a:buFont typeface="Lato"/>
              <a:buChar char="●"/>
            </a:pPr>
            <a:r>
              <a:rPr lang="en" sz="1200">
                <a:solidFill>
                  <a:srgbClr val="292920"/>
                </a:solidFill>
                <a:latin typeface="Lato"/>
                <a:ea typeface="Lato"/>
                <a:cs typeface="Lato"/>
                <a:sym typeface="Lato"/>
              </a:rPr>
              <a:t>Experiments with the KECD method with idealized models demonstrate that we can get value out of using the estimated likelihood functions in a cycling DA system, and even assimilate observations directly without a measurement operator.</a:t>
            </a:r>
            <a:endParaRPr sz="1500">
              <a:solidFill>
                <a:srgbClr val="292920"/>
              </a:solidFill>
              <a:latin typeface="Lato"/>
              <a:ea typeface="Lato"/>
              <a:cs typeface="Lato"/>
              <a:sym typeface="Lato"/>
            </a:endParaRPr>
          </a:p>
        </p:txBody>
      </p:sp>
      <p:sp>
        <p:nvSpPr>
          <p:cNvPr id="302" name="Google Shape;302;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03" name="Google Shape;303;p39"/>
          <p:cNvSpPr txBox="1"/>
          <p:nvPr/>
        </p:nvSpPr>
        <p:spPr>
          <a:xfrm>
            <a:off x="4601375" y="930300"/>
            <a:ext cx="3594600" cy="3589500"/>
          </a:xfrm>
          <a:prstGeom prst="rect">
            <a:avLst/>
          </a:prstGeom>
          <a:noFill/>
          <a:ln cap="flat" cmpd="sng" w="28575">
            <a:solidFill>
              <a:srgbClr val="93C47D"/>
            </a:solidFill>
            <a:prstDash val="solid"/>
            <a:round/>
            <a:headEnd len="sm" w="sm" type="none"/>
            <a:tailEnd len="sm" w="sm" type="none"/>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292920"/>
              </a:buClr>
              <a:buSzPts val="1200"/>
              <a:buFont typeface="Lato"/>
              <a:buChar char="●"/>
            </a:pPr>
            <a:r>
              <a:rPr lang="en" sz="1200">
                <a:solidFill>
                  <a:srgbClr val="292920"/>
                </a:solidFill>
                <a:latin typeface="Lato"/>
                <a:ea typeface="Lato"/>
                <a:cs typeface="Lato"/>
                <a:sym typeface="Lato"/>
              </a:rPr>
              <a:t>Considering other applications of likelihood estimation methodology:</a:t>
            </a:r>
            <a:endParaRPr sz="1200">
              <a:solidFill>
                <a:srgbClr val="292920"/>
              </a:solidFill>
              <a:latin typeface="Lato"/>
              <a:ea typeface="Lato"/>
              <a:cs typeface="Lato"/>
              <a:sym typeface="Lato"/>
            </a:endParaRPr>
          </a:p>
          <a:p>
            <a:pPr indent="-304800" lvl="1" marL="914400" rtl="0" algn="l">
              <a:lnSpc>
                <a:spcPct val="115000"/>
              </a:lnSpc>
              <a:spcBef>
                <a:spcPts val="0"/>
              </a:spcBef>
              <a:spcAft>
                <a:spcPts val="0"/>
              </a:spcAft>
              <a:buClr>
                <a:srgbClr val="292920"/>
              </a:buClr>
              <a:buSzPts val="1200"/>
              <a:buFont typeface="Lato"/>
              <a:buChar char="○"/>
            </a:pPr>
            <a:r>
              <a:rPr lang="en" sz="1200">
                <a:solidFill>
                  <a:srgbClr val="292920"/>
                </a:solidFill>
                <a:latin typeface="Lato"/>
                <a:ea typeface="Lato"/>
                <a:cs typeface="Lato"/>
                <a:sym typeface="Lato"/>
              </a:rPr>
              <a:t>Expensive measurement  operators (direct  radiance assimilation?)</a:t>
            </a:r>
            <a:endParaRPr sz="1200">
              <a:solidFill>
                <a:srgbClr val="292920"/>
              </a:solidFill>
              <a:latin typeface="Lato"/>
              <a:ea typeface="Lato"/>
              <a:cs typeface="Lato"/>
              <a:sym typeface="Lato"/>
            </a:endParaRPr>
          </a:p>
          <a:p>
            <a:pPr indent="-304800" lvl="1" marL="914400" rtl="0" algn="l">
              <a:lnSpc>
                <a:spcPct val="115000"/>
              </a:lnSpc>
              <a:spcBef>
                <a:spcPts val="0"/>
              </a:spcBef>
              <a:spcAft>
                <a:spcPts val="0"/>
              </a:spcAft>
              <a:buClr>
                <a:srgbClr val="292920"/>
              </a:buClr>
              <a:buSzPts val="1200"/>
              <a:buFont typeface="Lato"/>
              <a:buChar char="○"/>
            </a:pPr>
            <a:r>
              <a:rPr lang="en" sz="1200">
                <a:solidFill>
                  <a:srgbClr val="292920"/>
                </a:solidFill>
                <a:latin typeface="Lato"/>
                <a:ea typeface="Lato"/>
                <a:cs typeface="Lato"/>
                <a:sym typeface="Lato"/>
              </a:rPr>
              <a:t>Nongaussian/bounded observation errors (tracer concentrations?)</a:t>
            </a:r>
            <a:endParaRPr sz="1200">
              <a:solidFill>
                <a:srgbClr val="292920"/>
              </a:solidFill>
              <a:latin typeface="Lato"/>
              <a:ea typeface="Lato"/>
              <a:cs typeface="Lato"/>
              <a:sym typeface="Lato"/>
            </a:endParaRPr>
          </a:p>
          <a:p>
            <a:pPr indent="-304800" lvl="1" marL="914400" rtl="0" algn="l">
              <a:lnSpc>
                <a:spcPct val="115000"/>
              </a:lnSpc>
              <a:spcBef>
                <a:spcPts val="0"/>
              </a:spcBef>
              <a:spcAft>
                <a:spcPts val="0"/>
              </a:spcAft>
              <a:buClr>
                <a:srgbClr val="292920"/>
              </a:buClr>
              <a:buSzPts val="1200"/>
              <a:buFont typeface="Lato"/>
              <a:buChar char="○"/>
            </a:pPr>
            <a:r>
              <a:rPr lang="en" sz="1200">
                <a:solidFill>
                  <a:srgbClr val="292920"/>
                </a:solidFill>
                <a:latin typeface="Lato"/>
                <a:ea typeface="Lato"/>
                <a:cs typeface="Lato"/>
                <a:sym typeface="Lato"/>
              </a:rPr>
              <a:t>Assimilating variables not resolved within models (precip within coarse-resolution atmospheric models?)</a:t>
            </a:r>
            <a:endParaRPr sz="1200">
              <a:solidFill>
                <a:srgbClr val="292920"/>
              </a:solidFill>
              <a:latin typeface="Lato"/>
              <a:ea typeface="Lato"/>
              <a:cs typeface="Lato"/>
              <a:sym typeface="Lato"/>
            </a:endParaRPr>
          </a:p>
        </p:txBody>
      </p:sp>
      <p:pic>
        <p:nvPicPr>
          <p:cNvPr id="304" name="Google Shape;304;p39"/>
          <p:cNvPicPr preferRelativeResize="0"/>
          <p:nvPr/>
        </p:nvPicPr>
        <p:blipFill>
          <a:blip r:embed="rId3">
            <a:alphaModFix/>
          </a:blip>
          <a:stretch>
            <a:fillRect/>
          </a:stretch>
        </p:blipFill>
        <p:spPr>
          <a:xfrm>
            <a:off x="7975800" y="4239900"/>
            <a:ext cx="1109975" cy="816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0"/>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Supplemental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1"/>
          <p:cNvSpPr txBox="1"/>
          <p:nvPr>
            <p:ph type="title"/>
          </p:nvPr>
        </p:nvSpPr>
        <p:spPr>
          <a:xfrm>
            <a:off x="311700" y="292625"/>
            <a:ext cx="8520600" cy="102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020"/>
              <a:t>Diffusion Maps yields functions that correspond to </a:t>
            </a:r>
            <a:r>
              <a:rPr b="1" i="1" lang="en" sz="2020"/>
              <a:t>modes of diffusion</a:t>
            </a:r>
            <a:r>
              <a:rPr b="1" lang="en" sz="2020"/>
              <a:t> along the input data. These functions encode information about the data’s shape and distribution.</a:t>
            </a:r>
            <a:endParaRPr b="1" sz="2020"/>
          </a:p>
        </p:txBody>
      </p:sp>
      <p:pic>
        <p:nvPicPr>
          <p:cNvPr id="315" name="Google Shape;315;p41" title="swiss_roll_prop.png"/>
          <p:cNvPicPr preferRelativeResize="0"/>
          <p:nvPr/>
        </p:nvPicPr>
        <p:blipFill>
          <a:blip r:embed="rId3">
            <a:alphaModFix/>
          </a:blip>
          <a:stretch>
            <a:fillRect/>
          </a:stretch>
        </p:blipFill>
        <p:spPr>
          <a:xfrm>
            <a:off x="533400" y="1667450"/>
            <a:ext cx="7709224" cy="3210574"/>
          </a:xfrm>
          <a:prstGeom prst="rect">
            <a:avLst/>
          </a:prstGeom>
          <a:noFill/>
          <a:ln>
            <a:noFill/>
          </a:ln>
        </p:spPr>
      </p:pic>
      <p:sp>
        <p:nvSpPr>
          <p:cNvPr id="316" name="Google Shape;31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317" name="Google Shape;317;p41"/>
          <p:cNvPicPr preferRelativeResize="0"/>
          <p:nvPr/>
        </p:nvPicPr>
        <p:blipFill>
          <a:blip r:embed="rId4">
            <a:alphaModFix/>
          </a:blip>
          <a:stretch>
            <a:fillRect/>
          </a:stretch>
        </p:blipFill>
        <p:spPr>
          <a:xfrm>
            <a:off x="8110725" y="4339200"/>
            <a:ext cx="975050" cy="717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nvSpPr>
        <p:spPr>
          <a:xfrm>
            <a:off x="311700" y="292625"/>
            <a:ext cx="8520600" cy="5727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20">
                <a:latin typeface="Lato"/>
                <a:ea typeface="Lato"/>
                <a:cs typeface="Lato"/>
                <a:sym typeface="Lato"/>
              </a:rPr>
              <a:t>Particle filters can assimilate </a:t>
            </a:r>
            <a:r>
              <a:rPr lang="en" sz="1920">
                <a:latin typeface="Lato"/>
                <a:ea typeface="Lato"/>
                <a:cs typeface="Lato"/>
                <a:sym typeface="Lato"/>
              </a:rPr>
              <a:t>observations</a:t>
            </a:r>
            <a:r>
              <a:rPr lang="en" sz="1920">
                <a:latin typeface="Lato"/>
                <a:ea typeface="Lato"/>
                <a:cs typeface="Lato"/>
                <a:sym typeface="Lato"/>
              </a:rPr>
              <a:t> with complex (potentially non-Gaussian) error characteristics. Using the right error statistics matters!</a:t>
            </a:r>
            <a:endParaRPr sz="1920">
              <a:solidFill>
                <a:srgbClr val="000000"/>
              </a:solidFill>
              <a:latin typeface="Lato"/>
              <a:ea typeface="Lato"/>
              <a:cs typeface="Lato"/>
              <a:sym typeface="Lato"/>
            </a:endParaRPr>
          </a:p>
        </p:txBody>
      </p:sp>
      <p:pic>
        <p:nvPicPr>
          <p:cNvPr id="139" name="Google Shape;139;p26" title="sdobserr.png"/>
          <p:cNvPicPr preferRelativeResize="0"/>
          <p:nvPr/>
        </p:nvPicPr>
        <p:blipFill rotWithShape="1">
          <a:blip r:embed="rId3">
            <a:alphaModFix/>
          </a:blip>
          <a:srcRect b="0" l="6823" r="9362" t="6350"/>
          <a:stretch/>
        </p:blipFill>
        <p:spPr>
          <a:xfrm>
            <a:off x="311700" y="1542325"/>
            <a:ext cx="7020300" cy="3268175"/>
          </a:xfrm>
          <a:prstGeom prst="rect">
            <a:avLst/>
          </a:prstGeom>
          <a:noFill/>
          <a:ln>
            <a:noFill/>
          </a:ln>
        </p:spPr>
      </p:pic>
      <p:sp>
        <p:nvSpPr>
          <p:cNvPr id="140" name="Google Shape;140;p26"/>
          <p:cNvSpPr txBox="1"/>
          <p:nvPr/>
        </p:nvSpPr>
        <p:spPr>
          <a:xfrm>
            <a:off x="879508" y="1812929"/>
            <a:ext cx="1053000" cy="940800"/>
          </a:xfrm>
          <a:prstGeom prst="rect">
            <a:avLst/>
          </a:prstGeom>
          <a:noFill/>
          <a:ln>
            <a:noFill/>
          </a:ln>
        </p:spPr>
        <p:txBody>
          <a:bodyPr anchorCtr="0" anchor="t" bIns="78250" lIns="78250" spcFirstLastPara="1" rIns="78250" wrap="square" tIns="78250">
            <a:noAutofit/>
          </a:bodyPr>
          <a:lstStyle/>
          <a:p>
            <a:pPr indent="0" lvl="0" marL="0" rtl="0" algn="l">
              <a:spcBef>
                <a:spcPts val="0"/>
              </a:spcBef>
              <a:spcAft>
                <a:spcPts val="0"/>
              </a:spcAft>
              <a:buNone/>
            </a:pPr>
            <a:r>
              <a:rPr lang="en" sz="942">
                <a:solidFill>
                  <a:srgbClr val="595959"/>
                </a:solidFill>
                <a:latin typeface="Lato"/>
                <a:ea typeface="Lato"/>
                <a:cs typeface="Lato"/>
                <a:sym typeface="Lato"/>
              </a:rPr>
              <a:t>Lorenz 96 Model Experiments with the Poterjoy (2022) Localized Particle Filter.</a:t>
            </a:r>
            <a:endParaRPr sz="942">
              <a:solidFill>
                <a:srgbClr val="595959"/>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7"/>
          <p:cNvPicPr preferRelativeResize="0"/>
          <p:nvPr/>
        </p:nvPicPr>
        <p:blipFill>
          <a:blip r:embed="rId3">
            <a:alphaModFix/>
          </a:blip>
          <a:stretch>
            <a:fillRect/>
          </a:stretch>
        </p:blipFill>
        <p:spPr>
          <a:xfrm>
            <a:off x="4069080" y="969264"/>
            <a:ext cx="5248656" cy="3950304"/>
          </a:xfrm>
          <a:prstGeom prst="rect">
            <a:avLst/>
          </a:prstGeom>
          <a:noFill/>
          <a:ln>
            <a:noFill/>
          </a:ln>
        </p:spPr>
      </p:pic>
      <p:sp>
        <p:nvSpPr>
          <p:cNvPr id="146" name="Google Shape;146;p27"/>
          <p:cNvSpPr txBox="1"/>
          <p:nvPr>
            <p:ph type="title"/>
          </p:nvPr>
        </p:nvSpPr>
        <p:spPr>
          <a:xfrm>
            <a:off x="311700" y="205469"/>
            <a:ext cx="8520600" cy="111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t>State-dependent, non-Gaussian observation errors show up in experiments within the Sea Ice and Ocean Coupled Assimilation (SOCA) UFS framework.</a:t>
            </a:r>
            <a:endParaRPr sz="2020"/>
          </a:p>
        </p:txBody>
      </p:sp>
      <p:sp>
        <p:nvSpPr>
          <p:cNvPr id="147" name="Google Shape;147;p27"/>
          <p:cNvSpPr txBox="1"/>
          <p:nvPr/>
        </p:nvSpPr>
        <p:spPr>
          <a:xfrm>
            <a:off x="159300" y="3843650"/>
            <a:ext cx="3999900" cy="12450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chemeClr val="dk1"/>
              </a:buClr>
              <a:buSzPts val="1600"/>
              <a:buFont typeface="Lato"/>
              <a:buChar char="●"/>
            </a:pPr>
            <a:r>
              <a:rPr lang="en" sz="1600">
                <a:solidFill>
                  <a:schemeClr val="dk1"/>
                </a:solidFill>
                <a:latin typeface="Lato"/>
                <a:ea typeface="Lato"/>
                <a:cs typeface="Lato"/>
                <a:sym typeface="Lato"/>
              </a:rPr>
              <a:t>3DVar analysis of sea ice concentration (SIC)</a:t>
            </a:r>
            <a:endParaRPr sz="1600">
              <a:solidFill>
                <a:schemeClr val="dk1"/>
              </a:solidFill>
              <a:latin typeface="Lato"/>
              <a:ea typeface="Lato"/>
              <a:cs typeface="Lato"/>
              <a:sym typeface="Lato"/>
            </a:endParaRPr>
          </a:p>
          <a:p>
            <a:pPr indent="-330200" lvl="0" marL="457200" rtl="0" algn="l">
              <a:lnSpc>
                <a:spcPct val="115000"/>
              </a:lnSpc>
              <a:spcBef>
                <a:spcPts val="0"/>
              </a:spcBef>
              <a:spcAft>
                <a:spcPts val="0"/>
              </a:spcAft>
              <a:buClr>
                <a:schemeClr val="dk1"/>
              </a:buClr>
              <a:buSzPts val="1600"/>
              <a:buFont typeface="Lato"/>
              <a:buChar char="●"/>
            </a:pPr>
            <a:r>
              <a:rPr lang="en" sz="1600">
                <a:solidFill>
                  <a:schemeClr val="dk1"/>
                </a:solidFill>
                <a:latin typeface="Lato"/>
                <a:ea typeface="Lato"/>
                <a:cs typeface="Lato"/>
                <a:sym typeface="Lato"/>
              </a:rPr>
              <a:t>SIC is a bounded quantity → errors are inherently non-Gaussian</a:t>
            </a:r>
            <a:endParaRPr sz="1600">
              <a:solidFill>
                <a:schemeClr val="dk1"/>
              </a:solidFill>
              <a:latin typeface="Lato"/>
              <a:ea typeface="Lato"/>
              <a:cs typeface="Lato"/>
              <a:sym typeface="Lato"/>
            </a:endParaRPr>
          </a:p>
        </p:txBody>
      </p:sp>
      <p:pic>
        <p:nvPicPr>
          <p:cNvPr id="148" name="Google Shape;148;p27"/>
          <p:cNvPicPr preferRelativeResize="0"/>
          <p:nvPr/>
        </p:nvPicPr>
        <p:blipFill rotWithShape="1">
          <a:blip r:embed="rId4">
            <a:alphaModFix/>
          </a:blip>
          <a:srcRect b="5887" l="0" r="0" t="13475"/>
          <a:stretch/>
        </p:blipFill>
        <p:spPr>
          <a:xfrm>
            <a:off x="921300" y="1351951"/>
            <a:ext cx="3091776" cy="2493126"/>
          </a:xfrm>
          <a:prstGeom prst="rect">
            <a:avLst/>
          </a:prstGeom>
          <a:noFill/>
          <a:ln>
            <a:noFill/>
          </a:ln>
        </p:spPr>
      </p:pic>
      <p:sp>
        <p:nvSpPr>
          <p:cNvPr id="149" name="Google Shape;149;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50" name="Google Shape;150;p27"/>
          <p:cNvPicPr preferRelativeResize="0"/>
          <p:nvPr/>
        </p:nvPicPr>
        <p:blipFill>
          <a:blip r:embed="rId5">
            <a:alphaModFix/>
          </a:blip>
          <a:stretch>
            <a:fillRect/>
          </a:stretch>
        </p:blipFill>
        <p:spPr>
          <a:xfrm>
            <a:off x="8110725" y="4339200"/>
            <a:ext cx="975050" cy="717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8"/>
          <p:cNvSpPr txBox="1"/>
          <p:nvPr>
            <p:ph idx="1" type="body"/>
          </p:nvPr>
        </p:nvSpPr>
        <p:spPr>
          <a:xfrm>
            <a:off x="311700" y="3052050"/>
            <a:ext cx="8520600" cy="174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000">
                <a:solidFill>
                  <a:schemeClr val="dk1"/>
                </a:solidFill>
              </a:rPr>
              <a:t>Goal:</a:t>
            </a:r>
            <a:r>
              <a:rPr lang="en" sz="2000">
                <a:solidFill>
                  <a:schemeClr val="dk1"/>
                </a:solidFill>
              </a:rPr>
              <a:t> </a:t>
            </a:r>
            <a:r>
              <a:rPr i="1" lang="en" sz="2000">
                <a:solidFill>
                  <a:schemeClr val="dk1"/>
                </a:solidFill>
              </a:rPr>
              <a:t>Given training data in the form of N</a:t>
            </a:r>
            <a:r>
              <a:rPr lang="en" sz="2000">
                <a:solidFill>
                  <a:schemeClr val="dk1"/>
                </a:solidFill>
              </a:rPr>
              <a:t> </a:t>
            </a:r>
            <a:r>
              <a:rPr i="1" lang="en" sz="2000">
                <a:solidFill>
                  <a:schemeClr val="dk1"/>
                </a:solidFill>
              </a:rPr>
              <a:t>matched observations </a:t>
            </a:r>
            <a:r>
              <a:rPr lang="en" sz="2000">
                <a:solidFill>
                  <a:schemeClr val="dk1"/>
                </a:solidFill>
              </a:rPr>
              <a:t>{</a:t>
            </a:r>
            <a:r>
              <a:rPr b="1" lang="en" sz="2000">
                <a:solidFill>
                  <a:schemeClr val="dk1"/>
                </a:solidFill>
              </a:rPr>
              <a:t>y</a:t>
            </a:r>
            <a:r>
              <a:rPr b="1" baseline="-25000" lang="en" sz="2000">
                <a:solidFill>
                  <a:schemeClr val="dk1"/>
                </a:solidFill>
              </a:rPr>
              <a:t>i</a:t>
            </a:r>
            <a:r>
              <a:rPr lang="en" sz="2000">
                <a:solidFill>
                  <a:schemeClr val="dk1"/>
                </a:solidFill>
              </a:rPr>
              <a:t>} </a:t>
            </a:r>
            <a:r>
              <a:rPr i="1" lang="en" sz="2000">
                <a:solidFill>
                  <a:schemeClr val="dk1"/>
                </a:solidFill>
              </a:rPr>
              <a:t>and model states </a:t>
            </a:r>
            <a:r>
              <a:rPr lang="en" sz="2000">
                <a:solidFill>
                  <a:schemeClr val="dk1"/>
                </a:solidFill>
              </a:rPr>
              <a:t>{</a:t>
            </a:r>
            <a:r>
              <a:rPr b="1" lang="en" sz="2000">
                <a:solidFill>
                  <a:schemeClr val="dk1"/>
                </a:solidFill>
              </a:rPr>
              <a:t>x</a:t>
            </a:r>
            <a:r>
              <a:rPr b="1" baseline="-25000" lang="en" sz="2000">
                <a:solidFill>
                  <a:schemeClr val="dk1"/>
                </a:solidFill>
              </a:rPr>
              <a:t>j</a:t>
            </a:r>
            <a:r>
              <a:rPr lang="en" sz="2000">
                <a:solidFill>
                  <a:schemeClr val="dk1"/>
                </a:solidFill>
              </a:rPr>
              <a:t>}</a:t>
            </a:r>
            <a:r>
              <a:rPr i="1" lang="en" sz="2000">
                <a:solidFill>
                  <a:schemeClr val="dk1"/>
                </a:solidFill>
              </a:rPr>
              <a:t>, we seek to estimate p(</a:t>
            </a:r>
            <a:r>
              <a:rPr b="1" i="1" lang="en" sz="2000">
                <a:solidFill>
                  <a:schemeClr val="dk1"/>
                </a:solidFill>
              </a:rPr>
              <a:t>y</a:t>
            </a:r>
            <a:r>
              <a:rPr b="1" baseline="-25000" i="1" lang="en" sz="2000">
                <a:solidFill>
                  <a:schemeClr val="dk1"/>
                </a:solidFill>
              </a:rPr>
              <a:t>i</a:t>
            </a:r>
            <a:r>
              <a:rPr b="1" i="1" lang="en" sz="2000">
                <a:solidFill>
                  <a:schemeClr val="dk1"/>
                </a:solidFill>
              </a:rPr>
              <a:t>|x</a:t>
            </a:r>
            <a:r>
              <a:rPr b="1" baseline="-25000" i="1" lang="en" sz="2000">
                <a:solidFill>
                  <a:schemeClr val="dk1"/>
                </a:solidFill>
              </a:rPr>
              <a:t>j</a:t>
            </a:r>
            <a:r>
              <a:rPr i="1" lang="en" sz="2000">
                <a:solidFill>
                  <a:schemeClr val="dk1"/>
                </a:solidFill>
              </a:rPr>
              <a:t>)</a:t>
            </a:r>
            <a:r>
              <a:rPr lang="en" sz="2000">
                <a:solidFill>
                  <a:schemeClr val="dk1"/>
                </a:solidFill>
              </a:rPr>
              <a:t> </a:t>
            </a:r>
            <a:r>
              <a:rPr i="1" lang="en" sz="2000">
                <a:solidFill>
                  <a:schemeClr val="dk1"/>
                </a:solidFill>
              </a:rPr>
              <a:t>for each </a:t>
            </a:r>
            <a:r>
              <a:rPr lang="en" sz="2000">
                <a:solidFill>
                  <a:schemeClr val="dk1"/>
                </a:solidFill>
              </a:rPr>
              <a:t>i</a:t>
            </a:r>
            <a:r>
              <a:rPr i="1" lang="en" sz="2000">
                <a:solidFill>
                  <a:schemeClr val="dk1"/>
                </a:solidFill>
              </a:rPr>
              <a:t> and </a:t>
            </a:r>
            <a:r>
              <a:rPr lang="en" sz="2000">
                <a:solidFill>
                  <a:schemeClr val="dk1"/>
                </a:solidFill>
              </a:rPr>
              <a:t>j. </a:t>
            </a:r>
            <a:endParaRPr i="1" sz="2000">
              <a:solidFill>
                <a:schemeClr val="dk1"/>
              </a:solidFill>
            </a:endParaRPr>
          </a:p>
          <a:p>
            <a:pPr indent="0" lvl="0" marL="0" rtl="0" algn="l">
              <a:lnSpc>
                <a:spcPct val="100000"/>
              </a:lnSpc>
              <a:spcBef>
                <a:spcPts val="0"/>
              </a:spcBef>
              <a:spcAft>
                <a:spcPts val="0"/>
              </a:spcAft>
              <a:buNone/>
            </a:pPr>
            <a:r>
              <a:t/>
            </a:r>
            <a:endParaRPr i="1" sz="2000">
              <a:solidFill>
                <a:schemeClr val="dk1"/>
              </a:solidFill>
            </a:endParaRPr>
          </a:p>
          <a:p>
            <a:pPr indent="0" lvl="0" marL="0" rtl="0" algn="l">
              <a:lnSpc>
                <a:spcPct val="100000"/>
              </a:lnSpc>
              <a:spcBef>
                <a:spcPts val="0"/>
              </a:spcBef>
              <a:spcAft>
                <a:spcPts val="0"/>
              </a:spcAft>
              <a:buNone/>
            </a:pPr>
            <a:r>
              <a:rPr b="1" lang="en" sz="2000">
                <a:solidFill>
                  <a:schemeClr val="dk1"/>
                </a:solidFill>
              </a:rPr>
              <a:t>Big Idea:</a:t>
            </a:r>
            <a:r>
              <a:rPr lang="en" sz="2000">
                <a:solidFill>
                  <a:schemeClr val="dk1"/>
                </a:solidFill>
              </a:rPr>
              <a:t> Embedding the model states and observations into convenient spaces transforms this problem into a linear regression problem.</a:t>
            </a:r>
            <a:endParaRPr sz="2000"/>
          </a:p>
        </p:txBody>
      </p:sp>
      <p:pic>
        <p:nvPicPr>
          <p:cNvPr id="156" name="Google Shape;156;p28" title="latex_bayes.png"/>
          <p:cNvPicPr preferRelativeResize="0"/>
          <p:nvPr/>
        </p:nvPicPr>
        <p:blipFill>
          <a:blip r:embed="rId3">
            <a:alphaModFix/>
          </a:blip>
          <a:stretch>
            <a:fillRect/>
          </a:stretch>
        </p:blipFill>
        <p:spPr>
          <a:xfrm>
            <a:off x="1240279" y="1295650"/>
            <a:ext cx="6758296" cy="799826"/>
          </a:xfrm>
          <a:prstGeom prst="rect">
            <a:avLst/>
          </a:prstGeom>
          <a:noFill/>
          <a:ln>
            <a:noFill/>
          </a:ln>
        </p:spPr>
      </p:pic>
      <p:pic>
        <p:nvPicPr>
          <p:cNvPr id="157" name="Google Shape;157;p28" title="latex_bayes_red.png"/>
          <p:cNvPicPr preferRelativeResize="0"/>
          <p:nvPr/>
        </p:nvPicPr>
        <p:blipFill>
          <a:blip r:embed="rId4">
            <a:alphaModFix/>
          </a:blip>
          <a:stretch>
            <a:fillRect/>
          </a:stretch>
        </p:blipFill>
        <p:spPr>
          <a:xfrm>
            <a:off x="1240275" y="1295654"/>
            <a:ext cx="6758296" cy="799826"/>
          </a:xfrm>
          <a:prstGeom prst="rect">
            <a:avLst/>
          </a:prstGeom>
          <a:noFill/>
          <a:ln>
            <a:noFill/>
          </a:ln>
        </p:spPr>
      </p:pic>
      <p:sp>
        <p:nvSpPr>
          <p:cNvPr id="158" name="Google Shape;158;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59" name="Google Shape;159;p28"/>
          <p:cNvSpPr txBox="1"/>
          <p:nvPr/>
        </p:nvSpPr>
        <p:spPr>
          <a:xfrm>
            <a:off x="5367000" y="159225"/>
            <a:ext cx="3465300" cy="8739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“How likely is the model state x to yield the observation y?”</a:t>
            </a:r>
            <a:endParaRPr sz="1800">
              <a:solidFill>
                <a:schemeClr val="dk2"/>
              </a:solidFill>
              <a:latin typeface="Lato"/>
              <a:ea typeface="Lato"/>
              <a:cs typeface="Lato"/>
              <a:sym typeface="Lato"/>
            </a:endParaRPr>
          </a:p>
        </p:txBody>
      </p:sp>
      <p:cxnSp>
        <p:nvCxnSpPr>
          <p:cNvPr id="160" name="Google Shape;160;p28"/>
          <p:cNvCxnSpPr>
            <a:stCxn id="159" idx="1"/>
          </p:cNvCxnSpPr>
          <p:nvPr/>
        </p:nvCxnSpPr>
        <p:spPr>
          <a:xfrm flipH="1">
            <a:off x="5143500" y="596175"/>
            <a:ext cx="223500" cy="615300"/>
          </a:xfrm>
          <a:prstGeom prst="straightConnector1">
            <a:avLst/>
          </a:prstGeom>
          <a:noFill/>
          <a:ln cap="flat" cmpd="sng" w="19050">
            <a:solidFill>
              <a:schemeClr val="dk2"/>
            </a:solidFill>
            <a:prstDash val="solid"/>
            <a:round/>
            <a:headEnd len="med" w="med" type="none"/>
            <a:tailEnd len="med" w="med" type="none"/>
          </a:ln>
        </p:spPr>
      </p:cxnSp>
      <p:pic>
        <p:nvPicPr>
          <p:cNvPr id="161" name="Google Shape;161;p28"/>
          <p:cNvPicPr preferRelativeResize="0"/>
          <p:nvPr/>
        </p:nvPicPr>
        <p:blipFill>
          <a:blip r:embed="rId5">
            <a:alphaModFix/>
          </a:blip>
          <a:stretch>
            <a:fillRect/>
          </a:stretch>
        </p:blipFill>
        <p:spPr>
          <a:xfrm>
            <a:off x="8110725" y="4339200"/>
            <a:ext cx="975050" cy="717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9"/>
          <p:cNvSpPr/>
          <p:nvPr/>
        </p:nvSpPr>
        <p:spPr>
          <a:xfrm>
            <a:off x="5347250" y="1250675"/>
            <a:ext cx="1913400" cy="1466100"/>
          </a:xfrm>
          <a:prstGeom prst="roundRect">
            <a:avLst>
              <a:gd fmla="val 16667" name="adj"/>
            </a:avLst>
          </a:prstGeom>
          <a:solidFill>
            <a:srgbClr val="C9DAF8"/>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29"/>
          <p:cNvSpPr/>
          <p:nvPr/>
        </p:nvSpPr>
        <p:spPr>
          <a:xfrm>
            <a:off x="5479800" y="1677421"/>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68" name="Google Shape;168;p29"/>
          <p:cNvSpPr/>
          <p:nvPr/>
        </p:nvSpPr>
        <p:spPr>
          <a:xfrm>
            <a:off x="5863355" y="1381198"/>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69" name="Google Shape;169;p29"/>
          <p:cNvSpPr/>
          <p:nvPr/>
        </p:nvSpPr>
        <p:spPr>
          <a:xfrm>
            <a:off x="6788015" y="2262995"/>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70" name="Google Shape;170;p29"/>
          <p:cNvSpPr txBox="1"/>
          <p:nvPr/>
        </p:nvSpPr>
        <p:spPr>
          <a:xfrm>
            <a:off x="5875332" y="1320251"/>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1</a:t>
            </a:r>
            <a:endParaRPr baseline="-25000" sz="1352">
              <a:solidFill>
                <a:schemeClr val="dk1"/>
              </a:solidFill>
            </a:endParaRPr>
          </a:p>
        </p:txBody>
      </p:sp>
      <p:sp>
        <p:nvSpPr>
          <p:cNvPr id="171" name="Google Shape;171;p29"/>
          <p:cNvSpPr txBox="1"/>
          <p:nvPr/>
        </p:nvSpPr>
        <p:spPr>
          <a:xfrm>
            <a:off x="5487220" y="1618794"/>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2</a:t>
            </a:r>
            <a:endParaRPr baseline="-25000" sz="1352">
              <a:solidFill>
                <a:schemeClr val="dk1"/>
              </a:solidFill>
            </a:endParaRPr>
          </a:p>
        </p:txBody>
      </p:sp>
      <p:sp>
        <p:nvSpPr>
          <p:cNvPr id="172" name="Google Shape;172;p29"/>
          <p:cNvSpPr txBox="1"/>
          <p:nvPr/>
        </p:nvSpPr>
        <p:spPr>
          <a:xfrm>
            <a:off x="6796175" y="2201534"/>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3</a:t>
            </a:r>
            <a:endParaRPr baseline="-25000" sz="1352">
              <a:solidFill>
                <a:schemeClr val="dk1"/>
              </a:solidFill>
            </a:endParaRPr>
          </a:p>
        </p:txBody>
      </p:sp>
      <p:sp>
        <p:nvSpPr>
          <p:cNvPr id="173" name="Google Shape;173;p29"/>
          <p:cNvSpPr txBox="1"/>
          <p:nvPr/>
        </p:nvSpPr>
        <p:spPr>
          <a:xfrm>
            <a:off x="5396500" y="2269900"/>
            <a:ext cx="367200" cy="39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acifico"/>
                <a:ea typeface="Pacifico"/>
                <a:cs typeface="Pacifico"/>
                <a:sym typeface="Pacifico"/>
              </a:rPr>
              <a:t>X</a:t>
            </a:r>
            <a:endParaRPr sz="1800">
              <a:solidFill>
                <a:schemeClr val="dk2"/>
              </a:solidFill>
            </a:endParaRPr>
          </a:p>
        </p:txBody>
      </p:sp>
      <p:sp>
        <p:nvSpPr>
          <p:cNvPr id="174" name="Google Shape;174;p29"/>
          <p:cNvSpPr/>
          <p:nvPr/>
        </p:nvSpPr>
        <p:spPr>
          <a:xfrm>
            <a:off x="5990550" y="2884025"/>
            <a:ext cx="2684100" cy="2069100"/>
          </a:xfrm>
          <a:prstGeom prst="roundRect">
            <a:avLst>
              <a:gd fmla="val 16667" name="adj"/>
            </a:avLst>
          </a:prstGeom>
          <a:solidFill>
            <a:srgbClr val="D0E0E3"/>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29"/>
          <p:cNvSpPr txBox="1"/>
          <p:nvPr/>
        </p:nvSpPr>
        <p:spPr>
          <a:xfrm>
            <a:off x="8201450" y="3342850"/>
            <a:ext cx="367200" cy="39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acifico"/>
                <a:ea typeface="Pacifico"/>
                <a:cs typeface="Pacifico"/>
                <a:sym typeface="Pacifico"/>
              </a:rPr>
              <a:t>H</a:t>
            </a:r>
            <a:endParaRPr sz="1800">
              <a:solidFill>
                <a:schemeClr val="dk2"/>
              </a:solidFill>
            </a:endParaRPr>
          </a:p>
        </p:txBody>
      </p:sp>
      <p:pic>
        <p:nvPicPr>
          <p:cNvPr id="176" name="Google Shape;176;p29" title="kxbasis.png"/>
          <p:cNvPicPr preferRelativeResize="0"/>
          <p:nvPr/>
        </p:nvPicPr>
        <p:blipFill rotWithShape="1">
          <a:blip r:embed="rId3">
            <a:alphaModFix/>
          </a:blip>
          <a:srcRect b="0" l="0" r="34473" t="25695"/>
          <a:stretch/>
        </p:blipFill>
        <p:spPr>
          <a:xfrm>
            <a:off x="6340475" y="3043150"/>
            <a:ext cx="1705250" cy="1933750"/>
          </a:xfrm>
          <a:prstGeom prst="rect">
            <a:avLst/>
          </a:prstGeom>
          <a:noFill/>
          <a:ln>
            <a:noFill/>
          </a:ln>
        </p:spPr>
      </p:pic>
      <p:cxnSp>
        <p:nvCxnSpPr>
          <p:cNvPr id="177" name="Google Shape;177;p29"/>
          <p:cNvCxnSpPr/>
          <p:nvPr/>
        </p:nvCxnSpPr>
        <p:spPr>
          <a:xfrm flipH="1" rot="-5400000">
            <a:off x="6069675" y="1578900"/>
            <a:ext cx="1759200" cy="1573200"/>
          </a:xfrm>
          <a:prstGeom prst="curvedConnector3">
            <a:avLst>
              <a:gd fmla="val 25989" name="adj1"/>
            </a:avLst>
          </a:prstGeom>
          <a:noFill/>
          <a:ln cap="flat" cmpd="sng" w="28575">
            <a:solidFill>
              <a:schemeClr val="dk2"/>
            </a:solidFill>
            <a:prstDash val="solid"/>
            <a:round/>
            <a:headEnd len="med" w="med" type="none"/>
            <a:tailEnd len="med" w="med" type="triangle"/>
          </a:ln>
        </p:spPr>
      </p:cxnSp>
      <p:sp>
        <p:nvSpPr>
          <p:cNvPr id="178" name="Google Shape;178;p29"/>
          <p:cNvSpPr txBox="1"/>
          <p:nvPr/>
        </p:nvSpPr>
        <p:spPr>
          <a:xfrm>
            <a:off x="171450" y="1247775"/>
            <a:ext cx="4391100" cy="112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1600">
                <a:solidFill>
                  <a:schemeClr val="accent2"/>
                </a:solidFill>
                <a:latin typeface="Proxima Nova"/>
                <a:ea typeface="Proxima Nova"/>
                <a:cs typeface="Proxima Nova"/>
                <a:sym typeface="Proxima Nova"/>
              </a:rPr>
              <a:t>RKHSs are special vector spaces with an element </a:t>
            </a:r>
            <a:r>
              <a:rPr b="1" i="1" lang="en" sz="1600">
                <a:solidFill>
                  <a:schemeClr val="accent2"/>
                </a:solidFill>
                <a:latin typeface="Proxima Nova"/>
                <a:ea typeface="Proxima Nova"/>
                <a:cs typeface="Proxima Nova"/>
                <a:sym typeface="Proxima Nova"/>
              </a:rPr>
              <a:t>K</a:t>
            </a:r>
            <a:r>
              <a:rPr b="1" baseline="-25000" i="1" lang="en" sz="1600">
                <a:solidFill>
                  <a:schemeClr val="accent2"/>
                </a:solidFill>
                <a:latin typeface="Proxima Nova"/>
                <a:ea typeface="Proxima Nova"/>
                <a:cs typeface="Proxima Nova"/>
                <a:sym typeface="Proxima Nova"/>
              </a:rPr>
              <a:t>x</a:t>
            </a:r>
            <a:r>
              <a:rPr lang="en" sz="1600">
                <a:solidFill>
                  <a:schemeClr val="accent2"/>
                </a:solidFill>
                <a:latin typeface="Proxima Nova"/>
                <a:ea typeface="Proxima Nova"/>
                <a:cs typeface="Proxima Nova"/>
                <a:sym typeface="Proxima Nova"/>
              </a:rPr>
              <a:t> satisfying the </a:t>
            </a:r>
            <a:r>
              <a:rPr i="1" lang="en" sz="1600">
                <a:solidFill>
                  <a:schemeClr val="accent2"/>
                </a:solidFill>
                <a:latin typeface="Proxima Nova"/>
                <a:ea typeface="Proxima Nova"/>
                <a:cs typeface="Proxima Nova"/>
                <a:sym typeface="Proxima Nova"/>
              </a:rPr>
              <a:t>reproducing property:</a:t>
            </a:r>
            <a:endParaRPr i="1" sz="1600">
              <a:solidFill>
                <a:schemeClr val="accent2"/>
              </a:solidFill>
              <a:latin typeface="Proxima Nova"/>
              <a:ea typeface="Proxima Nova"/>
              <a:cs typeface="Proxima Nova"/>
              <a:sym typeface="Proxima Nova"/>
            </a:endParaRPr>
          </a:p>
          <a:p>
            <a:pPr indent="457200" lvl="0" marL="914400" rtl="0" algn="l">
              <a:spcBef>
                <a:spcPts val="0"/>
              </a:spcBef>
              <a:spcAft>
                <a:spcPts val="0"/>
              </a:spcAft>
              <a:buClr>
                <a:schemeClr val="dk1"/>
              </a:buClr>
              <a:buSzPts val="1100"/>
              <a:buFont typeface="Arial"/>
              <a:buNone/>
            </a:pPr>
            <a:r>
              <a:t/>
            </a:r>
            <a:endParaRPr i="1" sz="1600">
              <a:solidFill>
                <a:schemeClr val="accent2"/>
              </a:solidFill>
              <a:latin typeface="Proxima Nova"/>
              <a:ea typeface="Proxima Nova"/>
              <a:cs typeface="Proxima Nova"/>
              <a:sym typeface="Proxima Nova"/>
            </a:endParaRPr>
          </a:p>
        </p:txBody>
      </p:sp>
      <p:sp>
        <p:nvSpPr>
          <p:cNvPr id="179" name="Google Shape;179;p29"/>
          <p:cNvSpPr txBox="1"/>
          <p:nvPr/>
        </p:nvSpPr>
        <p:spPr>
          <a:xfrm>
            <a:off x="198775" y="2718950"/>
            <a:ext cx="4693500" cy="7575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accent2"/>
              </a:buClr>
              <a:buSzPts val="1600"/>
              <a:buFont typeface="Proxima Nova"/>
              <a:buChar char="❖"/>
            </a:pPr>
            <a:r>
              <a:rPr lang="en" sz="1600">
                <a:solidFill>
                  <a:schemeClr val="accent2"/>
                </a:solidFill>
                <a:latin typeface="Proxima Nova"/>
                <a:ea typeface="Proxima Nova"/>
                <a:cs typeface="Proxima Nova"/>
                <a:sym typeface="Proxima Nova"/>
              </a:rPr>
              <a:t>Takeaway: evaluation of RKHS functions can be represented as an inner product.</a:t>
            </a:r>
            <a:endParaRPr sz="1600">
              <a:solidFill>
                <a:schemeClr val="accent2"/>
              </a:solidFill>
              <a:latin typeface="Proxima Nova"/>
              <a:ea typeface="Proxima Nova"/>
              <a:cs typeface="Proxima Nova"/>
              <a:sym typeface="Proxima Nova"/>
            </a:endParaRPr>
          </a:p>
          <a:p>
            <a:pPr indent="0" lvl="0" marL="914400" rtl="0" algn="l">
              <a:spcBef>
                <a:spcPts val="0"/>
              </a:spcBef>
              <a:spcAft>
                <a:spcPts val="0"/>
              </a:spcAft>
              <a:buNone/>
            </a:pPr>
            <a:r>
              <a:t/>
            </a:r>
            <a:endParaRPr sz="1600">
              <a:solidFill>
                <a:schemeClr val="accent2"/>
              </a:solidFill>
              <a:latin typeface="Proxima Nova"/>
              <a:ea typeface="Proxima Nova"/>
              <a:cs typeface="Proxima Nova"/>
              <a:sym typeface="Proxima Nova"/>
            </a:endParaRPr>
          </a:p>
          <a:p>
            <a:pPr indent="-330200" lvl="0" marL="457200" rtl="0" algn="l">
              <a:spcBef>
                <a:spcPts val="0"/>
              </a:spcBef>
              <a:spcAft>
                <a:spcPts val="0"/>
              </a:spcAft>
              <a:buClr>
                <a:schemeClr val="accent2"/>
              </a:buClr>
              <a:buSzPts val="1600"/>
              <a:buFont typeface="Proxima Nova"/>
              <a:buChar char="❖"/>
            </a:pPr>
            <a:r>
              <a:rPr lang="en" sz="1600">
                <a:solidFill>
                  <a:schemeClr val="accent2"/>
                </a:solidFill>
                <a:latin typeface="Proxima Nova"/>
                <a:ea typeface="Proxima Nova"/>
                <a:cs typeface="Proxima Nova"/>
                <a:sym typeface="Proxima Nova"/>
              </a:rPr>
              <a:t>We construct RKHSs with the Diffusion Maps algorithm (Coifman and Lafon, 2006)</a:t>
            </a:r>
            <a:endParaRPr sz="1600">
              <a:solidFill>
                <a:schemeClr val="accent2"/>
              </a:solidFill>
              <a:latin typeface="Proxima Nova"/>
              <a:ea typeface="Proxima Nova"/>
              <a:cs typeface="Proxima Nova"/>
              <a:sym typeface="Proxima Nova"/>
            </a:endParaRPr>
          </a:p>
          <a:p>
            <a:pPr indent="0" lvl="0" marL="914400" rtl="0" algn="l">
              <a:spcBef>
                <a:spcPts val="0"/>
              </a:spcBef>
              <a:spcAft>
                <a:spcPts val="0"/>
              </a:spcAft>
              <a:buNone/>
            </a:pPr>
            <a:r>
              <a:t/>
            </a:r>
            <a:endParaRPr sz="1600">
              <a:solidFill>
                <a:schemeClr val="accent2"/>
              </a:solidFill>
              <a:latin typeface="Proxima Nova"/>
              <a:ea typeface="Proxima Nova"/>
              <a:cs typeface="Proxima Nova"/>
              <a:sym typeface="Proxima Nova"/>
            </a:endParaRPr>
          </a:p>
        </p:txBody>
      </p:sp>
      <p:sp>
        <p:nvSpPr>
          <p:cNvPr id="180" name="Google Shape;180;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81" name="Google Shape;181;p29"/>
          <p:cNvSpPr/>
          <p:nvPr/>
        </p:nvSpPr>
        <p:spPr>
          <a:xfrm>
            <a:off x="6481425" y="3776400"/>
            <a:ext cx="1719900" cy="1071300"/>
          </a:xfrm>
          <a:prstGeom prst="rect">
            <a:avLst/>
          </a:prstGeom>
          <a:solidFill>
            <a:srgbClr val="D0E0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2" name="Google Shape;182;p29"/>
          <p:cNvSpPr/>
          <p:nvPr/>
        </p:nvSpPr>
        <p:spPr>
          <a:xfrm>
            <a:off x="6385688" y="3140500"/>
            <a:ext cx="450600" cy="1071300"/>
          </a:xfrm>
          <a:prstGeom prst="rect">
            <a:avLst/>
          </a:prstGeom>
          <a:solidFill>
            <a:srgbClr val="D0E0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3" name="Google Shape;183;p29" title="latexreppo.png"/>
          <p:cNvPicPr preferRelativeResize="0"/>
          <p:nvPr/>
        </p:nvPicPr>
        <p:blipFill>
          <a:blip r:embed="rId4">
            <a:alphaModFix/>
          </a:blip>
          <a:stretch>
            <a:fillRect/>
          </a:stretch>
        </p:blipFill>
        <p:spPr>
          <a:xfrm>
            <a:off x="1298176" y="2075007"/>
            <a:ext cx="2087016" cy="296400"/>
          </a:xfrm>
          <a:prstGeom prst="rect">
            <a:avLst/>
          </a:prstGeom>
          <a:noFill/>
          <a:ln>
            <a:noFill/>
          </a:ln>
        </p:spPr>
      </p:pic>
      <p:sp>
        <p:nvSpPr>
          <p:cNvPr id="184" name="Google Shape;18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9500"/>
              <a:buNone/>
            </a:pPr>
            <a:r>
              <a:rPr b="1" lang="en" sz="2000"/>
              <a:t>We start by constructing </a:t>
            </a:r>
            <a:r>
              <a:rPr b="1" i="1" lang="en" sz="2000"/>
              <a:t>Reproducing Kernel Hilbert Spaces </a:t>
            </a:r>
            <a:r>
              <a:rPr b="1" lang="en" sz="2000"/>
              <a:t>(RKHSs) to represent x (and y!) in. </a:t>
            </a:r>
            <a:endParaRPr b="1"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p:nvPr/>
        </p:nvSpPr>
        <p:spPr>
          <a:xfrm>
            <a:off x="5347250" y="1250675"/>
            <a:ext cx="1913400" cy="1466100"/>
          </a:xfrm>
          <a:prstGeom prst="roundRect">
            <a:avLst>
              <a:gd fmla="val 16667" name="adj"/>
            </a:avLst>
          </a:prstGeom>
          <a:solidFill>
            <a:srgbClr val="C9DAF8"/>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30"/>
          <p:cNvSpPr/>
          <p:nvPr/>
        </p:nvSpPr>
        <p:spPr>
          <a:xfrm>
            <a:off x="5479800" y="1677421"/>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91" name="Google Shape;191;p30"/>
          <p:cNvSpPr/>
          <p:nvPr/>
        </p:nvSpPr>
        <p:spPr>
          <a:xfrm>
            <a:off x="5863355" y="1381198"/>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92" name="Google Shape;192;p30"/>
          <p:cNvSpPr/>
          <p:nvPr/>
        </p:nvSpPr>
        <p:spPr>
          <a:xfrm>
            <a:off x="6788015" y="2262995"/>
            <a:ext cx="296400" cy="296400"/>
          </a:xfrm>
          <a:prstGeom prst="ellipse">
            <a:avLst/>
          </a:prstGeom>
          <a:solidFill>
            <a:srgbClr val="4A86E8"/>
          </a:solidFill>
          <a:ln cap="flat" cmpd="sng" w="9000">
            <a:solidFill>
              <a:schemeClr val="dk1"/>
            </a:solidFill>
            <a:prstDash val="solid"/>
            <a:round/>
            <a:headEnd len="sm" w="sm" type="none"/>
            <a:tailEnd len="sm" w="sm" type="none"/>
          </a:ln>
        </p:spPr>
        <p:txBody>
          <a:bodyPr anchorCtr="0" anchor="ctr" bIns="86075" lIns="86075" spcFirstLastPara="1" rIns="86075" wrap="square" tIns="86075">
            <a:noAutofit/>
          </a:bodyPr>
          <a:lstStyle/>
          <a:p>
            <a:pPr indent="0" lvl="0" marL="0" rtl="0" algn="ctr">
              <a:spcBef>
                <a:spcPts val="0"/>
              </a:spcBef>
              <a:spcAft>
                <a:spcPts val="0"/>
              </a:spcAft>
              <a:buNone/>
            </a:pPr>
            <a:r>
              <a:t/>
            </a:r>
            <a:endParaRPr sz="1318"/>
          </a:p>
        </p:txBody>
      </p:sp>
      <p:sp>
        <p:nvSpPr>
          <p:cNvPr id="193" name="Google Shape;193;p30"/>
          <p:cNvSpPr txBox="1"/>
          <p:nvPr/>
        </p:nvSpPr>
        <p:spPr>
          <a:xfrm>
            <a:off x="5875332" y="1320251"/>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1</a:t>
            </a:r>
            <a:endParaRPr baseline="-25000" sz="1352">
              <a:solidFill>
                <a:schemeClr val="dk1"/>
              </a:solidFill>
            </a:endParaRPr>
          </a:p>
        </p:txBody>
      </p:sp>
      <p:sp>
        <p:nvSpPr>
          <p:cNvPr id="194" name="Google Shape;194;p30"/>
          <p:cNvSpPr txBox="1"/>
          <p:nvPr/>
        </p:nvSpPr>
        <p:spPr>
          <a:xfrm>
            <a:off x="5487220" y="1618794"/>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2</a:t>
            </a:r>
            <a:endParaRPr baseline="-25000" sz="1352">
              <a:solidFill>
                <a:schemeClr val="dk1"/>
              </a:solidFill>
            </a:endParaRPr>
          </a:p>
        </p:txBody>
      </p:sp>
      <p:sp>
        <p:nvSpPr>
          <p:cNvPr id="195" name="Google Shape;195;p30"/>
          <p:cNvSpPr txBox="1"/>
          <p:nvPr/>
        </p:nvSpPr>
        <p:spPr>
          <a:xfrm>
            <a:off x="6796175" y="2201534"/>
            <a:ext cx="367200" cy="329400"/>
          </a:xfrm>
          <a:prstGeom prst="rect">
            <a:avLst/>
          </a:prstGeom>
          <a:noFill/>
          <a:ln>
            <a:noFill/>
          </a:ln>
        </p:spPr>
        <p:txBody>
          <a:bodyPr anchorCtr="0" anchor="t" bIns="68650" lIns="68650" spcFirstLastPara="1" rIns="68650" wrap="square" tIns="68650">
            <a:noAutofit/>
          </a:bodyPr>
          <a:lstStyle/>
          <a:p>
            <a:pPr indent="0" lvl="0" marL="0" rtl="0" algn="l">
              <a:spcBef>
                <a:spcPts val="0"/>
              </a:spcBef>
              <a:spcAft>
                <a:spcPts val="0"/>
              </a:spcAft>
              <a:buNone/>
            </a:pPr>
            <a:r>
              <a:rPr lang="en" sz="1352">
                <a:solidFill>
                  <a:schemeClr val="dk1"/>
                </a:solidFill>
              </a:rPr>
              <a:t>x</a:t>
            </a:r>
            <a:r>
              <a:rPr baseline="-25000" lang="en" sz="1352">
                <a:solidFill>
                  <a:schemeClr val="dk1"/>
                </a:solidFill>
              </a:rPr>
              <a:t>3</a:t>
            </a:r>
            <a:endParaRPr baseline="-25000" sz="1352">
              <a:solidFill>
                <a:schemeClr val="dk1"/>
              </a:solidFill>
            </a:endParaRPr>
          </a:p>
        </p:txBody>
      </p:sp>
      <p:sp>
        <p:nvSpPr>
          <p:cNvPr id="196" name="Google Shape;196;p30"/>
          <p:cNvSpPr txBox="1"/>
          <p:nvPr/>
        </p:nvSpPr>
        <p:spPr>
          <a:xfrm>
            <a:off x="5396500" y="2269900"/>
            <a:ext cx="367200" cy="39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acifico"/>
                <a:ea typeface="Pacifico"/>
                <a:cs typeface="Pacifico"/>
                <a:sym typeface="Pacifico"/>
              </a:rPr>
              <a:t>X</a:t>
            </a:r>
            <a:endParaRPr sz="1800">
              <a:solidFill>
                <a:schemeClr val="dk2"/>
              </a:solidFill>
            </a:endParaRPr>
          </a:p>
        </p:txBody>
      </p:sp>
      <p:sp>
        <p:nvSpPr>
          <p:cNvPr id="197" name="Google Shape;197;p30"/>
          <p:cNvSpPr/>
          <p:nvPr/>
        </p:nvSpPr>
        <p:spPr>
          <a:xfrm>
            <a:off x="5990550" y="2884025"/>
            <a:ext cx="2684100" cy="2069100"/>
          </a:xfrm>
          <a:prstGeom prst="roundRect">
            <a:avLst>
              <a:gd fmla="val 16667" name="adj"/>
            </a:avLst>
          </a:prstGeom>
          <a:solidFill>
            <a:srgbClr val="D0E0E3"/>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8" name="Google Shape;198;p30"/>
          <p:cNvSpPr txBox="1"/>
          <p:nvPr/>
        </p:nvSpPr>
        <p:spPr>
          <a:xfrm>
            <a:off x="8201450" y="3342850"/>
            <a:ext cx="367200" cy="39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Pacifico"/>
                <a:ea typeface="Pacifico"/>
                <a:cs typeface="Pacifico"/>
                <a:sym typeface="Pacifico"/>
              </a:rPr>
              <a:t>H</a:t>
            </a:r>
            <a:endParaRPr sz="1800">
              <a:solidFill>
                <a:schemeClr val="dk2"/>
              </a:solidFill>
            </a:endParaRPr>
          </a:p>
        </p:txBody>
      </p:sp>
      <p:pic>
        <p:nvPicPr>
          <p:cNvPr id="199" name="Google Shape;199;p30" title="kxbasis.png"/>
          <p:cNvPicPr preferRelativeResize="0"/>
          <p:nvPr/>
        </p:nvPicPr>
        <p:blipFill rotWithShape="1">
          <a:blip r:embed="rId3">
            <a:alphaModFix/>
          </a:blip>
          <a:srcRect b="0" l="0" r="34473" t="25695"/>
          <a:stretch/>
        </p:blipFill>
        <p:spPr>
          <a:xfrm>
            <a:off x="6340475" y="3043150"/>
            <a:ext cx="1705250" cy="1933750"/>
          </a:xfrm>
          <a:prstGeom prst="rect">
            <a:avLst/>
          </a:prstGeom>
          <a:noFill/>
          <a:ln>
            <a:noFill/>
          </a:ln>
        </p:spPr>
      </p:pic>
      <p:cxnSp>
        <p:nvCxnSpPr>
          <p:cNvPr id="200" name="Google Shape;200;p30"/>
          <p:cNvCxnSpPr/>
          <p:nvPr/>
        </p:nvCxnSpPr>
        <p:spPr>
          <a:xfrm flipH="1" rot="-5400000">
            <a:off x="6069675" y="1578900"/>
            <a:ext cx="1759200" cy="1573200"/>
          </a:xfrm>
          <a:prstGeom prst="curvedConnector3">
            <a:avLst>
              <a:gd fmla="val 25989" name="adj1"/>
            </a:avLst>
          </a:prstGeom>
          <a:noFill/>
          <a:ln cap="flat" cmpd="sng" w="28575">
            <a:solidFill>
              <a:schemeClr val="dk2"/>
            </a:solidFill>
            <a:prstDash val="solid"/>
            <a:round/>
            <a:headEnd len="med" w="med" type="none"/>
            <a:tailEnd len="med" w="med" type="triangle"/>
          </a:ln>
        </p:spPr>
      </p:cxnSp>
      <p:sp>
        <p:nvSpPr>
          <p:cNvPr id="201" name="Google Shape;201;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02" name="Google Shape;202;p30"/>
          <p:cNvSpPr/>
          <p:nvPr/>
        </p:nvSpPr>
        <p:spPr>
          <a:xfrm>
            <a:off x="6481425" y="3776400"/>
            <a:ext cx="1719900" cy="1071300"/>
          </a:xfrm>
          <a:prstGeom prst="rect">
            <a:avLst/>
          </a:prstGeom>
          <a:solidFill>
            <a:srgbClr val="D0E0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3" name="Google Shape;203;p30"/>
          <p:cNvSpPr/>
          <p:nvPr/>
        </p:nvSpPr>
        <p:spPr>
          <a:xfrm>
            <a:off x="6385688" y="3140500"/>
            <a:ext cx="450600" cy="1071300"/>
          </a:xfrm>
          <a:prstGeom prst="rect">
            <a:avLst/>
          </a:prstGeom>
          <a:solidFill>
            <a:srgbClr val="D0E0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4" name="Google Shape;204;p30" title="latexreppo.png"/>
          <p:cNvPicPr preferRelativeResize="0"/>
          <p:nvPr/>
        </p:nvPicPr>
        <p:blipFill>
          <a:blip r:embed="rId4">
            <a:alphaModFix/>
          </a:blip>
          <a:stretch>
            <a:fillRect/>
          </a:stretch>
        </p:blipFill>
        <p:spPr>
          <a:xfrm>
            <a:off x="1298176" y="2075007"/>
            <a:ext cx="2087016" cy="296400"/>
          </a:xfrm>
          <a:prstGeom prst="rect">
            <a:avLst/>
          </a:prstGeom>
          <a:noFill/>
          <a:ln>
            <a:noFill/>
          </a:ln>
        </p:spPr>
      </p:pic>
      <p:sp>
        <p:nvSpPr>
          <p:cNvPr id="205" name="Google Shape;205;p30"/>
          <p:cNvSpPr txBox="1"/>
          <p:nvPr/>
        </p:nvSpPr>
        <p:spPr>
          <a:xfrm>
            <a:off x="171450" y="1247775"/>
            <a:ext cx="4391100" cy="112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lang="en" sz="1600">
                <a:solidFill>
                  <a:schemeClr val="accent2"/>
                </a:solidFill>
                <a:latin typeface="Proxima Nova"/>
                <a:ea typeface="Proxima Nova"/>
                <a:cs typeface="Proxima Nova"/>
                <a:sym typeface="Proxima Nova"/>
              </a:rPr>
              <a:t>RKHSs are special vector spaces with an element </a:t>
            </a:r>
            <a:r>
              <a:rPr b="1" i="1" lang="en" sz="1600">
                <a:solidFill>
                  <a:schemeClr val="accent2"/>
                </a:solidFill>
                <a:latin typeface="Proxima Nova"/>
                <a:ea typeface="Proxima Nova"/>
                <a:cs typeface="Proxima Nova"/>
                <a:sym typeface="Proxima Nova"/>
              </a:rPr>
              <a:t>K</a:t>
            </a:r>
            <a:r>
              <a:rPr b="1" baseline="-25000" i="1" lang="en" sz="1600">
                <a:solidFill>
                  <a:schemeClr val="accent2"/>
                </a:solidFill>
                <a:latin typeface="Proxima Nova"/>
                <a:ea typeface="Proxima Nova"/>
                <a:cs typeface="Proxima Nova"/>
                <a:sym typeface="Proxima Nova"/>
              </a:rPr>
              <a:t>x</a:t>
            </a:r>
            <a:r>
              <a:rPr lang="en" sz="1600">
                <a:solidFill>
                  <a:schemeClr val="accent2"/>
                </a:solidFill>
                <a:latin typeface="Proxima Nova"/>
                <a:ea typeface="Proxima Nova"/>
                <a:cs typeface="Proxima Nova"/>
                <a:sym typeface="Proxima Nova"/>
              </a:rPr>
              <a:t> satisfying the </a:t>
            </a:r>
            <a:r>
              <a:rPr i="1" lang="en" sz="1600">
                <a:solidFill>
                  <a:schemeClr val="accent2"/>
                </a:solidFill>
                <a:latin typeface="Proxima Nova"/>
                <a:ea typeface="Proxima Nova"/>
                <a:cs typeface="Proxima Nova"/>
                <a:sym typeface="Proxima Nova"/>
              </a:rPr>
              <a:t>reproducing property:</a:t>
            </a:r>
            <a:endParaRPr i="1" sz="1600">
              <a:solidFill>
                <a:schemeClr val="accent2"/>
              </a:solidFill>
              <a:latin typeface="Proxima Nova"/>
              <a:ea typeface="Proxima Nova"/>
              <a:cs typeface="Proxima Nova"/>
              <a:sym typeface="Proxima Nova"/>
            </a:endParaRPr>
          </a:p>
          <a:p>
            <a:pPr indent="457200" lvl="0" marL="914400" rtl="0" algn="l">
              <a:spcBef>
                <a:spcPts val="0"/>
              </a:spcBef>
              <a:spcAft>
                <a:spcPts val="0"/>
              </a:spcAft>
              <a:buClr>
                <a:schemeClr val="dk1"/>
              </a:buClr>
              <a:buSzPts val="1100"/>
              <a:buFont typeface="Arial"/>
              <a:buNone/>
            </a:pPr>
            <a:r>
              <a:t/>
            </a:r>
            <a:endParaRPr i="1" sz="1600">
              <a:solidFill>
                <a:schemeClr val="accent2"/>
              </a:solidFill>
              <a:latin typeface="Proxima Nova"/>
              <a:ea typeface="Proxima Nova"/>
              <a:cs typeface="Proxima Nova"/>
              <a:sym typeface="Proxima Nova"/>
            </a:endParaRPr>
          </a:p>
        </p:txBody>
      </p:sp>
      <p:sp>
        <p:nvSpPr>
          <p:cNvPr id="206" name="Google Shape;206;p30"/>
          <p:cNvSpPr txBox="1"/>
          <p:nvPr/>
        </p:nvSpPr>
        <p:spPr>
          <a:xfrm>
            <a:off x="198775" y="2718950"/>
            <a:ext cx="4693500" cy="7575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accent2"/>
              </a:buClr>
              <a:buSzPts val="1600"/>
              <a:buFont typeface="Proxima Nova"/>
              <a:buChar char="❖"/>
            </a:pPr>
            <a:r>
              <a:rPr lang="en" sz="1600">
                <a:solidFill>
                  <a:schemeClr val="accent2"/>
                </a:solidFill>
                <a:latin typeface="Proxima Nova"/>
                <a:ea typeface="Proxima Nova"/>
                <a:cs typeface="Proxima Nova"/>
                <a:sym typeface="Proxima Nova"/>
              </a:rPr>
              <a:t>Takeaway: evaluation of RKHS functions can be represented as an inner product.</a:t>
            </a:r>
            <a:endParaRPr sz="1600">
              <a:solidFill>
                <a:schemeClr val="accent2"/>
              </a:solidFill>
              <a:latin typeface="Proxima Nova"/>
              <a:ea typeface="Proxima Nova"/>
              <a:cs typeface="Proxima Nova"/>
              <a:sym typeface="Proxima Nova"/>
            </a:endParaRPr>
          </a:p>
          <a:p>
            <a:pPr indent="0" lvl="0" marL="914400" rtl="0" algn="l">
              <a:spcBef>
                <a:spcPts val="0"/>
              </a:spcBef>
              <a:spcAft>
                <a:spcPts val="0"/>
              </a:spcAft>
              <a:buNone/>
            </a:pPr>
            <a:r>
              <a:t/>
            </a:r>
            <a:endParaRPr sz="1600">
              <a:solidFill>
                <a:schemeClr val="accent2"/>
              </a:solidFill>
              <a:latin typeface="Proxima Nova"/>
              <a:ea typeface="Proxima Nova"/>
              <a:cs typeface="Proxima Nova"/>
              <a:sym typeface="Proxima Nova"/>
            </a:endParaRPr>
          </a:p>
          <a:p>
            <a:pPr indent="-330200" lvl="0" marL="457200" rtl="0" algn="l">
              <a:spcBef>
                <a:spcPts val="0"/>
              </a:spcBef>
              <a:spcAft>
                <a:spcPts val="0"/>
              </a:spcAft>
              <a:buClr>
                <a:schemeClr val="accent2"/>
              </a:buClr>
              <a:buSzPts val="1600"/>
              <a:buFont typeface="Proxima Nova"/>
              <a:buChar char="❖"/>
            </a:pPr>
            <a:r>
              <a:rPr lang="en" sz="1600">
                <a:solidFill>
                  <a:schemeClr val="accent2"/>
                </a:solidFill>
                <a:latin typeface="Proxima Nova"/>
                <a:ea typeface="Proxima Nova"/>
                <a:cs typeface="Proxima Nova"/>
                <a:sym typeface="Proxima Nova"/>
              </a:rPr>
              <a:t>We construct RKHSs with the Diffusion Maps algorithm (Coifman and Lafon, 2006)</a:t>
            </a:r>
            <a:endParaRPr sz="1600">
              <a:solidFill>
                <a:schemeClr val="accent2"/>
              </a:solidFill>
              <a:latin typeface="Proxima Nova"/>
              <a:ea typeface="Proxima Nova"/>
              <a:cs typeface="Proxima Nova"/>
              <a:sym typeface="Proxima Nova"/>
            </a:endParaRPr>
          </a:p>
          <a:p>
            <a:pPr indent="0" lvl="0" marL="914400" rtl="0" algn="l">
              <a:spcBef>
                <a:spcPts val="0"/>
              </a:spcBef>
              <a:spcAft>
                <a:spcPts val="0"/>
              </a:spcAft>
              <a:buNone/>
            </a:pPr>
            <a:r>
              <a:t/>
            </a:r>
            <a:endParaRPr sz="1600">
              <a:solidFill>
                <a:schemeClr val="accent2"/>
              </a:solidFill>
              <a:latin typeface="Proxima Nova"/>
              <a:ea typeface="Proxima Nova"/>
              <a:cs typeface="Proxima Nova"/>
              <a:sym typeface="Proxima Nova"/>
            </a:endParaRPr>
          </a:p>
        </p:txBody>
      </p:sp>
      <p:sp>
        <p:nvSpPr>
          <p:cNvPr id="207" name="Google Shape;207;p30"/>
          <p:cNvSpPr txBox="1"/>
          <p:nvPr/>
        </p:nvSpPr>
        <p:spPr>
          <a:xfrm>
            <a:off x="198775" y="4175033"/>
            <a:ext cx="4693500" cy="7575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1"/>
              </a:buClr>
              <a:buSzPts val="1600"/>
              <a:buFont typeface="Proxima Nova"/>
              <a:buChar char="❖"/>
            </a:pPr>
            <a:r>
              <a:rPr lang="en" sz="1600">
                <a:solidFill>
                  <a:schemeClr val="dk1"/>
                </a:solidFill>
                <a:latin typeface="Proxima Nova"/>
                <a:ea typeface="Proxima Nova"/>
                <a:cs typeface="Proxima Nova"/>
                <a:sym typeface="Proxima Nova"/>
              </a:rPr>
              <a:t>Diffusion maps give us a basis for each RKHS.</a:t>
            </a:r>
            <a:endParaRPr sz="1600">
              <a:solidFill>
                <a:schemeClr val="dk1"/>
              </a:solidFill>
              <a:latin typeface="Proxima Nova"/>
              <a:ea typeface="Proxima Nova"/>
              <a:cs typeface="Proxima Nova"/>
              <a:sym typeface="Proxima Nova"/>
            </a:endParaRPr>
          </a:p>
          <a:p>
            <a:pPr indent="0" lvl="0" marL="914400" rtl="0" algn="l">
              <a:spcBef>
                <a:spcPts val="0"/>
              </a:spcBef>
              <a:spcAft>
                <a:spcPts val="0"/>
              </a:spcAft>
              <a:buNone/>
            </a:pPr>
            <a:r>
              <a:t/>
            </a:r>
            <a:endParaRPr sz="1600">
              <a:solidFill>
                <a:schemeClr val="dk2"/>
              </a:solidFill>
              <a:latin typeface="Proxima Nova"/>
              <a:ea typeface="Proxima Nova"/>
              <a:cs typeface="Proxima Nova"/>
              <a:sym typeface="Proxima Nova"/>
            </a:endParaRPr>
          </a:p>
        </p:txBody>
      </p:sp>
      <p:sp>
        <p:nvSpPr>
          <p:cNvPr id="208" name="Google Shape;208;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49500"/>
              <a:buNone/>
            </a:pPr>
            <a:r>
              <a:rPr b="1" lang="en" sz="2000"/>
              <a:t>We start by constructing </a:t>
            </a:r>
            <a:r>
              <a:rPr b="1" i="1" lang="en" sz="2000"/>
              <a:t>Reproducing Kernel Hilbert Spaces </a:t>
            </a:r>
            <a:r>
              <a:rPr b="1" lang="en" sz="2000"/>
              <a:t>(RKHSs) to represent x (and y!) in. </a:t>
            </a:r>
            <a:endParaRPr b="1"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0"/>
                                          </p:stCondLst>
                                        </p:cTn>
                                        <p:tgtEl>
                                          <p:spTgt spid="2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0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1"/>
          <p:cNvSpPr/>
          <p:nvPr/>
        </p:nvSpPr>
        <p:spPr>
          <a:xfrm>
            <a:off x="5963812" y="2672849"/>
            <a:ext cx="2923800" cy="2240400"/>
          </a:xfrm>
          <a:prstGeom prst="roundRect">
            <a:avLst>
              <a:gd fmla="val 16667" name="adj"/>
            </a:avLst>
          </a:prstGeom>
          <a:solidFill>
            <a:srgbClr val="F4CCCC"/>
          </a:solidFill>
          <a:ln cap="flat" cmpd="sng" w="29125">
            <a:solidFill>
              <a:schemeClr val="dk1"/>
            </a:solidFill>
            <a:prstDash val="solid"/>
            <a:round/>
            <a:headEnd len="sm" w="sm" type="none"/>
            <a:tailEnd len="sm" w="sm" type="none"/>
          </a:ln>
        </p:spPr>
        <p:txBody>
          <a:bodyPr anchorCtr="0" anchor="ctr" bIns="139700" lIns="139700" spcFirstLastPara="1" rIns="139700" wrap="square" tIns="139700">
            <a:noAutofit/>
          </a:bodyPr>
          <a:lstStyle/>
          <a:p>
            <a:pPr indent="0" lvl="0" marL="0" rtl="0" algn="ctr">
              <a:spcBef>
                <a:spcPts val="0"/>
              </a:spcBef>
              <a:spcAft>
                <a:spcPts val="0"/>
              </a:spcAft>
              <a:buNone/>
            </a:pPr>
            <a:r>
              <a:t/>
            </a:r>
            <a:endParaRPr sz="2139"/>
          </a:p>
        </p:txBody>
      </p:sp>
      <p:sp>
        <p:nvSpPr>
          <p:cNvPr id="214" name="Google Shape;214;p31"/>
          <p:cNvSpPr txBox="1"/>
          <p:nvPr/>
        </p:nvSpPr>
        <p:spPr>
          <a:xfrm>
            <a:off x="8328770" y="2783969"/>
            <a:ext cx="561000" cy="609600"/>
          </a:xfrm>
          <a:prstGeom prst="rect">
            <a:avLst/>
          </a:prstGeom>
          <a:noFill/>
          <a:ln>
            <a:noFill/>
          </a:ln>
        </p:spPr>
        <p:txBody>
          <a:bodyPr anchorCtr="0" anchor="t" bIns="139700" lIns="139700" spcFirstLastPara="1" rIns="139700" wrap="square" tIns="139700">
            <a:noAutofit/>
          </a:bodyPr>
          <a:lstStyle/>
          <a:p>
            <a:pPr indent="0" lvl="0" marL="0" rtl="0" algn="l">
              <a:spcBef>
                <a:spcPts val="0"/>
              </a:spcBef>
              <a:spcAft>
                <a:spcPts val="0"/>
              </a:spcAft>
              <a:buNone/>
            </a:pPr>
            <a:r>
              <a:rPr lang="en" sz="2445">
                <a:solidFill>
                  <a:schemeClr val="dk1"/>
                </a:solidFill>
                <a:latin typeface="Pacifico"/>
                <a:ea typeface="Pacifico"/>
                <a:cs typeface="Pacifico"/>
                <a:sym typeface="Pacifico"/>
              </a:rPr>
              <a:t>G</a:t>
            </a:r>
            <a:endParaRPr sz="2751">
              <a:solidFill>
                <a:schemeClr val="dk2"/>
              </a:solidFill>
            </a:endParaRPr>
          </a:p>
        </p:txBody>
      </p:sp>
      <p:sp>
        <p:nvSpPr>
          <p:cNvPr id="215" name="Google Shape;215;p31"/>
          <p:cNvSpPr txBox="1"/>
          <p:nvPr>
            <p:ph type="ctrTitle"/>
          </p:nvPr>
        </p:nvSpPr>
        <p:spPr>
          <a:xfrm>
            <a:off x="311700" y="239775"/>
            <a:ext cx="8674800" cy="2331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2000"/>
              <a:t>RKHSs can also be used to represent information about </a:t>
            </a:r>
            <a:r>
              <a:rPr i="1" lang="en" sz="2000"/>
              <a:t>distributions</a:t>
            </a:r>
            <a:r>
              <a:rPr lang="en" sz="2000"/>
              <a:t> on </a:t>
            </a:r>
            <a:r>
              <a:rPr b="1" lang="en" sz="2000"/>
              <a:t>x</a:t>
            </a:r>
            <a:r>
              <a:rPr lang="en" sz="2000"/>
              <a:t> and </a:t>
            </a:r>
            <a:r>
              <a:rPr b="1" lang="en" sz="2000"/>
              <a:t>y. </a:t>
            </a:r>
            <a:endParaRPr sz="2000"/>
          </a:p>
          <a:p>
            <a:pPr indent="0" lvl="0" marL="0" rtl="0" algn="l">
              <a:spcBef>
                <a:spcPts val="0"/>
              </a:spcBef>
              <a:spcAft>
                <a:spcPts val="0"/>
              </a:spcAft>
              <a:buSzPts val="990"/>
              <a:buNone/>
            </a:pPr>
            <a:r>
              <a:t/>
            </a:r>
            <a:endParaRPr sz="2000"/>
          </a:p>
          <a:p>
            <a:pPr indent="0" lvl="0" marL="0" rtl="0" algn="l">
              <a:spcBef>
                <a:spcPts val="0"/>
              </a:spcBef>
              <a:spcAft>
                <a:spcPts val="0"/>
              </a:spcAft>
              <a:buSzPts val="990"/>
              <a:buNone/>
            </a:pPr>
            <a:r>
              <a:t/>
            </a:r>
            <a:endParaRPr sz="2000"/>
          </a:p>
          <a:p>
            <a:pPr indent="0" lvl="0" marL="0" rtl="0" algn="l">
              <a:spcBef>
                <a:spcPts val="0"/>
              </a:spcBef>
              <a:spcAft>
                <a:spcPts val="0"/>
              </a:spcAft>
              <a:buNone/>
            </a:pPr>
            <a:r>
              <a:rPr lang="en" sz="2000"/>
              <a:t>After performing our embeddings, we find a</a:t>
            </a:r>
            <a:r>
              <a:rPr lang="en" sz="2000">
                <a:latin typeface="Lato"/>
                <a:ea typeface="Lato"/>
                <a:cs typeface="Lato"/>
                <a:sym typeface="Lato"/>
              </a:rPr>
              <a:t> best fit from “model states” (K</a:t>
            </a:r>
            <a:r>
              <a:rPr baseline="-25000" lang="en" sz="2000">
                <a:latin typeface="Lato"/>
                <a:ea typeface="Lato"/>
                <a:cs typeface="Lato"/>
                <a:sym typeface="Lato"/>
              </a:rPr>
              <a:t>x1</a:t>
            </a:r>
            <a:r>
              <a:rPr lang="en" sz="2000"/>
              <a:t>,</a:t>
            </a:r>
            <a:r>
              <a:rPr baseline="-25000" lang="en" sz="2000">
                <a:latin typeface="Lato"/>
                <a:ea typeface="Lato"/>
                <a:cs typeface="Lato"/>
                <a:sym typeface="Lato"/>
              </a:rPr>
              <a:t> </a:t>
            </a:r>
            <a:r>
              <a:rPr lang="en" sz="2000">
                <a:latin typeface="Lato"/>
                <a:ea typeface="Lato"/>
                <a:cs typeface="Lato"/>
                <a:sym typeface="Lato"/>
              </a:rPr>
              <a:t>K</a:t>
            </a:r>
            <a:r>
              <a:rPr baseline="-25000" lang="en" sz="2000">
                <a:latin typeface="Lato"/>
                <a:ea typeface="Lato"/>
                <a:cs typeface="Lato"/>
                <a:sym typeface="Lato"/>
              </a:rPr>
              <a:t>x2</a:t>
            </a:r>
            <a:r>
              <a:rPr lang="en" sz="2000">
                <a:latin typeface="Lato"/>
                <a:ea typeface="Lato"/>
                <a:cs typeface="Lato"/>
                <a:sym typeface="Lato"/>
              </a:rPr>
              <a:t>, etc.) to “conditional distributions” (μ</a:t>
            </a:r>
            <a:r>
              <a:rPr b="1" baseline="-25000" lang="en" sz="2000">
                <a:latin typeface="Lato"/>
                <a:ea typeface="Lato"/>
                <a:cs typeface="Lato"/>
                <a:sym typeface="Lato"/>
              </a:rPr>
              <a:t>Y|x1</a:t>
            </a:r>
            <a:r>
              <a:rPr lang="en" sz="2000">
                <a:latin typeface="Lato"/>
                <a:ea typeface="Lato"/>
                <a:cs typeface="Lato"/>
                <a:sym typeface="Lato"/>
              </a:rPr>
              <a:t>, μ</a:t>
            </a:r>
            <a:r>
              <a:rPr b="1" baseline="-25000" lang="en" sz="2000">
                <a:latin typeface="Lato"/>
                <a:ea typeface="Lato"/>
                <a:cs typeface="Lato"/>
                <a:sym typeface="Lato"/>
              </a:rPr>
              <a:t>Y|x2</a:t>
            </a:r>
            <a:r>
              <a:rPr lang="en" sz="2000">
                <a:latin typeface="Lato"/>
                <a:ea typeface="Lato"/>
                <a:cs typeface="Lato"/>
                <a:sym typeface="Lato"/>
              </a:rPr>
              <a:t>, etc.)</a:t>
            </a:r>
            <a:endParaRPr sz="2000">
              <a:latin typeface="Lato"/>
              <a:ea typeface="Lato"/>
              <a:cs typeface="Lato"/>
              <a:sym typeface="Lato"/>
            </a:endParaRPr>
          </a:p>
          <a:p>
            <a:pPr indent="0" lvl="0" marL="0" rtl="0" algn="l">
              <a:spcBef>
                <a:spcPts val="0"/>
              </a:spcBef>
              <a:spcAft>
                <a:spcPts val="0"/>
              </a:spcAft>
              <a:buNone/>
            </a:pPr>
            <a:r>
              <a:t/>
            </a:r>
            <a:endParaRPr sz="2000">
              <a:latin typeface="Lato"/>
              <a:ea typeface="Lato"/>
              <a:cs typeface="Lato"/>
              <a:sym typeface="Lato"/>
            </a:endParaRPr>
          </a:p>
        </p:txBody>
      </p:sp>
      <p:pic>
        <p:nvPicPr>
          <p:cNvPr id="216" name="Google Shape;216;p31" title="mu2basis.png"/>
          <p:cNvPicPr preferRelativeResize="0"/>
          <p:nvPr/>
        </p:nvPicPr>
        <p:blipFill rotWithShape="1">
          <a:blip r:embed="rId3">
            <a:alphaModFix/>
          </a:blip>
          <a:srcRect b="0" l="0" r="19575" t="29002"/>
          <a:stretch/>
        </p:blipFill>
        <p:spPr>
          <a:xfrm>
            <a:off x="6008326" y="2827675"/>
            <a:ext cx="2396649" cy="2115800"/>
          </a:xfrm>
          <a:prstGeom prst="rect">
            <a:avLst/>
          </a:prstGeom>
          <a:noFill/>
          <a:ln>
            <a:noFill/>
          </a:ln>
        </p:spPr>
      </p:pic>
      <p:sp>
        <p:nvSpPr>
          <p:cNvPr id="217" name="Google Shape;217;p31"/>
          <p:cNvSpPr/>
          <p:nvPr/>
        </p:nvSpPr>
        <p:spPr>
          <a:xfrm>
            <a:off x="254550" y="2672850"/>
            <a:ext cx="2873400" cy="2214900"/>
          </a:xfrm>
          <a:prstGeom prst="roundRect">
            <a:avLst>
              <a:gd fmla="val 16667" name="adj"/>
            </a:avLst>
          </a:prstGeom>
          <a:solidFill>
            <a:srgbClr val="D0E0E3"/>
          </a:solidFill>
          <a:ln cap="flat" cmpd="sng" w="20400">
            <a:solidFill>
              <a:schemeClr val="dk1"/>
            </a:solidFill>
            <a:prstDash val="solid"/>
            <a:round/>
            <a:headEnd len="sm" w="sm" type="none"/>
            <a:tailEnd len="sm" w="sm" type="none"/>
          </a:ln>
        </p:spPr>
        <p:txBody>
          <a:bodyPr anchorCtr="0" anchor="ctr" bIns="97875" lIns="97875" spcFirstLastPara="1" rIns="97875" wrap="square" tIns="97875">
            <a:noAutofit/>
          </a:bodyPr>
          <a:lstStyle/>
          <a:p>
            <a:pPr indent="0" lvl="0" marL="0" rtl="0" algn="ctr">
              <a:spcBef>
                <a:spcPts val="0"/>
              </a:spcBef>
              <a:spcAft>
                <a:spcPts val="0"/>
              </a:spcAft>
              <a:buNone/>
            </a:pPr>
            <a:r>
              <a:t/>
            </a:r>
            <a:endParaRPr sz="1499"/>
          </a:p>
        </p:txBody>
      </p:sp>
      <p:sp>
        <p:nvSpPr>
          <p:cNvPr id="218" name="Google Shape;218;p31"/>
          <p:cNvSpPr txBox="1"/>
          <p:nvPr/>
        </p:nvSpPr>
        <p:spPr>
          <a:xfrm>
            <a:off x="2621294" y="3773617"/>
            <a:ext cx="393000" cy="426900"/>
          </a:xfrm>
          <a:prstGeom prst="rect">
            <a:avLst/>
          </a:prstGeom>
          <a:noFill/>
          <a:ln>
            <a:noFill/>
          </a:ln>
        </p:spPr>
        <p:txBody>
          <a:bodyPr anchorCtr="0" anchor="t" bIns="97875" lIns="97875" spcFirstLastPara="1" rIns="97875" wrap="square" tIns="97875">
            <a:noAutofit/>
          </a:bodyPr>
          <a:lstStyle/>
          <a:p>
            <a:pPr indent="0" lvl="0" marL="0" rtl="0" algn="l">
              <a:spcBef>
                <a:spcPts val="0"/>
              </a:spcBef>
              <a:spcAft>
                <a:spcPts val="0"/>
              </a:spcAft>
              <a:buNone/>
            </a:pPr>
            <a:r>
              <a:rPr lang="en" sz="1713">
                <a:solidFill>
                  <a:schemeClr val="dk1"/>
                </a:solidFill>
                <a:latin typeface="Pacifico"/>
                <a:ea typeface="Pacifico"/>
                <a:cs typeface="Pacifico"/>
                <a:sym typeface="Pacifico"/>
              </a:rPr>
              <a:t>H</a:t>
            </a:r>
            <a:endParaRPr sz="1927">
              <a:solidFill>
                <a:schemeClr val="dk2"/>
              </a:solidFill>
            </a:endParaRPr>
          </a:p>
        </p:txBody>
      </p:sp>
      <p:pic>
        <p:nvPicPr>
          <p:cNvPr id="219" name="Google Shape;219;p31" title="kxbasis.png"/>
          <p:cNvPicPr preferRelativeResize="0"/>
          <p:nvPr/>
        </p:nvPicPr>
        <p:blipFill rotWithShape="1">
          <a:blip r:embed="rId4">
            <a:alphaModFix/>
          </a:blip>
          <a:srcRect b="0" l="0" r="34473" t="25695"/>
          <a:stretch/>
        </p:blipFill>
        <p:spPr>
          <a:xfrm>
            <a:off x="647312" y="2843192"/>
            <a:ext cx="1825451" cy="2070059"/>
          </a:xfrm>
          <a:prstGeom prst="rect">
            <a:avLst/>
          </a:prstGeom>
          <a:noFill/>
          <a:ln>
            <a:noFill/>
          </a:ln>
        </p:spPr>
      </p:pic>
      <p:cxnSp>
        <p:nvCxnSpPr>
          <p:cNvPr id="220" name="Google Shape;220;p31"/>
          <p:cNvCxnSpPr/>
          <p:nvPr/>
        </p:nvCxnSpPr>
        <p:spPr>
          <a:xfrm>
            <a:off x="2195525" y="3105150"/>
            <a:ext cx="5267400" cy="447600"/>
          </a:xfrm>
          <a:prstGeom prst="straightConnector1">
            <a:avLst/>
          </a:prstGeom>
          <a:noFill/>
          <a:ln cap="flat" cmpd="sng" w="19050">
            <a:solidFill>
              <a:schemeClr val="dk2"/>
            </a:solidFill>
            <a:prstDash val="dash"/>
            <a:round/>
            <a:headEnd len="med" w="med" type="none"/>
            <a:tailEnd len="med" w="med" type="triangle"/>
          </a:ln>
        </p:spPr>
      </p:cxnSp>
      <p:cxnSp>
        <p:nvCxnSpPr>
          <p:cNvPr id="221" name="Google Shape;221;p31"/>
          <p:cNvCxnSpPr/>
          <p:nvPr/>
        </p:nvCxnSpPr>
        <p:spPr>
          <a:xfrm>
            <a:off x="1895475" y="3495675"/>
            <a:ext cx="5443500" cy="685800"/>
          </a:xfrm>
          <a:prstGeom prst="straightConnector1">
            <a:avLst/>
          </a:prstGeom>
          <a:noFill/>
          <a:ln cap="flat" cmpd="sng" w="19050">
            <a:solidFill>
              <a:schemeClr val="dk2"/>
            </a:solidFill>
            <a:prstDash val="dash"/>
            <a:round/>
            <a:headEnd len="med" w="med" type="none"/>
            <a:tailEnd len="med" w="med" type="triangle"/>
          </a:ln>
        </p:spPr>
      </p:cxnSp>
      <p:cxnSp>
        <p:nvCxnSpPr>
          <p:cNvPr id="222" name="Google Shape;222;p31"/>
          <p:cNvCxnSpPr/>
          <p:nvPr/>
        </p:nvCxnSpPr>
        <p:spPr>
          <a:xfrm flipH="1" rot="10800000">
            <a:off x="1590675" y="3295775"/>
            <a:ext cx="6334200" cy="99900"/>
          </a:xfrm>
          <a:prstGeom prst="curvedConnector3">
            <a:avLst>
              <a:gd fmla="val 18120" name="adj1"/>
            </a:avLst>
          </a:prstGeom>
          <a:noFill/>
          <a:ln cap="flat" cmpd="sng" w="19050">
            <a:solidFill>
              <a:schemeClr val="dk2"/>
            </a:solidFill>
            <a:prstDash val="dash"/>
            <a:round/>
            <a:headEnd len="med" w="med" type="none"/>
            <a:tailEnd len="med" w="med" type="triangle"/>
          </a:ln>
        </p:spPr>
      </p:cxnSp>
      <p:sp>
        <p:nvSpPr>
          <p:cNvPr id="223" name="Google Shape;223;p31"/>
          <p:cNvSpPr txBox="1"/>
          <p:nvPr/>
        </p:nvSpPr>
        <p:spPr>
          <a:xfrm>
            <a:off x="3194675" y="2721375"/>
            <a:ext cx="2702400" cy="2214900"/>
          </a:xfrm>
          <a:prstGeom prst="rect">
            <a:avLst/>
          </a:prstGeom>
          <a:solidFill>
            <a:srgbClr val="CCCCCC"/>
          </a:solid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1"/>
                </a:solidFill>
                <a:latin typeface="Lato"/>
                <a:ea typeface="Lato"/>
                <a:cs typeface="Lato"/>
                <a:sym typeface="Lato"/>
              </a:rPr>
              <a:t>Song. et al. (2009) derive the map </a:t>
            </a:r>
            <a:r>
              <a:rPr lang="en" sz="1600">
                <a:solidFill>
                  <a:schemeClr val="dk1"/>
                </a:solidFill>
                <a:latin typeface="Pacifico"/>
                <a:ea typeface="Pacifico"/>
                <a:cs typeface="Pacifico"/>
                <a:sym typeface="Pacifico"/>
              </a:rPr>
              <a:t>C</a:t>
            </a:r>
            <a:r>
              <a:rPr baseline="-25000" lang="en" sz="1600">
                <a:solidFill>
                  <a:schemeClr val="dk1"/>
                </a:solidFill>
                <a:latin typeface="Lato"/>
                <a:ea typeface="Lato"/>
                <a:cs typeface="Lato"/>
                <a:sym typeface="Lato"/>
              </a:rPr>
              <a:t>Y|X</a:t>
            </a:r>
            <a:r>
              <a:rPr lang="en" sz="1600">
                <a:solidFill>
                  <a:schemeClr val="dk1"/>
                </a:solidFill>
                <a:latin typeface="Lato"/>
                <a:ea typeface="Lato"/>
                <a:cs typeface="Lato"/>
                <a:sym typeface="Lato"/>
              </a:rPr>
              <a:t> such that </a:t>
            </a:r>
            <a:endParaRPr sz="1600">
              <a:solidFill>
                <a:schemeClr val="dk1"/>
              </a:solidFill>
              <a:latin typeface="Lato"/>
              <a:ea typeface="Lato"/>
              <a:cs typeface="Lato"/>
              <a:sym typeface="Lato"/>
            </a:endParaRPr>
          </a:p>
          <a:p>
            <a:pPr indent="457200" lvl="0" marL="0" rtl="0" algn="ctr">
              <a:spcBef>
                <a:spcPts val="0"/>
              </a:spcBef>
              <a:spcAft>
                <a:spcPts val="0"/>
              </a:spcAft>
              <a:buNone/>
            </a:pPr>
            <a:r>
              <a:t/>
            </a:r>
            <a:endParaRPr sz="1600">
              <a:solidFill>
                <a:schemeClr val="dk1"/>
              </a:solidFill>
              <a:latin typeface="Lato"/>
              <a:ea typeface="Lato"/>
              <a:cs typeface="Lato"/>
              <a:sym typeface="Lato"/>
            </a:endParaRPr>
          </a:p>
          <a:p>
            <a:pPr indent="457200" lvl="0" marL="0" rtl="0" algn="ctr">
              <a:spcBef>
                <a:spcPts val="0"/>
              </a:spcBef>
              <a:spcAft>
                <a:spcPts val="0"/>
              </a:spcAft>
              <a:buNone/>
            </a:pPr>
            <a:r>
              <a:rPr lang="en" sz="1600">
                <a:solidFill>
                  <a:schemeClr val="dk1"/>
                </a:solidFill>
                <a:latin typeface="Lato"/>
                <a:ea typeface="Lato"/>
                <a:cs typeface="Lato"/>
                <a:sym typeface="Lato"/>
              </a:rPr>
              <a:t>μ</a:t>
            </a:r>
            <a:r>
              <a:rPr baseline="-25000" lang="en" sz="1600">
                <a:solidFill>
                  <a:schemeClr val="dk1"/>
                </a:solidFill>
                <a:latin typeface="Lato"/>
                <a:ea typeface="Lato"/>
                <a:cs typeface="Lato"/>
                <a:sym typeface="Lato"/>
              </a:rPr>
              <a:t>Y|x = </a:t>
            </a:r>
            <a:r>
              <a:rPr lang="en" sz="1600">
                <a:solidFill>
                  <a:schemeClr val="dk1"/>
                </a:solidFill>
                <a:latin typeface="Pacifico"/>
                <a:ea typeface="Pacifico"/>
                <a:cs typeface="Pacifico"/>
                <a:sym typeface="Pacifico"/>
              </a:rPr>
              <a:t>C</a:t>
            </a:r>
            <a:r>
              <a:rPr baseline="-25000" lang="en" sz="1600">
                <a:solidFill>
                  <a:schemeClr val="dk1"/>
                </a:solidFill>
                <a:latin typeface="Lato"/>
                <a:ea typeface="Lato"/>
                <a:cs typeface="Lato"/>
                <a:sym typeface="Lato"/>
              </a:rPr>
              <a:t>Y|X</a:t>
            </a:r>
            <a:r>
              <a:rPr lang="en" sz="1600">
                <a:solidFill>
                  <a:schemeClr val="dk1"/>
                </a:solidFill>
                <a:latin typeface="Lato"/>
                <a:ea typeface="Lato"/>
                <a:cs typeface="Lato"/>
                <a:sym typeface="Lato"/>
              </a:rPr>
              <a:t>K</a:t>
            </a:r>
            <a:r>
              <a:rPr baseline="-25000" lang="en" sz="1600">
                <a:solidFill>
                  <a:schemeClr val="dk1"/>
                </a:solidFill>
                <a:latin typeface="Lato"/>
                <a:ea typeface="Lato"/>
                <a:cs typeface="Lato"/>
                <a:sym typeface="Lato"/>
              </a:rPr>
              <a:t>x</a:t>
            </a:r>
            <a:endParaRPr baseline="-25000" sz="1600">
              <a:solidFill>
                <a:schemeClr val="dk1"/>
              </a:solidFill>
              <a:latin typeface="Lato"/>
              <a:ea typeface="Lato"/>
              <a:cs typeface="Lato"/>
              <a:sym typeface="Lato"/>
            </a:endParaRPr>
          </a:p>
          <a:p>
            <a:pPr indent="457200" lvl="0" marL="0" rtl="0" algn="ctr">
              <a:spcBef>
                <a:spcPts val="0"/>
              </a:spcBef>
              <a:spcAft>
                <a:spcPts val="0"/>
              </a:spcAft>
              <a:buNone/>
            </a:pPr>
            <a:r>
              <a:t/>
            </a:r>
            <a:endParaRPr sz="1600">
              <a:solidFill>
                <a:schemeClr val="dk1"/>
              </a:solidFill>
              <a:latin typeface="Lato"/>
              <a:ea typeface="Lato"/>
              <a:cs typeface="Lato"/>
              <a:sym typeface="Lato"/>
            </a:endParaRPr>
          </a:p>
          <a:p>
            <a:pPr indent="0" lvl="0" marL="0" rtl="0" algn="ctr">
              <a:spcBef>
                <a:spcPts val="0"/>
              </a:spcBef>
              <a:spcAft>
                <a:spcPts val="0"/>
              </a:spcAft>
              <a:buClr>
                <a:schemeClr val="dk1"/>
              </a:buClr>
              <a:buSzPts val="1100"/>
              <a:buFont typeface="Arial"/>
              <a:buNone/>
            </a:pPr>
            <a:r>
              <a:rPr lang="en" sz="1600">
                <a:solidFill>
                  <a:schemeClr val="dk1"/>
                </a:solidFill>
                <a:latin typeface="Pacifico"/>
                <a:ea typeface="Pacifico"/>
                <a:cs typeface="Pacifico"/>
                <a:sym typeface="Pacifico"/>
              </a:rPr>
              <a:t>C</a:t>
            </a:r>
            <a:r>
              <a:rPr baseline="-25000" lang="en" sz="1600">
                <a:solidFill>
                  <a:schemeClr val="dk1"/>
                </a:solidFill>
                <a:latin typeface="Lato"/>
                <a:ea typeface="Lato"/>
                <a:cs typeface="Lato"/>
                <a:sym typeface="Lato"/>
              </a:rPr>
              <a:t>Y|X</a:t>
            </a:r>
            <a:r>
              <a:rPr lang="en" sz="1600">
                <a:solidFill>
                  <a:schemeClr val="dk1"/>
                </a:solidFill>
                <a:latin typeface="Lato"/>
                <a:ea typeface="Lato"/>
                <a:cs typeface="Lato"/>
                <a:sym typeface="Lato"/>
              </a:rPr>
              <a:t> is the solution to a linear regression problem (!) from H to G.</a:t>
            </a:r>
            <a:endParaRPr sz="1600">
              <a:solidFill>
                <a:schemeClr val="dk1"/>
              </a:solidFill>
              <a:latin typeface="Lato"/>
              <a:ea typeface="Lato"/>
              <a:cs typeface="Lato"/>
              <a:sym typeface="Lato"/>
            </a:endParaRPr>
          </a:p>
          <a:p>
            <a:pPr indent="0" lvl="0" marL="0" rtl="0" algn="ctr">
              <a:spcBef>
                <a:spcPts val="0"/>
              </a:spcBef>
              <a:spcAft>
                <a:spcPts val="0"/>
              </a:spcAft>
              <a:buNone/>
            </a:pPr>
            <a:r>
              <a:t/>
            </a:r>
            <a:endParaRPr sz="1500">
              <a:solidFill>
                <a:schemeClr val="dk1"/>
              </a:solidFill>
              <a:latin typeface="Lato"/>
              <a:ea typeface="Lato"/>
              <a:cs typeface="Lato"/>
              <a:sym typeface="Lato"/>
            </a:endParaRPr>
          </a:p>
        </p:txBody>
      </p:sp>
      <p:sp>
        <p:nvSpPr>
          <p:cNvPr id="224" name="Google Shape;224;p31"/>
          <p:cNvSpPr txBox="1"/>
          <p:nvPr>
            <p:ph idx="12" type="sldNum"/>
          </p:nvPr>
        </p:nvSpPr>
        <p:spPr>
          <a:xfrm>
            <a:off x="8477220"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30" name="Google Shape;230;p32"/>
          <p:cNvSpPr txBox="1"/>
          <p:nvPr>
            <p:ph type="ctrTitle"/>
          </p:nvPr>
        </p:nvSpPr>
        <p:spPr>
          <a:xfrm>
            <a:off x="311700" y="354800"/>
            <a:ext cx="8520600" cy="613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891"/>
              <a:buNone/>
            </a:pPr>
            <a:r>
              <a:rPr lang="en" sz="2500"/>
              <a:t>Nonparametric Likelihood Estimation In Practice</a:t>
            </a:r>
            <a:endParaRPr sz="2500"/>
          </a:p>
        </p:txBody>
      </p:sp>
      <p:sp>
        <p:nvSpPr>
          <p:cNvPr id="231" name="Google Shape;231;p32"/>
          <p:cNvSpPr txBox="1"/>
          <p:nvPr/>
        </p:nvSpPr>
        <p:spPr>
          <a:xfrm>
            <a:off x="311706" y="1350675"/>
            <a:ext cx="7495800" cy="9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Lato"/>
                <a:ea typeface="Lato"/>
                <a:cs typeface="Lato"/>
                <a:sym typeface="Lato"/>
              </a:rPr>
              <a:t>Berry and Harlim (2017): we can approximate the conditional embedding with only the </a:t>
            </a:r>
            <a:r>
              <a:rPr i="1" lang="en" sz="2000">
                <a:solidFill>
                  <a:schemeClr val="dk1"/>
                </a:solidFill>
                <a:latin typeface="Lato"/>
                <a:ea typeface="Lato"/>
                <a:cs typeface="Lato"/>
                <a:sym typeface="Lato"/>
              </a:rPr>
              <a:t>M</a:t>
            </a:r>
            <a:r>
              <a:rPr lang="en" sz="2000">
                <a:solidFill>
                  <a:schemeClr val="dk1"/>
                </a:solidFill>
                <a:latin typeface="Lato"/>
                <a:ea typeface="Lato"/>
                <a:cs typeface="Lato"/>
                <a:sym typeface="Lato"/>
              </a:rPr>
              <a:t> largest eigenfunctions. The result is that we can estimate </a:t>
            </a:r>
            <a:r>
              <a:rPr i="1" lang="en" sz="2000">
                <a:solidFill>
                  <a:schemeClr val="dk1"/>
                </a:solidFill>
                <a:latin typeface="Lato"/>
                <a:ea typeface="Lato"/>
                <a:cs typeface="Lato"/>
                <a:sym typeface="Lato"/>
              </a:rPr>
              <a:t>p(y</a:t>
            </a:r>
            <a:r>
              <a:rPr baseline="-25000" i="1" lang="en" sz="2000">
                <a:solidFill>
                  <a:schemeClr val="dk1"/>
                </a:solidFill>
                <a:latin typeface="Lato"/>
                <a:ea typeface="Lato"/>
                <a:cs typeface="Lato"/>
                <a:sym typeface="Lato"/>
              </a:rPr>
              <a:t>i</a:t>
            </a:r>
            <a:r>
              <a:rPr i="1" lang="en" sz="2000">
                <a:solidFill>
                  <a:schemeClr val="dk1"/>
                </a:solidFill>
                <a:latin typeface="Lato"/>
                <a:ea typeface="Lato"/>
                <a:cs typeface="Lato"/>
                <a:sym typeface="Lato"/>
              </a:rPr>
              <a:t>|x</a:t>
            </a:r>
            <a:r>
              <a:rPr baseline="-25000" i="1" lang="en" sz="2000">
                <a:solidFill>
                  <a:schemeClr val="dk1"/>
                </a:solidFill>
                <a:latin typeface="Lato"/>
                <a:ea typeface="Lato"/>
                <a:cs typeface="Lato"/>
                <a:sym typeface="Lato"/>
              </a:rPr>
              <a:t>j</a:t>
            </a:r>
            <a:r>
              <a:rPr i="1" lang="en" sz="2000">
                <a:solidFill>
                  <a:schemeClr val="dk1"/>
                </a:solidFill>
                <a:latin typeface="Lato"/>
                <a:ea typeface="Lato"/>
                <a:cs typeface="Lato"/>
                <a:sym typeface="Lato"/>
              </a:rPr>
              <a:t>) </a:t>
            </a:r>
            <a:r>
              <a:rPr lang="en" sz="2000">
                <a:solidFill>
                  <a:schemeClr val="dk1"/>
                </a:solidFill>
                <a:latin typeface="Lato"/>
                <a:ea typeface="Lato"/>
                <a:cs typeface="Lato"/>
                <a:sym typeface="Lato"/>
              </a:rPr>
              <a:t>with</a:t>
            </a:r>
            <a:endParaRPr sz="2000">
              <a:solidFill>
                <a:schemeClr val="dk1"/>
              </a:solidFill>
              <a:latin typeface="Lato"/>
              <a:ea typeface="Lato"/>
              <a:cs typeface="Lato"/>
              <a:sym typeface="Lato"/>
            </a:endParaRPr>
          </a:p>
        </p:txBody>
      </p:sp>
      <p:sp>
        <p:nvSpPr>
          <p:cNvPr id="232" name="Google Shape;232;p32"/>
          <p:cNvSpPr/>
          <p:nvPr/>
        </p:nvSpPr>
        <p:spPr>
          <a:xfrm>
            <a:off x="3021725" y="3849750"/>
            <a:ext cx="1839300" cy="867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3" name="Google Shape;233;p32"/>
          <p:cNvSpPr txBox="1"/>
          <p:nvPr/>
        </p:nvSpPr>
        <p:spPr>
          <a:xfrm>
            <a:off x="5117000" y="3810002"/>
            <a:ext cx="3288300" cy="930900"/>
          </a:xfrm>
          <a:prstGeom prst="rect">
            <a:avLst/>
          </a:prstGeom>
          <a:noFill/>
          <a:ln cap="flat" cmpd="sng" w="19050">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Lato"/>
                <a:ea typeface="Lato"/>
                <a:cs typeface="Lato"/>
                <a:sym typeface="Lato"/>
              </a:rPr>
              <a:t>Represents </a:t>
            </a:r>
            <a:r>
              <a:rPr lang="en" sz="1600">
                <a:solidFill>
                  <a:schemeClr val="dk1"/>
                </a:solidFill>
                <a:latin typeface="Pacifico"/>
                <a:ea typeface="Pacifico"/>
                <a:cs typeface="Pacifico"/>
                <a:sym typeface="Pacifico"/>
              </a:rPr>
              <a:t>C</a:t>
            </a:r>
            <a:r>
              <a:rPr baseline="-25000" lang="en" sz="1600">
                <a:solidFill>
                  <a:schemeClr val="dk1"/>
                </a:solidFill>
                <a:latin typeface="Lato"/>
                <a:ea typeface="Lato"/>
                <a:cs typeface="Lato"/>
                <a:sym typeface="Lato"/>
              </a:rPr>
              <a:t>Y|X </a:t>
            </a:r>
            <a:r>
              <a:rPr lang="en" sz="1600">
                <a:solidFill>
                  <a:schemeClr val="dk1"/>
                </a:solidFill>
                <a:latin typeface="Lato"/>
                <a:ea typeface="Lato"/>
                <a:cs typeface="Lato"/>
                <a:sym typeface="Lato"/>
              </a:rPr>
              <a:t>up to first </a:t>
            </a:r>
            <a:r>
              <a:rPr i="1" lang="en" sz="1600">
                <a:solidFill>
                  <a:schemeClr val="dk1"/>
                </a:solidFill>
                <a:latin typeface="Lato"/>
                <a:ea typeface="Lato"/>
                <a:cs typeface="Lato"/>
                <a:sym typeface="Lato"/>
              </a:rPr>
              <a:t>M</a:t>
            </a:r>
            <a:r>
              <a:rPr lang="en" sz="1600">
                <a:solidFill>
                  <a:schemeClr val="dk1"/>
                </a:solidFill>
                <a:latin typeface="Lato"/>
                <a:ea typeface="Lato"/>
                <a:cs typeface="Lato"/>
                <a:sym typeface="Lato"/>
              </a:rPr>
              <a:t> modes; can be estimated from Monte Carlo averages of the data.</a:t>
            </a:r>
            <a:endParaRPr sz="1600">
              <a:solidFill>
                <a:schemeClr val="dk1"/>
              </a:solidFill>
              <a:latin typeface="Lato"/>
              <a:ea typeface="Lato"/>
              <a:cs typeface="Lato"/>
              <a:sym typeface="Lato"/>
            </a:endParaRPr>
          </a:p>
        </p:txBody>
      </p:sp>
      <p:pic>
        <p:nvPicPr>
          <p:cNvPr id="234" name="Google Shape;234;p32" title="latexpab.png"/>
          <p:cNvPicPr preferRelativeResize="0"/>
          <p:nvPr/>
        </p:nvPicPr>
        <p:blipFill>
          <a:blip r:embed="rId3">
            <a:alphaModFix/>
          </a:blip>
          <a:stretch>
            <a:fillRect/>
          </a:stretch>
        </p:blipFill>
        <p:spPr>
          <a:xfrm>
            <a:off x="398848" y="2627512"/>
            <a:ext cx="4370312" cy="930900"/>
          </a:xfrm>
          <a:prstGeom prst="rect">
            <a:avLst/>
          </a:prstGeom>
          <a:noFill/>
          <a:ln>
            <a:noFill/>
          </a:ln>
        </p:spPr>
      </p:pic>
      <p:pic>
        <p:nvPicPr>
          <p:cNvPr id="235" name="Google Shape;235;p32" title="latexpab2.png"/>
          <p:cNvPicPr preferRelativeResize="0"/>
          <p:nvPr/>
        </p:nvPicPr>
        <p:blipFill>
          <a:blip r:embed="rId4">
            <a:alphaModFix/>
          </a:blip>
          <a:stretch>
            <a:fillRect/>
          </a:stretch>
        </p:blipFill>
        <p:spPr>
          <a:xfrm>
            <a:off x="398850" y="3810000"/>
            <a:ext cx="4396552" cy="930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type="ctrTitle"/>
          </p:nvPr>
        </p:nvSpPr>
        <p:spPr>
          <a:xfrm>
            <a:off x="197532" y="204675"/>
            <a:ext cx="5421300" cy="6309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990"/>
              <a:buNone/>
            </a:pPr>
            <a:r>
              <a:rPr lang="en" sz="2500"/>
              <a:t>Idealized Model OSSEs</a:t>
            </a:r>
            <a:endParaRPr sz="2500">
              <a:latin typeface="Lato"/>
              <a:ea typeface="Lato"/>
              <a:cs typeface="Lato"/>
              <a:sym typeface="Lato"/>
            </a:endParaRPr>
          </a:p>
        </p:txBody>
      </p:sp>
      <p:sp>
        <p:nvSpPr>
          <p:cNvPr id="241" name="Google Shape;241;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242" name="Google Shape;242;p33"/>
          <p:cNvSpPr txBox="1"/>
          <p:nvPr/>
        </p:nvSpPr>
        <p:spPr>
          <a:xfrm>
            <a:off x="197525" y="811575"/>
            <a:ext cx="4687800" cy="51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Lato"/>
                <a:ea typeface="Lato"/>
                <a:cs typeface="Lato"/>
                <a:sym typeface="Lato"/>
              </a:rPr>
              <a:t>Lorenz (2005) Model:</a:t>
            </a:r>
            <a:endParaRPr sz="1600">
              <a:solidFill>
                <a:schemeClr val="dk1"/>
              </a:solidFill>
              <a:latin typeface="Lato"/>
              <a:ea typeface="Lato"/>
              <a:cs typeface="Lato"/>
              <a:sym typeface="Lato"/>
            </a:endParaRPr>
          </a:p>
        </p:txBody>
      </p:sp>
      <p:sp>
        <p:nvSpPr>
          <p:cNvPr id="243" name="Google Shape;243;p33"/>
          <p:cNvSpPr txBox="1"/>
          <p:nvPr/>
        </p:nvSpPr>
        <p:spPr>
          <a:xfrm>
            <a:off x="121325" y="2099075"/>
            <a:ext cx="5236500" cy="28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Lato"/>
                <a:ea typeface="Lato"/>
                <a:cs typeface="Lato"/>
                <a:sym typeface="Lato"/>
              </a:rPr>
              <a:t>DA: Poterjoy (2022) Local Particle Filter</a:t>
            </a:r>
            <a:endParaRPr sz="1600">
              <a:solidFill>
                <a:schemeClr val="dk1"/>
              </a:solidFill>
              <a:latin typeface="Lato"/>
              <a:ea typeface="Lato"/>
              <a:cs typeface="Lato"/>
              <a:sym typeface="Lato"/>
            </a:endParaRPr>
          </a:p>
          <a:p>
            <a:pPr indent="0" lvl="0" marL="0" rtl="0" algn="l">
              <a:spcBef>
                <a:spcPts val="0"/>
              </a:spcBef>
              <a:spcAft>
                <a:spcPts val="0"/>
              </a:spcAft>
              <a:buNone/>
            </a:pPr>
            <a:r>
              <a:t/>
            </a:r>
            <a:endParaRPr sz="1600">
              <a:solidFill>
                <a:schemeClr val="dk1"/>
              </a:solidFill>
              <a:latin typeface="Lato"/>
              <a:ea typeface="Lato"/>
              <a:cs typeface="Lato"/>
              <a:sym typeface="Lato"/>
            </a:endParaRPr>
          </a:p>
          <a:p>
            <a:pPr indent="-330200" lvl="0" marL="457200" rtl="0" algn="l">
              <a:spcBef>
                <a:spcPts val="0"/>
              </a:spcBef>
              <a:spcAft>
                <a:spcPts val="0"/>
              </a:spcAft>
              <a:buClr>
                <a:schemeClr val="dk1"/>
              </a:buClr>
              <a:buSzPts val="1600"/>
              <a:buChar char="●"/>
            </a:pPr>
            <a:r>
              <a:rPr lang="en" sz="1600">
                <a:solidFill>
                  <a:schemeClr val="dk1"/>
                </a:solidFill>
                <a:latin typeface="Lato"/>
                <a:ea typeface="Lato"/>
                <a:cs typeface="Lato"/>
                <a:sym typeface="Lato"/>
              </a:rPr>
              <a:t>Sample observations from </a:t>
            </a:r>
            <a:r>
              <a:rPr b="1" lang="en" sz="1600">
                <a:solidFill>
                  <a:schemeClr val="dk1"/>
                </a:solidFill>
                <a:latin typeface="Lato"/>
                <a:ea typeface="Lato"/>
                <a:cs typeface="Lato"/>
                <a:sym typeface="Lato"/>
              </a:rPr>
              <a:t>x</a:t>
            </a:r>
            <a:r>
              <a:rPr b="1" baseline="-25000" lang="en" sz="1600">
                <a:solidFill>
                  <a:schemeClr val="dk1"/>
                </a:solidFill>
                <a:latin typeface="Lato"/>
                <a:ea typeface="Lato"/>
                <a:cs typeface="Lato"/>
                <a:sym typeface="Lato"/>
              </a:rPr>
              <a:t>t</a:t>
            </a:r>
            <a:r>
              <a:rPr b="1" lang="en" sz="1600">
                <a:solidFill>
                  <a:schemeClr val="dk1"/>
                </a:solidFill>
                <a:latin typeface="Lato"/>
                <a:ea typeface="Lato"/>
                <a:cs typeface="Lato"/>
                <a:sym typeface="Lato"/>
              </a:rPr>
              <a:t> </a:t>
            </a:r>
            <a:r>
              <a:rPr lang="en" sz="1600">
                <a:solidFill>
                  <a:schemeClr val="dk1"/>
                </a:solidFill>
                <a:latin typeface="Lato"/>
                <a:ea typeface="Lato"/>
                <a:cs typeface="Lato"/>
                <a:sym typeface="Lato"/>
              </a:rPr>
              <a:t>with a known error distribution.</a:t>
            </a:r>
            <a:endParaRPr sz="1600">
              <a:solidFill>
                <a:schemeClr val="dk1"/>
              </a:solidFill>
              <a:latin typeface="Lato"/>
              <a:ea typeface="Lato"/>
              <a:cs typeface="Lato"/>
              <a:sym typeface="Lato"/>
            </a:endParaRPr>
          </a:p>
          <a:p>
            <a:pPr indent="0" lvl="0" marL="457200" rtl="0" algn="l">
              <a:spcBef>
                <a:spcPts val="0"/>
              </a:spcBef>
              <a:spcAft>
                <a:spcPts val="0"/>
              </a:spcAft>
              <a:buNone/>
            </a:pPr>
            <a:r>
              <a:t/>
            </a:r>
            <a:endParaRPr sz="1600">
              <a:solidFill>
                <a:schemeClr val="dk1"/>
              </a:solidFill>
              <a:latin typeface="Lato"/>
              <a:ea typeface="Lato"/>
              <a:cs typeface="Lato"/>
              <a:sym typeface="Lato"/>
            </a:endParaRPr>
          </a:p>
          <a:p>
            <a:pPr indent="-330200" lvl="0" marL="457200" rtl="0" algn="l">
              <a:spcBef>
                <a:spcPts val="0"/>
              </a:spcBef>
              <a:spcAft>
                <a:spcPts val="0"/>
              </a:spcAft>
              <a:buClr>
                <a:schemeClr val="dk1"/>
              </a:buClr>
              <a:buSzPts val="1600"/>
              <a:buChar char="●"/>
            </a:pPr>
            <a:r>
              <a:rPr lang="en" sz="1600">
                <a:solidFill>
                  <a:schemeClr val="dk1"/>
                </a:solidFill>
                <a:latin typeface="Lato"/>
                <a:ea typeface="Lato"/>
                <a:cs typeface="Lato"/>
                <a:sym typeface="Lato"/>
              </a:rPr>
              <a:t>Start by assimilating conventional observations, assuming Gaussian errors.</a:t>
            </a:r>
            <a:endParaRPr sz="1600">
              <a:solidFill>
                <a:schemeClr val="dk1"/>
              </a:solidFill>
              <a:latin typeface="Lato"/>
              <a:ea typeface="Lato"/>
              <a:cs typeface="Lato"/>
              <a:sym typeface="Lato"/>
            </a:endParaRPr>
          </a:p>
          <a:p>
            <a:pPr indent="0" lvl="0" marL="457200" rtl="0" algn="l">
              <a:spcBef>
                <a:spcPts val="0"/>
              </a:spcBef>
              <a:spcAft>
                <a:spcPts val="0"/>
              </a:spcAft>
              <a:buNone/>
            </a:pPr>
            <a:r>
              <a:t/>
            </a:r>
            <a:endParaRPr sz="1600">
              <a:solidFill>
                <a:schemeClr val="dk1"/>
              </a:solidFill>
              <a:latin typeface="Lato"/>
              <a:ea typeface="Lato"/>
              <a:cs typeface="Lato"/>
              <a:sym typeface="Lato"/>
            </a:endParaRPr>
          </a:p>
          <a:p>
            <a:pPr indent="-330200" lvl="0" marL="457200" rtl="0" algn="l">
              <a:spcBef>
                <a:spcPts val="0"/>
              </a:spcBef>
              <a:spcAft>
                <a:spcPts val="0"/>
              </a:spcAft>
              <a:buClr>
                <a:schemeClr val="dk1"/>
              </a:buClr>
              <a:buSzPts val="1600"/>
              <a:buChar char="●"/>
            </a:pPr>
            <a:r>
              <a:rPr lang="en" sz="1600">
                <a:solidFill>
                  <a:schemeClr val="dk1"/>
                </a:solidFill>
                <a:latin typeface="Lato"/>
                <a:ea typeface="Lato"/>
                <a:cs typeface="Lato"/>
                <a:sym typeface="Lato"/>
              </a:rPr>
              <a:t>Estimate p(</a:t>
            </a:r>
            <a:r>
              <a:rPr b="1" lang="en" sz="1600">
                <a:solidFill>
                  <a:schemeClr val="dk1"/>
                </a:solidFill>
                <a:latin typeface="Lato"/>
                <a:ea typeface="Lato"/>
                <a:cs typeface="Lato"/>
                <a:sym typeface="Lato"/>
              </a:rPr>
              <a:t>y|x</a:t>
            </a:r>
            <a:r>
              <a:rPr lang="en" sz="1600">
                <a:solidFill>
                  <a:schemeClr val="dk1"/>
                </a:solidFill>
                <a:latin typeface="Lato"/>
                <a:ea typeface="Lato"/>
                <a:cs typeface="Lato"/>
                <a:sym typeface="Lato"/>
              </a:rPr>
              <a:t>) using observations and random draws from posterior at same location/time.</a:t>
            </a:r>
            <a:endParaRPr sz="1600">
              <a:solidFill>
                <a:schemeClr val="dk1"/>
              </a:solidFill>
              <a:latin typeface="Lato"/>
              <a:ea typeface="Lato"/>
              <a:cs typeface="Lato"/>
              <a:sym typeface="Lato"/>
            </a:endParaRPr>
          </a:p>
        </p:txBody>
      </p:sp>
      <p:pic>
        <p:nvPicPr>
          <p:cNvPr id="244" name="Google Shape;244;p33"/>
          <p:cNvPicPr preferRelativeResize="0"/>
          <p:nvPr/>
        </p:nvPicPr>
        <p:blipFill>
          <a:blip r:embed="rId3">
            <a:alphaModFix/>
          </a:blip>
          <a:stretch>
            <a:fillRect/>
          </a:stretch>
        </p:blipFill>
        <p:spPr>
          <a:xfrm>
            <a:off x="228600" y="1358075"/>
            <a:ext cx="6125540" cy="512400"/>
          </a:xfrm>
          <a:prstGeom prst="rect">
            <a:avLst/>
          </a:prstGeom>
          <a:noFill/>
          <a:ln>
            <a:noFill/>
          </a:ln>
        </p:spPr>
      </p:pic>
      <p:pic>
        <p:nvPicPr>
          <p:cNvPr id="245" name="Google Shape;245;p33" title="l05.gif"/>
          <p:cNvPicPr preferRelativeResize="0"/>
          <p:nvPr/>
        </p:nvPicPr>
        <p:blipFill rotWithShape="1">
          <a:blip r:embed="rId4">
            <a:alphaModFix/>
          </a:blip>
          <a:srcRect b="9457" l="11678" r="8881" t="9643"/>
          <a:stretch/>
        </p:blipFill>
        <p:spPr>
          <a:xfrm>
            <a:off x="5152575" y="1983150"/>
            <a:ext cx="3547125" cy="2709150"/>
          </a:xfrm>
          <a:prstGeom prst="rect">
            <a:avLst/>
          </a:prstGeom>
          <a:noFill/>
          <a:ln>
            <a:noFill/>
          </a:ln>
        </p:spPr>
      </p:pic>
      <p:pic>
        <p:nvPicPr>
          <p:cNvPr id="246" name="Google Shape;246;p33"/>
          <p:cNvPicPr preferRelativeResize="0"/>
          <p:nvPr/>
        </p:nvPicPr>
        <p:blipFill>
          <a:blip r:embed="rId5">
            <a:alphaModFix/>
          </a:blip>
          <a:stretch>
            <a:fillRect/>
          </a:stretch>
        </p:blipFill>
        <p:spPr>
          <a:xfrm>
            <a:off x="7975800" y="4239900"/>
            <a:ext cx="1109975" cy="816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