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5" r:id="rId5"/>
    <p:sldMasterId id="2147483676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y="5143500" cx="9144000"/>
  <p:notesSz cx="6858000" cy="9144000"/>
  <p:embeddedFontLst>
    <p:embeddedFont>
      <p:font typeface="Nunito SemiBold"/>
      <p:regular r:id="rId26"/>
      <p:bold r:id="rId27"/>
      <p:italic r:id="rId28"/>
      <p:boldItalic r:id="rId29"/>
    </p:embeddedFont>
    <p:embeddedFont>
      <p:font typeface="Nunito"/>
      <p:regular r:id="rId30"/>
      <p:bold r:id="rId31"/>
      <p:italic r:id="rId32"/>
      <p:boldItalic r:id="rId33"/>
    </p:embeddedFont>
    <p:embeddedFont>
      <p:font typeface="Maven Pro"/>
      <p:regular r:id="rId34"/>
      <p:bold r:id="rId35"/>
    </p:embeddedFont>
    <p:embeddedFont>
      <p:font typeface="Nunito ExtraBold"/>
      <p:bold r:id="rId36"/>
      <p:boldItalic r:id="rId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F5B9218-83F5-4FF8-9575-B71BA12B942E}">
  <a:tblStyle styleId="{3F5B9218-83F5-4FF8-9575-B71BA12B942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E8C7AD3E-D9F5-4556-B942-85A6B1166607}" styleName="Table_1">
    <a:wholeTbl>
      <a:tcTxStyle b="off" i="off">
        <a:font>
          <a:latin typeface="Arial"/>
          <a:ea typeface="Arial"/>
          <a:cs typeface="Arial"/>
        </a:font>
        <a:srgbClr val="000000"/>
      </a:tcTx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26" Type="http://schemas.openxmlformats.org/officeDocument/2006/relationships/font" Target="fonts/NunitoSemiBold-regular.fntdata"/><Relationship Id="rId25" Type="http://schemas.openxmlformats.org/officeDocument/2006/relationships/slide" Target="slides/slide18.xml"/><Relationship Id="rId28" Type="http://schemas.openxmlformats.org/officeDocument/2006/relationships/font" Target="fonts/NunitoSemiBold-italic.fntdata"/><Relationship Id="rId27" Type="http://schemas.openxmlformats.org/officeDocument/2006/relationships/font" Target="fonts/NunitoSemiBold-bold.fnt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29" Type="http://schemas.openxmlformats.org/officeDocument/2006/relationships/font" Target="fonts/NunitoSemiBold-boldItalic.fntdata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font" Target="fonts/Nunito-bold.fntdata"/><Relationship Id="rId30" Type="http://schemas.openxmlformats.org/officeDocument/2006/relationships/font" Target="fonts/Nunito-regular.fntdata"/><Relationship Id="rId11" Type="http://schemas.openxmlformats.org/officeDocument/2006/relationships/slide" Target="slides/slide4.xml"/><Relationship Id="rId33" Type="http://schemas.openxmlformats.org/officeDocument/2006/relationships/font" Target="fonts/Nunito-boldItalic.fntdata"/><Relationship Id="rId10" Type="http://schemas.openxmlformats.org/officeDocument/2006/relationships/slide" Target="slides/slide3.xml"/><Relationship Id="rId32" Type="http://schemas.openxmlformats.org/officeDocument/2006/relationships/font" Target="fonts/Nunito-italic.fntdata"/><Relationship Id="rId13" Type="http://schemas.openxmlformats.org/officeDocument/2006/relationships/slide" Target="slides/slide6.xml"/><Relationship Id="rId35" Type="http://schemas.openxmlformats.org/officeDocument/2006/relationships/font" Target="fonts/MavenPro-bold.fntdata"/><Relationship Id="rId12" Type="http://schemas.openxmlformats.org/officeDocument/2006/relationships/slide" Target="slides/slide5.xml"/><Relationship Id="rId34" Type="http://schemas.openxmlformats.org/officeDocument/2006/relationships/font" Target="fonts/MavenPro-regular.fntdata"/><Relationship Id="rId15" Type="http://schemas.openxmlformats.org/officeDocument/2006/relationships/slide" Target="slides/slide8.xml"/><Relationship Id="rId37" Type="http://schemas.openxmlformats.org/officeDocument/2006/relationships/font" Target="fonts/NunitoExtraBold-boldItalic.fntdata"/><Relationship Id="rId14" Type="http://schemas.openxmlformats.org/officeDocument/2006/relationships/slide" Target="slides/slide7.xml"/><Relationship Id="rId36" Type="http://schemas.openxmlformats.org/officeDocument/2006/relationships/font" Target="fonts/NunitoExtraBold-bold.fntdata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f52359225e_0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f52359225e_0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If title is two lines, re-center with blue line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3f4eb4fda93_0_13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3f4eb4fda93_0_13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3f4eb4fda93_0_13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3f4eb4fda93_0_13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3f4eb4fda93_0_13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3f4eb4fda93_0_13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3f4eb4fda93_0_13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3f4eb4fda93_0_13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3f4eb4fda93_0_13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3f4eb4fda93_0_13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3f4eb4fda93_0_13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3f4eb4fda93_0_13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3f52359225e_0_3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3f52359225e_0_3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3f4eb4fda93_0_12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3f4eb4fda93_0_12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3f4eb4fda93_0_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9" name="Google Shape;399;g3f4eb4fda93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f3767c647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3f3767c647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f3767c6471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3f3767c6471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f4eb4fda93_0_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3f4eb4fda93_0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f4eb4fda93_0_7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3f4eb4fda93_0_7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f4eb4fda93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3f4eb4fda93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3f52359225e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3f52359225e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3f4eb4fda93_0_11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3f4eb4fda93_0_11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3f4eb4fda93_0_12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3f4eb4fda93_0_12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Relationship Id="rId3" Type="http://schemas.openxmlformats.org/officeDocument/2006/relationships/image" Target="../media/image4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6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png"/><Relationship Id="rId3" Type="http://schemas.openxmlformats.org/officeDocument/2006/relationships/image" Target="../media/image3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png"/><Relationship Id="rId3" Type="http://schemas.openxmlformats.org/officeDocument/2006/relationships/image" Target="../media/image3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4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6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6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6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1.png"/><Relationship Id="rId3" Type="http://schemas.openxmlformats.org/officeDocument/2006/relationships/image" Target="../media/image4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094D70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title="4.png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7" y="8"/>
            <a:ext cx="9262536" cy="52101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" name="Google Shape;14;p2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75123" y="2975525"/>
            <a:ext cx="2347075" cy="1761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rgbClr val="094D70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1" title="7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2"/>
            <a:ext cx="9144000" cy="51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8" name="Google Shape;78;p11"/>
          <p:cNvSpPr txBox="1"/>
          <p:nvPr>
            <p:ph type="title"/>
          </p:nvPr>
        </p:nvSpPr>
        <p:spPr>
          <a:xfrm>
            <a:off x="824000" y="1613825"/>
            <a:ext cx="78981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BODY_7">
  <p:cSld name="TITLE_AND_BODY_7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3" name="Google Shape;83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84" name="Google Shape;84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sic 1">
  <p:cSld name="TITLE_AND_BODY_3_2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/>
          <p:nvPr>
            <p:ph idx="12" type="sldNum"/>
          </p:nvPr>
        </p:nvSpPr>
        <p:spPr>
          <a:xfrm>
            <a:off x="8472458" y="4739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7" name="Google Shape;87;p14"/>
          <p:cNvSpPr txBox="1"/>
          <p:nvPr/>
        </p:nvSpPr>
        <p:spPr>
          <a:xfrm>
            <a:off x="1662600" y="4810375"/>
            <a:ext cx="5818800" cy="25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rPr>
              <a:t>Department of Commerce | National Oceanic and Atmospheric Administration</a:t>
            </a:r>
            <a:r>
              <a:rPr lang="en" sz="8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| NOAA.gov </a:t>
            </a:r>
            <a:r>
              <a:rPr lang="en"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800">
              <a:solidFill>
                <a:srgbClr val="0017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4"/>
          <p:cNvSpPr/>
          <p:nvPr/>
        </p:nvSpPr>
        <p:spPr>
          <a:xfrm rot="5400000">
            <a:off x="7414500" y="2458625"/>
            <a:ext cx="3246600" cy="21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4"/>
          <p:cNvSpPr txBox="1"/>
          <p:nvPr>
            <p:ph idx="1" type="body"/>
          </p:nvPr>
        </p:nvSpPr>
        <p:spPr>
          <a:xfrm>
            <a:off x="311700" y="86355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302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○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■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○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302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■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302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302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○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302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■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0" name="Google Shape;90;p14"/>
          <p:cNvSpPr txBox="1"/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b="1"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sic 2">
  <p:cSld name="TITLE_AND_BODY_3_3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5"/>
          <p:cNvSpPr txBox="1"/>
          <p:nvPr>
            <p:ph idx="12" type="sldNum"/>
          </p:nvPr>
        </p:nvSpPr>
        <p:spPr>
          <a:xfrm>
            <a:off x="8472458" y="4739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3" name="Google Shape;93;p15"/>
          <p:cNvSpPr txBox="1"/>
          <p:nvPr/>
        </p:nvSpPr>
        <p:spPr>
          <a:xfrm>
            <a:off x="1662600" y="4810375"/>
            <a:ext cx="5818800" cy="25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rPr>
              <a:t>Department of Commerce | National Oceanic and Atmospheric Administration</a:t>
            </a:r>
            <a:r>
              <a:rPr lang="en" sz="8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| NOAA.gov </a:t>
            </a:r>
            <a:r>
              <a:rPr lang="en"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800">
              <a:solidFill>
                <a:srgbClr val="0017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5"/>
          <p:cNvSpPr/>
          <p:nvPr/>
        </p:nvSpPr>
        <p:spPr>
          <a:xfrm rot="5400000">
            <a:off x="7414500" y="2458625"/>
            <a:ext cx="3246600" cy="21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5"/>
          <p:cNvSpPr txBox="1"/>
          <p:nvPr>
            <p:ph idx="1" type="body"/>
          </p:nvPr>
        </p:nvSpPr>
        <p:spPr>
          <a:xfrm>
            <a:off x="311700" y="86355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302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○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■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○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302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■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302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302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○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302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■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6" name="Google Shape;96;p15"/>
          <p:cNvSpPr txBox="1"/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b="1"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BODY_5">
  <p:cSld name="TITLE_AND_BODY_5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9" name="Google Shape;99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00" name="Google Shape;100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3">
  <p:cSld name="TITLE_3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7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03" name="Google Shape;103;p17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04" name="Google Shape;104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-dark" type="title">
  <p:cSld name="TITLE">
    <p:bg>
      <p:bgPr>
        <a:solidFill>
          <a:srgbClr val="001743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19"/>
          <p:cNvPicPr preferRelativeResize="0"/>
          <p:nvPr/>
        </p:nvPicPr>
        <p:blipFill rotWithShape="1">
          <a:blip r:embed="rId2">
            <a:alphaModFix/>
          </a:blip>
          <a:srcRect b="0" l="122" r="12816" t="0"/>
          <a:stretch/>
        </p:blipFill>
        <p:spPr>
          <a:xfrm>
            <a:off x="0" y="0"/>
            <a:ext cx="39798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9"/>
          <p:cNvSpPr/>
          <p:nvPr/>
        </p:nvSpPr>
        <p:spPr>
          <a:xfrm rot="5400000">
            <a:off x="2958075" y="1260100"/>
            <a:ext cx="2063400" cy="212400"/>
          </a:xfrm>
          <a:prstGeom prst="rect">
            <a:avLst/>
          </a:prstGeom>
          <a:solidFill>
            <a:srgbClr val="0085C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2" name="Google Shape;112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75300" y="2571750"/>
            <a:ext cx="1404700" cy="1404727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9"/>
          <p:cNvSpPr txBox="1"/>
          <p:nvPr/>
        </p:nvSpPr>
        <p:spPr>
          <a:xfrm>
            <a:off x="4467600" y="4151700"/>
            <a:ext cx="4220100" cy="7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National Oceanic and Atmospheric Administration</a:t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U.S. Department of Commerce</a:t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19"/>
          <p:cNvSpPr txBox="1"/>
          <p:nvPr>
            <p:ph idx="1" type="subTitle"/>
          </p:nvPr>
        </p:nvSpPr>
        <p:spPr>
          <a:xfrm>
            <a:off x="4999650" y="4151700"/>
            <a:ext cx="3228600" cy="41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5" name="Google Shape;115;p19"/>
          <p:cNvSpPr txBox="1"/>
          <p:nvPr>
            <p:ph type="title"/>
          </p:nvPr>
        </p:nvSpPr>
        <p:spPr>
          <a:xfrm>
            <a:off x="4358100" y="701775"/>
            <a:ext cx="4565700" cy="149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-light">
  <p:cSld name="TITLE_2">
    <p:bg>
      <p:bgPr>
        <a:solidFill>
          <a:srgbClr val="FFFFFF"/>
        </a:solid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20"/>
          <p:cNvPicPr preferRelativeResize="0"/>
          <p:nvPr/>
        </p:nvPicPr>
        <p:blipFill rotWithShape="1">
          <a:blip r:embed="rId2">
            <a:alphaModFix/>
          </a:blip>
          <a:srcRect b="0" l="122" r="12816" t="0"/>
          <a:stretch/>
        </p:blipFill>
        <p:spPr>
          <a:xfrm>
            <a:off x="0" y="0"/>
            <a:ext cx="39798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20"/>
          <p:cNvSpPr/>
          <p:nvPr/>
        </p:nvSpPr>
        <p:spPr>
          <a:xfrm rot="5400000">
            <a:off x="2958075" y="1260100"/>
            <a:ext cx="2063400" cy="212400"/>
          </a:xfrm>
          <a:prstGeom prst="rect">
            <a:avLst/>
          </a:prstGeom>
          <a:solidFill>
            <a:srgbClr val="0085C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9" name="Google Shape;119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75300" y="2571750"/>
            <a:ext cx="1404700" cy="1404727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20"/>
          <p:cNvSpPr txBox="1"/>
          <p:nvPr/>
        </p:nvSpPr>
        <p:spPr>
          <a:xfrm>
            <a:off x="4467600" y="4151700"/>
            <a:ext cx="4220100" cy="7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National Oceanic and Atmospheric Administration</a:t>
            </a:r>
            <a:endParaRPr sz="1200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U.S. Department of Commerce</a:t>
            </a:r>
            <a:endParaRPr sz="1200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20"/>
          <p:cNvSpPr txBox="1"/>
          <p:nvPr>
            <p:ph idx="1" type="subTitle"/>
          </p:nvPr>
        </p:nvSpPr>
        <p:spPr>
          <a:xfrm>
            <a:off x="4999650" y="4151700"/>
            <a:ext cx="3228600" cy="41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122" name="Google Shape;122;p20"/>
          <p:cNvSpPr txBox="1"/>
          <p:nvPr>
            <p:ph type="title"/>
          </p:nvPr>
        </p:nvSpPr>
        <p:spPr>
          <a:xfrm>
            <a:off x="4358100" y="701775"/>
            <a:ext cx="4565700" cy="149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sic" type="tx">
  <p:cSld name="TITLE_AND_BODY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1"/>
          <p:cNvSpPr txBox="1"/>
          <p:nvPr>
            <p:ph idx="12" type="sldNum"/>
          </p:nvPr>
        </p:nvSpPr>
        <p:spPr>
          <a:xfrm>
            <a:off x="8472458" y="4739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5" name="Google Shape;125;p21"/>
          <p:cNvSpPr txBox="1"/>
          <p:nvPr/>
        </p:nvSpPr>
        <p:spPr>
          <a:xfrm>
            <a:off x="1662600" y="4810375"/>
            <a:ext cx="5818800" cy="25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rPr>
              <a:t>Department of Commerce | National Oceanic and Atmospheric Administration</a:t>
            </a:r>
            <a:r>
              <a:rPr lang="en" sz="8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 | NOAA.gov</a:t>
            </a:r>
            <a:endParaRPr sz="800">
              <a:solidFill>
                <a:srgbClr val="0017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21"/>
          <p:cNvSpPr/>
          <p:nvPr/>
        </p:nvSpPr>
        <p:spPr>
          <a:xfrm rot="5400000">
            <a:off x="7414500" y="2458625"/>
            <a:ext cx="3246600" cy="212400"/>
          </a:xfrm>
          <a:prstGeom prst="rect">
            <a:avLst/>
          </a:prstGeom>
          <a:solidFill>
            <a:srgbClr val="0085C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21"/>
          <p:cNvSpPr txBox="1"/>
          <p:nvPr>
            <p:ph idx="1" type="body"/>
          </p:nvPr>
        </p:nvSpPr>
        <p:spPr>
          <a:xfrm>
            <a:off x="311700" y="863550"/>
            <a:ext cx="8520600" cy="387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302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○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■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○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302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■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302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302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○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302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■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8" name="Google Shape;128;p21"/>
          <p:cNvSpPr txBox="1"/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b="1"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F9CB9C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 title="6.png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-6"/>
            <a:ext cx="9270576" cy="521469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/>
          <p:nvPr>
            <p:ph type="title"/>
          </p:nvPr>
        </p:nvSpPr>
        <p:spPr>
          <a:xfrm>
            <a:off x="824000" y="1613825"/>
            <a:ext cx="78981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9" name="Google Shape;19;p3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40400" y="3679925"/>
            <a:ext cx="1481800" cy="111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ingle-photo">
  <p:cSld name="TITLE_AND_BODY_3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2"/>
          <p:cNvSpPr txBox="1"/>
          <p:nvPr>
            <p:ph idx="1" type="subTitle"/>
          </p:nvPr>
        </p:nvSpPr>
        <p:spPr>
          <a:xfrm>
            <a:off x="1708675" y="3225125"/>
            <a:ext cx="5746800" cy="362700"/>
          </a:xfrm>
          <a:prstGeom prst="rect">
            <a:avLst/>
          </a:prstGeom>
          <a:solidFill>
            <a:srgbClr val="0085CA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1" name="Google Shape;131;p22"/>
          <p:cNvSpPr txBox="1"/>
          <p:nvPr>
            <p:ph idx="2" type="body"/>
          </p:nvPr>
        </p:nvSpPr>
        <p:spPr>
          <a:xfrm>
            <a:off x="1708675" y="3587825"/>
            <a:ext cx="5736900" cy="11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2" name="Google Shape;132;p22"/>
          <p:cNvSpPr txBox="1"/>
          <p:nvPr>
            <p:ph idx="12" type="sldNum"/>
          </p:nvPr>
        </p:nvSpPr>
        <p:spPr>
          <a:xfrm>
            <a:off x="8472458" y="4739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3" name="Google Shape;133;p22"/>
          <p:cNvSpPr txBox="1"/>
          <p:nvPr/>
        </p:nvSpPr>
        <p:spPr>
          <a:xfrm>
            <a:off x="1662600" y="4810375"/>
            <a:ext cx="5818800" cy="25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Department of Commerce | National Oceanic and Atmospheric Administration | NOAA.gov</a:t>
            </a:r>
            <a:endParaRPr sz="800">
              <a:solidFill>
                <a:srgbClr val="0017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22"/>
          <p:cNvSpPr/>
          <p:nvPr/>
        </p:nvSpPr>
        <p:spPr>
          <a:xfrm rot="5400000">
            <a:off x="7414500" y="2458625"/>
            <a:ext cx="3246600" cy="212400"/>
          </a:xfrm>
          <a:prstGeom prst="rect">
            <a:avLst/>
          </a:prstGeom>
          <a:solidFill>
            <a:srgbClr val="0085C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22"/>
          <p:cNvSpPr/>
          <p:nvPr>
            <p:ph idx="3" type="pic"/>
          </p:nvPr>
        </p:nvSpPr>
        <p:spPr>
          <a:xfrm>
            <a:off x="1698750" y="941550"/>
            <a:ext cx="5746800" cy="2118000"/>
          </a:xfrm>
          <a:prstGeom prst="rect">
            <a:avLst/>
          </a:prstGeom>
          <a:noFill/>
          <a:ln>
            <a:noFill/>
          </a:ln>
        </p:spPr>
      </p:sp>
      <p:sp>
        <p:nvSpPr>
          <p:cNvPr id="136" name="Google Shape;136;p22"/>
          <p:cNvSpPr txBox="1"/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b="1"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uble-photo">
  <p:cSld name="TITLE_AND_BODY_3_1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3"/>
          <p:cNvSpPr txBox="1"/>
          <p:nvPr>
            <p:ph idx="12" type="sldNum"/>
          </p:nvPr>
        </p:nvSpPr>
        <p:spPr>
          <a:xfrm>
            <a:off x="8472458" y="4739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9" name="Google Shape;139;p23"/>
          <p:cNvSpPr txBox="1"/>
          <p:nvPr/>
        </p:nvSpPr>
        <p:spPr>
          <a:xfrm>
            <a:off x="1662600" y="4810375"/>
            <a:ext cx="5818800" cy="25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Department of Commerce | National Oceanic and Atmospheric Administration | NOAA.gov</a:t>
            </a:r>
            <a:endParaRPr sz="800">
              <a:solidFill>
                <a:srgbClr val="0017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23"/>
          <p:cNvSpPr/>
          <p:nvPr/>
        </p:nvSpPr>
        <p:spPr>
          <a:xfrm rot="5400000">
            <a:off x="7414500" y="2458625"/>
            <a:ext cx="3246600" cy="212400"/>
          </a:xfrm>
          <a:prstGeom prst="rect">
            <a:avLst/>
          </a:prstGeom>
          <a:solidFill>
            <a:srgbClr val="0085C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23"/>
          <p:cNvSpPr/>
          <p:nvPr>
            <p:ph idx="2" type="pic"/>
          </p:nvPr>
        </p:nvSpPr>
        <p:spPr>
          <a:xfrm>
            <a:off x="311770" y="941550"/>
            <a:ext cx="4052100" cy="2118000"/>
          </a:xfrm>
          <a:prstGeom prst="rect">
            <a:avLst/>
          </a:prstGeom>
          <a:noFill/>
          <a:ln>
            <a:noFill/>
          </a:ln>
        </p:spPr>
      </p:sp>
      <p:sp>
        <p:nvSpPr>
          <p:cNvPr id="142" name="Google Shape;142;p23"/>
          <p:cNvSpPr/>
          <p:nvPr>
            <p:ph idx="3" type="pic"/>
          </p:nvPr>
        </p:nvSpPr>
        <p:spPr>
          <a:xfrm>
            <a:off x="4619632" y="941550"/>
            <a:ext cx="4052100" cy="2118000"/>
          </a:xfrm>
          <a:prstGeom prst="rect">
            <a:avLst/>
          </a:prstGeom>
          <a:noFill/>
          <a:ln>
            <a:noFill/>
          </a:ln>
        </p:spPr>
      </p:sp>
      <p:sp>
        <p:nvSpPr>
          <p:cNvPr id="143" name="Google Shape;143;p23"/>
          <p:cNvSpPr txBox="1"/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b="1"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4" name="Google Shape;144;p23"/>
          <p:cNvSpPr txBox="1"/>
          <p:nvPr>
            <p:ph idx="1" type="subTitle"/>
          </p:nvPr>
        </p:nvSpPr>
        <p:spPr>
          <a:xfrm>
            <a:off x="311775" y="3225125"/>
            <a:ext cx="4052100" cy="362700"/>
          </a:xfrm>
          <a:prstGeom prst="rect">
            <a:avLst/>
          </a:prstGeom>
          <a:solidFill>
            <a:srgbClr val="0085CA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5" name="Google Shape;145;p23"/>
          <p:cNvSpPr txBox="1"/>
          <p:nvPr>
            <p:ph idx="4" type="body"/>
          </p:nvPr>
        </p:nvSpPr>
        <p:spPr>
          <a:xfrm>
            <a:off x="311775" y="3587825"/>
            <a:ext cx="4045200" cy="11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6" name="Google Shape;146;p23"/>
          <p:cNvSpPr txBox="1"/>
          <p:nvPr>
            <p:ph idx="5" type="subTitle"/>
          </p:nvPr>
        </p:nvSpPr>
        <p:spPr>
          <a:xfrm>
            <a:off x="4619625" y="3225125"/>
            <a:ext cx="4052100" cy="362700"/>
          </a:xfrm>
          <a:prstGeom prst="rect">
            <a:avLst/>
          </a:prstGeom>
          <a:solidFill>
            <a:srgbClr val="0085CA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7" name="Google Shape;147;p23"/>
          <p:cNvSpPr txBox="1"/>
          <p:nvPr>
            <p:ph idx="6" type="body"/>
          </p:nvPr>
        </p:nvSpPr>
        <p:spPr>
          <a:xfrm>
            <a:off x="4619625" y="3587825"/>
            <a:ext cx="4045200" cy="11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riple-photo">
  <p:cSld name="TITLE_AND_BODY_3_1_1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4"/>
          <p:cNvSpPr txBox="1"/>
          <p:nvPr>
            <p:ph idx="12" type="sldNum"/>
          </p:nvPr>
        </p:nvSpPr>
        <p:spPr>
          <a:xfrm>
            <a:off x="8472458" y="4739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0" name="Google Shape;150;p24"/>
          <p:cNvSpPr txBox="1"/>
          <p:nvPr/>
        </p:nvSpPr>
        <p:spPr>
          <a:xfrm>
            <a:off x="1662600" y="4810375"/>
            <a:ext cx="5818800" cy="25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Department of Commerce | National Oceanic and Atmospheric Administration | NOAA.gov</a:t>
            </a:r>
            <a:endParaRPr sz="800">
              <a:solidFill>
                <a:srgbClr val="0017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24"/>
          <p:cNvSpPr/>
          <p:nvPr/>
        </p:nvSpPr>
        <p:spPr>
          <a:xfrm rot="5400000">
            <a:off x="7414500" y="2458625"/>
            <a:ext cx="3246600" cy="212400"/>
          </a:xfrm>
          <a:prstGeom prst="rect">
            <a:avLst/>
          </a:prstGeom>
          <a:solidFill>
            <a:srgbClr val="0085C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24"/>
          <p:cNvSpPr/>
          <p:nvPr>
            <p:ph idx="2" type="pic"/>
          </p:nvPr>
        </p:nvSpPr>
        <p:spPr>
          <a:xfrm>
            <a:off x="311746" y="941550"/>
            <a:ext cx="2641800" cy="2118000"/>
          </a:xfrm>
          <a:prstGeom prst="rect">
            <a:avLst/>
          </a:prstGeom>
          <a:noFill/>
          <a:ln>
            <a:noFill/>
          </a:ln>
        </p:spPr>
      </p:sp>
      <p:sp>
        <p:nvSpPr>
          <p:cNvPr id="153" name="Google Shape;153;p24"/>
          <p:cNvSpPr/>
          <p:nvPr>
            <p:ph idx="3" type="pic"/>
          </p:nvPr>
        </p:nvSpPr>
        <p:spPr>
          <a:xfrm>
            <a:off x="3166583" y="941550"/>
            <a:ext cx="2641800" cy="2118000"/>
          </a:xfrm>
          <a:prstGeom prst="rect">
            <a:avLst/>
          </a:prstGeom>
          <a:noFill/>
          <a:ln>
            <a:noFill/>
          </a:ln>
        </p:spPr>
      </p:sp>
      <p:sp>
        <p:nvSpPr>
          <p:cNvPr id="154" name="Google Shape;154;p24"/>
          <p:cNvSpPr/>
          <p:nvPr>
            <p:ph idx="4" type="pic"/>
          </p:nvPr>
        </p:nvSpPr>
        <p:spPr>
          <a:xfrm>
            <a:off x="6026022" y="941550"/>
            <a:ext cx="2641800" cy="2118000"/>
          </a:xfrm>
          <a:prstGeom prst="rect">
            <a:avLst/>
          </a:prstGeom>
          <a:noFill/>
          <a:ln>
            <a:noFill/>
          </a:ln>
        </p:spPr>
      </p:sp>
      <p:sp>
        <p:nvSpPr>
          <p:cNvPr id="155" name="Google Shape;155;p24"/>
          <p:cNvSpPr txBox="1"/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b="1"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6" name="Google Shape;156;p24"/>
          <p:cNvSpPr txBox="1"/>
          <p:nvPr>
            <p:ph idx="1" type="subTitle"/>
          </p:nvPr>
        </p:nvSpPr>
        <p:spPr>
          <a:xfrm>
            <a:off x="311750" y="3225125"/>
            <a:ext cx="2641800" cy="362700"/>
          </a:xfrm>
          <a:prstGeom prst="rect">
            <a:avLst/>
          </a:prstGeom>
          <a:solidFill>
            <a:srgbClr val="0085CA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57" name="Google Shape;157;p24"/>
          <p:cNvSpPr txBox="1"/>
          <p:nvPr>
            <p:ph idx="5" type="body"/>
          </p:nvPr>
        </p:nvSpPr>
        <p:spPr>
          <a:xfrm>
            <a:off x="311750" y="3587825"/>
            <a:ext cx="2637300" cy="11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8" name="Google Shape;158;p24"/>
          <p:cNvSpPr txBox="1"/>
          <p:nvPr>
            <p:ph idx="6" type="subTitle"/>
          </p:nvPr>
        </p:nvSpPr>
        <p:spPr>
          <a:xfrm>
            <a:off x="3166575" y="3225125"/>
            <a:ext cx="2641800" cy="362700"/>
          </a:xfrm>
          <a:prstGeom prst="rect">
            <a:avLst/>
          </a:prstGeom>
          <a:solidFill>
            <a:srgbClr val="0085CA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59" name="Google Shape;159;p24"/>
          <p:cNvSpPr txBox="1"/>
          <p:nvPr>
            <p:ph idx="7" type="body"/>
          </p:nvPr>
        </p:nvSpPr>
        <p:spPr>
          <a:xfrm>
            <a:off x="3166575" y="3587825"/>
            <a:ext cx="2637300" cy="11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0" name="Google Shape;160;p24"/>
          <p:cNvSpPr txBox="1"/>
          <p:nvPr>
            <p:ph idx="8" type="subTitle"/>
          </p:nvPr>
        </p:nvSpPr>
        <p:spPr>
          <a:xfrm>
            <a:off x="6021400" y="3225125"/>
            <a:ext cx="2641800" cy="362700"/>
          </a:xfrm>
          <a:prstGeom prst="rect">
            <a:avLst/>
          </a:prstGeom>
          <a:solidFill>
            <a:srgbClr val="0085CA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61" name="Google Shape;161;p24"/>
          <p:cNvSpPr txBox="1"/>
          <p:nvPr>
            <p:ph idx="9" type="body"/>
          </p:nvPr>
        </p:nvSpPr>
        <p:spPr>
          <a:xfrm>
            <a:off x="6021400" y="3587825"/>
            <a:ext cx="2637300" cy="11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-image-left">
  <p:cSld name="TITLE_AND_BODY_2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25"/>
          <p:cNvPicPr preferRelativeResize="0"/>
          <p:nvPr/>
        </p:nvPicPr>
        <p:blipFill rotWithShape="1">
          <a:blip r:embed="rId2">
            <a:alphaModFix/>
          </a:blip>
          <a:srcRect b="28249" l="120" r="-120" t="21761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5"/>
          <p:cNvSpPr txBox="1"/>
          <p:nvPr>
            <p:ph idx="12" type="sldNum"/>
          </p:nvPr>
        </p:nvSpPr>
        <p:spPr>
          <a:xfrm>
            <a:off x="8472458" y="4739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5" name="Google Shape;165;p25"/>
          <p:cNvSpPr txBox="1"/>
          <p:nvPr>
            <p:ph idx="2" type="sldNum"/>
          </p:nvPr>
        </p:nvSpPr>
        <p:spPr>
          <a:xfrm>
            <a:off x="8472458" y="4739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6" name="Google Shape;166;p25"/>
          <p:cNvSpPr/>
          <p:nvPr/>
        </p:nvSpPr>
        <p:spPr>
          <a:xfrm rot="10800000">
            <a:off x="0" y="948413"/>
            <a:ext cx="4394100" cy="3246600"/>
          </a:xfrm>
          <a:prstGeom prst="rect">
            <a:avLst/>
          </a:prstGeom>
          <a:solidFill>
            <a:srgbClr val="0085CA">
              <a:alpha val="767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25"/>
          <p:cNvSpPr/>
          <p:nvPr/>
        </p:nvSpPr>
        <p:spPr>
          <a:xfrm rot="-5400000">
            <a:off x="-1516675" y="2465588"/>
            <a:ext cx="3246600" cy="21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25"/>
          <p:cNvSpPr txBox="1"/>
          <p:nvPr>
            <p:ph type="title"/>
          </p:nvPr>
        </p:nvSpPr>
        <p:spPr>
          <a:xfrm>
            <a:off x="515100" y="1252875"/>
            <a:ext cx="3577200" cy="264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-image-center">
  <p:cSld name="TITLE_AND_BODY_2_2"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26"/>
          <p:cNvPicPr preferRelativeResize="0"/>
          <p:nvPr/>
        </p:nvPicPr>
        <p:blipFill rotWithShape="1">
          <a:blip r:embed="rId2">
            <a:alphaModFix/>
          </a:blip>
          <a:srcRect b="28249" l="120" r="-120" t="21761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6"/>
          <p:cNvSpPr txBox="1"/>
          <p:nvPr>
            <p:ph idx="12" type="sldNum"/>
          </p:nvPr>
        </p:nvSpPr>
        <p:spPr>
          <a:xfrm>
            <a:off x="8472458" y="4739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2" name="Google Shape;172;p26"/>
          <p:cNvSpPr/>
          <p:nvPr/>
        </p:nvSpPr>
        <p:spPr>
          <a:xfrm>
            <a:off x="1411500" y="1054650"/>
            <a:ext cx="6321000" cy="3246600"/>
          </a:xfrm>
          <a:prstGeom prst="rect">
            <a:avLst/>
          </a:prstGeom>
          <a:solidFill>
            <a:srgbClr val="0085CA">
              <a:alpha val="767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26"/>
          <p:cNvSpPr/>
          <p:nvPr/>
        </p:nvSpPr>
        <p:spPr>
          <a:xfrm rot="10800000">
            <a:off x="1411650" y="842250"/>
            <a:ext cx="6319500" cy="21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26"/>
          <p:cNvSpPr txBox="1"/>
          <p:nvPr>
            <p:ph idx="2" type="sldNum"/>
          </p:nvPr>
        </p:nvSpPr>
        <p:spPr>
          <a:xfrm>
            <a:off x="8472458" y="4739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5" name="Google Shape;175;p26"/>
          <p:cNvSpPr txBox="1"/>
          <p:nvPr>
            <p:ph type="title"/>
          </p:nvPr>
        </p:nvSpPr>
        <p:spPr>
          <a:xfrm>
            <a:off x="1742550" y="1136975"/>
            <a:ext cx="5665800" cy="74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-image-right">
  <p:cSld name="TITLE_AND_BODY_2_1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27"/>
          <p:cNvPicPr preferRelativeResize="0"/>
          <p:nvPr/>
        </p:nvPicPr>
        <p:blipFill rotWithShape="1">
          <a:blip r:embed="rId2">
            <a:alphaModFix/>
          </a:blip>
          <a:srcRect b="28249" l="120" r="-120" t="21761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7"/>
          <p:cNvSpPr txBox="1"/>
          <p:nvPr>
            <p:ph idx="12" type="sldNum"/>
          </p:nvPr>
        </p:nvSpPr>
        <p:spPr>
          <a:xfrm>
            <a:off x="8472458" y="4739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9" name="Google Shape;179;p27"/>
          <p:cNvSpPr txBox="1"/>
          <p:nvPr>
            <p:ph idx="2" type="sldNum"/>
          </p:nvPr>
        </p:nvSpPr>
        <p:spPr>
          <a:xfrm>
            <a:off x="8472458" y="4739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0" name="Google Shape;180;p27"/>
          <p:cNvSpPr/>
          <p:nvPr/>
        </p:nvSpPr>
        <p:spPr>
          <a:xfrm>
            <a:off x="4750325" y="948488"/>
            <a:ext cx="4394100" cy="3246600"/>
          </a:xfrm>
          <a:prstGeom prst="rect">
            <a:avLst/>
          </a:prstGeom>
          <a:solidFill>
            <a:srgbClr val="0085CA">
              <a:alpha val="767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27"/>
          <p:cNvSpPr/>
          <p:nvPr/>
        </p:nvSpPr>
        <p:spPr>
          <a:xfrm rot="5400000">
            <a:off x="7414500" y="2465513"/>
            <a:ext cx="3246600" cy="21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27"/>
          <p:cNvSpPr txBox="1"/>
          <p:nvPr>
            <p:ph type="title"/>
          </p:nvPr>
        </p:nvSpPr>
        <p:spPr>
          <a:xfrm>
            <a:off x="5045175" y="1252875"/>
            <a:ext cx="3577200" cy="264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ff-center">
  <p:cSld name="TITLE_AND_BODY_1"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8"/>
          <p:cNvSpPr txBox="1"/>
          <p:nvPr>
            <p:ph idx="12" type="sldNum"/>
          </p:nvPr>
        </p:nvSpPr>
        <p:spPr>
          <a:xfrm>
            <a:off x="8472458" y="4739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5" name="Google Shape;185;p28"/>
          <p:cNvSpPr txBox="1"/>
          <p:nvPr/>
        </p:nvSpPr>
        <p:spPr>
          <a:xfrm>
            <a:off x="2911050" y="4810375"/>
            <a:ext cx="6233100" cy="25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Department of Commerce | National Oceanic and Atmospheric Administration | NOAA.gov</a:t>
            </a:r>
            <a:endParaRPr sz="800">
              <a:solidFill>
                <a:srgbClr val="0017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28"/>
          <p:cNvSpPr/>
          <p:nvPr>
            <p:ph idx="2" type="pic"/>
          </p:nvPr>
        </p:nvSpPr>
        <p:spPr>
          <a:xfrm>
            <a:off x="-75" y="0"/>
            <a:ext cx="29112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87" name="Google Shape;187;p28"/>
          <p:cNvSpPr/>
          <p:nvPr>
            <p:ph idx="3" type="pic"/>
          </p:nvPr>
        </p:nvSpPr>
        <p:spPr>
          <a:xfrm>
            <a:off x="-75" y="0"/>
            <a:ext cx="29112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88" name="Google Shape;188;p28"/>
          <p:cNvSpPr/>
          <p:nvPr/>
        </p:nvSpPr>
        <p:spPr>
          <a:xfrm rot="5400000">
            <a:off x="7414500" y="2458625"/>
            <a:ext cx="3246600" cy="212400"/>
          </a:xfrm>
          <a:prstGeom prst="rect">
            <a:avLst/>
          </a:prstGeom>
          <a:solidFill>
            <a:srgbClr val="0085C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28"/>
          <p:cNvSpPr txBox="1"/>
          <p:nvPr>
            <p:ph type="title"/>
          </p:nvPr>
        </p:nvSpPr>
        <p:spPr>
          <a:xfrm>
            <a:off x="3166400" y="292625"/>
            <a:ext cx="55122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1743"/>
              </a:buClr>
              <a:buSzPts val="3000"/>
              <a:buFont typeface="Calibri"/>
              <a:buNone/>
              <a:defRPr b="1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1743"/>
              </a:buClr>
              <a:buSzPts val="3000"/>
              <a:buFont typeface="Calibri"/>
              <a:buNone/>
              <a:defRPr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1743"/>
              </a:buClr>
              <a:buSzPts val="3000"/>
              <a:buFont typeface="Calibri"/>
              <a:buNone/>
              <a:defRPr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1743"/>
              </a:buClr>
              <a:buSzPts val="3000"/>
              <a:buFont typeface="Calibri"/>
              <a:buNone/>
              <a:defRPr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1743"/>
              </a:buClr>
              <a:buSzPts val="3000"/>
              <a:buFont typeface="Calibri"/>
              <a:buNone/>
              <a:defRPr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1743"/>
              </a:buClr>
              <a:buSzPts val="3000"/>
              <a:buFont typeface="Calibri"/>
              <a:buNone/>
              <a:defRPr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1743"/>
              </a:buClr>
              <a:buSzPts val="3000"/>
              <a:buFont typeface="Calibri"/>
              <a:buNone/>
              <a:defRPr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1743"/>
              </a:buClr>
              <a:buSzPts val="3000"/>
              <a:buFont typeface="Calibri"/>
              <a:buNone/>
              <a:defRPr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1743"/>
              </a:buClr>
              <a:buSzPts val="3000"/>
              <a:buFont typeface="Calibri"/>
              <a:buNone/>
              <a:defRPr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0" name="Google Shape;190;p28"/>
          <p:cNvSpPr txBox="1"/>
          <p:nvPr>
            <p:ph idx="1" type="body"/>
          </p:nvPr>
        </p:nvSpPr>
        <p:spPr>
          <a:xfrm>
            <a:off x="3166400" y="863550"/>
            <a:ext cx="5665800" cy="387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302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○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■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○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302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■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302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302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○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302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■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pty">
  <p:cSld name="CUSTOM"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9"/>
          <p:cNvSpPr/>
          <p:nvPr/>
        </p:nvSpPr>
        <p:spPr>
          <a:xfrm>
            <a:off x="-7450" y="-9825"/>
            <a:ext cx="9144000" cy="11337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29"/>
          <p:cNvSpPr/>
          <p:nvPr/>
        </p:nvSpPr>
        <p:spPr>
          <a:xfrm rot="10800000">
            <a:off x="368350" y="1015650"/>
            <a:ext cx="3246600" cy="21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29"/>
          <p:cNvSpPr txBox="1"/>
          <p:nvPr/>
        </p:nvSpPr>
        <p:spPr>
          <a:xfrm>
            <a:off x="1662600" y="4810375"/>
            <a:ext cx="5818800" cy="25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rPr>
              <a:t>Department of Commerce | National Oceanic and Atmospheric Administration</a:t>
            </a:r>
            <a:r>
              <a:rPr lang="en" sz="8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| NOAA.gov </a:t>
            </a:r>
            <a:r>
              <a:rPr lang="en"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800">
              <a:solidFill>
                <a:srgbClr val="0017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29"/>
          <p:cNvSpPr txBox="1"/>
          <p:nvPr>
            <p:ph type="title"/>
          </p:nvPr>
        </p:nvSpPr>
        <p:spPr>
          <a:xfrm>
            <a:off x="311700" y="27067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b="1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6" name="Google Shape;196;p29"/>
          <p:cNvSpPr txBox="1"/>
          <p:nvPr>
            <p:ph idx="12" type="sldNum"/>
          </p:nvPr>
        </p:nvSpPr>
        <p:spPr>
          <a:xfrm>
            <a:off x="8472458" y="4739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4" name="Google Shape;24;p4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" name="Google Shape;25;p4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26" name="Google Shape;26;p4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7" name="Google Shape;27;p4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8" name="Google Shape;28;p4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idx="1" type="body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2" type="body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3" name="Google Shape;33;p5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5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35" name="Google Shape;35;p5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36" name="Google Shape;36;p5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7" name="Google Shape;37;p5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8" name="Google Shape;38;p5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1" name="Google Shape;41;p6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6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43" name="Google Shape;43;p6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44" name="Google Shape;44;p6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45" name="Google Shape;45;p6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46" name="Google Shape;46;p6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/>
          <p:nvPr>
            <p:ph idx="1" type="body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0" name="Google Shape;50;p7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7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52" name="Google Shape;52;p7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53" name="Google Shape;53;p7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" name="Google Shape;54;p7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" name="Google Shape;55;p7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rgbClr val="F9CB9C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8" title="Artificial Intelligence To Enhance Language Skills Presentation (10)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7433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8"/>
          <p:cNvSpPr txBox="1"/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59" name="Google Shape;59;p8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0" name="Google Shape;60;p8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40400" y="3679925"/>
            <a:ext cx="1481800" cy="111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/>
          <p:nvPr>
            <p:ph idx="1" type="subTitle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3" name="Google Shape;63;p9"/>
          <p:cNvSpPr txBox="1"/>
          <p:nvPr>
            <p:ph idx="2" type="body"/>
          </p:nvPr>
        </p:nvSpPr>
        <p:spPr>
          <a:xfrm>
            <a:off x="4877425" y="1040075"/>
            <a:ext cx="3430500" cy="38706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5" name="Google Shape;65;p9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9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67" name="Google Shape;67;p9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68" name="Google Shape;68;p9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" name="Google Shape;69;p9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0" name="Google Shape;70;p9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"/>
          <p:cNvSpPr txBox="1"/>
          <p:nvPr>
            <p:ph idx="1" type="body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73" name="Google Shape;73;p10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4" name="Google Shape;74;p10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3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6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9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3.xml"/><Relationship Id="rId8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oment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8"/>
          <p:cNvSpPr txBox="1"/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b="1"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7" name="Google Shape;107;p18"/>
          <p:cNvSpPr txBox="1"/>
          <p:nvPr>
            <p:ph idx="1" type="body"/>
          </p:nvPr>
        </p:nvSpPr>
        <p:spPr>
          <a:xfrm>
            <a:off x="311700" y="86355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302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○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■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○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302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■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302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302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○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302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■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8" name="Google Shape;108;p18"/>
          <p:cNvSpPr txBox="1"/>
          <p:nvPr>
            <p:ph idx="12" type="sldNum"/>
          </p:nvPr>
        </p:nvSpPr>
        <p:spPr>
          <a:xfrm>
            <a:off x="8472458" y="47394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r">
              <a:buNone/>
              <a:defRPr sz="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r">
              <a:buNone/>
              <a:defRPr sz="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r">
              <a:buNone/>
              <a:defRPr sz="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r">
              <a:buNone/>
              <a:defRPr sz="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r">
              <a:buNone/>
              <a:defRPr sz="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r">
              <a:buNone/>
              <a:defRPr sz="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r">
              <a:buNone/>
              <a:defRPr sz="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r">
              <a:buNone/>
              <a:defRPr sz="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Relationship Id="rId4" Type="http://schemas.openxmlformats.org/officeDocument/2006/relationships/image" Target="../media/image1.png"/><Relationship Id="rId5" Type="http://schemas.openxmlformats.org/officeDocument/2006/relationships/image" Target="../media/image20.png"/><Relationship Id="rId6" Type="http://schemas.openxmlformats.org/officeDocument/2006/relationships/image" Target="../media/image5.png"/><Relationship Id="rId7" Type="http://schemas.openxmlformats.org/officeDocument/2006/relationships/image" Target="../media/image1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4.png"/><Relationship Id="rId4" Type="http://schemas.openxmlformats.org/officeDocument/2006/relationships/image" Target="../media/image2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5.png"/><Relationship Id="rId4" Type="http://schemas.openxmlformats.org/officeDocument/2006/relationships/image" Target="../media/image24.png"/><Relationship Id="rId5" Type="http://schemas.openxmlformats.org/officeDocument/2006/relationships/image" Target="../media/image33.png"/><Relationship Id="rId6" Type="http://schemas.openxmlformats.org/officeDocument/2006/relationships/image" Target="../media/image2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1.png"/><Relationship Id="rId4" Type="http://schemas.openxmlformats.org/officeDocument/2006/relationships/image" Target="../media/image37.png"/><Relationship Id="rId5" Type="http://schemas.openxmlformats.org/officeDocument/2006/relationships/image" Target="../media/image32.png"/><Relationship Id="rId6" Type="http://schemas.openxmlformats.org/officeDocument/2006/relationships/image" Target="../media/image38.png"/><Relationship Id="rId7" Type="http://schemas.openxmlformats.org/officeDocument/2006/relationships/image" Target="../media/image3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5" Type="http://schemas.openxmlformats.org/officeDocument/2006/relationships/image" Target="../media/image46.png"/><Relationship Id="rId6" Type="http://schemas.openxmlformats.org/officeDocument/2006/relationships/image" Target="../media/image45.png"/><Relationship Id="rId7" Type="http://schemas.openxmlformats.org/officeDocument/2006/relationships/image" Target="../media/image4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4.gif"/><Relationship Id="rId4" Type="http://schemas.openxmlformats.org/officeDocument/2006/relationships/image" Target="../media/image3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Relationship Id="rId4" Type="http://schemas.openxmlformats.org/officeDocument/2006/relationships/image" Target="../media/image7.png"/><Relationship Id="rId5" Type="http://schemas.openxmlformats.org/officeDocument/2006/relationships/image" Target="../media/image1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github.com/NOAA-EMC/HDASApp" TargetMode="External"/><Relationship Id="rId4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7.png"/><Relationship Id="rId4" Type="http://schemas.openxmlformats.org/officeDocument/2006/relationships/image" Target="../media/image8.png"/><Relationship Id="rId9" Type="http://schemas.openxmlformats.org/officeDocument/2006/relationships/image" Target="../media/image30.png"/><Relationship Id="rId5" Type="http://schemas.openxmlformats.org/officeDocument/2006/relationships/image" Target="../media/image13.png"/><Relationship Id="rId6" Type="http://schemas.openxmlformats.org/officeDocument/2006/relationships/image" Target="../media/image19.png"/><Relationship Id="rId7" Type="http://schemas.openxmlformats.org/officeDocument/2006/relationships/image" Target="../media/image22.png"/><Relationship Id="rId8" Type="http://schemas.openxmlformats.org/officeDocument/2006/relationships/image" Target="../media/image2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3.png"/><Relationship Id="rId4" Type="http://schemas.openxmlformats.org/officeDocument/2006/relationships/image" Target="../media/image21.png"/><Relationship Id="rId5" Type="http://schemas.openxmlformats.org/officeDocument/2006/relationships/image" Target="../media/image28.png"/><Relationship Id="rId6" Type="http://schemas.openxmlformats.org/officeDocument/2006/relationships/image" Target="../media/image1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8.png"/><Relationship Id="rId4" Type="http://schemas.openxmlformats.org/officeDocument/2006/relationships/image" Target="../media/image47.png"/><Relationship Id="rId5" Type="http://schemas.openxmlformats.org/officeDocument/2006/relationships/image" Target="../media/image51.png"/><Relationship Id="rId6" Type="http://schemas.openxmlformats.org/officeDocument/2006/relationships/image" Target="../media/image50.png"/><Relationship Id="rId7" Type="http://schemas.openxmlformats.org/officeDocument/2006/relationships/image" Target="../media/image4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0"/>
          <p:cNvSpPr txBox="1"/>
          <p:nvPr>
            <p:ph type="title"/>
          </p:nvPr>
        </p:nvSpPr>
        <p:spPr>
          <a:xfrm>
            <a:off x="4364350" y="373541"/>
            <a:ext cx="4507800" cy="214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Transitioning HAFS Data Assimilation to JEDI: Observation Dataset Readiness and Integration in HAFS</a:t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605"/>
              <a:buFont typeface="Arial"/>
              <a:buNone/>
            </a:pPr>
            <a:r>
              <a:rPr b="0" lang="en" sz="1100">
                <a:latin typeface="Arial"/>
                <a:ea typeface="Arial"/>
                <a:cs typeface="Arial"/>
                <a:sym typeface="Arial"/>
              </a:rPr>
              <a:t>Jing Cheng</a:t>
            </a:r>
            <a:r>
              <a:rPr b="0" baseline="30000" lang="en" sz="1100">
                <a:latin typeface="Arial"/>
                <a:ea typeface="Arial"/>
                <a:cs typeface="Arial"/>
                <a:sym typeface="Arial"/>
              </a:rPr>
              <a:t>1</a:t>
            </a:r>
            <a:r>
              <a:rPr b="0" lang="en" sz="1100">
                <a:latin typeface="Arial"/>
                <a:ea typeface="Arial"/>
                <a:cs typeface="Arial"/>
                <a:sym typeface="Arial"/>
              </a:rPr>
              <a:t>, Xu Lu</a:t>
            </a:r>
            <a:r>
              <a:rPr b="0" baseline="30000" lang="en" sz="1100">
                <a:latin typeface="Arial"/>
                <a:ea typeface="Arial"/>
                <a:cs typeface="Arial"/>
                <a:sym typeface="Arial"/>
              </a:rPr>
              <a:t>2</a:t>
            </a:r>
            <a:r>
              <a:rPr b="0" lang="en" sz="1100">
                <a:latin typeface="Arial"/>
                <a:ea typeface="Arial"/>
                <a:cs typeface="Arial"/>
                <a:sym typeface="Arial"/>
              </a:rPr>
              <a:t>, Yonghui Weng</a:t>
            </a:r>
            <a:r>
              <a:rPr b="0" baseline="30000" lang="en" sz="1100">
                <a:latin typeface="Arial"/>
                <a:ea typeface="Arial"/>
                <a:cs typeface="Arial"/>
                <a:sym typeface="Arial"/>
              </a:rPr>
              <a:t>2</a:t>
            </a:r>
            <a:r>
              <a:rPr b="0" lang="en" sz="1100">
                <a:latin typeface="Arial"/>
                <a:ea typeface="Arial"/>
                <a:cs typeface="Arial"/>
                <a:sym typeface="Arial"/>
              </a:rPr>
              <a:t>, Bin Liu</a:t>
            </a:r>
            <a:r>
              <a:rPr b="0" baseline="30000" lang="en" sz="1100">
                <a:latin typeface="Arial"/>
                <a:ea typeface="Arial"/>
                <a:cs typeface="Arial"/>
                <a:sym typeface="Arial"/>
              </a:rPr>
              <a:t>2</a:t>
            </a:r>
            <a:r>
              <a:rPr b="0" lang="en" sz="1100">
                <a:latin typeface="Arial"/>
                <a:ea typeface="Arial"/>
                <a:cs typeface="Arial"/>
                <a:sym typeface="Arial"/>
              </a:rPr>
              <a:t>, Zhan Zhang</a:t>
            </a:r>
            <a:r>
              <a:rPr b="0" baseline="30000" lang="en" sz="1100">
                <a:latin typeface="Arial"/>
                <a:ea typeface="Arial"/>
                <a:cs typeface="Arial"/>
                <a:sym typeface="Arial"/>
              </a:rPr>
              <a:t>3</a:t>
            </a:r>
            <a:r>
              <a:rPr b="0" lang="en" sz="1100">
                <a:latin typeface="Arial"/>
                <a:ea typeface="Arial"/>
                <a:cs typeface="Arial"/>
                <a:sym typeface="Arial"/>
              </a:rPr>
              <a:t>, Shun Liu</a:t>
            </a:r>
            <a:r>
              <a:rPr b="0" baseline="30000" lang="en" sz="1100">
                <a:latin typeface="Arial"/>
                <a:ea typeface="Arial"/>
                <a:cs typeface="Arial"/>
                <a:sym typeface="Arial"/>
              </a:rPr>
              <a:t>3</a:t>
            </a:r>
            <a:r>
              <a:rPr b="0" lang="en" sz="1100">
                <a:latin typeface="Arial"/>
                <a:ea typeface="Arial"/>
                <a:cs typeface="Arial"/>
                <a:sym typeface="Arial"/>
              </a:rPr>
              <a:t>, Daniel Holdaway</a:t>
            </a:r>
            <a:r>
              <a:rPr b="0" baseline="30000" lang="en" sz="1100">
                <a:latin typeface="Arial"/>
                <a:ea typeface="Arial"/>
                <a:cs typeface="Arial"/>
                <a:sym typeface="Arial"/>
              </a:rPr>
              <a:t>3</a:t>
            </a:r>
            <a:r>
              <a:rPr b="0" lang="en" sz="1100">
                <a:latin typeface="Arial"/>
                <a:ea typeface="Arial"/>
                <a:cs typeface="Arial"/>
                <a:sym typeface="Arial"/>
              </a:rPr>
              <a:t>, Daryl Kleist</a:t>
            </a:r>
            <a:r>
              <a:rPr b="0" baseline="30000" lang="en" sz="1100">
                <a:latin typeface="Arial"/>
                <a:ea typeface="Arial"/>
                <a:cs typeface="Arial"/>
                <a:sym typeface="Arial"/>
              </a:rPr>
              <a:t>3</a:t>
            </a:r>
            <a:r>
              <a:rPr b="0" lang="en" sz="1100">
                <a:latin typeface="Arial"/>
                <a:ea typeface="Arial"/>
                <a:cs typeface="Arial"/>
                <a:sym typeface="Arial"/>
              </a:rPr>
              <a:t>, Fanglin Yang</a:t>
            </a:r>
            <a:r>
              <a:rPr b="0" baseline="30000" lang="en" sz="1100">
                <a:latin typeface="Arial"/>
                <a:ea typeface="Arial"/>
                <a:cs typeface="Arial"/>
                <a:sym typeface="Arial"/>
              </a:rPr>
              <a:t>3</a:t>
            </a:r>
            <a:r>
              <a:rPr b="0" lang="en" sz="1100">
                <a:latin typeface="Arial"/>
                <a:ea typeface="Arial"/>
                <a:cs typeface="Arial"/>
                <a:sym typeface="Arial"/>
              </a:rPr>
              <a:t>, and Vijay Tallapragada</a:t>
            </a:r>
            <a:r>
              <a:rPr b="0" baseline="30000" lang="en" sz="1100">
                <a:latin typeface="Arial"/>
                <a:ea typeface="Arial"/>
                <a:cs typeface="Arial"/>
                <a:sym typeface="Arial"/>
              </a:rPr>
              <a:t>3</a:t>
            </a:r>
            <a:endParaRPr b="0"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605"/>
              <a:buFont typeface="Arial"/>
              <a:buNone/>
            </a:pPr>
            <a:r>
              <a:rPr b="0" baseline="30000" lang="en" sz="1000">
                <a:latin typeface="Arial"/>
                <a:ea typeface="Arial"/>
                <a:cs typeface="Arial"/>
                <a:sym typeface="Arial"/>
              </a:rPr>
              <a:t>1</a:t>
            </a:r>
            <a:r>
              <a:rPr b="0" lang="en" sz="1000">
                <a:latin typeface="Arial"/>
                <a:ea typeface="Arial"/>
                <a:cs typeface="Arial"/>
                <a:sym typeface="Arial"/>
              </a:rPr>
              <a:t>Axiom at NOAA/NWS/OMD, </a:t>
            </a:r>
            <a:r>
              <a:rPr b="0" baseline="30000" lang="en" sz="1000">
                <a:latin typeface="Arial"/>
                <a:ea typeface="Arial"/>
                <a:cs typeface="Arial"/>
                <a:sym typeface="Arial"/>
              </a:rPr>
              <a:t>2</a:t>
            </a:r>
            <a:r>
              <a:rPr b="0" lang="en" sz="1000">
                <a:latin typeface="Arial"/>
                <a:ea typeface="Arial"/>
                <a:cs typeface="Arial"/>
                <a:sym typeface="Arial"/>
              </a:rPr>
              <a:t>Lynker at NOAA/NWS/OMD; </a:t>
            </a:r>
            <a:r>
              <a:rPr b="0" baseline="30000" lang="en" sz="1000">
                <a:latin typeface="Arial"/>
                <a:ea typeface="Arial"/>
                <a:cs typeface="Arial"/>
                <a:sym typeface="Arial"/>
              </a:rPr>
              <a:t>3</a:t>
            </a:r>
            <a:r>
              <a:rPr b="0" lang="en" sz="1000">
                <a:latin typeface="Arial"/>
                <a:ea typeface="Arial"/>
                <a:cs typeface="Arial"/>
                <a:sym typeface="Arial"/>
              </a:rPr>
              <a:t>NOAA/NWS/OMD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sz="2000"/>
          </a:p>
          <a:p>
            <a:pPr indent="0" lvl="0" marL="0" rtl="0" algn="ctr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/>
          </a:p>
        </p:txBody>
      </p:sp>
      <p:pic>
        <p:nvPicPr>
          <p:cNvPr id="202" name="Google Shape;202;p30"/>
          <p:cNvPicPr preferRelativeResize="0"/>
          <p:nvPr/>
        </p:nvPicPr>
        <p:blipFill rotWithShape="1">
          <a:blip r:embed="rId3">
            <a:alphaModFix/>
          </a:blip>
          <a:srcRect b="0" l="122" r="12816" t="0"/>
          <a:stretch/>
        </p:blipFill>
        <p:spPr>
          <a:xfrm>
            <a:off x="0" y="0"/>
            <a:ext cx="39798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30"/>
          <p:cNvSpPr/>
          <p:nvPr/>
        </p:nvSpPr>
        <p:spPr>
          <a:xfrm rot="5400000">
            <a:off x="2958075" y="1260100"/>
            <a:ext cx="2063400" cy="212400"/>
          </a:xfrm>
          <a:prstGeom prst="rect">
            <a:avLst/>
          </a:prstGeom>
          <a:solidFill>
            <a:srgbClr val="0085C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4" name="Google Shape;204;p30" title="uifcw26_logo.png"/>
          <p:cNvPicPr preferRelativeResize="0"/>
          <p:nvPr/>
        </p:nvPicPr>
        <p:blipFill rotWithShape="1">
          <a:blip r:embed="rId4">
            <a:alphaModFix/>
          </a:blip>
          <a:srcRect b="0" l="2281" r="2281" t="0"/>
          <a:stretch/>
        </p:blipFill>
        <p:spPr>
          <a:xfrm>
            <a:off x="123800" y="94025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30"/>
          <p:cNvSpPr/>
          <p:nvPr/>
        </p:nvSpPr>
        <p:spPr>
          <a:xfrm>
            <a:off x="0" y="4570660"/>
            <a:ext cx="3975600" cy="35760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30"/>
          <p:cNvSpPr txBox="1"/>
          <p:nvPr/>
        </p:nvSpPr>
        <p:spPr>
          <a:xfrm>
            <a:off x="4037639" y="4881005"/>
            <a:ext cx="51612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596"/>
              </a:buClr>
              <a:buSzPts val="800"/>
              <a:buFont typeface="Arial"/>
              <a:buNone/>
            </a:pPr>
            <a:r>
              <a:rPr lang="en" sz="1100">
                <a:solidFill>
                  <a:srgbClr val="FFFFFF"/>
                </a:solidFill>
              </a:rPr>
              <a:t>National Weather Service</a:t>
            </a:r>
            <a:endParaRPr i="0" sz="1100" u="none" cap="none" strike="noStrike">
              <a:solidFill>
                <a:srgbClr val="FFFFFF"/>
              </a:solidFill>
            </a:endParaRPr>
          </a:p>
        </p:txBody>
      </p:sp>
      <p:pic>
        <p:nvPicPr>
          <p:cNvPr id="207" name="Google Shape;207;p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885986" y="3408253"/>
            <a:ext cx="997586" cy="997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3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23799" y="3883336"/>
            <a:ext cx="1412241" cy="522525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30"/>
          <p:cNvSpPr txBox="1"/>
          <p:nvPr/>
        </p:nvSpPr>
        <p:spPr>
          <a:xfrm>
            <a:off x="4903875" y="4036550"/>
            <a:ext cx="4062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</a:rPr>
              <a:t>UIFCW 2026, 20 July - 25 July 2026, College Park, MD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39"/>
          <p:cNvSpPr txBox="1"/>
          <p:nvPr>
            <p:ph idx="4294967295" type="title"/>
          </p:nvPr>
        </p:nvSpPr>
        <p:spPr>
          <a:xfrm>
            <a:off x="512600" y="4958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780"/>
              <a:t>2026 HAFSv2.2.1A Real-Time Experiment Configurations</a:t>
            </a:r>
            <a:endParaRPr sz="178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1600"/>
          </a:p>
        </p:txBody>
      </p:sp>
      <p:sp>
        <p:nvSpPr>
          <p:cNvPr id="320" name="Google Shape;320;p39"/>
          <p:cNvSpPr txBox="1"/>
          <p:nvPr>
            <p:ph idx="4294967295" type="body"/>
          </p:nvPr>
        </p:nvSpPr>
        <p:spPr>
          <a:xfrm>
            <a:off x="374275" y="1109350"/>
            <a:ext cx="8474100" cy="3503700"/>
          </a:xfrm>
          <a:prstGeom prst="rect">
            <a:avLst/>
          </a:prstGeom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203200" lvl="0" marL="2286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System and infrastructure: Driven by upcoming/parallel GFSv17 (instead of GFSv16) input data</a:t>
            </a:r>
            <a:endParaRPr sz="1400"/>
          </a:p>
          <a:p>
            <a:pPr indent="-203200" lvl="0" marL="2286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Physics and dynamics fine-tunings: Leverage HAFSv2.3A upgrades for GFSv17 downstream upgrade</a:t>
            </a:r>
            <a:endParaRPr sz="1400"/>
          </a:p>
          <a:p>
            <a:pPr indent="-203200" lvl="0" marL="2286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JEDI-based atmospheric inner-core DA, improved upon 2025 HAFSv2.1.1J real-time experiment</a:t>
            </a:r>
            <a:endParaRPr sz="1400"/>
          </a:p>
          <a:p>
            <a:pPr indent="-203200" lvl="1" marL="4572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Char char="○"/>
            </a:pPr>
            <a:r>
              <a:rPr lang="en" sz="1400">
                <a:solidFill>
                  <a:srgbClr val="FF0000"/>
                </a:solidFill>
                <a:highlight>
                  <a:schemeClr val="lt1"/>
                </a:highlight>
              </a:rPr>
              <a:t>Using 80-member GDAS ensemble covariance </a:t>
            </a:r>
            <a:r>
              <a:rPr lang="en" sz="1400">
                <a:solidFill>
                  <a:srgbClr val="000000"/>
                </a:solidFill>
                <a:highlight>
                  <a:schemeClr val="lt1"/>
                </a:highlight>
              </a:rPr>
              <a:t>(capability recently developed for HAFS JEDI DA)</a:t>
            </a:r>
            <a:endParaRPr sz="1400">
              <a:highlight>
                <a:schemeClr val="lt1"/>
              </a:highlight>
            </a:endParaRPr>
          </a:p>
          <a:p>
            <a:pPr indent="-203200" lvl="1" marL="4572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400">
                <a:highlight>
                  <a:schemeClr val="lt1"/>
                </a:highlight>
              </a:rPr>
              <a:t>Observation types and features</a:t>
            </a:r>
            <a:endParaRPr sz="1400">
              <a:highlight>
                <a:schemeClr val="lt1"/>
              </a:highlight>
            </a:endParaRPr>
          </a:p>
          <a:p>
            <a:pPr indent="-203200" lvl="2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 sz="1400"/>
              <a:t>Observations same as in 2025 HAFSv2.1.1J</a:t>
            </a:r>
            <a:endParaRPr sz="1400"/>
          </a:p>
          <a:p>
            <a:pPr indent="-203200" lvl="3" marL="9144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>
                <a:highlight>
                  <a:schemeClr val="lt1"/>
                </a:highlight>
              </a:rPr>
              <a:t>SATWND, SFCSHP, SURFACE, SONDE, AIRCFT/AIRCAR</a:t>
            </a:r>
            <a:endParaRPr sz="1400">
              <a:highlight>
                <a:schemeClr val="lt1"/>
              </a:highlight>
            </a:endParaRPr>
          </a:p>
          <a:p>
            <a:pPr indent="-203200" lvl="3" marL="9144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>
                <a:highlight>
                  <a:schemeClr val="lt1"/>
                </a:highlight>
              </a:rPr>
              <a:t>TDR, Dropsonde, HDOB (including UAS)</a:t>
            </a:r>
            <a:endParaRPr sz="1400">
              <a:highlight>
                <a:schemeClr val="lt1"/>
              </a:highlight>
            </a:endParaRPr>
          </a:p>
          <a:p>
            <a:pPr indent="-203200" lvl="3" marL="9144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>
                <a:highlight>
                  <a:schemeClr val="lt1"/>
                </a:highlight>
              </a:rPr>
              <a:t>ATMS, AMSUA, IASI, ABI</a:t>
            </a:r>
            <a:endParaRPr sz="1400"/>
          </a:p>
          <a:p>
            <a:pPr indent="-203200" lvl="2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Char char="■"/>
            </a:pPr>
            <a:r>
              <a:rPr lang="en" sz="1400">
                <a:solidFill>
                  <a:srgbClr val="FF0000"/>
                </a:solidFill>
              </a:rPr>
              <a:t>New enabled observations in 2026 HAFSv2.2.1A</a:t>
            </a:r>
            <a:endParaRPr sz="1400">
              <a:solidFill>
                <a:srgbClr val="FF0000"/>
              </a:solidFill>
            </a:endParaRPr>
          </a:p>
          <a:p>
            <a:pPr indent="-203200" lvl="3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TCVtial, GPSRO, NEXRAD (work in progress), CRIS, VADWND, ASCATW, MHS (work in progress)</a:t>
            </a:r>
            <a:endParaRPr sz="1400"/>
          </a:p>
          <a:p>
            <a:pPr indent="-203200" lvl="2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Char char="■"/>
            </a:pPr>
            <a:r>
              <a:rPr lang="en" sz="1400">
                <a:solidFill>
                  <a:srgbClr val="FF0000"/>
                </a:solidFill>
              </a:rPr>
              <a:t>New feature: ATMS and AMSUA will be all-sky DA (instead of clear-sky)</a:t>
            </a:r>
            <a:endParaRPr sz="1400">
              <a:solidFill>
                <a:srgbClr val="FF0000"/>
              </a:solidFill>
            </a:endParaRPr>
          </a:p>
          <a:p>
            <a:pPr indent="-203200" lvl="1" marL="457200" rtl="0" algn="l"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ts val="1400"/>
              <a:buChar char="○"/>
            </a:pPr>
            <a:r>
              <a:rPr lang="en" sz="1400">
                <a:solidFill>
                  <a:srgbClr val="FF00FF"/>
                </a:solidFill>
              </a:rPr>
              <a:t>Scale-Dependent Localization (SDL) not available in JEDI yet (in HAFS-GSI though)</a:t>
            </a:r>
            <a:endParaRPr sz="1400">
              <a:solidFill>
                <a:srgbClr val="FF00FF"/>
              </a:solidFill>
            </a:endParaRPr>
          </a:p>
          <a:p>
            <a:pPr indent="-203200" lvl="1" marL="4572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Char char="○"/>
            </a:pPr>
            <a:r>
              <a:rPr lang="en" sz="1400">
                <a:solidFill>
                  <a:srgbClr val="FF0000"/>
                </a:solidFill>
              </a:rPr>
              <a:t>Further improved observation preprocessing to convert bufr into IODA format for JEDI DA</a:t>
            </a:r>
            <a:endParaRPr sz="1400">
              <a:solidFill>
                <a:srgbClr val="FF0000"/>
              </a:solidFill>
            </a:endParaRPr>
          </a:p>
        </p:txBody>
      </p:sp>
      <p:sp>
        <p:nvSpPr>
          <p:cNvPr id="321" name="Google Shape;321;p39"/>
          <p:cNvSpPr txBox="1"/>
          <p:nvPr/>
        </p:nvSpPr>
        <p:spPr>
          <a:xfrm>
            <a:off x="912075" y="0"/>
            <a:ext cx="60780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Retrospective and Real-Time Testing</a:t>
            </a:r>
            <a:endParaRPr b="1" sz="15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40"/>
          <p:cNvSpPr txBox="1"/>
          <p:nvPr/>
        </p:nvSpPr>
        <p:spPr>
          <a:xfrm>
            <a:off x="912075" y="0"/>
            <a:ext cx="60780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Retrospective and Real-Time Testing</a:t>
            </a:r>
            <a:endParaRPr b="1" sz="15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27" name="Google Shape;327;p40"/>
          <p:cNvSpPr txBox="1"/>
          <p:nvPr/>
        </p:nvSpPr>
        <p:spPr>
          <a:xfrm>
            <a:off x="2495275" y="442900"/>
            <a:ext cx="39807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Observations Assimilated in 2024 02l Beryl case</a:t>
            </a:r>
            <a:endParaRPr b="1"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328" name="Google Shape;328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0700" y="855198"/>
            <a:ext cx="3145536" cy="3657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23575" y="903604"/>
            <a:ext cx="3200399" cy="31577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41"/>
          <p:cNvSpPr txBox="1"/>
          <p:nvPr/>
        </p:nvSpPr>
        <p:spPr>
          <a:xfrm>
            <a:off x="912075" y="0"/>
            <a:ext cx="60780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Retrospective and Real-Time Testing</a:t>
            </a:r>
            <a:endParaRPr b="1" sz="15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35" name="Google Shape;335;p41"/>
          <p:cNvSpPr txBox="1"/>
          <p:nvPr/>
        </p:nvSpPr>
        <p:spPr>
          <a:xfrm>
            <a:off x="1522200" y="415500"/>
            <a:ext cx="59478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HAFSv2.2.1A Retrospective Experiment Performance </a:t>
            </a:r>
            <a:endParaRPr b="1" sz="1600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(2024 &amp; 2025 season)</a:t>
            </a:r>
            <a:endParaRPr b="1" sz="1600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6" name="Google Shape;336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92225" y="3069101"/>
            <a:ext cx="2743200" cy="1968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92225" y="983778"/>
            <a:ext cx="2743200" cy="19672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2207" y="3065181"/>
            <a:ext cx="2743200" cy="1971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83013" y="983738"/>
            <a:ext cx="2743200" cy="1967346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41"/>
          <p:cNvSpPr txBox="1"/>
          <p:nvPr/>
        </p:nvSpPr>
        <p:spPr>
          <a:xfrm>
            <a:off x="3118388" y="2330357"/>
            <a:ext cx="1157700" cy="25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Track error</a:t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41"/>
          <p:cNvSpPr txBox="1"/>
          <p:nvPr/>
        </p:nvSpPr>
        <p:spPr>
          <a:xfrm>
            <a:off x="6338688" y="2330357"/>
            <a:ext cx="1157700" cy="25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Track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 skill</a:t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41"/>
          <p:cNvSpPr txBox="1"/>
          <p:nvPr/>
        </p:nvSpPr>
        <p:spPr>
          <a:xfrm>
            <a:off x="3169613" y="4456923"/>
            <a:ext cx="1157700" cy="25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Vmax</a:t>
            </a:r>
            <a:r>
              <a:rPr lang="en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error</a:t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41"/>
          <p:cNvSpPr txBox="1"/>
          <p:nvPr/>
        </p:nvSpPr>
        <p:spPr>
          <a:xfrm>
            <a:off x="6346263" y="4449347"/>
            <a:ext cx="1157700" cy="25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Intensity skill</a:t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41"/>
          <p:cNvSpPr txBox="1"/>
          <p:nvPr/>
        </p:nvSpPr>
        <p:spPr>
          <a:xfrm>
            <a:off x="7167825" y="590174"/>
            <a:ext cx="18105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" sz="1000">
                <a:solidFill>
                  <a:srgbClr val="9900FF"/>
                </a:solidFill>
              </a:rPr>
              <a:t>HA23: HAFSv2.3A final</a:t>
            </a:r>
            <a:endParaRPr b="1" i="0" sz="1000" u="none" cap="none" strike="noStrike">
              <a:solidFill>
                <a:srgbClr val="99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" sz="1000">
                <a:solidFill>
                  <a:srgbClr val="FF9900"/>
                </a:solidFill>
              </a:rPr>
              <a:t>HJ23: HAFSv2.2.1A final</a:t>
            </a:r>
            <a:endParaRPr b="1" sz="1000">
              <a:solidFill>
                <a:srgbClr val="FF99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42"/>
          <p:cNvSpPr txBox="1"/>
          <p:nvPr/>
        </p:nvSpPr>
        <p:spPr>
          <a:xfrm>
            <a:off x="912075" y="0"/>
            <a:ext cx="60780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Retrospective and Real-Time Testing</a:t>
            </a:r>
            <a:endParaRPr b="1" sz="15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350" name="Google Shape;350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77567" y="3121324"/>
            <a:ext cx="2743200" cy="1957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6100" y="3117394"/>
            <a:ext cx="2743200" cy="1957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77572" y="1099872"/>
            <a:ext cx="2743200" cy="196543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4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76091" y="1102719"/>
            <a:ext cx="2743200" cy="196543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4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066000" y="1105127"/>
            <a:ext cx="2743200" cy="1960605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42"/>
          <p:cNvSpPr txBox="1"/>
          <p:nvPr/>
        </p:nvSpPr>
        <p:spPr>
          <a:xfrm>
            <a:off x="1796335" y="2563171"/>
            <a:ext cx="1157700" cy="25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Vmax bias</a:t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42"/>
          <p:cNvSpPr txBox="1"/>
          <p:nvPr/>
        </p:nvSpPr>
        <p:spPr>
          <a:xfrm>
            <a:off x="4678095" y="2563171"/>
            <a:ext cx="1157700" cy="25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Pmin bias</a:t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42"/>
          <p:cNvSpPr txBox="1"/>
          <p:nvPr/>
        </p:nvSpPr>
        <p:spPr>
          <a:xfrm>
            <a:off x="7605419" y="2563171"/>
            <a:ext cx="1157700" cy="25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Pmin error</a:t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42"/>
          <p:cNvSpPr txBox="1"/>
          <p:nvPr/>
        </p:nvSpPr>
        <p:spPr>
          <a:xfrm>
            <a:off x="1788770" y="4578895"/>
            <a:ext cx="1157700" cy="25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R34 error</a:t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42"/>
          <p:cNvSpPr txBox="1"/>
          <p:nvPr/>
        </p:nvSpPr>
        <p:spPr>
          <a:xfrm>
            <a:off x="4693245" y="4578896"/>
            <a:ext cx="1157700" cy="25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R34 bias</a:t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42"/>
          <p:cNvSpPr txBox="1"/>
          <p:nvPr/>
        </p:nvSpPr>
        <p:spPr>
          <a:xfrm>
            <a:off x="1522200" y="415500"/>
            <a:ext cx="59478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HAFSv2.2.1A Retrospective Experiment Performance </a:t>
            </a:r>
            <a:endParaRPr b="1" sz="1600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(2024 &amp; 2025 season)</a:t>
            </a:r>
            <a:endParaRPr b="1" sz="1600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42"/>
          <p:cNvSpPr txBox="1"/>
          <p:nvPr/>
        </p:nvSpPr>
        <p:spPr>
          <a:xfrm>
            <a:off x="7167825" y="590174"/>
            <a:ext cx="18105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" sz="1000">
                <a:solidFill>
                  <a:srgbClr val="9900FF"/>
                </a:solidFill>
              </a:rPr>
              <a:t>HA23: HAFSv2.3A final</a:t>
            </a:r>
            <a:endParaRPr b="1" i="0" sz="1000" u="none" cap="none" strike="noStrike">
              <a:solidFill>
                <a:srgbClr val="99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" sz="1000">
                <a:solidFill>
                  <a:srgbClr val="FF9900"/>
                </a:solidFill>
              </a:rPr>
              <a:t>HJ23: HAFSv2.2.1A final</a:t>
            </a:r>
            <a:endParaRPr b="1" sz="1000">
              <a:solidFill>
                <a:srgbClr val="FF99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Google Shape;366;p43" title="HJ2D_FixTDR_wind_2.5k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26875" y="2743300"/>
            <a:ext cx="2743200" cy="2231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43" title="HA2C_Back_wind_2.5k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5775" y="514200"/>
            <a:ext cx="2743200" cy="2231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43" title="HA2C_wind_2.5k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5775" y="2743300"/>
            <a:ext cx="2743200" cy="2231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43" title="HJ2D_Back_wind_2.5km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26875" y="512175"/>
            <a:ext cx="2743200" cy="2231136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43"/>
          <p:cNvSpPr txBox="1"/>
          <p:nvPr/>
        </p:nvSpPr>
        <p:spPr>
          <a:xfrm>
            <a:off x="912075" y="0"/>
            <a:ext cx="60780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Retrospective and Real-Time Testing</a:t>
            </a:r>
            <a:endParaRPr b="1" sz="15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371" name="Google Shape;371;p43"/>
          <p:cNvPicPr preferRelativeResize="0"/>
          <p:nvPr/>
        </p:nvPicPr>
        <p:blipFill rotWithShape="1">
          <a:blip r:embed="rId7">
            <a:alphaModFix/>
          </a:blip>
          <a:srcRect b="0" l="50802" r="0" t="0"/>
          <a:stretch/>
        </p:blipFill>
        <p:spPr>
          <a:xfrm>
            <a:off x="3200400" y="1523696"/>
            <a:ext cx="2743200" cy="2650472"/>
          </a:xfrm>
          <a:prstGeom prst="rect">
            <a:avLst/>
          </a:prstGeom>
          <a:noFill/>
          <a:ln>
            <a:noFill/>
          </a:ln>
        </p:spPr>
      </p:pic>
      <p:sp>
        <p:nvSpPr>
          <p:cNvPr id="372" name="Google Shape;372;p43"/>
          <p:cNvSpPr txBox="1"/>
          <p:nvPr/>
        </p:nvSpPr>
        <p:spPr>
          <a:xfrm>
            <a:off x="622000" y="2186850"/>
            <a:ext cx="935100" cy="384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GSI BKG</a:t>
            </a:r>
            <a:endParaRPr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73" name="Google Shape;373;p43"/>
          <p:cNvSpPr txBox="1"/>
          <p:nvPr/>
        </p:nvSpPr>
        <p:spPr>
          <a:xfrm>
            <a:off x="6516000" y="2186850"/>
            <a:ext cx="935100" cy="384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JEDI </a:t>
            </a:r>
            <a:r>
              <a:rPr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BKG</a:t>
            </a:r>
            <a:endParaRPr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74" name="Google Shape;374;p43"/>
          <p:cNvSpPr txBox="1"/>
          <p:nvPr/>
        </p:nvSpPr>
        <p:spPr>
          <a:xfrm>
            <a:off x="622000" y="4441325"/>
            <a:ext cx="935100" cy="384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GSI ANA</a:t>
            </a:r>
            <a:endParaRPr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75" name="Google Shape;375;p43"/>
          <p:cNvSpPr txBox="1"/>
          <p:nvPr/>
        </p:nvSpPr>
        <p:spPr>
          <a:xfrm>
            <a:off x="6516000" y="4441325"/>
            <a:ext cx="935100" cy="384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JEDI ANA</a:t>
            </a:r>
            <a:endParaRPr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44"/>
          <p:cNvSpPr txBox="1"/>
          <p:nvPr/>
        </p:nvSpPr>
        <p:spPr>
          <a:xfrm>
            <a:off x="912075" y="0"/>
            <a:ext cx="60780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Summary and Next Steps</a:t>
            </a:r>
            <a:endParaRPr b="1" sz="15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81" name="Google Shape;381;p44"/>
          <p:cNvSpPr txBox="1"/>
          <p:nvPr/>
        </p:nvSpPr>
        <p:spPr>
          <a:xfrm>
            <a:off x="1057125" y="948800"/>
            <a:ext cx="7158000" cy="37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65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alibri"/>
              <a:buChar char="●"/>
            </a:pPr>
            <a:r>
              <a:rPr lang="en" sz="1700">
                <a:latin typeface="Calibri"/>
                <a:ea typeface="Calibri"/>
                <a:cs typeface="Calibri"/>
                <a:sym typeface="Calibri"/>
              </a:rPr>
              <a:t>The JEDI-based HAFS-DA system is capable of assimilating a comprehensive suites of observations types.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alibri"/>
              <a:buChar char="●"/>
            </a:pPr>
            <a:r>
              <a:rPr lang="en" sz="1700">
                <a:latin typeface="Calibri"/>
                <a:ea typeface="Calibri"/>
                <a:cs typeface="Calibri"/>
                <a:sym typeface="Calibri"/>
              </a:rPr>
              <a:t>Retrospective experiments for 2024 and 2025 demonstrate that the JEDI-based framework performs on par with the legacy GSI framework . 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alibri"/>
              <a:buChar char="●"/>
            </a:pPr>
            <a:r>
              <a:rPr lang="en" sz="1700">
                <a:latin typeface="Calibri"/>
                <a:ea typeface="Calibri"/>
                <a:cs typeface="Calibri"/>
                <a:sym typeface="Calibri"/>
              </a:rPr>
              <a:t>This configuration-potentially expanded with </a:t>
            </a:r>
            <a:r>
              <a:rPr lang="en" sz="1700">
                <a:latin typeface="Calibri"/>
                <a:ea typeface="Calibri"/>
                <a:cs typeface="Calibri"/>
                <a:sym typeface="Calibri"/>
              </a:rPr>
              <a:t>additional</a:t>
            </a:r>
            <a:r>
              <a:rPr lang="en" sz="1700">
                <a:latin typeface="Calibri"/>
                <a:ea typeface="Calibri"/>
                <a:cs typeface="Calibri"/>
                <a:sym typeface="Calibri"/>
              </a:rPr>
              <a:t> observation types</a:t>
            </a:r>
            <a:r>
              <a:rPr lang="en" sz="1700">
                <a:latin typeface="Calibri"/>
                <a:ea typeface="Calibri"/>
                <a:cs typeface="Calibri"/>
                <a:sym typeface="Calibri"/>
              </a:rPr>
              <a:t>-will run in real-time during the upcoming 2026 North Atlantic hurricane season.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alibri"/>
              <a:buChar char="●"/>
            </a:pPr>
            <a:r>
              <a:rPr lang="en" sz="1700">
                <a:latin typeface="Calibri"/>
                <a:ea typeface="Calibri"/>
                <a:cs typeface="Calibri"/>
                <a:sym typeface="Calibri"/>
              </a:rPr>
              <a:t>We will conduct extensive analyses of both retrospective and real-time experiments to continually fine-tune the data assimilation configuration. 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6" name="Google Shape;386;p45"/>
          <p:cNvPicPr preferRelativeResize="0"/>
          <p:nvPr/>
        </p:nvPicPr>
        <p:blipFill rotWithShape="1">
          <a:blip r:embed="rId3">
            <a:alphaModFix/>
          </a:blip>
          <a:srcRect b="28249" l="120" r="-120" t="21761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7" name="Google Shape;387;p45"/>
          <p:cNvGrpSpPr/>
          <p:nvPr/>
        </p:nvGrpSpPr>
        <p:grpSpPr>
          <a:xfrm>
            <a:off x="4750325" y="948413"/>
            <a:ext cx="4394100" cy="3246675"/>
            <a:chOff x="4750325" y="948413"/>
            <a:chExt cx="4394100" cy="3246675"/>
          </a:xfrm>
        </p:grpSpPr>
        <p:sp>
          <p:nvSpPr>
            <p:cNvPr id="388" name="Google Shape;388;p45"/>
            <p:cNvSpPr/>
            <p:nvPr/>
          </p:nvSpPr>
          <p:spPr>
            <a:xfrm>
              <a:off x="4750325" y="948488"/>
              <a:ext cx="4394100" cy="3246600"/>
            </a:xfrm>
            <a:prstGeom prst="rect">
              <a:avLst/>
            </a:prstGeom>
            <a:solidFill>
              <a:srgbClr val="0085CA">
                <a:alpha val="76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" name="Google Shape;389;p45"/>
            <p:cNvSpPr/>
            <p:nvPr/>
          </p:nvSpPr>
          <p:spPr>
            <a:xfrm rot="5400000">
              <a:off x="7414500" y="2465513"/>
              <a:ext cx="3246600" cy="212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0" name="Google Shape;390;p45"/>
          <p:cNvSpPr txBox="1"/>
          <p:nvPr>
            <p:ph type="title"/>
          </p:nvPr>
        </p:nvSpPr>
        <p:spPr>
          <a:xfrm>
            <a:off x="5045175" y="1252875"/>
            <a:ext cx="3577200" cy="67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Questions?</a:t>
            </a:r>
            <a:endParaRPr/>
          </a:p>
        </p:txBody>
      </p:sp>
      <p:sp>
        <p:nvSpPr>
          <p:cNvPr id="391" name="Google Shape;391;p45"/>
          <p:cNvSpPr txBox="1"/>
          <p:nvPr>
            <p:ph idx="12" type="sldNum"/>
          </p:nvPr>
        </p:nvSpPr>
        <p:spPr>
          <a:xfrm>
            <a:off x="8472458" y="4739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4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Backups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47"/>
          <p:cNvSpPr txBox="1"/>
          <p:nvPr/>
        </p:nvSpPr>
        <p:spPr>
          <a:xfrm>
            <a:off x="1193375" y="106150"/>
            <a:ext cx="71043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rgbClr val="3333FF"/>
                </a:solidFill>
                <a:latin typeface="Arial"/>
                <a:ea typeface="Arial"/>
                <a:cs typeface="Arial"/>
                <a:sym typeface="Arial"/>
              </a:rPr>
              <a:t>Acknowledgement to a Team of Active HAFS Developers</a:t>
            </a:r>
            <a:endParaRPr b="1" i="0" sz="2000" u="none" cap="none" strike="noStrike">
              <a:solidFill>
                <a:srgbClr val="3333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402" name="Google Shape;402;p47"/>
          <p:cNvGraphicFramePr/>
          <p:nvPr/>
        </p:nvGraphicFramePr>
        <p:xfrm>
          <a:off x="128878" y="55744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{E8C7AD3E-D9F5-4556-B942-85A6B1166607}</a:tableStyleId>
              </a:tblPr>
              <a:tblGrid>
                <a:gridCol w="3112475"/>
                <a:gridCol w="2691325"/>
                <a:gridCol w="3135225"/>
              </a:tblGrid>
              <a:tr h="24769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u="none" cap="none" strike="noStrike">
                          <a:solidFill>
                            <a:srgbClr val="C00000"/>
                          </a:solidFill>
                        </a:rPr>
                        <a:t>Atmospheric model dynamics/configurations/workfl</a:t>
                      </a:r>
                      <a:r>
                        <a:rPr b="1" lang="en">
                          <a:solidFill>
                            <a:srgbClr val="C00000"/>
                          </a:solidFill>
                        </a:rPr>
                        <a:t>o</a:t>
                      </a:r>
                      <a:r>
                        <a:rPr b="1" lang="en" u="none" cap="none" strike="noStrike">
                          <a:solidFill>
                            <a:srgbClr val="C00000"/>
                          </a:solidFill>
                        </a:rPr>
                        <a:t>w </a:t>
                      </a:r>
                      <a:endParaRPr b="1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100">
                          <a:solidFill>
                            <a:srgbClr val="0070C0"/>
                          </a:solidFill>
                        </a:rPr>
                        <a:t>MDC</a:t>
                      </a:r>
                      <a:r>
                        <a:rPr b="0" lang="en" sz="1100" u="none" cap="none" strike="noStrike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b="0" lang="en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Bin Liu, Dusan Jovic, Avichal Mehra, JungHoon Shin,Vijay Tallapragada, Biju Thomas, Jun Wang, Zhan Zhang, Yangxing Zheng</a:t>
                      </a:r>
                      <a:endParaRPr sz="11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100" u="none" cap="none" strike="noStrike">
                          <a:solidFill>
                            <a:srgbClr val="0070C0"/>
                          </a:solidFill>
                        </a:rPr>
                        <a:t>AOML/HRD</a:t>
                      </a:r>
                      <a:r>
                        <a:rPr b="0" lang="en" sz="1100" u="none" cap="none" strike="noStrike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b="0" lang="en" sz="1100" u="none" cap="none" strike="noStrike">
                          <a:solidFill>
                            <a:srgbClr val="20212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Ghassan Alaka, </a:t>
                      </a:r>
                      <a:endParaRPr b="0" sz="1100" u="none" cap="none" strike="noStrike">
                        <a:solidFill>
                          <a:srgbClr val="202124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100"/>
                        <a:t>Sundararaman</a:t>
                      </a:r>
                      <a:r>
                        <a:rPr b="0" lang="en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Gopalakrishnan, </a:t>
                      </a:r>
                      <a:endParaRPr b="0" sz="11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" sz="1100" u="none" cap="none" strike="noStrike">
                          <a:solidFill>
                            <a:srgbClr val="20212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William Ramstrom, Xuejin Zhang</a:t>
                      </a:r>
                      <a:endParaRPr b="0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100" u="none" cap="none" strike="noStrike">
                          <a:solidFill>
                            <a:srgbClr val="0070C0"/>
                          </a:solidFill>
                        </a:rPr>
                        <a:t>DTC</a:t>
                      </a:r>
                      <a:r>
                        <a:rPr b="0" lang="en" sz="1100" u="none" cap="none" strike="noStrike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b="0" lang="en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Mrinal Biswas, Kathryn Newman,</a:t>
                      </a:r>
                      <a:endParaRPr sz="11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100" u="none" cap="none" strike="noStrike">
                          <a:solidFill>
                            <a:srgbClr val="0070C0"/>
                          </a:solidFill>
                        </a:rPr>
                        <a:t>GFDL</a:t>
                      </a:r>
                      <a:r>
                        <a:rPr b="0" lang="en" sz="1100" u="none" cap="none" strike="noStrike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b="0" lang="en" sz="1100" u="none" cap="none" strike="noStrike">
                          <a:solidFill>
                            <a:srgbClr val="000000"/>
                          </a:solidFill>
                          <a:highlight>
                            <a:schemeClr val="lt1"/>
                          </a:highlight>
                          <a:latin typeface="Arial"/>
                          <a:ea typeface="Arial"/>
                          <a:cs typeface="Arial"/>
                          <a:sym typeface="Arial"/>
                        </a:rPr>
                        <a:t>Rusty Benson</a:t>
                      </a:r>
                      <a:r>
                        <a:rPr b="0" lang="en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Jan-Huey Chen, </a:t>
                      </a:r>
                      <a:r>
                        <a:rPr lang="en" sz="1100">
                          <a:solidFill>
                            <a:schemeClr val="dk1"/>
                          </a:solidFill>
                        </a:rPr>
                        <a:t>Kun Gao, </a:t>
                      </a:r>
                      <a:r>
                        <a:rPr b="0" lang="en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Arial"/>
                          <a:ea typeface="Arial"/>
                          <a:cs typeface="Arial"/>
                          <a:sym typeface="Arial"/>
                        </a:rPr>
                        <a:t>Lucas Harris, </a:t>
                      </a:r>
                      <a:r>
                        <a:rPr b="0" lang="en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Joseph Mouallem </a:t>
                      </a:r>
                      <a:endParaRPr b="0" sz="11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100" u="none" cap="none" strike="noStrike">
                          <a:solidFill>
                            <a:srgbClr val="0070C0"/>
                          </a:solidFill>
                        </a:rPr>
                        <a:t>GSL</a:t>
                      </a:r>
                      <a:r>
                        <a:rPr b="0" lang="en" sz="1100" u="none" cap="none" strike="noStrike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b="0" lang="en" sz="1100" u="none" cap="none" strike="noStrike">
                          <a:solidFill>
                            <a:srgbClr val="000000"/>
                          </a:solidFill>
                          <a:highlight>
                            <a:schemeClr val="lt1"/>
                          </a:highlight>
                          <a:latin typeface="Arial"/>
                          <a:ea typeface="Arial"/>
                          <a:cs typeface="Arial"/>
                          <a:sym typeface="Arial"/>
                        </a:rPr>
                        <a:t>Samuel Trahan</a:t>
                      </a:r>
                      <a:endParaRPr b="0" sz="11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300" marB="34300" marR="68600" marL="686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u="none" cap="none" strike="noStrike">
                          <a:solidFill>
                            <a:srgbClr val="C00000"/>
                          </a:solidFill>
                        </a:rPr>
                        <a:t>Ocean/Wave coupling through CMEPS</a:t>
                      </a:r>
                      <a:endParaRPr b="1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100">
                          <a:solidFill>
                            <a:srgbClr val="0070C0"/>
                          </a:solidFill>
                        </a:rPr>
                        <a:t>MDC</a:t>
                      </a:r>
                      <a:r>
                        <a:rPr lang="en" sz="1100" u="none" cap="none" strike="noStrike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" sz="1100" u="none" cap="none" strike="noStrike">
                          <a:solidFill>
                            <a:schemeClr val="dk1"/>
                          </a:solidFill>
                        </a:rPr>
                        <a:t>Santha </a:t>
                      </a:r>
                      <a:r>
                        <a:rPr lang="en" sz="1100">
                          <a:solidFill>
                            <a:schemeClr val="dk1"/>
                          </a:solidFill>
                        </a:rPr>
                        <a:t>Akella,</a:t>
                      </a:r>
                      <a:r>
                        <a:rPr lang="en" sz="110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b="0" lang="en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Maria Aristizabal, </a:t>
                      </a:r>
                      <a:r>
                        <a:rPr lang="en" sz="1100"/>
                        <a:t>Saeideh Banihashemi, </a:t>
                      </a:r>
                      <a:endParaRPr sz="11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Jessica Meixner, John Steffen</a:t>
                      </a:r>
                      <a:endParaRPr b="0" sz="11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100" u="none" cap="none" strike="noStrike">
                          <a:solidFill>
                            <a:srgbClr val="0070C0"/>
                          </a:solidFill>
                        </a:rPr>
                        <a:t>AOML/HRD</a:t>
                      </a:r>
                      <a:r>
                        <a:rPr lang="en" sz="1100" u="none" cap="none" strike="noStrike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b="0" lang="en" sz="1100" u="none" cap="none" strike="noStrike">
                          <a:solidFill>
                            <a:srgbClr val="3C4043"/>
                          </a:solidFill>
                          <a:highlight>
                            <a:srgbClr val="FFFFFF"/>
                          </a:highlight>
                          <a:latin typeface="Arial"/>
                          <a:ea typeface="Arial"/>
                          <a:cs typeface="Arial"/>
                          <a:sym typeface="Arial"/>
                        </a:rPr>
                        <a:t>Lew Gramer</a:t>
                      </a:r>
                      <a:endParaRPr b="0" sz="1100" u="none" cap="none" strike="noStrike">
                        <a:solidFill>
                          <a:srgbClr val="3C4043"/>
                        </a:solidFill>
                        <a:highlight>
                          <a:srgbClr val="FFFFFF"/>
                        </a:highlight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100" u="none" cap="none" strike="noStrike">
                          <a:solidFill>
                            <a:srgbClr val="0070C0"/>
                          </a:solidFill>
                          <a:highlight>
                            <a:srgbClr val="FFFFFF"/>
                          </a:highlight>
                        </a:rPr>
                        <a:t>AMOL/PhOD</a:t>
                      </a:r>
                      <a:r>
                        <a:rPr lang="en" sz="1100" u="none" cap="none" strike="noStrike">
                          <a:solidFill>
                            <a:srgbClr val="0070C0"/>
                          </a:solidFill>
                          <a:highlight>
                            <a:srgbClr val="FFFFFF"/>
                          </a:highlight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0" lang="en" sz="1100" u="none" cap="none" strike="noStrike">
                          <a:solidFill>
                            <a:srgbClr val="000000"/>
                          </a:solidFill>
                          <a:highlight>
                            <a:schemeClr val="lt1"/>
                          </a:highlight>
                          <a:latin typeface="Arial"/>
                          <a:ea typeface="Arial"/>
                          <a:cs typeface="Arial"/>
                          <a:sym typeface="Arial"/>
                        </a:rPr>
                        <a:t>HeeSook Kang, </a:t>
                      </a:r>
                      <a:r>
                        <a:rPr b="0" lang="en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Arial"/>
                          <a:ea typeface="Arial"/>
                          <a:cs typeface="Arial"/>
                          <a:sym typeface="Arial"/>
                        </a:rPr>
                        <a:t>Hyun-Sook Kim, Ming Ming Shao</a:t>
                      </a:r>
                      <a:endParaRPr b="0" sz="1100" u="none" cap="none" strike="noStrike">
                        <a:solidFill>
                          <a:srgbClr val="000000"/>
                        </a:solidFill>
                        <a:highlight>
                          <a:srgbClr val="FFFFFF"/>
                        </a:highlight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100" u="none" cap="none" strike="noStrike">
                          <a:solidFill>
                            <a:srgbClr val="0070C0"/>
                          </a:solidFill>
                        </a:rPr>
                        <a:t>NCAR/ESMF</a:t>
                      </a:r>
                      <a:r>
                        <a:rPr lang="en" sz="1100" u="none" cap="none" strike="noStrike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b="0" lang="en" sz="1100" u="none" cap="none" strike="noStrike">
                          <a:solidFill>
                            <a:srgbClr val="3C4043"/>
                          </a:solidFill>
                          <a:highlight>
                            <a:srgbClr val="FFFFFF"/>
                          </a:highlight>
                          <a:latin typeface="Arial"/>
                          <a:ea typeface="Arial"/>
                          <a:cs typeface="Arial"/>
                          <a:sym typeface="Arial"/>
                        </a:rPr>
                        <a:t>Dan Rosen, </a:t>
                      </a:r>
                      <a:r>
                        <a:rPr b="0" lang="en" sz="1100" u="none" cap="none" strike="noStrike">
                          <a:solidFill>
                            <a:srgbClr val="20212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Gerhard Theurich, Ufuk Turuncoglu</a:t>
                      </a:r>
                      <a:endParaRPr sz="1100" u="none" cap="none" strike="noStrike">
                        <a:solidFill>
                          <a:srgbClr val="C00000"/>
                        </a:solidFill>
                      </a:endParaRPr>
                    </a:p>
                  </a:txBody>
                  <a:tcPr marT="34300" marB="34300" marR="68600" marL="686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u="none" cap="none" strike="noStrike">
                          <a:solidFill>
                            <a:srgbClr val="C00000"/>
                          </a:solidFill>
                        </a:rPr>
                        <a:t>Data Assimilation</a:t>
                      </a:r>
                      <a:endParaRPr b="1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100">
                          <a:solidFill>
                            <a:srgbClr val="0070C0"/>
                          </a:solidFill>
                        </a:rPr>
                        <a:t>MDC</a:t>
                      </a:r>
                      <a:r>
                        <a:rPr lang="en" sz="1100" u="none" cap="none" strike="noStrike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" sz="1100" u="none" cap="none" strike="noStrike">
                          <a:solidFill>
                            <a:srgbClr val="000000"/>
                          </a:solidFill>
                        </a:rPr>
                        <a:t>Jing Cheng, Daniel Holdaway, </a:t>
                      </a:r>
                      <a:r>
                        <a:rPr lang="en" sz="1100" u="none" cap="none" strike="noStrike">
                          <a:solidFill>
                            <a:srgbClr val="000000"/>
                          </a:solidFill>
                          <a:highlight>
                            <a:schemeClr val="lt1"/>
                          </a:highlight>
                        </a:rPr>
                        <a:t>Daryl Kleist</a:t>
                      </a:r>
                      <a:r>
                        <a:rPr lang="en" sz="1100" u="none" cap="none" strike="noStrike">
                          <a:solidFill>
                            <a:srgbClr val="000000"/>
                          </a:solidFill>
                        </a:rPr>
                        <a:t>, Ting Lei, Shun Liu, Donald</a:t>
                      </a:r>
                      <a:r>
                        <a:rPr lang="en" sz="1100"/>
                        <a:t> Lippi, </a:t>
                      </a:r>
                      <a:r>
                        <a:rPr lang="en" sz="1100" u="none" cap="none" strike="noStrike">
                          <a:solidFill>
                            <a:srgbClr val="000000"/>
                          </a:solidFill>
                        </a:rPr>
                        <a:t>Xu Lu, Yonghui Weng, </a:t>
                      </a:r>
                      <a:r>
                        <a:rPr lang="en" sz="1100">
                          <a:solidFill>
                            <a:srgbClr val="222222"/>
                          </a:solidFill>
                          <a:highlight>
                            <a:srgbClr val="FFFFFF"/>
                          </a:highlight>
                        </a:rPr>
                        <a:t>Sho Yokota</a:t>
                      </a:r>
                      <a:endParaRPr sz="1100" u="none" cap="none" strike="noStrike">
                        <a:solidFill>
                          <a:srgbClr val="000000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100" u="none" cap="none" strike="noStrike">
                          <a:solidFill>
                            <a:srgbClr val="0070C0"/>
                          </a:solidFill>
                        </a:rPr>
                        <a:t>AOML/HRD</a:t>
                      </a:r>
                      <a:r>
                        <a:rPr lang="en" sz="1100" u="none" cap="none" strike="noStrike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" sz="1100" u="none" cap="none" strike="noStrike">
                          <a:solidFill>
                            <a:schemeClr val="dk1"/>
                          </a:solidFill>
                        </a:rPr>
                        <a:t>Brittany Dahl,</a:t>
                      </a:r>
                      <a:r>
                        <a:rPr lang="en" sz="1100" u="none" cap="none" strike="noStrike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" sz="1100" u="none" cap="none" strike="noStrike">
                          <a:solidFill>
                            <a:srgbClr val="000000"/>
                          </a:solidFill>
                        </a:rPr>
                        <a:t>Sarah D. Ditchek, Kathryn Sellwood, Jason Sippel, </a:t>
                      </a:r>
                      <a:endParaRPr sz="1100" u="none" cap="none" strike="noStrike">
                        <a:solidFill>
                          <a:srgbClr val="000000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100" u="none" cap="none" strike="noStrike">
                          <a:solidFill>
                            <a:srgbClr val="0070C0"/>
                          </a:solidFill>
                        </a:rPr>
                        <a:t>OU</a:t>
                      </a:r>
                      <a:r>
                        <a:rPr lang="en" sz="1100" u="none" cap="none" strike="noStrike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" sz="1100" u="none" cap="none" strike="noStrike">
                          <a:solidFill>
                            <a:srgbClr val="000000"/>
                          </a:solidFill>
                        </a:rPr>
                        <a:t>Xuguang Wang</a:t>
                      </a:r>
                      <a:endParaRPr sz="1100" u="none" cap="none" strike="noStrike">
                        <a:solidFill>
                          <a:srgbClr val="000000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100" u="none" cap="none" strike="noStrike">
                          <a:solidFill>
                            <a:srgbClr val="0070C0"/>
                          </a:solidFill>
                        </a:rPr>
                        <a:t>UM/CIMAS </a:t>
                      </a:r>
                      <a:r>
                        <a:rPr lang="en" sz="1100" u="none" cap="none" strike="noStrike">
                          <a:solidFill>
                            <a:schemeClr val="dk1"/>
                          </a:solidFill>
                        </a:rPr>
                        <a:t>Altug Aksoy, Dan Wu</a:t>
                      </a:r>
                      <a:endParaRPr sz="11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100" u="none" cap="none" strike="noStrike">
                          <a:solidFill>
                            <a:srgbClr val="0070C0"/>
                          </a:solidFill>
                        </a:rPr>
                        <a:t>UMD</a:t>
                      </a:r>
                      <a:r>
                        <a:rPr lang="en" sz="1100" u="none" cap="none" strike="noStrike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" sz="1100" u="none" cap="none" strike="noStrike">
                          <a:solidFill>
                            <a:srgbClr val="000000"/>
                          </a:solidFill>
                        </a:rPr>
                        <a:t>Joseph Knisely, </a:t>
                      </a:r>
                      <a:r>
                        <a:rPr lang="en" sz="1100" u="none" cap="none" strike="noStrike">
                          <a:solidFill>
                            <a:srgbClr val="000000"/>
                          </a:solidFill>
                          <a:highlight>
                            <a:schemeClr val="lt1"/>
                          </a:highlight>
                        </a:rPr>
                        <a:t>Kenta Kurosawa,</a:t>
                      </a:r>
                      <a:r>
                        <a:rPr lang="en" sz="1100" u="none" cap="none" strike="noStrike">
                          <a:solidFill>
                            <a:srgbClr val="000000"/>
                          </a:solidFill>
                        </a:rPr>
                        <a:t> </a:t>
                      </a:r>
                      <a:endParaRPr sz="1100" u="none" cap="none" strike="noStrike">
                        <a:solidFill>
                          <a:srgbClr val="000000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rgbClr val="000000"/>
                          </a:solidFill>
                        </a:rPr>
                        <a:t>Jonathan Poterjoy</a:t>
                      </a:r>
                      <a:endParaRPr sz="1100" u="none" cap="none" strike="noStrike">
                        <a:solidFill>
                          <a:srgbClr val="000000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100" u="none" cap="none" strike="noStrike">
                          <a:solidFill>
                            <a:srgbClr val="0070C0"/>
                          </a:solidFill>
                          <a:highlight>
                            <a:srgbClr val="FFFFFF"/>
                          </a:highlight>
                        </a:rPr>
                        <a:t>SUNY/U at Albany</a:t>
                      </a:r>
                      <a:r>
                        <a:rPr lang="en" sz="1100" u="none" cap="none" strike="noStrike">
                          <a:solidFill>
                            <a:srgbClr val="0070C0"/>
                          </a:solidFill>
                          <a:highlight>
                            <a:srgbClr val="FFFFFF"/>
                          </a:highlight>
                        </a:rPr>
                        <a:t> </a:t>
                      </a:r>
                      <a:r>
                        <a:rPr lang="en" sz="1100" u="none" cap="none" strike="noStrike">
                          <a:solidFill>
                            <a:srgbClr val="202124"/>
                          </a:solidFill>
                          <a:highlight>
                            <a:srgbClr val="FFFFFF"/>
                          </a:highlight>
                        </a:rPr>
                        <a:t>R</a:t>
                      </a:r>
                      <a:r>
                        <a:rPr lang="en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</a:rPr>
                        <a:t>yan Torn</a:t>
                      </a:r>
                      <a:endParaRPr sz="1400" u="none" cap="none" strike="noStrike">
                        <a:solidFill>
                          <a:srgbClr val="C00000"/>
                        </a:solidFill>
                      </a:endParaRPr>
                    </a:p>
                  </a:txBody>
                  <a:tcPr marT="34300" marB="34300" marR="68600" marL="686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1171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u="none" cap="none" strike="noStrike">
                          <a:solidFill>
                            <a:srgbClr val="C00000"/>
                          </a:solidFill>
                        </a:rPr>
                        <a:t>Model Pre- and Post-processes </a:t>
                      </a:r>
                      <a:endParaRPr b="1" u="none" cap="none" strike="noStrike">
                        <a:solidFill>
                          <a:srgbClr val="C00000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400"/>
                        <a:buFont typeface="Calibri"/>
                        <a:buNone/>
                      </a:pPr>
                      <a:r>
                        <a:rPr b="1" lang="en" sz="1100">
                          <a:solidFill>
                            <a:srgbClr val="0070C0"/>
                          </a:solidFill>
                        </a:rPr>
                        <a:t>MDC</a:t>
                      </a:r>
                      <a:r>
                        <a:rPr lang="en" sz="1100" u="none" cap="none" strike="noStrike">
                          <a:solidFill>
                            <a:srgbClr val="0070C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George Gayno, Qingfu Liu, Chuan-Kai Wang, Wen Meng, Lin Zhu</a:t>
                      </a:r>
                      <a:endParaRPr b="1" sz="11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100" u="none" cap="none" strike="noStrike">
                          <a:solidFill>
                            <a:schemeClr val="accent1"/>
                          </a:solidFill>
                        </a:rPr>
                        <a:t>GFDL</a:t>
                      </a:r>
                      <a:r>
                        <a:rPr lang="en" sz="1100" u="none" cap="none" strike="noStrike">
                          <a:solidFill>
                            <a:srgbClr val="20212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Timothy Marchok</a:t>
                      </a:r>
                      <a:endParaRPr sz="1100" u="none" cap="none" strike="noStrike">
                        <a:solidFill>
                          <a:srgbClr val="202124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300" marB="34300" marR="68600" marL="686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Pts val="1400"/>
                        <a:buFont typeface="Calibri"/>
                        <a:buNone/>
                      </a:pPr>
                      <a:r>
                        <a:rPr b="1" i="0" lang="en" u="none" cap="none" strike="noStrike">
                          <a:solidFill>
                            <a:srgbClr val="C00000"/>
                          </a:solidFill>
                        </a:rPr>
                        <a:t>Atmospheric Physics</a:t>
                      </a:r>
                      <a:endParaRPr b="1" i="0" u="none" cap="none" strike="noStrike">
                        <a:solidFill>
                          <a:srgbClr val="C00000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400"/>
                        <a:buFont typeface="Calibri"/>
                        <a:buNone/>
                      </a:pPr>
                      <a:r>
                        <a:rPr b="1" lang="en" sz="1100">
                          <a:solidFill>
                            <a:srgbClr val="0070C0"/>
                          </a:solidFill>
                        </a:rPr>
                        <a:t>MDC</a:t>
                      </a:r>
                      <a:r>
                        <a:rPr i="0" lang="en" sz="1100" u="none" cap="none" strike="noStrike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i="0" lang="en" sz="1100" u="none" cap="none" strike="noStrike">
                          <a:solidFill>
                            <a:schemeClr val="dk1"/>
                          </a:solidFill>
                        </a:rPr>
                        <a:t>Michael Barlage, </a:t>
                      </a:r>
                      <a:r>
                        <a:rPr i="0" lang="en" sz="1100" u="none" cap="none" strike="noStrike">
                          <a:solidFill>
                            <a:srgbClr val="000000"/>
                          </a:solidFill>
                        </a:rPr>
                        <a:t>Jongil Han, Ruiyu</a:t>
                      </a:r>
                      <a:r>
                        <a:rPr lang="en" sz="1100" u="none" cap="none" strike="noStrike">
                          <a:solidFill>
                            <a:srgbClr val="000000"/>
                          </a:solidFill>
                        </a:rPr>
                        <a:t> Sun, </a:t>
                      </a:r>
                      <a:r>
                        <a:rPr i="0" lang="en" sz="1100" u="none" cap="none" strike="noStrike">
                          <a:solidFill>
                            <a:srgbClr val="000000"/>
                          </a:solidFill>
                        </a:rPr>
                        <a:t>Xu </a:t>
                      </a:r>
                      <a:r>
                        <a:rPr lang="en" sz="1100" u="none" cap="none" strike="noStrike">
                          <a:solidFill>
                            <a:srgbClr val="000000"/>
                          </a:solidFill>
                        </a:rPr>
                        <a:t>Li,</a:t>
                      </a:r>
                      <a:r>
                        <a:rPr i="0" lang="en" sz="1100" u="none" cap="none" strike="noStrike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" sz="1100" u="none" cap="none" strike="noStrike">
                          <a:solidFill>
                            <a:srgbClr val="000000"/>
                          </a:solidFill>
                        </a:rPr>
                        <a:t>Weiguo Wang, Fanglin Yang, Rongqian Yang</a:t>
                      </a:r>
                      <a:endParaRPr sz="1100" u="none" cap="none" strike="noStrike">
                        <a:solidFill>
                          <a:srgbClr val="000000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400"/>
                        <a:buFont typeface="Calibri"/>
                        <a:buNone/>
                      </a:pPr>
                      <a:r>
                        <a:rPr b="1" i="0" lang="en" sz="1100" u="none" cap="none" strike="noStrike">
                          <a:solidFill>
                            <a:srgbClr val="0070C0"/>
                          </a:solidFill>
                        </a:rPr>
                        <a:t>AOML/HRD</a:t>
                      </a:r>
                      <a:r>
                        <a:rPr i="0" lang="en" sz="1100" u="none" cap="none" strike="noStrike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" sz="1100" u="none" cap="none" strike="noStrike">
                          <a:solidFill>
                            <a:srgbClr val="202124"/>
                          </a:solidFill>
                          <a:highlight>
                            <a:srgbClr val="FFFFFF"/>
                          </a:highlight>
                        </a:rPr>
                        <a:t>Andrew Hazelton</a:t>
                      </a:r>
                      <a:endParaRPr sz="1100" u="none" cap="none" strike="noStrike">
                        <a:solidFill>
                          <a:srgbClr val="202124"/>
                        </a:solidFill>
                        <a:highlight>
                          <a:srgbClr val="FFFFFF"/>
                        </a:highlight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400"/>
                        <a:buFont typeface="Calibri"/>
                        <a:buNone/>
                      </a:pPr>
                      <a:r>
                        <a:rPr b="1" lang="en" sz="1100" u="none" cap="none" strike="noStrike">
                          <a:solidFill>
                            <a:srgbClr val="0070C0"/>
                          </a:solidFill>
                        </a:rPr>
                        <a:t>UAH   </a:t>
                      </a:r>
                      <a:r>
                        <a:rPr lang="en" sz="1100" u="none" cap="none" strike="noStrike">
                          <a:solidFill>
                            <a:srgbClr val="202124"/>
                          </a:solidFill>
                          <a:highlight>
                            <a:srgbClr val="FFFFFF"/>
                          </a:highlight>
                        </a:rPr>
                        <a:t>Xiaomin Chen</a:t>
                      </a:r>
                      <a:r>
                        <a:rPr b="1" lang="en" sz="1100">
                          <a:solidFill>
                            <a:srgbClr val="0070C0"/>
                          </a:solidFill>
                        </a:rPr>
                        <a:t> FIU</a:t>
                      </a:r>
                      <a:r>
                        <a:rPr lang="en" sz="1100">
                          <a:solidFill>
                            <a:srgbClr val="202124"/>
                          </a:solidFill>
                          <a:highlight>
                            <a:srgbClr val="FFFFFF"/>
                          </a:highlight>
                        </a:rPr>
                        <a:t> Ping Zhu</a:t>
                      </a:r>
                      <a:endParaRPr sz="1100" u="none" cap="none" strike="noStrike">
                        <a:solidFill>
                          <a:srgbClr val="202124"/>
                        </a:solidFill>
                        <a:highlight>
                          <a:srgbClr val="FFFFFF"/>
                        </a:highlight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400"/>
                        <a:buFont typeface="Calibri"/>
                        <a:buNone/>
                      </a:pPr>
                      <a:r>
                        <a:rPr b="1" lang="en" sz="1100">
                          <a:solidFill>
                            <a:srgbClr val="0070C0"/>
                          </a:solidFill>
                          <a:highlight>
                            <a:srgbClr val="FFFFFF"/>
                          </a:highlight>
                        </a:rPr>
                        <a:t>PSL</a:t>
                      </a:r>
                      <a:r>
                        <a:rPr lang="en" sz="1100">
                          <a:solidFill>
                            <a:srgbClr val="202124"/>
                          </a:solidFill>
                          <a:highlight>
                            <a:srgbClr val="FFFFFF"/>
                          </a:highlight>
                        </a:rPr>
                        <a:t> Lisa Bengtsson</a:t>
                      </a:r>
                      <a:endParaRPr sz="1100">
                        <a:solidFill>
                          <a:srgbClr val="202124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T="34300" marB="34300" marR="68600" marL="686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u="none" cap="none" strike="noStrike">
                          <a:solidFill>
                            <a:srgbClr val="C00000"/>
                          </a:solidFill>
                        </a:rPr>
                        <a:t>Verification/Evaluation</a:t>
                      </a:r>
                      <a:endParaRPr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400"/>
                        <a:buFont typeface="Calibri"/>
                        <a:buNone/>
                      </a:pPr>
                      <a:r>
                        <a:rPr b="1" lang="en" sz="1100">
                          <a:solidFill>
                            <a:srgbClr val="0070C0"/>
                          </a:solidFill>
                        </a:rPr>
                        <a:t>MDC</a:t>
                      </a:r>
                      <a:r>
                        <a:rPr b="1" lang="en" sz="1100" u="none" cap="none" strike="noStrike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Hananeh Jafary, Jiayi Peng</a:t>
                      </a:r>
                      <a:endParaRPr sz="11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100" u="none" cap="none" strike="noStrike">
                          <a:solidFill>
                            <a:srgbClr val="0070C0"/>
                          </a:solidFill>
                        </a:rPr>
                        <a:t>NHC</a:t>
                      </a:r>
                      <a:r>
                        <a:rPr lang="en" sz="1100" u="none" cap="none" strike="noStrike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" sz="1100" u="none" cap="none" strike="noStrike">
                          <a:solidFill>
                            <a:srgbClr val="20212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Michael Brennan, </a:t>
                      </a:r>
                      <a:r>
                        <a:rPr lang="en" sz="1100">
                          <a:solidFill>
                            <a:srgbClr val="202124"/>
                          </a:solidFill>
                        </a:rPr>
                        <a:t>Wallace Hogsett, </a:t>
                      </a:r>
                      <a:r>
                        <a:rPr lang="en" sz="1100" u="none" cap="none" strike="noStrike">
                          <a:solidFill>
                            <a:srgbClr val="20212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Jon Martinez</a:t>
                      </a:r>
                      <a:r>
                        <a:rPr lang="en" sz="1100" u="none" cap="none" strike="noStrike">
                          <a:solidFill>
                            <a:srgbClr val="0070C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n" sz="1100">
                          <a:solidFill>
                            <a:srgbClr val="202124"/>
                          </a:solidFill>
                        </a:rPr>
                        <a:t>Jamie Rhome, Pablo Santos, </a:t>
                      </a:r>
                      <a:r>
                        <a:rPr lang="en" sz="1100" u="none" cap="none" strike="noStrike">
                          <a:solidFill>
                            <a:srgbClr val="20212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Ben Trabing, David Zelinsky, </a:t>
                      </a:r>
                      <a:endParaRPr sz="1100" u="none" cap="none" strike="noStrike">
                        <a:solidFill>
                          <a:srgbClr val="202124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100" u="none" cap="none" strike="noStrike">
                          <a:solidFill>
                            <a:srgbClr val="0070C0"/>
                          </a:solidFill>
                        </a:rPr>
                        <a:t>JTWC</a:t>
                      </a:r>
                      <a:r>
                        <a:rPr lang="en" sz="1100" u="none" cap="none" strike="noStrike">
                          <a:solidFill>
                            <a:srgbClr val="20212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Brian Strahl, Levi Cowan</a:t>
                      </a:r>
                      <a:endParaRPr sz="1100" u="none" cap="none" strike="noStrike">
                        <a:solidFill>
                          <a:srgbClr val="202124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300" marB="34300" marR="68600" marL="686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403" name="Google Shape;403;p47"/>
          <p:cNvSpPr txBox="1"/>
          <p:nvPr/>
        </p:nvSpPr>
        <p:spPr>
          <a:xfrm>
            <a:off x="86225" y="4604875"/>
            <a:ext cx="9144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lang="en" sz="1300">
                <a:solidFill>
                  <a:srgbClr val="FF0000"/>
                </a:solidFill>
              </a:rPr>
              <a:t>Funding support from </a:t>
            </a:r>
            <a:r>
              <a:rPr b="1" i="0" lang="en" sz="1300" u="none" cap="none" strike="noStrike">
                <a:solidFill>
                  <a:srgbClr val="FF0000"/>
                </a:solidFill>
              </a:rPr>
              <a:t> HFIP, IFAA, DSUP, JTTI, and UFS-R2O Projects. Thanks </a:t>
            </a:r>
            <a:r>
              <a:rPr b="1" lang="en" sz="1300">
                <a:solidFill>
                  <a:srgbClr val="FF0000"/>
                </a:solidFill>
              </a:rPr>
              <a:t>to MDC</a:t>
            </a:r>
            <a:r>
              <a:rPr b="1" i="0" lang="en" sz="1300" u="none" cap="none" strike="noStrike">
                <a:solidFill>
                  <a:srgbClr val="FF0000"/>
                </a:solidFill>
              </a:rPr>
              <a:t> managem</a:t>
            </a:r>
            <a:r>
              <a:rPr b="1" lang="en" sz="1300">
                <a:solidFill>
                  <a:srgbClr val="FF0000"/>
                </a:solidFill>
              </a:rPr>
              <a:t>ent team</a:t>
            </a:r>
            <a:endParaRPr b="1" i="0" sz="1300" u="none" cap="none" strike="noStrike">
              <a:solidFill>
                <a:srgbClr val="FF0000"/>
              </a:solidFill>
            </a:endParaRPr>
          </a:p>
        </p:txBody>
      </p:sp>
      <p:pic>
        <p:nvPicPr>
          <p:cNvPr id="404" name="Google Shape;404;p47"/>
          <p:cNvPicPr preferRelativeResize="0"/>
          <p:nvPr/>
        </p:nvPicPr>
        <p:blipFill rotWithShape="1">
          <a:blip r:embed="rId3">
            <a:alphaModFix/>
          </a:blip>
          <a:srcRect b="22438" l="34886" r="34707" t="22432"/>
          <a:stretch/>
        </p:blipFill>
        <p:spPr>
          <a:xfrm>
            <a:off x="8357250" y="46002"/>
            <a:ext cx="663907" cy="677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8850" y="97900"/>
            <a:ext cx="1004987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1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Outline</a:t>
            </a:r>
            <a:endParaRPr/>
          </a:p>
        </p:txBody>
      </p:sp>
      <p:sp>
        <p:nvSpPr>
          <p:cNvPr id="215" name="Google Shape;215;p31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65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Char char="❏"/>
            </a:pPr>
            <a:r>
              <a:rPr lang="en" sz="1700"/>
              <a:t>Introduction: The HAFS Data Assimilation System</a:t>
            </a:r>
            <a:endParaRPr sz="1700"/>
          </a:p>
          <a:p>
            <a:pPr indent="-3365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Char char="❏"/>
            </a:pPr>
            <a:r>
              <a:rPr lang="en" sz="1700"/>
              <a:t>Integration to the HAFS-JEDI Workflow</a:t>
            </a:r>
            <a:endParaRPr sz="1700"/>
          </a:p>
          <a:p>
            <a:pPr indent="-3365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Char char="❏"/>
            </a:pPr>
            <a:r>
              <a:rPr lang="en" sz="1700"/>
              <a:t>Transitioning to JEDI: Observation Validation Process </a:t>
            </a:r>
            <a:endParaRPr sz="1700"/>
          </a:p>
          <a:p>
            <a:pPr indent="-3365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Char char="❏"/>
            </a:pPr>
            <a:r>
              <a:rPr lang="en" sz="1700"/>
              <a:t>Retrospective and Real-time Testing </a:t>
            </a:r>
            <a:endParaRPr sz="1700"/>
          </a:p>
          <a:p>
            <a:pPr indent="-3365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Char char="❏"/>
            </a:pPr>
            <a:r>
              <a:rPr lang="en" sz="1700"/>
              <a:t>Summary and Next Steps</a:t>
            </a:r>
            <a:endParaRPr sz="17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2"/>
          <p:cNvSpPr txBox="1"/>
          <p:nvPr>
            <p:ph type="title"/>
          </p:nvPr>
        </p:nvSpPr>
        <p:spPr>
          <a:xfrm>
            <a:off x="907850" y="-1"/>
            <a:ext cx="7030500" cy="34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latin typeface="Nunito"/>
                <a:ea typeface="Nunito"/>
                <a:cs typeface="Nunito"/>
                <a:sym typeface="Nunito"/>
              </a:rPr>
              <a:t>Introduction: The HAFS Data Assimilation System</a:t>
            </a:r>
            <a:endParaRPr sz="1700"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21" name="Google Shape;221;p32"/>
          <p:cNvGrpSpPr/>
          <p:nvPr/>
        </p:nvGrpSpPr>
        <p:grpSpPr>
          <a:xfrm>
            <a:off x="5514291" y="389942"/>
            <a:ext cx="2878989" cy="1743270"/>
            <a:chOff x="4419339" y="1089438"/>
            <a:chExt cx="4572001" cy="2753980"/>
          </a:xfrm>
        </p:grpSpPr>
        <p:pic>
          <p:nvPicPr>
            <p:cNvPr id="222" name="Google Shape;222;p3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419339" y="1089438"/>
              <a:ext cx="4572001" cy="27539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3" name="Google Shape;223;p3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628862" y="2267588"/>
              <a:ext cx="228600" cy="2286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24" name="Google Shape;224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01075" y="949112"/>
            <a:ext cx="4572002" cy="3354828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25" name="Google Shape;225;p32"/>
          <p:cNvSpPr txBox="1"/>
          <p:nvPr/>
        </p:nvSpPr>
        <p:spPr>
          <a:xfrm>
            <a:off x="5514289" y="2114550"/>
            <a:ext cx="2879100" cy="2757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FF3300"/>
                </a:solidFill>
                <a:latin typeface="Nunito"/>
                <a:ea typeface="Nunito"/>
                <a:cs typeface="Nunito"/>
                <a:sym typeface="Nunito"/>
              </a:rPr>
              <a:t>DA is conducted in nested domain (red box)</a:t>
            </a:r>
            <a:endParaRPr b="1" sz="1000">
              <a:solidFill>
                <a:srgbClr val="FF33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26" name="Google Shape;226;p32"/>
          <p:cNvSpPr txBox="1"/>
          <p:nvPr/>
        </p:nvSpPr>
        <p:spPr>
          <a:xfrm>
            <a:off x="5048250" y="2428875"/>
            <a:ext cx="3905400" cy="2565000"/>
          </a:xfrm>
          <a:prstGeom prst="rect">
            <a:avLst/>
          </a:prstGeom>
          <a:solidFill>
            <a:srgbClr val="F8FAFC"/>
          </a:solidFill>
          <a:ln cap="flat" cmpd="sng" w="143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33350" lIns="133350" spcFirstLastPara="1" rIns="133350" wrap="square" tIns="1333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978">
                <a:solidFill>
                  <a:srgbClr val="145FA6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All observations assimilated in GFS</a:t>
            </a:r>
            <a:endParaRPr b="0" sz="978">
              <a:solidFill>
                <a:srgbClr val="145FA6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  <a:p>
            <a:pPr indent="-285274" lvl="0" marL="457200" rtl="0" algn="l">
              <a:spcBef>
                <a:spcPts val="450"/>
              </a:spcBef>
              <a:spcAft>
                <a:spcPts val="0"/>
              </a:spcAft>
              <a:buClr>
                <a:srgbClr val="334155"/>
              </a:buClr>
              <a:buSzPts val="893"/>
              <a:buFont typeface="Nunito"/>
              <a:buChar char="●"/>
            </a:pPr>
            <a:r>
              <a:rPr lang="en" sz="893">
                <a:solidFill>
                  <a:srgbClr val="334155"/>
                </a:solidFill>
                <a:latin typeface="Nunito"/>
                <a:ea typeface="Nunito"/>
                <a:cs typeface="Nunito"/>
                <a:sym typeface="Nunito"/>
              </a:rPr>
              <a:t>Conventional obs</a:t>
            </a:r>
            <a:endParaRPr sz="893">
              <a:solidFill>
                <a:srgbClr val="334155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85274" lvl="0" marL="457200" rtl="0" algn="l">
              <a:spcBef>
                <a:spcPts val="150"/>
              </a:spcBef>
              <a:spcAft>
                <a:spcPts val="0"/>
              </a:spcAft>
              <a:buClr>
                <a:srgbClr val="334155"/>
              </a:buClr>
              <a:buSzPts val="893"/>
              <a:buFont typeface="Nunito"/>
              <a:buChar char="●"/>
            </a:pPr>
            <a:r>
              <a:rPr lang="en" sz="893">
                <a:solidFill>
                  <a:srgbClr val="334155"/>
                </a:solidFill>
                <a:latin typeface="Nunito"/>
                <a:ea typeface="Nunito"/>
                <a:cs typeface="Nunito"/>
                <a:sym typeface="Nunito"/>
              </a:rPr>
              <a:t>Recon</a:t>
            </a:r>
            <a:endParaRPr sz="893">
              <a:solidFill>
                <a:srgbClr val="334155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85274" lvl="0" marL="457200" rtl="0" algn="l">
              <a:spcBef>
                <a:spcPts val="150"/>
              </a:spcBef>
              <a:spcAft>
                <a:spcPts val="0"/>
              </a:spcAft>
              <a:buClr>
                <a:srgbClr val="334155"/>
              </a:buClr>
              <a:buSzPts val="893"/>
              <a:buFont typeface="Nunito"/>
              <a:buChar char="●"/>
            </a:pPr>
            <a:r>
              <a:rPr lang="en" sz="893">
                <a:solidFill>
                  <a:srgbClr val="334155"/>
                </a:solidFill>
                <a:latin typeface="Nunito"/>
                <a:ea typeface="Nunito"/>
                <a:cs typeface="Nunito"/>
                <a:sym typeface="Nunito"/>
              </a:rPr>
              <a:t>Satellite derived winds</a:t>
            </a:r>
            <a:endParaRPr sz="893">
              <a:solidFill>
                <a:srgbClr val="334155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85274" lvl="0" marL="457200" rtl="0" algn="l">
              <a:spcBef>
                <a:spcPts val="150"/>
              </a:spcBef>
              <a:spcAft>
                <a:spcPts val="0"/>
              </a:spcAft>
              <a:buClr>
                <a:srgbClr val="334155"/>
              </a:buClr>
              <a:buSzPts val="893"/>
              <a:buFont typeface="Nunito"/>
              <a:buChar char="●"/>
            </a:pPr>
            <a:r>
              <a:rPr lang="en" sz="893">
                <a:solidFill>
                  <a:srgbClr val="334155"/>
                </a:solidFill>
                <a:latin typeface="Nunito"/>
                <a:ea typeface="Nunito"/>
                <a:cs typeface="Nunito"/>
                <a:sym typeface="Nunito"/>
              </a:rPr>
              <a:t>Satellite radiance</a:t>
            </a:r>
            <a:endParaRPr sz="893">
              <a:solidFill>
                <a:srgbClr val="334155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85274" lvl="0" marL="457200" rtl="0" algn="l">
              <a:spcBef>
                <a:spcPts val="150"/>
              </a:spcBef>
              <a:spcAft>
                <a:spcPts val="0"/>
              </a:spcAft>
              <a:buClr>
                <a:srgbClr val="334155"/>
              </a:buClr>
              <a:buSzPts val="893"/>
              <a:buFont typeface="Nunito"/>
              <a:buChar char="●"/>
            </a:pPr>
            <a:r>
              <a:rPr lang="en" sz="893">
                <a:solidFill>
                  <a:srgbClr val="334155"/>
                </a:solidFill>
                <a:latin typeface="Nunito"/>
                <a:ea typeface="Nunito"/>
                <a:cs typeface="Nunito"/>
                <a:sym typeface="Nunito"/>
              </a:rPr>
              <a:t>TCVitals</a:t>
            </a:r>
            <a:endParaRPr sz="893">
              <a:solidFill>
                <a:srgbClr val="334155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0" lang="en" sz="978">
                <a:solidFill>
                  <a:srgbClr val="145FA6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HighRes. Obs.</a:t>
            </a:r>
            <a:endParaRPr b="0" sz="978">
              <a:solidFill>
                <a:srgbClr val="145FA6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  <a:p>
            <a:pPr indent="-285274" lvl="0" marL="457200" rtl="0" algn="l">
              <a:spcBef>
                <a:spcPts val="450"/>
              </a:spcBef>
              <a:spcAft>
                <a:spcPts val="0"/>
              </a:spcAft>
              <a:buClr>
                <a:schemeClr val="dk2"/>
              </a:buClr>
              <a:buSzPts val="893"/>
              <a:buFont typeface="Nunito"/>
              <a:buChar char="●"/>
            </a:pPr>
            <a:r>
              <a:rPr lang="en" sz="893">
                <a:solidFill>
                  <a:srgbClr val="334155"/>
                </a:solidFill>
                <a:latin typeface="Nunito"/>
                <a:ea typeface="Nunito"/>
                <a:cs typeface="Nunito"/>
                <a:sym typeface="Nunito"/>
              </a:rPr>
              <a:t>Recon: Tail Doppler Radar (TDR) and HDOB</a:t>
            </a:r>
            <a:endParaRPr sz="893">
              <a:solidFill>
                <a:srgbClr val="334155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85274" lvl="0" marL="457200" rtl="0" algn="l">
              <a:spcBef>
                <a:spcPts val="150"/>
              </a:spcBef>
              <a:spcAft>
                <a:spcPts val="0"/>
              </a:spcAft>
              <a:buClr>
                <a:schemeClr val="dk2"/>
              </a:buClr>
              <a:buSzPts val="893"/>
              <a:buFont typeface="Nunito"/>
              <a:buChar char="●"/>
            </a:pPr>
            <a:r>
              <a:rPr lang="en" sz="893">
                <a:solidFill>
                  <a:srgbClr val="334155"/>
                </a:solidFill>
                <a:latin typeface="Nunito"/>
                <a:ea typeface="Nunito"/>
                <a:cs typeface="Nunito"/>
                <a:sym typeface="Nunito"/>
              </a:rPr>
              <a:t>NEXRAD</a:t>
            </a:r>
            <a:endParaRPr sz="893">
              <a:solidFill>
                <a:srgbClr val="334155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85274" lvl="0" marL="457200" rtl="0" algn="l">
              <a:spcBef>
                <a:spcPts val="150"/>
              </a:spcBef>
              <a:spcAft>
                <a:spcPts val="0"/>
              </a:spcAft>
              <a:buClr>
                <a:schemeClr val="dk2"/>
              </a:buClr>
              <a:buSzPts val="893"/>
              <a:buFont typeface="Nunito"/>
              <a:buChar char="●"/>
            </a:pPr>
            <a:r>
              <a:rPr lang="en" sz="893">
                <a:solidFill>
                  <a:srgbClr val="334155"/>
                </a:solidFill>
                <a:latin typeface="Nunito"/>
                <a:ea typeface="Nunito"/>
                <a:cs typeface="Nunito"/>
                <a:sym typeface="Nunito"/>
              </a:rPr>
              <a:t>Dropsondes with drift corrections</a:t>
            </a:r>
            <a:endParaRPr sz="893">
              <a:solidFill>
                <a:srgbClr val="334155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85274" lvl="0" marL="457200" rtl="0" algn="l">
              <a:spcBef>
                <a:spcPts val="150"/>
              </a:spcBef>
              <a:spcAft>
                <a:spcPts val="0"/>
              </a:spcAft>
              <a:buClr>
                <a:schemeClr val="dk2"/>
              </a:buClr>
              <a:buSzPts val="893"/>
              <a:buFont typeface="Nunito"/>
              <a:buChar char="●"/>
            </a:pPr>
            <a:r>
              <a:rPr lang="en" sz="893">
                <a:solidFill>
                  <a:srgbClr val="334155"/>
                </a:solidFill>
                <a:latin typeface="Nunito"/>
                <a:ea typeface="Nunito"/>
                <a:cs typeface="Nunito"/>
                <a:sym typeface="Nunito"/>
              </a:rPr>
              <a:t>METAR observations</a:t>
            </a:r>
            <a:endParaRPr sz="893">
              <a:solidFill>
                <a:srgbClr val="334155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85274" lvl="0" marL="457200" rtl="0" algn="l">
              <a:spcBef>
                <a:spcPts val="150"/>
              </a:spcBef>
              <a:spcAft>
                <a:spcPts val="0"/>
              </a:spcAft>
              <a:buClr>
                <a:schemeClr val="dk2"/>
              </a:buClr>
              <a:buSzPts val="893"/>
              <a:buFont typeface="Nunito"/>
              <a:buChar char="●"/>
            </a:pPr>
            <a:r>
              <a:rPr lang="en" sz="893">
                <a:solidFill>
                  <a:srgbClr val="334155"/>
                </a:solidFill>
                <a:latin typeface="Nunito"/>
                <a:ea typeface="Nunito"/>
                <a:cs typeface="Nunito"/>
                <a:sym typeface="Nunito"/>
              </a:rPr>
              <a:t>Meso-floater High resolution GOES AMVs</a:t>
            </a:r>
            <a:endParaRPr sz="893">
              <a:solidFill>
                <a:srgbClr val="334155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85274" lvl="0" marL="457200" rtl="0" algn="l"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893"/>
              <a:buFont typeface="Nunito"/>
              <a:buChar char="●"/>
            </a:pPr>
            <a:r>
              <a:rPr b="1" lang="en" sz="893">
                <a:solidFill>
                  <a:srgbClr val="D97706"/>
                </a:solidFill>
                <a:latin typeface="Nunito"/>
                <a:ea typeface="Nunito"/>
                <a:cs typeface="Nunito"/>
                <a:sym typeface="Nunito"/>
              </a:rPr>
              <a:t>Assimilate additional obs (HAFS v2.2): Commercial GPS RO and sUAS</a:t>
            </a:r>
            <a:endParaRPr b="1" sz="893">
              <a:solidFill>
                <a:srgbClr val="D9770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27" name="Google Shape;227;p32"/>
          <p:cNvSpPr txBox="1"/>
          <p:nvPr/>
        </p:nvSpPr>
        <p:spPr>
          <a:xfrm>
            <a:off x="361825" y="692650"/>
            <a:ext cx="4572000" cy="184800"/>
          </a:xfrm>
          <a:prstGeom prst="rect">
            <a:avLst/>
          </a:prstGeom>
          <a:solidFill>
            <a:srgbClr val="E0F2FE"/>
          </a:solidFill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200">
                <a:solidFill>
                  <a:srgbClr val="0369A1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Current HAFS DA Framework </a:t>
            </a:r>
            <a:endParaRPr b="0" sz="1200">
              <a:solidFill>
                <a:srgbClr val="0369A1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</p:txBody>
      </p:sp>
      <p:sp>
        <p:nvSpPr>
          <p:cNvPr id="228" name="Google Shape;228;p32"/>
          <p:cNvSpPr txBox="1"/>
          <p:nvPr/>
        </p:nvSpPr>
        <p:spPr>
          <a:xfrm>
            <a:off x="1326075" y="4432175"/>
            <a:ext cx="2804700" cy="3849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HAFS DA Framework with GSI</a:t>
            </a:r>
            <a:endParaRPr b="1"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3"/>
          <p:cNvSpPr txBox="1"/>
          <p:nvPr>
            <p:ph type="title"/>
          </p:nvPr>
        </p:nvSpPr>
        <p:spPr>
          <a:xfrm>
            <a:off x="907850" y="0"/>
            <a:ext cx="6453900" cy="34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latin typeface="Nunito"/>
                <a:ea typeface="Nunito"/>
                <a:cs typeface="Nunito"/>
                <a:sym typeface="Nunito"/>
              </a:rPr>
              <a:t>Integration to the HAFS-JEDI Workflow</a:t>
            </a:r>
            <a:endParaRPr sz="1700"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34" name="Google Shape;234;p33"/>
          <p:cNvGrpSpPr/>
          <p:nvPr/>
        </p:nvGrpSpPr>
        <p:grpSpPr>
          <a:xfrm>
            <a:off x="748450" y="2812138"/>
            <a:ext cx="2827928" cy="2161716"/>
            <a:chOff x="467000" y="2908588"/>
            <a:chExt cx="2827928" cy="2161716"/>
          </a:xfrm>
        </p:grpSpPr>
        <p:grpSp>
          <p:nvGrpSpPr>
            <p:cNvPr id="235" name="Google Shape;235;p33"/>
            <p:cNvGrpSpPr/>
            <p:nvPr/>
          </p:nvGrpSpPr>
          <p:grpSpPr>
            <a:xfrm>
              <a:off x="467000" y="2908588"/>
              <a:ext cx="2827928" cy="2161716"/>
              <a:chOff x="571500" y="1047750"/>
              <a:chExt cx="3619516" cy="3143400"/>
            </a:xfrm>
          </p:grpSpPr>
          <p:sp>
            <p:nvSpPr>
              <p:cNvPr id="236" name="Google Shape;236;p33"/>
              <p:cNvSpPr/>
              <p:nvPr/>
            </p:nvSpPr>
            <p:spPr>
              <a:xfrm>
                <a:off x="571500" y="1047750"/>
                <a:ext cx="3619500" cy="3143400"/>
              </a:xfrm>
              <a:prstGeom prst="roundRect">
                <a:avLst>
                  <a:gd fmla="val 3636" name="adj"/>
                </a:avLst>
              </a:prstGeom>
              <a:solidFill>
                <a:srgbClr val="F8FAFC"/>
              </a:solidFill>
              <a:ln cap="flat" cmpd="sng" w="14300">
                <a:solidFill>
                  <a:srgbClr val="E2E8F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/>
              </a:p>
            </p:txBody>
          </p:sp>
          <p:sp>
            <p:nvSpPr>
              <p:cNvPr id="237" name="Google Shape;237;p33"/>
              <p:cNvSpPr txBox="1"/>
              <p:nvPr/>
            </p:nvSpPr>
            <p:spPr>
              <a:xfrm>
                <a:off x="762016" y="1679499"/>
                <a:ext cx="3429000" cy="463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lang="en" sz="2700">
                    <a:solidFill>
                      <a:srgbClr val="145FA6"/>
                    </a:solidFill>
                    <a:latin typeface="Nunito ExtraBold"/>
                    <a:ea typeface="Nunito ExtraBold"/>
                    <a:cs typeface="Nunito ExtraBold"/>
                    <a:sym typeface="Nunito ExtraBold"/>
                  </a:rPr>
                  <a:t>HDASApp</a:t>
                </a:r>
                <a:endParaRPr b="0" sz="2700">
                  <a:solidFill>
                    <a:srgbClr val="145FA6"/>
                  </a:solidFill>
                  <a:latin typeface="Nunito ExtraBold"/>
                  <a:ea typeface="Nunito ExtraBold"/>
                  <a:cs typeface="Nunito ExtraBold"/>
                  <a:sym typeface="Nunito ExtraBold"/>
                </a:endParaRPr>
              </a:p>
              <a:p>
                <a:pPr indent="0" lvl="0" marL="0" rtl="0" algn="l">
                  <a:spcBef>
                    <a:spcPts val="1125"/>
                  </a:spcBef>
                  <a:spcAft>
                    <a:spcPts val="0"/>
                  </a:spcAft>
                  <a:buNone/>
                </a:pPr>
                <a:r>
                  <a:rPr b="0" lang="en" sz="900">
                    <a:solidFill>
                      <a:srgbClr val="475569"/>
                    </a:solidFill>
                    <a:latin typeface="Nunito SemiBold"/>
                    <a:ea typeface="Nunito SemiBold"/>
                    <a:cs typeface="Nunito SemiBold"/>
                    <a:sym typeface="Nunito SemiBold"/>
                  </a:rPr>
                  <a:t>HAFS Data Assimilation System Application</a:t>
                </a:r>
                <a:endParaRPr sz="900">
                  <a:solidFill>
                    <a:srgbClr val="475569"/>
                  </a:solidFill>
                  <a:latin typeface="Nunito SemiBold"/>
                  <a:ea typeface="Nunito SemiBold"/>
                  <a:cs typeface="Nunito SemiBold"/>
                  <a:sym typeface="Nunito SemiBold"/>
                </a:endParaRPr>
              </a:p>
              <a:p>
                <a:pPr indent="0" lvl="0" marL="0" rtl="0" algn="l">
                  <a:spcBef>
                    <a:spcPts val="1125"/>
                  </a:spcBef>
                  <a:spcAft>
                    <a:spcPts val="0"/>
                  </a:spcAft>
                  <a:buNone/>
                </a:pPr>
                <a:r>
                  <a:rPr lang="en" sz="900">
                    <a:solidFill>
                      <a:srgbClr val="475569"/>
                    </a:solidFill>
                    <a:latin typeface="Material Icons"/>
                    <a:ea typeface="Material Icons"/>
                    <a:cs typeface="Material Icons"/>
                    <a:sym typeface="Material Icons"/>
                  </a:rPr>
                  <a:t>link</a:t>
                </a:r>
                <a:r>
                  <a:rPr b="1" lang="en" sz="600">
                    <a:solidFill>
                      <a:srgbClr val="145FA6"/>
                    </a:solidFill>
                    <a:uFill>
                      <a:noFill/>
                    </a:uFill>
                    <a:latin typeface="Nunito"/>
                    <a:ea typeface="Nunito"/>
                    <a:cs typeface="Nunito"/>
                    <a:sym typeface="Nunito"/>
                    <a:hlinkClick r:id="rId3">
                      <a:extLst>
                        <a:ext uri="{A12FA001-AC4F-418D-AE19-62706E023703}">
                          <ahyp:hlinkClr val="tx"/>
                        </a:ext>
                      </a:extLst>
                    </a:hlinkClick>
                  </a:rPr>
                  <a:t>github.com/NOAA-EMC/HDASApp</a:t>
                </a:r>
                <a:endParaRPr sz="900"/>
              </a:p>
              <a:p>
                <a:pPr indent="0" lvl="0" marL="0" rtl="0" algn="l">
                  <a:spcBef>
                    <a:spcPts val="1125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/>
              </a:p>
            </p:txBody>
          </p:sp>
        </p:grpSp>
        <p:sp>
          <p:nvSpPr>
            <p:cNvPr id="238" name="Google Shape;238;p33"/>
            <p:cNvSpPr txBox="1"/>
            <p:nvPr/>
          </p:nvSpPr>
          <p:spPr>
            <a:xfrm>
              <a:off x="633805" y="3798958"/>
              <a:ext cx="20436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200">
                  <a:solidFill>
                    <a:srgbClr val="145FA6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Core Submodules</a:t>
              </a:r>
              <a:endParaRPr b="0" sz="1200">
                <a:solidFill>
                  <a:srgbClr val="145FA6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  <p:sp>
          <p:nvSpPr>
            <p:cNvPr id="239" name="Google Shape;239;p33"/>
            <p:cNvSpPr txBox="1"/>
            <p:nvPr/>
          </p:nvSpPr>
          <p:spPr>
            <a:xfrm>
              <a:off x="585605" y="4089975"/>
              <a:ext cx="1204200" cy="73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00">
                  <a:solidFill>
                    <a:srgbClr val="0369A1"/>
                  </a:solidFill>
                  <a:latin typeface="Nunito"/>
                  <a:ea typeface="Nunito"/>
                  <a:cs typeface="Nunito"/>
                  <a:sym typeface="Nunito"/>
                </a:rPr>
                <a:t>oops</a:t>
              </a:r>
              <a:endParaRPr b="1" sz="800">
                <a:solidFill>
                  <a:srgbClr val="0369A1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ctr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1" lang="en" sz="800">
                  <a:solidFill>
                    <a:srgbClr val="0369A1"/>
                  </a:solidFill>
                  <a:latin typeface="Nunito"/>
                  <a:ea typeface="Nunito"/>
                  <a:cs typeface="Nunito"/>
                  <a:sym typeface="Nunito"/>
                </a:rPr>
                <a:t>saber</a:t>
              </a:r>
              <a:endParaRPr b="1" sz="800">
                <a:solidFill>
                  <a:srgbClr val="0369A1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ctr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1" lang="en" sz="800">
                  <a:solidFill>
                    <a:srgbClr val="0369A1"/>
                  </a:solidFill>
                  <a:latin typeface="Nunito"/>
                  <a:ea typeface="Nunito"/>
                  <a:cs typeface="Nunito"/>
                  <a:sym typeface="Nunito"/>
                </a:rPr>
                <a:t>vadar</a:t>
              </a:r>
              <a:endParaRPr b="1" sz="800">
                <a:solidFill>
                  <a:srgbClr val="0369A1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ctr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1" lang="en" sz="800">
                  <a:solidFill>
                    <a:srgbClr val="0369A1"/>
                  </a:solidFill>
                  <a:latin typeface="Nunito"/>
                  <a:ea typeface="Nunito"/>
                  <a:cs typeface="Nunito"/>
                  <a:sym typeface="Nunito"/>
                </a:rPr>
                <a:t>fv3</a:t>
              </a:r>
              <a:endParaRPr b="1" sz="800">
                <a:solidFill>
                  <a:srgbClr val="0369A1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ctr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1" lang="en" sz="800">
                  <a:solidFill>
                    <a:srgbClr val="0369A1"/>
                  </a:solidFill>
                  <a:latin typeface="Nunito"/>
                  <a:ea typeface="Nunito"/>
                  <a:cs typeface="Nunito"/>
                  <a:sym typeface="Nunito"/>
                </a:rPr>
                <a:t>fv3-jedi</a:t>
              </a:r>
              <a:endParaRPr b="1" sz="800">
                <a:solidFill>
                  <a:srgbClr val="0369A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240" name="Google Shape;240;p33"/>
            <p:cNvSpPr txBox="1"/>
            <p:nvPr/>
          </p:nvSpPr>
          <p:spPr>
            <a:xfrm>
              <a:off x="1827205" y="4089976"/>
              <a:ext cx="1204200" cy="88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00">
                  <a:solidFill>
                    <a:srgbClr val="0369A1"/>
                  </a:solidFill>
                  <a:latin typeface="Nunito"/>
                  <a:ea typeface="Nunito"/>
                  <a:cs typeface="Nunito"/>
                  <a:sym typeface="Nunito"/>
                </a:rPr>
                <a:t>ufo</a:t>
              </a:r>
              <a:endParaRPr b="1" sz="800">
                <a:solidFill>
                  <a:srgbClr val="0369A1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ctr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1" lang="en" sz="800">
                  <a:solidFill>
                    <a:srgbClr val="0369A1"/>
                  </a:solidFill>
                  <a:latin typeface="Nunito"/>
                  <a:ea typeface="Nunito"/>
                  <a:cs typeface="Nunito"/>
                  <a:sym typeface="Nunito"/>
                </a:rPr>
                <a:t>crtm</a:t>
              </a:r>
              <a:endParaRPr b="1" sz="800">
                <a:solidFill>
                  <a:srgbClr val="0369A1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ctr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1" lang="en" sz="800">
                  <a:solidFill>
                    <a:srgbClr val="0369A1"/>
                  </a:solidFill>
                  <a:latin typeface="Nunito"/>
                  <a:ea typeface="Nunito"/>
                  <a:cs typeface="Nunito"/>
                  <a:sym typeface="Nunito"/>
                </a:rPr>
                <a:t>ioda</a:t>
              </a:r>
              <a:endParaRPr b="1" sz="800">
                <a:solidFill>
                  <a:srgbClr val="0369A1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ctr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1" lang="en" sz="800">
                  <a:solidFill>
                    <a:srgbClr val="0369A1"/>
                  </a:solidFill>
                  <a:latin typeface="Nunito"/>
                  <a:ea typeface="Nunito"/>
                  <a:cs typeface="Nunito"/>
                  <a:sym typeface="Nunito"/>
                </a:rPr>
                <a:t>bufr-query</a:t>
              </a:r>
              <a:endParaRPr b="1" sz="800">
                <a:solidFill>
                  <a:srgbClr val="0369A1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ctr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1" lang="en" sz="800">
                  <a:solidFill>
                    <a:srgbClr val="0369A1"/>
                  </a:solidFill>
                  <a:latin typeface="Nunito"/>
                  <a:ea typeface="Nunito"/>
                  <a:cs typeface="Nunito"/>
                  <a:sym typeface="Nunito"/>
                </a:rPr>
                <a:t>jcb</a:t>
              </a:r>
              <a:endParaRPr b="1" sz="800">
                <a:solidFill>
                  <a:srgbClr val="0369A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sp>
        <p:nvSpPr>
          <p:cNvPr id="241" name="Google Shape;241;p33"/>
          <p:cNvSpPr txBox="1"/>
          <p:nvPr/>
        </p:nvSpPr>
        <p:spPr>
          <a:xfrm>
            <a:off x="4032025" y="625900"/>
            <a:ext cx="4848600" cy="3327300"/>
          </a:xfrm>
          <a:prstGeom prst="rect">
            <a:avLst/>
          </a:prstGeom>
          <a:solidFill>
            <a:srgbClr val="F8FAFC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94D70"/>
              </a:buClr>
              <a:buSzPts val="1300"/>
              <a:buChar char="●"/>
            </a:pPr>
            <a:r>
              <a:rPr b="1" lang="en" sz="1300">
                <a:solidFill>
                  <a:srgbClr val="094D70"/>
                </a:solidFill>
              </a:rPr>
              <a:t>Tested JEDI functions with HAFS model interface:</a:t>
            </a:r>
            <a:r>
              <a:rPr lang="en" sz="1300">
                <a:solidFill>
                  <a:srgbClr val="094D70"/>
                </a:solidFill>
              </a:rPr>
              <a:t> </a:t>
            </a:r>
            <a:endParaRPr sz="1300">
              <a:solidFill>
                <a:srgbClr val="094D70"/>
              </a:solidFill>
            </a:endParaRPr>
          </a:p>
          <a:p>
            <a:pPr indent="-31115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94D70"/>
              </a:buClr>
              <a:buSzPts val="1300"/>
              <a:buChar char="○"/>
            </a:pPr>
            <a:r>
              <a:rPr lang="en" sz="1300">
                <a:solidFill>
                  <a:srgbClr val="094D70"/>
                </a:solidFill>
              </a:rPr>
              <a:t>3DEnVar, 4DEnVar, GETKF, F</a:t>
            </a:r>
            <a:r>
              <a:rPr lang="en" sz="1300">
                <a:solidFill>
                  <a:srgbClr val="094D70"/>
                </a:solidFill>
              </a:rPr>
              <a:t>GAT</a:t>
            </a:r>
            <a:endParaRPr sz="1300">
              <a:solidFill>
                <a:srgbClr val="094D70"/>
              </a:solidFill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94D70"/>
              </a:buClr>
              <a:buSzPts val="1300"/>
              <a:buChar char="●"/>
            </a:pPr>
            <a:r>
              <a:rPr b="1" lang="en" sz="1300">
                <a:solidFill>
                  <a:srgbClr val="094D70"/>
                </a:solidFill>
              </a:rPr>
              <a:t>Observation </a:t>
            </a:r>
            <a:r>
              <a:rPr b="1" lang="en" sz="1300">
                <a:solidFill>
                  <a:srgbClr val="094D70"/>
                </a:solidFill>
              </a:rPr>
              <a:t>o</a:t>
            </a:r>
            <a:r>
              <a:rPr b="1" lang="en" sz="1300">
                <a:solidFill>
                  <a:srgbClr val="094D70"/>
                </a:solidFill>
              </a:rPr>
              <a:t>perator</a:t>
            </a:r>
            <a:r>
              <a:rPr b="1" lang="en" sz="1300">
                <a:solidFill>
                  <a:srgbClr val="094D70"/>
                </a:solidFill>
              </a:rPr>
              <a:t>s used in HAFS JEDI</a:t>
            </a:r>
            <a:r>
              <a:rPr b="1" lang="en" sz="1300">
                <a:solidFill>
                  <a:srgbClr val="094D70"/>
                </a:solidFill>
              </a:rPr>
              <a:t>:            	</a:t>
            </a:r>
            <a:r>
              <a:rPr lang="en" sz="1300">
                <a:solidFill>
                  <a:srgbClr val="094D70"/>
                </a:solidFill>
              </a:rPr>
              <a:t> </a:t>
            </a:r>
            <a:endParaRPr sz="1300">
              <a:solidFill>
                <a:srgbClr val="094D70"/>
              </a:solidFill>
            </a:endParaRPr>
          </a:p>
          <a:p>
            <a:pPr indent="-31115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94D70"/>
              </a:buClr>
              <a:buSzPts val="1300"/>
              <a:buChar char="○"/>
            </a:pPr>
            <a:r>
              <a:rPr lang="en" sz="1300">
                <a:solidFill>
                  <a:srgbClr val="094D70"/>
                </a:solidFill>
              </a:rPr>
              <a:t>Vertinterp, sfccorrected, crtm, gnssro, radarradialvelocity</a:t>
            </a:r>
            <a:endParaRPr sz="1300">
              <a:solidFill>
                <a:srgbClr val="094D70"/>
              </a:solidFill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94D70"/>
              </a:buClr>
              <a:buSzPts val="1300"/>
              <a:buChar char="●"/>
            </a:pPr>
            <a:r>
              <a:rPr b="1" lang="en" sz="1300">
                <a:solidFill>
                  <a:srgbClr val="094D70"/>
                </a:solidFill>
              </a:rPr>
              <a:t>Background Covariance options:</a:t>
            </a:r>
            <a:endParaRPr b="1" sz="1300">
              <a:solidFill>
                <a:srgbClr val="094D70"/>
              </a:solidFill>
            </a:endParaRPr>
          </a:p>
          <a:p>
            <a:pPr indent="-311150" lvl="1" marL="9144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94D70"/>
              </a:buClr>
              <a:buSzPts val="1300"/>
              <a:buChar char="○"/>
            </a:pPr>
            <a:r>
              <a:rPr lang="en" sz="1300">
                <a:solidFill>
                  <a:srgbClr val="094D70"/>
                </a:solidFill>
              </a:rPr>
              <a:t>40 members HAFS cold-started ensemble</a:t>
            </a:r>
            <a:endParaRPr sz="1300">
              <a:solidFill>
                <a:srgbClr val="094D70"/>
              </a:solidFill>
            </a:endParaRPr>
          </a:p>
          <a:p>
            <a:pPr indent="-3111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94D70"/>
              </a:buClr>
              <a:buSzPts val="1300"/>
              <a:buChar char="○"/>
            </a:pPr>
            <a:r>
              <a:rPr lang="en" sz="1300">
                <a:solidFill>
                  <a:srgbClr val="094D70"/>
                </a:solidFill>
              </a:rPr>
              <a:t>80 members GDAS ensemble</a:t>
            </a:r>
            <a:endParaRPr sz="1300">
              <a:solidFill>
                <a:srgbClr val="094D70"/>
              </a:solidFill>
            </a:endParaRPr>
          </a:p>
          <a:p>
            <a:pPr indent="-3111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94D70"/>
              </a:buClr>
              <a:buSzPts val="1300"/>
              <a:buChar char="○"/>
            </a:pPr>
            <a:r>
              <a:rPr lang="en" sz="1300">
                <a:solidFill>
                  <a:srgbClr val="094D70"/>
                </a:solidFill>
              </a:rPr>
              <a:t>40 members self-cycled HAFS ensemble</a:t>
            </a:r>
            <a:endParaRPr sz="1300">
              <a:solidFill>
                <a:srgbClr val="094D70"/>
              </a:solidFill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94D70"/>
              </a:buClr>
              <a:buSzPts val="1300"/>
              <a:buChar char="●"/>
            </a:pPr>
            <a:r>
              <a:rPr b="1" lang="en" sz="1300">
                <a:solidFill>
                  <a:srgbClr val="094D70"/>
                </a:solidFill>
              </a:rPr>
              <a:t>Localization:</a:t>
            </a:r>
            <a:endParaRPr b="1" sz="1300">
              <a:solidFill>
                <a:srgbClr val="094D70"/>
              </a:solidFill>
            </a:endParaRPr>
          </a:p>
          <a:p>
            <a:pPr indent="-311150" lvl="1" marL="914400" rtl="0" algn="l">
              <a:lnSpc>
                <a:spcPct val="115000"/>
              </a:lnSpc>
              <a:spcBef>
                <a:spcPts val="0"/>
              </a:spcBef>
              <a:spcAft>
                <a:spcPts val="500"/>
              </a:spcAft>
              <a:buClr>
                <a:srgbClr val="0B5394"/>
              </a:buClr>
              <a:buSzPts val="1300"/>
              <a:buChar char="○"/>
            </a:pPr>
            <a:r>
              <a:rPr lang="en" sz="1300">
                <a:solidFill>
                  <a:srgbClr val="094D70"/>
                </a:solidFill>
              </a:rPr>
              <a:t>BUMP Nicas,</a:t>
            </a:r>
            <a:r>
              <a:rPr lang="en" sz="1300">
                <a:solidFill>
                  <a:srgbClr val="0B5394"/>
                </a:solidFill>
              </a:rPr>
              <a:t> </a:t>
            </a:r>
            <a:r>
              <a:rPr lang="en" sz="1300">
                <a:solidFill>
                  <a:srgbClr val="F6B26B"/>
                </a:solidFill>
              </a:rPr>
              <a:t>Scale-dependent Localization</a:t>
            </a:r>
            <a:endParaRPr sz="1300">
              <a:solidFill>
                <a:srgbClr val="F6B26B"/>
              </a:solidFill>
            </a:endParaRPr>
          </a:p>
        </p:txBody>
      </p:sp>
      <p:sp>
        <p:nvSpPr>
          <p:cNvPr id="242" name="Google Shape;242;p33"/>
          <p:cNvSpPr txBox="1"/>
          <p:nvPr/>
        </p:nvSpPr>
        <p:spPr>
          <a:xfrm>
            <a:off x="4229875" y="4314850"/>
            <a:ext cx="3199200" cy="4311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HAFS DA Framework with JEDI</a:t>
            </a:r>
            <a:endParaRPr b="1" sz="16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43" name="Google Shape;243;p33"/>
          <p:cNvPicPr preferRelativeResize="0"/>
          <p:nvPr/>
        </p:nvPicPr>
        <p:blipFill rotWithShape="1">
          <a:blip r:embed="rId4">
            <a:alphaModFix/>
          </a:blip>
          <a:srcRect b="0" l="0" r="0" t="4571"/>
          <a:stretch/>
        </p:blipFill>
        <p:spPr>
          <a:xfrm>
            <a:off x="714363" y="387650"/>
            <a:ext cx="2743200" cy="23863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4"/>
          <p:cNvSpPr txBox="1"/>
          <p:nvPr>
            <p:ph type="title"/>
          </p:nvPr>
        </p:nvSpPr>
        <p:spPr>
          <a:xfrm>
            <a:off x="907850" y="-1"/>
            <a:ext cx="7030500" cy="34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Integration to the HAFS-JEDI Workflow</a:t>
            </a:r>
            <a:endParaRPr sz="1700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0" sz="1700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0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34"/>
          <p:cNvSpPr txBox="1"/>
          <p:nvPr/>
        </p:nvSpPr>
        <p:spPr>
          <a:xfrm>
            <a:off x="685000" y="552675"/>
            <a:ext cx="6971100" cy="4617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Observation Pre-process:  Obs_Proc Steps</a:t>
            </a:r>
            <a:endParaRPr b="1" sz="18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50" name="Google Shape;250;p34"/>
          <p:cNvSpPr txBox="1"/>
          <p:nvPr/>
        </p:nvSpPr>
        <p:spPr>
          <a:xfrm>
            <a:off x="1170504" y="2110191"/>
            <a:ext cx="72546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Bufr conversion: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Surface, Sondes, Satwind, Aircft/Aircar, ASCAT wind, HDOB, Tempdrop, AMSUA, ATMS, IASI, CRIS, ABI,</a:t>
            </a:r>
            <a:endParaRPr/>
          </a:p>
        </p:txBody>
      </p:sp>
      <p:sp>
        <p:nvSpPr>
          <p:cNvPr id="251" name="Google Shape;251;p34"/>
          <p:cNvSpPr txBox="1"/>
          <p:nvPr/>
        </p:nvSpPr>
        <p:spPr>
          <a:xfrm>
            <a:off x="1170504" y="2941488"/>
            <a:ext cx="6971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</a:t>
            </a:r>
            <a:r>
              <a:rPr lang="en"/>
              <a:t>ffline SuperOb + Bufr conversion: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	NEXRAD, TDR</a:t>
            </a:r>
            <a:endParaRPr/>
          </a:p>
        </p:txBody>
      </p:sp>
      <p:sp>
        <p:nvSpPr>
          <p:cNvPr id="252" name="Google Shape;252;p34"/>
          <p:cNvSpPr txBox="1"/>
          <p:nvPr/>
        </p:nvSpPr>
        <p:spPr>
          <a:xfrm>
            <a:off x="1170504" y="3510216"/>
            <a:ext cx="6971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Bufr conversion + offline thinning: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	VADWND</a:t>
            </a:r>
            <a:endParaRPr/>
          </a:p>
        </p:txBody>
      </p:sp>
      <p:sp>
        <p:nvSpPr>
          <p:cNvPr id="253" name="Google Shape;253;p34"/>
          <p:cNvSpPr txBox="1"/>
          <p:nvPr/>
        </p:nvSpPr>
        <p:spPr>
          <a:xfrm>
            <a:off x="1170504" y="4125816"/>
            <a:ext cx="6971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Bufr conversion + offline domain profile check: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	GPSRO</a:t>
            </a:r>
            <a:endParaRPr/>
          </a:p>
        </p:txBody>
      </p:sp>
      <p:sp>
        <p:nvSpPr>
          <p:cNvPr id="254" name="Google Shape;254;p34"/>
          <p:cNvSpPr txBox="1"/>
          <p:nvPr/>
        </p:nvSpPr>
        <p:spPr>
          <a:xfrm>
            <a:off x="1020600" y="1136725"/>
            <a:ext cx="7490100" cy="785100"/>
          </a:xfrm>
          <a:prstGeom prst="rect">
            <a:avLst/>
          </a:prstGeom>
          <a:solidFill>
            <a:srgbClr val="E0F2FE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A combination of mapping yamls and python scripts based on BUFR-QUERY are </a:t>
            </a:r>
            <a:r>
              <a:rPr b="1"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developed</a:t>
            </a:r>
            <a:r>
              <a:rPr b="1"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 to make the file format conversions from bufr_d to IODA NetCDF.</a:t>
            </a:r>
            <a:endParaRPr b="1"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And more …</a:t>
            </a:r>
            <a:endParaRPr b="1"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5"/>
          <p:cNvSpPr txBox="1"/>
          <p:nvPr>
            <p:ph type="title"/>
          </p:nvPr>
        </p:nvSpPr>
        <p:spPr>
          <a:xfrm>
            <a:off x="907850" y="-1"/>
            <a:ext cx="7030500" cy="34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latin typeface="Nunito"/>
                <a:ea typeface="Nunito"/>
                <a:cs typeface="Nunito"/>
                <a:sym typeface="Nunito"/>
              </a:rPr>
              <a:t>Transitioning to JEDI: Observation Validation Process </a:t>
            </a:r>
            <a:endParaRPr sz="1700"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60" name="Google Shape;260;p35"/>
          <p:cNvGrpSpPr/>
          <p:nvPr/>
        </p:nvGrpSpPr>
        <p:grpSpPr>
          <a:xfrm>
            <a:off x="84825" y="547050"/>
            <a:ext cx="4118400" cy="2724000"/>
            <a:chOff x="221450" y="924775"/>
            <a:chExt cx="4118400" cy="2724000"/>
          </a:xfrm>
        </p:grpSpPr>
        <p:sp>
          <p:nvSpPr>
            <p:cNvPr id="261" name="Google Shape;261;p35"/>
            <p:cNvSpPr/>
            <p:nvPr/>
          </p:nvSpPr>
          <p:spPr>
            <a:xfrm>
              <a:off x="221450" y="924775"/>
              <a:ext cx="4118400" cy="2724000"/>
            </a:xfrm>
            <a:prstGeom prst="roundRect">
              <a:avLst>
                <a:gd fmla="val 16667" name="adj"/>
              </a:avLst>
            </a:prstGeom>
            <a:solidFill>
              <a:srgbClr val="EFF8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262" name="Google Shape;262;p35"/>
            <p:cNvSpPr txBox="1"/>
            <p:nvPr/>
          </p:nvSpPr>
          <p:spPr>
            <a:xfrm>
              <a:off x="397342" y="1570950"/>
              <a:ext cx="3657600" cy="548700"/>
            </a:xfrm>
            <a:prstGeom prst="rect">
              <a:avLst/>
            </a:prstGeom>
            <a:solidFill>
              <a:srgbClr val="EFF8FF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rgbClr val="0B5394"/>
                  </a:solidFill>
                  <a:latin typeface="Nunito"/>
                  <a:ea typeface="Nunito"/>
                  <a:cs typeface="Nunito"/>
                  <a:sym typeface="Nunito"/>
                </a:rPr>
                <a:t>Phase I: HofX, Obs Error </a:t>
              </a:r>
              <a:endParaRPr sz="1300">
                <a:solidFill>
                  <a:srgbClr val="0B5394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rgbClr val="0B5394"/>
                  </a:solidFill>
                  <a:latin typeface="Nunito"/>
                  <a:ea typeface="Nunito"/>
                  <a:cs typeface="Nunito"/>
                  <a:sym typeface="Nunito"/>
                </a:rPr>
                <a:t>Input Data: GSI QCed Observations</a:t>
              </a:r>
              <a:endParaRPr sz="1300">
                <a:solidFill>
                  <a:srgbClr val="0B5394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263" name="Google Shape;263;p35"/>
            <p:cNvSpPr txBox="1"/>
            <p:nvPr/>
          </p:nvSpPr>
          <p:spPr>
            <a:xfrm>
              <a:off x="397342" y="2161375"/>
              <a:ext cx="3657600" cy="548700"/>
            </a:xfrm>
            <a:prstGeom prst="rect">
              <a:avLst/>
            </a:prstGeom>
            <a:solidFill>
              <a:srgbClr val="EFF8FF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rgbClr val="0B5394"/>
                  </a:solidFill>
                  <a:latin typeface="Nunito"/>
                  <a:ea typeface="Nunito"/>
                  <a:cs typeface="Nunito"/>
                  <a:sym typeface="Nunito"/>
                </a:rPr>
                <a:t>Phase II: QC options</a:t>
              </a:r>
              <a:endParaRPr sz="1300">
                <a:solidFill>
                  <a:srgbClr val="0B5394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rgbClr val="0B5394"/>
                  </a:solidFill>
                  <a:latin typeface="Nunito"/>
                  <a:ea typeface="Nunito"/>
                  <a:cs typeface="Nunito"/>
                  <a:sym typeface="Nunito"/>
                </a:rPr>
                <a:t>Input Data: Bufr-query converted Observation</a:t>
              </a:r>
              <a:endParaRPr sz="1300">
                <a:solidFill>
                  <a:srgbClr val="0B5394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264" name="Google Shape;264;p35"/>
            <p:cNvSpPr txBox="1"/>
            <p:nvPr/>
          </p:nvSpPr>
          <p:spPr>
            <a:xfrm>
              <a:off x="397342" y="2751800"/>
              <a:ext cx="3657600" cy="548700"/>
            </a:xfrm>
            <a:prstGeom prst="rect">
              <a:avLst/>
            </a:prstGeom>
            <a:solidFill>
              <a:srgbClr val="EFF8FF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rgbClr val="0B5394"/>
                  </a:solidFill>
                  <a:latin typeface="Nunito"/>
                  <a:ea typeface="Nunito"/>
                  <a:cs typeface="Nunito"/>
                  <a:sym typeface="Nunito"/>
                </a:rPr>
                <a:t>Phase III: Increments</a:t>
              </a:r>
              <a:endParaRPr sz="1300">
                <a:solidFill>
                  <a:srgbClr val="0B5394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rgbClr val="0B5394"/>
                  </a:solidFill>
                  <a:latin typeface="Nunito"/>
                  <a:ea typeface="Nunito"/>
                  <a:cs typeface="Nunito"/>
                  <a:sym typeface="Nunito"/>
                </a:rPr>
                <a:t>Input Data: Bufr-query converted Observation</a:t>
              </a:r>
              <a:endParaRPr sz="1300">
                <a:solidFill>
                  <a:srgbClr val="0B5394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265" name="Google Shape;265;p35"/>
            <p:cNvSpPr txBox="1"/>
            <p:nvPr/>
          </p:nvSpPr>
          <p:spPr>
            <a:xfrm>
              <a:off x="349125" y="1117100"/>
              <a:ext cx="33237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rgbClr val="073763"/>
                  </a:solidFill>
                  <a:latin typeface="Nunito"/>
                  <a:ea typeface="Nunito"/>
                  <a:cs typeface="Nunito"/>
                  <a:sym typeface="Nunito"/>
                </a:rPr>
                <a:t>Three Phase Validations:</a:t>
              </a:r>
              <a:endParaRPr b="1" sz="1700">
                <a:solidFill>
                  <a:srgbClr val="073763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pic>
        <p:nvPicPr>
          <p:cNvPr id="266" name="Google Shape;266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41452" y="755181"/>
            <a:ext cx="1828799" cy="1522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32279" y="637220"/>
            <a:ext cx="2743200" cy="1632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32946" y="3589156"/>
            <a:ext cx="2743200" cy="13010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35" title="windEastward_241_hist_omb_gsi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176155" y="2406417"/>
            <a:ext cx="1828800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35" title="windEastward_241_hist_omb_jedi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32626" y="2406417"/>
            <a:ext cx="1828800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35" title="windEastward_241_hist_err_gsi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176155" y="3771895"/>
            <a:ext cx="1828800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35" title="windEastward_241_hist_err_jedi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932626" y="3771895"/>
            <a:ext cx="1828800" cy="1371600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35"/>
          <p:cNvSpPr txBox="1"/>
          <p:nvPr/>
        </p:nvSpPr>
        <p:spPr>
          <a:xfrm>
            <a:off x="180400" y="4062688"/>
            <a:ext cx="2198400" cy="3540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Phase II Validation Example</a:t>
            </a:r>
            <a:endParaRPr b="1" sz="11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74" name="Google Shape;274;p35"/>
          <p:cNvSpPr txBox="1"/>
          <p:nvPr/>
        </p:nvSpPr>
        <p:spPr>
          <a:xfrm>
            <a:off x="5629000" y="272538"/>
            <a:ext cx="2198400" cy="3540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Phase I Validation Example</a:t>
            </a:r>
            <a:endParaRPr b="1" sz="11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6"/>
          <p:cNvSpPr txBox="1"/>
          <p:nvPr/>
        </p:nvSpPr>
        <p:spPr>
          <a:xfrm>
            <a:off x="217475" y="530725"/>
            <a:ext cx="2034000" cy="3540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Phase II Validation Example</a:t>
            </a:r>
            <a:endParaRPr b="1" sz="11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80" name="Google Shape;280;p36"/>
          <p:cNvSpPr txBox="1"/>
          <p:nvPr>
            <p:ph type="title"/>
          </p:nvPr>
        </p:nvSpPr>
        <p:spPr>
          <a:xfrm>
            <a:off x="907850" y="-1"/>
            <a:ext cx="7030500" cy="34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latin typeface="Nunito"/>
                <a:ea typeface="Nunito"/>
                <a:cs typeface="Nunito"/>
                <a:sym typeface="Nunito"/>
              </a:rPr>
              <a:t>Transitioning to JEDI: Observation Validation Process </a:t>
            </a:r>
            <a:endParaRPr sz="1700"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81" name="Google Shape;281;p36" title="993_TDR_gsi_radialVelocity_on_domai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7825" y="967350"/>
            <a:ext cx="2286000" cy="1931670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36"/>
          <p:cNvSpPr txBox="1"/>
          <p:nvPr/>
        </p:nvSpPr>
        <p:spPr>
          <a:xfrm>
            <a:off x="3698150" y="349500"/>
            <a:ext cx="2034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GSI </a:t>
            </a:r>
            <a:r>
              <a:rPr lang="en" sz="1800"/>
              <a:t>Obs # 20391</a:t>
            </a:r>
            <a:endParaRPr sz="1800"/>
          </a:p>
        </p:txBody>
      </p:sp>
      <p:sp>
        <p:nvSpPr>
          <p:cNvPr id="283" name="Google Shape;283;p36"/>
          <p:cNvSpPr txBox="1"/>
          <p:nvPr/>
        </p:nvSpPr>
        <p:spPr>
          <a:xfrm>
            <a:off x="315075" y="2439175"/>
            <a:ext cx="2491500" cy="4002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595959"/>
                </a:solidFill>
              </a:rPr>
              <a:t>GSI thinning rmesh = 12km</a:t>
            </a:r>
            <a:endParaRPr>
              <a:solidFill>
                <a:srgbClr val="595959"/>
              </a:solidFill>
            </a:endParaRPr>
          </a:p>
        </p:txBody>
      </p:sp>
      <p:pic>
        <p:nvPicPr>
          <p:cNvPr id="284" name="Google Shape;284;p36" title="fivelayer_TDR_ioda_radialVelocity_on_domain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7540" y="2944580"/>
            <a:ext cx="2286000" cy="1931670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36"/>
          <p:cNvSpPr txBox="1"/>
          <p:nvPr/>
        </p:nvSpPr>
        <p:spPr>
          <a:xfrm>
            <a:off x="6675100" y="349500"/>
            <a:ext cx="2286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JEDI </a:t>
            </a:r>
            <a:r>
              <a:rPr lang="en" sz="1800">
                <a:solidFill>
                  <a:srgbClr val="000000"/>
                </a:solidFill>
              </a:rPr>
              <a:t>OBS# 20528</a:t>
            </a:r>
            <a:endParaRPr sz="1800"/>
          </a:p>
        </p:txBody>
      </p:sp>
      <p:sp>
        <p:nvSpPr>
          <p:cNvPr id="286" name="Google Shape;286;p36"/>
          <p:cNvSpPr txBox="1"/>
          <p:nvPr/>
        </p:nvSpPr>
        <p:spPr>
          <a:xfrm>
            <a:off x="315075" y="4450100"/>
            <a:ext cx="2801700" cy="6156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595959"/>
                </a:solidFill>
              </a:rPr>
              <a:t>JEDI 5 layers thinning </a:t>
            </a:r>
            <a:endParaRPr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595959"/>
                </a:solidFill>
              </a:rPr>
              <a:t>horiz = 12km , 5 vertical layers</a:t>
            </a:r>
            <a:endParaRPr>
              <a:solidFill>
                <a:srgbClr val="595959"/>
              </a:solidFill>
            </a:endParaRPr>
          </a:p>
        </p:txBody>
      </p:sp>
      <p:pic>
        <p:nvPicPr>
          <p:cNvPr id="287" name="Google Shape;287;p36" title="thinned_gsi_Profile_obsnumber_radialVelocity_99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96763" y="742944"/>
            <a:ext cx="2950463" cy="365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3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47218" y="742944"/>
            <a:ext cx="2913889" cy="365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" name="Google Shape;293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48399" y="1818579"/>
            <a:ext cx="2285998" cy="2320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63374" y="642859"/>
            <a:ext cx="2285998" cy="2228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57777" y="642859"/>
            <a:ext cx="2285998" cy="2228851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37"/>
          <p:cNvSpPr txBox="1"/>
          <p:nvPr/>
        </p:nvSpPr>
        <p:spPr>
          <a:xfrm>
            <a:off x="4261563" y="642850"/>
            <a:ext cx="1043400" cy="3078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595959"/>
                </a:solidFill>
              </a:rPr>
              <a:t>Vertical:0-35 km</a:t>
            </a:r>
            <a:endParaRPr sz="800">
              <a:solidFill>
                <a:srgbClr val="595959"/>
              </a:solidFill>
            </a:endParaRPr>
          </a:p>
        </p:txBody>
      </p:sp>
      <p:sp>
        <p:nvSpPr>
          <p:cNvPr id="297" name="Google Shape;297;p37"/>
          <p:cNvSpPr txBox="1"/>
          <p:nvPr/>
        </p:nvSpPr>
        <p:spPr>
          <a:xfrm>
            <a:off x="6578987" y="642850"/>
            <a:ext cx="1096200" cy="3078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595959"/>
                </a:solidFill>
              </a:rPr>
              <a:t>Vertical:6-35 km</a:t>
            </a:r>
            <a:endParaRPr sz="800">
              <a:solidFill>
                <a:srgbClr val="595959"/>
              </a:solidFill>
            </a:endParaRPr>
          </a:p>
        </p:txBody>
      </p:sp>
      <p:pic>
        <p:nvPicPr>
          <p:cNvPr id="298" name="Google Shape;298;p3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063374" y="2865995"/>
            <a:ext cx="2285998" cy="2240278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37"/>
          <p:cNvSpPr txBox="1"/>
          <p:nvPr/>
        </p:nvSpPr>
        <p:spPr>
          <a:xfrm>
            <a:off x="4261563" y="2871700"/>
            <a:ext cx="1504500" cy="3078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595959"/>
                </a:solidFill>
              </a:rPr>
              <a:t>Inflate ObsErr below 10 km</a:t>
            </a:r>
            <a:endParaRPr sz="800">
              <a:solidFill>
                <a:srgbClr val="595959"/>
              </a:solidFill>
            </a:endParaRPr>
          </a:p>
        </p:txBody>
      </p:sp>
      <p:pic>
        <p:nvPicPr>
          <p:cNvPr id="300" name="Google Shape;300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457777" y="2877421"/>
            <a:ext cx="2285998" cy="2228851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37"/>
          <p:cNvSpPr txBox="1"/>
          <p:nvPr/>
        </p:nvSpPr>
        <p:spPr>
          <a:xfrm>
            <a:off x="6578987" y="2871700"/>
            <a:ext cx="1401600" cy="3078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595959"/>
                </a:solidFill>
              </a:rPr>
              <a:t>Toss profile across border</a:t>
            </a:r>
            <a:endParaRPr sz="800">
              <a:solidFill>
                <a:srgbClr val="595959"/>
              </a:solidFill>
            </a:endParaRPr>
          </a:p>
        </p:txBody>
      </p:sp>
      <p:sp>
        <p:nvSpPr>
          <p:cNvPr id="302" name="Google Shape;302;p37"/>
          <p:cNvSpPr/>
          <p:nvPr/>
        </p:nvSpPr>
        <p:spPr>
          <a:xfrm rot="-2513449">
            <a:off x="5718989" y="4216179"/>
            <a:ext cx="477151" cy="641583"/>
          </a:xfrm>
          <a:prstGeom prst="upArrow">
            <a:avLst>
              <a:gd fmla="val 50000" name="adj1"/>
              <a:gd fmla="val 50000" name="adj2"/>
            </a:avLst>
          </a:prstGeom>
          <a:solidFill>
            <a:srgbClr val="93C47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37"/>
          <p:cNvSpPr/>
          <p:nvPr/>
        </p:nvSpPr>
        <p:spPr>
          <a:xfrm rot="-2513449">
            <a:off x="8133789" y="4216179"/>
            <a:ext cx="477151" cy="641583"/>
          </a:xfrm>
          <a:prstGeom prst="upArrow">
            <a:avLst>
              <a:gd fmla="val 50000" name="adj1"/>
              <a:gd fmla="val 50000" name="adj2"/>
            </a:avLst>
          </a:prstGeom>
          <a:solidFill>
            <a:srgbClr val="93C47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37"/>
          <p:cNvSpPr txBox="1"/>
          <p:nvPr/>
        </p:nvSpPr>
        <p:spPr>
          <a:xfrm>
            <a:off x="1392200" y="1818575"/>
            <a:ext cx="1043400" cy="3078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595959"/>
                </a:solidFill>
              </a:rPr>
              <a:t>GSI Increment</a:t>
            </a:r>
            <a:endParaRPr sz="800">
              <a:solidFill>
                <a:srgbClr val="595959"/>
              </a:solidFill>
            </a:endParaRPr>
          </a:p>
        </p:txBody>
      </p:sp>
      <p:sp>
        <p:nvSpPr>
          <p:cNvPr id="305" name="Google Shape;305;p37"/>
          <p:cNvSpPr txBox="1"/>
          <p:nvPr>
            <p:ph type="title"/>
          </p:nvPr>
        </p:nvSpPr>
        <p:spPr>
          <a:xfrm>
            <a:off x="907850" y="-1"/>
            <a:ext cx="7030500" cy="34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latin typeface="Nunito"/>
                <a:ea typeface="Nunito"/>
                <a:cs typeface="Nunito"/>
                <a:sym typeface="Nunito"/>
              </a:rPr>
              <a:t>Transitioning to JEDI: Observation Validation Process </a:t>
            </a:r>
            <a:endParaRPr sz="1700"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37"/>
          <p:cNvSpPr txBox="1"/>
          <p:nvPr/>
        </p:nvSpPr>
        <p:spPr>
          <a:xfrm>
            <a:off x="791175" y="876288"/>
            <a:ext cx="2942700" cy="4155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Phase III Validation Example</a:t>
            </a:r>
            <a:endParaRPr b="1" sz="15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38"/>
          <p:cNvSpPr txBox="1"/>
          <p:nvPr>
            <p:ph type="title"/>
          </p:nvPr>
        </p:nvSpPr>
        <p:spPr>
          <a:xfrm>
            <a:off x="907850" y="-1"/>
            <a:ext cx="7030500" cy="34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latin typeface="Nunito"/>
                <a:ea typeface="Nunito"/>
                <a:cs typeface="Nunito"/>
                <a:sym typeface="Nunito"/>
              </a:rPr>
              <a:t>Transitioning to JEDI: Observation Validation Process </a:t>
            </a:r>
            <a:endParaRPr sz="1700"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312" name="Google Shape;312;p38"/>
          <p:cNvGraphicFramePr/>
          <p:nvPr/>
        </p:nvGraphicFramePr>
        <p:xfrm>
          <a:off x="172533" y="108646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{3F5B9218-83F5-4FF8-9575-B71BA12B942E}</a:tableStyleId>
              </a:tblPr>
              <a:tblGrid>
                <a:gridCol w="1556325"/>
                <a:gridCol w="816200"/>
                <a:gridCol w="937950"/>
                <a:gridCol w="964050"/>
              </a:tblGrid>
              <a:tr h="294775">
                <a:tc gridSpan="4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FFFF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Conventional Data</a:t>
                      </a:r>
                      <a:endParaRPr b="1">
                        <a:solidFill>
                          <a:srgbClr val="FFFF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88888"/>
                    </a:solidFill>
                  </a:tcPr>
                </a:tc>
                <a:tc hMerge="1"/>
                <a:tc hMerge="1"/>
                <a:tc hMerge="1"/>
              </a:tr>
              <a:tr h="3304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Observation Type</a:t>
                      </a:r>
                      <a:endParaRPr b="1" sz="90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1155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HAFS-GSI </a:t>
                      </a:r>
                      <a:endParaRPr b="1" sz="90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1155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HAFSv2.1.1J</a:t>
                      </a:r>
                      <a:endParaRPr b="1" sz="90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JEDI (</a:t>
                      </a:r>
                      <a:r>
                        <a:rPr b="1" lang="en" sz="900">
                          <a:solidFill>
                            <a:srgbClr val="FF00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2025</a:t>
                      </a:r>
                      <a:r>
                        <a:rPr b="1" lang="en" sz="9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)</a:t>
                      </a:r>
                      <a:endParaRPr b="1" sz="90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155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HAFSv2.2.1A</a:t>
                      </a:r>
                      <a:endParaRPr b="1" sz="90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JEDI (</a:t>
                      </a:r>
                      <a:r>
                        <a:rPr b="1" lang="en" sz="900">
                          <a:solidFill>
                            <a:srgbClr val="FF99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2026</a:t>
                      </a:r>
                      <a:r>
                        <a:rPr b="1" lang="en" sz="9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)</a:t>
                      </a:r>
                      <a:endParaRPr b="1" sz="90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155CC"/>
                    </a:solidFill>
                  </a:tcPr>
                </a:tc>
              </a:tr>
              <a:tr h="282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Surface (t,q,wind,ps)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B6D7A8"/>
                    </a:solidFill>
                  </a:tcPr>
                </a:tc>
              </a:tr>
              <a:tr h="255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Sondes (t,q,wind,ps)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B6D7A8"/>
                    </a:solidFill>
                  </a:tcPr>
                </a:tc>
              </a:tr>
              <a:tr h="2464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Aircraft/Aircar (t,q,wind)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B6D7A8"/>
                    </a:solidFill>
                  </a:tcPr>
                </a:tc>
              </a:tr>
              <a:tr h="2373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ASCAT (wind)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B6D7A8"/>
                    </a:solidFill>
                  </a:tcPr>
                </a:tc>
              </a:tr>
              <a:tr h="232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Satwnd (wind)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B6D7A8"/>
                    </a:solidFill>
                  </a:tcPr>
                </a:tc>
              </a:tr>
              <a:tr h="255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Vadwnd* (wind)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B6D7A8"/>
                    </a:solidFill>
                  </a:tcPr>
                </a:tc>
              </a:tr>
              <a:tr h="255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HDOB (t,q,wind)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B6D7A8"/>
                    </a:solidFill>
                  </a:tcPr>
                </a:tc>
              </a:tr>
              <a:tr h="2646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TempDROP (t,q,wind)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B6D7A8"/>
                    </a:solidFill>
                  </a:tcPr>
                </a:tc>
              </a:tr>
              <a:tr h="255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TDR (radial wind)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B6D7A8"/>
                    </a:solidFill>
                  </a:tcPr>
                </a:tc>
              </a:tr>
              <a:tr h="2464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GPS RO (bending angle)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B6D7A8"/>
                    </a:solidFill>
                  </a:tcPr>
                </a:tc>
              </a:tr>
              <a:tr h="2282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TCP (ps)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B6D7A8"/>
                    </a:solidFill>
                  </a:tcPr>
                </a:tc>
              </a:tr>
              <a:tr h="1999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Nexrad* (radial wind)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solidFill>
                            <a:srgbClr val="FF99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 (WIP)</a:t>
                      </a:r>
                      <a:endParaRPr b="1" sz="900">
                        <a:solidFill>
                          <a:srgbClr val="FF99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B6D7A8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3" name="Google Shape;313;p38"/>
          <p:cNvGraphicFramePr/>
          <p:nvPr/>
        </p:nvGraphicFramePr>
        <p:xfrm>
          <a:off x="4523050" y="108646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{3F5B9218-83F5-4FF8-9575-B71BA12B942E}</a:tableStyleId>
              </a:tblPr>
              <a:tblGrid>
                <a:gridCol w="1670625"/>
                <a:gridCol w="754175"/>
                <a:gridCol w="902100"/>
                <a:gridCol w="902075"/>
              </a:tblGrid>
              <a:tr h="317275">
                <a:tc gridSpan="4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FFFF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Satellite Radiance Data</a:t>
                      </a:r>
                      <a:endParaRPr b="1">
                        <a:solidFill>
                          <a:srgbClr val="FFFF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7F7F7F"/>
                    </a:solidFill>
                  </a:tcPr>
                </a:tc>
                <a:tc hMerge="1"/>
                <a:tc hMerge="1"/>
                <a:tc hMerge="1"/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Observation Type</a:t>
                      </a:r>
                      <a:endParaRPr b="1" sz="90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lnB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155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HAFS-GSI </a:t>
                      </a:r>
                      <a:endParaRPr b="1" sz="90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1155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HAFSv2.1.1J</a:t>
                      </a:r>
                      <a:endParaRPr b="1" sz="90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JEDI (</a:t>
                      </a:r>
                      <a:r>
                        <a:rPr b="1" lang="en" sz="900">
                          <a:solidFill>
                            <a:srgbClr val="FF00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2025</a:t>
                      </a:r>
                      <a:r>
                        <a:rPr b="1" lang="en" sz="9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)</a:t>
                      </a:r>
                      <a:endParaRPr b="1" sz="90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1155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HAFSv2.2.1A</a:t>
                      </a:r>
                      <a:endParaRPr b="1" sz="90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JEDI (</a:t>
                      </a:r>
                      <a:r>
                        <a:rPr b="1" lang="en" sz="900">
                          <a:solidFill>
                            <a:srgbClr val="FF99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2026</a:t>
                      </a:r>
                      <a:r>
                        <a:rPr b="1" lang="en" sz="9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)</a:t>
                      </a:r>
                      <a:endParaRPr b="1" sz="90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1155CC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AMSUA (metop-b, metop-c, noaa-18, noaa-19)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lnL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lnL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Y(all-sky)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B6D7A8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ATMS (npp, noaa-20, noaa-21)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lnL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lnL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Y(all-sky)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B6D7A8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IASI (metop-b, metop-c)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lnL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lnL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B6D7A8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ABI (goes-16(19), goes-18)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lnL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lnL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SSMIS (f17)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lnL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lnL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 (phase-out)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CRIS (npp, noaa-20, noaa-21)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lnL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lnL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B6D7A8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MHS (noaa-18, noaa-19, metop-b, metop-c)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lnL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lnL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solidFill>
                            <a:srgbClr val="F688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Y(WIP)</a:t>
                      </a:r>
                      <a:endParaRPr b="1" sz="900">
                        <a:solidFill>
                          <a:srgbClr val="F688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45700" marL="45700">
                    <a:solidFill>
                      <a:srgbClr val="B6D7A8"/>
                    </a:solidFill>
                  </a:tcPr>
                </a:tc>
              </a:tr>
            </a:tbl>
          </a:graphicData>
        </a:graphic>
      </p:graphicFrame>
      <p:sp>
        <p:nvSpPr>
          <p:cNvPr id="314" name="Google Shape;314;p38"/>
          <p:cNvSpPr txBox="1"/>
          <p:nvPr>
            <p:ph idx="4294967295" type="title"/>
          </p:nvPr>
        </p:nvSpPr>
        <p:spPr>
          <a:xfrm>
            <a:off x="1352150" y="524625"/>
            <a:ext cx="6586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580">
                <a:latin typeface="Arial"/>
                <a:ea typeface="Arial"/>
                <a:cs typeface="Arial"/>
                <a:sym typeface="Arial"/>
              </a:rPr>
              <a:t>HAFS Assimilated Observation Types</a:t>
            </a:r>
            <a:endParaRPr sz="158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22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1220">
                <a:solidFill>
                  <a:srgbClr val="9900FF"/>
                </a:solidFill>
                <a:latin typeface="Arial"/>
                <a:ea typeface="Arial"/>
                <a:cs typeface="Arial"/>
                <a:sym typeface="Arial"/>
              </a:rPr>
              <a:t>HAFS-GSI</a:t>
            </a:r>
            <a:r>
              <a:rPr lang="en" sz="1220">
                <a:latin typeface="Arial"/>
                <a:ea typeface="Arial"/>
                <a:cs typeface="Arial"/>
                <a:sym typeface="Arial"/>
              </a:rPr>
              <a:t> vs </a:t>
            </a:r>
            <a:r>
              <a:rPr lang="en" sz="1220">
                <a:solidFill>
                  <a:srgbClr val="FF00FF"/>
                </a:solidFill>
                <a:latin typeface="Arial"/>
                <a:ea typeface="Arial"/>
                <a:cs typeface="Arial"/>
                <a:sym typeface="Arial"/>
              </a:rPr>
              <a:t>2025 HAFSv2.1.1J-JEDI</a:t>
            </a:r>
            <a:r>
              <a:rPr lang="en" sz="1220">
                <a:latin typeface="Arial"/>
                <a:ea typeface="Arial"/>
                <a:cs typeface="Arial"/>
                <a:sym typeface="Arial"/>
              </a:rPr>
              <a:t> vs </a:t>
            </a:r>
            <a:r>
              <a:rPr lang="en" sz="1220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  <a:t>2026 HAFSv2.2.1A-JEDI</a:t>
            </a:r>
            <a:endParaRPr sz="1220">
              <a:solidFill>
                <a:srgbClr val="FF99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esign-1">
  <a:themeElements>
    <a:clrScheme name="Simple Light">
      <a:dk1>
        <a:srgbClr val="000000"/>
      </a:dk1>
      <a:lt1>
        <a:srgbClr val="FFFFFF"/>
      </a:lt1>
      <a:dk2>
        <a:srgbClr val="323C46"/>
      </a:dk2>
      <a:lt2>
        <a:srgbClr val="CBCFD1"/>
      </a:lt2>
      <a:accent1>
        <a:srgbClr val="003087"/>
      </a:accent1>
      <a:accent2>
        <a:srgbClr val="0085CA"/>
      </a:accent2>
      <a:accent3>
        <a:srgbClr val="001743"/>
      </a:accent3>
      <a:accent4>
        <a:srgbClr val="B71400"/>
      </a:accent4>
      <a:accent5>
        <a:srgbClr val="FF8400"/>
      </a:accent5>
      <a:accent6>
        <a:srgbClr val="EDD90B"/>
      </a:accent6>
      <a:hlink>
        <a:srgbClr val="00308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