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Nunito"/>
      <p:regular r:id="rId21"/>
      <p:bold r:id="rId22"/>
      <p:italic r:id="rId23"/>
      <p:boldItalic r:id="rId24"/>
    </p:embeddedFont>
    <p:embeddedFont>
      <p:font typeface="Maven Pro"/>
      <p:regular r:id="rId25"/>
      <p:bold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Nunito-bold.fntdata"/><Relationship Id="rId21" Type="http://schemas.openxmlformats.org/officeDocument/2006/relationships/font" Target="fonts/Nunito-regular.fntdata"/><Relationship Id="rId24" Type="http://schemas.openxmlformats.org/officeDocument/2006/relationships/font" Target="fonts/Nunito-boldItalic.fntdata"/><Relationship Id="rId23" Type="http://schemas.openxmlformats.org/officeDocument/2006/relationships/font" Target="fonts/Nuni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avenPro-bold.fntdata"/><Relationship Id="rId25" Type="http://schemas.openxmlformats.org/officeDocument/2006/relationships/font" Target="fonts/MavenPr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50b190f54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g3f50b190f54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50b190f54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50b190f54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50b190f54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50b190f54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50b190f54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50b190f54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50b190f54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f50b190f54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50b190f54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50b190f54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e5f1675d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e5f1675d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4ebec8fc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4ebec8f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50b190f5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50b190f5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50b190f54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f50b190f54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530b989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f530b989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50b190f5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f50b190f5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4ebec8fc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f4ebec8fc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50b190f5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50b190f5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3.png"/><Relationship Id="rId7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gif"/><Relationship Id="rId4" Type="http://schemas.openxmlformats.org/officeDocument/2006/relationships/image" Target="../media/image11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gif"/><Relationship Id="rId4" Type="http://schemas.openxmlformats.org/officeDocument/2006/relationships/image" Target="../media/image24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0" y="-1987"/>
            <a:ext cx="969300" cy="969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" name="Google Shape;86;p13"/>
          <p:cNvSpPr txBox="1"/>
          <p:nvPr>
            <p:ph type="ctrTitle"/>
          </p:nvPr>
        </p:nvSpPr>
        <p:spPr>
          <a:xfrm>
            <a:off x="1174675" y="95850"/>
            <a:ext cx="61434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80"/>
              <a:buNone/>
            </a:pPr>
            <a:r>
              <a:rPr lang="en" sz="3000"/>
              <a:t>Efficient High-Resolution Forecasts of Hurricanes through Basin-Scale and Telescoping Nest HAFS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80"/>
              <a:buNone/>
            </a:pPr>
            <a:r>
              <a:t/>
            </a:r>
            <a:endParaRPr sz="5400"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467600" y="1968750"/>
            <a:ext cx="8603700" cy="12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William Ramstrom</a:t>
            </a:r>
            <a:r>
              <a:rPr baseline="30000" lang="en"/>
              <a:t>1,2</a:t>
            </a:r>
            <a:r>
              <a:rPr lang="en"/>
              <a:t>, Lewis Gramer</a:t>
            </a:r>
            <a:r>
              <a:rPr baseline="30000" lang="en"/>
              <a:t>1,2</a:t>
            </a:r>
            <a:r>
              <a:rPr lang="en"/>
              <a:t>, Andrew Hazelton</a:t>
            </a:r>
            <a:r>
              <a:rPr baseline="30000" lang="en"/>
              <a:t>1,2</a:t>
            </a:r>
            <a:r>
              <a:rPr lang="en"/>
              <a:t>, Sundararaman Gopalakrishnan</a:t>
            </a:r>
            <a:r>
              <a:rPr baseline="30000" lang="en"/>
              <a:t>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1- University of Miami / CIMAS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2- NOAA / AOML / Hurricane Research Division</a:t>
            </a:r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970825"/>
            <a:ext cx="6400800" cy="2172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8" y="0"/>
            <a:ext cx="965332" cy="965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00" y="1059325"/>
            <a:ext cx="966906" cy="984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10350" y="27463"/>
            <a:ext cx="910399" cy="91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87100" y="983863"/>
            <a:ext cx="956912" cy="938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Telescoping Nest Domain</a:t>
            </a:r>
            <a:endParaRPr/>
          </a:p>
        </p:txBody>
      </p:sp>
      <p:pic>
        <p:nvPicPr>
          <p:cNvPr id="159" name="Google Shape;159;p22" title="green_tele.gif"/>
          <p:cNvPicPr preferRelativeResize="0"/>
          <p:nvPr/>
        </p:nvPicPr>
        <p:blipFill rotWithShape="1">
          <a:blip r:embed="rId3">
            <a:alphaModFix/>
          </a:blip>
          <a:srcRect b="5424" l="4820" r="6243" t="5505"/>
          <a:stretch/>
        </p:blipFill>
        <p:spPr>
          <a:xfrm>
            <a:off x="3374175" y="805250"/>
            <a:ext cx="5833872" cy="433824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2"/>
          <p:cNvSpPr txBox="1"/>
          <p:nvPr/>
        </p:nvSpPr>
        <p:spPr>
          <a:xfrm>
            <a:off x="123725" y="1138350"/>
            <a:ext cx="3600600" cy="37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6km/2km/660m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MOM6 Ocean Coupling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Cold-start from GFS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Thompson Convection on all nests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Scale-aware PBL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NOAH MP LSM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No VI/DA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600/360/360 PEs, 3 threads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126 hour forecast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24 Ursa nodes: </a:t>
            </a: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173 minutes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/>
          <p:nvPr>
            <p:ph type="title"/>
          </p:nvPr>
        </p:nvSpPr>
        <p:spPr>
          <a:xfrm>
            <a:off x="835524" y="338425"/>
            <a:ext cx="77757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10m Winds from Telescoping and 2km Control</a:t>
            </a:r>
            <a:endParaRPr/>
          </a:p>
        </p:txBody>
      </p:sp>
      <p:pic>
        <p:nvPicPr>
          <p:cNvPr id="166" name="Google Shape;166;p23" title="melissa_SubKm (1)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10049"/>
            <a:ext cx="4112391" cy="350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3" title="melissa_Control2km (2).gif"/>
          <p:cNvPicPr preferRelativeResize="0"/>
          <p:nvPr/>
        </p:nvPicPr>
        <p:blipFill rotWithShape="1">
          <a:blip r:embed="rId4">
            <a:alphaModFix/>
          </a:blip>
          <a:srcRect b="32073" l="31428" r="39641" t="34208"/>
          <a:stretch/>
        </p:blipFill>
        <p:spPr>
          <a:xfrm>
            <a:off x="4985425" y="1490113"/>
            <a:ext cx="3251692" cy="314084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3"/>
          <p:cNvSpPr txBox="1"/>
          <p:nvPr/>
        </p:nvSpPr>
        <p:spPr>
          <a:xfrm>
            <a:off x="497675" y="911425"/>
            <a:ext cx="30039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Telescoped Nest ~660m</a:t>
            </a:r>
            <a:endParaRPr b="1" sz="16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9" name="Google Shape;169;p23"/>
          <p:cNvSpPr txBox="1"/>
          <p:nvPr/>
        </p:nvSpPr>
        <p:spPr>
          <a:xfrm>
            <a:off x="4985425" y="911425"/>
            <a:ext cx="30039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Control Run 2km Nest</a:t>
            </a:r>
            <a:endParaRPr b="1" sz="16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>
            <a:off x="420825" y="4827875"/>
            <a:ext cx="37173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Max Wind 71.4 m/s at hour 30</a:t>
            </a:r>
            <a:endParaRPr b="1" sz="16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4985425" y="4827875"/>
            <a:ext cx="37173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Max Wind 65.7 m/s at hour 33</a:t>
            </a:r>
            <a:endParaRPr b="1" sz="16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 txBox="1"/>
          <p:nvPr>
            <p:ph type="title"/>
          </p:nvPr>
        </p:nvSpPr>
        <p:spPr>
          <a:xfrm>
            <a:off x="329624" y="338425"/>
            <a:ext cx="81129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 from Telescoping and 2km Control - Hour 33</a:t>
            </a:r>
            <a:endParaRPr/>
          </a:p>
        </p:txBody>
      </p:sp>
      <p:sp>
        <p:nvSpPr>
          <p:cNvPr id="177" name="Google Shape;177;p24"/>
          <p:cNvSpPr txBox="1"/>
          <p:nvPr/>
        </p:nvSpPr>
        <p:spPr>
          <a:xfrm>
            <a:off x="811575" y="927500"/>
            <a:ext cx="26982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Telescoped Nest ~660m</a:t>
            </a:r>
            <a:endParaRPr b="1" sz="16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8" name="Google Shape;178;p24"/>
          <p:cNvSpPr txBox="1"/>
          <p:nvPr/>
        </p:nvSpPr>
        <p:spPr>
          <a:xfrm>
            <a:off x="5300875" y="927500"/>
            <a:ext cx="26982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Control Run 2km Nest</a:t>
            </a:r>
            <a:endParaRPr b="1" sz="16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450" y="1422800"/>
            <a:ext cx="3731666" cy="3500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7063" y="1422800"/>
            <a:ext cx="3895344" cy="34458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pic>
        <p:nvPicPr>
          <p:cNvPr id="186" name="Google Shape;186;p25" title="melissa_fine.gif"/>
          <p:cNvPicPr preferRelativeResize="0"/>
          <p:nvPr/>
        </p:nvPicPr>
        <p:blipFill rotWithShape="1">
          <a:blip r:embed="rId3">
            <a:alphaModFix/>
          </a:blip>
          <a:srcRect b="9194" l="19540" r="16333" t="10723"/>
          <a:stretch/>
        </p:blipFill>
        <p:spPr>
          <a:xfrm>
            <a:off x="4711375" y="115925"/>
            <a:ext cx="4109275" cy="3832243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5"/>
          <p:cNvSpPr txBox="1"/>
          <p:nvPr/>
        </p:nvSpPr>
        <p:spPr>
          <a:xfrm>
            <a:off x="611325" y="969675"/>
            <a:ext cx="3752100" cy="38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Static telescoped forecast at sub km scale resolution</a:t>
            </a:r>
            <a:endParaRPr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Fine-scale details</a:t>
            </a:r>
            <a:endParaRPr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Stronger max winds</a:t>
            </a:r>
            <a:endParaRPr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Central pressure comparable</a:t>
            </a:r>
            <a:endParaRPr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●"/>
            </a:pPr>
            <a:r>
              <a:rPr lang="en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Moving telescoping nest implementation underway</a:t>
            </a:r>
            <a:endParaRPr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Slides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7"/>
          <p:cNvSpPr txBox="1"/>
          <p:nvPr>
            <p:ph type="ctrTitle"/>
          </p:nvPr>
        </p:nvSpPr>
        <p:spPr>
          <a:xfrm>
            <a:off x="824000" y="1613825"/>
            <a:ext cx="61434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80"/>
              <a:buNone/>
            </a:pPr>
            <a:r>
              <a:rPr lang="en" sz="3000"/>
              <a:t>Efficient High-Resolution Forecasts of Hurricanes through Basin-Scale and Telescoping Nest HAFS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80"/>
              <a:buNone/>
            </a:pPr>
            <a:r>
              <a:t/>
            </a:r>
            <a:endParaRPr sz="5400"/>
          </a:p>
        </p:txBody>
      </p:sp>
      <p:sp>
        <p:nvSpPr>
          <p:cNvPr id="198" name="Google Shape;198;p27"/>
          <p:cNvSpPr txBox="1"/>
          <p:nvPr>
            <p:ph idx="1" type="subTitle"/>
          </p:nvPr>
        </p:nvSpPr>
        <p:spPr>
          <a:xfrm>
            <a:off x="824000" y="3596300"/>
            <a:ext cx="4581900" cy="12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William Ramstrom</a:t>
            </a:r>
            <a:r>
              <a:rPr baseline="30000" lang="en"/>
              <a:t>1,2</a:t>
            </a:r>
            <a:r>
              <a:rPr lang="en"/>
              <a:t>, Lewis Gramer</a:t>
            </a:r>
            <a:r>
              <a:rPr baseline="30000" lang="en"/>
              <a:t>1,2</a:t>
            </a:r>
            <a:r>
              <a:rPr lang="en"/>
              <a:t>, Andrew Hazelton</a:t>
            </a:r>
            <a:r>
              <a:rPr baseline="30000" lang="en"/>
              <a:t>1,2</a:t>
            </a:r>
            <a:r>
              <a:rPr lang="en"/>
              <a:t>, Sundararaman Gopalakrishnan</a:t>
            </a:r>
            <a:r>
              <a:rPr baseline="30000" lang="en"/>
              <a:t>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1- University of Miami / CIMAS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2- NOAA / AOML / Hurricane Research Division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98" name="Google Shape;98;p14"/>
          <p:cNvSpPr txBox="1"/>
          <p:nvPr>
            <p:ph idx="1" type="body"/>
          </p:nvPr>
        </p:nvSpPr>
        <p:spPr>
          <a:xfrm>
            <a:off x="835525" y="1615975"/>
            <a:ext cx="6453900" cy="22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Fine scale details in hurricanes are critical</a:t>
            </a:r>
            <a:endParaRPr b="1"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/>
              <a:t>Model efficiency</a:t>
            </a:r>
            <a:endParaRPr b="1"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/>
              <a:t>Telescoping nest development</a:t>
            </a:r>
            <a:endParaRPr b="1"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600"/>
              <a:t>Telescoping nest Hurricane Melissa case</a:t>
            </a:r>
            <a:endParaRPr b="1"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Fine-Scale Features in Hurricanes</a:t>
            </a:r>
            <a:endParaRPr/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355200" y="1420900"/>
            <a:ext cx="34392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Fine model resolution needed to capture sharp gradients and small features in eye and eyewall region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Improves ability of model to capture strong storms with compact eyes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Improves structure and intensity forecasts</a:t>
            </a:r>
            <a:endParaRPr/>
          </a:p>
        </p:txBody>
      </p:sp>
      <p:pic>
        <p:nvPicPr>
          <p:cNvPr id="105" name="Google Shape;105;p15" title="RCM1_SHUB_2025_10_27_23_32_41_0814923161_079.41W_16.61N_VH_C-12_MERGED01_win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9450" y="805599"/>
            <a:ext cx="3216112" cy="423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Fine-Scale Features in Hurricanes</a:t>
            </a:r>
            <a:endParaRPr/>
          </a:p>
        </p:txBody>
      </p:sp>
      <p:sp>
        <p:nvSpPr>
          <p:cNvPr id="111" name="Google Shape;111;p16"/>
          <p:cNvSpPr txBox="1"/>
          <p:nvPr>
            <p:ph idx="1" type="body"/>
          </p:nvPr>
        </p:nvSpPr>
        <p:spPr>
          <a:xfrm>
            <a:off x="365000" y="1337725"/>
            <a:ext cx="3756600" cy="173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Dropsonde in Isabel (2003) recorded 107 m/s winds and 25 m/s updraft, likely in eyewall misocyclone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16" title="SimIsabelRada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874174"/>
            <a:ext cx="4462272" cy="411686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6"/>
          <p:cNvSpPr txBox="1"/>
          <p:nvPr/>
        </p:nvSpPr>
        <p:spPr>
          <a:xfrm>
            <a:off x="4949400" y="4516325"/>
            <a:ext cx="3378000" cy="346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From: Aberson, et al. 2006 BAMS</a:t>
            </a:r>
            <a:endParaRPr b="1"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4" name="Google Shape;114;p16" title="SimIsabelPhot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5525" y="2699800"/>
            <a:ext cx="3027395" cy="2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HAFS-M and HAFS-B</a:t>
            </a:r>
            <a:endParaRPr/>
          </a:p>
        </p:txBody>
      </p:sp>
      <p:sp>
        <p:nvSpPr>
          <p:cNvPr id="120" name="Google Shape;120;p17"/>
          <p:cNvSpPr txBox="1"/>
          <p:nvPr>
            <p:ph idx="1" type="body"/>
          </p:nvPr>
        </p:nvSpPr>
        <p:spPr>
          <a:xfrm>
            <a:off x="236525" y="3695194"/>
            <a:ext cx="3756600" cy="129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125 degrees X 62 degrees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2089 X 1051 parent points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2,195,539 points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7"/>
          <p:cNvSpPr txBox="1"/>
          <p:nvPr>
            <p:ph idx="1" type="body"/>
          </p:nvPr>
        </p:nvSpPr>
        <p:spPr>
          <a:xfrm>
            <a:off x="4483450" y="3733219"/>
            <a:ext cx="3756600" cy="129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75 degrees X 75 degrees</a:t>
            </a:r>
            <a:endParaRPr sz="3305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1201 X 1201 parent points</a:t>
            </a:r>
            <a:endParaRPr sz="3305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1,442,401 points</a:t>
            </a:r>
            <a:endParaRPr sz="3305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17" title="green_Ebasin99.gif"/>
          <p:cNvPicPr preferRelativeResize="0"/>
          <p:nvPr/>
        </p:nvPicPr>
        <p:blipFill rotWithShape="1">
          <a:blip r:embed="rId3">
            <a:alphaModFix/>
          </a:blip>
          <a:srcRect b="27199" l="14089" r="10405" t="28050"/>
          <a:stretch/>
        </p:blipFill>
        <p:spPr>
          <a:xfrm>
            <a:off x="79125" y="1107825"/>
            <a:ext cx="4781078" cy="2104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 title="green_Esingle9.gif"/>
          <p:cNvPicPr preferRelativeResize="0"/>
          <p:nvPr/>
        </p:nvPicPr>
        <p:blipFill rotWithShape="1">
          <a:blip r:embed="rId4">
            <a:alphaModFix/>
          </a:blip>
          <a:srcRect b="13135" l="15633" r="12888" t="14694"/>
          <a:stretch/>
        </p:blipFill>
        <p:spPr>
          <a:xfrm>
            <a:off x="5389675" y="826500"/>
            <a:ext cx="3365520" cy="261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Efficiency</a:t>
            </a:r>
            <a:endParaRPr/>
          </a:p>
        </p:txBody>
      </p:sp>
      <p:sp>
        <p:nvSpPr>
          <p:cNvPr id="129" name="Google Shape;129;p18"/>
          <p:cNvSpPr txBox="1"/>
          <p:nvPr>
            <p:ph idx="1" type="body"/>
          </p:nvPr>
        </p:nvSpPr>
        <p:spPr>
          <a:xfrm>
            <a:off x="321125" y="1216488"/>
            <a:ext cx="48633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HAFS-Basin Multi-Storm saves compute resource compared to storm-centered HAFS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Forecast accuracy gains from storm-storm interactions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0251" y="987025"/>
            <a:ext cx="3282697" cy="3000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Telescoping Nest</a:t>
            </a:r>
            <a:endParaRPr/>
          </a:p>
        </p:txBody>
      </p:sp>
      <p:sp>
        <p:nvSpPr>
          <p:cNvPr id="136" name="Google Shape;136;p19"/>
          <p:cNvSpPr txBox="1"/>
          <p:nvPr>
            <p:ph idx="1" type="body"/>
          </p:nvPr>
        </p:nvSpPr>
        <p:spPr>
          <a:xfrm>
            <a:off x="332825" y="1858850"/>
            <a:ext cx="48633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●Development of moving telescoping nests underway at HRD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●Model code changes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●Workflow prep changes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●Flexibility for many resolution options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●Test sub-km scale forecasts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●Exercise workflow for telescoping</a:t>
            </a: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●Prepare for moving telescoping nests</a:t>
            </a:r>
            <a:endParaRPr/>
          </a:p>
        </p:txBody>
      </p:sp>
      <p:pic>
        <p:nvPicPr>
          <p:cNvPr id="137" name="Google Shape;13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6125" y="1096474"/>
            <a:ext cx="3643075" cy="2785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Implementation of Telescoping Moving Nests</a:t>
            </a:r>
            <a:endParaRPr/>
          </a:p>
        </p:txBody>
      </p:sp>
      <p:sp>
        <p:nvSpPr>
          <p:cNvPr id="143" name="Google Shape;143;p20"/>
          <p:cNvSpPr txBox="1"/>
          <p:nvPr/>
        </p:nvSpPr>
        <p:spPr>
          <a:xfrm>
            <a:off x="315625" y="1063775"/>
            <a:ext cx="4256400" cy="1678500"/>
          </a:xfrm>
          <a:prstGeom prst="rect">
            <a:avLst/>
          </a:prstGeom>
          <a:solidFill>
            <a:srgbClr val="3AEAC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Preprocessing</a:t>
            </a:r>
            <a:endParaRPr b="1" sz="1600"/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Generate static surface fields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Run chgres for all nests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4" name="Google Shape;144;p20"/>
          <p:cNvSpPr txBox="1"/>
          <p:nvPr/>
        </p:nvSpPr>
        <p:spPr>
          <a:xfrm>
            <a:off x="315625" y="3053125"/>
            <a:ext cx="4256400" cy="1678500"/>
          </a:xfrm>
          <a:prstGeom prst="rect">
            <a:avLst/>
          </a:prstGeom>
          <a:solidFill>
            <a:srgbClr val="52ED1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Vortex Initialization/Data Assimilation</a:t>
            </a:r>
            <a:endParaRPr b="1" sz="1600"/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700"/>
              <a:t>Adapt scripts to run on correct nests</a:t>
            </a:r>
            <a:endParaRPr sz="17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700"/>
              <a:t>Analysis merge all levels</a:t>
            </a:r>
            <a:endParaRPr b="1"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5" name="Google Shape;145;p20"/>
          <p:cNvSpPr txBox="1"/>
          <p:nvPr/>
        </p:nvSpPr>
        <p:spPr>
          <a:xfrm>
            <a:off x="4745525" y="1063775"/>
            <a:ext cx="4256400" cy="19146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Model Dynamic Core</a:t>
            </a:r>
            <a:endParaRPr b="1" sz="1600"/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Read in tiled static surface fields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Adapt internal tracker 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Move intermediate and fine nests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Data transfer between PEs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Choose n_split, k_split (timestep)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t/>
            </a:r>
            <a:endParaRPr b="1"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6" name="Google Shape;146;p20"/>
          <p:cNvSpPr txBox="1"/>
          <p:nvPr/>
        </p:nvSpPr>
        <p:spPr>
          <a:xfrm>
            <a:off x="4688000" y="3053125"/>
            <a:ext cx="4256400" cy="16785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Post Processing and Graphics</a:t>
            </a:r>
            <a:endParaRPr b="1" sz="1600"/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GFDL Tracker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GRIB2 Outputs for all nests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HRD Graphics for all nests</a:t>
            </a:r>
            <a:endParaRPr sz="1600"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1" title="focus_melissa_1027.gif"/>
          <p:cNvPicPr preferRelativeResize="0"/>
          <p:nvPr/>
        </p:nvPicPr>
        <p:blipFill rotWithShape="1">
          <a:blip r:embed="rId3">
            <a:alphaModFix/>
          </a:blip>
          <a:srcRect b="15683" l="0" r="0" t="0"/>
          <a:stretch/>
        </p:blipFill>
        <p:spPr>
          <a:xfrm>
            <a:off x="5064700" y="676825"/>
            <a:ext cx="3960243" cy="359184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Sample Case:  Hurricane Melissa</a:t>
            </a:r>
            <a:endParaRPr/>
          </a:p>
        </p:txBody>
      </p:sp>
      <p:sp>
        <p:nvSpPr>
          <p:cNvPr id="153" name="Google Shape;153;p21"/>
          <p:cNvSpPr txBox="1"/>
          <p:nvPr/>
        </p:nvSpPr>
        <p:spPr>
          <a:xfrm>
            <a:off x="346450" y="1039375"/>
            <a:ext cx="4788600" cy="3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Melissa was in intense, compact hurricane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Maximum sustained winds 165kts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Model resolution key to capturing maximum intensity and small eyes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Comparison HAFS-M, HAFS-B, and telescoping nest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HAFS-M, HAFS-B 6km/2km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unito"/>
              <a:buChar char="●"/>
            </a:pPr>
            <a:r>
              <a:rPr lang="en" sz="17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Static telescoping nest 6km/2km/660m</a:t>
            </a:r>
            <a:endParaRPr sz="17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