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Roboto" panose="02000000000000000000" pitchFamily="2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56" d="100"/>
          <a:sy n="156" d="100"/>
        </p:scale>
        <p:origin x="808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" name="Google Shape;2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933d8759f2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933d8759f2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33d8759f2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33d8759f2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54249a8d2_2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f54249a8d2_2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3933d8759f2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" name="Google Shape;28;g3933d8759f2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3f52191ad8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" name="Google Shape;34;g3f52191ad8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f54249a8d2_2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Google Shape;45;g3f54249a8d2_2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933d8759f2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3933d8759f2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933d8759f2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933d8759f2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f54249a8d2_2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f54249a8d2_2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52191ad8b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52191ad8b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54249a8d2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f54249a8d2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1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85800" y="1489478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Calibri"/>
              <a:buNone/>
              <a:defRPr sz="21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Calibri"/>
              <a:buNone/>
              <a:defRPr sz="21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Calibri"/>
              <a:buNone/>
              <a:defRPr sz="21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Calibri"/>
              <a:buNone/>
              <a:defRPr sz="21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Calibri"/>
              <a:buNone/>
              <a:defRPr sz="21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Calibri"/>
              <a:buNone/>
              <a:defRPr sz="21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Calibri"/>
              <a:buNone/>
              <a:defRPr sz="21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Calibri"/>
              <a:buNone/>
              <a:defRPr sz="21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371600" y="3651371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R="0" lvl="0" algn="ctr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spcBef>
                <a:spcPts val="1200"/>
              </a:spcBef>
              <a:spcAft>
                <a:spcPts val="120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797" y="31514"/>
            <a:ext cx="661924" cy="6600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Google Shape;14;p3"/>
          <p:cNvCxnSpPr/>
          <p:nvPr/>
        </p:nvCxnSpPr>
        <p:spPr>
          <a:xfrm>
            <a:off x="390014" y="727523"/>
            <a:ext cx="84102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7010400" y="4933900"/>
            <a:ext cx="2133600" cy="2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0" marR="0" lvl="0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924500" y="122775"/>
            <a:ext cx="7389000" cy="51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390025" y="743950"/>
            <a:ext cx="8378400" cy="4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>
                <a:solidFill>
                  <a:schemeClr val="dk1"/>
                </a:solidFill>
              </a:defRPr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>
                <a:solidFill>
                  <a:schemeClr val="dk1"/>
                </a:solidFill>
              </a:defRPr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>
                <a:solidFill>
                  <a:schemeClr val="dk1"/>
                </a:solidFill>
              </a:defRPr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>
                <a:solidFill>
                  <a:schemeClr val="dk1"/>
                </a:solidFill>
              </a:defRPr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>
                <a:solidFill>
                  <a:schemeClr val="dk1"/>
                </a:solidFill>
              </a:defRPr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>
                <a:solidFill>
                  <a:schemeClr val="dk1"/>
                </a:solidFill>
              </a:defRPr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>
                <a:solidFill>
                  <a:schemeClr val="dk1"/>
                </a:solidFill>
              </a:defRPr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18" name="Google Shape;18;p3" title="uifcw26_logo.png"/>
          <p:cNvPicPr preferRelativeResize="0"/>
          <p:nvPr/>
        </p:nvPicPr>
        <p:blipFill rotWithShape="1">
          <a:blip r:embed="rId3">
            <a:alphaModFix/>
          </a:blip>
          <a:srcRect l="2281" r="2281"/>
          <a:stretch/>
        </p:blipFill>
        <p:spPr>
          <a:xfrm>
            <a:off x="8234760" y="50847"/>
            <a:ext cx="824700" cy="62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ctrTitle"/>
          </p:nvPr>
        </p:nvSpPr>
        <p:spPr>
          <a:xfrm>
            <a:off x="685800" y="621298"/>
            <a:ext cx="7772400" cy="1320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Crossing the Boundaries:</a:t>
            </a:r>
            <a:endParaRPr sz="44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Global Moving Nest Project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4"/>
          <p:cNvSpPr txBox="1">
            <a:spLocks noGrp="1"/>
          </p:cNvSpPr>
          <p:nvPr>
            <p:ph type="subTitle" idx="1"/>
          </p:nvPr>
        </p:nvSpPr>
        <p:spPr>
          <a:xfrm>
            <a:off x="462150" y="2237386"/>
            <a:ext cx="8219700" cy="180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F1F1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Rusty Benson </a:t>
            </a:r>
            <a:r>
              <a:rPr lang="en" sz="1500" i="1">
                <a:solidFill>
                  <a:srgbClr val="1F1F1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(NOAA/GFDL)</a:t>
            </a:r>
            <a:endParaRPr sz="1500" i="1">
              <a:solidFill>
                <a:srgbClr val="1F1F1F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F1F1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Jesse Lentz </a:t>
            </a:r>
            <a:r>
              <a:rPr lang="en" sz="1500" i="1">
                <a:solidFill>
                  <a:srgbClr val="1F1F1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(SAIC - Princeton, NJ)</a:t>
            </a:r>
            <a:endParaRPr sz="1500" i="1">
              <a:solidFill>
                <a:srgbClr val="1F1F1F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F1F1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Lucas Harris </a:t>
            </a:r>
            <a:r>
              <a:rPr lang="en" sz="1500" i="1">
                <a:solidFill>
                  <a:srgbClr val="1F1F1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(NOAA/GFDL)</a:t>
            </a:r>
            <a:endParaRPr sz="1500">
              <a:solidFill>
                <a:srgbClr val="1F1F1F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F1F1F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Joseph Mouallem</a:t>
            </a:r>
            <a:r>
              <a:rPr lang="en" sz="1500" i="1">
                <a:solidFill>
                  <a:srgbClr val="1F1F1F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" sz="1500" i="1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CIMES, Princeton University)</a:t>
            </a:r>
            <a:endParaRPr sz="1500">
              <a:solidFill>
                <a:srgbClr val="1F1F1F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F1F1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Kun Gao</a:t>
            </a:r>
            <a:r>
              <a:rPr lang="en" sz="1500" i="1">
                <a:solidFill>
                  <a:srgbClr val="1F1F1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" sz="1500" i="1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CIMES, Princeton University)</a:t>
            </a:r>
            <a:endParaRPr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F1F1F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22 July 2026</a:t>
            </a:r>
            <a:endParaRPr sz="1500">
              <a:solidFill>
                <a:srgbClr val="1F1F1F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" name="Google Shape;25;p4" title="uifcw26_logo.png"/>
          <p:cNvPicPr preferRelativeResize="0"/>
          <p:nvPr/>
        </p:nvPicPr>
        <p:blipFill rotWithShape="1">
          <a:blip r:embed="rId3">
            <a:alphaModFix/>
          </a:blip>
          <a:srcRect l="2281" r="2281"/>
          <a:stretch/>
        </p:blipFill>
        <p:spPr>
          <a:xfrm>
            <a:off x="7093658" y="3538520"/>
            <a:ext cx="1753075" cy="132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3"/>
          <p:cNvSpPr txBox="1">
            <a:spLocks noGrp="1"/>
          </p:cNvSpPr>
          <p:nvPr>
            <p:ph type="body" idx="1"/>
          </p:nvPr>
        </p:nvSpPr>
        <p:spPr>
          <a:xfrm>
            <a:off x="390025" y="743950"/>
            <a:ext cx="8378400" cy="4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Multiple-tile nest domain halo updates</a:t>
            </a:r>
            <a:endParaRPr sz="1900"/>
          </a:p>
          <a:p>
            <a:pPr marL="457200" lvl="0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800"/>
              <a:t>Scalar variable update</a:t>
            </a:r>
            <a:endParaRPr sz="1800"/>
          </a:p>
          <a:p>
            <a:pPr marL="457200" lvl="0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800"/>
              <a:t>C- &amp; D-Grid vector quantity update</a:t>
            </a:r>
            <a:endParaRPr sz="1800"/>
          </a:p>
          <a:p>
            <a:pPr marL="0" marR="3136848" lvl="0" indent="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900"/>
              <a:t>Re-allocate single tile → two-tile → three-tile and back using same compute resources</a:t>
            </a:r>
            <a:endParaRPr sz="1900"/>
          </a:p>
          <a:p>
            <a:pPr marL="0" marR="2651073" lvl="0" indent="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900"/>
              <a:t>Two-way updates for multi-tile nest on a global cubed-sphere parent working </a:t>
            </a:r>
            <a:r>
              <a:rPr lang="en" sz="1900" i="1"/>
              <a:t>- mostly</a:t>
            </a:r>
            <a:endParaRPr sz="1900" i="1"/>
          </a:p>
          <a:p>
            <a:pPr marL="457200" marR="2651073" lvl="0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800"/>
              <a:t>fine-to-coarse interior update works</a:t>
            </a:r>
            <a:endParaRPr sz="1800"/>
          </a:p>
          <a:p>
            <a:pPr marL="457200" marR="2308173" lvl="0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800"/>
              <a:t>coarse-to-fine update for nest boundary conditions</a:t>
            </a:r>
            <a:endParaRPr sz="1800"/>
          </a:p>
          <a:p>
            <a:pPr marL="800100" marR="1993848" lvl="1" indent="-196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/>
              <a:t>some corner problems requiring extension of existing logic</a:t>
            </a:r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title"/>
          </p:nvPr>
        </p:nvSpPr>
        <p:spPr>
          <a:xfrm>
            <a:off x="924500" y="122775"/>
            <a:ext cx="7389000" cy="51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Current Prototype Status</a:t>
            </a:r>
            <a:endParaRPr/>
          </a:p>
        </p:txBody>
      </p:sp>
      <p:sp>
        <p:nvSpPr>
          <p:cNvPr id="99" name="Google Shape;99;p13"/>
          <p:cNvSpPr txBox="1"/>
          <p:nvPr/>
        </p:nvSpPr>
        <p:spPr>
          <a:xfrm>
            <a:off x="6905610" y="4815225"/>
            <a:ext cx="2194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Image credit: Joseph Mouallem</a:t>
            </a:r>
            <a:endParaRPr sz="1000">
              <a:solidFill>
                <a:schemeClr val="dk2"/>
              </a:solidFill>
            </a:endParaRPr>
          </a:p>
        </p:txBody>
      </p:sp>
      <p:pic>
        <p:nvPicPr>
          <p:cNvPr id="100" name="Google Shape;100;p13" descr="make the blue grid have only blue grid lines, the red grid have only red grid lines, and the green grid have only green grid line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4147" y="2634209"/>
            <a:ext cx="2258568" cy="2258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5103" y="448529"/>
            <a:ext cx="2843784" cy="2843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 txBox="1">
            <a:spLocks noGrp="1"/>
          </p:cNvSpPr>
          <p:nvPr>
            <p:ph type="title"/>
          </p:nvPr>
        </p:nvSpPr>
        <p:spPr>
          <a:xfrm>
            <a:off x="924500" y="122775"/>
            <a:ext cx="7389000" cy="51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n"/>
              <a:t>Next Steps For The Project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body" idx="1"/>
          </p:nvPr>
        </p:nvSpPr>
        <p:spPr>
          <a:xfrm>
            <a:off x="390025" y="743950"/>
            <a:ext cx="8378400" cy="4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Extend logic within FMS to properly handle coarse-to-fine boundary corners for multi-tile nests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/>
              <a:t>Working with AOML to understand logic triggering nest movement in HAFS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/>
              <a:t>Heuristic algorithm for re-allocating nest compute resources as nests are modified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/>
              <a:t>Implement static aligned multi-tile nest prototype within FV3-based SHiELD model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None/>
            </a:pPr>
            <a:r>
              <a:rPr lang="en"/>
              <a:t>Nests moving throughout the global domain without restrictions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>
            <a:spLocks noGrp="1"/>
          </p:cNvSpPr>
          <p:nvPr>
            <p:ph type="title"/>
          </p:nvPr>
        </p:nvSpPr>
        <p:spPr>
          <a:xfrm>
            <a:off x="924500" y="122775"/>
            <a:ext cx="7389000" cy="51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Acknowledgements</a:t>
            </a:r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body" idx="1"/>
          </p:nvPr>
        </p:nvSpPr>
        <p:spPr>
          <a:xfrm>
            <a:off x="390025" y="743950"/>
            <a:ext cx="8378400" cy="4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7938" lvl="0" indent="0" algn="ctr" rtl="0">
              <a:spcBef>
                <a:spcPts val="1200"/>
              </a:spcBef>
              <a:spcAft>
                <a:spcPts val="0"/>
              </a:spcAft>
              <a:buNone/>
              <a:tabLst>
                <a:tab pos="8050213" algn="l"/>
              </a:tabLst>
            </a:pPr>
            <a:endParaRPr lang="en" sz="2200" b="1" dirty="0"/>
          </a:p>
          <a:p>
            <a:pPr marL="7938" lvl="0" indent="0" algn="ctr" rtl="0">
              <a:spcBef>
                <a:spcPts val="1200"/>
              </a:spcBef>
              <a:spcAft>
                <a:spcPts val="0"/>
              </a:spcAft>
              <a:buNone/>
              <a:tabLst>
                <a:tab pos="8050213" algn="l"/>
              </a:tabLst>
            </a:pPr>
            <a:endParaRPr lang="en" sz="2200" b="1" dirty="0"/>
          </a:p>
          <a:p>
            <a:pPr marL="7938" lvl="0" indent="0" algn="ctr" rtl="0">
              <a:spcBef>
                <a:spcPts val="1200"/>
              </a:spcBef>
              <a:spcAft>
                <a:spcPts val="0"/>
              </a:spcAft>
              <a:buNone/>
              <a:tabLst>
                <a:tab pos="8050213" algn="l"/>
              </a:tabLst>
            </a:pPr>
            <a:r>
              <a:rPr lang="en" sz="2200" b="1"/>
              <a:t>This </a:t>
            </a:r>
            <a:r>
              <a:rPr lang="en" sz="2200" b="1" dirty="0"/>
              <a:t>work is supported by EPIC/WPO funding</a:t>
            </a:r>
            <a:endParaRPr sz="2200" b="1" dirty="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2200" b="1" dirty="0"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200" b="1" dirty="0"/>
              <a:t>Thanks are extended to both NCEP/EMC and AOML</a:t>
            </a:r>
            <a:endParaRPr sz="2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924500" y="122775"/>
            <a:ext cx="7389000" cy="51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are we doing this?</a:t>
            </a:r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390025" y="743950"/>
            <a:ext cx="8378400" cy="4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1F1F1F"/>
                </a:solidFill>
                <a:highlight>
                  <a:srgbClr val="FFFFFF"/>
                </a:highlight>
              </a:rPr>
              <a:t>Existing nesting technology in FV3 (used by NOAA/NWS) has limitations: </a:t>
            </a:r>
            <a:endParaRPr sz="1900" dirty="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457200" lvl="0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Char char="●"/>
            </a:pPr>
            <a:r>
              <a:rPr lang="en" sz="1700" dirty="0">
                <a:solidFill>
                  <a:srgbClr val="1F1F1F"/>
                </a:solidFill>
                <a:highlight>
                  <a:srgbClr val="FFFFFF"/>
                </a:highlight>
              </a:rPr>
              <a:t>Nests must align with parent grid </a:t>
            </a:r>
            <a:r>
              <a:rPr lang="en" sz="1700" dirty="0" err="1">
                <a:solidFill>
                  <a:srgbClr val="1F1F1F"/>
                </a:solidFill>
                <a:highlight>
                  <a:srgbClr val="FFFFFF"/>
                </a:highlight>
              </a:rPr>
              <a:t>lat-lon</a:t>
            </a:r>
            <a:r>
              <a:rPr lang="en" sz="1700" dirty="0">
                <a:solidFill>
                  <a:srgbClr val="1F1F1F"/>
                </a:solidFill>
                <a:highlight>
                  <a:srgbClr val="FFFFFF"/>
                </a:highlight>
              </a:rPr>
              <a:t> indices</a:t>
            </a:r>
            <a:endParaRPr sz="1700" dirty="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457200" lvl="0" indent="-209550" algn="l" rtl="0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>
                <a:srgbClr val="1F1F1F"/>
              </a:buClr>
              <a:buSzPts val="1500"/>
              <a:buChar char="●"/>
            </a:pPr>
            <a:r>
              <a:rPr lang="en" sz="1700" dirty="0">
                <a:solidFill>
                  <a:srgbClr val="1F1F1F"/>
                </a:solidFill>
                <a:highlight>
                  <a:srgbClr val="FFFFFF"/>
                </a:highlight>
              </a:rPr>
              <a:t>Must be contained within a single cubed-sphere tile when running global system</a:t>
            </a:r>
            <a:endParaRPr sz="1700" dirty="0">
              <a:solidFill>
                <a:srgbClr val="1F1F1F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924500" y="122775"/>
            <a:ext cx="7389000" cy="51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Hurricane Laura (2020)</a:t>
            </a:r>
            <a:endParaRPr/>
          </a:p>
        </p:txBody>
      </p:sp>
      <p:pic>
        <p:nvPicPr>
          <p:cNvPr id="37" name="Google Shape;37;p6" title="atl_2n5_gri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7448" y="893710"/>
            <a:ext cx="2322552" cy="2322576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"/>
          <p:cNvSpPr txBox="1"/>
          <p:nvPr/>
        </p:nvSpPr>
        <p:spPr>
          <a:xfrm>
            <a:off x="86018" y="768975"/>
            <a:ext cx="2142834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Char char="●"/>
            </a:pPr>
            <a:r>
              <a:rPr lang="en" sz="1300" dirty="0">
                <a:solidFill>
                  <a:srgbClr val="000000"/>
                </a:solidFill>
                <a:latin typeface="+mn-lt"/>
                <a:ea typeface="Roboto"/>
                <a:cs typeface="Roboto"/>
                <a:sym typeface="Roboto"/>
              </a:rPr>
              <a:t>Global  Grid:     13km</a:t>
            </a:r>
            <a:endParaRPr sz="1300" dirty="0">
              <a:solidFill>
                <a:srgbClr val="000000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lvl="0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Char char="●"/>
            </a:pPr>
            <a:r>
              <a:rPr lang="en" sz="1300" dirty="0">
                <a:solidFill>
                  <a:srgbClr val="4185F2"/>
                </a:solidFill>
                <a:latin typeface="+mn-lt"/>
                <a:ea typeface="Roboto"/>
                <a:cs typeface="Roboto"/>
                <a:sym typeface="Roboto"/>
              </a:rPr>
              <a:t>Level 1 Nest:    2.6km</a:t>
            </a:r>
            <a:endParaRPr sz="1300" dirty="0">
              <a:solidFill>
                <a:srgbClr val="4185F2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lvl="0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Char char="●"/>
            </a:pPr>
            <a:r>
              <a:rPr lang="en" sz="1300" dirty="0">
                <a:solidFill>
                  <a:srgbClr val="FF9900"/>
                </a:solidFill>
                <a:latin typeface="+mn-lt"/>
                <a:ea typeface="Roboto"/>
                <a:cs typeface="Roboto"/>
                <a:sym typeface="Roboto"/>
              </a:rPr>
              <a:t>Level 2 Nest:  ~500m</a:t>
            </a:r>
            <a:endParaRPr sz="1300" dirty="0">
              <a:solidFill>
                <a:srgbClr val="FF9900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sp>
        <p:nvSpPr>
          <p:cNvPr id="39" name="Google Shape;39;p6"/>
          <p:cNvSpPr txBox="1"/>
          <p:nvPr/>
        </p:nvSpPr>
        <p:spPr>
          <a:xfrm>
            <a:off x="160002" y="3004725"/>
            <a:ext cx="5163111" cy="15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61925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</a:pPr>
            <a:r>
              <a:rPr lang="en" sz="1500" dirty="0">
                <a:solidFill>
                  <a:srgbClr val="000000"/>
                </a:solidFill>
                <a:latin typeface="+mn-lt"/>
                <a:ea typeface="Roboto"/>
                <a:cs typeface="Roboto"/>
                <a:sym typeface="Roboto"/>
              </a:rPr>
              <a:t>3-Day forecast initialized on 2020-08-25 00Z</a:t>
            </a:r>
          </a:p>
          <a:p>
            <a:pPr marL="171450" lvl="0" indent="-161925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</a:pPr>
            <a:r>
              <a:rPr lang="en-US" sz="1500" dirty="0">
                <a:latin typeface="+mn-lt"/>
                <a:ea typeface="Roboto"/>
                <a:cs typeface="Roboto"/>
                <a:sym typeface="Roboto"/>
              </a:rPr>
              <a:t>U</a:t>
            </a:r>
            <a:r>
              <a:rPr lang="en" sz="1500" dirty="0" err="1">
                <a:latin typeface="+mn-lt"/>
                <a:ea typeface="Roboto"/>
                <a:cs typeface="Roboto"/>
                <a:sym typeface="Roboto"/>
              </a:rPr>
              <a:t>ses</a:t>
            </a:r>
            <a:r>
              <a:rPr lang="en" sz="1500" dirty="0">
                <a:latin typeface="+mn-lt"/>
                <a:ea typeface="Roboto"/>
                <a:cs typeface="Roboto"/>
                <a:sym typeface="Roboto"/>
              </a:rPr>
              <a:t> new FV3 3D-TKE scheme </a:t>
            </a:r>
            <a:endParaRPr sz="1500" dirty="0">
              <a:solidFill>
                <a:srgbClr val="000000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171450" lvl="0" indent="-16192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</a:pPr>
            <a:r>
              <a:rPr lang="en" sz="1500" dirty="0">
                <a:solidFill>
                  <a:srgbClr val="000000"/>
                </a:solidFill>
                <a:latin typeface="+mn-lt"/>
                <a:ea typeface="Roboto"/>
                <a:cs typeface="Roboto"/>
                <a:sym typeface="Roboto"/>
              </a:rPr>
              <a:t>Animation shows the simulated </a:t>
            </a:r>
            <a:r>
              <a:rPr lang="en" sz="1500">
                <a:solidFill>
                  <a:srgbClr val="000000"/>
                </a:solidFill>
                <a:latin typeface="+mn-lt"/>
                <a:ea typeface="Roboto"/>
                <a:cs typeface="Roboto"/>
                <a:sym typeface="Roboto"/>
              </a:rPr>
              <a:t>composite </a:t>
            </a:r>
            <a:br>
              <a:rPr lang="en" sz="1500">
                <a:solidFill>
                  <a:srgbClr val="000000"/>
                </a:solidFill>
                <a:latin typeface="+mn-lt"/>
                <a:ea typeface="Roboto"/>
                <a:cs typeface="Roboto"/>
                <a:sym typeface="Roboto"/>
              </a:rPr>
            </a:br>
            <a:r>
              <a:rPr lang="en" sz="1500">
                <a:solidFill>
                  <a:srgbClr val="000000"/>
                </a:solidFill>
                <a:latin typeface="+mn-lt"/>
                <a:ea typeface="Roboto"/>
                <a:cs typeface="Roboto"/>
                <a:sym typeface="Roboto"/>
              </a:rPr>
              <a:t>radar </a:t>
            </a:r>
            <a:r>
              <a:rPr lang="en" sz="1500" dirty="0">
                <a:solidFill>
                  <a:srgbClr val="000000"/>
                </a:solidFill>
                <a:latin typeface="+mn-lt"/>
                <a:ea typeface="Roboto"/>
                <a:cs typeface="Roboto"/>
                <a:sym typeface="Roboto"/>
              </a:rPr>
              <a:t>reflectivity from 500m nest</a:t>
            </a:r>
            <a:endParaRPr sz="1500" dirty="0">
              <a:solidFill>
                <a:srgbClr val="000000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171450" marR="0" lvl="0" indent="-161925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200"/>
              <a:buFont typeface="Roboto"/>
              <a:buChar char="●"/>
            </a:pPr>
            <a:r>
              <a:rPr lang="en" sz="1500" dirty="0">
                <a:solidFill>
                  <a:srgbClr val="000000"/>
                </a:solidFill>
                <a:latin typeface="+mn-lt"/>
                <a:ea typeface="Roboto"/>
                <a:cs typeface="Roboto"/>
                <a:sym typeface="Roboto"/>
              </a:rPr>
              <a:t>Excellent efficiency: 2h </a:t>
            </a:r>
            <a:r>
              <a:rPr lang="en" sz="1500" dirty="0" err="1">
                <a:solidFill>
                  <a:srgbClr val="000000"/>
                </a:solidFill>
                <a:latin typeface="+mn-lt"/>
                <a:ea typeface="Roboto"/>
                <a:cs typeface="Roboto"/>
                <a:sym typeface="Roboto"/>
              </a:rPr>
              <a:t>walltime</a:t>
            </a:r>
            <a:r>
              <a:rPr lang="en" sz="1500" dirty="0">
                <a:solidFill>
                  <a:srgbClr val="000000"/>
                </a:solidFill>
                <a:latin typeface="+mn-lt"/>
                <a:ea typeface="Roboto"/>
                <a:cs typeface="Roboto"/>
                <a:sym typeface="Roboto"/>
              </a:rPr>
              <a:t> with ~12k AMD cores</a:t>
            </a:r>
            <a:endParaRPr sz="1500" dirty="0">
              <a:solidFill>
                <a:srgbClr val="000000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pic>
        <p:nvPicPr>
          <p:cNvPr id="40" name="Google Shape;40;p6" title="Hurricane_Laura.gif"/>
          <p:cNvPicPr preferRelativeResize="0"/>
          <p:nvPr/>
        </p:nvPicPr>
        <p:blipFill rotWithShape="1">
          <a:blip r:embed="rId4">
            <a:alphaModFix/>
          </a:blip>
          <a:srcRect l="2673" t="3558" r="2550" b="2809"/>
          <a:stretch/>
        </p:blipFill>
        <p:spPr>
          <a:xfrm>
            <a:off x="4241125" y="962407"/>
            <a:ext cx="4863950" cy="3546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" name="Google Shape;41;p6"/>
          <p:cNvCxnSpPr>
            <a:cxnSpLocks/>
          </p:cNvCxnSpPr>
          <p:nvPr/>
        </p:nvCxnSpPr>
        <p:spPr>
          <a:xfrm>
            <a:off x="2800349" y="2114283"/>
            <a:ext cx="1828801" cy="694231"/>
          </a:xfrm>
          <a:prstGeom prst="curvedConnector3">
            <a:avLst>
              <a:gd name="adj1" fmla="val 50000"/>
            </a:avLst>
          </a:prstGeom>
          <a:noFill/>
          <a:ln w="22225" cap="flat" cmpd="sng">
            <a:solidFill>
              <a:srgbClr val="595959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2" name="Google Shape;42;p6"/>
          <p:cNvSpPr txBox="1"/>
          <p:nvPr/>
        </p:nvSpPr>
        <p:spPr>
          <a:xfrm>
            <a:off x="7320200" y="4771875"/>
            <a:ext cx="1305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Courtesy Kun Gao</a:t>
            </a:r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924500" y="122775"/>
            <a:ext cx="7389000" cy="51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are we doing this?</a:t>
            </a:r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390025" y="743950"/>
            <a:ext cx="8378400" cy="4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1F1F1F"/>
                </a:solidFill>
                <a:highlight>
                  <a:srgbClr val="FFFFFF"/>
                </a:highlight>
              </a:rPr>
              <a:t>Existing nesting technology in FV3 (used by NOAA/NWS) has limitations: </a:t>
            </a:r>
            <a:endParaRPr sz="1900" dirty="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457200" lvl="0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Char char="●"/>
            </a:pPr>
            <a:r>
              <a:rPr lang="en" sz="1700" dirty="0">
                <a:solidFill>
                  <a:srgbClr val="1F1F1F"/>
                </a:solidFill>
                <a:highlight>
                  <a:srgbClr val="FFFFFF"/>
                </a:highlight>
              </a:rPr>
              <a:t>Nests must align with parent grid </a:t>
            </a:r>
            <a:r>
              <a:rPr lang="en" sz="1700" dirty="0" err="1">
                <a:solidFill>
                  <a:srgbClr val="1F1F1F"/>
                </a:solidFill>
                <a:highlight>
                  <a:srgbClr val="FFFFFF"/>
                </a:highlight>
              </a:rPr>
              <a:t>lat-lon</a:t>
            </a:r>
            <a:r>
              <a:rPr lang="en" sz="1700" dirty="0">
                <a:solidFill>
                  <a:srgbClr val="1F1F1F"/>
                </a:solidFill>
                <a:highlight>
                  <a:srgbClr val="FFFFFF"/>
                </a:highlight>
              </a:rPr>
              <a:t> indices</a:t>
            </a:r>
            <a:endParaRPr sz="1700" dirty="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457200" lvl="0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Char char="●"/>
            </a:pPr>
            <a:r>
              <a:rPr lang="en" sz="1700" dirty="0">
                <a:solidFill>
                  <a:srgbClr val="1F1F1F"/>
                </a:solidFill>
                <a:highlight>
                  <a:srgbClr val="FFFFFF"/>
                </a:highlight>
              </a:rPr>
              <a:t>Must be contained within a single cubed-sphere tile when running global system</a:t>
            </a:r>
            <a:endParaRPr sz="1700" dirty="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5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rgbClr val="1F1F1F"/>
                </a:solidFill>
                <a:highlight>
                  <a:srgbClr val="FFFFFF"/>
                </a:highlight>
              </a:rPr>
              <a:t>Goal:</a:t>
            </a:r>
            <a:r>
              <a:rPr lang="en" sz="1900" dirty="0">
                <a:solidFill>
                  <a:srgbClr val="1F1F1F"/>
                </a:solidFill>
                <a:highlight>
                  <a:srgbClr val="FFFFFF"/>
                </a:highlight>
              </a:rPr>
              <a:t>  Remove these limitations to allow nests to span tiles and move freely</a:t>
            </a:r>
            <a:endParaRPr sz="1900" dirty="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rgbClr val="1F1F1F"/>
                </a:solidFill>
                <a:highlight>
                  <a:srgbClr val="FFFFFF"/>
                </a:highlight>
              </a:rPr>
              <a:t>Outcome:</a:t>
            </a:r>
            <a:r>
              <a:rPr lang="en" sz="1900" dirty="0">
                <a:solidFill>
                  <a:srgbClr val="1F1F1F"/>
                </a:solidFill>
                <a:highlight>
                  <a:srgbClr val="FFFFFF"/>
                </a:highlight>
              </a:rPr>
              <a:t>  Tracking of multiple global atmospheric features</a:t>
            </a:r>
            <a:endParaRPr sz="1900" dirty="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457200" lvl="0" indent="-209550" algn="l" rtl="0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Char char="●"/>
            </a:pPr>
            <a:r>
              <a:rPr lang="en" sz="1700" dirty="0">
                <a:solidFill>
                  <a:srgbClr val="1F1F1F"/>
                </a:solidFill>
                <a:highlight>
                  <a:srgbClr val="FFFFFF"/>
                </a:highlight>
              </a:rPr>
              <a:t>Tropical cyclones, atmospheric rivers, mesoscale convective systems, </a:t>
            </a:r>
            <a:r>
              <a:rPr lang="en" sz="1700" dirty="0" err="1">
                <a:solidFill>
                  <a:srgbClr val="1F1F1F"/>
                </a:solidFill>
                <a:highlight>
                  <a:srgbClr val="FFFFFF"/>
                </a:highlight>
              </a:rPr>
              <a:t>etc</a:t>
            </a:r>
            <a:endParaRPr sz="1700" dirty="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900" b="1" dirty="0"/>
              <a:t>Who Benefits:  </a:t>
            </a:r>
            <a:r>
              <a:rPr lang="en" sz="1900" dirty="0">
                <a:solidFill>
                  <a:srgbClr val="1F1F1F"/>
                </a:solidFill>
                <a:highlight>
                  <a:srgbClr val="FFFFFF"/>
                </a:highlight>
              </a:rPr>
              <a:t>All existing FV3-based configurations</a:t>
            </a:r>
            <a:endParaRPr sz="1900" dirty="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457200" lvl="0" indent="-209550" algn="l" rtl="0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Char char="●"/>
            </a:pPr>
            <a:r>
              <a:rPr lang="en" sz="1700" dirty="0">
                <a:solidFill>
                  <a:srgbClr val="1F1F1F"/>
                </a:solidFill>
                <a:highlight>
                  <a:schemeClr val="lt1"/>
                </a:highlight>
              </a:rPr>
              <a:t>Hurricane Analysis and Forecast System (HAFS)</a:t>
            </a:r>
            <a:endParaRPr sz="1700" dirty="0">
              <a:solidFill>
                <a:srgbClr val="1F1F1F"/>
              </a:solidFill>
              <a:highlight>
                <a:schemeClr val="lt1"/>
              </a:highlight>
            </a:endParaRPr>
          </a:p>
          <a:p>
            <a:pPr marL="457200" lvl="0" indent="-209550" algn="l" rtl="0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Char char="●"/>
            </a:pPr>
            <a:r>
              <a:rPr lang="en" sz="1700" dirty="0">
                <a:solidFill>
                  <a:srgbClr val="1F1F1F"/>
                </a:solidFill>
                <a:highlight>
                  <a:srgbClr val="FFFFFF"/>
                </a:highlight>
              </a:rPr>
              <a:t>Reduce UFS configurations</a:t>
            </a:r>
            <a:endParaRPr sz="1700" dirty="0">
              <a:solidFill>
                <a:srgbClr val="1F1F1F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8" descr="keep the existing rectilinear grid as is, but have it be centered over the three line corner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4988" y="1897276"/>
            <a:ext cx="2971800" cy="29718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8"/>
          <p:cNvSpPr txBox="1">
            <a:spLocks noGrp="1"/>
          </p:cNvSpPr>
          <p:nvPr>
            <p:ph type="body" idx="1"/>
          </p:nvPr>
        </p:nvSpPr>
        <p:spPr>
          <a:xfrm>
            <a:off x="390025" y="743950"/>
            <a:ext cx="8378400" cy="4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Floating Nest</a:t>
            </a:r>
            <a:endParaRPr sz="2200"/>
          </a:p>
          <a:p>
            <a:pPr marL="457200" lvl="0" indent="-209550" algn="l" rtl="0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Arial"/>
              <a:buChar char="●"/>
            </a:pPr>
            <a:r>
              <a:rPr lang="en" sz="1900">
                <a:solidFill>
                  <a:srgbClr val="1F1F1F"/>
                </a:solidFill>
                <a:highlight>
                  <a:srgbClr val="FFFFFF"/>
                </a:highlight>
              </a:rPr>
              <a:t>Use a nest that can be arbitrarily oriented with respect to the parent grid</a:t>
            </a:r>
            <a:endParaRPr sz="190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914400" lvl="1" indent="-209550" algn="l" rtl="0">
              <a:spcBef>
                <a:spcPts val="0"/>
              </a:spcBef>
              <a:spcAft>
                <a:spcPts val="0"/>
              </a:spcAft>
              <a:buSzPts val="1500"/>
              <a:buFont typeface="Arial"/>
              <a:buChar char="○"/>
            </a:pPr>
            <a:r>
              <a:rPr lang="en" sz="1900">
                <a:solidFill>
                  <a:srgbClr val="1F1F1F"/>
                </a:solidFill>
                <a:highlight>
                  <a:srgbClr val="FFFFFF"/>
                </a:highlight>
              </a:rPr>
              <a:t>without co-incident lat-lon indices</a:t>
            </a:r>
            <a:endParaRPr sz="190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457200" lvl="0" indent="-209550" algn="l" rtl="0">
              <a:spcBef>
                <a:spcPts val="150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Arial"/>
              <a:buChar char="●"/>
            </a:pPr>
            <a:r>
              <a:rPr lang="en" sz="1900">
                <a:solidFill>
                  <a:srgbClr val="1F1F1F"/>
                </a:solidFill>
                <a:highlight>
                  <a:srgbClr val="FFFFFF"/>
                </a:highlight>
              </a:rPr>
              <a:t>Rely on the exchange grid technology for nest</a:t>
            </a:r>
            <a:endParaRPr sz="190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914400" lvl="1" indent="-2095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900">
                <a:solidFill>
                  <a:srgbClr val="1F1F1F"/>
                </a:solidFill>
                <a:highlight>
                  <a:srgbClr val="FFFFFF"/>
                </a:highlight>
              </a:rPr>
              <a:t>creation of an initial exchange grid</a:t>
            </a:r>
            <a:endParaRPr sz="190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914400" lvl="1" indent="-2095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900">
                <a:solidFill>
                  <a:srgbClr val="1F1F1F"/>
                </a:solidFill>
                <a:highlight>
                  <a:srgbClr val="FFFFFF"/>
                </a:highlight>
              </a:rPr>
              <a:t>on-the-fly updates as the nest moves</a:t>
            </a:r>
            <a:endParaRPr sz="190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457200" marR="3079698" lvl="0" indent="-209550" algn="l" rtl="0">
              <a:spcBef>
                <a:spcPts val="150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Arial"/>
              <a:buChar char="●"/>
            </a:pPr>
            <a:r>
              <a:rPr lang="en" sz="1900">
                <a:solidFill>
                  <a:srgbClr val="1F1F1F"/>
                </a:solidFill>
                <a:highlight>
                  <a:srgbClr val="FFFFFF"/>
                </a:highlight>
              </a:rPr>
              <a:t>Create FMS/FV3 logic for two-way updates via the exchange grid</a:t>
            </a:r>
            <a:endParaRPr sz="190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914400" marR="3163588" lvl="1" indent="-209550" algn="l" rtl="0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Char char="○"/>
            </a:pPr>
            <a:r>
              <a:rPr lang="en" sz="1900">
                <a:solidFill>
                  <a:srgbClr val="1F1F1F"/>
                </a:solidFill>
                <a:highlight>
                  <a:srgbClr val="FFFFFF"/>
                </a:highlight>
              </a:rPr>
              <a:t>parent to nest for boundary conditions</a:t>
            </a:r>
            <a:endParaRPr sz="190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914400" marR="2622498" lvl="1" indent="-209550" algn="l" rtl="0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Char char="○"/>
            </a:pPr>
            <a:r>
              <a:rPr lang="en" sz="1900">
                <a:solidFill>
                  <a:srgbClr val="1F1F1F"/>
                </a:solidFill>
                <a:highlight>
                  <a:srgbClr val="FFFFFF"/>
                </a:highlight>
              </a:rPr>
              <a:t>nest interior to parent for solution features </a:t>
            </a:r>
            <a:endParaRPr sz="1900">
              <a:solidFill>
                <a:srgbClr val="1F1F1F"/>
              </a:solidFill>
              <a:highlight>
                <a:srgbClr val="FFFFFF"/>
              </a:highlight>
            </a:endParaRPr>
          </a:p>
        </p:txBody>
      </p:sp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924500" y="122775"/>
            <a:ext cx="7389000" cy="51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Technical Approaches</a:t>
            </a:r>
            <a:endParaRPr/>
          </a:p>
        </p:txBody>
      </p:sp>
      <p:sp>
        <p:nvSpPr>
          <p:cNvPr id="56" name="Google Shape;56;p8"/>
          <p:cNvSpPr txBox="1"/>
          <p:nvPr/>
        </p:nvSpPr>
        <p:spPr>
          <a:xfrm>
            <a:off x="6905610" y="4815225"/>
            <a:ext cx="2194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Image credit: Joseph Mouallem</a:t>
            </a:r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90025" y="743950"/>
            <a:ext cx="8378400" cy="4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Aligned Nest</a:t>
            </a:r>
            <a:endParaRPr sz="2200"/>
          </a:p>
          <a:p>
            <a:pPr marL="457200" marR="657520" lvl="0" indent="-209550" algn="l" rtl="0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Arial"/>
              <a:buChar char="●"/>
            </a:pPr>
            <a:r>
              <a:rPr lang="en" sz="1900">
                <a:solidFill>
                  <a:srgbClr val="1F1F1F"/>
                </a:solidFill>
                <a:highlight>
                  <a:srgbClr val="FFFFFF"/>
                </a:highlight>
              </a:rPr>
              <a:t>Single nest patch for the cubed-sphere grid topology </a:t>
            </a:r>
            <a:r>
              <a:rPr lang="en" sz="1900">
                <a:solidFill>
                  <a:srgbClr val="1F1F1F"/>
                </a:solidFill>
                <a:highlight>
                  <a:schemeClr val="lt1"/>
                </a:highlight>
              </a:rPr>
              <a:t>spanning parent tiles</a:t>
            </a:r>
            <a:endParaRPr sz="190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457200" marR="2936823" lvl="0" indent="-209550" algn="l" rtl="0">
              <a:spcBef>
                <a:spcPts val="150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Arial"/>
              <a:buChar char="●"/>
            </a:pPr>
            <a:r>
              <a:rPr lang="en" sz="1900">
                <a:solidFill>
                  <a:srgbClr val="1F1F1F"/>
                </a:solidFill>
                <a:highlight>
                  <a:srgbClr val="FFFFFF"/>
                </a:highlight>
              </a:rPr>
              <a:t>Data-only prototype demonstrating FMS capability has existed for years</a:t>
            </a:r>
            <a:endParaRPr sz="190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457200" marR="3651198" lvl="0" indent="-209550" algn="l" rtl="0">
              <a:spcBef>
                <a:spcPts val="150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Arial"/>
              <a:buChar char="●"/>
            </a:pPr>
            <a:r>
              <a:rPr lang="en" sz="1900">
                <a:solidFill>
                  <a:srgbClr val="1F1F1F"/>
                </a:solidFill>
                <a:highlight>
                  <a:srgbClr val="FFFFFF"/>
                </a:highlight>
              </a:rPr>
              <a:t>Changes needed to FV3 logic to fully implement</a:t>
            </a:r>
            <a:endParaRPr sz="1900"/>
          </a:p>
        </p:txBody>
      </p:sp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924500" y="122775"/>
            <a:ext cx="7389000" cy="51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Technical Approaches</a:t>
            </a:r>
            <a:endParaRPr/>
          </a:p>
        </p:txBody>
      </p:sp>
      <p:pic>
        <p:nvPicPr>
          <p:cNvPr id="63" name="Google Shape;63;p9" title="edge_nes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5000" y="1892808"/>
            <a:ext cx="2971802" cy="2971802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9"/>
          <p:cNvSpPr txBox="1"/>
          <p:nvPr/>
        </p:nvSpPr>
        <p:spPr>
          <a:xfrm>
            <a:off x="6905610" y="4815225"/>
            <a:ext cx="2194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Image credit: Joseph Mouallem</a:t>
            </a:r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0" title="nest_traveling_animaiton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3222" y="1922475"/>
            <a:ext cx="3246120" cy="324612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0"/>
          <p:cNvSpPr txBox="1">
            <a:spLocks noGrp="1"/>
          </p:cNvSpPr>
          <p:nvPr>
            <p:ph type="body" idx="1"/>
          </p:nvPr>
        </p:nvSpPr>
        <p:spPr>
          <a:xfrm>
            <a:off x="390025" y="743950"/>
            <a:ext cx="8378400" cy="4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Aligned Nest</a:t>
            </a:r>
            <a:endParaRPr sz="2200"/>
          </a:p>
          <a:p>
            <a:pPr marL="457200" lvl="0" indent="-209550" algn="l" rtl="0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Arial"/>
              <a:buChar char="●"/>
            </a:pPr>
            <a:r>
              <a:rPr lang="en" sz="1800">
                <a:solidFill>
                  <a:srgbClr val="1F1F1F"/>
                </a:solidFill>
                <a:highlight>
                  <a:srgbClr val="FFFFFF"/>
                </a:highlight>
              </a:rPr>
              <a:t>Single nest patch for the cubed-sphere grid topology </a:t>
            </a:r>
            <a:r>
              <a:rPr lang="en" sz="1800">
                <a:solidFill>
                  <a:srgbClr val="1F1F1F"/>
                </a:solidFill>
                <a:highlight>
                  <a:schemeClr val="lt1"/>
                </a:highlight>
              </a:rPr>
              <a:t>spanning parent tiles</a:t>
            </a:r>
            <a:endParaRPr sz="180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457200" lvl="0" indent="-209550" algn="l" rtl="0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Arial"/>
              <a:buChar char="●"/>
            </a:pPr>
            <a:r>
              <a:rPr lang="en" sz="1800">
                <a:solidFill>
                  <a:srgbClr val="1F1F1F"/>
                </a:solidFill>
                <a:highlight>
                  <a:schemeClr val="lt1"/>
                </a:highlight>
              </a:rPr>
              <a:t>Data-only prototype demonstrating FMS capability has existed for years</a:t>
            </a:r>
            <a:endParaRPr sz="170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457200" lvl="0" indent="-209550" algn="l" rtl="0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Arial"/>
              <a:buChar char="●"/>
            </a:pPr>
            <a:r>
              <a:rPr lang="en" sz="1800">
                <a:solidFill>
                  <a:srgbClr val="1F1F1F"/>
                </a:solidFill>
                <a:highlight>
                  <a:srgbClr val="FFFFFF"/>
                </a:highlight>
              </a:rPr>
              <a:t>Changes needed to FV3 logic to fully implement</a:t>
            </a:r>
            <a:endParaRPr sz="1800"/>
          </a:p>
        </p:txBody>
      </p:sp>
      <p:sp>
        <p:nvSpPr>
          <p:cNvPr id="71" name="Google Shape;71;p10"/>
          <p:cNvSpPr txBox="1">
            <a:spLocks noGrp="1"/>
          </p:cNvSpPr>
          <p:nvPr>
            <p:ph type="title"/>
          </p:nvPr>
        </p:nvSpPr>
        <p:spPr>
          <a:xfrm>
            <a:off x="924500" y="122775"/>
            <a:ext cx="7389000" cy="51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Technical Approaches</a:t>
            </a:r>
            <a:endParaRPr/>
          </a:p>
        </p:txBody>
      </p:sp>
      <p:pic>
        <p:nvPicPr>
          <p:cNvPr id="72" name="Google Shape;72;p10" title="interior_nes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816" y="2275371"/>
            <a:ext cx="2571750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0" title="edge_nest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86125" y="2275371"/>
            <a:ext cx="2571750" cy="2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0"/>
          <p:cNvSpPr txBox="1"/>
          <p:nvPr/>
        </p:nvSpPr>
        <p:spPr>
          <a:xfrm>
            <a:off x="6905610" y="4815225"/>
            <a:ext cx="2194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Image credit: Joseph Mouallem</a:t>
            </a:r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1" title="nest_traveling_animaiton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975" y="1897375"/>
            <a:ext cx="3246120" cy="324612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1"/>
          <p:cNvSpPr txBox="1">
            <a:spLocks noGrp="1"/>
          </p:cNvSpPr>
          <p:nvPr>
            <p:ph type="body" idx="1"/>
          </p:nvPr>
        </p:nvSpPr>
        <p:spPr>
          <a:xfrm>
            <a:off x="390025" y="743950"/>
            <a:ext cx="8378400" cy="4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Aligned Multiple Tile Mosaic Nest</a:t>
            </a:r>
            <a:endParaRPr sz="2200"/>
          </a:p>
          <a:p>
            <a:pPr marL="457200" lvl="0" indent="-209550" algn="l" rtl="0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Arial"/>
              <a:buChar char="●"/>
            </a:pPr>
            <a:r>
              <a:rPr lang="en" sz="1800">
                <a:solidFill>
                  <a:srgbClr val="1F1F1F"/>
                </a:solidFill>
                <a:highlight>
                  <a:srgbClr val="FFFFFF"/>
                </a:highlight>
              </a:rPr>
              <a:t>Allow a nest to span multiple tiles and follow the cubed-sphere grid topology</a:t>
            </a:r>
            <a:endParaRPr sz="180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457200" lvl="0" indent="-209550" algn="l" rtl="0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Arial"/>
              <a:buChar char="●"/>
            </a:pPr>
            <a:r>
              <a:rPr lang="en" sz="1800">
                <a:solidFill>
                  <a:srgbClr val="1F1F1F"/>
                </a:solidFill>
                <a:highlight>
                  <a:schemeClr val="lt1"/>
                </a:highlight>
              </a:rPr>
              <a:t>Capability exists within FMS to treat nest as multi-tile grid patch</a:t>
            </a:r>
            <a:endParaRPr sz="180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457200" lvl="0" indent="-209550" algn="l" rtl="0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Arial"/>
              <a:buChar char="●"/>
            </a:pPr>
            <a:r>
              <a:rPr lang="en" sz="1800">
                <a:solidFill>
                  <a:srgbClr val="1F1F1F"/>
                </a:solidFill>
                <a:highlight>
                  <a:srgbClr val="FFFFFF"/>
                </a:highlight>
              </a:rPr>
              <a:t>Split nest into multiple tiles at an edge</a:t>
            </a:r>
            <a:endParaRPr sz="1800"/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924500" y="122775"/>
            <a:ext cx="7389000" cy="51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Technical Approaches</a:t>
            </a:r>
            <a:endParaRPr/>
          </a:p>
        </p:txBody>
      </p:sp>
      <p:sp>
        <p:nvSpPr>
          <p:cNvPr id="82" name="Google Shape;82;p11"/>
          <p:cNvSpPr txBox="1"/>
          <p:nvPr/>
        </p:nvSpPr>
        <p:spPr>
          <a:xfrm>
            <a:off x="6905610" y="4815225"/>
            <a:ext cx="2194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Image credit: Joseph Mouallem</a:t>
            </a:r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2" title="nest_traveling_animaiton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975" y="1897375"/>
            <a:ext cx="3246120" cy="324612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2"/>
          <p:cNvSpPr txBox="1">
            <a:spLocks noGrp="1"/>
          </p:cNvSpPr>
          <p:nvPr>
            <p:ph type="body" idx="1"/>
          </p:nvPr>
        </p:nvSpPr>
        <p:spPr>
          <a:xfrm>
            <a:off x="390025" y="743950"/>
            <a:ext cx="8378400" cy="4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/>
              <a:t>Aligned Multiple Tile Mosaic Nest</a:t>
            </a:r>
            <a:endParaRPr sz="2200" dirty="0"/>
          </a:p>
          <a:p>
            <a:pPr marL="457200" lvl="0" indent="-209550" algn="l" rtl="0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Arial"/>
              <a:buChar char="●"/>
            </a:pPr>
            <a:r>
              <a:rPr lang="en" sz="1800" dirty="0">
                <a:solidFill>
                  <a:schemeClr val="tx1"/>
                </a:solidFill>
                <a:highlight>
                  <a:srgbClr val="FFFFFF"/>
                </a:highlight>
              </a:rPr>
              <a:t>Allow a nest to span multiple tiles and follow the cubed-sphere grid topology</a:t>
            </a:r>
            <a:endParaRPr sz="1800"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457200" lvl="0" indent="-209550" algn="l" rtl="0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Arial"/>
              <a:buChar char="●"/>
            </a:pPr>
            <a:r>
              <a:rPr lang="en" sz="1800" dirty="0">
                <a:solidFill>
                  <a:srgbClr val="1F1F1F"/>
                </a:solidFill>
                <a:highlight>
                  <a:schemeClr val="lt1"/>
                </a:highlight>
              </a:rPr>
              <a:t>Capability exists within FMS to treat nest as multi-tile grid patch</a:t>
            </a:r>
            <a:endParaRPr sz="1800" dirty="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457200" lvl="0" indent="-209550" algn="l" rtl="0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500"/>
              <a:buFont typeface="Arial"/>
              <a:buChar char="●"/>
            </a:pPr>
            <a:r>
              <a:rPr lang="en" sz="1800" dirty="0">
                <a:solidFill>
                  <a:srgbClr val="1F1F1F"/>
                </a:solidFill>
                <a:highlight>
                  <a:srgbClr val="FFFFFF"/>
                </a:highlight>
              </a:rPr>
              <a:t>Split nest into multiple tiles at an edge </a:t>
            </a:r>
            <a:r>
              <a:rPr lang="en" sz="1800" b="1" i="1" dirty="0">
                <a:solidFill>
                  <a:srgbClr val="1F1F1F"/>
                </a:solidFill>
                <a:highlight>
                  <a:srgbClr val="FFFFFF"/>
                </a:highlight>
              </a:rPr>
              <a:t>and at corner</a:t>
            </a:r>
            <a:endParaRPr sz="1800" b="1" i="1" dirty="0"/>
          </a:p>
        </p:txBody>
      </p:sp>
      <p:sp>
        <p:nvSpPr>
          <p:cNvPr id="89" name="Google Shape;89;p12"/>
          <p:cNvSpPr txBox="1">
            <a:spLocks noGrp="1"/>
          </p:cNvSpPr>
          <p:nvPr>
            <p:ph type="title"/>
          </p:nvPr>
        </p:nvSpPr>
        <p:spPr>
          <a:xfrm>
            <a:off x="924500" y="122775"/>
            <a:ext cx="7389000" cy="51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Technical Approaches</a:t>
            </a:r>
            <a:endParaRPr/>
          </a:p>
        </p:txBody>
      </p:sp>
      <p:sp>
        <p:nvSpPr>
          <p:cNvPr id="90" name="Google Shape;90;p12"/>
          <p:cNvSpPr txBox="1"/>
          <p:nvPr/>
        </p:nvSpPr>
        <p:spPr>
          <a:xfrm>
            <a:off x="6905610" y="4815225"/>
            <a:ext cx="2194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Image credit: Joseph Mouallem</a:t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91" name="Google Shape;91;p12"/>
          <p:cNvSpPr txBox="1"/>
          <p:nvPr/>
        </p:nvSpPr>
        <p:spPr>
          <a:xfrm>
            <a:off x="6030957" y="2054905"/>
            <a:ext cx="1261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Three Tile Nest Mosaic</a:t>
            </a:r>
            <a:endParaRPr sz="800">
              <a:solidFill>
                <a:schemeClr val="dk1"/>
              </a:solidFill>
            </a:endParaRPr>
          </a:p>
        </p:txBody>
      </p:sp>
      <p:pic>
        <p:nvPicPr>
          <p:cNvPr id="92" name="Google Shape;92;p12" descr="make the blue grid have only blue grid lines, the red grid have only red grid lines, and the green grid have only green grid lines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6672" y="2249424"/>
            <a:ext cx="2569464" cy="25694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624</Words>
  <Application>Microsoft Macintosh PowerPoint</Application>
  <PresentationFormat>On-screen Show (16:9)</PresentationFormat>
  <Paragraphs>89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Roboto</vt:lpstr>
      <vt:lpstr>Calibri</vt:lpstr>
      <vt:lpstr>Arial</vt:lpstr>
      <vt:lpstr>Simple Light</vt:lpstr>
      <vt:lpstr>Crossing the Boundaries: Global Moving Nest Project</vt:lpstr>
      <vt:lpstr>Why are we doing this?</vt:lpstr>
      <vt:lpstr>Hurricane Laura (2020)</vt:lpstr>
      <vt:lpstr>Why are we doing this?</vt:lpstr>
      <vt:lpstr>Technical Approaches</vt:lpstr>
      <vt:lpstr>Technical Approaches</vt:lpstr>
      <vt:lpstr>Technical Approaches</vt:lpstr>
      <vt:lpstr>Technical Approaches</vt:lpstr>
      <vt:lpstr>Technical Approaches</vt:lpstr>
      <vt:lpstr>Current Prototype Status</vt:lpstr>
      <vt:lpstr>Next Steps For The Project 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Rusty Benson</cp:lastModifiedBy>
  <cp:revision>3</cp:revision>
  <dcterms:modified xsi:type="dcterms:W3CDTF">2026-07-21T14:08:17Z</dcterms:modified>
</cp:coreProperties>
</file>