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y="5143500" cx="9144000"/>
  <p:notesSz cx="6858000" cy="9144000"/>
  <p:embeddedFontLst>
    <p:embeddedFont>
      <p:font typeface="Roboto"/>
      <p:regular r:id="rId22"/>
      <p:bold r:id="rId23"/>
      <p:italic r:id="rId24"/>
      <p:boldItalic r:id="rId25"/>
    </p:embeddedFont>
    <p:embeddedFont>
      <p:font typeface="Nunito"/>
      <p:regular r:id="rId26"/>
      <p:bold r:id="rId27"/>
      <p:italic r:id="rId28"/>
      <p:boldItalic r:id="rId29"/>
    </p:embeddedFont>
    <p:embeddedFont>
      <p:font typeface="Maven Pro"/>
      <p:regular r:id="rId30"/>
      <p:bold r:id="rId31"/>
    </p:embeddedFont>
    <p:embeddedFont>
      <p:font typeface="Helvetica Neue"/>
      <p:regular r:id="rId32"/>
      <p:bold r:id="rId33"/>
      <p:italic r:id="rId34"/>
      <p:boldItalic r:id="rId35"/>
    </p:embeddedFont>
    <p:embeddedFont>
      <p:font typeface="Oswald"/>
      <p:regular r:id="rId36"/>
      <p:bold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38" roundtripDataSignature="AMtx7mi4ylwTjyas1aThrUdDpjrMC/+T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9758571-AD70-4729-941B-1E8314C2B674}">
  <a:tblStyle styleId="{89758571-AD70-4729-941B-1E8314C2B674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font" Target="fonts/Roboto-regular.fntdata"/><Relationship Id="rId21" Type="http://schemas.openxmlformats.org/officeDocument/2006/relationships/slide" Target="slides/slide14.xml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font" Target="fonts/Nunito-regular.fntdata"/><Relationship Id="rId25" Type="http://schemas.openxmlformats.org/officeDocument/2006/relationships/font" Target="fonts/Roboto-boldItalic.fntdata"/><Relationship Id="rId28" Type="http://schemas.openxmlformats.org/officeDocument/2006/relationships/font" Target="fonts/Nunito-italic.fntdata"/><Relationship Id="rId27" Type="http://schemas.openxmlformats.org/officeDocument/2006/relationships/font" Target="fonts/Nunito-bold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Nunito-boldItalic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MavenPro-bold.fntdata"/><Relationship Id="rId30" Type="http://schemas.openxmlformats.org/officeDocument/2006/relationships/font" Target="fonts/MavenPro-regular.fntdata"/><Relationship Id="rId11" Type="http://schemas.openxmlformats.org/officeDocument/2006/relationships/slide" Target="slides/slide4.xml"/><Relationship Id="rId33" Type="http://schemas.openxmlformats.org/officeDocument/2006/relationships/font" Target="fonts/HelveticaNeue-bold.fntdata"/><Relationship Id="rId10" Type="http://schemas.openxmlformats.org/officeDocument/2006/relationships/slide" Target="slides/slide3.xml"/><Relationship Id="rId32" Type="http://schemas.openxmlformats.org/officeDocument/2006/relationships/font" Target="fonts/HelveticaNeue-regular.fntdata"/><Relationship Id="rId13" Type="http://schemas.openxmlformats.org/officeDocument/2006/relationships/slide" Target="slides/slide6.xml"/><Relationship Id="rId35" Type="http://schemas.openxmlformats.org/officeDocument/2006/relationships/font" Target="fonts/HelveticaNeue-boldItalic.fntdata"/><Relationship Id="rId12" Type="http://schemas.openxmlformats.org/officeDocument/2006/relationships/slide" Target="slides/slide5.xml"/><Relationship Id="rId34" Type="http://schemas.openxmlformats.org/officeDocument/2006/relationships/font" Target="fonts/HelveticaNeue-italic.fntdata"/><Relationship Id="rId15" Type="http://schemas.openxmlformats.org/officeDocument/2006/relationships/slide" Target="slides/slide8.xml"/><Relationship Id="rId37" Type="http://schemas.openxmlformats.org/officeDocument/2006/relationships/font" Target="fonts/Oswald-bold.fntdata"/><Relationship Id="rId14" Type="http://schemas.openxmlformats.org/officeDocument/2006/relationships/slide" Target="slides/slide7.xml"/><Relationship Id="rId36" Type="http://schemas.openxmlformats.org/officeDocument/2006/relationships/font" Target="fonts/Oswald-regular.fntdata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38" Type="http://customschemas.google.com/relationships/presentationmetadata" Target="metadata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f56d368b22_9_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4" name="Google Shape;274;g3f56d368b22_9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f56d368b22_0_6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" name="Google Shape;284;g3f56d368b22_0_6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f56d368b22_0_65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2" name="Google Shape;302;g3f56d368b22_0_6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f56d368b22_0_3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0" name="Google Shape;310;g3f56d368b22_0_3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f56d368b22_9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6" name="Google Shape;316;g3f56d368b22_9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56d368b22_0_4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9" name="Google Shape;119;g3f56d368b22_0_486:notes"/>
          <p:cNvSpPr/>
          <p:nvPr>
            <p:ph idx="2" type="sldImg"/>
          </p:nvPr>
        </p:nvSpPr>
        <p:spPr>
          <a:xfrm>
            <a:off x="381240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56d368b22_0_5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2" name="Google Shape;142;g3f56d368b22_0_533:notes"/>
          <p:cNvSpPr/>
          <p:nvPr>
            <p:ph idx="2" type="sldImg"/>
          </p:nvPr>
        </p:nvSpPr>
        <p:spPr>
          <a:xfrm>
            <a:off x="381240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f56d368b22_0_5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9" name="Google Shape;149;g3f56d368b22_0_599:notes"/>
          <p:cNvSpPr/>
          <p:nvPr>
            <p:ph idx="2" type="sldImg"/>
          </p:nvPr>
        </p:nvSpPr>
        <p:spPr>
          <a:xfrm>
            <a:off x="381240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56d368b22_0_5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g3f56d368b22_0_5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</a:rPr>
              <a:t>This slide highlights the significant advances we are making in the UFS-Coastal model. We are seeing real momentum across our core development.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</a:rPr>
              <a:t>Our key ocean model components are now undergoing continuous, automated testing through the EPIC CI/CD pipeline. On the innovation front, we've successfully developed a new co-processing tool called </a:t>
            </a:r>
            <a:r>
              <a:rPr b="1" lang="en-US" sz="1200">
                <a:solidFill>
                  <a:schemeClr val="dk1"/>
                </a:solidFill>
              </a:rPr>
              <a:t>GeoGate</a:t>
            </a:r>
            <a:r>
              <a:rPr lang="en-US" sz="1200">
                <a:solidFill>
                  <a:schemeClr val="dk1"/>
                </a:solidFill>
              </a:rPr>
              <a:t>, which is being utilized to create mission-critical data in navigation-ready formats.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</a:rPr>
              <a:t>These advances allow us to build and successfully test complex, coupled systems, like the new configuration we are using for the Bering Sea. This progress is a direct result of our strong community-based approach, which is central to the project's success.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f56d368b22_0_5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5" name="Google Shape;185;g3f56d368b22_0_546:notes"/>
          <p:cNvSpPr/>
          <p:nvPr>
            <p:ph idx="2" type="sldImg"/>
          </p:nvPr>
        </p:nvSpPr>
        <p:spPr>
          <a:xfrm>
            <a:off x="381240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f56d368b22_0_6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1" name="Google Shape;211;g3f56d368b22_0_664:notes"/>
          <p:cNvSpPr/>
          <p:nvPr>
            <p:ph idx="2" type="sldImg"/>
          </p:nvPr>
        </p:nvSpPr>
        <p:spPr>
          <a:xfrm>
            <a:off x="381240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f56d368b22_0_6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2" name="Google Shape;222;g3f56d368b22_0_698:notes"/>
          <p:cNvSpPr/>
          <p:nvPr>
            <p:ph idx="2" type="sldImg"/>
          </p:nvPr>
        </p:nvSpPr>
        <p:spPr>
          <a:xfrm>
            <a:off x="381240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56d368b22_0_8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-"/>
            </a:pPr>
            <a:r>
              <a:rPr lang="en-US" sz="1200">
                <a:solidFill>
                  <a:srgbClr val="111827"/>
                </a:solidFill>
                <a:latin typeface="Roboto"/>
                <a:ea typeface="Roboto"/>
                <a:cs typeface="Roboto"/>
                <a:sym typeface="Roboto"/>
              </a:rPr>
              <a:t>What it shows: </a:t>
            </a:r>
            <a:r>
              <a:rPr lang="en-US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Alaska's Bering Sea and coastal regions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-"/>
            </a:pPr>
            <a:r>
              <a:rPr lang="en-US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Colors = surface salinity, white = sea ice coverage (the whiter the thicker the ice).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-"/>
            </a:pPr>
            <a:r>
              <a:rPr lang="en-US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Fresher (bluer) water hugs the coast where ice melts, saltier water sits offshore.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-"/>
            </a:pPr>
            <a:r>
              <a:rPr lang="en-US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Sea ice and salinity are tightly linked as ice formation and melt directly reshape ocean saltiness (ice formation release salt and ice melt release freshwater).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-"/>
            </a:pPr>
            <a:r>
              <a:rPr lang="en-US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Ice peaks in Feb–Mar and melts out by June, matching the natural yearly cycle.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-"/>
            </a:pPr>
            <a:r>
              <a:rPr lang="en-US" sz="1200">
                <a:solidFill>
                  <a:srgbClr val="111827"/>
                </a:solidFill>
                <a:latin typeface="Roboto"/>
                <a:ea typeface="Roboto"/>
                <a:cs typeface="Roboto"/>
                <a:sym typeface="Roboto"/>
              </a:rPr>
              <a:t>Why it matters: </a:t>
            </a:r>
            <a:r>
              <a:rPr lang="en-US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Our UFS coupled application closely matches satellite data, proving we can reliably forecast Alaskan coastal conditions.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7" name="Google Shape;257;g3f56d368b22_0_864:notes"/>
          <p:cNvSpPr/>
          <p:nvPr>
            <p:ph idx="2" type="sldImg"/>
          </p:nvPr>
        </p:nvSpPr>
        <p:spPr>
          <a:xfrm>
            <a:off x="381240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8" title="4.png"/>
          <p:cNvPicPr preferRelativeResize="0"/>
          <p:nvPr/>
        </p:nvPicPr>
        <p:blipFill rotWithShape="1">
          <a:blip r:embed="rId2">
            <a:alphaModFix amt="50000"/>
          </a:blip>
          <a:srcRect b="0" l="0" r="0" t="0"/>
          <a:stretch/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8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8" title="UIFCW2026_Logo_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96350" y="3291650"/>
            <a:ext cx="1925852" cy="144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6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5" name="Google Shape;75;p2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6" name="Google Shape;76;p2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27" title="7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2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0" name="Google Shape;80;p27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4">
  <p:cSld name="TITLE_AND_BODY_4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56d368b22_0_319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3" name="Google Shape;83;g3f56d368b22_0_319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84" name="Google Shape;84;g3f56d368b22_0_31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56d368b22_0_323"/>
          <p:cNvSpPr txBox="1"/>
          <p:nvPr>
            <p:ph idx="1" type="subTitle"/>
          </p:nvPr>
        </p:nvSpPr>
        <p:spPr>
          <a:xfrm>
            <a:off x="457200" y="204840"/>
            <a:ext cx="3008400" cy="404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56d368b22_0_588"/>
          <p:cNvSpPr txBox="1"/>
          <p:nvPr>
            <p:ph idx="1" type="subTitle"/>
          </p:nvPr>
        </p:nvSpPr>
        <p:spPr>
          <a:xfrm>
            <a:off x="457200" y="204840"/>
            <a:ext cx="3008400" cy="404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56d368b22_0_57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56d368b22_0_57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7" name="Google Shape;97;g3f56d368b22_0_57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4">
  <p:cSld name="TITLE_AND_BODY_4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56d368b22_0_581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0" name="Google Shape;100;g3f56d368b22_0_581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1" name="Google Shape;101;g3f56d368b22_0_58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56d368b22_0_585"/>
          <p:cNvSpPr txBox="1"/>
          <p:nvPr>
            <p:ph type="title"/>
          </p:nvPr>
        </p:nvSpPr>
        <p:spPr>
          <a:xfrm>
            <a:off x="457200" y="15480"/>
            <a:ext cx="3008400" cy="125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g3f56d368b22_0_585"/>
          <p:cNvSpPr txBox="1"/>
          <p:nvPr>
            <p:ph idx="1" type="body"/>
          </p:nvPr>
        </p:nvSpPr>
        <p:spPr>
          <a:xfrm>
            <a:off x="3575160" y="204840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228600" lvl="1" marL="9144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3">
  <p:cSld name="TITLE_AND_BODY_3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56d368b22_0_59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7" name="Google Shape;107;g3f56d368b22_0_59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" name="Google Shape;17;p19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8" name="Google Shape;18;p1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" name="Google Shape;19;p19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oogle Shape;20;p1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1" name="Google Shape;21;p1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" name="Google Shape;22;p1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3" name="Google Shape;23;p1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_2">
  <p:cSld name="TITLE_AND_BODY_2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56d368b22_0_593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g3f56d368b22_0_593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" name="Google Shape;28;p2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20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0" name="Google Shape;30;p20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1" name="Google Shape;31;p20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" name="Google Shape;32;p20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3" name="Google Shape;33;p20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1" title="6.png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21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37" name="Google Shape;37;p2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8" name="Google Shape;38;p21" title="UIFCW2026_Logo_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2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1" name="Google Shape;41;p22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3" name="Google Shape;43;p22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2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5" name="Google Shape;45;p22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6" name="Google Shape;46;p22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7" name="Google Shape;47;p22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" name="Google Shape;48;p22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2" name="Google Shape;52;p23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3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4" name="Google Shape;54;p23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5" name="Google Shape;55;p23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6" name="Google Shape;56;p23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7" name="Google Shape;57;p23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24" title="Artificial Intelligence To Enhance Language Skills Presentation (10)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24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61" name="Google Shape;61;p2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2" name="Google Shape;62;p24" title="UIFCW2026_Logo_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5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5" name="Google Shape;65;p25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6" name="Google Shape;66;p2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7" name="Google Shape;67;p25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2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69" name="Google Shape;69;p2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70" name="Google Shape;70;p2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1" name="Google Shape;71;p2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2" name="Google Shape;72;p2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i="0" sz="280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b="0" i="0" sz="13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b="0" i="0" sz="11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56d368b22_0_57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g3f56d368b22_0_57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Google Shape;90;g3f56d368b22_0_57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30.png"/><Relationship Id="rId10" Type="http://schemas.openxmlformats.org/officeDocument/2006/relationships/image" Target="../media/image11.png"/><Relationship Id="rId13" Type="http://schemas.openxmlformats.org/officeDocument/2006/relationships/image" Target="../media/image6.png"/><Relationship Id="rId1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9.png"/><Relationship Id="rId4" Type="http://schemas.openxmlformats.org/officeDocument/2006/relationships/image" Target="../media/image8.png"/><Relationship Id="rId9" Type="http://schemas.openxmlformats.org/officeDocument/2006/relationships/image" Target="../media/image17.png"/><Relationship Id="rId5" Type="http://schemas.openxmlformats.org/officeDocument/2006/relationships/hyperlink" Target="https://github.com/oceanmodeling" TargetMode="External"/><Relationship Id="rId6" Type="http://schemas.openxmlformats.org/officeDocument/2006/relationships/image" Target="../media/image9.png"/><Relationship Id="rId7" Type="http://schemas.openxmlformats.org/officeDocument/2006/relationships/image" Target="../media/image4.png"/><Relationship Id="rId8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hyperlink" Target="https://epic.noaa.gov/get-code/ufs-weather-model/" TargetMode="External"/><Relationship Id="rId5" Type="http://schemas.openxmlformats.org/officeDocument/2006/relationships/hyperlink" Target="https://github.com/oceanmodeling/ufs-weather-model" TargetMode="External"/><Relationship Id="rId6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1.gif"/><Relationship Id="rId4" Type="http://schemas.openxmlformats.org/officeDocument/2006/relationships/image" Target="../media/image16.png"/><Relationship Id="rId5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"/>
          <p:cNvSpPr txBox="1"/>
          <p:nvPr/>
        </p:nvSpPr>
        <p:spPr>
          <a:xfrm>
            <a:off x="391650" y="435125"/>
            <a:ext cx="8633400" cy="1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i="0" lang="en-US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UFS-Coastal: Engineering the Enterprise Backbone for NOS’s Next-Generation Coastal Earth System Model and Operational Applications  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"/>
          <p:cNvSpPr txBox="1"/>
          <p:nvPr/>
        </p:nvSpPr>
        <p:spPr>
          <a:xfrm>
            <a:off x="426699" y="1952142"/>
            <a:ext cx="67101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Saeed Moghimi (NOAA/NOS/OCS), Maoyi Huang (NOAA/OAR/WPO/EPIC), Ufuk Turuncoglu (UCAR/NCAR), Yunfang Sun (NOAA/NOS/OCS), Mansur Jisan  (NOAA/NOS/CO-OPS), Felicio Cassalho (NOAA/NOS/OCS), Alexander Kurapov (NOAA/NOS/OCS), Soroosh Mani (NOAA/NOS/OCS), Fariborz Daneshvar (NOAA/NOS/OCS), Liujuan Tang (NOAA/NOS/OCS), Ed Myers (NOAA/NOS/OCS), </a:t>
            </a:r>
            <a:r>
              <a:rPr lang="en-US" sz="1200">
                <a:solidFill>
                  <a:schemeClr val="lt1"/>
                </a:solidFill>
              </a:rPr>
              <a:t>Ann Tsay  (UCAR/NCAR), Greg Seroka (NOAA/NOS/OCS), Ayumi Fujisaki-Manome (CIGLR), Lucila J. Houttuijn Bloemendaal  (NOAA/NOS/IOOS), Ali Abdolali (USACE/ERDC/CHL), Carsten Lemmen (Hereon), Joseph Zhang (VIMS), Damrongsak Wirasaet (UND), Joannes Westerink (UND), Hernan G. Arango (Rutgers), Scott Durski (OSU), Jihun Jung (OSU), Joseph Smith (OSU), Kristopher Booker (NOAA/OAR/WPO/EPIC, Tomorrow.io), Todd Arbetter   (NOAA/OAR/WPO/EPIC,I2X), Aijun Zhang </a:t>
            </a:r>
            <a:r>
              <a:rPr lang="en-US" sz="1200">
                <a:solidFill>
                  <a:schemeClr val="lt1"/>
                </a:solidFill>
              </a:rPr>
              <a:t>(NOAA/NOS/CO-OPS),</a:t>
            </a:r>
            <a:r>
              <a:rPr lang="en-US" sz="1200">
                <a:solidFill>
                  <a:schemeClr val="lt1"/>
                </a:solidFill>
              </a:rPr>
              <a:t> Shachak Peeri (NOAA/NOS/NGS), Corey Allen (NOAA/NOS/OCS), Patrick Burke (NOAA/NOS/CO-OPS), Stephan Smith (NOAA/NOS)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f56d368b22_9_1"/>
          <p:cNvSpPr txBox="1"/>
          <p:nvPr>
            <p:ph type="title"/>
          </p:nvPr>
        </p:nvSpPr>
        <p:spPr>
          <a:xfrm>
            <a:off x="479150" y="103500"/>
            <a:ext cx="8520600" cy="5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600">
                <a:latin typeface="Calibri"/>
                <a:ea typeface="Calibri"/>
                <a:cs typeface="Calibri"/>
                <a:sym typeface="Calibri"/>
              </a:rPr>
              <a:t>NOS Operational Forecast Systems </a:t>
            </a:r>
            <a:endParaRPr b="1"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277" name="Google Shape;277;g3f56d368b22_9_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78" name="Google Shape;278;g3f56d368b22_9_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1900" y="1029700"/>
            <a:ext cx="4469755" cy="4113801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g3f56d368b22_9_1"/>
          <p:cNvSpPr txBox="1"/>
          <p:nvPr/>
        </p:nvSpPr>
        <p:spPr>
          <a:xfrm>
            <a:off x="185000" y="539025"/>
            <a:ext cx="4386900" cy="15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NOS operates a suite of operational forecast systems to support: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Coastal resilience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Emergency management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Navigation safety.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0" name="Google Shape;280;g3f56d368b22_9_1" title="Picture1_v2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2255325"/>
            <a:ext cx="4267100" cy="2638864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g3f56d368b22_9_1"/>
          <p:cNvSpPr txBox="1"/>
          <p:nvPr/>
        </p:nvSpPr>
        <p:spPr>
          <a:xfrm>
            <a:off x="185005" y="4804806"/>
            <a:ext cx="3597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See Mansur Jisan's poster</a:t>
            </a:r>
            <a:endParaRPr b="0" i="1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f56d368b22_0_64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7" name="Google Shape;287;g3f56d368b22_0_642"/>
          <p:cNvSpPr txBox="1"/>
          <p:nvPr/>
        </p:nvSpPr>
        <p:spPr>
          <a:xfrm>
            <a:off x="292608" y="91440"/>
            <a:ext cx="822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1E293B"/>
                </a:solidFill>
                <a:latin typeface="Trebuchet MS"/>
                <a:ea typeface="Trebuchet MS"/>
                <a:cs typeface="Trebuchet MS"/>
                <a:sym typeface="Trebuchet MS"/>
              </a:rPr>
              <a:t>NOS Unified Workflow — Package Architecture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g3f56d368b22_0_642"/>
          <p:cNvSpPr/>
          <p:nvPr/>
        </p:nvSpPr>
        <p:spPr>
          <a:xfrm>
            <a:off x="5806440" y="1170432"/>
            <a:ext cx="183000" cy="183000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g3f56d368b22_0_642"/>
          <p:cNvSpPr txBox="1"/>
          <p:nvPr/>
        </p:nvSpPr>
        <p:spPr>
          <a:xfrm>
            <a:off x="6089904" y="1143000"/>
            <a:ext cx="2853000" cy="1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2563EB"/>
                </a:solidFill>
                <a:latin typeface="Trebuchet MS"/>
                <a:ea typeface="Trebuchet MS"/>
                <a:cs typeface="Trebuchet MS"/>
                <a:sym typeface="Trebuchet MS"/>
              </a:rPr>
              <a:t>Single CLI for 19 OFS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g3f56d368b22_0_642"/>
          <p:cNvSpPr txBox="1"/>
          <p:nvPr/>
        </p:nvSpPr>
        <p:spPr>
          <a:xfrm>
            <a:off x="6089904" y="1435608"/>
            <a:ext cx="2853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nos_workflow drives prep, nowcast, forecast and post for every SCHISM, FVCOM, ROMS and ADCIRC system.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g3f56d368b22_0_642"/>
          <p:cNvSpPr/>
          <p:nvPr/>
        </p:nvSpPr>
        <p:spPr>
          <a:xfrm>
            <a:off x="5806440" y="2285999"/>
            <a:ext cx="183000" cy="183000"/>
          </a:xfrm>
          <a:prstGeom prst="ellipse">
            <a:avLst/>
          </a:prstGeom>
          <a:solidFill>
            <a:srgbClr val="7C3A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g3f56d368b22_0_642"/>
          <p:cNvSpPr txBox="1"/>
          <p:nvPr/>
        </p:nvSpPr>
        <p:spPr>
          <a:xfrm>
            <a:off x="6089904" y="2258568"/>
            <a:ext cx="2853000" cy="1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7C3AED"/>
                </a:solidFill>
                <a:latin typeface="Trebuchet MS"/>
                <a:ea typeface="Trebuchet MS"/>
                <a:cs typeface="Trebuchet MS"/>
                <a:sym typeface="Trebuchet MS"/>
              </a:rPr>
              <a:t>YAML over hardcoded values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g3f56d368b22_0_642"/>
          <p:cNvSpPr txBox="1"/>
          <p:nvPr/>
        </p:nvSpPr>
        <p:spPr>
          <a:xfrm>
            <a:off x="6089904" y="2551175"/>
            <a:ext cx="2853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An OFSRegistry factory auto-selects the model; per-system YAML configs replace scattered shell constants.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g3f56d368b22_0_642"/>
          <p:cNvSpPr/>
          <p:nvPr/>
        </p:nvSpPr>
        <p:spPr>
          <a:xfrm>
            <a:off x="5806440" y="3401568"/>
            <a:ext cx="183000" cy="183000"/>
          </a:xfrm>
          <a:prstGeom prst="ellipse">
            <a:avLst/>
          </a:prstGeom>
          <a:solidFill>
            <a:srgbClr val="05966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g3f56d368b22_0_642"/>
          <p:cNvSpPr txBox="1"/>
          <p:nvPr/>
        </p:nvSpPr>
        <p:spPr>
          <a:xfrm>
            <a:off x="6089904" y="3374136"/>
            <a:ext cx="2853000" cy="1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1" i="0" lang="en-US" sz="1250" u="none" cap="none" strike="noStrike">
                <a:solidFill>
                  <a:srgbClr val="059669"/>
                </a:solidFill>
                <a:latin typeface="Trebuchet MS"/>
                <a:ea typeface="Trebuchet MS"/>
                <a:cs typeface="Trebuchet MS"/>
                <a:sym typeface="Trebuchet MS"/>
              </a:rPr>
              <a:t>Standalone ↔ UFS-Coastal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g3f56d368b22_0_642"/>
          <p:cNvSpPr txBox="1"/>
          <p:nvPr/>
        </p:nvSpPr>
        <p:spPr>
          <a:xfrm>
            <a:off x="6089904" y="3666744"/>
            <a:ext cx="2853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475569"/>
                </a:solidFill>
                <a:latin typeface="Calibri"/>
                <a:ea typeface="Calibri"/>
                <a:cs typeface="Calibri"/>
                <a:sym typeface="Calibri"/>
              </a:rPr>
              <a:t>One execution.mode switch runs standalone SCHISM or UFS based DATM and OCN coupled system.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7" name="Google Shape;297;g3f56d368b22_0_642" title="adobe-express-qr-cod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05700" y="4061463"/>
            <a:ext cx="616050" cy="61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g3f56d368b22_0_642" title="nos_ofs_architecture_v2_slide_full_hires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582540"/>
            <a:ext cx="5501641" cy="4313787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g3f56d368b22_0_642"/>
          <p:cNvSpPr txBox="1"/>
          <p:nvPr/>
        </p:nvSpPr>
        <p:spPr>
          <a:xfrm>
            <a:off x="5654055" y="4764431"/>
            <a:ext cx="3597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See Mansur Jisan's poster</a:t>
            </a:r>
            <a:endParaRPr b="0" i="1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f56d368b22_0_65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5" name="Google Shape;305;g3f56d368b22_0_658"/>
          <p:cNvSpPr txBox="1"/>
          <p:nvPr/>
        </p:nvSpPr>
        <p:spPr>
          <a:xfrm>
            <a:off x="373533" y="603990"/>
            <a:ext cx="822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1E293B"/>
                </a:solidFill>
                <a:latin typeface="Trebuchet MS"/>
                <a:ea typeface="Trebuchet MS"/>
                <a:cs typeface="Trebuchet MS"/>
                <a:sym typeface="Trebuchet MS"/>
              </a:rPr>
              <a:t>UFS-Coastal Integration to NOS-Workflow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g3f56d368b22_0_658" title="nos_ufs_integration_hires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9950" y="982445"/>
            <a:ext cx="7225774" cy="3933951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g3f56d368b22_0_658"/>
          <p:cNvSpPr txBox="1"/>
          <p:nvPr/>
        </p:nvSpPr>
        <p:spPr>
          <a:xfrm>
            <a:off x="775130" y="4804806"/>
            <a:ext cx="3597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See Mansur Jisan's poster</a:t>
            </a:r>
            <a:endParaRPr b="0" i="1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f56d368b22_0_367"/>
          <p:cNvSpPr txBox="1"/>
          <p:nvPr/>
        </p:nvSpPr>
        <p:spPr>
          <a:xfrm>
            <a:off x="737225" y="964100"/>
            <a:ext cx="7026300" cy="36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aven Pro"/>
              <a:buChar char="●"/>
            </a:pPr>
            <a:r>
              <a:rPr lang="en-US" sz="1600">
                <a:latin typeface="Maven Pro"/>
                <a:ea typeface="Maven Pro"/>
                <a:cs typeface="Maven Pro"/>
                <a:sym typeface="Maven Pro"/>
              </a:rPr>
              <a:t>Need to address the significant risk of a funding cliff, which threatens the retention of a talented and experienced team that would be difficult to replace.</a:t>
            </a:r>
            <a:endParaRPr sz="1600">
              <a:latin typeface="Maven Pro"/>
              <a:ea typeface="Maven Pro"/>
              <a:cs typeface="Maven Pro"/>
              <a:sym typeface="Maven Pro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aven Pro"/>
              <a:buChar char="●"/>
            </a:pPr>
            <a:r>
              <a:rPr lang="en-US" sz="1600">
                <a:latin typeface="Maven Pro"/>
                <a:ea typeface="Maven Pro"/>
                <a:cs typeface="Maven Pro"/>
                <a:sym typeface="Maven Pro"/>
              </a:rPr>
              <a:t>Initiate operational prototype configurations for SECOFS and STOFS-3D-Alaska per NCEP/NCO standards using the NOS-Workflow and UFS-Coastal executable.</a:t>
            </a:r>
            <a:endParaRPr sz="1600">
              <a:latin typeface="Maven Pro"/>
              <a:ea typeface="Maven Pro"/>
              <a:cs typeface="Maven Pro"/>
              <a:sym typeface="Maven Pro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aven Pro"/>
              <a:buChar char="●"/>
            </a:pPr>
            <a:r>
              <a:rPr lang="en-US" sz="1600">
                <a:latin typeface="Maven Pro"/>
                <a:ea typeface="Maven Pro"/>
                <a:cs typeface="Maven Pro"/>
                <a:sym typeface="Maven Pro"/>
              </a:rPr>
              <a:t>Implement operational CI/CD integration using the Jenkins-based EPIC pipeline on Hercules, including cross-platform validation and expanded regression testing.</a:t>
            </a:r>
            <a:endParaRPr sz="1600">
              <a:latin typeface="Maven Pro"/>
              <a:ea typeface="Maven Pro"/>
              <a:cs typeface="Maven Pro"/>
              <a:sym typeface="Maven Pro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aven Pro"/>
              <a:buChar char="●"/>
            </a:pPr>
            <a:r>
              <a:rPr lang="en-US" sz="1600">
                <a:latin typeface="Maven Pro"/>
                <a:ea typeface="Maven Pro"/>
                <a:cs typeface="Maven Pro"/>
                <a:sym typeface="Maven Pro"/>
              </a:rPr>
              <a:t>Continue implementation and testing of the co-processing unit to facilitate data delivery from active coupled applications.</a:t>
            </a:r>
            <a:endParaRPr sz="1600">
              <a:latin typeface="Maven Pro"/>
              <a:ea typeface="Maven Pro"/>
              <a:cs typeface="Maven Pro"/>
              <a:sym typeface="Maven Pro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aven Pro"/>
              <a:buChar char="●"/>
            </a:pPr>
            <a:r>
              <a:rPr lang="en-US" sz="1600">
                <a:latin typeface="Maven Pro"/>
                <a:ea typeface="Maven Pro"/>
                <a:cs typeface="Maven Pro"/>
                <a:sym typeface="Maven Pro"/>
              </a:rPr>
              <a:t>Perform ongoing model upgrades adjustments, enhancements, and community support, including the update of documentation for user adoption and deployment.</a:t>
            </a:r>
            <a:endParaRPr sz="1600"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313" name="Google Shape;313;g3f56d368b22_0_367"/>
          <p:cNvSpPr txBox="1"/>
          <p:nvPr/>
        </p:nvSpPr>
        <p:spPr>
          <a:xfrm>
            <a:off x="914551" y="562225"/>
            <a:ext cx="7314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rgbClr val="1E293B"/>
                </a:solidFill>
                <a:latin typeface="Trebuchet MS"/>
                <a:ea typeface="Trebuchet MS"/>
                <a:cs typeface="Trebuchet MS"/>
                <a:sym typeface="Trebuchet MS"/>
              </a:rPr>
              <a:t>Outlook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Google Shape;318;g3f56d368b22_9_14"/>
          <p:cNvGrpSpPr/>
          <p:nvPr/>
        </p:nvGrpSpPr>
        <p:grpSpPr>
          <a:xfrm>
            <a:off x="2226825" y="1740781"/>
            <a:ext cx="4969500" cy="2766969"/>
            <a:chOff x="2226825" y="1740781"/>
            <a:chExt cx="4969500" cy="2766969"/>
          </a:xfrm>
        </p:grpSpPr>
        <p:sp>
          <p:nvSpPr>
            <p:cNvPr id="319" name="Google Shape;319;g3f56d368b22_9_14"/>
            <p:cNvSpPr txBox="1"/>
            <p:nvPr/>
          </p:nvSpPr>
          <p:spPr>
            <a:xfrm>
              <a:off x="2226825" y="1740781"/>
              <a:ext cx="4969500" cy="156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1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500">
                  <a:latin typeface="Calibri"/>
                  <a:ea typeface="Calibri"/>
                  <a:cs typeface="Calibri"/>
                  <a:sym typeface="Calibri"/>
                </a:rPr>
                <a:t>Thanks for your attention</a:t>
              </a:r>
              <a:endParaRPr b="1" sz="3500"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00"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900"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20" name="Google Shape;320;g3f56d368b22_9_14" title="saeed-email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818350" y="2721300"/>
              <a:ext cx="1786450" cy="17864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56d368b22_0_486"/>
          <p:cNvSpPr txBox="1"/>
          <p:nvPr/>
        </p:nvSpPr>
        <p:spPr>
          <a:xfrm>
            <a:off x="8472600" y="466308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g3f56d368b22_0_486"/>
          <p:cNvSpPr txBox="1"/>
          <p:nvPr/>
        </p:nvSpPr>
        <p:spPr>
          <a:xfrm>
            <a:off x="159840" y="103335"/>
            <a:ext cx="7689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Community-owned collaborative environment</a:t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" name="Google Shape;123;g3f56d368b22_0_486" title="om-org.png"/>
          <p:cNvPicPr preferRelativeResize="0"/>
          <p:nvPr/>
        </p:nvPicPr>
        <p:blipFill rotWithShape="1">
          <a:blip r:embed="rId3">
            <a:alphaModFix/>
          </a:blip>
          <a:srcRect b="9116" l="10321" r="8286" t="9636"/>
          <a:stretch/>
        </p:blipFill>
        <p:spPr>
          <a:xfrm>
            <a:off x="7995525" y="46475"/>
            <a:ext cx="1109725" cy="11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3f56d368b22_0_4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20" y="592794"/>
            <a:ext cx="3679921" cy="85716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g3f56d368b22_0_486"/>
          <p:cNvSpPr txBox="1"/>
          <p:nvPr/>
        </p:nvSpPr>
        <p:spPr>
          <a:xfrm>
            <a:off x="1073400" y="1060794"/>
            <a:ext cx="2703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https://github.com/oceanmodeling</a:t>
            </a:r>
            <a:r>
              <a:rPr b="0" i="0" lang="en-US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g3f56d368b22_0_48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720" y="1623834"/>
            <a:ext cx="3034080" cy="1801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" name="Google Shape;127;g3f56d368b22_0_486"/>
          <p:cNvGrpSpPr/>
          <p:nvPr/>
        </p:nvGrpSpPr>
        <p:grpSpPr>
          <a:xfrm>
            <a:off x="3080520" y="1439874"/>
            <a:ext cx="5987520" cy="2442960"/>
            <a:chOff x="3080520" y="1228680"/>
            <a:chExt cx="5987520" cy="2442960"/>
          </a:xfrm>
        </p:grpSpPr>
        <p:grpSp>
          <p:nvGrpSpPr>
            <p:cNvPr id="128" name="Google Shape;128;g3f56d368b22_0_486"/>
            <p:cNvGrpSpPr/>
            <p:nvPr/>
          </p:nvGrpSpPr>
          <p:grpSpPr>
            <a:xfrm>
              <a:off x="3080520" y="1228680"/>
              <a:ext cx="2895120" cy="2442960"/>
              <a:chOff x="3080520" y="1228680"/>
              <a:chExt cx="2895120" cy="2442960"/>
            </a:xfrm>
          </p:grpSpPr>
          <p:pic>
            <p:nvPicPr>
              <p:cNvPr id="129" name="Google Shape;129;g3f56d368b22_0_486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3080520" y="1228680"/>
                <a:ext cx="2895120" cy="72972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0" name="Google Shape;130;g3f56d368b22_0_486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0"/>
              <a:stretch/>
            </p:blipFill>
            <p:spPr>
              <a:xfrm>
                <a:off x="3186000" y="1952640"/>
                <a:ext cx="2526120" cy="17190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31" name="Google Shape;131;g3f56d368b22_0_486"/>
            <p:cNvGrpSpPr/>
            <p:nvPr/>
          </p:nvGrpSpPr>
          <p:grpSpPr>
            <a:xfrm>
              <a:off x="6316920" y="1255680"/>
              <a:ext cx="2751120" cy="2282760"/>
              <a:chOff x="6316920" y="1255680"/>
              <a:chExt cx="2751120" cy="2282760"/>
            </a:xfrm>
          </p:grpSpPr>
          <p:pic>
            <p:nvPicPr>
              <p:cNvPr id="132" name="Google Shape;132;g3f56d368b22_0_486"/>
              <p:cNvPicPr preferRelativeResize="0"/>
              <p:nvPr/>
            </p:nvPicPr>
            <p:blipFill rotWithShape="1">
              <a:blip r:embed="rId9">
                <a:alphaModFix/>
              </a:blip>
              <a:srcRect b="0" l="0" r="0" t="0"/>
              <a:stretch/>
            </p:blipFill>
            <p:spPr>
              <a:xfrm>
                <a:off x="6316920" y="1255680"/>
                <a:ext cx="2751120" cy="5230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3" name="Google Shape;133;g3f56d368b22_0_486"/>
              <p:cNvPicPr preferRelativeResize="0"/>
              <p:nvPr/>
            </p:nvPicPr>
            <p:blipFill rotWithShape="1">
              <a:blip r:embed="rId10">
                <a:alphaModFix/>
              </a:blip>
              <a:srcRect b="0" l="0" r="0" t="0"/>
              <a:stretch/>
            </p:blipFill>
            <p:spPr>
              <a:xfrm>
                <a:off x="6510240" y="1819080"/>
                <a:ext cx="2364120" cy="171936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34" name="Google Shape;134;g3f56d368b22_0_486"/>
          <p:cNvGrpSpPr/>
          <p:nvPr/>
        </p:nvGrpSpPr>
        <p:grpSpPr>
          <a:xfrm>
            <a:off x="57115" y="3828007"/>
            <a:ext cx="8215313" cy="1149104"/>
            <a:chOff x="257625" y="3817319"/>
            <a:chExt cx="8725771" cy="1220503"/>
          </a:xfrm>
        </p:grpSpPr>
        <p:grpSp>
          <p:nvGrpSpPr>
            <p:cNvPr id="135" name="Google Shape;135;g3f56d368b22_0_486"/>
            <p:cNvGrpSpPr/>
            <p:nvPr/>
          </p:nvGrpSpPr>
          <p:grpSpPr>
            <a:xfrm>
              <a:off x="257625" y="3817319"/>
              <a:ext cx="8628752" cy="845744"/>
              <a:chOff x="159850" y="3668875"/>
              <a:chExt cx="8628752" cy="845744"/>
            </a:xfrm>
          </p:grpSpPr>
          <p:pic>
            <p:nvPicPr>
              <p:cNvPr id="136" name="Google Shape;136;g3f56d368b22_0_486"/>
              <p:cNvPicPr preferRelativeResize="0"/>
              <p:nvPr/>
            </p:nvPicPr>
            <p:blipFill rotWithShape="1">
              <a:blip r:embed="rId11">
                <a:alphaModFix/>
              </a:blip>
              <a:srcRect b="44669" l="0" r="1410" t="0"/>
              <a:stretch/>
            </p:blipFill>
            <p:spPr>
              <a:xfrm>
                <a:off x="159850" y="3668875"/>
                <a:ext cx="8628750" cy="5079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7" name="Google Shape;137;g3f56d368b22_0_486"/>
              <p:cNvPicPr preferRelativeResize="0"/>
              <p:nvPr/>
            </p:nvPicPr>
            <p:blipFill rotWithShape="1">
              <a:blip r:embed="rId12">
                <a:alphaModFix/>
              </a:blip>
              <a:srcRect b="0" l="0" r="0" t="0"/>
              <a:stretch/>
            </p:blipFill>
            <p:spPr>
              <a:xfrm>
                <a:off x="159850" y="4176819"/>
                <a:ext cx="8628752" cy="337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38" name="Google Shape;138;g3f56d368b22_0_486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574370" y="4681931"/>
              <a:ext cx="8409026" cy="35589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9" name="Google Shape;139;g3f56d368b22_0_486"/>
          <p:cNvSpPr txBox="1"/>
          <p:nvPr/>
        </p:nvSpPr>
        <p:spPr>
          <a:xfrm>
            <a:off x="8272425" y="4325850"/>
            <a:ext cx="797700" cy="57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A61C00"/>
                </a:solidFill>
                <a:latin typeface="Arial"/>
                <a:ea typeface="Arial"/>
                <a:cs typeface="Arial"/>
                <a:sym typeface="Arial"/>
              </a:rPr>
              <a:t>UIFCW25</a:t>
            </a:r>
            <a:endParaRPr b="1" i="0" sz="1000" u="none" cap="none" strike="noStrike">
              <a:solidFill>
                <a:srgbClr val="A61C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A61C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A61C00"/>
                </a:solidFill>
                <a:latin typeface="Arial"/>
                <a:ea typeface="Arial"/>
                <a:cs typeface="Arial"/>
                <a:sym typeface="Arial"/>
              </a:rPr>
              <a:t>UIFCW26</a:t>
            </a:r>
            <a:endParaRPr b="1" i="0" sz="1000" u="none" cap="none" strike="noStrike">
              <a:solidFill>
                <a:srgbClr val="A61C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6d368b22_0_533"/>
          <p:cNvSpPr txBox="1"/>
          <p:nvPr/>
        </p:nvSpPr>
        <p:spPr>
          <a:xfrm>
            <a:off x="387720" y="29268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UFS-Coastal: From Code to Operations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g3f56d368b22_0_533"/>
          <p:cNvSpPr txBox="1"/>
          <p:nvPr/>
        </p:nvSpPr>
        <p:spPr>
          <a:xfrm>
            <a:off x="532025" y="918026"/>
            <a:ext cx="8232000" cy="32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900"/>
              <a:buFont typeface="Calibri"/>
              <a:buChar char="●"/>
            </a:pPr>
            <a:r>
              <a:rPr b="1" i="0" lang="en-US" sz="1900" u="none" cap="none" strike="noStrik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UFS-Coastal Model (code base)</a:t>
            </a:r>
            <a:endParaRPr b="0" i="0" sz="1900" u="none" cap="none" strike="noStrike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900"/>
              <a:buFont typeface="Calibri"/>
              <a:buChar char="●"/>
            </a:pPr>
            <a:r>
              <a:rPr b="1" i="0" lang="en-US" sz="1900" u="none" cap="none" strike="noStrik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UFS-Coastal Applications:</a:t>
            </a:r>
            <a:r>
              <a:rPr b="1" i="0" lang="en-US" sz="1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6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900"/>
              <a:buFont typeface="Calibri"/>
              <a:buChar char="○"/>
            </a:pPr>
            <a:r>
              <a:rPr b="1" i="0" lang="en-US" sz="1900" u="none" cap="none" strike="noStrik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SECOFS:</a:t>
            </a:r>
            <a:r>
              <a:rPr b="0" i="0" lang="en-US" sz="1900" u="none" cap="none" strike="noStrik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 DATM+SCHISM+WW3</a:t>
            </a:r>
            <a:endParaRPr b="0" i="0" sz="1900" u="none" cap="none" strike="noStrike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900"/>
              <a:buFont typeface="Calibri"/>
              <a:buChar char="○"/>
            </a:pPr>
            <a:r>
              <a:rPr b="1" i="0" lang="en-US" sz="1900" u="none" cap="none" strike="noStrik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STOFS-3D-Alaska:</a:t>
            </a:r>
            <a:r>
              <a:rPr b="0" i="0" lang="en-US" sz="1900" u="none" cap="none" strike="noStrik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 DATM+SCHISM+CICE+WW3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●"/>
            </a:pPr>
            <a:r>
              <a:rPr b="1" i="0" lang="en-US" sz="1900" u="none" cap="none" strike="noStrik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Operational workflow: </a:t>
            </a:r>
            <a:endParaRPr b="1" i="0" sz="1900" u="none" cap="none" strike="noStrike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○"/>
            </a:pPr>
            <a:r>
              <a:rPr b="0" i="0" lang="en-US" sz="1900" u="none" cap="none" strike="noStrik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NOS Unified workflow project</a:t>
            </a:r>
            <a:endParaRPr b="0" i="0" sz="1900" u="none" cap="none" strike="noStrike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900"/>
              <a:buFont typeface="Calibri"/>
              <a:buChar char="○"/>
            </a:pPr>
            <a:r>
              <a:rPr b="0" i="0" lang="en-US" sz="1900" u="none" cap="none" strike="noStrik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CI/CD pipeline to support R2O</a:t>
            </a:r>
            <a:endParaRPr b="0" i="0" sz="1900" u="none" cap="none" strike="noStrike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g3f56d368b22_0_533"/>
          <p:cNvSpPr txBox="1"/>
          <p:nvPr/>
        </p:nvSpPr>
        <p:spPr>
          <a:xfrm>
            <a:off x="681525" y="4217600"/>
            <a:ext cx="5580000" cy="64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SECOFS: Southeast Coastal Operational Forecast System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STOFS:    Surge &amp; Tide Operational Forecast System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g3f56d368b22_0_5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40" y="548640"/>
            <a:ext cx="6559921" cy="4206240"/>
          </a:xfrm>
          <a:prstGeom prst="rect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sm" w="sm" type="none"/>
            <a:tailEnd len="sm" w="sm" type="none"/>
          </a:ln>
          <a:effectLst>
            <a:outerShdw dir="5400000" dist="19080">
              <a:srgbClr val="000000">
                <a:alpha val="48627"/>
              </a:srgbClr>
            </a:outerShdw>
          </a:effectLst>
        </p:spPr>
      </p:pic>
      <p:grpSp>
        <p:nvGrpSpPr>
          <p:cNvPr id="152" name="Google Shape;152;g3f56d368b22_0_599"/>
          <p:cNvGrpSpPr/>
          <p:nvPr/>
        </p:nvGrpSpPr>
        <p:grpSpPr>
          <a:xfrm>
            <a:off x="7194600" y="1643040"/>
            <a:ext cx="1618200" cy="3108960"/>
            <a:chOff x="7194600" y="1643040"/>
            <a:chExt cx="1618200" cy="3108960"/>
          </a:xfrm>
        </p:grpSpPr>
        <p:sp>
          <p:nvSpPr>
            <p:cNvPr id="153" name="Google Shape;153;g3f56d368b22_0_599"/>
            <p:cNvSpPr/>
            <p:nvPr/>
          </p:nvSpPr>
          <p:spPr>
            <a:xfrm>
              <a:off x="7218720" y="1688040"/>
              <a:ext cx="1594080" cy="3063960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 cap="flat" cmpd="sng" w="190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</p:sp>
        <p:grpSp>
          <p:nvGrpSpPr>
            <p:cNvPr id="154" name="Google Shape;154;g3f56d368b22_0_599"/>
            <p:cNvGrpSpPr/>
            <p:nvPr/>
          </p:nvGrpSpPr>
          <p:grpSpPr>
            <a:xfrm>
              <a:off x="8085960" y="2457000"/>
              <a:ext cx="622800" cy="551161"/>
              <a:chOff x="8085960" y="2457000"/>
              <a:chExt cx="622800" cy="551161"/>
            </a:xfrm>
          </p:grpSpPr>
          <p:pic>
            <p:nvPicPr>
              <p:cNvPr id="155" name="Google Shape;155;g3f56d368b22_0_599"/>
              <p:cNvPicPr preferRelativeResize="0"/>
              <p:nvPr/>
            </p:nvPicPr>
            <p:blipFill rotWithShape="1">
              <a:blip r:embed="rId3">
                <a:alphaModFix/>
              </a:blip>
              <a:srcRect b="52613" l="21537" r="69296" t="34742"/>
              <a:stretch/>
            </p:blipFill>
            <p:spPr>
              <a:xfrm>
                <a:off x="8085960" y="2457000"/>
                <a:ext cx="622800" cy="551161"/>
              </a:xfrm>
              <a:prstGeom prst="rect">
                <a:avLst/>
              </a:prstGeom>
              <a:noFill/>
              <a:ln cap="flat" cmpd="sng" w="9525">
                <a:solidFill>
                  <a:srgbClr val="999999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dir="5400000" dist="19080">
                  <a:srgbClr val="000000">
                    <a:alpha val="48627"/>
                  </a:srgbClr>
                </a:outerShdw>
              </a:effectLst>
            </p:spPr>
          </p:pic>
          <p:sp>
            <p:nvSpPr>
              <p:cNvPr id="156" name="Google Shape;156;g3f56d368b22_0_599"/>
              <p:cNvSpPr txBox="1"/>
              <p:nvPr/>
            </p:nvSpPr>
            <p:spPr>
              <a:xfrm>
                <a:off x="8102160" y="2636640"/>
                <a:ext cx="591000" cy="318600"/>
              </a:xfrm>
              <a:prstGeom prst="rect">
                <a:avLst/>
              </a:prstGeom>
              <a:solidFill>
                <a:srgbClr val="FFE599"/>
              </a:solidFill>
              <a:ln>
                <a:noFill/>
              </a:ln>
            </p:spPr>
            <p:txBody>
              <a:bodyPr anchorCtr="1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20"/>
                  <a:buFont typeface="Arial"/>
                  <a:buNone/>
                </a:pPr>
                <a:r>
                  <a:rPr b="1" i="0" lang="en-US" sz="620" u="none" cap="none" strike="noStrike">
                    <a:solidFill>
                      <a:srgbClr val="22222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ADCIRC</a:t>
                </a:r>
                <a:endParaRPr b="0" i="0" sz="62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7" name="Google Shape;157;g3f56d368b22_0_599"/>
            <p:cNvGrpSpPr/>
            <p:nvPr/>
          </p:nvGrpSpPr>
          <p:grpSpPr>
            <a:xfrm>
              <a:off x="8085960" y="3096000"/>
              <a:ext cx="622800" cy="551161"/>
              <a:chOff x="8085960" y="3096000"/>
              <a:chExt cx="622800" cy="551161"/>
            </a:xfrm>
          </p:grpSpPr>
          <p:pic>
            <p:nvPicPr>
              <p:cNvPr id="158" name="Google Shape;158;g3f56d368b22_0_599"/>
              <p:cNvPicPr preferRelativeResize="0"/>
              <p:nvPr/>
            </p:nvPicPr>
            <p:blipFill rotWithShape="1">
              <a:blip r:embed="rId3">
                <a:alphaModFix/>
              </a:blip>
              <a:srcRect b="52613" l="21537" r="69296" t="34742"/>
              <a:stretch/>
            </p:blipFill>
            <p:spPr>
              <a:xfrm>
                <a:off x="8085960" y="3096000"/>
                <a:ext cx="622800" cy="551161"/>
              </a:xfrm>
              <a:prstGeom prst="rect">
                <a:avLst/>
              </a:prstGeom>
              <a:noFill/>
              <a:ln cap="flat" cmpd="sng" w="9525">
                <a:solidFill>
                  <a:srgbClr val="999999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dir="5400000" dist="19080">
                  <a:srgbClr val="000000">
                    <a:alpha val="48627"/>
                  </a:srgbClr>
                </a:outerShdw>
              </a:effectLst>
            </p:spPr>
          </p:pic>
          <p:sp>
            <p:nvSpPr>
              <p:cNvPr id="159" name="Google Shape;159;g3f56d368b22_0_599"/>
              <p:cNvSpPr txBox="1"/>
              <p:nvPr/>
            </p:nvSpPr>
            <p:spPr>
              <a:xfrm>
                <a:off x="8102160" y="3275640"/>
                <a:ext cx="591000" cy="318600"/>
              </a:xfrm>
              <a:prstGeom prst="rect">
                <a:avLst/>
              </a:prstGeom>
              <a:solidFill>
                <a:srgbClr val="FFE599"/>
              </a:solidFill>
              <a:ln>
                <a:noFill/>
              </a:ln>
            </p:spPr>
            <p:txBody>
              <a:bodyPr anchorCtr="1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20"/>
                  <a:buFont typeface="Arial"/>
                  <a:buNone/>
                </a:pPr>
                <a:r>
                  <a:rPr b="1" i="0" lang="en-US" sz="620" u="none" cap="none" strike="noStrike">
                    <a:solidFill>
                      <a:srgbClr val="22222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FVCOM</a:t>
                </a:r>
                <a:endParaRPr b="0" i="0" sz="62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" name="Google Shape;160;g3f56d368b22_0_599"/>
            <p:cNvGrpSpPr/>
            <p:nvPr/>
          </p:nvGrpSpPr>
          <p:grpSpPr>
            <a:xfrm>
              <a:off x="7320600" y="3096000"/>
              <a:ext cx="622800" cy="551161"/>
              <a:chOff x="7320600" y="3096000"/>
              <a:chExt cx="622800" cy="551161"/>
            </a:xfrm>
          </p:grpSpPr>
          <p:pic>
            <p:nvPicPr>
              <p:cNvPr id="161" name="Google Shape;161;g3f56d368b22_0_599"/>
              <p:cNvPicPr preferRelativeResize="0"/>
              <p:nvPr/>
            </p:nvPicPr>
            <p:blipFill rotWithShape="1">
              <a:blip r:embed="rId3">
                <a:alphaModFix/>
              </a:blip>
              <a:srcRect b="52613" l="21537" r="69296" t="34742"/>
              <a:stretch/>
            </p:blipFill>
            <p:spPr>
              <a:xfrm>
                <a:off x="7320600" y="3096000"/>
                <a:ext cx="622800" cy="551161"/>
              </a:xfrm>
              <a:prstGeom prst="rect">
                <a:avLst/>
              </a:prstGeom>
              <a:noFill/>
              <a:ln cap="flat" cmpd="sng" w="9525">
                <a:solidFill>
                  <a:srgbClr val="999999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dir="5400000" dist="19080">
                  <a:srgbClr val="000000">
                    <a:alpha val="48627"/>
                  </a:srgbClr>
                </a:outerShdw>
              </a:effectLst>
            </p:spPr>
          </p:pic>
          <p:sp>
            <p:nvSpPr>
              <p:cNvPr id="162" name="Google Shape;162;g3f56d368b22_0_599"/>
              <p:cNvSpPr txBox="1"/>
              <p:nvPr/>
            </p:nvSpPr>
            <p:spPr>
              <a:xfrm>
                <a:off x="7336440" y="3275640"/>
                <a:ext cx="591000" cy="318600"/>
              </a:xfrm>
              <a:prstGeom prst="rect">
                <a:avLst/>
              </a:prstGeom>
              <a:solidFill>
                <a:srgbClr val="FFE599"/>
              </a:solidFill>
              <a:ln>
                <a:noFill/>
              </a:ln>
            </p:spPr>
            <p:txBody>
              <a:bodyPr anchorCtr="1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20"/>
                  <a:buFont typeface="Arial"/>
                  <a:buNone/>
                </a:pPr>
                <a:r>
                  <a:rPr b="1" i="0" lang="en-US" sz="620" u="none" cap="none" strike="noStrike">
                    <a:solidFill>
                      <a:srgbClr val="22222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ROMS</a:t>
                </a:r>
                <a:endParaRPr b="0" i="0" sz="62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" name="Google Shape;163;g3f56d368b22_0_599"/>
            <p:cNvGrpSpPr/>
            <p:nvPr/>
          </p:nvGrpSpPr>
          <p:grpSpPr>
            <a:xfrm>
              <a:off x="7320600" y="2457000"/>
              <a:ext cx="622800" cy="551161"/>
              <a:chOff x="7320600" y="2457000"/>
              <a:chExt cx="622800" cy="551161"/>
            </a:xfrm>
          </p:grpSpPr>
          <p:pic>
            <p:nvPicPr>
              <p:cNvPr id="164" name="Google Shape;164;g3f56d368b22_0_599"/>
              <p:cNvPicPr preferRelativeResize="0"/>
              <p:nvPr/>
            </p:nvPicPr>
            <p:blipFill rotWithShape="1">
              <a:blip r:embed="rId3">
                <a:alphaModFix/>
              </a:blip>
              <a:srcRect b="52613" l="21537" r="69296" t="34742"/>
              <a:stretch/>
            </p:blipFill>
            <p:spPr>
              <a:xfrm>
                <a:off x="7320600" y="2457000"/>
                <a:ext cx="622800" cy="551161"/>
              </a:xfrm>
              <a:prstGeom prst="rect">
                <a:avLst/>
              </a:prstGeom>
              <a:noFill/>
              <a:ln cap="flat" cmpd="sng" w="9525">
                <a:solidFill>
                  <a:srgbClr val="999999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dir="5400000" dist="19080">
                  <a:srgbClr val="000000">
                    <a:alpha val="48627"/>
                  </a:srgbClr>
                </a:outerShdw>
              </a:effectLst>
            </p:spPr>
          </p:pic>
          <p:sp>
            <p:nvSpPr>
              <p:cNvPr id="165" name="Google Shape;165;g3f56d368b22_0_599"/>
              <p:cNvSpPr txBox="1"/>
              <p:nvPr/>
            </p:nvSpPr>
            <p:spPr>
              <a:xfrm>
                <a:off x="7336440" y="2636640"/>
                <a:ext cx="591000" cy="318600"/>
              </a:xfrm>
              <a:prstGeom prst="rect">
                <a:avLst/>
              </a:prstGeom>
              <a:solidFill>
                <a:srgbClr val="FFE599"/>
              </a:solidFill>
              <a:ln>
                <a:noFill/>
              </a:ln>
            </p:spPr>
            <p:txBody>
              <a:bodyPr anchorCtr="1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20"/>
                  <a:buFont typeface="Arial"/>
                  <a:buNone/>
                </a:pPr>
                <a:r>
                  <a:rPr b="1" i="0" lang="en-US" sz="620" u="none" cap="none" strike="noStrike">
                    <a:solidFill>
                      <a:srgbClr val="22222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SCHISM</a:t>
                </a:r>
                <a:endParaRPr b="0" i="0" sz="62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6" name="Google Shape;166;g3f56d368b22_0_599"/>
            <p:cNvSpPr txBox="1"/>
            <p:nvPr/>
          </p:nvSpPr>
          <p:spPr>
            <a:xfrm>
              <a:off x="7194600" y="2095200"/>
              <a:ext cx="1499100" cy="37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US" sz="1100" u="none" cap="none" strike="noStrike">
                  <a:solidFill>
                    <a:srgbClr val="59595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Ocean: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g3f56d368b22_0_599"/>
            <p:cNvSpPr txBox="1"/>
            <p:nvPr/>
          </p:nvSpPr>
          <p:spPr>
            <a:xfrm>
              <a:off x="7218720" y="3704760"/>
              <a:ext cx="1248000" cy="37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US" sz="1100" u="none" cap="none" strike="noStrike">
                  <a:solidFill>
                    <a:srgbClr val="59595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Atmosphere: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8" name="Google Shape;168;g3f56d368b22_0_599"/>
            <p:cNvGrpSpPr/>
            <p:nvPr/>
          </p:nvGrpSpPr>
          <p:grpSpPr>
            <a:xfrm>
              <a:off x="7320600" y="4073760"/>
              <a:ext cx="622800" cy="551161"/>
              <a:chOff x="7320600" y="4073760"/>
              <a:chExt cx="622800" cy="551161"/>
            </a:xfrm>
          </p:grpSpPr>
          <p:pic>
            <p:nvPicPr>
              <p:cNvPr id="169" name="Google Shape;169;g3f56d368b22_0_599"/>
              <p:cNvPicPr preferRelativeResize="0"/>
              <p:nvPr/>
            </p:nvPicPr>
            <p:blipFill rotWithShape="1">
              <a:blip r:embed="rId3">
                <a:alphaModFix/>
              </a:blip>
              <a:srcRect b="52613" l="21537" r="69296" t="34742"/>
              <a:stretch/>
            </p:blipFill>
            <p:spPr>
              <a:xfrm>
                <a:off x="7320600" y="4073760"/>
                <a:ext cx="622800" cy="551161"/>
              </a:xfrm>
              <a:prstGeom prst="rect">
                <a:avLst/>
              </a:prstGeom>
              <a:noFill/>
              <a:ln cap="flat" cmpd="sng" w="9525">
                <a:solidFill>
                  <a:srgbClr val="999999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dir="5400000" dist="19080">
                  <a:srgbClr val="000000">
                    <a:alpha val="48627"/>
                  </a:srgbClr>
                </a:outerShdw>
              </a:effectLst>
            </p:spPr>
          </p:pic>
          <p:sp>
            <p:nvSpPr>
              <p:cNvPr id="170" name="Google Shape;170;g3f56d368b22_0_599"/>
              <p:cNvSpPr txBox="1"/>
              <p:nvPr/>
            </p:nvSpPr>
            <p:spPr>
              <a:xfrm>
                <a:off x="7336440" y="4253400"/>
                <a:ext cx="591000" cy="318600"/>
              </a:xfrm>
              <a:prstGeom prst="rect">
                <a:avLst/>
              </a:prstGeom>
              <a:solidFill>
                <a:srgbClr val="FFE599"/>
              </a:solidFill>
              <a:ln>
                <a:noFill/>
              </a:ln>
            </p:spPr>
            <p:txBody>
              <a:bodyPr anchorCtr="1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620"/>
                  <a:buFont typeface="Arial"/>
                  <a:buNone/>
                </a:pPr>
                <a:r>
                  <a:rPr b="1" i="0" lang="en-US" sz="620" u="none" cap="none" strike="noStrike">
                    <a:solidFill>
                      <a:srgbClr val="222222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PaHM</a:t>
                </a:r>
                <a:endParaRPr b="0" i="0" sz="62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1" name="Google Shape;171;g3f56d368b22_0_599"/>
            <p:cNvSpPr txBox="1"/>
            <p:nvPr/>
          </p:nvSpPr>
          <p:spPr>
            <a:xfrm>
              <a:off x="7194600" y="1643040"/>
              <a:ext cx="1499100" cy="56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1" i="0" lang="en-US" sz="1100" u="none" cap="none" strike="noStrike">
                  <a:solidFill>
                    <a:srgbClr val="FF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Additional</a:t>
              </a:r>
              <a:br>
                <a:rPr b="0" i="0" lang="en-US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i="0" lang="en-US" sz="1100" u="none" cap="none" strike="noStrike">
                  <a:solidFill>
                    <a:srgbClr val="FF000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Components: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" name="Google Shape;172;g3f56d368b22_0_599"/>
          <p:cNvSpPr txBox="1"/>
          <p:nvPr/>
        </p:nvSpPr>
        <p:spPr>
          <a:xfrm>
            <a:off x="548640" y="0"/>
            <a:ext cx="89610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640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UFS Weather Model</a:t>
            </a: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(Fork) =&gt; </a:t>
            </a:r>
            <a:r>
              <a:rPr b="1" i="0" lang="en-US" sz="24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UFS Coastal Model</a:t>
            </a: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g3f56d368b22_0_599" title="ufs-coastal-repo.png"/>
          <p:cNvPicPr preferRelativeResize="0"/>
          <p:nvPr/>
        </p:nvPicPr>
        <p:blipFill rotWithShape="1">
          <a:blip r:embed="rId6">
            <a:alphaModFix/>
          </a:blip>
          <a:srcRect b="8165" l="7068" r="8892" t="8515"/>
          <a:stretch/>
        </p:blipFill>
        <p:spPr>
          <a:xfrm>
            <a:off x="5901450" y="3558200"/>
            <a:ext cx="1207100" cy="119667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3f56d368b22_0_599"/>
          <p:cNvSpPr txBox="1"/>
          <p:nvPr/>
        </p:nvSpPr>
        <p:spPr>
          <a:xfrm>
            <a:off x="7111900" y="4836600"/>
            <a:ext cx="1912500" cy="3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en-US" sz="11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Turuncoglu et al  </a:t>
            </a:r>
            <a:endParaRPr b="0" i="1" sz="11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f56d368b22_0_539"/>
          <p:cNvSpPr txBox="1"/>
          <p:nvPr/>
        </p:nvSpPr>
        <p:spPr>
          <a:xfrm>
            <a:off x="359551" y="41000"/>
            <a:ext cx="8924700" cy="50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Advances in UFS-Coastal </a:t>
            </a:r>
            <a:r>
              <a:rPr b="1" i="0" lang="en-US" sz="24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</a:t>
            </a:r>
            <a:endParaRPr b="0" i="0" sz="2400" u="sng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3f56d368b22_0_539"/>
          <p:cNvSpPr txBox="1"/>
          <p:nvPr/>
        </p:nvSpPr>
        <p:spPr>
          <a:xfrm>
            <a:off x="234275" y="603425"/>
            <a:ext cx="5395200" cy="41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aven Pro"/>
              <a:buChar char="●"/>
            </a:pPr>
            <a:r>
              <a:rPr b="1" i="0" lang="en-US" sz="15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EPIC CI/CD Pipeline:</a:t>
            </a:r>
            <a:r>
              <a:rPr b="0" i="0" lang="en-US" sz="15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 Achieved significant progress in pipeline utilization.</a:t>
            </a:r>
            <a:endParaRPr b="0" i="0" sz="1500" u="none" cap="none" strike="noStrike">
              <a:solidFill>
                <a:srgbClr val="000000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aven Pro"/>
              <a:buChar char="●"/>
            </a:pPr>
            <a:r>
              <a:rPr b="1" i="0" lang="en-US" sz="15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Co-processing Development:</a:t>
            </a:r>
            <a:r>
              <a:rPr b="0" i="0" lang="en-US" sz="15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 Continuing work on the co-processing component, with a specific focus on S-100 navigation support file formats.</a:t>
            </a:r>
            <a:endParaRPr b="0" i="0" sz="1500" u="none" cap="none" strike="noStrike">
              <a:solidFill>
                <a:srgbClr val="000000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aven Pro"/>
              <a:buChar char="●"/>
            </a:pPr>
            <a:r>
              <a:rPr b="1" i="0" lang="en-US" sz="15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Model Implementation:</a:t>
            </a:r>
            <a:r>
              <a:rPr b="0" i="0" lang="en-US" sz="15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 Successfully implemented WW3 and CICE, including targeted enhancements to their respective model component caps.</a:t>
            </a:r>
            <a:endParaRPr b="0" i="0" sz="1500" u="none" cap="none" strike="noStrike">
              <a:solidFill>
                <a:srgbClr val="000000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aven Pro"/>
              <a:buChar char="●"/>
            </a:pPr>
            <a:r>
              <a:rPr b="1" i="0" lang="en-US" sz="15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Data Integration:</a:t>
            </a:r>
            <a:r>
              <a:rPr b="0" i="0" lang="en-US" sz="15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 Executed the initial implementation of the NWM data component via CDEPS.</a:t>
            </a:r>
            <a:endParaRPr b="0" i="0" sz="1500" u="none" cap="none" strike="noStrike">
              <a:solidFill>
                <a:srgbClr val="000000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aven Pro"/>
              <a:buChar char="●"/>
            </a:pPr>
            <a:r>
              <a:rPr b="1" i="0" lang="en-US" sz="15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Community Support:</a:t>
            </a:r>
            <a:r>
              <a:rPr b="0" i="0" lang="en-US" sz="15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 Maintaining ongoing technical assistance through:</a:t>
            </a:r>
            <a:endParaRPr b="0" i="0" sz="1500" u="none" cap="none" strike="noStrike">
              <a:solidFill>
                <a:srgbClr val="000000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3238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aven Pro"/>
              <a:buChar char="○"/>
            </a:pPr>
            <a:r>
              <a:rPr b="0" i="0" lang="en-US" sz="15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Regular troubleshooting.</a:t>
            </a:r>
            <a:endParaRPr b="0" i="0" sz="1500" u="none" cap="none" strike="noStrike">
              <a:solidFill>
                <a:srgbClr val="000000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3238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aven Pro"/>
              <a:buChar char="○"/>
            </a:pPr>
            <a:r>
              <a:rPr b="0" i="0" lang="en-US" sz="15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Modifying existing Regression Tests (RTs) to establish new configurations.</a:t>
            </a:r>
            <a:endParaRPr b="0" i="0" sz="1500" u="none" cap="none" strike="noStrike">
              <a:solidFill>
                <a:srgbClr val="000000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Maven Pro"/>
              <a:buChar char="●"/>
            </a:pPr>
            <a:r>
              <a:rPr b="0" i="0" lang="en-US" sz="1500" u="none" cap="none" strike="noStrike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First official UFS-Coastal code base manuscript submitted and is in review</a:t>
            </a:r>
            <a:endParaRPr b="0" i="0" sz="1500" u="none" cap="none" strike="noStrike">
              <a:solidFill>
                <a:srgbClr val="000000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pic>
        <p:nvPicPr>
          <p:cNvPr id="181" name="Google Shape;181;g3f56d368b22_0_5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78375" y="789275"/>
            <a:ext cx="3295525" cy="293275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g3f56d368b22_0_539"/>
          <p:cNvSpPr txBox="1"/>
          <p:nvPr/>
        </p:nvSpPr>
        <p:spPr>
          <a:xfrm>
            <a:off x="234274" y="4626517"/>
            <a:ext cx="49566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"/>
              <a:buFont typeface="Arial"/>
              <a:buNone/>
            </a:pPr>
            <a:r>
              <a:rPr b="1" i="0" lang="en-US" sz="1020" u="none" cap="none" strike="noStrik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rPr>
              <a:t>Partners: OCS, NCAR, CO-OPS, EPIC, EMC, Academic partners, … </a:t>
            </a:r>
            <a:endParaRPr b="1" i="0" sz="1020" u="none" cap="none" strike="noStrike">
              <a:solidFill>
                <a:schemeClr val="dk2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g3f56d368b22_0_546"/>
          <p:cNvGrpSpPr/>
          <p:nvPr/>
        </p:nvGrpSpPr>
        <p:grpSpPr>
          <a:xfrm>
            <a:off x="4869720" y="2296440"/>
            <a:ext cx="1149822" cy="858942"/>
            <a:chOff x="4869720" y="2296440"/>
            <a:chExt cx="1149822" cy="858942"/>
          </a:xfrm>
        </p:grpSpPr>
        <p:sp>
          <p:nvSpPr>
            <p:cNvPr id="188" name="Google Shape;188;g3f56d368b22_0_546"/>
            <p:cNvSpPr/>
            <p:nvPr/>
          </p:nvSpPr>
          <p:spPr>
            <a:xfrm>
              <a:off x="4869720" y="2534760"/>
              <a:ext cx="1149822" cy="620622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E599"/>
            </a:solidFill>
            <a:ln cap="flat" cmpd="sng" w="952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n-US" sz="1200" u="none" cap="none" strike="noStrike">
                  <a:solidFill>
                    <a:srgbClr val="000000"/>
                  </a:solidFill>
                  <a:latin typeface="Oswald"/>
                  <a:ea typeface="Oswald"/>
                  <a:cs typeface="Oswald"/>
                  <a:sym typeface="Oswald"/>
                </a:rPr>
                <a:t>DATA MODEL (CDEPS)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g3f56d368b22_0_546"/>
            <p:cNvSpPr/>
            <p:nvPr/>
          </p:nvSpPr>
          <p:spPr>
            <a:xfrm>
              <a:off x="4869720" y="2296440"/>
              <a:ext cx="1149822" cy="254178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D966"/>
            </a:solidFill>
            <a:ln cap="flat" cmpd="sng" w="952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000000"/>
                  </a:solidFill>
                  <a:latin typeface="Oswald"/>
                  <a:ea typeface="Oswald"/>
                  <a:cs typeface="Oswald"/>
                  <a:sym typeface="Oswald"/>
                </a:rPr>
                <a:t>NUOPC Cap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" name="Google Shape;190;g3f56d368b22_0_546"/>
          <p:cNvSpPr/>
          <p:nvPr/>
        </p:nvSpPr>
        <p:spPr>
          <a:xfrm>
            <a:off x="6208200" y="1337400"/>
            <a:ext cx="1262142" cy="85897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E69138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CMEPS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Mediator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3f56d368b22_0_546"/>
          <p:cNvSpPr/>
          <p:nvPr/>
        </p:nvSpPr>
        <p:spPr>
          <a:xfrm rot="8271011">
            <a:off x="5641919" y="1949760"/>
            <a:ext cx="477721" cy="159839"/>
          </a:xfrm>
          <a:custGeom>
            <a:rect b="b" l="l" r="r" t="t"/>
            <a:pathLst>
              <a:path extrusionOk="0" h="445" w="1329">
                <a:moveTo>
                  <a:pt x="1328" y="109"/>
                </a:moveTo>
                <a:lnTo>
                  <a:pt x="220" y="110"/>
                </a:lnTo>
                <a:lnTo>
                  <a:pt x="221" y="0"/>
                </a:lnTo>
                <a:lnTo>
                  <a:pt x="0" y="222"/>
                </a:lnTo>
                <a:lnTo>
                  <a:pt x="221" y="444"/>
                </a:lnTo>
                <a:lnTo>
                  <a:pt x="220" y="333"/>
                </a:lnTo>
                <a:lnTo>
                  <a:pt x="1328" y="332"/>
                </a:lnTo>
                <a:lnTo>
                  <a:pt x="1328" y="109"/>
                </a:lnTo>
              </a:path>
            </a:pathLst>
          </a:custGeom>
          <a:solidFill>
            <a:srgbClr val="6AA84F"/>
          </a:solidFill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</p:sp>
      <p:grpSp>
        <p:nvGrpSpPr>
          <p:cNvPr id="192" name="Google Shape;192;g3f56d368b22_0_546"/>
          <p:cNvGrpSpPr/>
          <p:nvPr/>
        </p:nvGrpSpPr>
        <p:grpSpPr>
          <a:xfrm>
            <a:off x="6188040" y="2953800"/>
            <a:ext cx="1024218" cy="756738"/>
            <a:chOff x="6188040" y="2953800"/>
            <a:chExt cx="1024218" cy="756738"/>
          </a:xfrm>
        </p:grpSpPr>
        <p:sp>
          <p:nvSpPr>
            <p:cNvPr id="193" name="Google Shape;193;g3f56d368b22_0_546"/>
            <p:cNvSpPr/>
            <p:nvPr/>
          </p:nvSpPr>
          <p:spPr>
            <a:xfrm>
              <a:off x="6188040" y="3163680"/>
              <a:ext cx="1024218" cy="546858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E599"/>
            </a:solidFill>
            <a:ln cap="flat" cmpd="sng" w="952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n-US" sz="1200" u="none" cap="none" strike="noStrike">
                  <a:solidFill>
                    <a:srgbClr val="000000"/>
                  </a:solidFill>
                  <a:latin typeface="Oswald"/>
                  <a:ea typeface="Oswald"/>
                  <a:cs typeface="Oswald"/>
                  <a:sym typeface="Oswald"/>
                </a:rPr>
                <a:t>Ocean SCHISM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g3f56d368b22_0_546"/>
            <p:cNvSpPr/>
            <p:nvPr/>
          </p:nvSpPr>
          <p:spPr>
            <a:xfrm>
              <a:off x="6188040" y="2953800"/>
              <a:ext cx="1024218" cy="223938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D966"/>
            </a:solidFill>
            <a:ln cap="flat" cmpd="sng" w="952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000000"/>
                  </a:solidFill>
                  <a:latin typeface="Oswald"/>
                  <a:ea typeface="Oswald"/>
                  <a:cs typeface="Oswald"/>
                  <a:sym typeface="Oswald"/>
                </a:rPr>
                <a:t>NUOPC Cap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" name="Google Shape;195;g3f56d368b22_0_546"/>
          <p:cNvGrpSpPr/>
          <p:nvPr/>
        </p:nvGrpSpPr>
        <p:grpSpPr>
          <a:xfrm>
            <a:off x="7536960" y="2524680"/>
            <a:ext cx="1024218" cy="757098"/>
            <a:chOff x="7536960" y="2524680"/>
            <a:chExt cx="1024218" cy="757098"/>
          </a:xfrm>
        </p:grpSpPr>
        <p:sp>
          <p:nvSpPr>
            <p:cNvPr id="196" name="Google Shape;196;g3f56d368b22_0_546"/>
            <p:cNvSpPr/>
            <p:nvPr/>
          </p:nvSpPr>
          <p:spPr>
            <a:xfrm>
              <a:off x="7536960" y="2734920"/>
              <a:ext cx="1024218" cy="546858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E599"/>
            </a:solidFill>
            <a:ln cap="flat" cmpd="sng" w="952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n-US" sz="1200" u="none" cap="none" strike="noStrike">
                  <a:solidFill>
                    <a:srgbClr val="000000"/>
                  </a:solidFill>
                  <a:latin typeface="Oswald"/>
                  <a:ea typeface="Oswald"/>
                  <a:cs typeface="Oswald"/>
                  <a:sym typeface="Oswald"/>
                </a:rPr>
                <a:t>Wave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0" lang="en-US" sz="1200" u="none" cap="none" strike="noStrike">
                  <a:solidFill>
                    <a:srgbClr val="000000"/>
                  </a:solidFill>
                  <a:latin typeface="Oswald"/>
                  <a:ea typeface="Oswald"/>
                  <a:cs typeface="Oswald"/>
                  <a:sym typeface="Oswald"/>
                </a:rPr>
                <a:t>WW3</a:t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g3f56d368b22_0_546"/>
            <p:cNvSpPr/>
            <p:nvPr/>
          </p:nvSpPr>
          <p:spPr>
            <a:xfrm>
              <a:off x="7536960" y="2524680"/>
              <a:ext cx="1024218" cy="223938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D966"/>
            </a:solidFill>
            <a:ln cap="flat" cmpd="sng" w="952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000000"/>
                  </a:solidFill>
                  <a:latin typeface="Oswald"/>
                  <a:ea typeface="Oswald"/>
                  <a:cs typeface="Oswald"/>
                  <a:sym typeface="Oswald"/>
                </a:rPr>
                <a:t>NUOPC Cap</a:t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" name="Google Shape;198;g3f56d368b22_0_546"/>
          <p:cNvGrpSpPr/>
          <p:nvPr/>
        </p:nvGrpSpPr>
        <p:grpSpPr>
          <a:xfrm>
            <a:off x="7554265" y="1975064"/>
            <a:ext cx="526269" cy="541232"/>
            <a:chOff x="7554265" y="1975064"/>
            <a:chExt cx="526269" cy="541232"/>
          </a:xfrm>
        </p:grpSpPr>
        <p:sp>
          <p:nvSpPr>
            <p:cNvPr id="199" name="Google Shape;199;g3f56d368b22_0_546"/>
            <p:cNvSpPr/>
            <p:nvPr/>
          </p:nvSpPr>
          <p:spPr>
            <a:xfrm rot="-7908597">
              <a:off x="7534079" y="2205360"/>
              <a:ext cx="477721" cy="159480"/>
            </a:xfrm>
            <a:custGeom>
              <a:rect b="b" l="l" r="r" t="t"/>
              <a:pathLst>
                <a:path extrusionOk="0" h="445" w="1330">
                  <a:moveTo>
                    <a:pt x="1328" y="111"/>
                  </a:moveTo>
                  <a:lnTo>
                    <a:pt x="221" y="111"/>
                  </a:lnTo>
                  <a:lnTo>
                    <a:pt x="222" y="0"/>
                  </a:lnTo>
                  <a:lnTo>
                    <a:pt x="0" y="222"/>
                  </a:lnTo>
                  <a:lnTo>
                    <a:pt x="222" y="444"/>
                  </a:lnTo>
                  <a:lnTo>
                    <a:pt x="222" y="333"/>
                  </a:lnTo>
                  <a:lnTo>
                    <a:pt x="1329" y="332"/>
                  </a:lnTo>
                  <a:lnTo>
                    <a:pt x="1328" y="111"/>
                  </a:lnTo>
                </a:path>
              </a:pathLst>
            </a:custGeom>
            <a:solidFill>
              <a:srgbClr val="6AA84F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00" name="Google Shape;200;g3f56d368b22_0_546"/>
            <p:cNvSpPr/>
            <p:nvPr/>
          </p:nvSpPr>
          <p:spPr>
            <a:xfrm rot="2891403">
              <a:off x="7623000" y="2126521"/>
              <a:ext cx="477721" cy="159480"/>
            </a:xfrm>
            <a:custGeom>
              <a:rect b="b" l="l" r="r" t="t"/>
              <a:pathLst>
                <a:path extrusionOk="0" h="445" w="1330">
                  <a:moveTo>
                    <a:pt x="1328" y="111"/>
                  </a:moveTo>
                  <a:lnTo>
                    <a:pt x="221" y="111"/>
                  </a:lnTo>
                  <a:lnTo>
                    <a:pt x="221" y="0"/>
                  </a:lnTo>
                  <a:lnTo>
                    <a:pt x="0" y="222"/>
                  </a:lnTo>
                  <a:lnTo>
                    <a:pt x="221" y="444"/>
                  </a:lnTo>
                  <a:lnTo>
                    <a:pt x="222" y="333"/>
                  </a:lnTo>
                  <a:lnTo>
                    <a:pt x="1329" y="333"/>
                  </a:lnTo>
                  <a:lnTo>
                    <a:pt x="1328" y="111"/>
                  </a:lnTo>
                </a:path>
              </a:pathLst>
            </a:custGeom>
            <a:solidFill>
              <a:srgbClr val="6AA84F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sp>
        <p:nvSpPr>
          <p:cNvPr id="201" name="Google Shape;201;g3f56d368b22_0_546"/>
          <p:cNvSpPr txBox="1"/>
          <p:nvPr/>
        </p:nvSpPr>
        <p:spPr>
          <a:xfrm>
            <a:off x="533520" y="0"/>
            <a:ext cx="5622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SECOFS:</a:t>
            </a: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DATM+SCHISM+WW3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2" name="Google Shape;202;g3f56d368b22_0_546"/>
          <p:cNvGrpSpPr/>
          <p:nvPr/>
        </p:nvGrpSpPr>
        <p:grpSpPr>
          <a:xfrm>
            <a:off x="6611051" y="2311324"/>
            <a:ext cx="279339" cy="478552"/>
            <a:chOff x="6611051" y="2311324"/>
            <a:chExt cx="279339" cy="478552"/>
          </a:xfrm>
        </p:grpSpPr>
        <p:sp>
          <p:nvSpPr>
            <p:cNvPr id="203" name="Google Shape;203;g3f56d368b22_0_546"/>
            <p:cNvSpPr/>
            <p:nvPr/>
          </p:nvSpPr>
          <p:spPr>
            <a:xfrm rot="-5410209">
              <a:off x="6452639" y="2470680"/>
              <a:ext cx="477721" cy="159480"/>
            </a:xfrm>
            <a:custGeom>
              <a:rect b="b" l="l" r="r" t="t"/>
              <a:pathLst>
                <a:path extrusionOk="0" h="445" w="1329">
                  <a:moveTo>
                    <a:pt x="1328" y="110"/>
                  </a:moveTo>
                  <a:lnTo>
                    <a:pt x="221" y="111"/>
                  </a:lnTo>
                  <a:lnTo>
                    <a:pt x="220" y="0"/>
                  </a:lnTo>
                  <a:lnTo>
                    <a:pt x="0" y="222"/>
                  </a:lnTo>
                  <a:lnTo>
                    <a:pt x="221" y="444"/>
                  </a:lnTo>
                  <a:lnTo>
                    <a:pt x="220" y="333"/>
                  </a:lnTo>
                  <a:lnTo>
                    <a:pt x="1327" y="332"/>
                  </a:lnTo>
                  <a:lnTo>
                    <a:pt x="1328" y="110"/>
                  </a:lnTo>
                </a:path>
              </a:pathLst>
            </a:custGeom>
            <a:solidFill>
              <a:srgbClr val="6AA84F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204" name="Google Shape;204;g3f56d368b22_0_546"/>
            <p:cNvSpPr/>
            <p:nvPr/>
          </p:nvSpPr>
          <p:spPr>
            <a:xfrm rot="5389791">
              <a:off x="6571080" y="2471040"/>
              <a:ext cx="477721" cy="159480"/>
            </a:xfrm>
            <a:custGeom>
              <a:rect b="b" l="l" r="r" t="t"/>
              <a:pathLst>
                <a:path extrusionOk="0" h="445" w="1329">
                  <a:moveTo>
                    <a:pt x="1328" y="110"/>
                  </a:moveTo>
                  <a:lnTo>
                    <a:pt x="221" y="111"/>
                  </a:lnTo>
                  <a:lnTo>
                    <a:pt x="220" y="0"/>
                  </a:lnTo>
                  <a:lnTo>
                    <a:pt x="0" y="222"/>
                  </a:lnTo>
                  <a:lnTo>
                    <a:pt x="222" y="444"/>
                  </a:lnTo>
                  <a:lnTo>
                    <a:pt x="221" y="333"/>
                  </a:lnTo>
                  <a:lnTo>
                    <a:pt x="1328" y="332"/>
                  </a:lnTo>
                  <a:lnTo>
                    <a:pt x="1328" y="110"/>
                  </a:lnTo>
                </a:path>
              </a:pathLst>
            </a:custGeom>
            <a:solidFill>
              <a:srgbClr val="6AA84F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</p:sp>
      </p:grpSp>
      <p:grpSp>
        <p:nvGrpSpPr>
          <p:cNvPr id="205" name="Google Shape;205;g3f56d368b22_0_546"/>
          <p:cNvGrpSpPr/>
          <p:nvPr/>
        </p:nvGrpSpPr>
        <p:grpSpPr>
          <a:xfrm>
            <a:off x="641520" y="555840"/>
            <a:ext cx="3829200" cy="4354620"/>
            <a:chOff x="641520" y="555840"/>
            <a:chExt cx="3829200" cy="4354620"/>
          </a:xfrm>
        </p:grpSpPr>
        <p:pic>
          <p:nvPicPr>
            <p:cNvPr id="206" name="Google Shape;206;g3f56d368b22_0_546"/>
            <p:cNvPicPr preferRelativeResize="0"/>
            <p:nvPr/>
          </p:nvPicPr>
          <p:blipFill rotWithShape="1">
            <a:blip r:embed="rId3">
              <a:alphaModFix/>
            </a:blip>
            <a:srcRect b="0" l="25305" r="24116" t="0"/>
            <a:stretch/>
          </p:blipFill>
          <p:spPr>
            <a:xfrm>
              <a:off x="761040" y="555840"/>
              <a:ext cx="3709440" cy="36817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7" name="Google Shape;207;g3f56d368b22_0_546"/>
            <p:cNvSpPr txBox="1"/>
            <p:nvPr/>
          </p:nvSpPr>
          <p:spPr>
            <a:xfrm>
              <a:off x="641520" y="4237560"/>
              <a:ext cx="3829200" cy="67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Southeast Coastal Operational Forecast System (</a:t>
              </a:r>
              <a:r>
                <a:rPr b="1" i="0" lang="en-US" sz="1400" u="none" cap="none" strike="noStrike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SECOFS</a:t>
              </a:r>
              <a:r>
                <a:rPr b="0" i="0" lang="en-US" sz="1400" u="none" cap="none" strike="noStrike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8" name="Google Shape;208;g3f56d368b22_0_546"/>
          <p:cNvSpPr txBox="1"/>
          <p:nvPr/>
        </p:nvSpPr>
        <p:spPr>
          <a:xfrm>
            <a:off x="8472600" y="466308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g3f56d368b22_0_664"/>
          <p:cNvPicPr preferRelativeResize="0"/>
          <p:nvPr/>
        </p:nvPicPr>
        <p:blipFill rotWithShape="1">
          <a:blip r:embed="rId3">
            <a:alphaModFix/>
          </a:blip>
          <a:srcRect b="0" l="0" r="5509" t="0"/>
          <a:stretch/>
        </p:blipFill>
        <p:spPr>
          <a:xfrm>
            <a:off x="4128550" y="728950"/>
            <a:ext cx="5167849" cy="38356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4" name="Google Shape;214;g3f56d368b22_0_664"/>
          <p:cNvGraphicFramePr/>
          <p:nvPr/>
        </p:nvGraphicFramePr>
        <p:xfrm>
          <a:off x="321725" y="11620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{89758571-AD70-4729-941B-1E8314C2B674}</a:tableStyleId>
              </a:tblPr>
              <a:tblGrid>
                <a:gridCol w="539750"/>
                <a:gridCol w="1403175"/>
                <a:gridCol w="1711500"/>
              </a:tblGrid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Case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Components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Details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chemeClr val="dk2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#1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rgbClr val="9DBE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ATM+WW3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rgbClr val="9DBE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Without water level forcing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rgbClr val="9DBEE7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#2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ATM+OCN+WW3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With water level forcing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chemeClr val="lt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#3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rgbClr val="9DBE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ATM+SCH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rgbClr val="9DBE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2D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rgbClr val="9DBEE7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#4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ATM+SCH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3D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chemeClr val="lt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#5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rgbClr val="9DBE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ATM+SCH+WW3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rgbClr val="9DBEE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Longuet-Higgins Radiation Coupling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rgbClr val="9DBEE7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#6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ATM+SCH+WW3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3D Vortex Coupling</a:t>
                      </a:r>
                      <a:endParaRPr sz="12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15" name="Google Shape;215;g3f56d368b22_0_664"/>
          <p:cNvSpPr txBox="1"/>
          <p:nvPr/>
        </p:nvSpPr>
        <p:spPr>
          <a:xfrm>
            <a:off x="7111900" y="4836600"/>
            <a:ext cx="1912500" cy="3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en-US" sz="11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Y. Sun  et al  </a:t>
            </a:r>
            <a:endParaRPr b="0" i="1" sz="11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6" name="Google Shape;216;g3f56d368b22_0_6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00500" y="-6"/>
            <a:ext cx="977275" cy="1001906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g3f56d368b22_0_664"/>
          <p:cNvSpPr txBox="1"/>
          <p:nvPr/>
        </p:nvSpPr>
        <p:spPr>
          <a:xfrm>
            <a:off x="244735" y="2515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SCHISM-WW3 coupling 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g3f56d368b22_0_664"/>
          <p:cNvSpPr txBox="1"/>
          <p:nvPr/>
        </p:nvSpPr>
        <p:spPr>
          <a:xfrm>
            <a:off x="648938" y="3898300"/>
            <a:ext cx="3000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1" lang="en-US" sz="1700" u="none" cap="none" strike="noStrike">
                <a:solidFill>
                  <a:srgbClr val="85200C"/>
                </a:solidFill>
                <a:latin typeface="Calibri"/>
                <a:ea typeface="Calibri"/>
                <a:cs typeface="Calibri"/>
                <a:sym typeface="Calibri"/>
              </a:rPr>
              <a:t>Duck, NC test case </a:t>
            </a:r>
            <a:endParaRPr b="1" i="1" sz="1700" u="none" cap="none" strike="noStrike">
              <a:solidFill>
                <a:srgbClr val="8520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g3f56d368b22_0_664"/>
          <p:cNvSpPr txBox="1"/>
          <p:nvPr/>
        </p:nvSpPr>
        <p:spPr>
          <a:xfrm>
            <a:off x="4326205" y="4723356"/>
            <a:ext cx="3597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See Yunfag Sun's presentation</a:t>
            </a:r>
            <a:endParaRPr b="0" i="1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g3f56d368b22_0_6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4890" y="726520"/>
            <a:ext cx="4240080" cy="3669839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g3f56d368b22_0_698"/>
          <p:cNvSpPr txBox="1"/>
          <p:nvPr/>
        </p:nvSpPr>
        <p:spPr>
          <a:xfrm>
            <a:off x="5279775" y="4347870"/>
            <a:ext cx="5622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STOFS-3D-Alaska:</a:t>
            </a:r>
            <a:r>
              <a:rPr b="0" i="0" lang="en-US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DATM+SCHISM+CICE+WW3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6" name="Google Shape;226;g3f56d368b22_0_698"/>
          <p:cNvGrpSpPr/>
          <p:nvPr/>
        </p:nvGrpSpPr>
        <p:grpSpPr>
          <a:xfrm>
            <a:off x="5052720" y="1111080"/>
            <a:ext cx="3889458" cy="3209058"/>
            <a:chOff x="5128920" y="1187280"/>
            <a:chExt cx="3889458" cy="3209058"/>
          </a:xfrm>
        </p:grpSpPr>
        <p:grpSp>
          <p:nvGrpSpPr>
            <p:cNvPr id="227" name="Google Shape;227;g3f56d368b22_0_698"/>
            <p:cNvGrpSpPr/>
            <p:nvPr/>
          </p:nvGrpSpPr>
          <p:grpSpPr>
            <a:xfrm>
              <a:off x="8011465" y="2660864"/>
              <a:ext cx="526269" cy="540873"/>
              <a:chOff x="8011465" y="2660864"/>
              <a:chExt cx="526269" cy="540873"/>
            </a:xfrm>
          </p:grpSpPr>
          <p:sp>
            <p:nvSpPr>
              <p:cNvPr id="228" name="Google Shape;228;g3f56d368b22_0_698"/>
              <p:cNvSpPr/>
              <p:nvPr/>
            </p:nvSpPr>
            <p:spPr>
              <a:xfrm rot="-7908597">
                <a:off x="7991279" y="2890800"/>
                <a:ext cx="477721" cy="159480"/>
              </a:xfrm>
              <a:custGeom>
                <a:rect b="b" l="l" r="r" t="t"/>
                <a:pathLst>
                  <a:path extrusionOk="0" h="445" w="1330">
                    <a:moveTo>
                      <a:pt x="1329" y="111"/>
                    </a:moveTo>
                    <a:lnTo>
                      <a:pt x="222" y="112"/>
                    </a:lnTo>
                    <a:lnTo>
                      <a:pt x="222" y="0"/>
                    </a:lnTo>
                    <a:lnTo>
                      <a:pt x="0" y="222"/>
                    </a:lnTo>
                    <a:lnTo>
                      <a:pt x="222" y="444"/>
                    </a:lnTo>
                    <a:lnTo>
                      <a:pt x="222" y="333"/>
                    </a:lnTo>
                    <a:lnTo>
                      <a:pt x="1329" y="333"/>
                    </a:lnTo>
                    <a:lnTo>
                      <a:pt x="1329" y="111"/>
                    </a:lnTo>
                  </a:path>
                </a:pathLst>
              </a:custGeom>
              <a:solidFill>
                <a:srgbClr val="6AA84F"/>
              </a:solidFill>
              <a:ln cap="flat" cmpd="sng" w="9525">
                <a:solidFill>
                  <a:srgbClr val="38761D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229" name="Google Shape;229;g3f56d368b22_0_698"/>
              <p:cNvSpPr/>
              <p:nvPr/>
            </p:nvSpPr>
            <p:spPr>
              <a:xfrm rot="2891395">
                <a:off x="8080201" y="2812320"/>
                <a:ext cx="477719" cy="159480"/>
              </a:xfrm>
              <a:custGeom>
                <a:rect b="b" l="l" r="r" t="t"/>
                <a:pathLst>
                  <a:path extrusionOk="0" h="445" w="1329">
                    <a:moveTo>
                      <a:pt x="1328" y="111"/>
                    </a:moveTo>
                    <a:lnTo>
                      <a:pt x="221" y="111"/>
                    </a:lnTo>
                    <a:lnTo>
                      <a:pt x="221" y="0"/>
                    </a:lnTo>
                    <a:lnTo>
                      <a:pt x="0" y="222"/>
                    </a:lnTo>
                    <a:lnTo>
                      <a:pt x="221" y="444"/>
                    </a:lnTo>
                    <a:lnTo>
                      <a:pt x="221" y="333"/>
                    </a:lnTo>
                    <a:lnTo>
                      <a:pt x="1328" y="333"/>
                    </a:lnTo>
                    <a:lnTo>
                      <a:pt x="1328" y="111"/>
                    </a:lnTo>
                  </a:path>
                </a:pathLst>
              </a:custGeom>
              <a:solidFill>
                <a:srgbClr val="6AA84F"/>
              </a:solidFill>
              <a:ln cap="flat" cmpd="sng" w="9525">
                <a:solidFill>
                  <a:srgbClr val="38761D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</p:grpSp>
        <p:grpSp>
          <p:nvGrpSpPr>
            <p:cNvPr id="230" name="Google Shape;230;g3f56d368b22_0_698"/>
            <p:cNvGrpSpPr/>
            <p:nvPr/>
          </p:nvGrpSpPr>
          <p:grpSpPr>
            <a:xfrm>
              <a:off x="7068253" y="2997124"/>
              <a:ext cx="279337" cy="478552"/>
              <a:chOff x="7068253" y="2997124"/>
              <a:chExt cx="279337" cy="478552"/>
            </a:xfrm>
          </p:grpSpPr>
          <p:sp>
            <p:nvSpPr>
              <p:cNvPr id="231" name="Google Shape;231;g3f56d368b22_0_698"/>
              <p:cNvSpPr/>
              <p:nvPr/>
            </p:nvSpPr>
            <p:spPr>
              <a:xfrm rot="-5410193">
                <a:off x="6909840" y="3156480"/>
                <a:ext cx="477721" cy="159480"/>
              </a:xfrm>
              <a:custGeom>
                <a:rect b="b" l="l" r="r" t="t"/>
                <a:pathLst>
                  <a:path extrusionOk="0" h="445" w="1330">
                    <a:moveTo>
                      <a:pt x="1329" y="109"/>
                    </a:moveTo>
                    <a:lnTo>
                      <a:pt x="222" y="111"/>
                    </a:lnTo>
                    <a:lnTo>
                      <a:pt x="221" y="0"/>
                    </a:lnTo>
                    <a:lnTo>
                      <a:pt x="0" y="222"/>
                    </a:lnTo>
                    <a:lnTo>
                      <a:pt x="222" y="444"/>
                    </a:lnTo>
                    <a:lnTo>
                      <a:pt x="221" y="333"/>
                    </a:lnTo>
                    <a:lnTo>
                      <a:pt x="1328" y="331"/>
                    </a:lnTo>
                    <a:lnTo>
                      <a:pt x="1329" y="109"/>
                    </a:lnTo>
                  </a:path>
                </a:pathLst>
              </a:custGeom>
              <a:solidFill>
                <a:srgbClr val="6AA84F"/>
              </a:solidFill>
              <a:ln cap="flat" cmpd="sng" w="9525">
                <a:solidFill>
                  <a:srgbClr val="38761D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232" name="Google Shape;232;g3f56d368b22_0_698"/>
              <p:cNvSpPr/>
              <p:nvPr/>
            </p:nvSpPr>
            <p:spPr>
              <a:xfrm rot="5389791">
                <a:off x="7028280" y="3156840"/>
                <a:ext cx="477721" cy="159480"/>
              </a:xfrm>
              <a:custGeom>
                <a:rect b="b" l="l" r="r" t="t"/>
                <a:pathLst>
                  <a:path extrusionOk="0" h="445" w="1329">
                    <a:moveTo>
                      <a:pt x="1328" y="110"/>
                    </a:moveTo>
                    <a:lnTo>
                      <a:pt x="221" y="111"/>
                    </a:lnTo>
                    <a:lnTo>
                      <a:pt x="221" y="0"/>
                    </a:lnTo>
                    <a:lnTo>
                      <a:pt x="0" y="223"/>
                    </a:lnTo>
                    <a:lnTo>
                      <a:pt x="222" y="444"/>
                    </a:lnTo>
                    <a:lnTo>
                      <a:pt x="221" y="333"/>
                    </a:lnTo>
                    <a:lnTo>
                      <a:pt x="1328" y="332"/>
                    </a:lnTo>
                    <a:lnTo>
                      <a:pt x="1328" y="110"/>
                    </a:lnTo>
                  </a:path>
                </a:pathLst>
              </a:custGeom>
              <a:solidFill>
                <a:srgbClr val="6AA84F"/>
              </a:solidFill>
              <a:ln cap="flat" cmpd="sng" w="9525">
                <a:solidFill>
                  <a:srgbClr val="38761D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</p:grpSp>
        <p:grpSp>
          <p:nvGrpSpPr>
            <p:cNvPr id="233" name="Google Shape;233;g3f56d368b22_0_698"/>
            <p:cNvGrpSpPr/>
            <p:nvPr/>
          </p:nvGrpSpPr>
          <p:grpSpPr>
            <a:xfrm>
              <a:off x="5128920" y="1187280"/>
              <a:ext cx="3889458" cy="3209058"/>
              <a:chOff x="5128920" y="1187280"/>
              <a:chExt cx="3889458" cy="3209058"/>
            </a:xfrm>
          </p:grpSpPr>
          <p:grpSp>
            <p:nvGrpSpPr>
              <p:cNvPr id="234" name="Google Shape;234;g3f56d368b22_0_698"/>
              <p:cNvGrpSpPr/>
              <p:nvPr/>
            </p:nvGrpSpPr>
            <p:grpSpPr>
              <a:xfrm>
                <a:off x="5326920" y="2982240"/>
                <a:ext cx="1149822" cy="858942"/>
                <a:chOff x="5326920" y="2982240"/>
                <a:chExt cx="1149822" cy="858942"/>
              </a:xfrm>
            </p:grpSpPr>
            <p:sp>
              <p:nvSpPr>
                <p:cNvPr id="235" name="Google Shape;235;g3f56d368b22_0_698"/>
                <p:cNvSpPr/>
                <p:nvPr/>
              </p:nvSpPr>
              <p:spPr>
                <a:xfrm>
                  <a:off x="5326920" y="3220560"/>
                  <a:ext cx="1149822" cy="620622"/>
                </a:xfrm>
                <a:custGeom>
                  <a:rect b="b" l="l" r="r" t="t"/>
                  <a:pathLst>
                    <a:path extrusionOk="0" h="21600" w="2160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2160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FFE599"/>
                </a:solidFill>
                <a:ln cap="flat" cmpd="sng" w="9525">
                  <a:solidFill>
                    <a:srgbClr val="434343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1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000000"/>
                      </a:solidFill>
                      <a:latin typeface="Oswald"/>
                      <a:ea typeface="Oswald"/>
                      <a:cs typeface="Oswald"/>
                      <a:sym typeface="Oswald"/>
                    </a:rPr>
                    <a:t>DATA MODEL (CDEPS)</a:t>
                  </a:r>
                  <a:endParaRPr b="0" i="0" sz="12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t/>
                  </a:r>
                  <a:endParaRPr b="0" i="0" sz="12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6" name="Google Shape;236;g3f56d368b22_0_698"/>
                <p:cNvSpPr/>
                <p:nvPr/>
              </p:nvSpPr>
              <p:spPr>
                <a:xfrm>
                  <a:off x="5326920" y="2982240"/>
                  <a:ext cx="1149822" cy="254178"/>
                </a:xfrm>
                <a:custGeom>
                  <a:rect b="b" l="l" r="r" t="t"/>
                  <a:pathLst>
                    <a:path extrusionOk="0" h="21600" w="2160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2160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FFD966"/>
                </a:solidFill>
                <a:ln cap="flat" cmpd="sng" w="9525">
                  <a:solidFill>
                    <a:srgbClr val="434343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1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100"/>
                    <a:buFont typeface="Arial"/>
                    <a:buNone/>
                  </a:pPr>
                  <a:r>
                    <a:rPr b="0" i="0" lang="en-US" sz="1100" u="none" cap="none" strike="noStrike">
                      <a:solidFill>
                        <a:srgbClr val="000000"/>
                      </a:solidFill>
                      <a:latin typeface="Oswald"/>
                      <a:ea typeface="Oswald"/>
                      <a:cs typeface="Oswald"/>
                      <a:sym typeface="Oswald"/>
                    </a:rPr>
                    <a:t>NUOPC Cap</a:t>
                  </a:r>
                  <a:endParaRPr b="0" i="0" sz="11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37" name="Google Shape;237;g3f56d368b22_0_698"/>
              <p:cNvSpPr/>
              <p:nvPr/>
            </p:nvSpPr>
            <p:spPr>
              <a:xfrm>
                <a:off x="6665400" y="2023200"/>
                <a:ext cx="1262142" cy="858978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E69138"/>
              </a:solidFill>
              <a:ln cap="flat" cmpd="sng" w="9525">
                <a:solidFill>
                  <a:srgbClr val="43434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1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1" i="0" lang="en-US" sz="1200" u="none" cap="none" strike="noStrike">
                    <a:solidFill>
                      <a:srgbClr val="000000"/>
                    </a:solidFill>
                    <a:latin typeface="Oswald"/>
                    <a:ea typeface="Oswald"/>
                    <a:cs typeface="Oswald"/>
                    <a:sym typeface="Oswald"/>
                  </a:rPr>
                  <a:t>CMEPS</a:t>
                </a:r>
                <a:endParaRPr b="0" i="0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1" i="0" lang="en-US" sz="1200" u="none" cap="none" strike="noStrike">
                    <a:solidFill>
                      <a:srgbClr val="000000"/>
                    </a:solidFill>
                    <a:latin typeface="Oswald"/>
                    <a:ea typeface="Oswald"/>
                    <a:cs typeface="Oswald"/>
                    <a:sym typeface="Oswald"/>
                  </a:rPr>
                  <a:t>Mediator</a:t>
                </a:r>
                <a:endParaRPr b="0" i="0" sz="12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g3f56d368b22_0_698"/>
              <p:cNvSpPr/>
              <p:nvPr/>
            </p:nvSpPr>
            <p:spPr>
              <a:xfrm rot="8270987">
                <a:off x="6099121" y="2635561"/>
                <a:ext cx="477720" cy="159839"/>
              </a:xfrm>
              <a:custGeom>
                <a:rect b="b" l="l" r="r" t="t"/>
                <a:pathLst>
                  <a:path extrusionOk="0" h="445" w="1330">
                    <a:moveTo>
                      <a:pt x="1329" y="109"/>
                    </a:moveTo>
                    <a:lnTo>
                      <a:pt x="221" y="110"/>
                    </a:lnTo>
                    <a:lnTo>
                      <a:pt x="221" y="0"/>
                    </a:lnTo>
                    <a:lnTo>
                      <a:pt x="0" y="222"/>
                    </a:lnTo>
                    <a:lnTo>
                      <a:pt x="222" y="444"/>
                    </a:lnTo>
                    <a:lnTo>
                      <a:pt x="221" y="333"/>
                    </a:lnTo>
                    <a:lnTo>
                      <a:pt x="1329" y="332"/>
                    </a:lnTo>
                    <a:lnTo>
                      <a:pt x="1329" y="109"/>
                    </a:lnTo>
                  </a:path>
                </a:pathLst>
              </a:custGeom>
              <a:solidFill>
                <a:srgbClr val="6AA84F"/>
              </a:solidFill>
              <a:ln cap="flat" cmpd="sng" w="9525">
                <a:solidFill>
                  <a:srgbClr val="38761D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grpSp>
            <p:nvGrpSpPr>
              <p:cNvPr id="239" name="Google Shape;239;g3f56d368b22_0_698"/>
              <p:cNvGrpSpPr/>
              <p:nvPr/>
            </p:nvGrpSpPr>
            <p:grpSpPr>
              <a:xfrm>
                <a:off x="6645240" y="3639600"/>
                <a:ext cx="1024218" cy="756738"/>
                <a:chOff x="6645240" y="3639600"/>
                <a:chExt cx="1024218" cy="756738"/>
              </a:xfrm>
            </p:grpSpPr>
            <p:sp>
              <p:nvSpPr>
                <p:cNvPr id="240" name="Google Shape;240;g3f56d368b22_0_698"/>
                <p:cNvSpPr/>
                <p:nvPr/>
              </p:nvSpPr>
              <p:spPr>
                <a:xfrm>
                  <a:off x="6645240" y="3849480"/>
                  <a:ext cx="1024218" cy="546858"/>
                </a:xfrm>
                <a:custGeom>
                  <a:rect b="b" l="l" r="r" t="t"/>
                  <a:pathLst>
                    <a:path extrusionOk="0" h="21600" w="2160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2160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FFE599"/>
                </a:solidFill>
                <a:ln cap="flat" cmpd="sng" w="9525">
                  <a:solidFill>
                    <a:srgbClr val="434343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1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000000"/>
                      </a:solidFill>
                      <a:latin typeface="Oswald"/>
                      <a:ea typeface="Oswald"/>
                      <a:cs typeface="Oswald"/>
                      <a:sym typeface="Oswald"/>
                    </a:rPr>
                    <a:t>Ocean SCHISM</a:t>
                  </a:r>
                  <a:endParaRPr b="0" i="0" sz="12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1" name="Google Shape;241;g3f56d368b22_0_698"/>
                <p:cNvSpPr/>
                <p:nvPr/>
              </p:nvSpPr>
              <p:spPr>
                <a:xfrm>
                  <a:off x="6645240" y="3639600"/>
                  <a:ext cx="1024218" cy="223938"/>
                </a:xfrm>
                <a:custGeom>
                  <a:rect b="b" l="l" r="r" t="t"/>
                  <a:pathLst>
                    <a:path extrusionOk="0" h="21600" w="2160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2160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FFD966"/>
                </a:solidFill>
                <a:ln cap="flat" cmpd="sng" w="9525">
                  <a:solidFill>
                    <a:srgbClr val="434343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1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100"/>
                    <a:buFont typeface="Arial"/>
                    <a:buNone/>
                  </a:pPr>
                  <a:r>
                    <a:rPr b="0" i="0" lang="en-US" sz="1100" u="none" cap="none" strike="noStrike">
                      <a:solidFill>
                        <a:srgbClr val="000000"/>
                      </a:solidFill>
                      <a:latin typeface="Oswald"/>
                      <a:ea typeface="Oswald"/>
                      <a:cs typeface="Oswald"/>
                      <a:sym typeface="Oswald"/>
                    </a:rPr>
                    <a:t>NUOPC Cap</a:t>
                  </a:r>
                  <a:endParaRPr b="0" i="0" sz="11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2" name="Google Shape;242;g3f56d368b22_0_698"/>
              <p:cNvGrpSpPr/>
              <p:nvPr/>
            </p:nvGrpSpPr>
            <p:grpSpPr>
              <a:xfrm>
                <a:off x="7994160" y="3210480"/>
                <a:ext cx="1024218" cy="757098"/>
                <a:chOff x="7994160" y="3210480"/>
                <a:chExt cx="1024218" cy="757098"/>
              </a:xfrm>
            </p:grpSpPr>
            <p:sp>
              <p:nvSpPr>
                <p:cNvPr id="243" name="Google Shape;243;g3f56d368b22_0_698"/>
                <p:cNvSpPr/>
                <p:nvPr/>
              </p:nvSpPr>
              <p:spPr>
                <a:xfrm>
                  <a:off x="7994160" y="3420720"/>
                  <a:ext cx="1024218" cy="546858"/>
                </a:xfrm>
                <a:custGeom>
                  <a:rect b="b" l="l" r="r" t="t"/>
                  <a:pathLst>
                    <a:path extrusionOk="0" h="21600" w="2160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2160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FFE599"/>
                </a:solidFill>
                <a:ln cap="flat" cmpd="sng" w="9525">
                  <a:solidFill>
                    <a:srgbClr val="434343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1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000000"/>
                      </a:solidFill>
                      <a:latin typeface="Oswald"/>
                      <a:ea typeface="Oswald"/>
                      <a:cs typeface="Oswald"/>
                      <a:sym typeface="Oswald"/>
                    </a:rPr>
                    <a:t>Wave</a:t>
                  </a:r>
                  <a:endParaRPr b="0" i="0" sz="12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000000"/>
                      </a:solidFill>
                      <a:latin typeface="Oswald"/>
                      <a:ea typeface="Oswald"/>
                      <a:cs typeface="Oswald"/>
                      <a:sym typeface="Oswald"/>
                    </a:rPr>
                    <a:t>WW3</a:t>
                  </a:r>
                  <a:endParaRPr b="0" i="0" sz="12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4" name="Google Shape;244;g3f56d368b22_0_698"/>
                <p:cNvSpPr/>
                <p:nvPr/>
              </p:nvSpPr>
              <p:spPr>
                <a:xfrm>
                  <a:off x="7994160" y="3210480"/>
                  <a:ext cx="1024218" cy="223938"/>
                </a:xfrm>
                <a:custGeom>
                  <a:rect b="b" l="l" r="r" t="t"/>
                  <a:pathLst>
                    <a:path extrusionOk="0" h="21600" w="2160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2160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FFD966"/>
                </a:solidFill>
                <a:ln cap="flat" cmpd="sng" w="9525">
                  <a:solidFill>
                    <a:srgbClr val="434343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1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100"/>
                    <a:buFont typeface="Arial"/>
                    <a:buNone/>
                  </a:pPr>
                  <a:r>
                    <a:rPr b="0" i="0" lang="en-US" sz="1100" u="none" cap="none" strike="noStrike">
                      <a:solidFill>
                        <a:srgbClr val="000000"/>
                      </a:solidFill>
                      <a:latin typeface="Oswald"/>
                      <a:ea typeface="Oswald"/>
                      <a:cs typeface="Oswald"/>
                      <a:sym typeface="Oswald"/>
                    </a:rPr>
                    <a:t>NUOPC Cap</a:t>
                  </a:r>
                  <a:endParaRPr b="0" i="0" sz="11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5" name="Google Shape;245;g3f56d368b22_0_698"/>
              <p:cNvGrpSpPr/>
              <p:nvPr/>
            </p:nvGrpSpPr>
            <p:grpSpPr>
              <a:xfrm>
                <a:off x="5128920" y="1187280"/>
                <a:ext cx="1024218" cy="757098"/>
                <a:chOff x="5128920" y="1187280"/>
                <a:chExt cx="1024218" cy="757098"/>
              </a:xfrm>
            </p:grpSpPr>
            <p:sp>
              <p:nvSpPr>
                <p:cNvPr id="246" name="Google Shape;246;g3f56d368b22_0_698"/>
                <p:cNvSpPr/>
                <p:nvPr/>
              </p:nvSpPr>
              <p:spPr>
                <a:xfrm>
                  <a:off x="5128920" y="1397520"/>
                  <a:ext cx="1024218" cy="546858"/>
                </a:xfrm>
                <a:custGeom>
                  <a:rect b="b" l="l" r="r" t="t"/>
                  <a:pathLst>
                    <a:path extrusionOk="0" h="21600" w="2160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2160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FFE599"/>
                </a:solidFill>
                <a:ln cap="flat" cmpd="sng" w="9525">
                  <a:solidFill>
                    <a:srgbClr val="434343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1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000000"/>
                      </a:solidFill>
                      <a:latin typeface="Oswald"/>
                      <a:ea typeface="Oswald"/>
                      <a:cs typeface="Oswald"/>
                      <a:sym typeface="Oswald"/>
                    </a:rPr>
                    <a:t>Sea Ice </a:t>
                  </a:r>
                  <a:endParaRPr b="0" i="0" sz="12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200"/>
                    <a:buFont typeface="Arial"/>
                    <a:buNone/>
                  </a:pPr>
                  <a:r>
                    <a:rPr b="1" i="0" lang="en-US" sz="1200" u="none" cap="none" strike="noStrike">
                      <a:solidFill>
                        <a:srgbClr val="000000"/>
                      </a:solidFill>
                      <a:latin typeface="Oswald"/>
                      <a:ea typeface="Oswald"/>
                      <a:cs typeface="Oswald"/>
                      <a:sym typeface="Oswald"/>
                    </a:rPr>
                    <a:t>CICE</a:t>
                  </a:r>
                  <a:endParaRPr b="0" i="0" sz="12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" name="Google Shape;247;g3f56d368b22_0_698"/>
                <p:cNvSpPr/>
                <p:nvPr/>
              </p:nvSpPr>
              <p:spPr>
                <a:xfrm>
                  <a:off x="5128920" y="1187280"/>
                  <a:ext cx="1024218" cy="223938"/>
                </a:xfrm>
                <a:custGeom>
                  <a:rect b="b" l="l" r="r" t="t"/>
                  <a:pathLst>
                    <a:path extrusionOk="0" h="21600" w="2160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2160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FFD966"/>
                </a:solidFill>
                <a:ln cap="flat" cmpd="sng" w="9525">
                  <a:solidFill>
                    <a:srgbClr val="434343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1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100"/>
                    <a:buFont typeface="Arial"/>
                    <a:buNone/>
                  </a:pPr>
                  <a:r>
                    <a:rPr b="0" i="0" lang="en-US" sz="1100" u="none" cap="none" strike="noStrike">
                      <a:solidFill>
                        <a:srgbClr val="000000"/>
                      </a:solidFill>
                      <a:latin typeface="Oswald"/>
                      <a:ea typeface="Oswald"/>
                      <a:cs typeface="Oswald"/>
                      <a:sym typeface="Oswald"/>
                    </a:rPr>
                    <a:t>NUOPC Cap</a:t>
                  </a:r>
                  <a:endParaRPr b="0" i="0" sz="11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48" name="Google Shape;248;g3f56d368b22_0_698"/>
            <p:cNvGrpSpPr/>
            <p:nvPr/>
          </p:nvGrpSpPr>
          <p:grpSpPr>
            <a:xfrm>
              <a:off x="6170555" y="1611616"/>
              <a:ext cx="550491" cy="507089"/>
              <a:chOff x="6170555" y="1611616"/>
              <a:chExt cx="550491" cy="507089"/>
            </a:xfrm>
          </p:grpSpPr>
          <p:sp>
            <p:nvSpPr>
              <p:cNvPr id="249" name="Google Shape;249;g3f56d368b22_0_698"/>
              <p:cNvSpPr/>
              <p:nvPr/>
            </p:nvSpPr>
            <p:spPr>
              <a:xfrm rot="2190608">
                <a:off x="6242759" y="1738080"/>
                <a:ext cx="477720" cy="159480"/>
              </a:xfrm>
              <a:custGeom>
                <a:rect b="b" l="l" r="r" t="t"/>
                <a:pathLst>
                  <a:path extrusionOk="0" h="445" w="1329">
                    <a:moveTo>
                      <a:pt x="1328" y="109"/>
                    </a:moveTo>
                    <a:lnTo>
                      <a:pt x="221" y="110"/>
                    </a:lnTo>
                    <a:lnTo>
                      <a:pt x="220" y="0"/>
                    </a:lnTo>
                    <a:lnTo>
                      <a:pt x="0" y="222"/>
                    </a:lnTo>
                    <a:lnTo>
                      <a:pt x="221" y="444"/>
                    </a:lnTo>
                    <a:lnTo>
                      <a:pt x="221" y="333"/>
                    </a:lnTo>
                    <a:lnTo>
                      <a:pt x="1328" y="330"/>
                    </a:lnTo>
                    <a:lnTo>
                      <a:pt x="1328" y="109"/>
                    </a:lnTo>
                  </a:path>
                </a:pathLst>
              </a:custGeom>
              <a:solidFill>
                <a:srgbClr val="6AA84F"/>
              </a:solidFill>
              <a:ln cap="flat" cmpd="sng" w="9525">
                <a:solidFill>
                  <a:srgbClr val="38761D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  <p:sp>
            <p:nvSpPr>
              <p:cNvPr id="250" name="Google Shape;250;g3f56d368b22_0_698"/>
              <p:cNvSpPr/>
              <p:nvPr/>
            </p:nvSpPr>
            <p:spPr>
              <a:xfrm rot="-8609403">
                <a:off x="6171122" y="1832761"/>
                <a:ext cx="477718" cy="159480"/>
              </a:xfrm>
              <a:custGeom>
                <a:rect b="b" l="l" r="r" t="t"/>
                <a:pathLst>
                  <a:path extrusionOk="0" h="445" w="1330">
                    <a:moveTo>
                      <a:pt x="1328" y="109"/>
                    </a:moveTo>
                    <a:lnTo>
                      <a:pt x="221" y="111"/>
                    </a:lnTo>
                    <a:lnTo>
                      <a:pt x="221" y="0"/>
                    </a:lnTo>
                    <a:lnTo>
                      <a:pt x="0" y="222"/>
                    </a:lnTo>
                    <a:lnTo>
                      <a:pt x="222" y="444"/>
                    </a:lnTo>
                    <a:lnTo>
                      <a:pt x="222" y="333"/>
                    </a:lnTo>
                    <a:lnTo>
                      <a:pt x="1329" y="331"/>
                    </a:lnTo>
                    <a:lnTo>
                      <a:pt x="1328" y="109"/>
                    </a:lnTo>
                  </a:path>
                </a:pathLst>
              </a:custGeom>
              <a:solidFill>
                <a:srgbClr val="6AA84F"/>
              </a:solidFill>
              <a:ln cap="flat" cmpd="sng" w="9525">
                <a:solidFill>
                  <a:srgbClr val="38761D"/>
                </a:solidFill>
                <a:prstDash val="solid"/>
                <a:round/>
                <a:headEnd len="sm" w="sm" type="none"/>
                <a:tailEnd len="sm" w="sm" type="none"/>
              </a:ln>
            </p:spPr>
          </p:sp>
        </p:grpSp>
      </p:grpSp>
      <p:sp>
        <p:nvSpPr>
          <p:cNvPr id="251" name="Google Shape;251;g3f56d368b22_0_698"/>
          <p:cNvSpPr txBox="1"/>
          <p:nvPr/>
        </p:nvSpPr>
        <p:spPr>
          <a:xfrm>
            <a:off x="838080" y="4401720"/>
            <a:ext cx="5292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Surge &amp; Tide Operational Forecast System</a:t>
            </a:r>
            <a:r>
              <a:rPr b="1" i="1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(STOFS)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g3f56d368b22_0_698"/>
          <p:cNvSpPr txBox="1"/>
          <p:nvPr/>
        </p:nvSpPr>
        <p:spPr>
          <a:xfrm>
            <a:off x="8472600" y="466308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g3f56d368b22_0_698"/>
          <p:cNvSpPr/>
          <p:nvPr/>
        </p:nvSpPr>
        <p:spPr>
          <a:xfrm>
            <a:off x="457200" y="76320"/>
            <a:ext cx="56217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STOFS-3D-Alaska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3f56d368b22_0_698"/>
          <p:cNvSpPr txBox="1"/>
          <p:nvPr/>
        </p:nvSpPr>
        <p:spPr>
          <a:xfrm>
            <a:off x="4326205" y="4723356"/>
            <a:ext cx="3597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See Scott Durski's presentation</a:t>
            </a:r>
            <a:endParaRPr b="0" i="1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f56d368b22_0_864"/>
          <p:cNvSpPr txBox="1"/>
          <p:nvPr/>
        </p:nvSpPr>
        <p:spPr>
          <a:xfrm>
            <a:off x="457200" y="679125"/>
            <a:ext cx="4824000" cy="32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Maven Pro"/>
                <a:ea typeface="Maven Pro"/>
                <a:cs typeface="Maven Pro"/>
                <a:sym typeface="Maven Pro"/>
              </a:rPr>
              <a:t>We have successfully implemented and validated the DATM+SCHISM+CICE (see Scott’s presentation) and DATM+SCHISM+WW3 (see Yungang’s presentation) configurations. Our next objective is to initiate the implementation and testing of the fully integrated DATM+SCHISM+CICE+WW3 system.</a:t>
            </a:r>
            <a:endParaRPr sz="1600"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260" name="Google Shape;260;g3f56d368b22_0_864"/>
          <p:cNvSpPr txBox="1"/>
          <p:nvPr/>
        </p:nvSpPr>
        <p:spPr>
          <a:xfrm>
            <a:off x="8305731" y="466308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g3f56d368b22_0_864"/>
          <p:cNvSpPr/>
          <p:nvPr/>
        </p:nvSpPr>
        <p:spPr>
          <a:xfrm>
            <a:off x="457200" y="76320"/>
            <a:ext cx="56217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STOFS-3D-Alaska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" name="Google Shape;262;g3f56d368b22_0_864" title="updated_atmos_steping_12h_sss.gif"/>
          <p:cNvPicPr preferRelativeResize="0"/>
          <p:nvPr/>
        </p:nvPicPr>
        <p:blipFill rotWithShape="1">
          <a:blip r:embed="rId3">
            <a:alphaModFix/>
          </a:blip>
          <a:srcRect b="0" l="490" r="-490" t="0"/>
          <a:stretch/>
        </p:blipFill>
        <p:spPr>
          <a:xfrm>
            <a:off x="5205556" y="2571759"/>
            <a:ext cx="3666251" cy="24090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3" name="Google Shape;263;g3f56d368b22_0_864"/>
          <p:cNvGrpSpPr/>
          <p:nvPr/>
        </p:nvGrpSpPr>
        <p:grpSpPr>
          <a:xfrm>
            <a:off x="5617675" y="94561"/>
            <a:ext cx="2778715" cy="2408908"/>
            <a:chOff x="60725" y="1865825"/>
            <a:chExt cx="3383725" cy="2933400"/>
          </a:xfrm>
        </p:grpSpPr>
        <p:pic>
          <p:nvPicPr>
            <p:cNvPr id="264" name="Google Shape;264;g3f56d368b22_0_864"/>
            <p:cNvPicPr preferRelativeResize="0"/>
            <p:nvPr/>
          </p:nvPicPr>
          <p:blipFill rotWithShape="1">
            <a:blip r:embed="rId4">
              <a:alphaModFix/>
            </a:blip>
            <a:srcRect b="8576" l="0" r="0" t="0"/>
            <a:stretch/>
          </p:blipFill>
          <p:spPr>
            <a:xfrm>
              <a:off x="148925" y="1968700"/>
              <a:ext cx="3295525" cy="26811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5" name="Google Shape;265;g3f56d368b22_0_864"/>
            <p:cNvSpPr/>
            <p:nvPr/>
          </p:nvSpPr>
          <p:spPr>
            <a:xfrm>
              <a:off x="60725" y="1865825"/>
              <a:ext cx="2498100" cy="2933400"/>
            </a:xfrm>
            <a:prstGeom prst="roundRect">
              <a:avLst>
                <a:gd fmla="val 16667" name="adj"/>
              </a:avLst>
            </a:prstGeom>
            <a:noFill/>
            <a:ln cap="flat" cmpd="sng" w="26975">
              <a:solidFill>
                <a:srgbClr val="E6913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5075" lIns="75075" spcFirstLastPara="1" rIns="75075" wrap="square" tIns="750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50"/>
                <a:buFont typeface="Arial"/>
                <a:buNone/>
              </a:pPr>
              <a:r>
                <a:t/>
              </a:r>
              <a:endParaRPr b="0" i="0" sz="1150" u="none" cap="none" strike="noStrik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266" name="Google Shape;266;g3f56d368b22_0_864"/>
          <p:cNvGrpSpPr/>
          <p:nvPr/>
        </p:nvGrpSpPr>
        <p:grpSpPr>
          <a:xfrm>
            <a:off x="1306612" y="2760368"/>
            <a:ext cx="3735600" cy="2423865"/>
            <a:chOff x="1745374" y="2694813"/>
            <a:chExt cx="3735600" cy="2423865"/>
          </a:xfrm>
        </p:grpSpPr>
        <p:sp>
          <p:nvSpPr>
            <p:cNvPr id="267" name="Google Shape;267;g3f56d368b22_0_864"/>
            <p:cNvSpPr txBox="1"/>
            <p:nvPr/>
          </p:nvSpPr>
          <p:spPr>
            <a:xfrm>
              <a:off x="1745374" y="4558278"/>
              <a:ext cx="3735600" cy="560400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20"/>
                <a:buFont typeface="Arial"/>
                <a:buNone/>
              </a:pPr>
              <a:r>
                <a:rPr b="1" i="0" lang="en-US" sz="920" u="none" cap="none" strike="noStrike">
                  <a:solidFill>
                    <a:srgbClr val="A61C00"/>
                  </a:solidFill>
                  <a:latin typeface="Maven Pro"/>
                  <a:ea typeface="Maven Pro"/>
                  <a:cs typeface="Maven Pro"/>
                  <a:sym typeface="Maven Pro"/>
                </a:rPr>
                <a:t>STOFS-3D-Alaska UFS application</a:t>
              </a:r>
              <a:endParaRPr b="1" i="0" sz="920" u="none" cap="none" strike="noStrike">
                <a:solidFill>
                  <a:srgbClr val="A61C00"/>
                </a:solidFill>
                <a:latin typeface="Maven Pro"/>
                <a:ea typeface="Maven Pro"/>
                <a:cs typeface="Maven Pro"/>
                <a:sym typeface="Maven Pr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20"/>
                <a:buFont typeface="Arial"/>
                <a:buNone/>
              </a:pPr>
              <a:r>
                <a:rPr b="1" i="0" lang="en-US" sz="1520" u="none" cap="none" strike="noStrike">
                  <a:solidFill>
                    <a:srgbClr val="222222"/>
                  </a:solidFill>
                  <a:latin typeface="Maven Pro"/>
                  <a:ea typeface="Maven Pro"/>
                  <a:cs typeface="Maven Pro"/>
                  <a:sym typeface="Maven Pro"/>
                </a:rPr>
                <a:t>Partners: OCS, OSU, NCAR and VIMS</a:t>
              </a:r>
              <a:endParaRPr b="1" i="0" sz="1520" u="none" cap="none" strike="noStrike">
                <a:solidFill>
                  <a:srgbClr val="222222"/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grpSp>
          <p:nvGrpSpPr>
            <p:cNvPr id="268" name="Google Shape;268;g3f56d368b22_0_864"/>
            <p:cNvGrpSpPr/>
            <p:nvPr/>
          </p:nvGrpSpPr>
          <p:grpSpPr>
            <a:xfrm>
              <a:off x="2086152" y="2694813"/>
              <a:ext cx="3144687" cy="1899548"/>
              <a:chOff x="2874700" y="2531450"/>
              <a:chExt cx="3104944" cy="1875541"/>
            </a:xfrm>
          </p:grpSpPr>
          <p:sp>
            <p:nvSpPr>
              <p:cNvPr id="269" name="Google Shape;269;g3f56d368b22_0_864"/>
              <p:cNvSpPr txBox="1"/>
              <p:nvPr/>
            </p:nvSpPr>
            <p:spPr>
              <a:xfrm>
                <a:off x="3102944" y="4002891"/>
                <a:ext cx="2876700" cy="404100"/>
              </a:xfrm>
              <a:prstGeom prst="rect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92600" lIns="92600" spcFirstLastPara="1" rIns="92600" wrap="square" tIns="926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932"/>
                  <a:buFont typeface="Arial"/>
                  <a:buNone/>
                </a:pPr>
                <a:r>
                  <a:rPr b="1" i="0" lang="en-US" sz="932" u="none" cap="none" strike="noStrike">
                    <a:solidFill>
                      <a:srgbClr val="A61C00"/>
                    </a:solidFill>
                    <a:latin typeface="Maven Pro"/>
                    <a:ea typeface="Maven Pro"/>
                    <a:cs typeface="Maven Pro"/>
                    <a:sym typeface="Maven Pro"/>
                  </a:rPr>
                  <a:t>Shelf averaged ice fraction </a:t>
                </a:r>
                <a:r>
                  <a:rPr b="0" i="0" lang="en-US" sz="932" u="none" cap="none" strike="noStrike">
                    <a:solidFill>
                      <a:srgbClr val="A61C00"/>
                    </a:solidFill>
                    <a:latin typeface="Maven Pro"/>
                    <a:ea typeface="Maven Pro"/>
                    <a:cs typeface="Maven Pro"/>
                    <a:sym typeface="Maven Pro"/>
                  </a:rPr>
                  <a:t>(satellite obs., model)</a:t>
                </a:r>
                <a:r>
                  <a:rPr b="0" i="0" lang="en-US" sz="1013" u="none" cap="none" strike="noStrik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endParaRPr b="0" i="0" sz="1013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70" name="Google Shape;270;g3f56d368b22_0_864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2874700" y="2531450"/>
                <a:ext cx="3025000" cy="1512500"/>
              </a:xfrm>
              <a:prstGeom prst="rect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</p:pic>
        </p:grpSp>
      </p:grpSp>
      <p:sp>
        <p:nvSpPr>
          <p:cNvPr id="271" name="Google Shape;271;g3f56d368b22_0_864"/>
          <p:cNvSpPr txBox="1"/>
          <p:nvPr/>
        </p:nvSpPr>
        <p:spPr>
          <a:xfrm>
            <a:off x="47779" y="3363036"/>
            <a:ext cx="1059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rgbClr val="33333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See Scott Durski's presentation</a:t>
            </a:r>
            <a:endParaRPr b="0" i="1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