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2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8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</p:sldIdLst>
  <p:sldSz cy="5143500" cx="9144000"/>
  <p:notesSz cx="6858000" cy="9144000"/>
  <p:embeddedFontLst>
    <p:embeddedFont>
      <p:font typeface="Nunito"/>
      <p:regular r:id="rId19"/>
      <p:bold r:id="rId20"/>
      <p:italic r:id="rId21"/>
      <p:boldItalic r:id="rId22"/>
    </p:embeddedFont>
    <p:embeddedFont>
      <p:font typeface="Maven Pro"/>
      <p:regular r:id="rId23"/>
      <p:bold r:id="rId24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  <p:ext uri="GoogleSlidesCustomDataVersion2">
      <go:slidesCustomData xmlns:go="http://customooxmlschemas.google.com/" r:id="rId25" roundtripDataSignature="AMtx7mj8oaf4qusozUtoKXcSBY/bGsBiU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Nunito-bold.fntdata"/><Relationship Id="rId22" Type="http://schemas.openxmlformats.org/officeDocument/2006/relationships/font" Target="fonts/Nunito-boldItalic.fntdata"/><Relationship Id="rId21" Type="http://schemas.openxmlformats.org/officeDocument/2006/relationships/font" Target="fonts/Nunito-italic.fntdata"/><Relationship Id="rId24" Type="http://schemas.openxmlformats.org/officeDocument/2006/relationships/font" Target="fonts/MavenPro-bold.fntdata"/><Relationship Id="rId23" Type="http://schemas.openxmlformats.org/officeDocument/2006/relationships/font" Target="fonts/MavenPro-regular.fntdata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5" Type="http://customschemas.google.com/relationships/presentationmetadata" Target="meta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font" Target="fonts/Nunito-regular.fntdata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9845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9845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9845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9845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9845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9845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9845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9845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82" name="Google Shape;82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4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p10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96" name="Google Shape;196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0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p1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02" name="Google Shape;202;p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6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p1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08" name="Google Shape;208;p12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209" name="Google Shape;209;p12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4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p13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16" name="Google Shape;216;p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3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5" name="Google Shape;95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2286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96" name="Google Shape;96;p3:notes"/>
          <p:cNvSpPr txBox="1"/>
          <p:nvPr>
            <p:ph idx="12" type="sldNum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3" name="Google Shape;123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9" name="Google Shape;129;p4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30" name="Google Shape;130;p4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6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8" name="Google Shape;138;p5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7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9" name="Google Shape;149;p6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7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56" name="Google Shape;156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9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8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71" name="Google Shape;171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8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9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90" name="Google Shape;190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Relationship Id="rId3" Type="http://schemas.openxmlformats.org/officeDocument/2006/relationships/image" Target="../media/image4.png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0.png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1.png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0.pn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4.png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0.png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0.png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6.png"/><Relationship Id="rId3" Type="http://schemas.openxmlformats.org/officeDocument/2006/relationships/image" Target="../media/image4.png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0.png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bg>
      <p:bgPr>
        <a:solidFill>
          <a:srgbClr val="094D70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oogle Shape;10;p15" title="4.png"/>
          <p:cNvPicPr preferRelativeResize="0"/>
          <p:nvPr/>
        </p:nvPicPr>
        <p:blipFill rotWithShape="1">
          <a:blip r:embed="rId2">
            <a:alphaModFix amt="50000"/>
          </a:blip>
          <a:srcRect b="0" l="0" r="0" t="0"/>
          <a:stretch/>
        </p:blipFill>
        <p:spPr>
          <a:xfrm>
            <a:off x="-7" y="8"/>
            <a:ext cx="9262536" cy="5210150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Google Shape;11;p15"/>
          <p:cNvSpPr txBox="1"/>
          <p:nvPr>
            <p:ph type="ctrTitle"/>
          </p:nvPr>
        </p:nvSpPr>
        <p:spPr>
          <a:xfrm>
            <a:off x="824000" y="1613813"/>
            <a:ext cx="4255500" cy="1872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2" name="Google Shape;12;p15"/>
          <p:cNvSpPr txBox="1"/>
          <p:nvPr>
            <p:ph idx="1" type="subTitle"/>
          </p:nvPr>
        </p:nvSpPr>
        <p:spPr>
          <a:xfrm>
            <a:off x="824000" y="3596300"/>
            <a:ext cx="4255500" cy="695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3" name="Google Shape;13;p15"/>
          <p:cNvSpPr txBox="1"/>
          <p:nvPr>
            <p:ph idx="12" type="sldNum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14" name="Google Shape;14;p15" title="UIFCW2026_Logo_white.png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796350" y="3291650"/>
            <a:ext cx="1925852" cy="14453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24"/>
          <p:cNvSpPr txBox="1"/>
          <p:nvPr>
            <p:ph idx="1" type="body"/>
          </p:nvPr>
        </p:nvSpPr>
        <p:spPr>
          <a:xfrm>
            <a:off x="1303800" y="4138975"/>
            <a:ext cx="5843100" cy="53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1pPr>
          </a:lstStyle>
          <a:p/>
        </p:txBody>
      </p:sp>
      <p:sp>
        <p:nvSpPr>
          <p:cNvPr id="72" name="Google Shape;72;p24"/>
          <p:cNvSpPr txBox="1"/>
          <p:nvPr>
            <p:ph idx="12" type="sldNum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73" name="Google Shape;73;p24" title="uifcw26_logo.png"/>
          <p:cNvPicPr preferRelativeResize="0"/>
          <p:nvPr/>
        </p:nvPicPr>
        <p:blipFill rotWithShape="1">
          <a:blip r:embed="rId2">
            <a:alphaModFix/>
          </a:blip>
          <a:srcRect b="0" l="2281" r="2281" t="0"/>
          <a:stretch/>
        </p:blipFill>
        <p:spPr>
          <a:xfrm>
            <a:off x="7585575" y="3869550"/>
            <a:ext cx="1154999" cy="8702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bg>
      <p:bgPr>
        <a:solidFill>
          <a:srgbClr val="094D70"/>
        </a:solidFill>
      </p:bgPr>
    </p:bg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5" name="Google Shape;75;p25" title="7.png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2"/>
            <a:ext cx="9144000" cy="5143497"/>
          </a:xfrm>
          <a:prstGeom prst="rect">
            <a:avLst/>
          </a:prstGeom>
          <a:noFill/>
          <a:ln>
            <a:noFill/>
          </a:ln>
        </p:spPr>
      </p:pic>
      <p:sp>
        <p:nvSpPr>
          <p:cNvPr id="76" name="Google Shape;76;p25"/>
          <p:cNvSpPr txBox="1"/>
          <p:nvPr>
            <p:ph idx="12" type="sldNum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77" name="Google Shape;77;p25"/>
          <p:cNvSpPr txBox="1"/>
          <p:nvPr>
            <p:ph type="title"/>
          </p:nvPr>
        </p:nvSpPr>
        <p:spPr>
          <a:xfrm>
            <a:off x="824000" y="1613825"/>
            <a:ext cx="7898100" cy="1872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26"/>
          <p:cNvSpPr txBox="1"/>
          <p:nvPr>
            <p:ph idx="12" type="sldNum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16"/>
          <p:cNvSpPr txBox="1"/>
          <p:nvPr>
            <p:ph type="title"/>
          </p:nvPr>
        </p:nvSpPr>
        <p:spPr>
          <a:xfrm>
            <a:off x="835533" y="338424"/>
            <a:ext cx="7030500" cy="99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7" name="Google Shape;17;p16"/>
          <p:cNvSpPr txBox="1"/>
          <p:nvPr>
            <p:ph idx="1" type="body"/>
          </p:nvPr>
        </p:nvSpPr>
        <p:spPr>
          <a:xfrm>
            <a:off x="1303800" y="1990050"/>
            <a:ext cx="7030500" cy="254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18" name="Google Shape;18;p16"/>
          <p:cNvSpPr txBox="1"/>
          <p:nvPr>
            <p:ph idx="12" type="sldNum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19" name="Google Shape;19;p16" title="uifcw26_logo.png"/>
          <p:cNvPicPr preferRelativeResize="0"/>
          <p:nvPr/>
        </p:nvPicPr>
        <p:blipFill rotWithShape="1">
          <a:blip r:embed="rId2">
            <a:alphaModFix/>
          </a:blip>
          <a:srcRect b="0" l="2281" r="2281" t="0"/>
          <a:stretch/>
        </p:blipFill>
        <p:spPr>
          <a:xfrm>
            <a:off x="7585575" y="3869550"/>
            <a:ext cx="1154999" cy="870201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0" name="Google Shape;20;p16"/>
          <p:cNvGrpSpPr/>
          <p:nvPr/>
        </p:nvGrpSpPr>
        <p:grpSpPr>
          <a:xfrm>
            <a:off x="951033" y="397889"/>
            <a:ext cx="1072800" cy="0"/>
            <a:chOff x="1376350" y="528325"/>
            <a:chExt cx="1072800" cy="0"/>
          </a:xfrm>
        </p:grpSpPr>
        <p:cxnSp>
          <p:nvCxnSpPr>
            <p:cNvPr id="21" name="Google Shape;21;p16"/>
            <p:cNvCxnSpPr/>
            <p:nvPr/>
          </p:nvCxnSpPr>
          <p:spPr>
            <a:xfrm>
              <a:off x="1376350" y="528325"/>
              <a:ext cx="357600" cy="0"/>
            </a:xfrm>
            <a:prstGeom prst="straightConnector1">
              <a:avLst/>
            </a:prstGeom>
            <a:noFill/>
            <a:ln cap="flat" cmpd="sng" w="28575">
              <a:solidFill>
                <a:srgbClr val="145FA6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22" name="Google Shape;22;p16"/>
            <p:cNvCxnSpPr/>
            <p:nvPr/>
          </p:nvCxnSpPr>
          <p:spPr>
            <a:xfrm>
              <a:off x="1733950" y="528325"/>
              <a:ext cx="357600" cy="0"/>
            </a:xfrm>
            <a:prstGeom prst="straightConnector1">
              <a:avLst/>
            </a:prstGeom>
            <a:noFill/>
            <a:ln cap="flat" cmpd="sng" w="28575">
              <a:solidFill>
                <a:srgbClr val="F1761A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23" name="Google Shape;23;p16"/>
            <p:cNvCxnSpPr/>
            <p:nvPr/>
          </p:nvCxnSpPr>
          <p:spPr>
            <a:xfrm>
              <a:off x="2091550" y="528325"/>
              <a:ext cx="357600" cy="0"/>
            </a:xfrm>
            <a:prstGeom prst="straightConnector1">
              <a:avLst/>
            </a:prstGeom>
            <a:noFill/>
            <a:ln cap="flat" cmpd="sng" w="28575">
              <a:solidFill>
                <a:srgbClr val="00C9FF"/>
              </a:solidFill>
              <a:prstDash val="solid"/>
              <a:round/>
              <a:headEnd len="sm" w="sm" type="none"/>
              <a:tailEnd len="sm" w="sm" type="none"/>
            </a:ln>
          </p:spPr>
        </p:cxnSp>
      </p:grp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 Slide">
  <p:cSld name="1_Title Slide">
    <p:spTree>
      <p:nvGrpSpPr>
        <p:cNvPr id="24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18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18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28" name="Google Shape;28;p18"/>
          <p:cNvSpPr txBox="1"/>
          <p:nvPr>
            <p:ph idx="10" type="dt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9" name="Google Shape;29;p18"/>
          <p:cNvSpPr txBox="1"/>
          <p:nvPr>
            <p:ph idx="11" type="ftr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0" name="Google Shape;30;p18"/>
          <p:cNvSpPr txBox="1"/>
          <p:nvPr>
            <p:ph idx="12" type="sldNum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bg>
      <p:bgPr>
        <a:solidFill>
          <a:srgbClr val="F9CB9C"/>
        </a:solidFill>
      </p:bgPr>
    </p:bg>
    <p:spTree>
      <p:nvGrpSpPr>
        <p:cNvPr id="3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Google Shape;32;p19" title="6.png"/>
          <p:cNvPicPr preferRelativeResize="0"/>
          <p:nvPr/>
        </p:nvPicPr>
        <p:blipFill rotWithShape="1">
          <a:blip r:embed="rId2">
            <a:alphaModFix amt="30000"/>
          </a:blip>
          <a:srcRect b="0" l="0" r="0" t="0"/>
          <a:stretch/>
        </p:blipFill>
        <p:spPr>
          <a:xfrm>
            <a:off x="0" y="-6"/>
            <a:ext cx="9270576" cy="5214699"/>
          </a:xfrm>
          <a:prstGeom prst="rect">
            <a:avLst/>
          </a:prstGeom>
          <a:noFill/>
          <a:ln>
            <a:noFill/>
          </a:ln>
        </p:spPr>
      </p:pic>
      <p:sp>
        <p:nvSpPr>
          <p:cNvPr id="33" name="Google Shape;33;p19"/>
          <p:cNvSpPr txBox="1"/>
          <p:nvPr>
            <p:ph type="title"/>
          </p:nvPr>
        </p:nvSpPr>
        <p:spPr>
          <a:xfrm>
            <a:off x="824000" y="1613825"/>
            <a:ext cx="7898100" cy="1872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None/>
              <a:defRPr sz="3600">
                <a:solidFill>
                  <a:srgbClr val="000000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None/>
              <a:defRPr sz="3600">
                <a:solidFill>
                  <a:srgbClr val="000000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None/>
              <a:defRPr sz="3600">
                <a:solidFill>
                  <a:srgbClr val="000000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None/>
              <a:defRPr sz="3600">
                <a:solidFill>
                  <a:srgbClr val="000000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None/>
              <a:defRPr sz="3600">
                <a:solidFill>
                  <a:srgbClr val="000000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None/>
              <a:defRPr sz="3600">
                <a:solidFill>
                  <a:srgbClr val="000000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None/>
              <a:defRPr sz="3600">
                <a:solidFill>
                  <a:srgbClr val="000000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None/>
              <a:defRPr sz="3600">
                <a:solidFill>
                  <a:srgbClr val="000000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None/>
              <a:defRPr sz="3600">
                <a:solidFill>
                  <a:srgbClr val="000000"/>
                </a:solidFill>
              </a:defRPr>
            </a:lvl9pPr>
          </a:lstStyle>
          <a:p/>
        </p:txBody>
      </p:sp>
      <p:sp>
        <p:nvSpPr>
          <p:cNvPr id="34" name="Google Shape;34;p19"/>
          <p:cNvSpPr txBox="1"/>
          <p:nvPr>
            <p:ph idx="12" type="sldNum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35" name="Google Shape;35;p19" title="UIFCW2026_Logo_white.png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240400" y="3679925"/>
            <a:ext cx="1481800" cy="111207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20"/>
          <p:cNvSpPr txBox="1"/>
          <p:nvPr>
            <p:ph idx="1" type="body"/>
          </p:nvPr>
        </p:nvSpPr>
        <p:spPr>
          <a:xfrm>
            <a:off x="1303800" y="1990050"/>
            <a:ext cx="3430500" cy="254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38" name="Google Shape;38;p20"/>
          <p:cNvSpPr txBox="1"/>
          <p:nvPr>
            <p:ph idx="2" type="body"/>
          </p:nvPr>
        </p:nvSpPr>
        <p:spPr>
          <a:xfrm>
            <a:off x="4903650" y="1990050"/>
            <a:ext cx="3430500" cy="254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39" name="Google Shape;39;p20"/>
          <p:cNvSpPr txBox="1"/>
          <p:nvPr>
            <p:ph idx="12" type="sldNum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40" name="Google Shape;40;p20" title="uifcw26_logo.png"/>
          <p:cNvPicPr preferRelativeResize="0"/>
          <p:nvPr/>
        </p:nvPicPr>
        <p:blipFill rotWithShape="1">
          <a:blip r:embed="rId2">
            <a:alphaModFix/>
          </a:blip>
          <a:srcRect b="0" l="2281" r="2281" t="0"/>
          <a:stretch/>
        </p:blipFill>
        <p:spPr>
          <a:xfrm>
            <a:off x="7585575" y="3869550"/>
            <a:ext cx="1154999" cy="870201"/>
          </a:xfrm>
          <a:prstGeom prst="rect">
            <a:avLst/>
          </a:prstGeom>
          <a:noFill/>
          <a:ln>
            <a:noFill/>
          </a:ln>
        </p:spPr>
      </p:pic>
      <p:sp>
        <p:nvSpPr>
          <p:cNvPr id="41" name="Google Shape;41;p20"/>
          <p:cNvSpPr txBox="1"/>
          <p:nvPr>
            <p:ph type="title"/>
          </p:nvPr>
        </p:nvSpPr>
        <p:spPr>
          <a:xfrm>
            <a:off x="835533" y="338424"/>
            <a:ext cx="7030500" cy="99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grpSp>
        <p:nvGrpSpPr>
          <p:cNvPr id="42" name="Google Shape;42;p20"/>
          <p:cNvGrpSpPr/>
          <p:nvPr/>
        </p:nvGrpSpPr>
        <p:grpSpPr>
          <a:xfrm>
            <a:off x="951033" y="397889"/>
            <a:ext cx="1072800" cy="0"/>
            <a:chOff x="1376350" y="528325"/>
            <a:chExt cx="1072800" cy="0"/>
          </a:xfrm>
        </p:grpSpPr>
        <p:cxnSp>
          <p:nvCxnSpPr>
            <p:cNvPr id="43" name="Google Shape;43;p20"/>
            <p:cNvCxnSpPr/>
            <p:nvPr/>
          </p:nvCxnSpPr>
          <p:spPr>
            <a:xfrm>
              <a:off x="1376350" y="528325"/>
              <a:ext cx="357600" cy="0"/>
            </a:xfrm>
            <a:prstGeom prst="straightConnector1">
              <a:avLst/>
            </a:prstGeom>
            <a:noFill/>
            <a:ln cap="flat" cmpd="sng" w="28575">
              <a:solidFill>
                <a:srgbClr val="145FA6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44" name="Google Shape;44;p20"/>
            <p:cNvCxnSpPr/>
            <p:nvPr/>
          </p:nvCxnSpPr>
          <p:spPr>
            <a:xfrm>
              <a:off x="1733950" y="528325"/>
              <a:ext cx="357600" cy="0"/>
            </a:xfrm>
            <a:prstGeom prst="straightConnector1">
              <a:avLst/>
            </a:prstGeom>
            <a:noFill/>
            <a:ln cap="flat" cmpd="sng" w="28575">
              <a:solidFill>
                <a:srgbClr val="F1761A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45" name="Google Shape;45;p20"/>
            <p:cNvCxnSpPr/>
            <p:nvPr/>
          </p:nvCxnSpPr>
          <p:spPr>
            <a:xfrm>
              <a:off x="2091550" y="528325"/>
              <a:ext cx="357600" cy="0"/>
            </a:xfrm>
            <a:prstGeom prst="straightConnector1">
              <a:avLst/>
            </a:prstGeom>
            <a:noFill/>
            <a:ln cap="flat" cmpd="sng" w="28575">
              <a:solidFill>
                <a:srgbClr val="00C9FF"/>
              </a:solidFill>
              <a:prstDash val="solid"/>
              <a:round/>
              <a:headEnd len="sm" w="sm" type="none"/>
              <a:tailEnd len="sm" w="sm" type="none"/>
            </a:ln>
          </p:spPr>
        </p:cxnSp>
      </p:grp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46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21"/>
          <p:cNvSpPr txBox="1"/>
          <p:nvPr>
            <p:ph idx="1" type="body"/>
          </p:nvPr>
        </p:nvSpPr>
        <p:spPr>
          <a:xfrm>
            <a:off x="1303800" y="2309675"/>
            <a:ext cx="3312000" cy="2221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48" name="Google Shape;48;p21"/>
          <p:cNvSpPr txBox="1"/>
          <p:nvPr>
            <p:ph idx="12" type="sldNum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49" name="Google Shape;49;p21" title="uifcw26_logo.png"/>
          <p:cNvPicPr preferRelativeResize="0"/>
          <p:nvPr/>
        </p:nvPicPr>
        <p:blipFill rotWithShape="1">
          <a:blip r:embed="rId2">
            <a:alphaModFix/>
          </a:blip>
          <a:srcRect b="0" l="2281" r="2281" t="0"/>
          <a:stretch/>
        </p:blipFill>
        <p:spPr>
          <a:xfrm>
            <a:off x="7585575" y="3869550"/>
            <a:ext cx="1154999" cy="870201"/>
          </a:xfrm>
          <a:prstGeom prst="rect">
            <a:avLst/>
          </a:prstGeom>
          <a:noFill/>
          <a:ln>
            <a:noFill/>
          </a:ln>
        </p:spPr>
      </p:pic>
      <p:sp>
        <p:nvSpPr>
          <p:cNvPr id="50" name="Google Shape;50;p21"/>
          <p:cNvSpPr txBox="1"/>
          <p:nvPr>
            <p:ph type="title"/>
          </p:nvPr>
        </p:nvSpPr>
        <p:spPr>
          <a:xfrm>
            <a:off x="835533" y="338424"/>
            <a:ext cx="7030500" cy="99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grpSp>
        <p:nvGrpSpPr>
          <p:cNvPr id="51" name="Google Shape;51;p21"/>
          <p:cNvGrpSpPr/>
          <p:nvPr/>
        </p:nvGrpSpPr>
        <p:grpSpPr>
          <a:xfrm>
            <a:off x="951033" y="397889"/>
            <a:ext cx="1072800" cy="0"/>
            <a:chOff x="1376350" y="528325"/>
            <a:chExt cx="1072800" cy="0"/>
          </a:xfrm>
        </p:grpSpPr>
        <p:cxnSp>
          <p:nvCxnSpPr>
            <p:cNvPr id="52" name="Google Shape;52;p21"/>
            <p:cNvCxnSpPr/>
            <p:nvPr/>
          </p:nvCxnSpPr>
          <p:spPr>
            <a:xfrm>
              <a:off x="1376350" y="528325"/>
              <a:ext cx="357600" cy="0"/>
            </a:xfrm>
            <a:prstGeom prst="straightConnector1">
              <a:avLst/>
            </a:prstGeom>
            <a:noFill/>
            <a:ln cap="flat" cmpd="sng" w="28575">
              <a:solidFill>
                <a:srgbClr val="145FA6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53" name="Google Shape;53;p21"/>
            <p:cNvCxnSpPr/>
            <p:nvPr/>
          </p:nvCxnSpPr>
          <p:spPr>
            <a:xfrm>
              <a:off x="1733950" y="528325"/>
              <a:ext cx="357600" cy="0"/>
            </a:xfrm>
            <a:prstGeom prst="straightConnector1">
              <a:avLst/>
            </a:prstGeom>
            <a:noFill/>
            <a:ln cap="flat" cmpd="sng" w="28575">
              <a:solidFill>
                <a:srgbClr val="F1761A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54" name="Google Shape;54;p21"/>
            <p:cNvCxnSpPr/>
            <p:nvPr/>
          </p:nvCxnSpPr>
          <p:spPr>
            <a:xfrm>
              <a:off x="2091550" y="528325"/>
              <a:ext cx="357600" cy="0"/>
            </a:xfrm>
            <a:prstGeom prst="straightConnector1">
              <a:avLst/>
            </a:prstGeom>
            <a:noFill/>
            <a:ln cap="flat" cmpd="sng" w="28575">
              <a:solidFill>
                <a:srgbClr val="00C9FF"/>
              </a:solidFill>
              <a:prstDash val="solid"/>
              <a:round/>
              <a:headEnd len="sm" w="sm" type="none"/>
              <a:tailEnd len="sm" w="sm" type="none"/>
            </a:ln>
          </p:spPr>
        </p:cxnSp>
      </p:grp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bg>
      <p:bgPr>
        <a:solidFill>
          <a:srgbClr val="F9CB9C"/>
        </a:solidFill>
      </p:bgPr>
    </p:bg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" name="Google Shape;56;p22" title="Artificial Intelligence To Enhance Language Skills Presentation (10).png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7433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57" name="Google Shape;57;p22"/>
          <p:cNvSpPr txBox="1"/>
          <p:nvPr>
            <p:ph type="title"/>
          </p:nvPr>
        </p:nvSpPr>
        <p:spPr>
          <a:xfrm>
            <a:off x="824000" y="763600"/>
            <a:ext cx="5857800" cy="3573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None/>
              <a:defRPr sz="3600">
                <a:solidFill>
                  <a:srgbClr val="000000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None/>
              <a:defRPr sz="3600">
                <a:solidFill>
                  <a:srgbClr val="000000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None/>
              <a:defRPr sz="3600">
                <a:solidFill>
                  <a:srgbClr val="000000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None/>
              <a:defRPr sz="3600">
                <a:solidFill>
                  <a:srgbClr val="000000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None/>
              <a:defRPr sz="3600">
                <a:solidFill>
                  <a:srgbClr val="000000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None/>
              <a:defRPr sz="3600">
                <a:solidFill>
                  <a:srgbClr val="000000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None/>
              <a:defRPr sz="3600">
                <a:solidFill>
                  <a:srgbClr val="000000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None/>
              <a:defRPr sz="3600">
                <a:solidFill>
                  <a:srgbClr val="000000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None/>
              <a:defRPr sz="3600">
                <a:solidFill>
                  <a:srgbClr val="000000"/>
                </a:solidFill>
              </a:defRPr>
            </a:lvl9pPr>
          </a:lstStyle>
          <a:p/>
        </p:txBody>
      </p:sp>
      <p:sp>
        <p:nvSpPr>
          <p:cNvPr id="58" name="Google Shape;58;p22"/>
          <p:cNvSpPr txBox="1"/>
          <p:nvPr>
            <p:ph idx="12" type="sldNum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59" name="Google Shape;59;p22" title="UIFCW2026_Logo_white.png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240400" y="3679925"/>
            <a:ext cx="1481800" cy="111207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23"/>
          <p:cNvSpPr txBox="1"/>
          <p:nvPr>
            <p:ph idx="1" type="subTitle"/>
          </p:nvPr>
        </p:nvSpPr>
        <p:spPr>
          <a:xfrm>
            <a:off x="1303800" y="2743203"/>
            <a:ext cx="3430500" cy="726000"/>
          </a:xfrm>
          <a:prstGeom prst="rect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  <p:sp>
        <p:nvSpPr>
          <p:cNvPr id="62" name="Google Shape;62;p23"/>
          <p:cNvSpPr txBox="1"/>
          <p:nvPr>
            <p:ph idx="2" type="body"/>
          </p:nvPr>
        </p:nvSpPr>
        <p:spPr>
          <a:xfrm>
            <a:off x="4877425" y="1040075"/>
            <a:ext cx="3430500" cy="3870600"/>
          </a:xfrm>
          <a:prstGeom prst="rect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63" name="Google Shape;63;p23"/>
          <p:cNvSpPr txBox="1"/>
          <p:nvPr>
            <p:ph idx="12" type="sldNum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64" name="Google Shape;64;p23" title="uifcw26_logo.png"/>
          <p:cNvPicPr preferRelativeResize="0"/>
          <p:nvPr/>
        </p:nvPicPr>
        <p:blipFill rotWithShape="1">
          <a:blip r:embed="rId2">
            <a:alphaModFix/>
          </a:blip>
          <a:srcRect b="0" l="2281" r="2281" t="0"/>
          <a:stretch/>
        </p:blipFill>
        <p:spPr>
          <a:xfrm>
            <a:off x="7585575" y="3869550"/>
            <a:ext cx="1154999" cy="870201"/>
          </a:xfrm>
          <a:prstGeom prst="rect">
            <a:avLst/>
          </a:prstGeom>
          <a:noFill/>
          <a:ln>
            <a:noFill/>
          </a:ln>
        </p:spPr>
      </p:pic>
      <p:sp>
        <p:nvSpPr>
          <p:cNvPr id="65" name="Google Shape;65;p23"/>
          <p:cNvSpPr txBox="1"/>
          <p:nvPr>
            <p:ph type="title"/>
          </p:nvPr>
        </p:nvSpPr>
        <p:spPr>
          <a:xfrm>
            <a:off x="835533" y="338424"/>
            <a:ext cx="7030500" cy="99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grpSp>
        <p:nvGrpSpPr>
          <p:cNvPr id="66" name="Google Shape;66;p23"/>
          <p:cNvGrpSpPr/>
          <p:nvPr/>
        </p:nvGrpSpPr>
        <p:grpSpPr>
          <a:xfrm>
            <a:off x="951033" y="397889"/>
            <a:ext cx="1072800" cy="0"/>
            <a:chOff x="1376350" y="528325"/>
            <a:chExt cx="1072800" cy="0"/>
          </a:xfrm>
        </p:grpSpPr>
        <p:cxnSp>
          <p:nvCxnSpPr>
            <p:cNvPr id="67" name="Google Shape;67;p23"/>
            <p:cNvCxnSpPr/>
            <p:nvPr/>
          </p:nvCxnSpPr>
          <p:spPr>
            <a:xfrm>
              <a:off x="1376350" y="528325"/>
              <a:ext cx="357600" cy="0"/>
            </a:xfrm>
            <a:prstGeom prst="straightConnector1">
              <a:avLst/>
            </a:prstGeom>
            <a:noFill/>
            <a:ln cap="flat" cmpd="sng" w="28575">
              <a:solidFill>
                <a:srgbClr val="145FA6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68" name="Google Shape;68;p23"/>
            <p:cNvCxnSpPr/>
            <p:nvPr/>
          </p:nvCxnSpPr>
          <p:spPr>
            <a:xfrm>
              <a:off x="1733950" y="528325"/>
              <a:ext cx="357600" cy="0"/>
            </a:xfrm>
            <a:prstGeom prst="straightConnector1">
              <a:avLst/>
            </a:prstGeom>
            <a:noFill/>
            <a:ln cap="flat" cmpd="sng" w="28575">
              <a:solidFill>
                <a:srgbClr val="F1761A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69" name="Google Shape;69;p23"/>
            <p:cNvCxnSpPr/>
            <p:nvPr/>
          </p:nvCxnSpPr>
          <p:spPr>
            <a:xfrm>
              <a:off x="2091550" y="528325"/>
              <a:ext cx="357600" cy="0"/>
            </a:xfrm>
            <a:prstGeom prst="straightConnector1">
              <a:avLst/>
            </a:prstGeom>
            <a:noFill/>
            <a:ln cap="flat" cmpd="sng" w="28575">
              <a:solidFill>
                <a:srgbClr val="00C9FF"/>
              </a:solidFill>
              <a:prstDash val="solid"/>
              <a:round/>
              <a:headEnd len="sm" w="sm" type="none"/>
              <a:tailEnd len="sm" w="sm" type="none"/>
            </a:ln>
          </p:spPr>
        </p:cxnSp>
      </p:grp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theme" Target="../theme/theme1.xml"/><Relationship Id="rId1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momentum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Maven Pro"/>
              <a:buNone/>
              <a:defRPr b="1" i="0" sz="2800" u="none" cap="none" strike="noStrike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Maven Pro"/>
              <a:buNone/>
              <a:defRPr b="1" i="0" sz="2800" u="none" cap="none" strike="noStrike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Maven Pro"/>
              <a:buNone/>
              <a:defRPr b="1" i="0" sz="2800" u="none" cap="none" strike="noStrike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Maven Pro"/>
              <a:buNone/>
              <a:defRPr b="1" i="0" sz="2800" u="none" cap="none" strike="noStrike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Maven Pro"/>
              <a:buNone/>
              <a:defRPr b="1" i="0" sz="2800" u="none" cap="none" strike="noStrike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Maven Pro"/>
              <a:buNone/>
              <a:defRPr b="1" i="0" sz="2800" u="none" cap="none" strike="noStrike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Maven Pro"/>
              <a:buNone/>
              <a:defRPr b="1" i="0" sz="2800" u="none" cap="none" strike="noStrike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Maven Pro"/>
              <a:buNone/>
              <a:defRPr b="1" i="0" sz="2800" u="none" cap="none" strike="noStrike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Maven Pro"/>
              <a:buNone/>
              <a:defRPr b="1" i="0" sz="2800" u="none" cap="none" strike="noStrike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9pPr>
          </a:lstStyle>
          <a:p/>
        </p:txBody>
      </p:sp>
      <p:sp>
        <p:nvSpPr>
          <p:cNvPr id="7" name="Google Shape;7;p1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Nunito"/>
              <a:buChar char="●"/>
              <a:defRPr b="0" i="0" sz="13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indent="-298450" lvl="1" marL="9144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○"/>
              <a:defRPr b="0" i="0" sz="11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indent="-298450" lvl="2" marL="13716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■"/>
              <a:defRPr b="0" i="0" sz="11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indent="-298450" lvl="3" marL="18288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●"/>
              <a:defRPr b="0" i="0" sz="11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indent="-298450" lvl="4" marL="22860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○"/>
              <a:defRPr b="0" i="0" sz="11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indent="-298450" lvl="5" marL="2743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■"/>
              <a:defRPr b="0" i="0" sz="11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indent="-298450" lvl="6" marL="32004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●"/>
              <a:defRPr b="0" i="0" sz="11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indent="-298450" lvl="7" marL="36576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○"/>
              <a:defRPr b="0" i="0" sz="11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indent="-298450" lvl="8" marL="41148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■"/>
              <a:defRPr b="0" i="0" sz="11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/>
        </p:txBody>
      </p:sp>
      <p:sp>
        <p:nvSpPr>
          <p:cNvPr id="8" name="Google Shape;8;p14"/>
          <p:cNvSpPr txBox="1"/>
          <p:nvPr>
            <p:ph idx="12" type="sldNum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3.png"/><Relationship Id="rId4" Type="http://schemas.openxmlformats.org/officeDocument/2006/relationships/image" Target="../media/image1.png"/><Relationship Id="rId5" Type="http://schemas.openxmlformats.org/officeDocument/2006/relationships/image" Target="../media/image13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7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5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7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2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9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"/>
          <p:cNvSpPr txBox="1"/>
          <p:nvPr>
            <p:ph type="ctrTitle"/>
          </p:nvPr>
        </p:nvSpPr>
        <p:spPr>
          <a:xfrm>
            <a:off x="572400" y="698850"/>
            <a:ext cx="6450900" cy="1872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7916"/>
              </a:lnSpc>
              <a:spcBef>
                <a:spcPts val="0"/>
              </a:spcBef>
              <a:spcAft>
                <a:spcPts val="800"/>
              </a:spcAft>
              <a:buSzPts val="3600"/>
              <a:buNone/>
            </a:pPr>
            <a:r>
              <a:rPr lang="en-US" sz="2900">
                <a:latin typeface="Times New Roman"/>
                <a:ea typeface="Times New Roman"/>
                <a:cs typeface="Times New Roman"/>
                <a:sym typeface="Times New Roman"/>
              </a:rPr>
              <a:t>Developing Two-Way Hydrologic–Hydrodynamic Coupling for Coastal Backwater-Affected and Compound Flood Prediction</a:t>
            </a:r>
            <a:endParaRPr sz="7700"/>
          </a:p>
        </p:txBody>
      </p:sp>
      <p:sp>
        <p:nvSpPr>
          <p:cNvPr id="85" name="Google Shape;85;p1"/>
          <p:cNvSpPr txBox="1"/>
          <p:nvPr>
            <p:ph idx="1" type="subTitle"/>
          </p:nvPr>
        </p:nvSpPr>
        <p:spPr>
          <a:xfrm>
            <a:off x="768725" y="2939400"/>
            <a:ext cx="5745900" cy="695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7916"/>
              </a:lnSpc>
              <a:spcBef>
                <a:spcPts val="0"/>
              </a:spcBef>
              <a:spcAft>
                <a:spcPts val="0"/>
              </a:spcAft>
              <a:buSzPts val="935"/>
              <a:buNone/>
            </a:pPr>
            <a:r>
              <a:rPr i="1" lang="en-US" sz="2020" u="sng">
                <a:latin typeface="Times New Roman"/>
                <a:ea typeface="Times New Roman"/>
                <a:cs typeface="Times New Roman"/>
                <a:sym typeface="Times New Roman"/>
              </a:rPr>
              <a:t>Yi Hong,</a:t>
            </a:r>
            <a:r>
              <a:rPr i="1" lang="en-US" sz="2020">
                <a:latin typeface="Times New Roman"/>
                <a:ea typeface="Times New Roman"/>
                <a:cs typeface="Times New Roman"/>
                <a:sym typeface="Times New Roman"/>
              </a:rPr>
              <a:t> Joseph Zhang, Jason Ducker, David Canon, Dan Titze, Jesse Feyen</a:t>
            </a:r>
            <a:endParaRPr baseline="30000" i="1" sz="202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935"/>
              <a:buNone/>
            </a:pPr>
            <a:r>
              <a:t/>
            </a:r>
            <a:endParaRPr i="1" sz="2360"/>
          </a:p>
        </p:txBody>
      </p:sp>
      <p:grpSp>
        <p:nvGrpSpPr>
          <p:cNvPr id="86" name="Google Shape;86;p1"/>
          <p:cNvGrpSpPr/>
          <p:nvPr/>
        </p:nvGrpSpPr>
        <p:grpSpPr>
          <a:xfrm>
            <a:off x="7460704" y="814043"/>
            <a:ext cx="1273679" cy="1828324"/>
            <a:chOff x="7444194" y="486875"/>
            <a:chExt cx="1304731" cy="1872899"/>
          </a:xfrm>
        </p:grpSpPr>
        <p:sp>
          <p:nvSpPr>
            <p:cNvPr id="87" name="Google Shape;87;p1"/>
            <p:cNvSpPr/>
            <p:nvPr/>
          </p:nvSpPr>
          <p:spPr>
            <a:xfrm>
              <a:off x="7560000" y="1641600"/>
              <a:ext cx="1044000" cy="662400"/>
            </a:xfrm>
            <a:prstGeom prst="rect">
              <a:avLst/>
            </a:prstGeom>
            <a:solidFill>
              <a:schemeClr val="lt1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89250" lIns="89250" spcFirstLastPara="1" rIns="89250" wrap="square" tIns="8925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67"/>
                <a:buFont typeface="Arial"/>
                <a:buNone/>
              </a:pPr>
              <a:r>
                <a:t/>
              </a:r>
              <a:endParaRPr b="0" i="0" sz="1367" u="none" cap="none" strike="noStrike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  <p:pic>
          <p:nvPicPr>
            <p:cNvPr id="88" name="Google Shape;88;p1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7444194" y="486875"/>
              <a:ext cx="1304731" cy="1872899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89" name="Google Shape;89;p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71125" y="4002450"/>
            <a:ext cx="958725" cy="10179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90" name="Google Shape;90;p1"/>
          <p:cNvGrpSpPr/>
          <p:nvPr/>
        </p:nvGrpSpPr>
        <p:grpSpPr>
          <a:xfrm>
            <a:off x="1540901" y="4073923"/>
            <a:ext cx="2066485" cy="802637"/>
            <a:chOff x="2707200" y="4133850"/>
            <a:chExt cx="2282400" cy="886500"/>
          </a:xfrm>
        </p:grpSpPr>
        <p:sp>
          <p:nvSpPr>
            <p:cNvPr id="91" name="Google Shape;91;p1"/>
            <p:cNvSpPr/>
            <p:nvPr/>
          </p:nvSpPr>
          <p:spPr>
            <a:xfrm>
              <a:off x="2707200" y="4133850"/>
              <a:ext cx="2282400" cy="886500"/>
            </a:xfrm>
            <a:prstGeom prst="rect">
              <a:avLst/>
            </a:prstGeom>
            <a:solidFill>
              <a:schemeClr val="lt1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82775" lIns="82775" spcFirstLastPara="1" rIns="82775" wrap="square" tIns="8277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68"/>
                <a:buFont typeface="Arial"/>
                <a:buNone/>
              </a:pPr>
              <a:r>
                <a:t/>
              </a:r>
              <a:endParaRPr b="0" i="0" sz="1268" u="none" cap="none" strike="noStrike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  <p:pic>
          <p:nvPicPr>
            <p:cNvPr id="92" name="Google Shape;92;p1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2708600" y="4133850"/>
              <a:ext cx="2279599" cy="878875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="0">
  <p:cSld>
    <p:spTree>
      <p:nvGrpSpPr>
        <p:cNvPr id="197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8" name="Google Shape;198;p1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86840" y="609601"/>
            <a:ext cx="7772400" cy="4533899"/>
          </a:xfrm>
          <a:prstGeom prst="rect">
            <a:avLst/>
          </a:prstGeom>
          <a:noFill/>
          <a:ln>
            <a:noFill/>
          </a:ln>
        </p:spPr>
      </p:pic>
      <p:sp>
        <p:nvSpPr>
          <p:cNvPr id="199" name="Google Shape;199;p10"/>
          <p:cNvSpPr txBox="1"/>
          <p:nvPr>
            <p:ph type="title"/>
          </p:nvPr>
        </p:nvSpPr>
        <p:spPr>
          <a:xfrm>
            <a:off x="184079" y="0"/>
            <a:ext cx="7030500" cy="609601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-US"/>
              <a:t>Simulation Results</a:t>
            </a: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="0">
  <p:cSld>
    <p:spTree>
      <p:nvGrpSpPr>
        <p:cNvPr id="203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" name="Google Shape;204;p1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84079" y="539646"/>
            <a:ext cx="7772400" cy="4533899"/>
          </a:xfrm>
          <a:prstGeom prst="rect">
            <a:avLst/>
          </a:prstGeom>
          <a:noFill/>
          <a:ln>
            <a:noFill/>
          </a:ln>
        </p:spPr>
      </p:pic>
      <p:sp>
        <p:nvSpPr>
          <p:cNvPr id="205" name="Google Shape;205;p11"/>
          <p:cNvSpPr txBox="1"/>
          <p:nvPr>
            <p:ph type="title"/>
          </p:nvPr>
        </p:nvSpPr>
        <p:spPr>
          <a:xfrm>
            <a:off x="184079" y="1"/>
            <a:ext cx="7030500" cy="539646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r>
              <a:rPr lang="en-US"/>
              <a:t>Simulation Results</a:t>
            </a:r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0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p12"/>
          <p:cNvSpPr txBox="1"/>
          <p:nvPr>
            <p:ph type="title"/>
          </p:nvPr>
        </p:nvSpPr>
        <p:spPr>
          <a:xfrm>
            <a:off x="163894" y="316931"/>
            <a:ext cx="5042025" cy="572625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50" spcFirstLastPara="1" rIns="68550" wrap="square" tIns="34275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-US"/>
              <a:t>Next Steps</a:t>
            </a:r>
            <a:endParaRPr/>
          </a:p>
        </p:txBody>
      </p:sp>
      <p:sp>
        <p:nvSpPr>
          <p:cNvPr id="212" name="Google Shape;212;p12"/>
          <p:cNvSpPr txBox="1"/>
          <p:nvPr>
            <p:ph idx="1" type="body"/>
          </p:nvPr>
        </p:nvSpPr>
        <p:spPr>
          <a:xfrm>
            <a:off x="125125" y="889550"/>
            <a:ext cx="8855700" cy="39369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50" spcFirstLastPara="1" rIns="68550" wrap="square" tIns="34275">
            <a:normAutofit lnSpcReduction="20000"/>
          </a:bodyPr>
          <a:lstStyle/>
          <a:p>
            <a:pPr indent="0" lvl="0" marL="0" rtl="0" algn="l">
              <a:lnSpc>
                <a:spcPct val="115000"/>
              </a:lnSpc>
              <a:spcBef>
                <a:spcPts val="675"/>
              </a:spcBef>
              <a:spcAft>
                <a:spcPts val="0"/>
              </a:spcAft>
              <a:buSzPts val="2700"/>
              <a:buNone/>
            </a:pPr>
            <a:r>
              <a:t/>
            </a:r>
            <a:endParaRPr/>
          </a:p>
          <a:p>
            <a:pPr indent="-300038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700"/>
              <a:buChar char="•"/>
            </a:pPr>
            <a:r>
              <a:rPr b="1" lang="en-US" sz="1800"/>
              <a:t>Refine model configurations</a:t>
            </a:r>
            <a:r>
              <a:rPr lang="en-US" sz="1800"/>
              <a:t> and validate hydrologic–hydrodynamic simulations across selected Great Lakes tributaries.</a:t>
            </a:r>
            <a:br>
              <a:rPr lang="en-US" sz="1800"/>
            </a:br>
            <a:endParaRPr sz="1800"/>
          </a:p>
          <a:p>
            <a:pPr indent="-300038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700"/>
              <a:buChar char="•"/>
            </a:pPr>
            <a:r>
              <a:rPr b="1" lang="en-US" sz="1800"/>
              <a:t>Evaluate multiple modeling scenarios</a:t>
            </a:r>
            <a:r>
              <a:rPr lang="en-US" sz="1800"/>
              <a:t> under varying modeling domains and coupling strategies.</a:t>
            </a:r>
            <a:br>
              <a:rPr lang="en-US" sz="1800"/>
            </a:br>
            <a:endParaRPr sz="1800"/>
          </a:p>
          <a:p>
            <a:pPr indent="-300038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700"/>
              <a:buChar char="•"/>
            </a:pPr>
            <a:r>
              <a:rPr b="1" lang="en-US" sz="1800"/>
              <a:t>Develop a BMI-based two-way coupling framework</a:t>
            </a:r>
            <a:r>
              <a:rPr lang="en-US" sz="1800"/>
              <a:t> to enable dynamic exchange between T-Route and SCHISM. </a:t>
            </a:r>
            <a:br>
              <a:rPr lang="en-US" sz="1800"/>
            </a:br>
            <a:endParaRPr sz="1800"/>
          </a:p>
          <a:p>
            <a:pPr indent="-300038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700"/>
              <a:buChar char="•"/>
            </a:pPr>
            <a:r>
              <a:rPr b="1" lang="en-US" sz="1800"/>
              <a:t>Assess improvements in compound flood prediction</a:t>
            </a:r>
            <a:r>
              <a:rPr lang="en-US" sz="1800"/>
              <a:t> through coupled model simulations and comparison with observations.</a:t>
            </a:r>
            <a:endParaRPr sz="1725"/>
          </a:p>
        </p:txBody>
      </p:sp>
      <p:sp>
        <p:nvSpPr>
          <p:cNvPr id="213" name="Google Shape;213;p12"/>
          <p:cNvSpPr txBox="1"/>
          <p:nvPr>
            <p:ph idx="12" type="sldNum"/>
          </p:nvPr>
        </p:nvSpPr>
        <p:spPr>
          <a:xfrm>
            <a:off x="8472458" y="4663217"/>
            <a:ext cx="548775" cy="393525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50" spcFirstLastPara="1" rIns="68550" wrap="square" tIns="34275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7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p13"/>
          <p:cNvSpPr txBox="1"/>
          <p:nvPr>
            <p:ph type="title"/>
          </p:nvPr>
        </p:nvSpPr>
        <p:spPr>
          <a:xfrm>
            <a:off x="835533" y="338424"/>
            <a:ext cx="7030500" cy="99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t/>
            </a:r>
            <a:endParaRPr/>
          </a:p>
        </p:txBody>
      </p:sp>
      <p:sp>
        <p:nvSpPr>
          <p:cNvPr id="219" name="Google Shape;219;p13"/>
          <p:cNvSpPr txBox="1"/>
          <p:nvPr>
            <p:ph idx="1" type="body"/>
          </p:nvPr>
        </p:nvSpPr>
        <p:spPr>
          <a:xfrm>
            <a:off x="1303800" y="1990050"/>
            <a:ext cx="7030500" cy="254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SzPts val="13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3"/>
          <p:cNvSpPr/>
          <p:nvPr/>
        </p:nvSpPr>
        <p:spPr>
          <a:xfrm>
            <a:off x="514350" y="314325"/>
            <a:ext cx="7000875" cy="3857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800" u="none" cap="none" strike="noStrike">
                <a:solidFill>
                  <a:srgbClr val="404040"/>
                </a:solidFill>
                <a:latin typeface="Arial"/>
                <a:ea typeface="Arial"/>
                <a:cs typeface="Arial"/>
                <a:sym typeface="Arial"/>
              </a:rPr>
              <a:t>Compound flooding </a:t>
            </a:r>
            <a:r>
              <a:rPr b="1" lang="en-US" sz="1800">
                <a:solidFill>
                  <a:srgbClr val="404040"/>
                </a:solidFill>
              </a:rPr>
              <a:t>&amp; Backwater Effect</a:t>
            </a:r>
            <a:endParaRPr/>
          </a:p>
        </p:txBody>
      </p:sp>
      <p:sp>
        <p:nvSpPr>
          <p:cNvPr id="99" name="Google Shape;99;p3"/>
          <p:cNvSpPr/>
          <p:nvPr/>
        </p:nvSpPr>
        <p:spPr>
          <a:xfrm>
            <a:off x="542925" y="800100"/>
            <a:ext cx="257175" cy="28575"/>
          </a:xfrm>
          <a:prstGeom prst="rect">
            <a:avLst/>
          </a:prstGeom>
          <a:solidFill>
            <a:srgbClr val="2F80C2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05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0" name="Google Shape;100;p3"/>
          <p:cNvSpPr/>
          <p:nvPr/>
        </p:nvSpPr>
        <p:spPr>
          <a:xfrm>
            <a:off x="842963" y="800100"/>
            <a:ext cx="257175" cy="28575"/>
          </a:xfrm>
          <a:prstGeom prst="rect">
            <a:avLst/>
          </a:prstGeom>
          <a:solidFill>
            <a:srgbClr val="F28C28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05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1" name="Google Shape;101;p3"/>
          <p:cNvSpPr/>
          <p:nvPr/>
        </p:nvSpPr>
        <p:spPr>
          <a:xfrm>
            <a:off x="1143000" y="800100"/>
            <a:ext cx="257175" cy="28575"/>
          </a:xfrm>
          <a:prstGeom prst="rect">
            <a:avLst/>
          </a:prstGeom>
          <a:solidFill>
            <a:srgbClr val="2EC4E6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05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" name="Google Shape;102;p3"/>
          <p:cNvSpPr/>
          <p:nvPr/>
        </p:nvSpPr>
        <p:spPr>
          <a:xfrm>
            <a:off x="609795" y="928687"/>
            <a:ext cx="1857375" cy="857250"/>
          </a:xfrm>
          <a:prstGeom prst="roundRect">
            <a:avLst>
              <a:gd fmla="val 6667" name="adj"/>
            </a:avLst>
          </a:prstGeom>
          <a:solidFill>
            <a:srgbClr val="EAF4FF"/>
          </a:solidFill>
          <a:ln cap="flat" cmpd="sng" w="13325">
            <a:solidFill>
              <a:srgbClr val="69A7D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05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" name="Google Shape;103;p3"/>
          <p:cNvSpPr/>
          <p:nvPr/>
        </p:nvSpPr>
        <p:spPr>
          <a:xfrm>
            <a:off x="609795" y="2800349"/>
            <a:ext cx="1857375" cy="857250"/>
          </a:xfrm>
          <a:prstGeom prst="roundRect">
            <a:avLst>
              <a:gd fmla="val 6667" name="adj"/>
            </a:avLst>
          </a:prstGeom>
          <a:solidFill>
            <a:srgbClr val="EAF8EF"/>
          </a:solidFill>
          <a:ln cap="flat" cmpd="sng" w="13325">
            <a:solidFill>
              <a:srgbClr val="6FC28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05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4" name="Google Shape;104;p3"/>
          <p:cNvSpPr/>
          <p:nvPr/>
        </p:nvSpPr>
        <p:spPr>
          <a:xfrm>
            <a:off x="6481957" y="2728912"/>
            <a:ext cx="1928813" cy="971550"/>
          </a:xfrm>
          <a:prstGeom prst="roundRect">
            <a:avLst>
              <a:gd fmla="val 5882" name="adj"/>
            </a:avLst>
          </a:prstGeom>
          <a:solidFill>
            <a:srgbClr val="FFF3E5"/>
          </a:solidFill>
          <a:ln cap="flat" cmpd="sng" w="13325">
            <a:solidFill>
              <a:srgbClr val="F0A14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05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" name="Google Shape;105;p3"/>
          <p:cNvSpPr/>
          <p:nvPr/>
        </p:nvSpPr>
        <p:spPr>
          <a:xfrm>
            <a:off x="3553020" y="1515880"/>
            <a:ext cx="2037959" cy="1298758"/>
          </a:xfrm>
          <a:prstGeom prst="roundRect">
            <a:avLst>
              <a:gd fmla="val 5333" name="adj"/>
            </a:avLst>
          </a:prstGeom>
          <a:solidFill>
            <a:srgbClr val="F7F9FC"/>
          </a:solidFill>
          <a:ln cap="flat" cmpd="sng" w="13325">
            <a:solidFill>
              <a:srgbClr val="8EA1B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05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" name="Google Shape;106;p3"/>
          <p:cNvSpPr/>
          <p:nvPr/>
        </p:nvSpPr>
        <p:spPr>
          <a:xfrm>
            <a:off x="781245" y="1100136"/>
            <a:ext cx="1514475" cy="2143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125" u="none" cap="none" strike="noStrike">
                <a:solidFill>
                  <a:srgbClr val="1F4E79"/>
                </a:solidFill>
                <a:latin typeface="Arial"/>
                <a:ea typeface="Arial"/>
                <a:cs typeface="Arial"/>
                <a:sym typeface="Arial"/>
              </a:rPr>
              <a:t>Storm rainfall</a:t>
            </a:r>
            <a:endParaRPr/>
          </a:p>
        </p:txBody>
      </p:sp>
      <p:sp>
        <p:nvSpPr>
          <p:cNvPr id="107" name="Google Shape;107;p3"/>
          <p:cNvSpPr/>
          <p:nvPr/>
        </p:nvSpPr>
        <p:spPr>
          <a:xfrm>
            <a:off x="795532" y="1385887"/>
            <a:ext cx="1500188" cy="2571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844" u="none" cap="none" strike="noStrike">
                <a:solidFill>
                  <a:srgbClr val="30536B"/>
                </a:solidFill>
                <a:latin typeface="Arial"/>
                <a:ea typeface="Arial"/>
                <a:cs typeface="Arial"/>
                <a:sym typeface="Arial"/>
              </a:rPr>
              <a:t>Fast runoff raises tributary flow</a:t>
            </a:r>
            <a:endParaRPr/>
          </a:p>
        </p:txBody>
      </p:sp>
      <p:sp>
        <p:nvSpPr>
          <p:cNvPr id="108" name="Google Shape;108;p3"/>
          <p:cNvSpPr/>
          <p:nvPr/>
        </p:nvSpPr>
        <p:spPr>
          <a:xfrm>
            <a:off x="781245" y="2930460"/>
            <a:ext cx="1514475" cy="2143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125" u="none" cap="none" strike="noStrike">
                <a:solidFill>
                  <a:srgbClr val="276749"/>
                </a:solidFill>
                <a:latin typeface="Arial"/>
                <a:ea typeface="Arial"/>
                <a:cs typeface="Arial"/>
                <a:sym typeface="Arial"/>
              </a:rPr>
              <a:t>Watershed flow</a:t>
            </a:r>
            <a:endParaRPr/>
          </a:p>
        </p:txBody>
      </p:sp>
      <p:sp>
        <p:nvSpPr>
          <p:cNvPr id="109" name="Google Shape;109;p3"/>
          <p:cNvSpPr/>
          <p:nvPr/>
        </p:nvSpPr>
        <p:spPr>
          <a:xfrm>
            <a:off x="788388" y="3207543"/>
            <a:ext cx="1500188" cy="3000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844" u="none" cap="none" strike="noStrike">
                <a:solidFill>
                  <a:srgbClr val="2E5D40"/>
                </a:solidFill>
                <a:latin typeface="Arial"/>
                <a:ea typeface="Arial"/>
                <a:cs typeface="Arial"/>
                <a:sym typeface="Arial"/>
              </a:rPr>
              <a:t>Upstream discharge pushes water toward the outlet</a:t>
            </a:r>
            <a:endParaRPr/>
          </a:p>
        </p:txBody>
      </p:sp>
      <p:sp>
        <p:nvSpPr>
          <p:cNvPr id="110" name="Google Shape;110;p3"/>
          <p:cNvSpPr/>
          <p:nvPr/>
        </p:nvSpPr>
        <p:spPr>
          <a:xfrm>
            <a:off x="6667694" y="2928936"/>
            <a:ext cx="1557338" cy="2143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125" u="none" cap="none" strike="noStrike">
                <a:solidFill>
                  <a:srgbClr val="A65300"/>
                </a:solidFill>
                <a:latin typeface="Arial"/>
                <a:ea typeface="Arial"/>
                <a:cs typeface="Arial"/>
                <a:sym typeface="Arial"/>
              </a:rPr>
              <a:t>Lake level</a:t>
            </a:r>
            <a:endParaRPr/>
          </a:p>
        </p:txBody>
      </p:sp>
      <p:sp>
        <p:nvSpPr>
          <p:cNvPr id="111" name="Google Shape;111;p3"/>
          <p:cNvSpPr/>
          <p:nvPr/>
        </p:nvSpPr>
        <p:spPr>
          <a:xfrm>
            <a:off x="6667694" y="3228974"/>
            <a:ext cx="1557338" cy="371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788" u="none" cap="none" strike="noStrike">
                <a:solidFill>
                  <a:srgbClr val="704214"/>
                </a:solidFill>
                <a:latin typeface="Arial"/>
                <a:ea typeface="Arial"/>
                <a:cs typeface="Arial"/>
                <a:sym typeface="Arial"/>
              </a:rPr>
              <a:t>Elevated lake water pushes back into low-gradient reaches</a:t>
            </a:r>
            <a:endParaRPr/>
          </a:p>
        </p:txBody>
      </p:sp>
      <p:sp>
        <p:nvSpPr>
          <p:cNvPr id="112" name="Google Shape;112;p3"/>
          <p:cNvSpPr/>
          <p:nvPr/>
        </p:nvSpPr>
        <p:spPr>
          <a:xfrm>
            <a:off x="3781626" y="1750225"/>
            <a:ext cx="1557300" cy="200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125" u="none" cap="none" strike="noStrike">
                <a:solidFill>
                  <a:srgbClr val="374151"/>
                </a:solidFill>
                <a:latin typeface="Arial"/>
                <a:ea typeface="Arial"/>
                <a:cs typeface="Arial"/>
                <a:sym typeface="Arial"/>
              </a:rPr>
              <a:t>River - </a:t>
            </a:r>
            <a:r>
              <a:rPr b="1" lang="en-US" sz="1125">
                <a:solidFill>
                  <a:srgbClr val="374151"/>
                </a:solidFill>
              </a:rPr>
              <a:t>L</a:t>
            </a:r>
            <a:r>
              <a:rPr b="1" i="0" lang="en-US" sz="1125" u="none" cap="none" strike="noStrike">
                <a:solidFill>
                  <a:srgbClr val="374151"/>
                </a:solidFill>
                <a:latin typeface="Arial"/>
                <a:ea typeface="Arial"/>
                <a:cs typeface="Arial"/>
                <a:sym typeface="Arial"/>
              </a:rPr>
              <a:t>ake/Ocean interface</a:t>
            </a:r>
            <a:endParaRPr/>
          </a:p>
        </p:txBody>
      </p:sp>
      <p:sp>
        <p:nvSpPr>
          <p:cNvPr id="113" name="Google Shape;113;p3"/>
          <p:cNvSpPr/>
          <p:nvPr/>
        </p:nvSpPr>
        <p:spPr>
          <a:xfrm>
            <a:off x="3753045" y="2214561"/>
            <a:ext cx="1457325" cy="4714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731" u="none" cap="none" strike="noStrike">
                <a:solidFill>
                  <a:srgbClr val="4B5563"/>
                </a:solidFill>
                <a:latin typeface="Arial"/>
                <a:ea typeface="Arial"/>
                <a:cs typeface="Arial"/>
                <a:sym typeface="Arial"/>
              </a:rPr>
              <a:t>Local water level reflects both upstream discharge and downstream boundary forcing</a:t>
            </a:r>
            <a:endParaRPr/>
          </a:p>
        </p:txBody>
      </p:sp>
      <p:cxnSp>
        <p:nvCxnSpPr>
          <p:cNvPr id="114" name="Google Shape;114;p3"/>
          <p:cNvCxnSpPr>
            <a:stCxn id="102" idx="2"/>
            <a:endCxn id="105" idx="1"/>
          </p:cNvCxnSpPr>
          <p:nvPr/>
        </p:nvCxnSpPr>
        <p:spPr>
          <a:xfrm>
            <a:off x="1538483" y="1785937"/>
            <a:ext cx="2014500" cy="379200"/>
          </a:xfrm>
          <a:prstGeom prst="straightConnector1">
            <a:avLst/>
          </a:prstGeom>
          <a:noFill/>
          <a:ln cap="flat" cmpd="sng" w="30475">
            <a:solidFill>
              <a:srgbClr val="2F80C2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15" name="Google Shape;115;p3"/>
          <p:cNvCxnSpPr>
            <a:stCxn id="103" idx="3"/>
            <a:endCxn id="105" idx="1"/>
          </p:cNvCxnSpPr>
          <p:nvPr/>
        </p:nvCxnSpPr>
        <p:spPr>
          <a:xfrm flipH="1" rot="10800000">
            <a:off x="2467170" y="2165174"/>
            <a:ext cx="1085700" cy="1063800"/>
          </a:xfrm>
          <a:prstGeom prst="straightConnector1">
            <a:avLst/>
          </a:prstGeom>
          <a:noFill/>
          <a:ln cap="flat" cmpd="sng" w="30475">
            <a:solidFill>
              <a:srgbClr val="4CA66A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16" name="Google Shape;116;p3"/>
          <p:cNvCxnSpPr>
            <a:stCxn id="104" idx="1"/>
            <a:endCxn id="105" idx="3"/>
          </p:cNvCxnSpPr>
          <p:nvPr/>
        </p:nvCxnSpPr>
        <p:spPr>
          <a:xfrm rot="10800000">
            <a:off x="5590957" y="2165287"/>
            <a:ext cx="891000" cy="1049400"/>
          </a:xfrm>
          <a:prstGeom prst="straightConnector1">
            <a:avLst/>
          </a:prstGeom>
          <a:noFill/>
          <a:ln cap="flat" cmpd="sng" w="30475">
            <a:solidFill>
              <a:srgbClr val="E68628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17" name="Google Shape;117;p3"/>
          <p:cNvSpPr/>
          <p:nvPr/>
        </p:nvSpPr>
        <p:spPr>
          <a:xfrm>
            <a:off x="2981520" y="3671886"/>
            <a:ext cx="3000375" cy="500063"/>
          </a:xfrm>
          <a:prstGeom prst="roundRect">
            <a:avLst>
              <a:gd fmla="val 11429" name="adj"/>
            </a:avLst>
          </a:prstGeom>
          <a:solidFill>
            <a:srgbClr val="FFF7ED"/>
          </a:solidFill>
          <a:ln cap="flat" cmpd="sng" w="14275">
            <a:solidFill>
              <a:srgbClr val="F28C2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05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" name="Google Shape;118;p3"/>
          <p:cNvSpPr/>
          <p:nvPr/>
        </p:nvSpPr>
        <p:spPr>
          <a:xfrm>
            <a:off x="3210120" y="3737586"/>
            <a:ext cx="2571750" cy="2428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956" u="none" cap="none" strike="noStrike">
                <a:solidFill>
                  <a:srgbClr val="7C3F00"/>
                </a:solidFill>
                <a:latin typeface="Arial"/>
                <a:ea typeface="Arial"/>
                <a:cs typeface="Arial"/>
                <a:sym typeface="Arial"/>
              </a:rPr>
              <a:t>Compound flood risk increases when these drivers overlap in time</a:t>
            </a:r>
            <a:endParaRPr/>
          </a:p>
        </p:txBody>
      </p:sp>
      <p:sp>
        <p:nvSpPr>
          <p:cNvPr id="119" name="Google Shape;119;p3"/>
          <p:cNvSpPr/>
          <p:nvPr/>
        </p:nvSpPr>
        <p:spPr>
          <a:xfrm>
            <a:off x="677602" y="4393403"/>
            <a:ext cx="7615237" cy="63579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0" sz="1400" u="none" cap="none" strike="noStrike">
              <a:solidFill>
                <a:srgbClr val="40404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" name="Google Shape;120;p3"/>
          <p:cNvSpPr txBox="1"/>
          <p:nvPr/>
        </p:nvSpPr>
        <p:spPr>
          <a:xfrm>
            <a:off x="1400175" y="4418912"/>
            <a:ext cx="6553629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600" u="none" cap="none" strike="noStrike">
                <a:solidFill>
                  <a:srgbClr val="404040"/>
                </a:solidFill>
                <a:latin typeface="Arial"/>
                <a:ea typeface="Arial"/>
                <a:cs typeface="Arial"/>
                <a:sym typeface="Arial"/>
              </a:rPr>
              <a:t>Understanding the backwater effect is essential for accurately predicting compound flooding</a:t>
            </a:r>
            <a:endParaRPr b="1" i="0" sz="1600" u="none" cap="none" strike="noStrike">
              <a:solidFill>
                <a:srgbClr val="40404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="0">
  <p:cSld>
    <p:spTree>
      <p:nvGrpSpPr>
        <p:cNvPr id="124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2"/>
          <p:cNvSpPr txBox="1"/>
          <p:nvPr>
            <p:ph type="title"/>
          </p:nvPr>
        </p:nvSpPr>
        <p:spPr>
          <a:xfrm>
            <a:off x="835533" y="338424"/>
            <a:ext cx="7030500" cy="99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-US"/>
              <a:t>Background</a:t>
            </a:r>
            <a:endParaRPr/>
          </a:p>
        </p:txBody>
      </p:sp>
      <p:sp>
        <p:nvSpPr>
          <p:cNvPr id="126" name="Google Shape;126;p2"/>
          <p:cNvSpPr txBox="1"/>
          <p:nvPr>
            <p:ph idx="1" type="body"/>
          </p:nvPr>
        </p:nvSpPr>
        <p:spPr>
          <a:xfrm>
            <a:off x="532151" y="1221698"/>
            <a:ext cx="7802149" cy="3309952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285750" lvl="0" marL="28575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en-US" sz="1600"/>
              <a:t>Compound flooding in Great Lakes tributaries results from interactions between </a:t>
            </a:r>
            <a:r>
              <a:rPr b="1" lang="en-US" sz="1600"/>
              <a:t>river discharge and lake water levels</a:t>
            </a:r>
            <a:r>
              <a:rPr lang="en-US" sz="1600"/>
              <a:t>. </a:t>
            </a:r>
            <a:endParaRPr/>
          </a:p>
          <a:p>
            <a:pPr indent="-285750" lvl="0" marL="28575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300"/>
              <a:buChar char="●"/>
            </a:pPr>
            <a:r>
              <a:rPr lang="en-US" sz="1600"/>
              <a:t>Coastal backwater alters river hydraulics and increases upstream flood risk.</a:t>
            </a:r>
            <a:endParaRPr/>
          </a:p>
          <a:p>
            <a:pPr indent="-285750" lvl="0" marL="28575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300"/>
              <a:buChar char="●"/>
            </a:pPr>
            <a:r>
              <a:rPr lang="en-US" sz="1600"/>
              <a:t>Existing forecasting systems typically neglect </a:t>
            </a:r>
            <a:r>
              <a:rPr b="1" lang="en-US" sz="1600"/>
              <a:t>downstream hydraulic feedbacks</a:t>
            </a:r>
            <a:r>
              <a:rPr lang="en-US" sz="1600"/>
              <a:t>. </a:t>
            </a:r>
            <a:endParaRPr/>
          </a:p>
          <a:p>
            <a:pPr indent="-285750" lvl="0" marL="285750" rtl="0" algn="l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SzPts val="1300"/>
              <a:buChar char="●"/>
            </a:pPr>
            <a:r>
              <a:rPr b="1" lang="en-US" sz="1600"/>
              <a:t>Two-way hydrologic–hydrodynamic coupling</a:t>
            </a:r>
            <a:r>
              <a:rPr lang="en-US" sz="1600"/>
              <a:t> is needed to improve coastal flood prediction.</a:t>
            </a:r>
            <a:endParaRPr sz="160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4"/>
          <p:cNvSpPr txBox="1"/>
          <p:nvPr>
            <p:ph type="title"/>
          </p:nvPr>
        </p:nvSpPr>
        <p:spPr>
          <a:xfrm>
            <a:off x="163894" y="316931"/>
            <a:ext cx="5042025" cy="572625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50" spcFirstLastPara="1" rIns="68550" wrap="square" tIns="34275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-US"/>
              <a:t>Backwater effect</a:t>
            </a:r>
            <a:endParaRPr/>
          </a:p>
        </p:txBody>
      </p:sp>
      <p:sp>
        <p:nvSpPr>
          <p:cNvPr id="133" name="Google Shape;133;p4"/>
          <p:cNvSpPr txBox="1"/>
          <p:nvPr>
            <p:ph idx="1" type="body"/>
          </p:nvPr>
        </p:nvSpPr>
        <p:spPr>
          <a:xfrm>
            <a:off x="122767" y="1040042"/>
            <a:ext cx="4704066" cy="3904273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50" spcFirstLastPara="1" rIns="68550" wrap="square" tIns="34275">
            <a:normAutofit/>
          </a:bodyPr>
          <a:lstStyle/>
          <a:p>
            <a:pPr indent="-3111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en-US" sz="1800">
                <a:latin typeface="Times New Roman"/>
                <a:ea typeface="Times New Roman"/>
                <a:cs typeface="Times New Roman"/>
                <a:sym typeface="Times New Roman"/>
              </a:rPr>
              <a:t>Backwater occurs when downstream water levels control upstream river stage, reducing the hydraulic gradient and altering the normal </a:t>
            </a:r>
            <a:r>
              <a:rPr b="1" lang="en-US" sz="1800">
                <a:latin typeface="Times New Roman"/>
                <a:ea typeface="Times New Roman"/>
                <a:cs typeface="Times New Roman"/>
                <a:sym typeface="Times New Roman"/>
              </a:rPr>
              <a:t>stage–discharge </a:t>
            </a:r>
            <a:r>
              <a:rPr lang="en-US" sz="1800">
                <a:latin typeface="Times New Roman"/>
                <a:ea typeface="Times New Roman"/>
                <a:cs typeface="Times New Roman"/>
                <a:sym typeface="Times New Roman"/>
              </a:rPr>
              <a:t>relationship.</a:t>
            </a:r>
            <a:endParaRPr/>
          </a:p>
          <a:p>
            <a:pPr indent="-2286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</a:pPr>
            <a:r>
              <a:t/>
            </a:r>
            <a:endParaRPr sz="18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111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en-US" sz="1800">
                <a:latin typeface="Times New Roman"/>
                <a:ea typeface="Times New Roman"/>
                <a:cs typeface="Times New Roman"/>
                <a:sym typeface="Times New Roman"/>
              </a:rPr>
              <a:t>Daily data may not be sufficient, USGS has 15-minutes data</a:t>
            </a:r>
            <a:endParaRPr/>
          </a:p>
          <a:p>
            <a:pPr indent="-2286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</a:pPr>
            <a:r>
              <a:t/>
            </a:r>
            <a:endParaRPr sz="18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111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en-US" sz="1800">
                <a:latin typeface="Times New Roman"/>
                <a:ea typeface="Times New Roman"/>
                <a:cs typeface="Times New Roman"/>
                <a:sym typeface="Times New Roman"/>
              </a:rPr>
              <a:t>Typical drivers in Great Lakes tributaries: Elevated Lake levels; Wind and seiches; Low river slope near the river mouth.</a:t>
            </a:r>
            <a:endParaRPr/>
          </a:p>
        </p:txBody>
      </p:sp>
      <p:sp>
        <p:nvSpPr>
          <p:cNvPr id="134" name="Google Shape;134;p4"/>
          <p:cNvSpPr txBox="1"/>
          <p:nvPr>
            <p:ph idx="12" type="sldNum"/>
          </p:nvPr>
        </p:nvSpPr>
        <p:spPr>
          <a:xfrm>
            <a:off x="8472458" y="4663217"/>
            <a:ext cx="548775" cy="393525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50" spcFirstLastPara="1" rIns="68550" wrap="square" tIns="34275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135" name="Google Shape;135;p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971824" y="889556"/>
            <a:ext cx="4070705" cy="294043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9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5"/>
          <p:cNvSpPr txBox="1"/>
          <p:nvPr>
            <p:ph type="title"/>
          </p:nvPr>
        </p:nvSpPr>
        <p:spPr>
          <a:xfrm>
            <a:off x="305653" y="124249"/>
            <a:ext cx="7886700" cy="541703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r>
              <a:rPr lang="en-US"/>
              <a:t>Study Domain &amp; Backwater Event Selection</a:t>
            </a:r>
            <a:endParaRPr/>
          </a:p>
        </p:txBody>
      </p:sp>
      <p:sp>
        <p:nvSpPr>
          <p:cNvPr id="141" name="Google Shape;141;p5"/>
          <p:cNvSpPr txBox="1"/>
          <p:nvPr>
            <p:ph idx="1" type="body"/>
          </p:nvPr>
        </p:nvSpPr>
        <p:spPr>
          <a:xfrm>
            <a:off x="5609968" y="1025611"/>
            <a:ext cx="3274541" cy="3743036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 lnSpcReduction="10000"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</a:pPr>
            <a:r>
              <a:rPr lang="en-US" sz="1600"/>
              <a:t>Three approaches for event selection:</a:t>
            </a:r>
            <a:endParaRPr/>
          </a:p>
          <a:p>
            <a:pPr indent="-3111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en-US" sz="1600"/>
              <a:t>Scatter plot for visual identification.</a:t>
            </a:r>
            <a:br>
              <a:rPr lang="en-US" sz="1600"/>
            </a:br>
            <a:endParaRPr sz="1600"/>
          </a:p>
          <a:p>
            <a:pPr indent="-3111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en-US" sz="1600"/>
              <a:t>Timeseries anomalies where water level change strongly without flow change (or reversed).</a:t>
            </a:r>
            <a:br>
              <a:rPr lang="en-US" sz="1600"/>
            </a:br>
            <a:endParaRPr sz="1600"/>
          </a:p>
          <a:p>
            <a:pPr indent="-3111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en-US" sz="1600"/>
              <a:t>Upstream-downstream water-surface slope collapse analysis.</a:t>
            </a:r>
            <a:endParaRPr/>
          </a:p>
        </p:txBody>
      </p:sp>
      <p:pic>
        <p:nvPicPr>
          <p:cNvPr id="142" name="Google Shape;142;p5"/>
          <p:cNvPicPr preferRelativeResize="0"/>
          <p:nvPr/>
        </p:nvPicPr>
        <p:blipFill rotWithShape="1">
          <a:blip r:embed="rId3">
            <a:alphaModFix/>
          </a:blip>
          <a:srcRect b="0" l="0" r="0" t="5057"/>
          <a:stretch/>
        </p:blipFill>
        <p:spPr>
          <a:xfrm>
            <a:off x="1190296" y="768292"/>
            <a:ext cx="3697015" cy="4296380"/>
          </a:xfrm>
          <a:prstGeom prst="rect">
            <a:avLst/>
          </a:prstGeom>
          <a:noFill/>
          <a:ln>
            <a:noFill/>
          </a:ln>
        </p:spPr>
      </p:pic>
      <p:sp>
        <p:nvSpPr>
          <p:cNvPr id="143" name="Google Shape;143;p5"/>
          <p:cNvSpPr/>
          <p:nvPr/>
        </p:nvSpPr>
        <p:spPr>
          <a:xfrm>
            <a:off x="2400301" y="3641834"/>
            <a:ext cx="327134" cy="307428"/>
          </a:xfrm>
          <a:prstGeom prst="rect">
            <a:avLst/>
          </a:prstGeom>
          <a:noFill/>
          <a:ln cap="flat" cmpd="sng" w="25400">
            <a:solidFill>
              <a:srgbClr val="FF0000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05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4" name="Google Shape;144;p5"/>
          <p:cNvSpPr/>
          <p:nvPr/>
        </p:nvSpPr>
        <p:spPr>
          <a:xfrm>
            <a:off x="1386841" y="4654904"/>
            <a:ext cx="327134" cy="307428"/>
          </a:xfrm>
          <a:prstGeom prst="rect">
            <a:avLst/>
          </a:prstGeom>
          <a:noFill/>
          <a:ln cap="flat" cmpd="sng" w="25400">
            <a:solidFill>
              <a:srgbClr val="FF0000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05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5" name="Google Shape;145;p5"/>
          <p:cNvSpPr/>
          <p:nvPr/>
        </p:nvSpPr>
        <p:spPr>
          <a:xfrm>
            <a:off x="3982079" y="3549080"/>
            <a:ext cx="327134" cy="307428"/>
          </a:xfrm>
          <a:prstGeom prst="rect">
            <a:avLst/>
          </a:prstGeom>
          <a:noFill/>
          <a:ln cap="flat" cmpd="sng" w="25400">
            <a:solidFill>
              <a:srgbClr val="FF0000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05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6" name="Google Shape;146;p5"/>
          <p:cNvSpPr/>
          <p:nvPr/>
        </p:nvSpPr>
        <p:spPr>
          <a:xfrm>
            <a:off x="3738239" y="3949262"/>
            <a:ext cx="327134" cy="307428"/>
          </a:xfrm>
          <a:prstGeom prst="rect">
            <a:avLst/>
          </a:prstGeom>
          <a:noFill/>
          <a:ln cap="flat" cmpd="sng" w="25400">
            <a:solidFill>
              <a:srgbClr val="FF0000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05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0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p6"/>
          <p:cNvSpPr txBox="1"/>
          <p:nvPr>
            <p:ph type="title"/>
          </p:nvPr>
        </p:nvSpPr>
        <p:spPr>
          <a:xfrm>
            <a:off x="463758" y="92153"/>
            <a:ext cx="7886700" cy="664205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-US"/>
              <a:t>Selected backwater events</a:t>
            </a:r>
            <a:endParaRPr/>
          </a:p>
        </p:txBody>
      </p:sp>
      <p:pic>
        <p:nvPicPr>
          <p:cNvPr id="152" name="Google Shape;152;p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438972" y="676089"/>
            <a:ext cx="6601442" cy="2138057"/>
          </a:xfrm>
          <a:prstGeom prst="rect">
            <a:avLst/>
          </a:prstGeom>
          <a:noFill/>
          <a:ln>
            <a:noFill/>
          </a:ln>
        </p:spPr>
      </p:pic>
      <p:pic>
        <p:nvPicPr>
          <p:cNvPr id="153" name="Google Shape;153;p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494151" y="3005443"/>
            <a:ext cx="6546263" cy="213805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7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7"/>
          <p:cNvSpPr txBox="1"/>
          <p:nvPr>
            <p:ph type="title"/>
          </p:nvPr>
        </p:nvSpPr>
        <p:spPr>
          <a:xfrm>
            <a:off x="356467" y="406225"/>
            <a:ext cx="7030500" cy="99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-US"/>
              <a:t>Modeling: T-Route &amp; SCHISM Coupling</a:t>
            </a:r>
            <a:endParaRPr/>
          </a:p>
        </p:txBody>
      </p:sp>
      <p:sp>
        <p:nvSpPr>
          <p:cNvPr id="159" name="Google Shape;159;p7"/>
          <p:cNvSpPr/>
          <p:nvPr/>
        </p:nvSpPr>
        <p:spPr>
          <a:xfrm>
            <a:off x="2210988" y="2542900"/>
            <a:ext cx="1971900" cy="571200"/>
          </a:xfrm>
          <a:prstGeom prst="roundRect">
            <a:avLst>
              <a:gd fmla="val 10000" name="adj"/>
            </a:avLst>
          </a:prstGeom>
          <a:solidFill>
            <a:srgbClr val="FFFFFF"/>
          </a:solidFill>
          <a:ln cap="flat" cmpd="sng" w="9925">
            <a:solidFill>
              <a:srgbClr val="0F766E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35700" lIns="71425" spcFirstLastPara="1" rIns="71425" wrap="square" tIns="3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6"/>
              <a:buFont typeface="Arial"/>
              <a:buNone/>
            </a:pPr>
            <a:r>
              <a:rPr b="1" lang="en-US" sz="1806">
                <a:solidFill>
                  <a:schemeClr val="accent1"/>
                </a:solidFill>
              </a:rPr>
              <a:t>NextGen</a:t>
            </a:r>
            <a:r>
              <a:rPr b="1" i="0" lang="en-US" sz="1806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 / T-Route</a:t>
            </a:r>
            <a:endParaRPr b="1" i="0" sz="1806" u="none" cap="none" strike="noStrike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0" name="Google Shape;160;p7"/>
          <p:cNvSpPr/>
          <p:nvPr/>
        </p:nvSpPr>
        <p:spPr>
          <a:xfrm>
            <a:off x="6044291" y="2515425"/>
            <a:ext cx="2010600" cy="571200"/>
          </a:xfrm>
          <a:prstGeom prst="roundRect">
            <a:avLst>
              <a:gd fmla="val 10000" name="adj"/>
            </a:avLst>
          </a:prstGeom>
          <a:solidFill>
            <a:srgbClr val="FFFFFF"/>
          </a:solidFill>
          <a:ln cap="flat" cmpd="sng" w="9925">
            <a:solidFill>
              <a:srgbClr val="D9770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35700" lIns="71425" spcFirstLastPara="1" rIns="71425" wrap="square" tIns="3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B1F33"/>
              </a:buClr>
              <a:buSzPts val="1094"/>
              <a:buFont typeface="Arial"/>
              <a:buNone/>
            </a:pPr>
            <a:r>
              <a:rPr b="1" i="0" lang="en-US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SCHISM</a:t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1" name="Google Shape;161;p7"/>
          <p:cNvSpPr/>
          <p:nvPr/>
        </p:nvSpPr>
        <p:spPr>
          <a:xfrm>
            <a:off x="812540" y="1730400"/>
            <a:ext cx="1734300" cy="571200"/>
          </a:xfrm>
          <a:prstGeom prst="roundRect">
            <a:avLst>
              <a:gd fmla="val 10000" name="adj"/>
            </a:avLst>
          </a:prstGeom>
          <a:solidFill>
            <a:srgbClr val="FFFFFF"/>
          </a:solidFill>
          <a:ln cap="flat" cmpd="sng" w="9925">
            <a:solidFill>
              <a:srgbClr val="1D4ED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35700" lIns="71425" spcFirstLastPara="1" rIns="71425" wrap="square" tIns="3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B1F33"/>
              </a:buClr>
              <a:buSzPts val="1400"/>
              <a:buFont typeface="Arial"/>
              <a:buNone/>
            </a:pPr>
            <a:r>
              <a:rPr b="1" i="1" lang="en-US" sz="1400" u="none" cap="none" strike="noStrike">
                <a:solidFill>
                  <a:srgbClr val="0B1F33"/>
                </a:solidFill>
                <a:latin typeface="Arial"/>
                <a:ea typeface="Arial"/>
                <a:cs typeface="Arial"/>
                <a:sym typeface="Arial"/>
              </a:rPr>
              <a:t>NWM V3 streamflows</a:t>
            </a:r>
            <a:endParaRPr b="0" i="1" sz="1406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2" name="Google Shape;162;p7"/>
          <p:cNvSpPr/>
          <p:nvPr/>
        </p:nvSpPr>
        <p:spPr>
          <a:xfrm>
            <a:off x="812540" y="3403900"/>
            <a:ext cx="1734300" cy="571200"/>
          </a:xfrm>
          <a:prstGeom prst="roundRect">
            <a:avLst>
              <a:gd fmla="val 10000" name="adj"/>
            </a:avLst>
          </a:prstGeom>
          <a:solidFill>
            <a:srgbClr val="FFFFFF"/>
          </a:solidFill>
          <a:ln cap="flat" cmpd="sng" w="9925">
            <a:solidFill>
              <a:srgbClr val="1D4ED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35700" lIns="71425" spcFirstLastPara="1" rIns="71425" wrap="square" tIns="3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1" lang="en-US" sz="1400" u="none" cap="none" strike="noStrike">
                <a:solidFill>
                  <a:srgbClr val="0B1F33"/>
                </a:solidFill>
                <a:latin typeface="Arial"/>
                <a:ea typeface="Arial"/>
                <a:cs typeface="Arial"/>
                <a:sym typeface="Arial"/>
              </a:rPr>
              <a:t>Hydrofabric static information</a:t>
            </a:r>
            <a:endParaRPr b="0" i="1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3" name="Google Shape;163;p7"/>
          <p:cNvSpPr txBox="1"/>
          <p:nvPr/>
        </p:nvSpPr>
        <p:spPr>
          <a:xfrm>
            <a:off x="4151615" y="3237800"/>
            <a:ext cx="2048100" cy="582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94"/>
              <a:buFont typeface="Arial"/>
              <a:buNone/>
            </a:pPr>
            <a:r>
              <a:rPr b="1" i="1" lang="en-US" sz="1294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Coastal boundary information</a:t>
            </a:r>
            <a:endParaRPr b="0" i="1" sz="1294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4" name="Google Shape;164;p7"/>
          <p:cNvSpPr/>
          <p:nvPr/>
        </p:nvSpPr>
        <p:spPr>
          <a:xfrm>
            <a:off x="4284590" y="2414250"/>
            <a:ext cx="1550400" cy="315000"/>
          </a:xfrm>
          <a:prstGeom prst="curvedDownArrow">
            <a:avLst>
              <a:gd fmla="val 16635" name="adj1"/>
              <a:gd fmla="val 50000" name="adj2"/>
              <a:gd fmla="val 25000" name="adj3"/>
            </a:avLst>
          </a:prstGeom>
          <a:solidFill>
            <a:schemeClr val="lt1"/>
          </a:solidFill>
          <a:ln cap="flat" cmpd="sng" w="9525">
            <a:solidFill>
              <a:srgbClr val="0F766E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65" name="Google Shape;165;p7"/>
          <p:cNvSpPr/>
          <p:nvPr/>
        </p:nvSpPr>
        <p:spPr>
          <a:xfrm rot="-10798670">
            <a:off x="4284593" y="2897179"/>
            <a:ext cx="1550400" cy="315000"/>
          </a:xfrm>
          <a:prstGeom prst="curvedDownArrow">
            <a:avLst>
              <a:gd fmla="val 16635" name="adj1"/>
              <a:gd fmla="val 50000" name="adj2"/>
              <a:gd fmla="val 25000" name="adj3"/>
            </a:avLst>
          </a:prstGeom>
          <a:solidFill>
            <a:schemeClr val="lt1"/>
          </a:solid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66" name="Google Shape;166;p7"/>
          <p:cNvSpPr txBox="1"/>
          <p:nvPr/>
        </p:nvSpPr>
        <p:spPr>
          <a:xfrm>
            <a:off x="4213640" y="1831350"/>
            <a:ext cx="1692300" cy="582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94"/>
              <a:buFont typeface="Arial"/>
              <a:buNone/>
            </a:pPr>
            <a:r>
              <a:rPr b="1" i="1" lang="en-US" sz="1294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Streamflow simulations</a:t>
            </a:r>
            <a:endParaRPr b="0" i="1" sz="1294" u="none" cap="none" strike="noStrike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67" name="Google Shape;167;p7"/>
          <p:cNvCxnSpPr>
            <a:stCxn id="161" idx="2"/>
            <a:endCxn id="159" idx="1"/>
          </p:cNvCxnSpPr>
          <p:nvPr/>
        </p:nvCxnSpPr>
        <p:spPr>
          <a:xfrm>
            <a:off x="1679690" y="2301600"/>
            <a:ext cx="531300" cy="5268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med" w="med" type="triangle"/>
          </a:ln>
        </p:spPr>
      </p:cxnSp>
      <p:cxnSp>
        <p:nvCxnSpPr>
          <p:cNvPr id="168" name="Google Shape;168;p7"/>
          <p:cNvCxnSpPr>
            <a:stCxn id="162" idx="0"/>
            <a:endCxn id="159" idx="1"/>
          </p:cNvCxnSpPr>
          <p:nvPr/>
        </p:nvCxnSpPr>
        <p:spPr>
          <a:xfrm flipH="1" rot="10800000">
            <a:off x="1679690" y="2828500"/>
            <a:ext cx="531300" cy="5754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med" w="med" type="triangle"/>
          </a:ln>
        </p:spPr>
      </p:cxn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2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3" name="Google Shape;173;p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305465" y="1109272"/>
            <a:ext cx="6081502" cy="3949283"/>
          </a:xfrm>
          <a:prstGeom prst="rect">
            <a:avLst/>
          </a:prstGeom>
          <a:noFill/>
          <a:ln>
            <a:noFill/>
          </a:ln>
        </p:spPr>
      </p:pic>
      <p:sp>
        <p:nvSpPr>
          <p:cNvPr id="174" name="Google Shape;174;p8"/>
          <p:cNvSpPr txBox="1"/>
          <p:nvPr>
            <p:ph type="title"/>
          </p:nvPr>
        </p:nvSpPr>
        <p:spPr>
          <a:xfrm>
            <a:off x="356467" y="406225"/>
            <a:ext cx="7030500" cy="703047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-US"/>
              <a:t>T-Route Configuration</a:t>
            </a:r>
            <a:endParaRPr/>
          </a:p>
        </p:txBody>
      </p:sp>
      <p:sp>
        <p:nvSpPr>
          <p:cNvPr id="175" name="Google Shape;175;p8"/>
          <p:cNvSpPr/>
          <p:nvPr/>
        </p:nvSpPr>
        <p:spPr>
          <a:xfrm rot="1628985">
            <a:off x="3324904" y="2100330"/>
            <a:ext cx="77809" cy="247829"/>
          </a:xfrm>
          <a:prstGeom prst="downArrow">
            <a:avLst>
              <a:gd fmla="val 50000" name="adj1"/>
              <a:gd fmla="val 50000" name="adj2"/>
            </a:avLst>
          </a:prstGeom>
          <a:gradFill>
            <a:gsLst>
              <a:gs pos="0">
                <a:srgbClr val="D87C02"/>
              </a:gs>
              <a:gs pos="100000">
                <a:srgbClr val="FFBE8A"/>
              </a:gs>
            </a:gsLst>
            <a:lin ang="16200000" scaled="0"/>
          </a:gradFill>
          <a:ln cap="flat" cmpd="sng" w="9525">
            <a:solidFill>
              <a:srgbClr val="BF7615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6" name="Google Shape;176;p8"/>
          <p:cNvSpPr/>
          <p:nvPr/>
        </p:nvSpPr>
        <p:spPr>
          <a:xfrm rot="-314268">
            <a:off x="3986969" y="2706101"/>
            <a:ext cx="77809" cy="247829"/>
          </a:xfrm>
          <a:prstGeom prst="downArrow">
            <a:avLst>
              <a:gd fmla="val 50000" name="adj1"/>
              <a:gd fmla="val 50000" name="adj2"/>
            </a:avLst>
          </a:prstGeom>
          <a:gradFill>
            <a:gsLst>
              <a:gs pos="0">
                <a:srgbClr val="D87C02"/>
              </a:gs>
              <a:gs pos="100000">
                <a:srgbClr val="FFBE8A"/>
              </a:gs>
            </a:gsLst>
            <a:lin ang="16200000" scaled="0"/>
          </a:gradFill>
          <a:ln cap="flat" cmpd="sng" w="9525">
            <a:solidFill>
              <a:srgbClr val="BF7615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77" name="Google Shape;177;p8"/>
          <p:cNvCxnSpPr/>
          <p:nvPr/>
        </p:nvCxnSpPr>
        <p:spPr>
          <a:xfrm flipH="1" rot="10800000">
            <a:off x="2638269" y="3440243"/>
            <a:ext cx="217357" cy="89941"/>
          </a:xfrm>
          <a:prstGeom prst="straightConnector1">
            <a:avLst/>
          </a:prstGeom>
          <a:noFill/>
          <a:ln cap="flat" cmpd="sng" w="9525">
            <a:solidFill>
              <a:srgbClr val="232389"/>
            </a:solidFill>
            <a:prstDash val="solid"/>
            <a:round/>
            <a:headEnd len="sm" w="sm" type="none"/>
            <a:tailEnd len="med" w="med" type="triangle"/>
          </a:ln>
        </p:spPr>
      </p:cxnSp>
      <p:cxnSp>
        <p:nvCxnSpPr>
          <p:cNvPr id="178" name="Google Shape;178;p8"/>
          <p:cNvCxnSpPr/>
          <p:nvPr/>
        </p:nvCxnSpPr>
        <p:spPr>
          <a:xfrm flipH="1" rot="10800000">
            <a:off x="3871717" y="3440243"/>
            <a:ext cx="154156" cy="154725"/>
          </a:xfrm>
          <a:prstGeom prst="straightConnector1">
            <a:avLst/>
          </a:prstGeom>
          <a:noFill/>
          <a:ln cap="flat" cmpd="sng" w="9525">
            <a:solidFill>
              <a:srgbClr val="232389"/>
            </a:solidFill>
            <a:prstDash val="solid"/>
            <a:round/>
            <a:headEnd len="sm" w="sm" type="none"/>
            <a:tailEnd len="med" w="med" type="triangle"/>
          </a:ln>
        </p:spPr>
      </p:cxnSp>
      <p:cxnSp>
        <p:nvCxnSpPr>
          <p:cNvPr id="179" name="Google Shape;179;p8"/>
          <p:cNvCxnSpPr/>
          <p:nvPr/>
        </p:nvCxnSpPr>
        <p:spPr>
          <a:xfrm flipH="1" rot="10800000">
            <a:off x="4249711" y="3594968"/>
            <a:ext cx="157397" cy="130088"/>
          </a:xfrm>
          <a:prstGeom prst="straightConnector1">
            <a:avLst/>
          </a:prstGeom>
          <a:noFill/>
          <a:ln cap="flat" cmpd="sng" w="9525">
            <a:solidFill>
              <a:srgbClr val="232389"/>
            </a:solidFill>
            <a:prstDash val="solid"/>
            <a:round/>
            <a:headEnd len="sm" w="sm" type="none"/>
            <a:tailEnd len="med" w="med" type="triangle"/>
          </a:ln>
        </p:spPr>
      </p:cxnSp>
      <p:cxnSp>
        <p:nvCxnSpPr>
          <p:cNvPr id="180" name="Google Shape;180;p8"/>
          <p:cNvCxnSpPr/>
          <p:nvPr/>
        </p:nvCxnSpPr>
        <p:spPr>
          <a:xfrm flipH="1" rot="10800000">
            <a:off x="4525084" y="3725056"/>
            <a:ext cx="46916" cy="149901"/>
          </a:xfrm>
          <a:prstGeom prst="straightConnector1">
            <a:avLst/>
          </a:prstGeom>
          <a:noFill/>
          <a:ln cap="flat" cmpd="sng" w="9525">
            <a:solidFill>
              <a:srgbClr val="232389"/>
            </a:solidFill>
            <a:prstDash val="solid"/>
            <a:round/>
            <a:headEnd len="sm" w="sm" type="none"/>
            <a:tailEnd len="med" w="med" type="triangle"/>
          </a:ln>
        </p:spPr>
      </p:cxnSp>
      <p:cxnSp>
        <p:nvCxnSpPr>
          <p:cNvPr id="181" name="Google Shape;181;p8"/>
          <p:cNvCxnSpPr/>
          <p:nvPr/>
        </p:nvCxnSpPr>
        <p:spPr>
          <a:xfrm rot="10800000">
            <a:off x="5141626" y="3660012"/>
            <a:ext cx="214480" cy="65044"/>
          </a:xfrm>
          <a:prstGeom prst="straightConnector1">
            <a:avLst/>
          </a:prstGeom>
          <a:noFill/>
          <a:ln cap="flat" cmpd="sng" w="9525">
            <a:solidFill>
              <a:srgbClr val="232389"/>
            </a:solidFill>
            <a:prstDash val="solid"/>
            <a:round/>
            <a:headEnd len="sm" w="sm" type="none"/>
            <a:tailEnd len="med" w="med" type="triangle"/>
          </a:ln>
        </p:spPr>
      </p:cxnSp>
      <p:cxnSp>
        <p:nvCxnSpPr>
          <p:cNvPr id="182" name="Google Shape;182;p8"/>
          <p:cNvCxnSpPr/>
          <p:nvPr/>
        </p:nvCxnSpPr>
        <p:spPr>
          <a:xfrm flipH="1">
            <a:off x="5141626" y="3177915"/>
            <a:ext cx="214480" cy="120537"/>
          </a:xfrm>
          <a:prstGeom prst="straightConnector1">
            <a:avLst/>
          </a:prstGeom>
          <a:noFill/>
          <a:ln cap="flat" cmpd="sng" w="9525">
            <a:solidFill>
              <a:srgbClr val="232389"/>
            </a:solidFill>
            <a:prstDash val="solid"/>
            <a:round/>
            <a:headEnd len="sm" w="sm" type="none"/>
            <a:tailEnd len="med" w="med" type="triangle"/>
          </a:ln>
        </p:spPr>
      </p:cxnSp>
      <p:cxnSp>
        <p:nvCxnSpPr>
          <p:cNvPr id="183" name="Google Shape;183;p8"/>
          <p:cNvCxnSpPr/>
          <p:nvPr/>
        </p:nvCxnSpPr>
        <p:spPr>
          <a:xfrm flipH="1">
            <a:off x="4751882" y="2830015"/>
            <a:ext cx="97436" cy="253898"/>
          </a:xfrm>
          <a:prstGeom prst="straightConnector1">
            <a:avLst/>
          </a:prstGeom>
          <a:noFill/>
          <a:ln cap="flat" cmpd="sng" w="9525">
            <a:solidFill>
              <a:srgbClr val="232389"/>
            </a:solidFill>
            <a:prstDash val="solid"/>
            <a:round/>
            <a:headEnd len="sm" w="sm" type="none"/>
            <a:tailEnd len="med" w="med" type="triangle"/>
          </a:ln>
        </p:spPr>
      </p:cxnSp>
      <p:cxnSp>
        <p:nvCxnSpPr>
          <p:cNvPr id="184" name="Google Shape;184;p8"/>
          <p:cNvCxnSpPr/>
          <p:nvPr/>
        </p:nvCxnSpPr>
        <p:spPr>
          <a:xfrm>
            <a:off x="6558197" y="1636618"/>
            <a:ext cx="300610" cy="0"/>
          </a:xfrm>
          <a:prstGeom prst="straightConnector1">
            <a:avLst/>
          </a:prstGeom>
          <a:noFill/>
          <a:ln cap="flat" cmpd="sng" w="9525">
            <a:solidFill>
              <a:srgbClr val="232389"/>
            </a:solidFill>
            <a:prstDash val="solid"/>
            <a:round/>
            <a:headEnd len="sm" w="sm" type="none"/>
            <a:tailEnd len="med" w="med" type="triangle"/>
          </a:ln>
        </p:spPr>
      </p:cxnSp>
      <p:sp>
        <p:nvSpPr>
          <p:cNvPr id="185" name="Google Shape;185;p8"/>
          <p:cNvSpPr txBox="1"/>
          <p:nvPr/>
        </p:nvSpPr>
        <p:spPr>
          <a:xfrm>
            <a:off x="6932951" y="1482729"/>
            <a:ext cx="1669047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NWM Streamflows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6" name="Google Shape;186;p8"/>
          <p:cNvSpPr/>
          <p:nvPr/>
        </p:nvSpPr>
        <p:spPr>
          <a:xfrm rot="-5400000">
            <a:off x="6643207" y="1933411"/>
            <a:ext cx="77809" cy="247829"/>
          </a:xfrm>
          <a:prstGeom prst="downArrow">
            <a:avLst>
              <a:gd fmla="val 50000" name="adj1"/>
              <a:gd fmla="val 50000" name="adj2"/>
            </a:avLst>
          </a:prstGeom>
          <a:gradFill>
            <a:gsLst>
              <a:gs pos="0">
                <a:srgbClr val="D87C02"/>
              </a:gs>
              <a:gs pos="100000">
                <a:srgbClr val="FFBE8A"/>
              </a:gs>
            </a:gsLst>
            <a:lin ang="16200000" scaled="0"/>
          </a:gradFill>
          <a:ln cap="flat" cmpd="sng" w="9525">
            <a:solidFill>
              <a:srgbClr val="BF7615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7" name="Google Shape;187;p8"/>
          <p:cNvSpPr txBox="1"/>
          <p:nvPr/>
        </p:nvSpPr>
        <p:spPr>
          <a:xfrm>
            <a:off x="6932951" y="1903436"/>
            <a:ext cx="1669047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Coastal Boundary Water Level</a:t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2" name="Google Shape;192;p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85800" y="491837"/>
            <a:ext cx="7772400" cy="4533899"/>
          </a:xfrm>
          <a:prstGeom prst="rect">
            <a:avLst/>
          </a:prstGeom>
          <a:noFill/>
          <a:ln>
            <a:noFill/>
          </a:ln>
        </p:spPr>
      </p:pic>
      <p:sp>
        <p:nvSpPr>
          <p:cNvPr id="193" name="Google Shape;193;p9"/>
          <p:cNvSpPr txBox="1"/>
          <p:nvPr>
            <p:ph type="title"/>
          </p:nvPr>
        </p:nvSpPr>
        <p:spPr>
          <a:xfrm>
            <a:off x="184079" y="0"/>
            <a:ext cx="7030500" cy="703047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-US"/>
              <a:t>Simulation Results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Momentum">
  <a:themeElements>
    <a:clrScheme name="Momentum">
      <a:dk1>
        <a:srgbClr val="C0791B"/>
      </a:dk1>
      <a:lt1>
        <a:srgbClr val="FFFFFF"/>
      </a:lt1>
      <a:dk2>
        <a:srgbClr val="424242"/>
      </a:dk2>
      <a:lt2>
        <a:srgbClr val="8DD8D3"/>
      </a:lt2>
      <a:accent1>
        <a:srgbClr val="0B6374"/>
      </a:accent1>
      <a:accent2>
        <a:srgbClr val="FD5B58"/>
      </a:accent2>
      <a:accent3>
        <a:srgbClr val="599191"/>
      </a:accent3>
      <a:accent4>
        <a:srgbClr val="D7E6A3"/>
      </a:accent4>
      <a:accent5>
        <a:srgbClr val="27278B"/>
      </a:accent5>
      <a:accent6>
        <a:srgbClr val="D558AB"/>
      </a:accent6>
      <a:hlink>
        <a:srgbClr val="27278B"/>
      </a:hlink>
      <a:folHlink>
        <a:srgbClr val="2727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/>
</file>