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4" r:id="rId7"/>
    <p:sldId id="267" r:id="rId8"/>
    <p:sldId id="262" r:id="rId9"/>
    <p:sldId id="266" r:id="rId10"/>
    <p:sldId id="265" r:id="rId11"/>
    <p:sldId id="274" r:id="rId12"/>
    <p:sldId id="268" r:id="rId13"/>
    <p:sldId id="269" r:id="rId14"/>
    <p:sldId id="271" r:id="rId15"/>
    <p:sldId id="272" r:id="rId16"/>
    <p:sldId id="270" r:id="rId17"/>
  </p:sldIdLst>
  <p:sldSz cx="9144000" cy="5143500" type="screen16x9"/>
  <p:notesSz cx="6858000" cy="9144000"/>
  <p:embeddedFontLst>
    <p:embeddedFont>
      <p:font typeface="Maven Pro"/>
      <p:regular r:id="rId19"/>
      <p:bold r:id="rId20"/>
    </p:embeddedFont>
    <p:embeddedFont>
      <p:font typeface="Nunito"/>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17" y="8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f01349756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g3f01349756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f4ebec8fc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f4ebec8fc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0930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f4ebec8fc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f4ebec8fc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79808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f4ebec8fc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f4ebec8fc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7929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f4ebec8fc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f4ebec8fc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70557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f4ebec8fc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f4ebec8fc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767934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f4ebec8fc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f4ebec8fc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5859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f4ebec8fc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f4ebec8fc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4257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e5f1675d6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e5f1675d6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f4ebec8fc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f4ebec8fc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f4ebec8fc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f4ebec8fc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e5f1675d6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e5f1675d6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688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f4ebec8fc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f4ebec8fc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0825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f4ebec8fc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f4ebec8fc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2061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f4ebec8fc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f4ebec8fc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6159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e5f1675d6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e5f1675d6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45560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94D70"/>
        </a:solidFill>
        <a:effectLst/>
      </p:bgPr>
    </p:bg>
    <p:spTree>
      <p:nvGrpSpPr>
        <p:cNvPr id="1"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2" name="Google Shape;12;p2"/>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3" name="Google Shape;13;p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796350" y="3291650"/>
            <a:ext cx="1925852" cy="14453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rgbClr val="094D70"/>
        </a:solidFill>
        <a:effectLst/>
      </p:bgPr>
    </p:bg>
    <p:spTree>
      <p:nvGrpSpPr>
        <p:cNvPr id="1"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78" name="Google Shape;78;p11"/>
          <p:cNvSpPr txBox="1">
            <a:spLocks noGrp="1"/>
          </p:cNvSpPr>
          <p:nvPr>
            <p:ph type="title"/>
          </p:nvPr>
        </p:nvSpPr>
        <p:spPr>
          <a:xfrm>
            <a:off x="824000" y="1613825"/>
            <a:ext cx="78981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F9CB9C"/>
        </a:solidFill>
        <a:effectLst/>
      </p:bgPr>
    </p:bg>
    <p:spTree>
      <p:nvGrpSpPr>
        <p:cNvPr id="1"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a:spLocks noGrp="1"/>
          </p:cNvSpPr>
          <p:nvPr>
            <p:ph type="title"/>
          </p:nvPr>
        </p:nvSpPr>
        <p:spPr>
          <a:xfrm>
            <a:off x="824000" y="1613825"/>
            <a:ext cx="7898100" cy="1872900"/>
          </a:xfrm>
          <a:prstGeom prst="rect">
            <a:avLst/>
          </a:prstGeom>
        </p:spPr>
        <p:txBody>
          <a:bodyPr spcFirstLastPara="1" wrap="square" lIns="91425" tIns="91425" rIns="91425" bIns="91425" anchor="ctr" anchorCtr="0">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a:endParaRPr/>
          </a:p>
        </p:txBody>
      </p:sp>
      <p:sp>
        <p:nvSpPr>
          <p:cNvPr id="18" name="Google Shape;18;p3"/>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23" name="Google Shape;23;p4"/>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24" name="Google Shape;24;p4"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27" name="Google Shape;27;p4"/>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28" name="Google Shape;28;p4"/>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
        <p:cNvGrpSpPr/>
        <p:nvPr/>
      </p:nvGrpSpPr>
      <p:grpSpPr>
        <a:xfrm>
          <a:off x="0" y="0"/>
          <a:ext cx="0" cy="0"/>
          <a:chOff x="0" y="0"/>
          <a:chExt cx="0" cy="0"/>
        </a:xfrm>
      </p:grpSpPr>
      <p:sp>
        <p:nvSpPr>
          <p:cNvPr id="30" name="Google Shape;30;p5"/>
          <p:cNvSpPr txBox="1">
            <a:spLocks noGrp="1"/>
          </p:cNvSpPr>
          <p:nvPr>
            <p:ph type="body" idx="1"/>
          </p:nvPr>
        </p:nvSpPr>
        <p:spPr>
          <a:xfrm>
            <a:off x="1303800" y="1990050"/>
            <a:ext cx="34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1" name="Google Shape;31;p5"/>
          <p:cNvSpPr txBox="1">
            <a:spLocks noGrp="1"/>
          </p:cNvSpPr>
          <p:nvPr>
            <p:ph type="body" idx="2"/>
          </p:nvPr>
        </p:nvSpPr>
        <p:spPr>
          <a:xfrm>
            <a:off x="4903650" y="1990050"/>
            <a:ext cx="34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2" name="Google Shape;32;p5"/>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
        <p:nvSpPr>
          <p:cNvPr id="34" name="Google Shape;34;p5"/>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37" name="Google Shape;37;p5"/>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38" name="Google Shape;38;p5"/>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
        <p:cNvGrpSpPr/>
        <p:nvPr/>
      </p:nvGrpSpPr>
      <p:grpSpPr>
        <a:xfrm>
          <a:off x="0" y="0"/>
          <a:ext cx="0" cy="0"/>
          <a:chOff x="0" y="0"/>
          <a:chExt cx="0" cy="0"/>
        </a:xfrm>
      </p:grpSpPr>
      <p:sp>
        <p:nvSpPr>
          <p:cNvPr id="40" name="Google Shape;40;p6"/>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
        <p:nvSpPr>
          <p:cNvPr id="42" name="Google Shape;42;p6"/>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45" name="Google Shape;45;p6"/>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46" name="Google Shape;46;p6"/>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txBox="1">
            <a:spLocks noGrp="1"/>
          </p:cNvSpPr>
          <p:nvPr>
            <p:ph type="body" idx="1"/>
          </p:nvPr>
        </p:nvSpPr>
        <p:spPr>
          <a:xfrm>
            <a:off x="1303800" y="2309675"/>
            <a:ext cx="3312000" cy="22218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49" name="Google Shape;49;p7"/>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
        <p:nvSpPr>
          <p:cNvPr id="51" name="Google Shape;51;p7"/>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54" name="Google Shape;54;p7"/>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55" name="Google Shape;55;p7"/>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rgbClr val="F9CB9C"/>
        </a:solidFill>
        <a:effectLst/>
      </p:bgPr>
    </p:bg>
    <p:spTree>
      <p:nvGrpSpPr>
        <p:cNvPr id="1"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a:spLocks noGrp="1"/>
          </p:cNvSpPr>
          <p:nvPr>
            <p:ph type="title"/>
          </p:nvPr>
        </p:nvSpPr>
        <p:spPr>
          <a:xfrm>
            <a:off x="824000" y="763600"/>
            <a:ext cx="5857800" cy="3573300"/>
          </a:xfrm>
          <a:prstGeom prst="rect">
            <a:avLst/>
          </a:prstGeom>
        </p:spPr>
        <p:txBody>
          <a:bodyPr spcFirstLastPara="1" wrap="square" lIns="91425" tIns="91425" rIns="91425" bIns="91425" anchor="ctr" anchorCtr="0">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a:endParaRPr/>
          </a:p>
        </p:txBody>
      </p:sp>
      <p:sp>
        <p:nvSpPr>
          <p:cNvPr id="59" name="Google Shape;59;p8"/>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txBox="1">
            <a:spLocks noGrp="1"/>
          </p:cNvSpPr>
          <p:nvPr>
            <p:ph type="subTitle" idx="1"/>
          </p:nvPr>
        </p:nvSpPr>
        <p:spPr>
          <a:xfrm>
            <a:off x="1303800" y="2743203"/>
            <a:ext cx="3430500" cy="7260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3" name="Google Shape;63;p9"/>
          <p:cNvSpPr txBox="1">
            <a:spLocks noGrp="1"/>
          </p:cNvSpPr>
          <p:nvPr>
            <p:ph type="body" idx="2"/>
          </p:nvPr>
        </p:nvSpPr>
        <p:spPr>
          <a:xfrm>
            <a:off x="4877425" y="1040075"/>
            <a:ext cx="3430500" cy="38706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4" name="Google Shape;64;p9"/>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
        <p:nvSpPr>
          <p:cNvPr id="66" name="Google Shape;66;p9"/>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69" name="Google Shape;69;p9"/>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70" name="Google Shape;70;p9"/>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1"/>
        <p:cNvGrpSpPr/>
        <p:nvPr/>
      </p:nvGrpSpPr>
      <p:grpSpPr>
        <a:xfrm>
          <a:off x="0" y="0"/>
          <a:ext cx="0" cy="0"/>
          <a:chOff x="0" y="0"/>
          <a:chExt cx="0" cy="0"/>
        </a:xfrm>
      </p:grpSpPr>
      <p:sp>
        <p:nvSpPr>
          <p:cNvPr id="72" name="Google Shape;72;p10"/>
          <p:cNvSpPr txBox="1">
            <a:spLocks noGrp="1"/>
          </p:cNvSpPr>
          <p:nvPr>
            <p:ph type="body" idx="1"/>
          </p:nvPr>
        </p:nvSpPr>
        <p:spPr>
          <a:xfrm>
            <a:off x="1303800" y="4138975"/>
            <a:ext cx="5843100" cy="534900"/>
          </a:xfrm>
          <a:prstGeom prst="rect">
            <a:avLst/>
          </a:prstGeom>
        </p:spPr>
        <p:txBody>
          <a:bodyPr spcFirstLastPara="1" wrap="square" lIns="91425" tIns="91425" rIns="91425" bIns="91425" anchor="t" anchorCtr="0">
            <a:normAutofit/>
          </a:bodyPr>
          <a:lstStyle>
            <a:lvl1pPr marL="457200" lvl="0" indent="-228600">
              <a:lnSpc>
                <a:spcPct val="100000"/>
              </a:lnSpc>
              <a:spcBef>
                <a:spcPts val="0"/>
              </a:spcBef>
              <a:spcAft>
                <a:spcPts val="0"/>
              </a:spcAft>
              <a:buSzPts val="1300"/>
              <a:buNone/>
              <a:defRPr/>
            </a:lvl1pPr>
          </a:lstStyle>
          <a:p>
            <a:endParaRPr/>
          </a:p>
        </p:txBody>
      </p:sp>
      <p:sp>
        <p:nvSpPr>
          <p:cNvPr id="73" name="Google Shape;73;p10"/>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ment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51046" y="4736976"/>
            <a:ext cx="548700" cy="393600"/>
          </a:xfrm>
          <a:prstGeom prst="rect">
            <a:avLst/>
          </a:prstGeom>
          <a:noFill/>
          <a:ln>
            <a:noFill/>
          </a:ln>
        </p:spPr>
        <p:txBody>
          <a:bodyPr spcFirstLastPara="1" wrap="square" lIns="91425" tIns="91425" rIns="91425" bIns="91425" anchor="ctr" anchorCtr="0">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12.jp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github.com/oceanmodeling/CMEPS/tree/f4d7dd41210108f0acb49d524809f5a04cddb725"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github.com/oceanmodeling/adcirc/tree/9376e19a41586317257fcb84c7e95de01eae4933/thirdparty/nuopc"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659876" y="1129260"/>
            <a:ext cx="8234032" cy="1872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en-US" sz="3200" dirty="0"/>
              <a:t>The applications of UFS-Coastal: wave-current coupling of SCHISM and WAVEWATCH III</a:t>
            </a:r>
            <a:endParaRPr sz="3200" dirty="0"/>
          </a:p>
        </p:txBody>
      </p:sp>
      <p:sp>
        <p:nvSpPr>
          <p:cNvPr id="86" name="Google Shape;86;p13"/>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t>Y. Sun, U. </a:t>
            </a:r>
            <a:r>
              <a:rPr lang="en-US" sz="1200" dirty="0" err="1"/>
              <a:t>Turuncoglu</a:t>
            </a:r>
            <a:r>
              <a:rPr lang="en-US" sz="1200" dirty="0"/>
              <a:t>, M. </a:t>
            </a:r>
            <a:r>
              <a:rPr lang="en-US" sz="1200" dirty="0" err="1"/>
              <a:t>Jisan</a:t>
            </a:r>
            <a:r>
              <a:rPr lang="en-US" sz="1200" dirty="0"/>
              <a:t>, </a:t>
            </a:r>
            <a:r>
              <a:rPr lang="en-US" sz="1200" dirty="0" err="1"/>
              <a:t>H.g</a:t>
            </a:r>
            <a:r>
              <a:rPr lang="en-US" sz="1200" dirty="0"/>
              <a:t> Yu, J. Zhang, C. </a:t>
            </a:r>
            <a:r>
              <a:rPr lang="en-US" sz="1200" dirty="0" err="1"/>
              <a:t>Lemmen</a:t>
            </a:r>
            <a:r>
              <a:rPr lang="en-US" sz="1200" dirty="0"/>
              <a:t>, A. </a:t>
            </a:r>
            <a:r>
              <a:rPr lang="en-US" sz="1200" dirty="0" err="1"/>
              <a:t>Abdolali</a:t>
            </a:r>
            <a:r>
              <a:rPr lang="en-US" sz="1200" dirty="0"/>
              <a:t>, D. Worthen, I.A </a:t>
            </a:r>
            <a:r>
              <a:rPr lang="en-US" sz="1200" dirty="0" err="1"/>
              <a:t>Tsay</a:t>
            </a:r>
            <a:r>
              <a:rPr lang="en-US" sz="1200" dirty="0"/>
              <a:t>, J. Haddad, P.s </a:t>
            </a:r>
            <a:r>
              <a:rPr lang="en-US" sz="1200" dirty="0" err="1"/>
              <a:t>Velissariou</a:t>
            </a:r>
            <a:r>
              <a:rPr lang="en-US" sz="1200" dirty="0"/>
              <a:t>, F. </a:t>
            </a:r>
            <a:r>
              <a:rPr lang="en-US" sz="1200" dirty="0" err="1"/>
              <a:t>Cassalho</a:t>
            </a:r>
            <a:r>
              <a:rPr lang="en-US" sz="1200" dirty="0"/>
              <a:t>, S. Mani, F. </a:t>
            </a:r>
            <a:r>
              <a:rPr lang="en-US" sz="1200" dirty="0" err="1"/>
              <a:t>Daneshvar</a:t>
            </a:r>
            <a:r>
              <a:rPr lang="en-US" sz="1200" dirty="0"/>
              <a:t>, S. </a:t>
            </a:r>
            <a:r>
              <a:rPr lang="en-US" sz="1200" dirty="0" err="1"/>
              <a:t>Banihashemi</a:t>
            </a:r>
            <a:r>
              <a:rPr lang="en-US" sz="1200" dirty="0"/>
              <a:t>, A. </a:t>
            </a:r>
            <a:r>
              <a:rPr lang="en-US" sz="1200" dirty="0" err="1"/>
              <a:t>Salimi-Tarazouj</a:t>
            </a:r>
            <a:r>
              <a:rPr lang="en-US" sz="1200" dirty="0"/>
              <a:t>, J. Smith, </a:t>
            </a:r>
            <a:r>
              <a:rPr lang="en-US" sz="1200" dirty="0" err="1"/>
              <a:t>E.d</a:t>
            </a:r>
            <a:r>
              <a:rPr lang="en-US" sz="1200" dirty="0"/>
              <a:t> Myers, S. </a:t>
            </a:r>
            <a:r>
              <a:rPr lang="en-US" sz="1200" dirty="0" err="1"/>
              <a:t>Moghimi</a:t>
            </a:r>
            <a:endParaRPr sz="1200" dirty="0"/>
          </a:p>
        </p:txBody>
      </p:sp>
      <p:pic>
        <p:nvPicPr>
          <p:cNvPr id="4" name="Google Shape;58;p1">
            <a:extLst>
              <a:ext uri="{FF2B5EF4-FFF2-40B4-BE49-F238E27FC236}">
                <a16:creationId xmlns:a16="http://schemas.microsoft.com/office/drawing/2014/main" id="{A5034CCA-F723-476B-82D9-894B172D7B4E}"/>
              </a:ext>
            </a:extLst>
          </p:cNvPr>
          <p:cNvPicPr preferRelativeResize="0"/>
          <p:nvPr/>
        </p:nvPicPr>
        <p:blipFill rotWithShape="1">
          <a:blip r:embed="rId3">
            <a:alphaModFix/>
          </a:blip>
          <a:srcRect/>
          <a:stretch/>
        </p:blipFill>
        <p:spPr>
          <a:xfrm>
            <a:off x="5079500" y="3254131"/>
            <a:ext cx="1558596" cy="152698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Regression tests in the Duck domain</a:t>
            </a:r>
            <a:endParaRPr dirty="0"/>
          </a:p>
        </p:txBody>
      </p:sp>
      <p:sp>
        <p:nvSpPr>
          <p:cNvPr id="3" name="Google Shape;712;g38b7ebdd02e_6_116">
            <a:extLst>
              <a:ext uri="{FF2B5EF4-FFF2-40B4-BE49-F238E27FC236}">
                <a16:creationId xmlns:a16="http://schemas.microsoft.com/office/drawing/2014/main" id="{FC3DF7E5-AF79-4EA7-8BA5-0B630D56F933}"/>
              </a:ext>
            </a:extLst>
          </p:cNvPr>
          <p:cNvSpPr txBox="1">
            <a:spLocks noGrp="1"/>
          </p:cNvSpPr>
          <p:nvPr/>
        </p:nvSpPr>
        <p:spPr>
          <a:xfrm>
            <a:off x="90483" y="94088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lvl="0" indent="0" algn="l" rtl="0">
              <a:lnSpc>
                <a:spcPct val="150000"/>
              </a:lnSpc>
              <a:spcBef>
                <a:spcPts val="0"/>
              </a:spcBef>
              <a:spcAft>
                <a:spcPts val="0"/>
              </a:spcAft>
              <a:buSzPts val="2800"/>
              <a:buNone/>
            </a:pPr>
            <a:r>
              <a:rPr lang="en-US" sz="1700" b="1" dirty="0" err="1">
                <a:solidFill>
                  <a:schemeClr val="dk2"/>
                </a:solidFill>
              </a:rPr>
              <a:t>Longuet</a:t>
            </a:r>
            <a:r>
              <a:rPr lang="en-US" sz="1700" b="1" dirty="0">
                <a:solidFill>
                  <a:schemeClr val="dk2"/>
                </a:solidFill>
              </a:rPr>
              <a:t>-Higgins Radiation Coupling</a:t>
            </a:r>
            <a:endParaRPr sz="3000" b="1" dirty="0"/>
          </a:p>
        </p:txBody>
      </p:sp>
      <p:sp>
        <p:nvSpPr>
          <p:cNvPr id="4" name="Google Shape;715;g38b7ebdd02e_6_116">
            <a:extLst>
              <a:ext uri="{FF2B5EF4-FFF2-40B4-BE49-F238E27FC236}">
                <a16:creationId xmlns:a16="http://schemas.microsoft.com/office/drawing/2014/main" id="{7B7EA0C6-46B7-4463-9609-BCF87DABD41D}"/>
              </a:ext>
            </a:extLst>
          </p:cNvPr>
          <p:cNvSpPr txBox="1"/>
          <p:nvPr/>
        </p:nvSpPr>
        <p:spPr>
          <a:xfrm>
            <a:off x="4741709" y="1051374"/>
            <a:ext cx="4572000" cy="35400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None/>
            </a:pPr>
            <a:r>
              <a:rPr lang="en-US" sz="1700" b="1" i="0" u="none" strike="noStrike" cap="none" dirty="0">
                <a:solidFill>
                  <a:schemeClr val="dk2"/>
                </a:solidFill>
                <a:latin typeface="Arial"/>
                <a:ea typeface="Arial"/>
                <a:cs typeface="Arial"/>
                <a:sym typeface="Arial"/>
              </a:rPr>
              <a:t>3D Vortex Coupling</a:t>
            </a:r>
            <a:endParaRPr sz="1700" b="0" i="0" u="none" strike="noStrike" cap="none" dirty="0">
              <a:solidFill>
                <a:srgbClr val="000000"/>
              </a:solidFill>
              <a:latin typeface="Arial"/>
              <a:ea typeface="Arial"/>
              <a:cs typeface="Arial"/>
              <a:sym typeface="Arial"/>
            </a:endParaRPr>
          </a:p>
        </p:txBody>
      </p:sp>
      <p:pic>
        <p:nvPicPr>
          <p:cNvPr id="5" name="Google Shape;714;g38b7ebdd02e_6_116">
            <a:extLst>
              <a:ext uri="{FF2B5EF4-FFF2-40B4-BE49-F238E27FC236}">
                <a16:creationId xmlns:a16="http://schemas.microsoft.com/office/drawing/2014/main" id="{ED3AB647-F26C-4998-8C20-5EF7100BF2C7}"/>
              </a:ext>
            </a:extLst>
          </p:cNvPr>
          <p:cNvPicPr preferRelativeResize="0"/>
          <p:nvPr/>
        </p:nvPicPr>
        <p:blipFill rotWithShape="1">
          <a:blip r:embed="rId3">
            <a:alphaModFix/>
          </a:blip>
          <a:srcRect/>
          <a:stretch/>
        </p:blipFill>
        <p:spPr>
          <a:xfrm>
            <a:off x="431630" y="1514724"/>
            <a:ext cx="3464419" cy="2758408"/>
          </a:xfrm>
          <a:prstGeom prst="rect">
            <a:avLst/>
          </a:prstGeom>
          <a:noFill/>
          <a:ln>
            <a:noFill/>
          </a:ln>
        </p:spPr>
      </p:pic>
      <p:pic>
        <p:nvPicPr>
          <p:cNvPr id="6" name="Google Shape;716;g38b7ebdd02e_6_116">
            <a:extLst>
              <a:ext uri="{FF2B5EF4-FFF2-40B4-BE49-F238E27FC236}">
                <a16:creationId xmlns:a16="http://schemas.microsoft.com/office/drawing/2014/main" id="{72A61BE2-E46F-4680-BEF5-CC25EE9F0C41}"/>
              </a:ext>
            </a:extLst>
          </p:cNvPr>
          <p:cNvPicPr preferRelativeResize="0"/>
          <p:nvPr/>
        </p:nvPicPr>
        <p:blipFill rotWithShape="1">
          <a:blip r:embed="rId4">
            <a:alphaModFix/>
          </a:blip>
          <a:srcRect/>
          <a:stretch/>
        </p:blipFill>
        <p:spPr>
          <a:xfrm>
            <a:off x="4002766" y="1514724"/>
            <a:ext cx="4348985" cy="3088535"/>
          </a:xfrm>
          <a:prstGeom prst="rect">
            <a:avLst/>
          </a:prstGeom>
          <a:noFill/>
          <a:ln>
            <a:noFill/>
          </a:ln>
        </p:spPr>
      </p:pic>
      <p:pic>
        <p:nvPicPr>
          <p:cNvPr id="7" name="Google Shape;87;p4">
            <a:extLst>
              <a:ext uri="{FF2B5EF4-FFF2-40B4-BE49-F238E27FC236}">
                <a16:creationId xmlns:a16="http://schemas.microsoft.com/office/drawing/2014/main" id="{24E0C9CF-2C48-4F5A-85A7-E49BA7DCBFA2}"/>
              </a:ext>
            </a:extLst>
          </p:cNvPr>
          <p:cNvPicPr preferRelativeResize="0"/>
          <p:nvPr/>
        </p:nvPicPr>
        <p:blipFill rotWithShape="1">
          <a:blip r:embed="rId5">
            <a:alphaModFix/>
          </a:blip>
          <a:srcRect/>
          <a:stretch/>
        </p:blipFill>
        <p:spPr>
          <a:xfrm>
            <a:off x="8054272" y="0"/>
            <a:ext cx="1089728" cy="1076816"/>
          </a:xfrm>
          <a:prstGeom prst="rect">
            <a:avLst/>
          </a:prstGeom>
          <a:noFill/>
          <a:ln>
            <a:noFill/>
          </a:ln>
        </p:spPr>
      </p:pic>
      <p:sp>
        <p:nvSpPr>
          <p:cNvPr id="8" name="Google Shape;89;p4">
            <a:extLst>
              <a:ext uri="{FF2B5EF4-FFF2-40B4-BE49-F238E27FC236}">
                <a16:creationId xmlns:a16="http://schemas.microsoft.com/office/drawing/2014/main" id="{558DC872-106F-45E4-9E6B-FD699B68C625}"/>
              </a:ext>
            </a:extLst>
          </p:cNvPr>
          <p:cNvSpPr txBox="1"/>
          <p:nvPr/>
        </p:nvSpPr>
        <p:spPr>
          <a:xfrm>
            <a:off x="365760" y="4693920"/>
            <a:ext cx="317106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dirty="0">
                <a:solidFill>
                  <a:srgbClr val="7F7F7F"/>
                </a:solidFill>
                <a:latin typeface="Arial"/>
                <a:ea typeface="Arial"/>
                <a:cs typeface="Arial"/>
                <a:sym typeface="Arial"/>
              </a:rPr>
              <a:t>NOAA/NOS’ Office of Coast Survey</a:t>
            </a:r>
            <a:endParaRPr dirty="0"/>
          </a:p>
        </p:txBody>
      </p:sp>
      <p:sp>
        <p:nvSpPr>
          <p:cNvPr id="9" name="Google Shape;90;p4">
            <a:extLst>
              <a:ext uri="{FF2B5EF4-FFF2-40B4-BE49-F238E27FC236}">
                <a16:creationId xmlns:a16="http://schemas.microsoft.com/office/drawing/2014/main" id="{E3BC7D6F-8A8A-4021-BED4-9A457A0C7008}"/>
              </a:ext>
            </a:extLst>
          </p:cNvPr>
          <p:cNvSpPr txBox="1"/>
          <p:nvPr/>
        </p:nvSpPr>
        <p:spPr>
          <a:xfrm>
            <a:off x="6841620" y="4823540"/>
            <a:ext cx="205854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Contact: </a:t>
            </a:r>
            <a:r>
              <a:rPr lang="en-US" sz="1000" b="0" i="0" u="none" strike="noStrike" cap="none" dirty="0">
                <a:solidFill>
                  <a:srgbClr val="0070C0"/>
                </a:solidFill>
                <a:latin typeface="Arial"/>
                <a:ea typeface="Arial"/>
                <a:cs typeface="Arial"/>
                <a:sym typeface="Arial"/>
              </a:rPr>
              <a:t>Yunfang.sun@noaa.gov</a:t>
            </a:r>
            <a:endParaRPr dirty="0"/>
          </a:p>
        </p:txBody>
      </p:sp>
    </p:spTree>
    <p:extLst>
      <p:ext uri="{BB962C8B-B14F-4D97-AF65-F5344CB8AC3E}">
        <p14:creationId xmlns:p14="http://schemas.microsoft.com/office/powerpoint/2010/main" val="1070527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t>Water elevation comparisons between observations and numerical experiments </a:t>
            </a:r>
            <a:endParaRPr dirty="0"/>
          </a:p>
        </p:txBody>
      </p:sp>
      <p:pic>
        <p:nvPicPr>
          <p:cNvPr id="3" name="Picture 2">
            <a:extLst>
              <a:ext uri="{FF2B5EF4-FFF2-40B4-BE49-F238E27FC236}">
                <a16:creationId xmlns:a16="http://schemas.microsoft.com/office/drawing/2014/main" id="{CD59B91A-22F5-4DBF-BB8C-2B13978E2A03}"/>
              </a:ext>
            </a:extLst>
          </p:cNvPr>
          <p:cNvPicPr/>
          <p:nvPr/>
        </p:nvPicPr>
        <p:blipFill rotWithShape="1">
          <a:blip r:embed="rId3">
            <a:extLst>
              <a:ext uri="{28A0092B-C50C-407E-A947-70E740481C1C}">
                <a14:useLocalDpi xmlns:a14="http://schemas.microsoft.com/office/drawing/2010/main" val="0"/>
              </a:ext>
            </a:extLst>
          </a:blip>
          <a:srcRect t="29753" b="22189"/>
          <a:stretch/>
        </p:blipFill>
        <p:spPr bwMode="auto">
          <a:xfrm>
            <a:off x="835533" y="1337724"/>
            <a:ext cx="5734685" cy="3559810"/>
          </a:xfrm>
          <a:prstGeom prst="rect">
            <a:avLst/>
          </a:prstGeom>
          <a:noFill/>
          <a:ln>
            <a:noFill/>
          </a:ln>
          <a:extLst>
            <a:ext uri="{53640926-AAD7-44D8-BBD7-CCE9431645EC}">
              <a14:shadowObscured xmlns:a14="http://schemas.microsoft.com/office/drawing/2010/main"/>
            </a:ext>
          </a:extLst>
        </p:spPr>
      </p:pic>
      <p:pic>
        <p:nvPicPr>
          <p:cNvPr id="4" name="Google Shape;87;p4">
            <a:extLst>
              <a:ext uri="{FF2B5EF4-FFF2-40B4-BE49-F238E27FC236}">
                <a16:creationId xmlns:a16="http://schemas.microsoft.com/office/drawing/2014/main" id="{4348E745-7D54-4498-85AB-6CA9C3888EB3}"/>
              </a:ext>
            </a:extLst>
          </p:cNvPr>
          <p:cNvPicPr preferRelativeResize="0"/>
          <p:nvPr/>
        </p:nvPicPr>
        <p:blipFill rotWithShape="1">
          <a:blip r:embed="rId4">
            <a:alphaModFix/>
          </a:blip>
          <a:srcRect/>
          <a:stretch/>
        </p:blipFill>
        <p:spPr>
          <a:xfrm>
            <a:off x="8054272" y="0"/>
            <a:ext cx="1089728" cy="1076816"/>
          </a:xfrm>
          <a:prstGeom prst="rect">
            <a:avLst/>
          </a:prstGeom>
          <a:noFill/>
          <a:ln>
            <a:noFill/>
          </a:ln>
        </p:spPr>
      </p:pic>
      <p:sp>
        <p:nvSpPr>
          <p:cNvPr id="5" name="Google Shape;89;p4">
            <a:extLst>
              <a:ext uri="{FF2B5EF4-FFF2-40B4-BE49-F238E27FC236}">
                <a16:creationId xmlns:a16="http://schemas.microsoft.com/office/drawing/2014/main" id="{51C5F60C-16A8-40BF-9215-92E866705742}"/>
              </a:ext>
            </a:extLst>
          </p:cNvPr>
          <p:cNvSpPr txBox="1"/>
          <p:nvPr/>
        </p:nvSpPr>
        <p:spPr>
          <a:xfrm>
            <a:off x="365760" y="4693920"/>
            <a:ext cx="317106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dirty="0">
                <a:solidFill>
                  <a:srgbClr val="7F7F7F"/>
                </a:solidFill>
                <a:latin typeface="Arial"/>
                <a:ea typeface="Arial"/>
                <a:cs typeface="Arial"/>
                <a:sym typeface="Arial"/>
              </a:rPr>
              <a:t>NOAA/NOS’ Office of Coast Survey</a:t>
            </a:r>
            <a:endParaRPr dirty="0"/>
          </a:p>
        </p:txBody>
      </p:sp>
      <p:sp>
        <p:nvSpPr>
          <p:cNvPr id="6" name="Google Shape;90;p4">
            <a:extLst>
              <a:ext uri="{FF2B5EF4-FFF2-40B4-BE49-F238E27FC236}">
                <a16:creationId xmlns:a16="http://schemas.microsoft.com/office/drawing/2014/main" id="{BCE04575-B498-4787-9C8E-C6BBCA602B4F}"/>
              </a:ext>
            </a:extLst>
          </p:cNvPr>
          <p:cNvSpPr txBox="1"/>
          <p:nvPr/>
        </p:nvSpPr>
        <p:spPr>
          <a:xfrm>
            <a:off x="6841620" y="4823540"/>
            <a:ext cx="205854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Contact: </a:t>
            </a:r>
            <a:r>
              <a:rPr lang="en-US" sz="1000" b="0" i="0" u="none" strike="noStrike" cap="none" dirty="0">
                <a:solidFill>
                  <a:srgbClr val="0070C0"/>
                </a:solidFill>
                <a:latin typeface="Arial"/>
                <a:ea typeface="Arial"/>
                <a:cs typeface="Arial"/>
                <a:sym typeface="Arial"/>
              </a:rPr>
              <a:t>Yunfang.sun@noaa.gov</a:t>
            </a:r>
            <a:endParaRPr dirty="0"/>
          </a:p>
        </p:txBody>
      </p:sp>
    </p:spTree>
    <p:extLst>
      <p:ext uri="{BB962C8B-B14F-4D97-AF65-F5344CB8AC3E}">
        <p14:creationId xmlns:p14="http://schemas.microsoft.com/office/powerpoint/2010/main" val="2715577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5853722" y="901131"/>
            <a:ext cx="2665047" cy="9993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t>Significant wave height, Mean time period, and mean direction comparisons between observations and numerical experiments</a:t>
            </a:r>
            <a:endParaRPr dirty="0"/>
          </a:p>
        </p:txBody>
      </p:sp>
      <p:pic>
        <p:nvPicPr>
          <p:cNvPr id="3" name="Picture 2">
            <a:extLst>
              <a:ext uri="{FF2B5EF4-FFF2-40B4-BE49-F238E27FC236}">
                <a16:creationId xmlns:a16="http://schemas.microsoft.com/office/drawing/2014/main" id="{573CB883-97D8-4D5D-89D9-BDFA7EB1F5EA}"/>
              </a:ext>
            </a:extLst>
          </p:cNvPr>
          <p:cNvPicPr/>
          <p:nvPr/>
        </p:nvPicPr>
        <p:blipFill rotWithShape="1">
          <a:blip r:embed="rId3" cstate="print">
            <a:extLst>
              <a:ext uri="{28A0092B-C50C-407E-A947-70E740481C1C}">
                <a14:useLocalDpi xmlns:a14="http://schemas.microsoft.com/office/drawing/2010/main" val="0"/>
              </a:ext>
            </a:extLst>
          </a:blip>
          <a:srcRect t="2844" b="26690"/>
          <a:stretch/>
        </p:blipFill>
        <p:spPr bwMode="auto">
          <a:xfrm>
            <a:off x="0" y="85969"/>
            <a:ext cx="5738495" cy="5228494"/>
          </a:xfrm>
          <a:prstGeom prst="rect">
            <a:avLst/>
          </a:prstGeom>
          <a:noFill/>
          <a:ln>
            <a:noFill/>
          </a:ln>
          <a:extLst>
            <a:ext uri="{53640926-AAD7-44D8-BBD7-CCE9431645EC}">
              <a14:shadowObscured xmlns:a14="http://schemas.microsoft.com/office/drawing/2010/main"/>
            </a:ext>
          </a:extLst>
        </p:spPr>
      </p:pic>
      <p:pic>
        <p:nvPicPr>
          <p:cNvPr id="4" name="Google Shape;87;p4">
            <a:extLst>
              <a:ext uri="{FF2B5EF4-FFF2-40B4-BE49-F238E27FC236}">
                <a16:creationId xmlns:a16="http://schemas.microsoft.com/office/drawing/2014/main" id="{273D4ED2-4A14-406D-A9AA-3E64850748C8}"/>
              </a:ext>
            </a:extLst>
          </p:cNvPr>
          <p:cNvPicPr preferRelativeResize="0"/>
          <p:nvPr/>
        </p:nvPicPr>
        <p:blipFill rotWithShape="1">
          <a:blip r:embed="rId4">
            <a:alphaModFix/>
          </a:blip>
          <a:srcRect/>
          <a:stretch/>
        </p:blipFill>
        <p:spPr>
          <a:xfrm>
            <a:off x="8054272" y="0"/>
            <a:ext cx="1089728" cy="1076816"/>
          </a:xfrm>
          <a:prstGeom prst="rect">
            <a:avLst/>
          </a:prstGeom>
          <a:noFill/>
          <a:ln>
            <a:noFill/>
          </a:ln>
        </p:spPr>
      </p:pic>
      <p:sp>
        <p:nvSpPr>
          <p:cNvPr id="5" name="Google Shape;89;p4">
            <a:extLst>
              <a:ext uri="{FF2B5EF4-FFF2-40B4-BE49-F238E27FC236}">
                <a16:creationId xmlns:a16="http://schemas.microsoft.com/office/drawing/2014/main" id="{DC082CDC-63C1-4DA6-8470-B09B77337A7A}"/>
              </a:ext>
            </a:extLst>
          </p:cNvPr>
          <p:cNvSpPr txBox="1"/>
          <p:nvPr/>
        </p:nvSpPr>
        <p:spPr>
          <a:xfrm>
            <a:off x="365760" y="4693920"/>
            <a:ext cx="317106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dirty="0">
                <a:solidFill>
                  <a:srgbClr val="7F7F7F"/>
                </a:solidFill>
                <a:latin typeface="Arial"/>
                <a:ea typeface="Arial"/>
                <a:cs typeface="Arial"/>
                <a:sym typeface="Arial"/>
              </a:rPr>
              <a:t>NOAA/NOS’ Office of Coast Survey</a:t>
            </a:r>
            <a:endParaRPr dirty="0"/>
          </a:p>
        </p:txBody>
      </p:sp>
      <p:sp>
        <p:nvSpPr>
          <p:cNvPr id="6" name="Google Shape;90;p4">
            <a:extLst>
              <a:ext uri="{FF2B5EF4-FFF2-40B4-BE49-F238E27FC236}">
                <a16:creationId xmlns:a16="http://schemas.microsoft.com/office/drawing/2014/main" id="{D9A1F138-748A-496D-BBEC-FA9E4B792F17}"/>
              </a:ext>
            </a:extLst>
          </p:cNvPr>
          <p:cNvSpPr txBox="1"/>
          <p:nvPr/>
        </p:nvSpPr>
        <p:spPr>
          <a:xfrm>
            <a:off x="6841620" y="4823540"/>
            <a:ext cx="205854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Contact: </a:t>
            </a:r>
            <a:r>
              <a:rPr lang="en-US" sz="1000" b="0" i="0" u="none" strike="noStrike" cap="none" dirty="0">
                <a:solidFill>
                  <a:srgbClr val="0070C0"/>
                </a:solidFill>
                <a:latin typeface="Arial"/>
                <a:ea typeface="Arial"/>
                <a:cs typeface="Arial"/>
                <a:sym typeface="Arial"/>
              </a:rPr>
              <a:t>Yunfang.sun@noaa.gov</a:t>
            </a:r>
            <a:endParaRPr dirty="0"/>
          </a:p>
        </p:txBody>
      </p:sp>
    </p:spTree>
    <p:extLst>
      <p:ext uri="{BB962C8B-B14F-4D97-AF65-F5344CB8AC3E}">
        <p14:creationId xmlns:p14="http://schemas.microsoft.com/office/powerpoint/2010/main" val="2307581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835532" y="338424"/>
            <a:ext cx="7003299" cy="9993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t>The along shore and cross shore velocity components from coast to awac6m</a:t>
            </a:r>
            <a:endParaRPr dirty="0"/>
          </a:p>
        </p:txBody>
      </p:sp>
      <p:pic>
        <p:nvPicPr>
          <p:cNvPr id="3" name="Picture 2">
            <a:extLst>
              <a:ext uri="{FF2B5EF4-FFF2-40B4-BE49-F238E27FC236}">
                <a16:creationId xmlns:a16="http://schemas.microsoft.com/office/drawing/2014/main" id="{6101A105-9D86-4DDD-9870-2AA15D0E68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02381" y="842935"/>
            <a:ext cx="5410395" cy="4158762"/>
          </a:xfrm>
          <a:prstGeom prst="rect">
            <a:avLst/>
          </a:prstGeom>
          <a:noFill/>
          <a:ln>
            <a:noFill/>
          </a:ln>
        </p:spPr>
      </p:pic>
      <p:pic>
        <p:nvPicPr>
          <p:cNvPr id="4" name="Google Shape;87;p4">
            <a:extLst>
              <a:ext uri="{FF2B5EF4-FFF2-40B4-BE49-F238E27FC236}">
                <a16:creationId xmlns:a16="http://schemas.microsoft.com/office/drawing/2014/main" id="{67F81FEF-6D86-435E-B55B-92E504D781C1}"/>
              </a:ext>
            </a:extLst>
          </p:cNvPr>
          <p:cNvPicPr preferRelativeResize="0"/>
          <p:nvPr/>
        </p:nvPicPr>
        <p:blipFill rotWithShape="1">
          <a:blip r:embed="rId4">
            <a:alphaModFix/>
          </a:blip>
          <a:srcRect/>
          <a:stretch/>
        </p:blipFill>
        <p:spPr>
          <a:xfrm>
            <a:off x="8054272" y="0"/>
            <a:ext cx="1089728" cy="1076816"/>
          </a:xfrm>
          <a:prstGeom prst="rect">
            <a:avLst/>
          </a:prstGeom>
          <a:noFill/>
          <a:ln>
            <a:noFill/>
          </a:ln>
        </p:spPr>
      </p:pic>
      <p:sp>
        <p:nvSpPr>
          <p:cNvPr id="5" name="Google Shape;89;p4">
            <a:extLst>
              <a:ext uri="{FF2B5EF4-FFF2-40B4-BE49-F238E27FC236}">
                <a16:creationId xmlns:a16="http://schemas.microsoft.com/office/drawing/2014/main" id="{A08BFCE5-AFBE-4A07-807D-D6C85CE1FFF7}"/>
              </a:ext>
            </a:extLst>
          </p:cNvPr>
          <p:cNvSpPr txBox="1"/>
          <p:nvPr/>
        </p:nvSpPr>
        <p:spPr>
          <a:xfrm>
            <a:off x="365760" y="4693920"/>
            <a:ext cx="317106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dirty="0">
                <a:solidFill>
                  <a:srgbClr val="7F7F7F"/>
                </a:solidFill>
                <a:latin typeface="Arial"/>
                <a:ea typeface="Arial"/>
                <a:cs typeface="Arial"/>
                <a:sym typeface="Arial"/>
              </a:rPr>
              <a:t>NOAA/NOS’ Office of Coast Survey</a:t>
            </a:r>
            <a:endParaRPr dirty="0"/>
          </a:p>
        </p:txBody>
      </p:sp>
      <p:sp>
        <p:nvSpPr>
          <p:cNvPr id="6" name="Google Shape;90;p4">
            <a:extLst>
              <a:ext uri="{FF2B5EF4-FFF2-40B4-BE49-F238E27FC236}">
                <a16:creationId xmlns:a16="http://schemas.microsoft.com/office/drawing/2014/main" id="{F9750FAA-BDAD-4339-958C-01E4AC80BEA3}"/>
              </a:ext>
            </a:extLst>
          </p:cNvPr>
          <p:cNvSpPr txBox="1"/>
          <p:nvPr/>
        </p:nvSpPr>
        <p:spPr>
          <a:xfrm>
            <a:off x="6841620" y="4823540"/>
            <a:ext cx="205854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Contact: </a:t>
            </a:r>
            <a:r>
              <a:rPr lang="en-US" sz="1000" b="0" i="0" u="none" strike="noStrike" cap="none" dirty="0">
                <a:solidFill>
                  <a:srgbClr val="0070C0"/>
                </a:solidFill>
                <a:latin typeface="Arial"/>
                <a:ea typeface="Arial"/>
                <a:cs typeface="Arial"/>
                <a:sym typeface="Arial"/>
              </a:rPr>
              <a:t>Yunfang.sun@noaa.gov</a:t>
            </a:r>
            <a:endParaRPr dirty="0"/>
          </a:p>
        </p:txBody>
      </p:sp>
      <p:pic>
        <p:nvPicPr>
          <p:cNvPr id="7" name="Google Shape;705;g38b7ebdd02e_6_101">
            <a:extLst>
              <a:ext uri="{FF2B5EF4-FFF2-40B4-BE49-F238E27FC236}">
                <a16:creationId xmlns:a16="http://schemas.microsoft.com/office/drawing/2014/main" id="{6AE70749-9DBE-48D8-B9A4-500A32722DAC}"/>
              </a:ext>
            </a:extLst>
          </p:cNvPr>
          <p:cNvPicPr preferRelativeResize="0"/>
          <p:nvPr/>
        </p:nvPicPr>
        <p:blipFill rotWithShape="1">
          <a:blip r:embed="rId5">
            <a:alphaModFix/>
          </a:blip>
          <a:srcRect l="37739" r="19074"/>
          <a:stretch/>
        </p:blipFill>
        <p:spPr>
          <a:xfrm>
            <a:off x="703384" y="1799850"/>
            <a:ext cx="1553941" cy="2005927"/>
          </a:xfrm>
          <a:prstGeom prst="rect">
            <a:avLst/>
          </a:prstGeom>
          <a:noFill/>
          <a:ln>
            <a:noFill/>
          </a:ln>
        </p:spPr>
      </p:pic>
      <p:cxnSp>
        <p:nvCxnSpPr>
          <p:cNvPr id="8" name="Straight Connector 7">
            <a:extLst>
              <a:ext uri="{FF2B5EF4-FFF2-40B4-BE49-F238E27FC236}">
                <a16:creationId xmlns:a16="http://schemas.microsoft.com/office/drawing/2014/main" id="{5657C794-8EAA-46D1-A085-7BB5AD444338}"/>
              </a:ext>
            </a:extLst>
          </p:cNvPr>
          <p:cNvCxnSpPr/>
          <p:nvPr/>
        </p:nvCxnSpPr>
        <p:spPr>
          <a:xfrm flipV="1">
            <a:off x="625231" y="2852615"/>
            <a:ext cx="805993" cy="28917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0651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Summary</a:t>
            </a:r>
            <a:endParaRPr dirty="0"/>
          </a:p>
        </p:txBody>
      </p:sp>
      <p:sp>
        <p:nvSpPr>
          <p:cNvPr id="4" name="TextBox 3">
            <a:extLst>
              <a:ext uri="{FF2B5EF4-FFF2-40B4-BE49-F238E27FC236}">
                <a16:creationId xmlns:a16="http://schemas.microsoft.com/office/drawing/2014/main" id="{529D6383-FAD2-4E5F-AC46-B807E72541C2}"/>
              </a:ext>
            </a:extLst>
          </p:cNvPr>
          <p:cNvSpPr txBox="1"/>
          <p:nvPr/>
        </p:nvSpPr>
        <p:spPr>
          <a:xfrm>
            <a:off x="453292" y="1259985"/>
            <a:ext cx="8432799" cy="2321085"/>
          </a:xfrm>
          <a:prstGeom prst="rect">
            <a:avLst/>
          </a:prstGeom>
          <a:noFill/>
        </p:spPr>
        <p:txBody>
          <a:bodyPr wrap="square">
            <a:spAutoFit/>
          </a:bodyPr>
          <a:lstStyle/>
          <a:p>
            <a:pPr marL="285750" marR="0" indent="-285750" algn="just">
              <a:lnSpc>
                <a:spcPct val="150000"/>
              </a:lnSpc>
              <a:spcBef>
                <a:spcPts val="0"/>
              </a:spcBef>
              <a:spcAft>
                <a:spcPts val="0"/>
              </a:spcAft>
              <a:buFont typeface="Arial" panose="020B0604020202020204" pitchFamily="34" charset="0"/>
              <a:buChar char="•"/>
            </a:pPr>
            <a:r>
              <a:rPr lang="en-GB" sz="1400" dirty="0">
                <a:effectLst/>
                <a:latin typeface="Maven Pro"/>
                <a:ea typeface="Times New Roman" panose="02020603050405020304" pitchFamily="18" charset="0"/>
              </a:rPr>
              <a:t>The core advancement of UFS-Coastal lies in its integration of specialized coastal hydrodynamic models (SCHISM, ADCIRC, FVCOM, and ROMS), the wave model WW3 and the sea ice model CICE, coupled through the flexible and modular CMEPS infrastructure, significantly improving predictive capabilities in coastal environments.</a:t>
            </a:r>
            <a:endParaRPr lang="en-US" sz="1400" dirty="0">
              <a:effectLst/>
              <a:latin typeface="Maven Pro"/>
              <a:ea typeface="Times New Roman" panose="02020603050405020304" pitchFamily="18" charset="0"/>
            </a:endParaRPr>
          </a:p>
          <a:p>
            <a:pPr marL="285750" marR="0" indent="-285750" algn="just">
              <a:lnSpc>
                <a:spcPct val="150000"/>
              </a:lnSpc>
              <a:spcBef>
                <a:spcPts val="0"/>
              </a:spcBef>
              <a:spcAft>
                <a:spcPts val="0"/>
              </a:spcAft>
              <a:buFont typeface="Arial" panose="020B0604020202020204" pitchFamily="34" charset="0"/>
              <a:buChar char="•"/>
            </a:pPr>
            <a:r>
              <a:rPr lang="en-GB" sz="1400" dirty="0">
                <a:effectLst/>
                <a:latin typeface="Maven Pro"/>
                <a:ea typeface="Times New Roman" panose="02020603050405020304" pitchFamily="18" charset="0"/>
              </a:rPr>
              <a:t>Experimental validations conducted at Duck, NC, rigorously assessed individual model components as well as their interactions within fully coupled model configurations. Validation results confirmed robust performance of each modelling component.</a:t>
            </a:r>
            <a:endParaRPr lang="en-US" sz="1400" dirty="0">
              <a:effectLst/>
              <a:latin typeface="Maven Pro"/>
              <a:ea typeface="Times New Roman" panose="02020603050405020304" pitchFamily="18" charset="0"/>
            </a:endParaRPr>
          </a:p>
        </p:txBody>
      </p:sp>
      <p:pic>
        <p:nvPicPr>
          <p:cNvPr id="5" name="Google Shape;87;p4">
            <a:extLst>
              <a:ext uri="{FF2B5EF4-FFF2-40B4-BE49-F238E27FC236}">
                <a16:creationId xmlns:a16="http://schemas.microsoft.com/office/drawing/2014/main" id="{1860C987-0953-43A9-8BA6-E4AB7644B388}"/>
              </a:ext>
            </a:extLst>
          </p:cNvPr>
          <p:cNvPicPr preferRelativeResize="0"/>
          <p:nvPr/>
        </p:nvPicPr>
        <p:blipFill rotWithShape="1">
          <a:blip r:embed="rId3">
            <a:alphaModFix/>
          </a:blip>
          <a:srcRect/>
          <a:stretch/>
        </p:blipFill>
        <p:spPr>
          <a:xfrm>
            <a:off x="8054272" y="0"/>
            <a:ext cx="1089728" cy="1076816"/>
          </a:xfrm>
          <a:prstGeom prst="rect">
            <a:avLst/>
          </a:prstGeom>
          <a:noFill/>
          <a:ln>
            <a:noFill/>
          </a:ln>
        </p:spPr>
      </p:pic>
      <p:sp>
        <p:nvSpPr>
          <p:cNvPr id="6" name="Google Shape;89;p4">
            <a:extLst>
              <a:ext uri="{FF2B5EF4-FFF2-40B4-BE49-F238E27FC236}">
                <a16:creationId xmlns:a16="http://schemas.microsoft.com/office/drawing/2014/main" id="{13126DD1-08E2-43B8-B054-21184231A550}"/>
              </a:ext>
            </a:extLst>
          </p:cNvPr>
          <p:cNvSpPr txBox="1"/>
          <p:nvPr/>
        </p:nvSpPr>
        <p:spPr>
          <a:xfrm>
            <a:off x="365760" y="4693920"/>
            <a:ext cx="317106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dirty="0">
                <a:solidFill>
                  <a:srgbClr val="7F7F7F"/>
                </a:solidFill>
                <a:latin typeface="Arial"/>
                <a:ea typeface="Arial"/>
                <a:cs typeface="Arial"/>
                <a:sym typeface="Arial"/>
              </a:rPr>
              <a:t>NOAA/NOS’ Office of Coast Survey</a:t>
            </a:r>
            <a:endParaRPr dirty="0"/>
          </a:p>
        </p:txBody>
      </p:sp>
      <p:sp>
        <p:nvSpPr>
          <p:cNvPr id="7" name="Google Shape;90;p4">
            <a:extLst>
              <a:ext uri="{FF2B5EF4-FFF2-40B4-BE49-F238E27FC236}">
                <a16:creationId xmlns:a16="http://schemas.microsoft.com/office/drawing/2014/main" id="{52431F31-4AD4-4F7A-80C4-614ED39D97C3}"/>
              </a:ext>
            </a:extLst>
          </p:cNvPr>
          <p:cNvSpPr txBox="1"/>
          <p:nvPr/>
        </p:nvSpPr>
        <p:spPr>
          <a:xfrm>
            <a:off x="6841620" y="4823540"/>
            <a:ext cx="205854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Contact: </a:t>
            </a:r>
            <a:r>
              <a:rPr lang="en-US" sz="1000" b="0" i="0" u="none" strike="noStrike" cap="none" dirty="0">
                <a:solidFill>
                  <a:srgbClr val="0070C0"/>
                </a:solidFill>
                <a:latin typeface="Arial"/>
                <a:ea typeface="Arial"/>
                <a:cs typeface="Arial"/>
                <a:sym typeface="Arial"/>
              </a:rPr>
              <a:t>Yunfang.sun@noaa.gov</a:t>
            </a:r>
            <a:endParaRPr dirty="0"/>
          </a:p>
        </p:txBody>
      </p:sp>
    </p:spTree>
    <p:extLst>
      <p:ext uri="{BB962C8B-B14F-4D97-AF65-F5344CB8AC3E}">
        <p14:creationId xmlns:p14="http://schemas.microsoft.com/office/powerpoint/2010/main" val="4099484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Summary</a:t>
            </a:r>
            <a:endParaRPr dirty="0"/>
          </a:p>
        </p:txBody>
      </p:sp>
      <p:sp>
        <p:nvSpPr>
          <p:cNvPr id="4" name="TextBox 3">
            <a:extLst>
              <a:ext uri="{FF2B5EF4-FFF2-40B4-BE49-F238E27FC236}">
                <a16:creationId xmlns:a16="http://schemas.microsoft.com/office/drawing/2014/main" id="{16492A97-7CDD-42B3-A03F-7D881F66065C}"/>
              </a:ext>
            </a:extLst>
          </p:cNvPr>
          <p:cNvSpPr txBox="1"/>
          <p:nvPr/>
        </p:nvSpPr>
        <p:spPr>
          <a:xfrm>
            <a:off x="320431" y="838074"/>
            <a:ext cx="8823569" cy="2962158"/>
          </a:xfrm>
          <a:prstGeom prst="rect">
            <a:avLst/>
          </a:prstGeom>
          <a:noFill/>
        </p:spPr>
        <p:txBody>
          <a:bodyPr wrap="square">
            <a:spAutoFit/>
          </a:bodyPr>
          <a:lstStyle/>
          <a:p>
            <a:pPr marL="0" marR="0" algn="just">
              <a:lnSpc>
                <a:spcPct val="150000"/>
              </a:lnSpc>
              <a:spcBef>
                <a:spcPts val="0"/>
              </a:spcBef>
              <a:spcAft>
                <a:spcPts val="0"/>
              </a:spcAft>
            </a:pPr>
            <a:r>
              <a:rPr lang="en-GB" dirty="0">
                <a:latin typeface="Maven Pro"/>
                <a:ea typeface="Times New Roman" panose="02020603050405020304" pitchFamily="18" charset="0"/>
              </a:rPr>
              <a:t>C</a:t>
            </a:r>
            <a:r>
              <a:rPr lang="en-GB" sz="1400" dirty="0">
                <a:effectLst/>
                <a:latin typeface="Maven Pro"/>
                <a:ea typeface="Times New Roman" panose="02020603050405020304" pitchFamily="18" charset="0"/>
              </a:rPr>
              <a:t>omparison of two distinct wave-current interaction methodologies: the traditional </a:t>
            </a:r>
            <a:r>
              <a:rPr lang="en-GB" sz="1400" dirty="0" err="1">
                <a:effectLst/>
                <a:latin typeface="Maven Pro"/>
                <a:ea typeface="Times New Roman" panose="02020603050405020304" pitchFamily="18" charset="0"/>
              </a:rPr>
              <a:t>Longuet</a:t>
            </a:r>
            <a:r>
              <a:rPr lang="en-GB" sz="1400" dirty="0">
                <a:effectLst/>
                <a:latin typeface="Maven Pro"/>
                <a:ea typeface="Times New Roman" panose="02020603050405020304" pitchFamily="18" charset="0"/>
              </a:rPr>
              <a:t>-Higgins radiation stress formulation and the advanced 3D vortex coupling method. </a:t>
            </a:r>
          </a:p>
          <a:p>
            <a:pPr marL="0" marR="0" algn="just">
              <a:lnSpc>
                <a:spcPct val="150000"/>
              </a:lnSpc>
              <a:spcBef>
                <a:spcPts val="0"/>
              </a:spcBef>
              <a:spcAft>
                <a:spcPts val="0"/>
              </a:spcAft>
            </a:pPr>
            <a:r>
              <a:rPr lang="en-GB" sz="1400" dirty="0">
                <a:effectLst/>
                <a:latin typeface="Maven Pro"/>
                <a:ea typeface="Times New Roman" panose="02020603050405020304" pitchFamily="18" charset="0"/>
              </a:rPr>
              <a:t>While both methods successfully captured overall storm surge magnitudes and nearshore wave characteristics, important distinctions emerged. </a:t>
            </a:r>
          </a:p>
          <a:p>
            <a:pPr marL="285750" marR="0" indent="-285750" algn="just">
              <a:lnSpc>
                <a:spcPct val="150000"/>
              </a:lnSpc>
              <a:spcBef>
                <a:spcPts val="0"/>
              </a:spcBef>
              <a:spcAft>
                <a:spcPts val="0"/>
              </a:spcAft>
              <a:buFont typeface="Arial" panose="020B0604020202020204" pitchFamily="34" charset="0"/>
              <a:buChar char="•"/>
            </a:pPr>
            <a:r>
              <a:rPr lang="en-GB" sz="1400" dirty="0">
                <a:effectLst/>
                <a:latin typeface="Maven Pro"/>
                <a:ea typeface="Times New Roman" panose="02020603050405020304" pitchFamily="18" charset="0"/>
              </a:rPr>
              <a:t>The depth-integrated </a:t>
            </a:r>
            <a:r>
              <a:rPr lang="en-GB" sz="1400" dirty="0" err="1">
                <a:effectLst/>
                <a:latin typeface="Maven Pro"/>
                <a:ea typeface="Times New Roman" panose="02020603050405020304" pitchFamily="18" charset="0"/>
              </a:rPr>
              <a:t>Longuet</a:t>
            </a:r>
            <a:r>
              <a:rPr lang="en-GB" sz="1400" dirty="0">
                <a:effectLst/>
                <a:latin typeface="Maven Pro"/>
                <a:ea typeface="Times New Roman" panose="02020603050405020304" pitchFamily="18" charset="0"/>
              </a:rPr>
              <a:t>-Higgins approach accurately represented wave-driven coastal setup and flows, effectively handling scenarios dominated by surface and depth-integrated processes. </a:t>
            </a:r>
          </a:p>
          <a:p>
            <a:pPr marL="285750" marR="0" indent="-285750" algn="just">
              <a:lnSpc>
                <a:spcPct val="150000"/>
              </a:lnSpc>
              <a:spcBef>
                <a:spcPts val="0"/>
              </a:spcBef>
              <a:spcAft>
                <a:spcPts val="0"/>
              </a:spcAft>
              <a:buFont typeface="Arial" panose="020B0604020202020204" pitchFamily="34" charset="0"/>
              <a:buChar char="•"/>
            </a:pPr>
            <a:r>
              <a:rPr lang="en-GB" dirty="0">
                <a:latin typeface="Maven Pro"/>
                <a:ea typeface="Times New Roman" panose="02020603050405020304" pitchFamily="18" charset="0"/>
              </a:rPr>
              <a:t>T</a:t>
            </a:r>
            <a:r>
              <a:rPr lang="en-GB" sz="1400" dirty="0">
                <a:effectLst/>
                <a:latin typeface="Maven Pro"/>
                <a:ea typeface="Times New Roman" panose="02020603050405020304" pitchFamily="18" charset="0"/>
              </a:rPr>
              <a:t>he advanced 3D vortex coupling provided significant improvements by explicitly resolving vertical momentum transfers and turbulent mixing, leading to enhanced realism in </a:t>
            </a:r>
            <a:r>
              <a:rPr lang="en-GB" sz="1400" dirty="0" err="1">
                <a:effectLst/>
                <a:latin typeface="Maven Pro"/>
                <a:ea typeface="Times New Roman" panose="02020603050405020304" pitchFamily="18" charset="0"/>
              </a:rPr>
              <a:t>modeling</a:t>
            </a:r>
            <a:r>
              <a:rPr lang="en-GB" sz="1400" dirty="0">
                <a:effectLst/>
                <a:latin typeface="Maven Pro"/>
                <a:ea typeface="Times New Roman" panose="02020603050405020304" pitchFamily="18" charset="0"/>
              </a:rPr>
              <a:t> vertical current structures, mixing processes, and vertical gradients critical for sediment transport, pollutant dispersion, and ecological </a:t>
            </a:r>
            <a:r>
              <a:rPr lang="en-GB" sz="1400" dirty="0" err="1">
                <a:effectLst/>
                <a:latin typeface="Maven Pro"/>
                <a:ea typeface="Times New Roman" panose="02020603050405020304" pitchFamily="18" charset="0"/>
              </a:rPr>
              <a:t>modeling</a:t>
            </a:r>
            <a:r>
              <a:rPr lang="en-GB" sz="1400" dirty="0">
                <a:effectLst/>
                <a:latin typeface="Maven Pro"/>
                <a:ea typeface="Times New Roman" panose="02020603050405020304" pitchFamily="18" charset="0"/>
              </a:rPr>
              <a:t>.</a:t>
            </a:r>
            <a:endParaRPr lang="en-US" sz="1400" dirty="0">
              <a:effectLst/>
              <a:latin typeface="Maven Pro"/>
              <a:ea typeface="Times New Roman" panose="02020603050405020304" pitchFamily="18" charset="0"/>
            </a:endParaRPr>
          </a:p>
        </p:txBody>
      </p:sp>
      <p:pic>
        <p:nvPicPr>
          <p:cNvPr id="5" name="Google Shape;87;p4">
            <a:extLst>
              <a:ext uri="{FF2B5EF4-FFF2-40B4-BE49-F238E27FC236}">
                <a16:creationId xmlns:a16="http://schemas.microsoft.com/office/drawing/2014/main" id="{EF6BE8E6-455F-4B29-BFCF-DCD3BD0ED958}"/>
              </a:ext>
            </a:extLst>
          </p:cNvPr>
          <p:cNvPicPr preferRelativeResize="0"/>
          <p:nvPr/>
        </p:nvPicPr>
        <p:blipFill rotWithShape="1">
          <a:blip r:embed="rId3">
            <a:alphaModFix/>
          </a:blip>
          <a:srcRect/>
          <a:stretch/>
        </p:blipFill>
        <p:spPr>
          <a:xfrm>
            <a:off x="8054272" y="0"/>
            <a:ext cx="1089728" cy="1076816"/>
          </a:xfrm>
          <a:prstGeom prst="rect">
            <a:avLst/>
          </a:prstGeom>
          <a:noFill/>
          <a:ln>
            <a:noFill/>
          </a:ln>
        </p:spPr>
      </p:pic>
      <p:sp>
        <p:nvSpPr>
          <p:cNvPr id="6" name="Google Shape;89;p4">
            <a:extLst>
              <a:ext uri="{FF2B5EF4-FFF2-40B4-BE49-F238E27FC236}">
                <a16:creationId xmlns:a16="http://schemas.microsoft.com/office/drawing/2014/main" id="{100B4D8E-DD16-4418-A0A3-1140E0F510B0}"/>
              </a:ext>
            </a:extLst>
          </p:cNvPr>
          <p:cNvSpPr txBox="1"/>
          <p:nvPr/>
        </p:nvSpPr>
        <p:spPr>
          <a:xfrm>
            <a:off x="365760" y="4693920"/>
            <a:ext cx="317106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dirty="0">
                <a:solidFill>
                  <a:srgbClr val="7F7F7F"/>
                </a:solidFill>
                <a:latin typeface="Arial"/>
                <a:ea typeface="Arial"/>
                <a:cs typeface="Arial"/>
                <a:sym typeface="Arial"/>
              </a:rPr>
              <a:t>NOAA/NOS’ Office of Coast Survey</a:t>
            </a:r>
            <a:endParaRPr dirty="0"/>
          </a:p>
        </p:txBody>
      </p:sp>
      <p:sp>
        <p:nvSpPr>
          <p:cNvPr id="7" name="Google Shape;90;p4">
            <a:extLst>
              <a:ext uri="{FF2B5EF4-FFF2-40B4-BE49-F238E27FC236}">
                <a16:creationId xmlns:a16="http://schemas.microsoft.com/office/drawing/2014/main" id="{F3E90E7B-3A23-47DD-99AC-3678CC5C6267}"/>
              </a:ext>
            </a:extLst>
          </p:cNvPr>
          <p:cNvSpPr txBox="1"/>
          <p:nvPr/>
        </p:nvSpPr>
        <p:spPr>
          <a:xfrm>
            <a:off x="6841620" y="4823540"/>
            <a:ext cx="205854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Contact: </a:t>
            </a:r>
            <a:r>
              <a:rPr lang="en-US" sz="1000" b="0" i="0" u="none" strike="noStrike" cap="none" dirty="0">
                <a:solidFill>
                  <a:srgbClr val="0070C0"/>
                </a:solidFill>
                <a:latin typeface="Arial"/>
                <a:ea typeface="Arial"/>
                <a:cs typeface="Arial"/>
                <a:sym typeface="Arial"/>
              </a:rPr>
              <a:t>Yunfang.sun@noaa.gov</a:t>
            </a:r>
            <a:endParaRPr dirty="0"/>
          </a:p>
        </p:txBody>
      </p:sp>
    </p:spTree>
    <p:extLst>
      <p:ext uri="{BB962C8B-B14F-4D97-AF65-F5344CB8AC3E}">
        <p14:creationId xmlns:p14="http://schemas.microsoft.com/office/powerpoint/2010/main" val="3083136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THE END</a:t>
            </a:r>
            <a:endParaRPr dirty="0"/>
          </a:p>
        </p:txBody>
      </p:sp>
      <p:sp>
        <p:nvSpPr>
          <p:cNvPr id="4" name="TextBox 3">
            <a:extLst>
              <a:ext uri="{FF2B5EF4-FFF2-40B4-BE49-F238E27FC236}">
                <a16:creationId xmlns:a16="http://schemas.microsoft.com/office/drawing/2014/main" id="{E65682B1-EE73-4B46-A47C-1450629AA969}"/>
              </a:ext>
            </a:extLst>
          </p:cNvPr>
          <p:cNvSpPr txBox="1"/>
          <p:nvPr/>
        </p:nvSpPr>
        <p:spPr>
          <a:xfrm>
            <a:off x="1402861" y="1887620"/>
            <a:ext cx="4572000" cy="1569660"/>
          </a:xfrm>
          <a:prstGeom prst="rect">
            <a:avLst/>
          </a:prstGeom>
          <a:noFill/>
        </p:spPr>
        <p:txBody>
          <a:bodyPr wrap="square">
            <a:spAutoFit/>
          </a:bodyPr>
          <a:lstStyle/>
          <a:p>
            <a:pPr marL="0" marR="0" lvl="0" indent="0" algn="l" rtl="0">
              <a:lnSpc>
                <a:spcPct val="100000"/>
              </a:lnSpc>
              <a:spcBef>
                <a:spcPts val="0"/>
              </a:spcBef>
              <a:spcAft>
                <a:spcPts val="0"/>
              </a:spcAft>
              <a:buNone/>
            </a:pPr>
            <a:r>
              <a:rPr lang="en-US" sz="3200" i="0" u="none" strike="noStrike" cap="none" dirty="0">
                <a:solidFill>
                  <a:srgbClr val="000000"/>
                </a:solidFill>
                <a:latin typeface="Maven Pro"/>
                <a:ea typeface="Lato"/>
                <a:cs typeface="Lato"/>
                <a:sym typeface="Lato"/>
              </a:rPr>
              <a:t>Thank you for your attention!</a:t>
            </a:r>
            <a:endParaRPr lang="en-US" sz="3200" dirty="0">
              <a:latin typeface="Maven Pro"/>
              <a:ea typeface="Lato"/>
              <a:cs typeface="Lato"/>
              <a:sym typeface="Lato"/>
            </a:endParaRPr>
          </a:p>
          <a:p>
            <a:pPr marL="0" marR="0" lvl="0" indent="0" algn="l" rtl="0">
              <a:lnSpc>
                <a:spcPct val="100000"/>
              </a:lnSpc>
              <a:spcBef>
                <a:spcPts val="0"/>
              </a:spcBef>
              <a:spcAft>
                <a:spcPts val="0"/>
              </a:spcAft>
              <a:buNone/>
            </a:pPr>
            <a:r>
              <a:rPr lang="en-US" sz="3200" i="0" u="none" strike="noStrike" cap="none" dirty="0">
                <a:solidFill>
                  <a:srgbClr val="000000"/>
                </a:solidFill>
                <a:latin typeface="Maven Pro"/>
                <a:ea typeface="Lato"/>
                <a:cs typeface="Lato"/>
                <a:sym typeface="Lato"/>
              </a:rPr>
              <a:t>Q/A</a:t>
            </a:r>
            <a:endParaRPr lang="en-US" sz="3200" dirty="0">
              <a:latin typeface="Maven Pro"/>
              <a:ea typeface="Lato"/>
              <a:cs typeface="Lato"/>
              <a:sym typeface="Lato"/>
            </a:endParaRPr>
          </a:p>
        </p:txBody>
      </p:sp>
      <p:pic>
        <p:nvPicPr>
          <p:cNvPr id="5" name="Google Shape;87;p4">
            <a:extLst>
              <a:ext uri="{FF2B5EF4-FFF2-40B4-BE49-F238E27FC236}">
                <a16:creationId xmlns:a16="http://schemas.microsoft.com/office/drawing/2014/main" id="{7B2657FA-26BB-4410-BC58-B8A933A7CB60}"/>
              </a:ext>
            </a:extLst>
          </p:cNvPr>
          <p:cNvPicPr preferRelativeResize="0"/>
          <p:nvPr/>
        </p:nvPicPr>
        <p:blipFill rotWithShape="1">
          <a:blip r:embed="rId3">
            <a:alphaModFix/>
          </a:blip>
          <a:srcRect/>
          <a:stretch/>
        </p:blipFill>
        <p:spPr>
          <a:xfrm>
            <a:off x="8054272" y="0"/>
            <a:ext cx="1089728" cy="1076816"/>
          </a:xfrm>
          <a:prstGeom prst="rect">
            <a:avLst/>
          </a:prstGeom>
          <a:noFill/>
          <a:ln>
            <a:noFill/>
          </a:ln>
        </p:spPr>
      </p:pic>
      <p:sp>
        <p:nvSpPr>
          <p:cNvPr id="6" name="Google Shape;89;p4">
            <a:extLst>
              <a:ext uri="{FF2B5EF4-FFF2-40B4-BE49-F238E27FC236}">
                <a16:creationId xmlns:a16="http://schemas.microsoft.com/office/drawing/2014/main" id="{0B08F642-0BDB-4E32-8223-5709A0B6750C}"/>
              </a:ext>
            </a:extLst>
          </p:cNvPr>
          <p:cNvSpPr txBox="1"/>
          <p:nvPr/>
        </p:nvSpPr>
        <p:spPr>
          <a:xfrm>
            <a:off x="365760" y="4693920"/>
            <a:ext cx="317106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dirty="0">
                <a:solidFill>
                  <a:srgbClr val="7F7F7F"/>
                </a:solidFill>
                <a:latin typeface="Arial"/>
                <a:ea typeface="Arial"/>
                <a:cs typeface="Arial"/>
                <a:sym typeface="Arial"/>
              </a:rPr>
              <a:t>NOAA/NOS’ Office of Coast Survey</a:t>
            </a:r>
            <a:endParaRPr dirty="0"/>
          </a:p>
        </p:txBody>
      </p:sp>
      <p:sp>
        <p:nvSpPr>
          <p:cNvPr id="7" name="Google Shape;90;p4">
            <a:extLst>
              <a:ext uri="{FF2B5EF4-FFF2-40B4-BE49-F238E27FC236}">
                <a16:creationId xmlns:a16="http://schemas.microsoft.com/office/drawing/2014/main" id="{8EAF5E4A-8889-4227-B11D-8D6E40CBE85A}"/>
              </a:ext>
            </a:extLst>
          </p:cNvPr>
          <p:cNvSpPr txBox="1"/>
          <p:nvPr/>
        </p:nvSpPr>
        <p:spPr>
          <a:xfrm>
            <a:off x="6841620" y="4823540"/>
            <a:ext cx="205854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Contact: </a:t>
            </a:r>
            <a:r>
              <a:rPr lang="en-US" sz="1000" b="0" i="0" u="none" strike="noStrike" cap="none" dirty="0">
                <a:solidFill>
                  <a:srgbClr val="0070C0"/>
                </a:solidFill>
                <a:latin typeface="Arial"/>
                <a:ea typeface="Arial"/>
                <a:cs typeface="Arial"/>
                <a:sym typeface="Arial"/>
              </a:rPr>
              <a:t>Yunfang.sun@noaa.gov</a:t>
            </a:r>
            <a:endParaRPr dirty="0"/>
          </a:p>
        </p:txBody>
      </p:sp>
    </p:spTree>
    <p:extLst>
      <p:ext uri="{BB962C8B-B14F-4D97-AF65-F5344CB8AC3E}">
        <p14:creationId xmlns:p14="http://schemas.microsoft.com/office/powerpoint/2010/main" val="2831051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Outline</a:t>
            </a:r>
            <a:endParaRPr dirty="0"/>
          </a:p>
        </p:txBody>
      </p:sp>
      <p:sp>
        <p:nvSpPr>
          <p:cNvPr id="92" name="Google Shape;92;p14"/>
          <p:cNvSpPr txBox="1">
            <a:spLocks noGrp="1"/>
          </p:cNvSpPr>
          <p:nvPr>
            <p:ph type="body" idx="1"/>
          </p:nvPr>
        </p:nvSpPr>
        <p:spPr>
          <a:xfrm>
            <a:off x="835533" y="1437900"/>
            <a:ext cx="6453900" cy="2267700"/>
          </a:xfrm>
          <a:prstGeom prst="rect">
            <a:avLst/>
          </a:prstGeom>
        </p:spPr>
        <p:txBody>
          <a:bodyPr spcFirstLastPara="1" wrap="square" lIns="91425" tIns="91425" rIns="91425" bIns="91425" anchor="t" anchorCtr="0">
            <a:normAutofit fontScale="92500"/>
          </a:bodyPr>
          <a:lstStyle/>
          <a:p>
            <a:pPr marL="285750" lvl="0" indent="-285750" algn="l" rtl="0">
              <a:spcBef>
                <a:spcPts val="0"/>
              </a:spcBef>
              <a:spcAft>
                <a:spcPts val="1200"/>
              </a:spcAft>
              <a:buFont typeface="Arial" panose="020B0604020202020204" pitchFamily="34" charset="0"/>
              <a:buChar char="•"/>
            </a:pPr>
            <a:r>
              <a:rPr lang="en-US" sz="2000" dirty="0"/>
              <a:t>Brief introduction of the UFS-Coastal</a:t>
            </a:r>
          </a:p>
          <a:p>
            <a:pPr marL="285750" lvl="0" indent="-285750" algn="l" rtl="0">
              <a:spcBef>
                <a:spcPts val="0"/>
              </a:spcBef>
              <a:spcAft>
                <a:spcPts val="1200"/>
              </a:spcAft>
              <a:buFont typeface="Arial" panose="020B0604020202020204" pitchFamily="34" charset="0"/>
              <a:buChar char="•"/>
            </a:pPr>
            <a:r>
              <a:rPr lang="en-US" sz="2000" dirty="0"/>
              <a:t>Regression tests in the UFS-Coastal</a:t>
            </a:r>
          </a:p>
          <a:p>
            <a:pPr marL="285750" lvl="0" indent="-285750" algn="l" rtl="0">
              <a:spcBef>
                <a:spcPts val="0"/>
              </a:spcBef>
              <a:spcAft>
                <a:spcPts val="1200"/>
              </a:spcAft>
              <a:buFont typeface="Arial" panose="020B0604020202020204" pitchFamily="34" charset="0"/>
              <a:buChar char="•"/>
            </a:pPr>
            <a:r>
              <a:rPr lang="en-US" sz="2000" dirty="0"/>
              <a:t>Wave-current coupling regression tests in the Duck domain</a:t>
            </a:r>
          </a:p>
          <a:p>
            <a:pPr marL="285750" lvl="0" indent="-285750" algn="l" rtl="0">
              <a:spcBef>
                <a:spcPts val="0"/>
              </a:spcBef>
              <a:spcAft>
                <a:spcPts val="1200"/>
              </a:spcAft>
              <a:buFont typeface="Arial" panose="020B0604020202020204" pitchFamily="34" charset="0"/>
              <a:buChar char="•"/>
            </a:pPr>
            <a:r>
              <a:rPr lang="en-US" sz="2000" dirty="0"/>
              <a:t>Summary</a:t>
            </a:r>
            <a:endParaRPr sz="2000" dirty="0"/>
          </a:p>
        </p:txBody>
      </p:sp>
      <p:pic>
        <p:nvPicPr>
          <p:cNvPr id="4" name="Google Shape;87;p4">
            <a:extLst>
              <a:ext uri="{FF2B5EF4-FFF2-40B4-BE49-F238E27FC236}">
                <a16:creationId xmlns:a16="http://schemas.microsoft.com/office/drawing/2014/main" id="{5A9E1196-F261-4D34-B025-8DAA4EEEE49B}"/>
              </a:ext>
            </a:extLst>
          </p:cNvPr>
          <p:cNvPicPr preferRelativeResize="0"/>
          <p:nvPr/>
        </p:nvPicPr>
        <p:blipFill rotWithShape="1">
          <a:blip r:embed="rId3">
            <a:alphaModFix/>
          </a:blip>
          <a:srcRect/>
          <a:stretch/>
        </p:blipFill>
        <p:spPr>
          <a:xfrm>
            <a:off x="8054272" y="0"/>
            <a:ext cx="1089728" cy="1076816"/>
          </a:xfrm>
          <a:prstGeom prst="rect">
            <a:avLst/>
          </a:prstGeom>
          <a:noFill/>
          <a:ln>
            <a:noFill/>
          </a:ln>
        </p:spPr>
      </p:pic>
      <p:sp>
        <p:nvSpPr>
          <p:cNvPr id="5" name="Google Shape;89;p4">
            <a:extLst>
              <a:ext uri="{FF2B5EF4-FFF2-40B4-BE49-F238E27FC236}">
                <a16:creationId xmlns:a16="http://schemas.microsoft.com/office/drawing/2014/main" id="{8359F9D2-BE25-49BD-85D1-B87E03D20A59}"/>
              </a:ext>
            </a:extLst>
          </p:cNvPr>
          <p:cNvSpPr txBox="1"/>
          <p:nvPr/>
        </p:nvSpPr>
        <p:spPr>
          <a:xfrm>
            <a:off x="365760" y="4693920"/>
            <a:ext cx="317106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dirty="0">
                <a:solidFill>
                  <a:srgbClr val="7F7F7F"/>
                </a:solidFill>
                <a:latin typeface="Arial"/>
                <a:ea typeface="Arial"/>
                <a:cs typeface="Arial"/>
                <a:sym typeface="Arial"/>
              </a:rPr>
              <a:t>NOAA/NOS’ Office of Coast Survey</a:t>
            </a:r>
            <a:endParaRPr dirty="0"/>
          </a:p>
        </p:txBody>
      </p:sp>
      <p:sp>
        <p:nvSpPr>
          <p:cNvPr id="6" name="Google Shape;90;p4">
            <a:extLst>
              <a:ext uri="{FF2B5EF4-FFF2-40B4-BE49-F238E27FC236}">
                <a16:creationId xmlns:a16="http://schemas.microsoft.com/office/drawing/2014/main" id="{58697558-6C25-4FEF-ACBB-4B3F8BB0711C}"/>
              </a:ext>
            </a:extLst>
          </p:cNvPr>
          <p:cNvSpPr txBox="1"/>
          <p:nvPr/>
        </p:nvSpPr>
        <p:spPr>
          <a:xfrm>
            <a:off x="6841620" y="4823540"/>
            <a:ext cx="205854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Contact: </a:t>
            </a:r>
            <a:r>
              <a:rPr lang="en-US" sz="1000" b="0" i="0" u="none" strike="noStrike" cap="none" dirty="0">
                <a:solidFill>
                  <a:srgbClr val="0070C0"/>
                </a:solidFill>
                <a:latin typeface="Arial"/>
                <a:ea typeface="Arial"/>
                <a:cs typeface="Arial"/>
                <a:sym typeface="Arial"/>
              </a:rPr>
              <a:t>Yunfang.sun@noaa.gov</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5"/>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Introduction of the UFS-Coastal</a:t>
            </a:r>
            <a:endParaRPr dirty="0"/>
          </a:p>
        </p:txBody>
      </p:sp>
      <p:sp>
        <p:nvSpPr>
          <p:cNvPr id="98" name="Google Shape;98;p15"/>
          <p:cNvSpPr txBox="1">
            <a:spLocks noGrp="1"/>
          </p:cNvSpPr>
          <p:nvPr>
            <p:ph type="body" idx="1"/>
          </p:nvPr>
        </p:nvSpPr>
        <p:spPr>
          <a:xfrm>
            <a:off x="835533" y="1055077"/>
            <a:ext cx="7339359" cy="3970215"/>
          </a:xfrm>
          <a:prstGeom prst="rect">
            <a:avLst/>
          </a:prstGeom>
        </p:spPr>
        <p:txBody>
          <a:bodyPr spcFirstLastPara="1" wrap="square" lIns="91425" tIns="91425" rIns="91425" bIns="91425" anchor="t" anchorCtr="0">
            <a:normAutofit fontScale="92500" lnSpcReduction="10000"/>
          </a:bodyPr>
          <a:lstStyle/>
          <a:p>
            <a:pPr marL="468630" lvl="1" indent="-285750" algn="l" rtl="0">
              <a:lnSpc>
                <a:spcPct val="90000"/>
              </a:lnSpc>
              <a:spcBef>
                <a:spcPts val="500"/>
              </a:spcBef>
              <a:spcAft>
                <a:spcPts val="0"/>
              </a:spcAft>
              <a:buClr>
                <a:srgbClr val="3465A4"/>
              </a:buClr>
              <a:buSzPts val="1800"/>
              <a:buFont typeface="Arial"/>
              <a:buChar char="•"/>
            </a:pPr>
            <a:r>
              <a:rPr lang="en-US" sz="1900" dirty="0">
                <a:solidFill>
                  <a:schemeClr val="bg2"/>
                </a:solidFill>
              </a:rPr>
              <a:t>The UFS-Coastal is a modeling framework for coupled coastal applications and regional forecasts</a:t>
            </a:r>
          </a:p>
          <a:p>
            <a:pPr marL="468630" lvl="1" indent="-285750" algn="l" rtl="0">
              <a:lnSpc>
                <a:spcPct val="90000"/>
              </a:lnSpc>
              <a:spcBef>
                <a:spcPts val="500"/>
              </a:spcBef>
              <a:spcAft>
                <a:spcPts val="0"/>
              </a:spcAft>
              <a:buClr>
                <a:srgbClr val="3465A4"/>
              </a:buClr>
              <a:buSzPts val="1800"/>
              <a:buFont typeface="Arial"/>
              <a:buChar char="•"/>
            </a:pPr>
            <a:r>
              <a:rPr lang="en-US" sz="1900" dirty="0">
                <a:solidFill>
                  <a:schemeClr val="bg2"/>
                </a:solidFill>
              </a:rPr>
              <a:t>Contains coupled model components that link the atmospheric, ocean and terrestrial realms under one common framework</a:t>
            </a:r>
          </a:p>
          <a:p>
            <a:pPr marL="468630" lvl="1" indent="-285750" algn="l" rtl="0">
              <a:lnSpc>
                <a:spcPct val="90000"/>
              </a:lnSpc>
              <a:spcBef>
                <a:spcPts val="500"/>
              </a:spcBef>
              <a:spcAft>
                <a:spcPts val="0"/>
              </a:spcAft>
              <a:buClr>
                <a:srgbClr val="3465A4"/>
              </a:buClr>
              <a:buSzPts val="1800"/>
              <a:buFont typeface="Arial"/>
              <a:buChar char="•"/>
            </a:pPr>
            <a:r>
              <a:rPr lang="en-US" sz="1900" dirty="0">
                <a:solidFill>
                  <a:schemeClr val="bg2"/>
                </a:solidFill>
              </a:rPr>
              <a:t>Contains the </a:t>
            </a:r>
            <a:r>
              <a:rPr lang="en-US" sz="1900" b="1" dirty="0">
                <a:solidFill>
                  <a:schemeClr val="bg2"/>
                </a:solidFill>
              </a:rPr>
              <a:t>C</a:t>
            </a:r>
            <a:r>
              <a:rPr lang="en-US" sz="1900" dirty="0">
                <a:solidFill>
                  <a:schemeClr val="bg2"/>
                </a:solidFill>
              </a:rPr>
              <a:t>ommunity </a:t>
            </a:r>
            <a:r>
              <a:rPr lang="en-US" sz="1900" b="1" dirty="0">
                <a:solidFill>
                  <a:schemeClr val="bg2"/>
                </a:solidFill>
              </a:rPr>
              <a:t>D</a:t>
            </a:r>
            <a:r>
              <a:rPr lang="en-US" sz="1900" dirty="0">
                <a:solidFill>
                  <a:schemeClr val="bg2"/>
                </a:solidFill>
              </a:rPr>
              <a:t>ata </a:t>
            </a:r>
            <a:r>
              <a:rPr lang="en-US" sz="1900" b="1" dirty="0">
                <a:solidFill>
                  <a:schemeClr val="bg2"/>
                </a:solidFill>
              </a:rPr>
              <a:t>M</a:t>
            </a:r>
            <a:r>
              <a:rPr lang="en-US" sz="1900" dirty="0">
                <a:solidFill>
                  <a:schemeClr val="bg2"/>
                </a:solidFill>
              </a:rPr>
              <a:t>odels for </a:t>
            </a:r>
            <a:r>
              <a:rPr lang="en-US" sz="1900" b="1" dirty="0">
                <a:solidFill>
                  <a:schemeClr val="bg2"/>
                </a:solidFill>
              </a:rPr>
              <a:t>E</a:t>
            </a:r>
            <a:r>
              <a:rPr lang="en-US" sz="1900" dirty="0">
                <a:solidFill>
                  <a:schemeClr val="bg2"/>
                </a:solidFill>
              </a:rPr>
              <a:t>arth </a:t>
            </a:r>
            <a:r>
              <a:rPr lang="en-US" sz="1900" b="1" dirty="0">
                <a:solidFill>
                  <a:schemeClr val="bg2"/>
                </a:solidFill>
              </a:rPr>
              <a:t>P</a:t>
            </a:r>
            <a:r>
              <a:rPr lang="en-US" sz="1900" dirty="0">
                <a:solidFill>
                  <a:schemeClr val="bg2"/>
                </a:solidFill>
              </a:rPr>
              <a:t>rediction </a:t>
            </a:r>
            <a:r>
              <a:rPr lang="en-US" sz="1900" b="1" dirty="0">
                <a:solidFill>
                  <a:schemeClr val="bg2"/>
                </a:solidFill>
              </a:rPr>
              <a:t>S</a:t>
            </a:r>
            <a:r>
              <a:rPr lang="en-US" sz="1900" dirty="0">
                <a:solidFill>
                  <a:schemeClr val="bg2"/>
                </a:solidFill>
              </a:rPr>
              <a:t>ystems (</a:t>
            </a:r>
            <a:r>
              <a:rPr lang="en-US" sz="1900" dirty="0">
                <a:solidFill>
                  <a:srgbClr val="0070C0"/>
                </a:solidFill>
              </a:rPr>
              <a:t>CDEPS</a:t>
            </a:r>
            <a:r>
              <a:rPr lang="en-US" sz="1900" dirty="0">
                <a:solidFill>
                  <a:schemeClr val="bg2"/>
                </a:solidFill>
              </a:rPr>
              <a:t>) and the NUOPC based </a:t>
            </a:r>
            <a:r>
              <a:rPr lang="en-US" sz="1900" b="1" dirty="0">
                <a:solidFill>
                  <a:schemeClr val="bg2"/>
                </a:solidFill>
              </a:rPr>
              <a:t>C</a:t>
            </a:r>
            <a:r>
              <a:rPr lang="en-US" sz="1900" dirty="0">
                <a:solidFill>
                  <a:schemeClr val="bg2"/>
                </a:solidFill>
              </a:rPr>
              <a:t>ommunity </a:t>
            </a:r>
            <a:r>
              <a:rPr lang="en-US" sz="1900" b="1" dirty="0">
                <a:solidFill>
                  <a:schemeClr val="bg2"/>
                </a:solidFill>
              </a:rPr>
              <a:t>M</a:t>
            </a:r>
            <a:r>
              <a:rPr lang="en-US" sz="1900" dirty="0">
                <a:solidFill>
                  <a:schemeClr val="bg2"/>
                </a:solidFill>
              </a:rPr>
              <a:t>ediator for </a:t>
            </a:r>
            <a:r>
              <a:rPr lang="en-US" sz="1900" b="1" dirty="0">
                <a:solidFill>
                  <a:schemeClr val="bg2"/>
                </a:solidFill>
              </a:rPr>
              <a:t>E</a:t>
            </a:r>
            <a:r>
              <a:rPr lang="en-US" sz="1900" dirty="0">
                <a:solidFill>
                  <a:schemeClr val="bg2"/>
                </a:solidFill>
              </a:rPr>
              <a:t>arth </a:t>
            </a:r>
            <a:r>
              <a:rPr lang="en-US" sz="1900" b="1" dirty="0">
                <a:solidFill>
                  <a:schemeClr val="bg2"/>
                </a:solidFill>
              </a:rPr>
              <a:t>P</a:t>
            </a:r>
            <a:r>
              <a:rPr lang="en-US" sz="1900" dirty="0">
                <a:solidFill>
                  <a:schemeClr val="bg2"/>
                </a:solidFill>
              </a:rPr>
              <a:t>rediction </a:t>
            </a:r>
            <a:r>
              <a:rPr lang="en-US" sz="1900" b="1" dirty="0">
                <a:solidFill>
                  <a:schemeClr val="bg2"/>
                </a:solidFill>
              </a:rPr>
              <a:t>S</a:t>
            </a:r>
            <a:r>
              <a:rPr lang="en-US" sz="1900" dirty="0">
                <a:solidFill>
                  <a:schemeClr val="bg2"/>
                </a:solidFill>
              </a:rPr>
              <a:t>ystems (</a:t>
            </a:r>
            <a:r>
              <a:rPr lang="en-US" sz="1900" dirty="0">
                <a:solidFill>
                  <a:srgbClr val="0070C0"/>
                </a:solidFill>
              </a:rPr>
              <a:t>CMEPS</a:t>
            </a:r>
            <a:r>
              <a:rPr lang="en-US" sz="1900" dirty="0">
                <a:solidFill>
                  <a:schemeClr val="bg2"/>
                </a:solidFill>
              </a:rPr>
              <a:t>) components</a:t>
            </a:r>
          </a:p>
          <a:p>
            <a:pPr marL="468630" lvl="1" indent="-285750" algn="l" rtl="0">
              <a:lnSpc>
                <a:spcPct val="90000"/>
              </a:lnSpc>
              <a:spcBef>
                <a:spcPts val="500"/>
              </a:spcBef>
              <a:spcAft>
                <a:spcPts val="0"/>
              </a:spcAft>
              <a:buClr>
                <a:srgbClr val="3465A4"/>
              </a:buClr>
              <a:buSzPts val="1800"/>
              <a:buFont typeface="Arial"/>
              <a:buChar char="•"/>
            </a:pPr>
            <a:r>
              <a:rPr lang="en-US" sz="1900" dirty="0">
                <a:solidFill>
                  <a:schemeClr val="bg2"/>
                </a:solidFill>
              </a:rPr>
              <a:t>Includes two types of components</a:t>
            </a:r>
          </a:p>
          <a:p>
            <a:pPr marL="651510" lvl="2" indent="-285750" algn="l" rtl="0">
              <a:lnSpc>
                <a:spcPct val="90000"/>
              </a:lnSpc>
              <a:spcBef>
                <a:spcPts val="500"/>
              </a:spcBef>
              <a:spcAft>
                <a:spcPts val="0"/>
              </a:spcAft>
              <a:buClr>
                <a:srgbClr val="3465A4"/>
              </a:buClr>
              <a:buSzPts val="1600"/>
              <a:buFont typeface="Arial"/>
              <a:buChar char="•"/>
            </a:pPr>
            <a:r>
              <a:rPr lang="en-US" sz="1900" dirty="0">
                <a:solidFill>
                  <a:schemeClr val="bg2"/>
                </a:solidFill>
              </a:rPr>
              <a:t>1-way and 2-way coupled model components (coupled via CMEPS)</a:t>
            </a:r>
          </a:p>
          <a:p>
            <a:pPr marL="651510" lvl="2" indent="-285750" algn="l" rtl="0">
              <a:lnSpc>
                <a:spcPct val="90000"/>
              </a:lnSpc>
              <a:spcBef>
                <a:spcPts val="500"/>
              </a:spcBef>
              <a:spcAft>
                <a:spcPts val="0"/>
              </a:spcAft>
              <a:buClr>
                <a:srgbClr val="3465A4"/>
              </a:buClr>
              <a:buSzPts val="1600"/>
              <a:buFont typeface="Arial"/>
              <a:buChar char="•"/>
            </a:pPr>
            <a:r>
              <a:rPr lang="en-US" sz="1900" dirty="0">
                <a:solidFill>
                  <a:schemeClr val="bg2"/>
                </a:solidFill>
              </a:rPr>
              <a:t>Data component (e.g., CDEPS/</a:t>
            </a:r>
            <a:r>
              <a:rPr lang="en-US" sz="1900" dirty="0" err="1">
                <a:solidFill>
                  <a:schemeClr val="bg2"/>
                </a:solidFill>
              </a:rPr>
              <a:t>datm</a:t>
            </a:r>
            <a:r>
              <a:rPr lang="en-US" sz="1900" dirty="0">
                <a:solidFill>
                  <a:schemeClr val="bg2"/>
                </a:solidFill>
              </a:rPr>
              <a:t> CDEPS/</a:t>
            </a:r>
            <a:r>
              <a:rPr lang="en-US" sz="1900" dirty="0" err="1">
                <a:solidFill>
                  <a:schemeClr val="bg2"/>
                </a:solidFill>
              </a:rPr>
              <a:t>docn</a:t>
            </a:r>
            <a:r>
              <a:rPr lang="en-US" sz="1900" dirty="0">
                <a:solidFill>
                  <a:schemeClr val="bg2"/>
                </a:solidFill>
              </a:rPr>
              <a:t> ) that pass forcing data, as required, to the model components</a:t>
            </a:r>
          </a:p>
          <a:p>
            <a:pPr marL="468630" lvl="1" indent="-285750" algn="l" rtl="0">
              <a:lnSpc>
                <a:spcPct val="90000"/>
              </a:lnSpc>
              <a:spcBef>
                <a:spcPts val="500"/>
              </a:spcBef>
              <a:spcAft>
                <a:spcPts val="0"/>
              </a:spcAft>
              <a:buClr>
                <a:srgbClr val="3465A4"/>
              </a:buClr>
              <a:buSzPts val="1800"/>
              <a:buFont typeface="Arial"/>
              <a:buChar char="•"/>
            </a:pPr>
            <a:r>
              <a:rPr lang="en-US" sz="1900" dirty="0">
                <a:solidFill>
                  <a:schemeClr val="bg2"/>
                </a:solidFill>
              </a:rPr>
              <a:t>Uses the </a:t>
            </a:r>
            <a:r>
              <a:rPr lang="en-US" sz="1900" dirty="0" err="1">
                <a:solidFill>
                  <a:schemeClr val="bg2"/>
                </a:solidFill>
              </a:rPr>
              <a:t>spack</a:t>
            </a:r>
            <a:r>
              <a:rPr lang="en-US" sz="1900" dirty="0">
                <a:solidFill>
                  <a:schemeClr val="bg2"/>
                </a:solidFill>
              </a:rPr>
              <a:t>-stack framework for its compilation and run-time requirements</a:t>
            </a:r>
          </a:p>
          <a:p>
            <a:pPr marL="468630" lvl="1" indent="-285750" algn="l" rtl="0">
              <a:lnSpc>
                <a:spcPct val="90000"/>
              </a:lnSpc>
              <a:spcBef>
                <a:spcPts val="500"/>
              </a:spcBef>
              <a:spcAft>
                <a:spcPts val="0"/>
              </a:spcAft>
              <a:buClr>
                <a:srgbClr val="3465A4"/>
              </a:buClr>
              <a:buSzPts val="1800"/>
              <a:buFont typeface="Arial"/>
              <a:buChar char="•"/>
            </a:pPr>
            <a:r>
              <a:rPr lang="en-US" sz="1900" dirty="0">
                <a:solidFill>
                  <a:schemeClr val="bg2"/>
                </a:solidFill>
              </a:rPr>
              <a:t>Includes full regression test capabilities for all model components</a:t>
            </a:r>
          </a:p>
          <a:p>
            <a:pPr marL="0" lvl="0" indent="0" algn="l" rtl="0">
              <a:spcBef>
                <a:spcPts val="0"/>
              </a:spcBef>
              <a:spcAft>
                <a:spcPts val="1200"/>
              </a:spcAft>
              <a:buNone/>
            </a:pPr>
            <a:endParaRPr dirty="0"/>
          </a:p>
        </p:txBody>
      </p:sp>
      <p:pic>
        <p:nvPicPr>
          <p:cNvPr id="4" name="Google Shape;87;p4">
            <a:extLst>
              <a:ext uri="{FF2B5EF4-FFF2-40B4-BE49-F238E27FC236}">
                <a16:creationId xmlns:a16="http://schemas.microsoft.com/office/drawing/2014/main" id="{F8E03879-6C5D-4330-A62D-FCAAFF32C6E9}"/>
              </a:ext>
            </a:extLst>
          </p:cNvPr>
          <p:cNvPicPr preferRelativeResize="0"/>
          <p:nvPr/>
        </p:nvPicPr>
        <p:blipFill rotWithShape="1">
          <a:blip r:embed="rId3">
            <a:alphaModFix/>
          </a:blip>
          <a:srcRect/>
          <a:stretch/>
        </p:blipFill>
        <p:spPr>
          <a:xfrm>
            <a:off x="8054272" y="0"/>
            <a:ext cx="1089728" cy="1076816"/>
          </a:xfrm>
          <a:prstGeom prst="rect">
            <a:avLst/>
          </a:prstGeom>
          <a:noFill/>
          <a:ln>
            <a:noFill/>
          </a:ln>
        </p:spPr>
      </p:pic>
      <p:sp>
        <p:nvSpPr>
          <p:cNvPr id="5" name="Google Shape;89;p4">
            <a:extLst>
              <a:ext uri="{FF2B5EF4-FFF2-40B4-BE49-F238E27FC236}">
                <a16:creationId xmlns:a16="http://schemas.microsoft.com/office/drawing/2014/main" id="{576E18E8-E3B7-40B1-8262-FD3FC459FAD6}"/>
              </a:ext>
            </a:extLst>
          </p:cNvPr>
          <p:cNvSpPr txBox="1"/>
          <p:nvPr/>
        </p:nvSpPr>
        <p:spPr>
          <a:xfrm>
            <a:off x="365760" y="4693920"/>
            <a:ext cx="317106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dirty="0">
                <a:solidFill>
                  <a:srgbClr val="7F7F7F"/>
                </a:solidFill>
                <a:latin typeface="Arial"/>
                <a:ea typeface="Arial"/>
                <a:cs typeface="Arial"/>
                <a:sym typeface="Arial"/>
              </a:rPr>
              <a:t>NOAA/NOS’ Office of Coast Survey</a:t>
            </a:r>
            <a:endParaRPr dirty="0"/>
          </a:p>
        </p:txBody>
      </p:sp>
      <p:sp>
        <p:nvSpPr>
          <p:cNvPr id="6" name="Google Shape;90;p4">
            <a:extLst>
              <a:ext uri="{FF2B5EF4-FFF2-40B4-BE49-F238E27FC236}">
                <a16:creationId xmlns:a16="http://schemas.microsoft.com/office/drawing/2014/main" id="{07DEFD54-A38A-4575-B6E3-BDDA08C92E37}"/>
              </a:ext>
            </a:extLst>
          </p:cNvPr>
          <p:cNvSpPr txBox="1"/>
          <p:nvPr/>
        </p:nvSpPr>
        <p:spPr>
          <a:xfrm>
            <a:off x="6841620" y="4823540"/>
            <a:ext cx="205854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Contact: </a:t>
            </a:r>
            <a:r>
              <a:rPr lang="en-US" sz="1000" b="0" i="0" u="none" strike="noStrike" cap="none" dirty="0">
                <a:solidFill>
                  <a:srgbClr val="0070C0"/>
                </a:solidFill>
                <a:latin typeface="Arial"/>
                <a:ea typeface="Arial"/>
                <a:cs typeface="Arial"/>
                <a:sym typeface="Arial"/>
              </a:rPr>
              <a:t>Yunfang.sun@noaa.gov</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UFS-Coastal (Coastal Application)</a:t>
            </a:r>
            <a:endParaRPr dirty="0"/>
          </a:p>
        </p:txBody>
      </p:sp>
      <p:grpSp>
        <p:nvGrpSpPr>
          <p:cNvPr id="3" name="Google Shape;623;g38b7ebdd02e_6_15">
            <a:extLst>
              <a:ext uri="{FF2B5EF4-FFF2-40B4-BE49-F238E27FC236}">
                <a16:creationId xmlns:a16="http://schemas.microsoft.com/office/drawing/2014/main" id="{4646F45D-1172-4A0A-8A8F-BEC41AD0312F}"/>
              </a:ext>
            </a:extLst>
          </p:cNvPr>
          <p:cNvGrpSpPr/>
          <p:nvPr/>
        </p:nvGrpSpPr>
        <p:grpSpPr>
          <a:xfrm>
            <a:off x="2603480" y="762530"/>
            <a:ext cx="6000300" cy="4380970"/>
            <a:chOff x="2259973" y="610001"/>
            <a:chExt cx="6000300" cy="4380970"/>
          </a:xfrm>
        </p:grpSpPr>
        <p:sp>
          <p:nvSpPr>
            <p:cNvPr id="4" name="Google Shape;624;g38b7ebdd02e_6_15">
              <a:extLst>
                <a:ext uri="{FF2B5EF4-FFF2-40B4-BE49-F238E27FC236}">
                  <a16:creationId xmlns:a16="http://schemas.microsoft.com/office/drawing/2014/main" id="{7C65883F-4D6A-4815-9F19-A202A4055F86}"/>
                </a:ext>
              </a:extLst>
            </p:cNvPr>
            <p:cNvSpPr/>
            <p:nvPr/>
          </p:nvSpPr>
          <p:spPr>
            <a:xfrm>
              <a:off x="2526148" y="4099071"/>
              <a:ext cx="4332600" cy="8919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 name="Google Shape;625;g38b7ebdd02e_6_15">
              <a:extLst>
                <a:ext uri="{FF2B5EF4-FFF2-40B4-BE49-F238E27FC236}">
                  <a16:creationId xmlns:a16="http://schemas.microsoft.com/office/drawing/2014/main" id="{81DA32AA-F324-462E-8B04-E78F175B77CF}"/>
                </a:ext>
              </a:extLst>
            </p:cNvPr>
            <p:cNvGrpSpPr/>
            <p:nvPr/>
          </p:nvGrpSpPr>
          <p:grpSpPr>
            <a:xfrm>
              <a:off x="6566399" y="2075745"/>
              <a:ext cx="1052726" cy="587984"/>
              <a:chOff x="9014259" y="1223076"/>
              <a:chExt cx="2922615" cy="414774"/>
            </a:xfrm>
          </p:grpSpPr>
          <p:sp>
            <p:nvSpPr>
              <p:cNvPr id="61" name="Google Shape;626;g38b7ebdd02e_6_15">
                <a:extLst>
                  <a:ext uri="{FF2B5EF4-FFF2-40B4-BE49-F238E27FC236}">
                    <a16:creationId xmlns:a16="http://schemas.microsoft.com/office/drawing/2014/main" id="{83A49499-4BBE-4554-AD0E-39F25B2C91F2}"/>
                  </a:ext>
                </a:extLst>
              </p:cNvPr>
              <p:cNvSpPr/>
              <p:nvPr/>
            </p:nvSpPr>
            <p:spPr>
              <a:xfrm>
                <a:off x="9014259" y="1338150"/>
                <a:ext cx="2922600" cy="299700"/>
              </a:xfrm>
              <a:prstGeom prst="rect">
                <a:avLst/>
              </a:prstGeom>
              <a:solidFill>
                <a:srgbClr val="FFE599"/>
              </a:solidFill>
              <a:ln w="9525" cap="flat" cmpd="sng">
                <a:solidFill>
                  <a:srgbClr val="434343"/>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Oswald"/>
                    <a:ea typeface="Oswald"/>
                    <a:cs typeface="Oswald"/>
                    <a:sym typeface="Oswald"/>
                  </a:rPr>
                  <a:t>Sea Ice</a:t>
                </a:r>
                <a:endParaRPr sz="1200" b="1" i="0" u="none" strike="noStrike" cap="none">
                  <a:solidFill>
                    <a:srgbClr val="000000"/>
                  </a:solidFill>
                  <a:latin typeface="Oswald"/>
                  <a:ea typeface="Oswald"/>
                  <a:cs typeface="Oswald"/>
                  <a:sym typeface="Oswald"/>
                </a:endParaRPr>
              </a:p>
            </p:txBody>
          </p:sp>
          <p:sp>
            <p:nvSpPr>
              <p:cNvPr id="62" name="Google Shape;627;g38b7ebdd02e_6_15">
                <a:extLst>
                  <a:ext uri="{FF2B5EF4-FFF2-40B4-BE49-F238E27FC236}">
                    <a16:creationId xmlns:a16="http://schemas.microsoft.com/office/drawing/2014/main" id="{C5C9515C-1CEF-496B-9F22-BB5234832322}"/>
                  </a:ext>
                </a:extLst>
              </p:cNvPr>
              <p:cNvSpPr/>
              <p:nvPr/>
            </p:nvSpPr>
            <p:spPr>
              <a:xfrm>
                <a:off x="9014274" y="1223076"/>
                <a:ext cx="2922600" cy="122700"/>
              </a:xfrm>
              <a:prstGeom prst="rect">
                <a:avLst/>
              </a:prstGeom>
              <a:solidFill>
                <a:srgbClr val="FFD9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swald"/>
                    <a:ea typeface="Oswald"/>
                    <a:cs typeface="Oswald"/>
                    <a:sym typeface="Oswald"/>
                  </a:rPr>
                  <a:t>NUOPC Cap</a:t>
                </a:r>
                <a:endParaRPr sz="1100" b="0" i="0" u="none" strike="noStrike" cap="none">
                  <a:solidFill>
                    <a:srgbClr val="000000"/>
                  </a:solidFill>
                  <a:latin typeface="Oswald"/>
                  <a:ea typeface="Oswald"/>
                  <a:cs typeface="Oswald"/>
                  <a:sym typeface="Oswald"/>
                </a:endParaRPr>
              </a:p>
            </p:txBody>
          </p:sp>
        </p:grpSp>
        <p:grpSp>
          <p:nvGrpSpPr>
            <p:cNvPr id="6" name="Google Shape;628;g38b7ebdd02e_6_15">
              <a:extLst>
                <a:ext uri="{FF2B5EF4-FFF2-40B4-BE49-F238E27FC236}">
                  <a16:creationId xmlns:a16="http://schemas.microsoft.com/office/drawing/2014/main" id="{078C03BA-1011-4D6E-BA31-FA18BC616D30}"/>
                </a:ext>
              </a:extLst>
            </p:cNvPr>
            <p:cNvGrpSpPr/>
            <p:nvPr/>
          </p:nvGrpSpPr>
          <p:grpSpPr>
            <a:xfrm>
              <a:off x="3552042" y="3382640"/>
              <a:ext cx="1052726" cy="587984"/>
              <a:chOff x="9014259" y="1223076"/>
              <a:chExt cx="2922615" cy="414774"/>
            </a:xfrm>
          </p:grpSpPr>
          <p:sp>
            <p:nvSpPr>
              <p:cNvPr id="59" name="Google Shape;629;g38b7ebdd02e_6_15">
                <a:extLst>
                  <a:ext uri="{FF2B5EF4-FFF2-40B4-BE49-F238E27FC236}">
                    <a16:creationId xmlns:a16="http://schemas.microsoft.com/office/drawing/2014/main" id="{3267788B-4E6F-42B0-9D96-07313FCF2190}"/>
                  </a:ext>
                </a:extLst>
              </p:cNvPr>
              <p:cNvSpPr/>
              <p:nvPr/>
            </p:nvSpPr>
            <p:spPr>
              <a:xfrm>
                <a:off x="9014259" y="1338150"/>
                <a:ext cx="2922600" cy="299700"/>
              </a:xfrm>
              <a:prstGeom prst="rect">
                <a:avLst/>
              </a:prstGeom>
              <a:solidFill>
                <a:srgbClr val="FFE599"/>
              </a:solidFill>
              <a:ln w="9525" cap="flat" cmpd="sng">
                <a:solidFill>
                  <a:srgbClr val="434343"/>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Oswald"/>
                    <a:ea typeface="Oswald"/>
                    <a:cs typeface="Oswald"/>
                    <a:sym typeface="Oswald"/>
                  </a:rPr>
                  <a:t>SCHISM</a:t>
                </a:r>
                <a:endParaRPr sz="1200" b="1" i="0" u="none" strike="noStrike" cap="none">
                  <a:solidFill>
                    <a:srgbClr val="000000"/>
                  </a:solidFill>
                  <a:latin typeface="Oswald"/>
                  <a:ea typeface="Oswald"/>
                  <a:cs typeface="Oswald"/>
                  <a:sym typeface="Oswald"/>
                </a:endParaRPr>
              </a:p>
            </p:txBody>
          </p:sp>
          <p:sp>
            <p:nvSpPr>
              <p:cNvPr id="60" name="Google Shape;630;g38b7ebdd02e_6_15">
                <a:extLst>
                  <a:ext uri="{FF2B5EF4-FFF2-40B4-BE49-F238E27FC236}">
                    <a16:creationId xmlns:a16="http://schemas.microsoft.com/office/drawing/2014/main" id="{D91E174F-793E-4489-BF72-21D8980675D5}"/>
                  </a:ext>
                </a:extLst>
              </p:cNvPr>
              <p:cNvSpPr/>
              <p:nvPr/>
            </p:nvSpPr>
            <p:spPr>
              <a:xfrm>
                <a:off x="9014274" y="1223076"/>
                <a:ext cx="2922600" cy="122700"/>
              </a:xfrm>
              <a:prstGeom prst="rect">
                <a:avLst/>
              </a:prstGeom>
              <a:solidFill>
                <a:srgbClr val="FFD9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swald"/>
                    <a:ea typeface="Oswald"/>
                    <a:cs typeface="Oswald"/>
                    <a:sym typeface="Oswald"/>
                  </a:rPr>
                  <a:t>NUOPC Cap</a:t>
                </a:r>
                <a:endParaRPr sz="1100" b="0" i="0" u="none" strike="noStrike" cap="none">
                  <a:solidFill>
                    <a:srgbClr val="000000"/>
                  </a:solidFill>
                  <a:latin typeface="Oswald"/>
                  <a:ea typeface="Oswald"/>
                  <a:cs typeface="Oswald"/>
                  <a:sym typeface="Oswald"/>
                </a:endParaRPr>
              </a:p>
            </p:txBody>
          </p:sp>
        </p:grpSp>
        <p:grpSp>
          <p:nvGrpSpPr>
            <p:cNvPr id="7" name="Google Shape;631;g38b7ebdd02e_6_15">
              <a:extLst>
                <a:ext uri="{FF2B5EF4-FFF2-40B4-BE49-F238E27FC236}">
                  <a16:creationId xmlns:a16="http://schemas.microsoft.com/office/drawing/2014/main" id="{ED245B92-7598-45CE-B70B-32CAC54045ED}"/>
                </a:ext>
              </a:extLst>
            </p:cNvPr>
            <p:cNvGrpSpPr/>
            <p:nvPr/>
          </p:nvGrpSpPr>
          <p:grpSpPr>
            <a:xfrm>
              <a:off x="4735268" y="3379649"/>
              <a:ext cx="1052726" cy="587984"/>
              <a:chOff x="9014259" y="1223076"/>
              <a:chExt cx="2922615" cy="414774"/>
            </a:xfrm>
          </p:grpSpPr>
          <p:sp>
            <p:nvSpPr>
              <p:cNvPr id="57" name="Google Shape;632;g38b7ebdd02e_6_15">
                <a:extLst>
                  <a:ext uri="{FF2B5EF4-FFF2-40B4-BE49-F238E27FC236}">
                    <a16:creationId xmlns:a16="http://schemas.microsoft.com/office/drawing/2014/main" id="{7067B1B2-AB77-4019-821D-FB6F3223362C}"/>
                  </a:ext>
                </a:extLst>
              </p:cNvPr>
              <p:cNvSpPr/>
              <p:nvPr/>
            </p:nvSpPr>
            <p:spPr>
              <a:xfrm>
                <a:off x="9014259" y="1338150"/>
                <a:ext cx="2922600" cy="299700"/>
              </a:xfrm>
              <a:prstGeom prst="rect">
                <a:avLst/>
              </a:prstGeom>
              <a:solidFill>
                <a:srgbClr val="FFE599"/>
              </a:solidFill>
              <a:ln w="9525" cap="flat" cmpd="sng">
                <a:solidFill>
                  <a:srgbClr val="434343"/>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Oswald"/>
                    <a:ea typeface="Oswald"/>
                    <a:cs typeface="Oswald"/>
                    <a:sym typeface="Oswald"/>
                  </a:rPr>
                  <a:t>ROMS</a:t>
                </a:r>
                <a:endParaRPr sz="1200" b="1" i="0" u="none" strike="noStrike" cap="none">
                  <a:solidFill>
                    <a:srgbClr val="000000"/>
                  </a:solidFill>
                  <a:latin typeface="Oswald"/>
                  <a:ea typeface="Oswald"/>
                  <a:cs typeface="Oswald"/>
                  <a:sym typeface="Oswald"/>
                </a:endParaRPr>
              </a:p>
            </p:txBody>
          </p:sp>
          <p:sp>
            <p:nvSpPr>
              <p:cNvPr id="58" name="Google Shape;633;g38b7ebdd02e_6_15">
                <a:extLst>
                  <a:ext uri="{FF2B5EF4-FFF2-40B4-BE49-F238E27FC236}">
                    <a16:creationId xmlns:a16="http://schemas.microsoft.com/office/drawing/2014/main" id="{08C2F7C1-3412-497F-BC59-C5CA7412995E}"/>
                  </a:ext>
                </a:extLst>
              </p:cNvPr>
              <p:cNvSpPr/>
              <p:nvPr/>
            </p:nvSpPr>
            <p:spPr>
              <a:xfrm>
                <a:off x="9014274" y="1223076"/>
                <a:ext cx="2922600" cy="122700"/>
              </a:xfrm>
              <a:prstGeom prst="rect">
                <a:avLst/>
              </a:prstGeom>
              <a:solidFill>
                <a:srgbClr val="FFD9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swald"/>
                    <a:ea typeface="Oswald"/>
                    <a:cs typeface="Oswald"/>
                    <a:sym typeface="Oswald"/>
                  </a:rPr>
                  <a:t>NUOPC Cap</a:t>
                </a:r>
                <a:endParaRPr sz="1100" b="0" i="0" u="none" strike="noStrike" cap="none">
                  <a:solidFill>
                    <a:srgbClr val="000000"/>
                  </a:solidFill>
                  <a:latin typeface="Oswald"/>
                  <a:ea typeface="Oswald"/>
                  <a:cs typeface="Oswald"/>
                  <a:sym typeface="Oswald"/>
                </a:endParaRPr>
              </a:p>
            </p:txBody>
          </p:sp>
        </p:grpSp>
        <p:cxnSp>
          <p:nvCxnSpPr>
            <p:cNvPr id="8" name="Google Shape;634;g38b7ebdd02e_6_15">
              <a:extLst>
                <a:ext uri="{FF2B5EF4-FFF2-40B4-BE49-F238E27FC236}">
                  <a16:creationId xmlns:a16="http://schemas.microsoft.com/office/drawing/2014/main" id="{226CC439-4AC6-43EE-BA9E-65A94CC3AF2F}"/>
                </a:ext>
              </a:extLst>
            </p:cNvPr>
            <p:cNvCxnSpPr>
              <a:stCxn id="27" idx="2"/>
              <a:endCxn id="26" idx="0"/>
            </p:cNvCxnSpPr>
            <p:nvPr/>
          </p:nvCxnSpPr>
          <p:spPr>
            <a:xfrm rot="5400000">
              <a:off x="5045323" y="2010418"/>
              <a:ext cx="367200" cy="62400"/>
            </a:xfrm>
            <a:prstGeom prst="curvedConnector3">
              <a:avLst>
                <a:gd name="adj1" fmla="val 325515"/>
              </a:avLst>
            </a:prstGeom>
            <a:noFill/>
            <a:ln w="9525" cap="flat" cmpd="sng">
              <a:solidFill>
                <a:srgbClr val="999999"/>
              </a:solidFill>
              <a:prstDash val="solid"/>
              <a:round/>
              <a:headEnd type="none" w="sm" len="sm"/>
              <a:tailEnd type="stealth" w="med" len="med"/>
            </a:ln>
          </p:spPr>
        </p:cxnSp>
        <p:grpSp>
          <p:nvGrpSpPr>
            <p:cNvPr id="9" name="Google Shape;637;g38b7ebdd02e_6_15">
              <a:extLst>
                <a:ext uri="{FF2B5EF4-FFF2-40B4-BE49-F238E27FC236}">
                  <a16:creationId xmlns:a16="http://schemas.microsoft.com/office/drawing/2014/main" id="{D9B69AA4-D7BA-4DAB-BF27-5C3707BDD258}"/>
                </a:ext>
              </a:extLst>
            </p:cNvPr>
            <p:cNvGrpSpPr/>
            <p:nvPr/>
          </p:nvGrpSpPr>
          <p:grpSpPr>
            <a:xfrm>
              <a:off x="2662262" y="4325932"/>
              <a:ext cx="905718" cy="601256"/>
              <a:chOff x="9014259" y="1223076"/>
              <a:chExt cx="2922615" cy="414774"/>
            </a:xfrm>
          </p:grpSpPr>
          <p:sp>
            <p:nvSpPr>
              <p:cNvPr id="55" name="Google Shape;638;g38b7ebdd02e_6_15">
                <a:extLst>
                  <a:ext uri="{FF2B5EF4-FFF2-40B4-BE49-F238E27FC236}">
                    <a16:creationId xmlns:a16="http://schemas.microsoft.com/office/drawing/2014/main" id="{7F3AA96A-C9E1-4D61-A883-F284C44365FF}"/>
                  </a:ext>
                </a:extLst>
              </p:cNvPr>
              <p:cNvSpPr/>
              <p:nvPr/>
            </p:nvSpPr>
            <p:spPr>
              <a:xfrm>
                <a:off x="9014259" y="1338150"/>
                <a:ext cx="2922600" cy="299700"/>
              </a:xfrm>
              <a:prstGeom prst="rect">
                <a:avLst/>
              </a:prstGeom>
              <a:solidFill>
                <a:srgbClr val="FFE599"/>
              </a:solidFill>
              <a:ln w="9525" cap="flat" cmpd="sng">
                <a:solidFill>
                  <a:srgbClr val="434343"/>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000000"/>
                    </a:solidFill>
                    <a:latin typeface="Oswald"/>
                    <a:ea typeface="Oswald"/>
                    <a:cs typeface="Oswald"/>
                    <a:sym typeface="Oswald"/>
                  </a:rPr>
                  <a:t>“Data” Atmosphere</a:t>
                </a:r>
                <a:endParaRPr sz="1000" b="1" i="0" u="none" strike="noStrike" cap="none">
                  <a:solidFill>
                    <a:srgbClr val="000000"/>
                  </a:solidFill>
                  <a:latin typeface="Oswald"/>
                  <a:ea typeface="Oswald"/>
                  <a:cs typeface="Oswald"/>
                  <a:sym typeface="Oswald"/>
                </a:endParaRPr>
              </a:p>
            </p:txBody>
          </p:sp>
          <p:sp>
            <p:nvSpPr>
              <p:cNvPr id="56" name="Google Shape;639;g38b7ebdd02e_6_15">
                <a:extLst>
                  <a:ext uri="{FF2B5EF4-FFF2-40B4-BE49-F238E27FC236}">
                    <a16:creationId xmlns:a16="http://schemas.microsoft.com/office/drawing/2014/main" id="{347B80B0-201D-4964-BF70-C5EE42F51BD6}"/>
                  </a:ext>
                </a:extLst>
              </p:cNvPr>
              <p:cNvSpPr/>
              <p:nvPr/>
            </p:nvSpPr>
            <p:spPr>
              <a:xfrm>
                <a:off x="9014274" y="1223076"/>
                <a:ext cx="2922600" cy="122700"/>
              </a:xfrm>
              <a:prstGeom prst="rect">
                <a:avLst/>
              </a:prstGeom>
              <a:solidFill>
                <a:srgbClr val="FFD9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swald"/>
                    <a:ea typeface="Oswald"/>
                    <a:cs typeface="Oswald"/>
                    <a:sym typeface="Oswald"/>
                  </a:rPr>
                  <a:t>NUOPC Cap</a:t>
                </a:r>
                <a:endParaRPr sz="1100" b="0" i="0" u="none" strike="noStrike" cap="none">
                  <a:solidFill>
                    <a:srgbClr val="000000"/>
                  </a:solidFill>
                  <a:latin typeface="Oswald"/>
                  <a:ea typeface="Oswald"/>
                  <a:cs typeface="Oswald"/>
                  <a:sym typeface="Oswald"/>
                </a:endParaRPr>
              </a:p>
            </p:txBody>
          </p:sp>
        </p:grpSp>
        <p:grpSp>
          <p:nvGrpSpPr>
            <p:cNvPr id="10" name="Google Shape;640;g38b7ebdd02e_6_15">
              <a:extLst>
                <a:ext uri="{FF2B5EF4-FFF2-40B4-BE49-F238E27FC236}">
                  <a16:creationId xmlns:a16="http://schemas.microsoft.com/office/drawing/2014/main" id="{EB0B8767-2553-4C02-91E9-96470C75E9B6}"/>
                </a:ext>
              </a:extLst>
            </p:cNvPr>
            <p:cNvGrpSpPr/>
            <p:nvPr/>
          </p:nvGrpSpPr>
          <p:grpSpPr>
            <a:xfrm>
              <a:off x="3718709" y="4325932"/>
              <a:ext cx="905718" cy="601256"/>
              <a:chOff x="9014259" y="1223076"/>
              <a:chExt cx="2922615" cy="414774"/>
            </a:xfrm>
          </p:grpSpPr>
          <p:sp>
            <p:nvSpPr>
              <p:cNvPr id="53" name="Google Shape;641;g38b7ebdd02e_6_15">
                <a:extLst>
                  <a:ext uri="{FF2B5EF4-FFF2-40B4-BE49-F238E27FC236}">
                    <a16:creationId xmlns:a16="http://schemas.microsoft.com/office/drawing/2014/main" id="{7705AF17-2BF4-4AEF-A464-3FB3AD5316D4}"/>
                  </a:ext>
                </a:extLst>
              </p:cNvPr>
              <p:cNvSpPr/>
              <p:nvPr/>
            </p:nvSpPr>
            <p:spPr>
              <a:xfrm>
                <a:off x="9014259" y="1338150"/>
                <a:ext cx="2922600" cy="299700"/>
              </a:xfrm>
              <a:prstGeom prst="rect">
                <a:avLst/>
              </a:prstGeom>
              <a:solidFill>
                <a:srgbClr val="FFE599"/>
              </a:solidFill>
              <a:ln w="9525" cap="flat" cmpd="sng">
                <a:solidFill>
                  <a:srgbClr val="434343"/>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000000"/>
                    </a:solidFill>
                    <a:latin typeface="Oswald"/>
                    <a:ea typeface="Oswald"/>
                    <a:cs typeface="Oswald"/>
                    <a:sym typeface="Oswald"/>
                  </a:rPr>
                  <a:t>“Data” Ocean</a:t>
                </a:r>
                <a:endParaRPr sz="1000" b="1" i="0" u="none" strike="noStrike" cap="none">
                  <a:solidFill>
                    <a:srgbClr val="000000"/>
                  </a:solidFill>
                  <a:latin typeface="Oswald"/>
                  <a:ea typeface="Oswald"/>
                  <a:cs typeface="Oswald"/>
                  <a:sym typeface="Oswald"/>
                </a:endParaRPr>
              </a:p>
            </p:txBody>
          </p:sp>
          <p:sp>
            <p:nvSpPr>
              <p:cNvPr id="54" name="Google Shape;642;g38b7ebdd02e_6_15">
                <a:extLst>
                  <a:ext uri="{FF2B5EF4-FFF2-40B4-BE49-F238E27FC236}">
                    <a16:creationId xmlns:a16="http://schemas.microsoft.com/office/drawing/2014/main" id="{23745510-7FF8-4C10-A1A1-5A420A2FB672}"/>
                  </a:ext>
                </a:extLst>
              </p:cNvPr>
              <p:cNvSpPr/>
              <p:nvPr/>
            </p:nvSpPr>
            <p:spPr>
              <a:xfrm>
                <a:off x="9014274" y="1223076"/>
                <a:ext cx="2922600" cy="122700"/>
              </a:xfrm>
              <a:prstGeom prst="rect">
                <a:avLst/>
              </a:prstGeom>
              <a:solidFill>
                <a:srgbClr val="FFD9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swald"/>
                    <a:ea typeface="Oswald"/>
                    <a:cs typeface="Oswald"/>
                    <a:sym typeface="Oswald"/>
                  </a:rPr>
                  <a:t>NUOPC Cap</a:t>
                </a:r>
                <a:endParaRPr sz="1100" b="0" i="0" u="none" strike="noStrike" cap="none">
                  <a:solidFill>
                    <a:srgbClr val="000000"/>
                  </a:solidFill>
                  <a:latin typeface="Oswald"/>
                  <a:ea typeface="Oswald"/>
                  <a:cs typeface="Oswald"/>
                  <a:sym typeface="Oswald"/>
                </a:endParaRPr>
              </a:p>
            </p:txBody>
          </p:sp>
        </p:grpSp>
        <p:grpSp>
          <p:nvGrpSpPr>
            <p:cNvPr id="11" name="Google Shape;643;g38b7ebdd02e_6_15">
              <a:extLst>
                <a:ext uri="{FF2B5EF4-FFF2-40B4-BE49-F238E27FC236}">
                  <a16:creationId xmlns:a16="http://schemas.microsoft.com/office/drawing/2014/main" id="{03A586F7-1D8E-4A79-A6C3-147879200FFB}"/>
                </a:ext>
              </a:extLst>
            </p:cNvPr>
            <p:cNvGrpSpPr/>
            <p:nvPr/>
          </p:nvGrpSpPr>
          <p:grpSpPr>
            <a:xfrm>
              <a:off x="4775155" y="4325932"/>
              <a:ext cx="905718" cy="601256"/>
              <a:chOff x="9014259" y="1223076"/>
              <a:chExt cx="2922615" cy="414774"/>
            </a:xfrm>
          </p:grpSpPr>
          <p:sp>
            <p:nvSpPr>
              <p:cNvPr id="51" name="Google Shape;644;g38b7ebdd02e_6_15">
                <a:extLst>
                  <a:ext uri="{FF2B5EF4-FFF2-40B4-BE49-F238E27FC236}">
                    <a16:creationId xmlns:a16="http://schemas.microsoft.com/office/drawing/2014/main" id="{2DACC6E5-CEBD-451C-ADA4-3EC1458BF7A0}"/>
                  </a:ext>
                </a:extLst>
              </p:cNvPr>
              <p:cNvSpPr/>
              <p:nvPr/>
            </p:nvSpPr>
            <p:spPr>
              <a:xfrm>
                <a:off x="9014259" y="1338150"/>
                <a:ext cx="2922600" cy="299700"/>
              </a:xfrm>
              <a:prstGeom prst="rect">
                <a:avLst/>
              </a:prstGeom>
              <a:solidFill>
                <a:srgbClr val="FFE599"/>
              </a:solidFill>
              <a:ln w="9525" cap="flat" cmpd="sng">
                <a:solidFill>
                  <a:srgbClr val="434343"/>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000000"/>
                    </a:solidFill>
                    <a:latin typeface="Oswald"/>
                    <a:ea typeface="Oswald"/>
                    <a:cs typeface="Oswald"/>
                    <a:sym typeface="Oswald"/>
                  </a:rPr>
                  <a:t>“Data” Wave</a:t>
                </a:r>
                <a:endParaRPr sz="1000" b="1" i="0" u="none" strike="noStrike" cap="none">
                  <a:solidFill>
                    <a:srgbClr val="000000"/>
                  </a:solidFill>
                  <a:latin typeface="Oswald"/>
                  <a:ea typeface="Oswald"/>
                  <a:cs typeface="Oswald"/>
                  <a:sym typeface="Oswald"/>
                </a:endParaRPr>
              </a:p>
            </p:txBody>
          </p:sp>
          <p:sp>
            <p:nvSpPr>
              <p:cNvPr id="52" name="Google Shape;645;g38b7ebdd02e_6_15">
                <a:extLst>
                  <a:ext uri="{FF2B5EF4-FFF2-40B4-BE49-F238E27FC236}">
                    <a16:creationId xmlns:a16="http://schemas.microsoft.com/office/drawing/2014/main" id="{72009F2B-BE41-4894-B4D6-0EAF11909165}"/>
                  </a:ext>
                </a:extLst>
              </p:cNvPr>
              <p:cNvSpPr/>
              <p:nvPr/>
            </p:nvSpPr>
            <p:spPr>
              <a:xfrm>
                <a:off x="9014274" y="1223076"/>
                <a:ext cx="2922600" cy="122700"/>
              </a:xfrm>
              <a:prstGeom prst="rect">
                <a:avLst/>
              </a:prstGeom>
              <a:solidFill>
                <a:srgbClr val="FFD9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swald"/>
                    <a:ea typeface="Oswald"/>
                    <a:cs typeface="Oswald"/>
                    <a:sym typeface="Oswald"/>
                  </a:rPr>
                  <a:t>NUOPC Cap</a:t>
                </a:r>
                <a:endParaRPr sz="1100" b="0" i="0" u="none" strike="noStrike" cap="none">
                  <a:solidFill>
                    <a:srgbClr val="000000"/>
                  </a:solidFill>
                  <a:latin typeface="Oswald"/>
                  <a:ea typeface="Oswald"/>
                  <a:cs typeface="Oswald"/>
                  <a:sym typeface="Oswald"/>
                </a:endParaRPr>
              </a:p>
            </p:txBody>
          </p:sp>
        </p:grpSp>
        <p:grpSp>
          <p:nvGrpSpPr>
            <p:cNvPr id="12" name="Google Shape;646;g38b7ebdd02e_6_15">
              <a:extLst>
                <a:ext uri="{FF2B5EF4-FFF2-40B4-BE49-F238E27FC236}">
                  <a16:creationId xmlns:a16="http://schemas.microsoft.com/office/drawing/2014/main" id="{A73D6739-511B-4057-8214-E9071820E174}"/>
                </a:ext>
              </a:extLst>
            </p:cNvPr>
            <p:cNvGrpSpPr/>
            <p:nvPr/>
          </p:nvGrpSpPr>
          <p:grpSpPr>
            <a:xfrm>
              <a:off x="5831601" y="4325932"/>
              <a:ext cx="905718" cy="601256"/>
              <a:chOff x="9014259" y="1223076"/>
              <a:chExt cx="2922615" cy="414774"/>
            </a:xfrm>
          </p:grpSpPr>
          <p:sp>
            <p:nvSpPr>
              <p:cNvPr id="49" name="Google Shape;647;g38b7ebdd02e_6_15">
                <a:extLst>
                  <a:ext uri="{FF2B5EF4-FFF2-40B4-BE49-F238E27FC236}">
                    <a16:creationId xmlns:a16="http://schemas.microsoft.com/office/drawing/2014/main" id="{D1AC9FF7-D70F-4C94-BEF0-9EC7C395678E}"/>
                  </a:ext>
                </a:extLst>
              </p:cNvPr>
              <p:cNvSpPr/>
              <p:nvPr/>
            </p:nvSpPr>
            <p:spPr>
              <a:xfrm>
                <a:off x="9014259" y="1338150"/>
                <a:ext cx="2922600" cy="299700"/>
              </a:xfrm>
              <a:prstGeom prst="rect">
                <a:avLst/>
              </a:prstGeom>
              <a:solidFill>
                <a:srgbClr val="FFE599"/>
              </a:solidFill>
              <a:ln w="9525" cap="flat" cmpd="sng">
                <a:solidFill>
                  <a:srgbClr val="434343"/>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000000"/>
                    </a:solidFill>
                    <a:latin typeface="Oswald"/>
                    <a:ea typeface="Oswald"/>
                    <a:cs typeface="Oswald"/>
                    <a:sym typeface="Oswald"/>
                  </a:rPr>
                  <a:t>“Data” ...</a:t>
                </a:r>
                <a:endParaRPr sz="1000" b="1" i="0" u="none" strike="noStrike" cap="none">
                  <a:solidFill>
                    <a:srgbClr val="000000"/>
                  </a:solidFill>
                  <a:latin typeface="Oswald"/>
                  <a:ea typeface="Oswald"/>
                  <a:cs typeface="Oswald"/>
                  <a:sym typeface="Oswald"/>
                </a:endParaRPr>
              </a:p>
            </p:txBody>
          </p:sp>
          <p:sp>
            <p:nvSpPr>
              <p:cNvPr id="50" name="Google Shape;648;g38b7ebdd02e_6_15">
                <a:extLst>
                  <a:ext uri="{FF2B5EF4-FFF2-40B4-BE49-F238E27FC236}">
                    <a16:creationId xmlns:a16="http://schemas.microsoft.com/office/drawing/2014/main" id="{6E58F1F8-491F-42AB-8651-045456C12004}"/>
                  </a:ext>
                </a:extLst>
              </p:cNvPr>
              <p:cNvSpPr/>
              <p:nvPr/>
            </p:nvSpPr>
            <p:spPr>
              <a:xfrm>
                <a:off x="9014274" y="1223076"/>
                <a:ext cx="2922600" cy="122700"/>
              </a:xfrm>
              <a:prstGeom prst="rect">
                <a:avLst/>
              </a:prstGeom>
              <a:solidFill>
                <a:srgbClr val="FFD9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swald"/>
                    <a:ea typeface="Oswald"/>
                    <a:cs typeface="Oswald"/>
                    <a:sym typeface="Oswald"/>
                  </a:rPr>
                  <a:t>NUOPC Cap</a:t>
                </a:r>
                <a:endParaRPr sz="1100" b="0" i="0" u="none" strike="noStrike" cap="none">
                  <a:solidFill>
                    <a:srgbClr val="000000"/>
                  </a:solidFill>
                  <a:latin typeface="Oswald"/>
                  <a:ea typeface="Oswald"/>
                  <a:cs typeface="Oswald"/>
                  <a:sym typeface="Oswald"/>
                </a:endParaRPr>
              </a:p>
            </p:txBody>
          </p:sp>
        </p:grpSp>
        <p:sp>
          <p:nvSpPr>
            <p:cNvPr id="13" name="Google Shape;649;g38b7ebdd02e_6_15">
              <a:extLst>
                <a:ext uri="{FF2B5EF4-FFF2-40B4-BE49-F238E27FC236}">
                  <a16:creationId xmlns:a16="http://schemas.microsoft.com/office/drawing/2014/main" id="{7BE2B850-2CBA-4AF5-9B97-043DD7B26BB1}"/>
                </a:ext>
              </a:extLst>
            </p:cNvPr>
            <p:cNvSpPr txBox="1"/>
            <p:nvPr/>
          </p:nvSpPr>
          <p:spPr>
            <a:xfrm>
              <a:off x="2526148" y="3989956"/>
              <a:ext cx="1844400" cy="40020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rgbClr val="000000"/>
                  </a:solidFill>
                  <a:latin typeface="Arial"/>
                  <a:ea typeface="Arial"/>
                  <a:cs typeface="Arial"/>
                  <a:sym typeface="Arial"/>
                </a:rPr>
                <a:t>CDEPS</a:t>
              </a:r>
              <a:endParaRPr sz="1000" b="0" i="1" u="none" strike="noStrike" cap="none">
                <a:solidFill>
                  <a:srgbClr val="000000"/>
                </a:solidFill>
                <a:latin typeface="Arial"/>
                <a:ea typeface="Arial"/>
                <a:cs typeface="Arial"/>
                <a:sym typeface="Arial"/>
              </a:endParaRPr>
            </a:p>
          </p:txBody>
        </p:sp>
        <p:sp>
          <p:nvSpPr>
            <p:cNvPr id="14" name="Google Shape;650;g38b7ebdd02e_6_15">
              <a:extLst>
                <a:ext uri="{FF2B5EF4-FFF2-40B4-BE49-F238E27FC236}">
                  <a16:creationId xmlns:a16="http://schemas.microsoft.com/office/drawing/2014/main" id="{AC0741FA-4F56-4D58-BE18-861338AC93D1}"/>
                </a:ext>
              </a:extLst>
            </p:cNvPr>
            <p:cNvSpPr/>
            <p:nvPr/>
          </p:nvSpPr>
          <p:spPr>
            <a:xfrm>
              <a:off x="3975375" y="610001"/>
              <a:ext cx="3000900" cy="367200"/>
            </a:xfrm>
            <a:prstGeom prst="rect">
              <a:avLst/>
            </a:prstGeom>
            <a:solidFill>
              <a:srgbClr val="B6D7A8"/>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000000"/>
                  </a:solidFill>
                  <a:latin typeface="Oswald"/>
                  <a:ea typeface="Oswald"/>
                  <a:cs typeface="Oswald"/>
                  <a:sym typeface="Oswald"/>
                </a:rPr>
                <a:t>UFS WEATHER MODEL </a:t>
              </a:r>
              <a:endParaRPr sz="1000" b="1" i="0" u="none" strike="noStrike" cap="none">
                <a:solidFill>
                  <a:srgbClr val="000000"/>
                </a:solidFill>
                <a:latin typeface="Oswald"/>
                <a:ea typeface="Oswald"/>
                <a:cs typeface="Oswald"/>
                <a:sym typeface="Oswald"/>
              </a:endParaRPr>
            </a:p>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000000"/>
                  </a:solidFill>
                  <a:highlight>
                    <a:srgbClr val="EEFF41"/>
                  </a:highlight>
                  <a:latin typeface="Oswald"/>
                  <a:ea typeface="Oswald"/>
                  <a:cs typeface="Oswald"/>
                  <a:sym typeface="Oswald"/>
                </a:rPr>
                <a:t>with new coastal components</a:t>
              </a:r>
              <a:endParaRPr sz="1000" b="1" i="0" u="none" strike="noStrike" cap="none">
                <a:solidFill>
                  <a:srgbClr val="000000"/>
                </a:solidFill>
                <a:highlight>
                  <a:srgbClr val="EEFF41"/>
                </a:highlight>
                <a:latin typeface="Oswald"/>
                <a:ea typeface="Oswald"/>
                <a:cs typeface="Oswald"/>
                <a:sym typeface="Oswald"/>
              </a:endParaRPr>
            </a:p>
          </p:txBody>
        </p:sp>
        <p:grpSp>
          <p:nvGrpSpPr>
            <p:cNvPr id="15" name="Google Shape;651;g38b7ebdd02e_6_15">
              <a:extLst>
                <a:ext uri="{FF2B5EF4-FFF2-40B4-BE49-F238E27FC236}">
                  <a16:creationId xmlns:a16="http://schemas.microsoft.com/office/drawing/2014/main" id="{660117C0-3B21-4C5C-9370-383FF8788DEC}"/>
                </a:ext>
              </a:extLst>
            </p:cNvPr>
            <p:cNvGrpSpPr/>
            <p:nvPr/>
          </p:nvGrpSpPr>
          <p:grpSpPr>
            <a:xfrm>
              <a:off x="3854099" y="2375590"/>
              <a:ext cx="448740" cy="197578"/>
              <a:chOff x="3906431" y="3684554"/>
              <a:chExt cx="398314" cy="278199"/>
            </a:xfrm>
          </p:grpSpPr>
          <p:sp>
            <p:nvSpPr>
              <p:cNvPr id="47" name="Google Shape;652;g38b7ebdd02e_6_15">
                <a:extLst>
                  <a:ext uri="{FF2B5EF4-FFF2-40B4-BE49-F238E27FC236}">
                    <a16:creationId xmlns:a16="http://schemas.microsoft.com/office/drawing/2014/main" id="{F345F8FF-757D-4F52-9AA0-31637AF4A2C2}"/>
                  </a:ext>
                </a:extLst>
              </p:cNvPr>
              <p:cNvSpPr/>
              <p:nvPr/>
            </p:nvSpPr>
            <p:spPr>
              <a:xfrm rot="10789638">
                <a:off x="3906431" y="3803152"/>
                <a:ext cx="398102" cy="159601"/>
              </a:xfrm>
              <a:prstGeom prst="leftArrow">
                <a:avLst>
                  <a:gd name="adj1" fmla="val 50000"/>
                  <a:gd name="adj2" fmla="val 50000"/>
                </a:avLst>
              </a:prstGeom>
              <a:solidFill>
                <a:srgbClr val="6AA84F"/>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653;g38b7ebdd02e_6_15">
                <a:extLst>
                  <a:ext uri="{FF2B5EF4-FFF2-40B4-BE49-F238E27FC236}">
                    <a16:creationId xmlns:a16="http://schemas.microsoft.com/office/drawing/2014/main" id="{BD9858D4-B3DE-42D4-9D75-20387D0B6EDD}"/>
                  </a:ext>
                </a:extLst>
              </p:cNvPr>
              <p:cNvSpPr/>
              <p:nvPr/>
            </p:nvSpPr>
            <p:spPr>
              <a:xfrm rot="-10362">
                <a:off x="3906643" y="3684554"/>
                <a:ext cx="398102" cy="159601"/>
              </a:xfrm>
              <a:prstGeom prst="leftArrow">
                <a:avLst>
                  <a:gd name="adj1" fmla="val 50000"/>
                  <a:gd name="adj2" fmla="val 50000"/>
                </a:avLst>
              </a:prstGeom>
              <a:solidFill>
                <a:srgbClr val="6AA84F"/>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 name="Google Shape;654;g38b7ebdd02e_6_15">
              <a:extLst>
                <a:ext uri="{FF2B5EF4-FFF2-40B4-BE49-F238E27FC236}">
                  <a16:creationId xmlns:a16="http://schemas.microsoft.com/office/drawing/2014/main" id="{FD22F4B9-5E0A-4EA0-A2E2-EBFB6BA9D1AB}"/>
                </a:ext>
              </a:extLst>
            </p:cNvPr>
            <p:cNvSpPr txBox="1"/>
            <p:nvPr/>
          </p:nvSpPr>
          <p:spPr>
            <a:xfrm>
              <a:off x="3740822" y="2496875"/>
              <a:ext cx="831300" cy="43110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800"/>
                <a:buFont typeface="Arial"/>
                <a:buNone/>
              </a:pPr>
              <a:r>
                <a:rPr lang="en-US" sz="800" b="0" i="1" u="none" strike="noStrike" cap="none">
                  <a:solidFill>
                    <a:srgbClr val="000000"/>
                  </a:solidFill>
                  <a:latin typeface="Arial"/>
                  <a:ea typeface="Arial"/>
                  <a:cs typeface="Arial"/>
                  <a:sym typeface="Arial"/>
                </a:rPr>
                <a:t>NUOPC Connectors</a:t>
              </a:r>
              <a:endParaRPr sz="800" b="0" i="1" u="none" strike="noStrike" cap="none">
                <a:solidFill>
                  <a:srgbClr val="000000"/>
                </a:solidFill>
                <a:latin typeface="Arial"/>
                <a:ea typeface="Arial"/>
                <a:cs typeface="Arial"/>
                <a:sym typeface="Arial"/>
              </a:endParaRPr>
            </a:p>
          </p:txBody>
        </p:sp>
        <p:grpSp>
          <p:nvGrpSpPr>
            <p:cNvPr id="17" name="Google Shape;655;g38b7ebdd02e_6_15">
              <a:extLst>
                <a:ext uri="{FF2B5EF4-FFF2-40B4-BE49-F238E27FC236}">
                  <a16:creationId xmlns:a16="http://schemas.microsoft.com/office/drawing/2014/main" id="{4378085F-B92D-4B62-8F7E-BB887F7C44AA}"/>
                </a:ext>
              </a:extLst>
            </p:cNvPr>
            <p:cNvGrpSpPr/>
            <p:nvPr/>
          </p:nvGrpSpPr>
          <p:grpSpPr>
            <a:xfrm>
              <a:off x="5932545" y="2399089"/>
              <a:ext cx="373818" cy="197550"/>
              <a:chOff x="5935019" y="3717429"/>
              <a:chExt cx="398314" cy="278199"/>
            </a:xfrm>
          </p:grpSpPr>
          <p:sp>
            <p:nvSpPr>
              <p:cNvPr id="45" name="Google Shape;656;g38b7ebdd02e_6_15">
                <a:extLst>
                  <a:ext uri="{FF2B5EF4-FFF2-40B4-BE49-F238E27FC236}">
                    <a16:creationId xmlns:a16="http://schemas.microsoft.com/office/drawing/2014/main" id="{856FD591-9390-48D2-90DC-232E445C3A8A}"/>
                  </a:ext>
                </a:extLst>
              </p:cNvPr>
              <p:cNvSpPr/>
              <p:nvPr/>
            </p:nvSpPr>
            <p:spPr>
              <a:xfrm rot="10789638">
                <a:off x="5935019" y="3836027"/>
                <a:ext cx="398102" cy="159601"/>
              </a:xfrm>
              <a:prstGeom prst="leftArrow">
                <a:avLst>
                  <a:gd name="adj1" fmla="val 50000"/>
                  <a:gd name="adj2" fmla="val 50000"/>
                </a:avLst>
              </a:prstGeom>
              <a:solidFill>
                <a:srgbClr val="6AA84F"/>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657;g38b7ebdd02e_6_15">
                <a:extLst>
                  <a:ext uri="{FF2B5EF4-FFF2-40B4-BE49-F238E27FC236}">
                    <a16:creationId xmlns:a16="http://schemas.microsoft.com/office/drawing/2014/main" id="{6136827B-8063-4E84-8DE0-D0AF883257E6}"/>
                  </a:ext>
                </a:extLst>
              </p:cNvPr>
              <p:cNvSpPr/>
              <p:nvPr/>
            </p:nvSpPr>
            <p:spPr>
              <a:xfrm rot="-10362">
                <a:off x="5935231" y="3717429"/>
                <a:ext cx="398102" cy="159601"/>
              </a:xfrm>
              <a:prstGeom prst="leftArrow">
                <a:avLst>
                  <a:gd name="adj1" fmla="val 50000"/>
                  <a:gd name="adj2" fmla="val 50000"/>
                </a:avLst>
              </a:prstGeom>
              <a:solidFill>
                <a:srgbClr val="6AA84F"/>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 name="Google Shape;658;g38b7ebdd02e_6_15">
              <a:extLst>
                <a:ext uri="{FF2B5EF4-FFF2-40B4-BE49-F238E27FC236}">
                  <a16:creationId xmlns:a16="http://schemas.microsoft.com/office/drawing/2014/main" id="{C2A84004-ED3E-4150-9AB3-6CAE13E27FB4}"/>
                </a:ext>
              </a:extLst>
            </p:cNvPr>
            <p:cNvGrpSpPr/>
            <p:nvPr/>
          </p:nvGrpSpPr>
          <p:grpSpPr>
            <a:xfrm rot="7111782">
              <a:off x="4365529" y="3006359"/>
              <a:ext cx="297725" cy="252886"/>
              <a:chOff x="5935019" y="3717429"/>
              <a:chExt cx="398314" cy="278199"/>
            </a:xfrm>
          </p:grpSpPr>
          <p:sp>
            <p:nvSpPr>
              <p:cNvPr id="43" name="Google Shape;659;g38b7ebdd02e_6_15">
                <a:extLst>
                  <a:ext uri="{FF2B5EF4-FFF2-40B4-BE49-F238E27FC236}">
                    <a16:creationId xmlns:a16="http://schemas.microsoft.com/office/drawing/2014/main" id="{C43D1129-7885-469F-B5B1-0332E492EA1B}"/>
                  </a:ext>
                </a:extLst>
              </p:cNvPr>
              <p:cNvSpPr/>
              <p:nvPr/>
            </p:nvSpPr>
            <p:spPr>
              <a:xfrm rot="10789638">
                <a:off x="5935019" y="3836027"/>
                <a:ext cx="398102" cy="159601"/>
              </a:xfrm>
              <a:prstGeom prst="leftArrow">
                <a:avLst>
                  <a:gd name="adj1" fmla="val 50000"/>
                  <a:gd name="adj2" fmla="val 50000"/>
                </a:avLst>
              </a:prstGeom>
              <a:solidFill>
                <a:srgbClr val="6AA84F"/>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660;g38b7ebdd02e_6_15">
                <a:extLst>
                  <a:ext uri="{FF2B5EF4-FFF2-40B4-BE49-F238E27FC236}">
                    <a16:creationId xmlns:a16="http://schemas.microsoft.com/office/drawing/2014/main" id="{5C56AFAF-26D6-4585-B737-7E45F91C0797}"/>
                  </a:ext>
                </a:extLst>
              </p:cNvPr>
              <p:cNvSpPr/>
              <p:nvPr/>
            </p:nvSpPr>
            <p:spPr>
              <a:xfrm rot="-10362">
                <a:off x="5935231" y="3717429"/>
                <a:ext cx="398102" cy="159601"/>
              </a:xfrm>
              <a:prstGeom prst="leftArrow">
                <a:avLst>
                  <a:gd name="adj1" fmla="val 50000"/>
                  <a:gd name="adj2" fmla="val 50000"/>
                </a:avLst>
              </a:prstGeom>
              <a:solidFill>
                <a:srgbClr val="6AA84F"/>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 name="Google Shape;661;g38b7ebdd02e_6_15">
              <a:extLst>
                <a:ext uri="{FF2B5EF4-FFF2-40B4-BE49-F238E27FC236}">
                  <a16:creationId xmlns:a16="http://schemas.microsoft.com/office/drawing/2014/main" id="{386B041F-67B1-4341-AF37-ACD2B8C672F9}"/>
                </a:ext>
              </a:extLst>
            </p:cNvPr>
            <p:cNvGrpSpPr/>
            <p:nvPr/>
          </p:nvGrpSpPr>
          <p:grpSpPr>
            <a:xfrm rot="5400000">
              <a:off x="4972143" y="2985988"/>
              <a:ext cx="282843" cy="261091"/>
              <a:chOff x="5935019" y="3717429"/>
              <a:chExt cx="398314" cy="278199"/>
            </a:xfrm>
          </p:grpSpPr>
          <p:sp>
            <p:nvSpPr>
              <p:cNvPr id="41" name="Google Shape;662;g38b7ebdd02e_6_15">
                <a:extLst>
                  <a:ext uri="{FF2B5EF4-FFF2-40B4-BE49-F238E27FC236}">
                    <a16:creationId xmlns:a16="http://schemas.microsoft.com/office/drawing/2014/main" id="{EE21B905-8D8B-4838-A282-646E7133F889}"/>
                  </a:ext>
                </a:extLst>
              </p:cNvPr>
              <p:cNvSpPr/>
              <p:nvPr/>
            </p:nvSpPr>
            <p:spPr>
              <a:xfrm rot="10789638">
                <a:off x="5935019" y="3836027"/>
                <a:ext cx="398102" cy="159601"/>
              </a:xfrm>
              <a:prstGeom prst="leftArrow">
                <a:avLst>
                  <a:gd name="adj1" fmla="val 50000"/>
                  <a:gd name="adj2" fmla="val 50000"/>
                </a:avLst>
              </a:prstGeom>
              <a:solidFill>
                <a:srgbClr val="6AA84F"/>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663;g38b7ebdd02e_6_15">
                <a:extLst>
                  <a:ext uri="{FF2B5EF4-FFF2-40B4-BE49-F238E27FC236}">
                    <a16:creationId xmlns:a16="http://schemas.microsoft.com/office/drawing/2014/main" id="{A75D5AA1-70EC-4AA7-B728-4152A6AE8070}"/>
                  </a:ext>
                </a:extLst>
              </p:cNvPr>
              <p:cNvSpPr/>
              <p:nvPr/>
            </p:nvSpPr>
            <p:spPr>
              <a:xfrm rot="-10362">
                <a:off x="5935231" y="3717429"/>
                <a:ext cx="398102" cy="159601"/>
              </a:xfrm>
              <a:prstGeom prst="leftArrow">
                <a:avLst>
                  <a:gd name="adj1" fmla="val 50000"/>
                  <a:gd name="adj2" fmla="val 50000"/>
                </a:avLst>
              </a:prstGeom>
              <a:solidFill>
                <a:srgbClr val="6AA84F"/>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cxnSp>
          <p:nvCxnSpPr>
            <p:cNvPr id="20" name="Google Shape;664;g38b7ebdd02e_6_15">
              <a:extLst>
                <a:ext uri="{FF2B5EF4-FFF2-40B4-BE49-F238E27FC236}">
                  <a16:creationId xmlns:a16="http://schemas.microsoft.com/office/drawing/2014/main" id="{430D7520-E2BE-4ECC-8D63-EAD7E8834A57}"/>
                </a:ext>
              </a:extLst>
            </p:cNvPr>
            <p:cNvCxnSpPr>
              <a:stCxn id="14" idx="2"/>
              <a:endCxn id="27" idx="0"/>
            </p:cNvCxnSpPr>
            <p:nvPr/>
          </p:nvCxnSpPr>
          <p:spPr>
            <a:xfrm rot="5400000">
              <a:off x="5048475" y="1188851"/>
              <a:ext cx="639000" cy="215700"/>
            </a:xfrm>
            <a:prstGeom prst="curvedConnector3">
              <a:avLst>
                <a:gd name="adj1" fmla="val 208329"/>
              </a:avLst>
            </a:prstGeom>
            <a:noFill/>
            <a:ln w="9525" cap="flat" cmpd="sng">
              <a:solidFill>
                <a:srgbClr val="999999"/>
              </a:solidFill>
              <a:prstDash val="solid"/>
              <a:round/>
              <a:headEnd type="none" w="sm" len="sm"/>
              <a:tailEnd type="stealth" w="med" len="med"/>
            </a:ln>
          </p:spPr>
        </p:cxnSp>
        <p:sp>
          <p:nvSpPr>
            <p:cNvPr id="21" name="Google Shape;665;g38b7ebdd02e_6_15">
              <a:extLst>
                <a:ext uri="{FF2B5EF4-FFF2-40B4-BE49-F238E27FC236}">
                  <a16:creationId xmlns:a16="http://schemas.microsoft.com/office/drawing/2014/main" id="{7A7BCE06-058F-413A-999C-CBCFD875CA3D}"/>
                </a:ext>
              </a:extLst>
            </p:cNvPr>
            <p:cNvSpPr txBox="1"/>
            <p:nvPr/>
          </p:nvSpPr>
          <p:spPr>
            <a:xfrm>
              <a:off x="5034581" y="1218133"/>
              <a:ext cx="882600" cy="32310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900"/>
                <a:buFont typeface="Arial"/>
                <a:buNone/>
              </a:pPr>
              <a:r>
                <a:rPr lang="en-US" sz="900" b="0" i="1" u="none" strike="noStrike" cap="none">
                  <a:solidFill>
                    <a:srgbClr val="000000"/>
                  </a:solidFill>
                  <a:latin typeface="Arial"/>
                  <a:ea typeface="Arial"/>
                  <a:cs typeface="Arial"/>
                  <a:sym typeface="Arial"/>
                </a:rPr>
                <a:t>Fortran use</a:t>
              </a:r>
              <a:endParaRPr sz="900" b="0" i="1" u="none" strike="noStrike" cap="none">
                <a:solidFill>
                  <a:srgbClr val="000000"/>
                </a:solidFill>
                <a:latin typeface="Arial"/>
                <a:ea typeface="Arial"/>
                <a:cs typeface="Arial"/>
                <a:sym typeface="Arial"/>
              </a:endParaRPr>
            </a:p>
          </p:txBody>
        </p:sp>
        <p:grpSp>
          <p:nvGrpSpPr>
            <p:cNvPr id="22" name="Google Shape;666;g38b7ebdd02e_6_15">
              <a:extLst>
                <a:ext uri="{FF2B5EF4-FFF2-40B4-BE49-F238E27FC236}">
                  <a16:creationId xmlns:a16="http://schemas.microsoft.com/office/drawing/2014/main" id="{A49BA4CA-BD50-4570-A665-076F2E84DAFF}"/>
                </a:ext>
              </a:extLst>
            </p:cNvPr>
            <p:cNvGrpSpPr/>
            <p:nvPr/>
          </p:nvGrpSpPr>
          <p:grpSpPr>
            <a:xfrm>
              <a:off x="6566399" y="2727697"/>
              <a:ext cx="1052726" cy="587984"/>
              <a:chOff x="9014259" y="1223076"/>
              <a:chExt cx="2922615" cy="414774"/>
            </a:xfrm>
          </p:grpSpPr>
          <p:sp>
            <p:nvSpPr>
              <p:cNvPr id="39" name="Google Shape;667;g38b7ebdd02e_6_15">
                <a:extLst>
                  <a:ext uri="{FF2B5EF4-FFF2-40B4-BE49-F238E27FC236}">
                    <a16:creationId xmlns:a16="http://schemas.microsoft.com/office/drawing/2014/main" id="{46E354C6-1A2C-4970-BC2A-98913A70B306}"/>
                  </a:ext>
                </a:extLst>
              </p:cNvPr>
              <p:cNvSpPr/>
              <p:nvPr/>
            </p:nvSpPr>
            <p:spPr>
              <a:xfrm>
                <a:off x="9014259" y="1338150"/>
                <a:ext cx="2922600" cy="299700"/>
              </a:xfrm>
              <a:prstGeom prst="rect">
                <a:avLst/>
              </a:prstGeom>
              <a:solidFill>
                <a:srgbClr val="FFE599"/>
              </a:solidFill>
              <a:ln w="9525" cap="flat" cmpd="sng">
                <a:solidFill>
                  <a:srgbClr val="434343"/>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Oswald"/>
                    <a:ea typeface="Oswald"/>
                    <a:cs typeface="Oswald"/>
                    <a:sym typeface="Oswald"/>
                  </a:rPr>
                  <a:t>ADCIRC</a:t>
                </a:r>
                <a:endParaRPr sz="1200" b="1" i="0" u="none" strike="noStrike" cap="none">
                  <a:solidFill>
                    <a:srgbClr val="000000"/>
                  </a:solidFill>
                  <a:latin typeface="Oswald"/>
                  <a:ea typeface="Oswald"/>
                  <a:cs typeface="Oswald"/>
                  <a:sym typeface="Oswald"/>
                </a:endParaRPr>
              </a:p>
            </p:txBody>
          </p:sp>
          <p:sp>
            <p:nvSpPr>
              <p:cNvPr id="40" name="Google Shape;668;g38b7ebdd02e_6_15">
                <a:extLst>
                  <a:ext uri="{FF2B5EF4-FFF2-40B4-BE49-F238E27FC236}">
                    <a16:creationId xmlns:a16="http://schemas.microsoft.com/office/drawing/2014/main" id="{9CE3D85E-36C3-443D-B469-6661B4825A9F}"/>
                  </a:ext>
                </a:extLst>
              </p:cNvPr>
              <p:cNvSpPr/>
              <p:nvPr/>
            </p:nvSpPr>
            <p:spPr>
              <a:xfrm>
                <a:off x="9014274" y="1223076"/>
                <a:ext cx="2922600" cy="122700"/>
              </a:xfrm>
              <a:prstGeom prst="rect">
                <a:avLst/>
              </a:prstGeom>
              <a:solidFill>
                <a:srgbClr val="FFD9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swald"/>
                    <a:ea typeface="Oswald"/>
                    <a:cs typeface="Oswald"/>
                    <a:sym typeface="Oswald"/>
                  </a:rPr>
                  <a:t>NUOPC Cap</a:t>
                </a:r>
                <a:endParaRPr sz="1100" b="0" i="0" u="none" strike="noStrike" cap="none">
                  <a:solidFill>
                    <a:srgbClr val="000000"/>
                  </a:solidFill>
                  <a:latin typeface="Oswald"/>
                  <a:ea typeface="Oswald"/>
                  <a:cs typeface="Oswald"/>
                  <a:sym typeface="Oswald"/>
                </a:endParaRPr>
              </a:p>
            </p:txBody>
          </p:sp>
        </p:grpSp>
        <p:grpSp>
          <p:nvGrpSpPr>
            <p:cNvPr id="23" name="Google Shape;669;g38b7ebdd02e_6_15">
              <a:extLst>
                <a:ext uri="{FF2B5EF4-FFF2-40B4-BE49-F238E27FC236}">
                  <a16:creationId xmlns:a16="http://schemas.microsoft.com/office/drawing/2014/main" id="{E09A8424-96F0-41A3-BDB4-96309704D46E}"/>
                </a:ext>
              </a:extLst>
            </p:cNvPr>
            <p:cNvGrpSpPr/>
            <p:nvPr/>
          </p:nvGrpSpPr>
          <p:grpSpPr>
            <a:xfrm>
              <a:off x="5918482" y="3379649"/>
              <a:ext cx="1052726" cy="587984"/>
              <a:chOff x="9014259" y="1223076"/>
              <a:chExt cx="2922615" cy="414774"/>
            </a:xfrm>
          </p:grpSpPr>
          <p:sp>
            <p:nvSpPr>
              <p:cNvPr id="37" name="Google Shape;670;g38b7ebdd02e_6_15">
                <a:extLst>
                  <a:ext uri="{FF2B5EF4-FFF2-40B4-BE49-F238E27FC236}">
                    <a16:creationId xmlns:a16="http://schemas.microsoft.com/office/drawing/2014/main" id="{3F6679B1-37E2-470E-8717-911361B59016}"/>
                  </a:ext>
                </a:extLst>
              </p:cNvPr>
              <p:cNvSpPr/>
              <p:nvPr/>
            </p:nvSpPr>
            <p:spPr>
              <a:xfrm>
                <a:off x="9014259" y="1338150"/>
                <a:ext cx="2922600" cy="299700"/>
              </a:xfrm>
              <a:prstGeom prst="rect">
                <a:avLst/>
              </a:prstGeom>
              <a:solidFill>
                <a:srgbClr val="FFE599"/>
              </a:solidFill>
              <a:ln w="9525" cap="flat" cmpd="sng">
                <a:solidFill>
                  <a:srgbClr val="434343"/>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Oswald"/>
                    <a:ea typeface="Oswald"/>
                    <a:cs typeface="Oswald"/>
                    <a:sym typeface="Oswald"/>
                  </a:rPr>
                  <a:t>FVCOM</a:t>
                </a:r>
                <a:endParaRPr sz="1200" b="1" i="0" u="none" strike="noStrike" cap="none">
                  <a:solidFill>
                    <a:srgbClr val="000000"/>
                  </a:solidFill>
                  <a:latin typeface="Oswald"/>
                  <a:ea typeface="Oswald"/>
                  <a:cs typeface="Oswald"/>
                  <a:sym typeface="Oswald"/>
                </a:endParaRPr>
              </a:p>
            </p:txBody>
          </p:sp>
          <p:sp>
            <p:nvSpPr>
              <p:cNvPr id="38" name="Google Shape;671;g38b7ebdd02e_6_15">
                <a:extLst>
                  <a:ext uri="{FF2B5EF4-FFF2-40B4-BE49-F238E27FC236}">
                    <a16:creationId xmlns:a16="http://schemas.microsoft.com/office/drawing/2014/main" id="{FF7A0271-350B-46FD-9FB7-66C23F7B451D}"/>
                  </a:ext>
                </a:extLst>
              </p:cNvPr>
              <p:cNvSpPr/>
              <p:nvPr/>
            </p:nvSpPr>
            <p:spPr>
              <a:xfrm>
                <a:off x="9014274" y="1223076"/>
                <a:ext cx="2922600" cy="122700"/>
              </a:xfrm>
              <a:prstGeom prst="rect">
                <a:avLst/>
              </a:prstGeom>
              <a:solidFill>
                <a:srgbClr val="FFD9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swald"/>
                    <a:ea typeface="Oswald"/>
                    <a:cs typeface="Oswald"/>
                    <a:sym typeface="Oswald"/>
                  </a:rPr>
                  <a:t>NUOPC Cap</a:t>
                </a:r>
                <a:endParaRPr sz="1100" b="0" i="0" u="none" strike="noStrike" cap="none">
                  <a:solidFill>
                    <a:srgbClr val="000000"/>
                  </a:solidFill>
                  <a:latin typeface="Oswald"/>
                  <a:ea typeface="Oswald"/>
                  <a:cs typeface="Oswald"/>
                  <a:sym typeface="Oswald"/>
                </a:endParaRPr>
              </a:p>
            </p:txBody>
          </p:sp>
        </p:grpSp>
        <p:grpSp>
          <p:nvGrpSpPr>
            <p:cNvPr id="24" name="Google Shape;672;g38b7ebdd02e_6_15">
              <a:extLst>
                <a:ext uri="{FF2B5EF4-FFF2-40B4-BE49-F238E27FC236}">
                  <a16:creationId xmlns:a16="http://schemas.microsoft.com/office/drawing/2014/main" id="{05237F08-6E5D-4DCD-9810-C14BE0CBD397}"/>
                </a:ext>
              </a:extLst>
            </p:cNvPr>
            <p:cNvGrpSpPr/>
            <p:nvPr/>
          </p:nvGrpSpPr>
          <p:grpSpPr>
            <a:xfrm rot="2740500">
              <a:off x="5706298" y="2995798"/>
              <a:ext cx="317977" cy="240581"/>
              <a:chOff x="5935019" y="3717429"/>
              <a:chExt cx="398314" cy="278199"/>
            </a:xfrm>
          </p:grpSpPr>
          <p:sp>
            <p:nvSpPr>
              <p:cNvPr id="35" name="Google Shape;673;g38b7ebdd02e_6_15">
                <a:extLst>
                  <a:ext uri="{FF2B5EF4-FFF2-40B4-BE49-F238E27FC236}">
                    <a16:creationId xmlns:a16="http://schemas.microsoft.com/office/drawing/2014/main" id="{53AE6F33-90A3-4F13-898A-FB76E4987D11}"/>
                  </a:ext>
                </a:extLst>
              </p:cNvPr>
              <p:cNvSpPr/>
              <p:nvPr/>
            </p:nvSpPr>
            <p:spPr>
              <a:xfrm rot="10789638">
                <a:off x="5935019" y="3836027"/>
                <a:ext cx="398102" cy="159601"/>
              </a:xfrm>
              <a:prstGeom prst="leftArrow">
                <a:avLst>
                  <a:gd name="adj1" fmla="val 50000"/>
                  <a:gd name="adj2" fmla="val 50000"/>
                </a:avLst>
              </a:prstGeom>
              <a:solidFill>
                <a:srgbClr val="6AA84F"/>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674;g38b7ebdd02e_6_15">
                <a:extLst>
                  <a:ext uri="{FF2B5EF4-FFF2-40B4-BE49-F238E27FC236}">
                    <a16:creationId xmlns:a16="http://schemas.microsoft.com/office/drawing/2014/main" id="{FC067098-BF83-4E60-A30F-F1C7F8A3DDBD}"/>
                  </a:ext>
                </a:extLst>
              </p:cNvPr>
              <p:cNvSpPr/>
              <p:nvPr/>
            </p:nvSpPr>
            <p:spPr>
              <a:xfrm rot="-10362">
                <a:off x="5935231" y="3717429"/>
                <a:ext cx="398102" cy="159601"/>
              </a:xfrm>
              <a:prstGeom prst="leftArrow">
                <a:avLst>
                  <a:gd name="adj1" fmla="val 50000"/>
                  <a:gd name="adj2" fmla="val 50000"/>
                </a:avLst>
              </a:prstGeom>
              <a:solidFill>
                <a:srgbClr val="6AA84F"/>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 name="Google Shape;675;g38b7ebdd02e_6_15">
              <a:extLst>
                <a:ext uri="{FF2B5EF4-FFF2-40B4-BE49-F238E27FC236}">
                  <a16:creationId xmlns:a16="http://schemas.microsoft.com/office/drawing/2014/main" id="{6EE79A41-CE3B-4325-A6DA-AFB0B7911269}"/>
                </a:ext>
              </a:extLst>
            </p:cNvPr>
            <p:cNvGrpSpPr/>
            <p:nvPr/>
          </p:nvGrpSpPr>
          <p:grpSpPr>
            <a:xfrm rot="1216759">
              <a:off x="6029003" y="2796020"/>
              <a:ext cx="358095" cy="211282"/>
              <a:chOff x="5935019" y="3717429"/>
              <a:chExt cx="398314" cy="278199"/>
            </a:xfrm>
          </p:grpSpPr>
          <p:sp>
            <p:nvSpPr>
              <p:cNvPr id="33" name="Google Shape;676;g38b7ebdd02e_6_15">
                <a:extLst>
                  <a:ext uri="{FF2B5EF4-FFF2-40B4-BE49-F238E27FC236}">
                    <a16:creationId xmlns:a16="http://schemas.microsoft.com/office/drawing/2014/main" id="{9202A092-951C-4261-9A94-C5363062E320}"/>
                  </a:ext>
                </a:extLst>
              </p:cNvPr>
              <p:cNvSpPr/>
              <p:nvPr/>
            </p:nvSpPr>
            <p:spPr>
              <a:xfrm rot="10789638">
                <a:off x="5935019" y="3836027"/>
                <a:ext cx="398102" cy="159601"/>
              </a:xfrm>
              <a:prstGeom prst="leftArrow">
                <a:avLst>
                  <a:gd name="adj1" fmla="val 50000"/>
                  <a:gd name="adj2" fmla="val 50000"/>
                </a:avLst>
              </a:prstGeom>
              <a:solidFill>
                <a:srgbClr val="6AA84F"/>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677;g38b7ebdd02e_6_15">
                <a:extLst>
                  <a:ext uri="{FF2B5EF4-FFF2-40B4-BE49-F238E27FC236}">
                    <a16:creationId xmlns:a16="http://schemas.microsoft.com/office/drawing/2014/main" id="{F01A7A9D-6C89-4D1E-AFDC-D1BE93095D50}"/>
                  </a:ext>
                </a:extLst>
              </p:cNvPr>
              <p:cNvSpPr/>
              <p:nvPr/>
            </p:nvSpPr>
            <p:spPr>
              <a:xfrm rot="-10362">
                <a:off x="5935231" y="3717429"/>
                <a:ext cx="398102" cy="159601"/>
              </a:xfrm>
              <a:prstGeom prst="leftArrow">
                <a:avLst>
                  <a:gd name="adj1" fmla="val 50000"/>
                  <a:gd name="adj2" fmla="val 50000"/>
                </a:avLst>
              </a:prstGeom>
              <a:solidFill>
                <a:srgbClr val="6AA84F"/>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 name="Google Shape;636;g38b7ebdd02e_6_15">
              <a:extLst>
                <a:ext uri="{FF2B5EF4-FFF2-40B4-BE49-F238E27FC236}">
                  <a16:creationId xmlns:a16="http://schemas.microsoft.com/office/drawing/2014/main" id="{B9B536CF-813B-49B5-A96A-B8F7EE8A1E61}"/>
                </a:ext>
              </a:extLst>
            </p:cNvPr>
            <p:cNvSpPr/>
            <p:nvPr/>
          </p:nvSpPr>
          <p:spPr>
            <a:xfrm>
              <a:off x="4545224" y="2225232"/>
              <a:ext cx="1304700" cy="628200"/>
            </a:xfrm>
            <a:prstGeom prst="rect">
              <a:avLst/>
            </a:prstGeom>
            <a:solidFill>
              <a:srgbClr val="E69138"/>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Oswald"/>
                  <a:ea typeface="Oswald"/>
                  <a:cs typeface="Oswald"/>
                  <a:sym typeface="Oswald"/>
                </a:rPr>
                <a:t>CMEPS</a:t>
              </a:r>
              <a:endParaRPr sz="1200" b="1" i="0" u="none" strike="noStrike" cap="none">
                <a:solidFill>
                  <a:srgbClr val="000000"/>
                </a:solidFill>
                <a:latin typeface="Oswald"/>
                <a:ea typeface="Oswald"/>
                <a:cs typeface="Oswald"/>
                <a:sym typeface="Oswald"/>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Oswald"/>
                  <a:ea typeface="Oswald"/>
                  <a:cs typeface="Oswald"/>
                  <a:sym typeface="Oswald"/>
                </a:rPr>
                <a:t>Mediator</a:t>
              </a:r>
              <a:endParaRPr sz="1200" b="1" i="0" u="none" strike="noStrike" cap="none">
                <a:solidFill>
                  <a:srgbClr val="000000"/>
                </a:solidFill>
                <a:latin typeface="Oswald"/>
                <a:ea typeface="Oswald"/>
                <a:cs typeface="Oswald"/>
                <a:sym typeface="Oswald"/>
              </a:endParaRPr>
            </a:p>
          </p:txBody>
        </p:sp>
        <p:sp>
          <p:nvSpPr>
            <p:cNvPr id="27" name="Google Shape;635;g38b7ebdd02e_6_15">
              <a:extLst>
                <a:ext uri="{FF2B5EF4-FFF2-40B4-BE49-F238E27FC236}">
                  <a16:creationId xmlns:a16="http://schemas.microsoft.com/office/drawing/2014/main" id="{4C92941F-51EA-43DF-ACF9-A04A97079958}"/>
                </a:ext>
              </a:extLst>
            </p:cNvPr>
            <p:cNvSpPr/>
            <p:nvPr/>
          </p:nvSpPr>
          <p:spPr>
            <a:xfrm>
              <a:off x="2259973" y="1616218"/>
              <a:ext cx="6000300" cy="241800"/>
            </a:xfrm>
            <a:prstGeom prst="rect">
              <a:avLst/>
            </a:prstGeom>
            <a:solidFill>
              <a:srgbClr val="CFE2F3"/>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Oswald"/>
                  <a:ea typeface="Oswald"/>
                  <a:cs typeface="Oswald"/>
                  <a:sym typeface="Oswald"/>
                </a:rPr>
                <a:t>UFS Unified Driver (ESMF)</a:t>
              </a:r>
              <a:endParaRPr sz="1200" b="1" i="0" u="none" strike="noStrike" cap="none">
                <a:solidFill>
                  <a:srgbClr val="000000"/>
                </a:solidFill>
                <a:latin typeface="Oswald"/>
                <a:ea typeface="Oswald"/>
                <a:cs typeface="Oswald"/>
                <a:sym typeface="Oswald"/>
              </a:endParaRPr>
            </a:p>
          </p:txBody>
        </p:sp>
        <p:grpSp>
          <p:nvGrpSpPr>
            <p:cNvPr id="28" name="Google Shape;678;g38b7ebdd02e_6_15">
              <a:extLst>
                <a:ext uri="{FF2B5EF4-FFF2-40B4-BE49-F238E27FC236}">
                  <a16:creationId xmlns:a16="http://schemas.microsoft.com/office/drawing/2014/main" id="{7A4B4A59-EA90-44CB-8E35-C0D5E620448E}"/>
                </a:ext>
              </a:extLst>
            </p:cNvPr>
            <p:cNvGrpSpPr/>
            <p:nvPr/>
          </p:nvGrpSpPr>
          <p:grpSpPr>
            <a:xfrm>
              <a:off x="2636224" y="2073368"/>
              <a:ext cx="1052724" cy="716537"/>
              <a:chOff x="9014253" y="1223083"/>
              <a:chExt cx="2922610" cy="545268"/>
            </a:xfrm>
          </p:grpSpPr>
          <p:sp>
            <p:nvSpPr>
              <p:cNvPr id="31" name="Google Shape;679;g38b7ebdd02e_6_15">
                <a:extLst>
                  <a:ext uri="{FF2B5EF4-FFF2-40B4-BE49-F238E27FC236}">
                    <a16:creationId xmlns:a16="http://schemas.microsoft.com/office/drawing/2014/main" id="{5B29D838-E39B-4E75-9FD8-55F930FAC56E}"/>
                  </a:ext>
                </a:extLst>
              </p:cNvPr>
              <p:cNvSpPr/>
              <p:nvPr/>
            </p:nvSpPr>
            <p:spPr>
              <a:xfrm>
                <a:off x="9014263" y="1338151"/>
                <a:ext cx="2922600" cy="430200"/>
              </a:xfrm>
              <a:prstGeom prst="rect">
                <a:avLst/>
              </a:prstGeom>
              <a:solidFill>
                <a:srgbClr val="FFE599"/>
              </a:solidFill>
              <a:ln w="9525" cap="flat" cmpd="sng">
                <a:solidFill>
                  <a:srgbClr val="434343"/>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dirty="0">
                  <a:solidFill>
                    <a:srgbClr val="000000"/>
                  </a:solidFill>
                  <a:latin typeface="Oswald"/>
                  <a:ea typeface="Oswald"/>
                  <a:cs typeface="Oswald"/>
                  <a:sym typeface="Oswald"/>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dirty="0">
                    <a:solidFill>
                      <a:srgbClr val="000000"/>
                    </a:solidFill>
                    <a:latin typeface="Oswald"/>
                    <a:ea typeface="Oswald"/>
                    <a:cs typeface="Oswald"/>
                    <a:sym typeface="Oswald"/>
                  </a:rPr>
                  <a:t>Wave</a:t>
                </a:r>
                <a:endParaRPr sz="1200" b="0" i="0" u="none" strike="noStrike" cap="none" dirty="0">
                  <a:solidFill>
                    <a:srgbClr val="000000"/>
                  </a:solidFill>
                  <a:latin typeface="Arial"/>
                  <a:ea typeface="Arial"/>
                  <a:cs typeface="Arial"/>
                  <a:sym typeface="Arial"/>
                </a:endParaRPr>
              </a:p>
            </p:txBody>
          </p:sp>
          <p:sp>
            <p:nvSpPr>
              <p:cNvPr id="32" name="Google Shape;680;g38b7ebdd02e_6_15">
                <a:extLst>
                  <a:ext uri="{FF2B5EF4-FFF2-40B4-BE49-F238E27FC236}">
                    <a16:creationId xmlns:a16="http://schemas.microsoft.com/office/drawing/2014/main" id="{BDA296EF-8866-45DD-9426-BFC2C25564F5}"/>
                  </a:ext>
                </a:extLst>
              </p:cNvPr>
              <p:cNvSpPr/>
              <p:nvPr/>
            </p:nvSpPr>
            <p:spPr>
              <a:xfrm>
                <a:off x="9014253" y="1223083"/>
                <a:ext cx="2922600" cy="150300"/>
              </a:xfrm>
              <a:prstGeom prst="rect">
                <a:avLst/>
              </a:prstGeom>
              <a:solidFill>
                <a:srgbClr val="FFD9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swald"/>
                    <a:ea typeface="Oswald"/>
                    <a:cs typeface="Oswald"/>
                    <a:sym typeface="Oswald"/>
                  </a:rPr>
                  <a:t>NUOPC Cap</a:t>
                </a:r>
                <a:endParaRPr sz="1100" b="0" i="0" u="none" strike="noStrike" cap="none">
                  <a:solidFill>
                    <a:srgbClr val="000000"/>
                  </a:solidFill>
                  <a:latin typeface="Oswald"/>
                  <a:ea typeface="Oswald"/>
                  <a:cs typeface="Oswald"/>
                  <a:sym typeface="Oswald"/>
                </a:endParaRPr>
              </a:p>
            </p:txBody>
          </p:sp>
        </p:grpSp>
        <p:sp>
          <p:nvSpPr>
            <p:cNvPr id="29" name="Google Shape;681;g38b7ebdd02e_6_15">
              <a:extLst>
                <a:ext uri="{FF2B5EF4-FFF2-40B4-BE49-F238E27FC236}">
                  <a16:creationId xmlns:a16="http://schemas.microsoft.com/office/drawing/2014/main" id="{D9BFCE1F-831C-407A-942C-41D7FFAD26B9}"/>
                </a:ext>
              </a:extLst>
            </p:cNvPr>
            <p:cNvSpPr txBox="1"/>
            <p:nvPr/>
          </p:nvSpPr>
          <p:spPr>
            <a:xfrm>
              <a:off x="5034531" y="1880070"/>
              <a:ext cx="882600" cy="32310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900"/>
                <a:buFont typeface="Arial"/>
                <a:buNone/>
              </a:pPr>
              <a:r>
                <a:rPr lang="en-US" sz="900" b="0" i="1" u="none" strike="noStrike" cap="none">
                  <a:solidFill>
                    <a:srgbClr val="000000"/>
                  </a:solidFill>
                  <a:latin typeface="Arial"/>
                  <a:ea typeface="Arial"/>
                  <a:cs typeface="Arial"/>
                  <a:sym typeface="Arial"/>
                </a:rPr>
                <a:t>Fortran use</a:t>
              </a:r>
              <a:endParaRPr sz="900" b="0" i="1" u="none" strike="noStrike" cap="none">
                <a:solidFill>
                  <a:srgbClr val="000000"/>
                </a:solidFill>
                <a:latin typeface="Arial"/>
                <a:ea typeface="Arial"/>
                <a:cs typeface="Arial"/>
                <a:sym typeface="Arial"/>
              </a:endParaRPr>
            </a:p>
          </p:txBody>
        </p:sp>
        <p:sp>
          <p:nvSpPr>
            <p:cNvPr id="30" name="Google Shape;682;g38b7ebdd02e_6_15">
              <a:hlinkClick r:id="rId3"/>
              <a:extLst>
                <a:ext uri="{FF2B5EF4-FFF2-40B4-BE49-F238E27FC236}">
                  <a16:creationId xmlns:a16="http://schemas.microsoft.com/office/drawing/2014/main" id="{1A5E4152-2F59-46A0-BCA5-BFD7173269F5}"/>
                </a:ext>
              </a:extLst>
            </p:cNvPr>
            <p:cNvSpPr txBox="1"/>
            <p:nvPr/>
          </p:nvSpPr>
          <p:spPr>
            <a:xfrm>
              <a:off x="5527222" y="2192772"/>
              <a:ext cx="581100" cy="29250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700"/>
                <a:buFont typeface="Arial"/>
                <a:buNone/>
              </a:pPr>
              <a:r>
                <a:rPr lang="en-US" sz="700" b="0" i="0" u="sng" strike="noStrike" cap="none">
                  <a:solidFill>
                    <a:srgbClr val="0097A7"/>
                  </a:solidFill>
                  <a:latin typeface="Arial"/>
                  <a:ea typeface="Arial"/>
                  <a:cs typeface="Arial"/>
                  <a:sym typeface="Arial"/>
                  <a:hlinkClick r:id="rId4">
                    <a:extLst>
                      <a:ext uri="{A12FA001-AC4F-418D-AE19-62706E023703}">
                        <ahyp:hlinkClr xmlns:ahyp="http://schemas.microsoft.com/office/drawing/2018/hyperlinkcolor" val="tx"/>
                      </a:ext>
                    </a:extLst>
                  </a:hlinkClick>
                </a:rPr>
                <a:t>code</a:t>
              </a:r>
              <a:endParaRPr sz="700" b="0" i="0" u="none" strike="noStrike" cap="none">
                <a:solidFill>
                  <a:srgbClr val="000000"/>
                </a:solidFill>
                <a:latin typeface="Arial"/>
                <a:ea typeface="Arial"/>
                <a:cs typeface="Arial"/>
                <a:sym typeface="Arial"/>
              </a:endParaRPr>
            </a:p>
          </p:txBody>
        </p:sp>
      </p:grpSp>
      <p:pic>
        <p:nvPicPr>
          <p:cNvPr id="63" name="Google Shape;92;p4">
            <a:extLst>
              <a:ext uri="{FF2B5EF4-FFF2-40B4-BE49-F238E27FC236}">
                <a16:creationId xmlns:a16="http://schemas.microsoft.com/office/drawing/2014/main" id="{C128F9B5-54C9-4D6E-8DA5-E06A2A5D8D65}"/>
              </a:ext>
            </a:extLst>
          </p:cNvPr>
          <p:cNvPicPr preferRelativeResize="0"/>
          <p:nvPr/>
        </p:nvPicPr>
        <p:blipFill>
          <a:blip r:embed="rId5">
            <a:alphaModFix/>
          </a:blip>
          <a:stretch>
            <a:fillRect/>
          </a:stretch>
        </p:blipFill>
        <p:spPr>
          <a:xfrm>
            <a:off x="9849" y="1186731"/>
            <a:ext cx="3696275" cy="535200"/>
          </a:xfrm>
          <a:prstGeom prst="rect">
            <a:avLst/>
          </a:prstGeom>
          <a:noFill/>
          <a:ln>
            <a:noFill/>
          </a:ln>
        </p:spPr>
      </p:pic>
      <p:sp>
        <p:nvSpPr>
          <p:cNvPr id="64" name="Google Shape;91;p4">
            <a:extLst>
              <a:ext uri="{FF2B5EF4-FFF2-40B4-BE49-F238E27FC236}">
                <a16:creationId xmlns:a16="http://schemas.microsoft.com/office/drawing/2014/main" id="{4A8BE628-5921-4E66-93D3-A535BB1704A5}"/>
              </a:ext>
            </a:extLst>
          </p:cNvPr>
          <p:cNvSpPr txBox="1"/>
          <p:nvPr/>
        </p:nvSpPr>
        <p:spPr>
          <a:xfrm>
            <a:off x="-3026" y="1938294"/>
            <a:ext cx="43767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dirty="0"/>
              <a:t>https://github.com/oceanmodeling/ufs-weather-model</a:t>
            </a:r>
            <a:endParaRPr sz="1200" dirty="0"/>
          </a:p>
        </p:txBody>
      </p:sp>
      <p:pic>
        <p:nvPicPr>
          <p:cNvPr id="65" name="Google Shape;93;p4">
            <a:extLst>
              <a:ext uri="{FF2B5EF4-FFF2-40B4-BE49-F238E27FC236}">
                <a16:creationId xmlns:a16="http://schemas.microsoft.com/office/drawing/2014/main" id="{6962E3DD-128B-4AA7-A3BA-1BA97B0D2BD6}"/>
              </a:ext>
            </a:extLst>
          </p:cNvPr>
          <p:cNvPicPr preferRelativeResize="0"/>
          <p:nvPr/>
        </p:nvPicPr>
        <p:blipFill>
          <a:blip r:embed="rId6">
            <a:alphaModFix/>
          </a:blip>
          <a:stretch>
            <a:fillRect/>
          </a:stretch>
        </p:blipFill>
        <p:spPr>
          <a:xfrm>
            <a:off x="6419379" y="1147102"/>
            <a:ext cx="2724621" cy="535200"/>
          </a:xfrm>
          <a:prstGeom prst="rect">
            <a:avLst/>
          </a:prstGeom>
          <a:noFill/>
          <a:ln>
            <a:noFill/>
          </a:ln>
        </p:spPr>
      </p:pic>
      <p:sp>
        <p:nvSpPr>
          <p:cNvPr id="66" name="Google Shape;89;p4">
            <a:extLst>
              <a:ext uri="{FF2B5EF4-FFF2-40B4-BE49-F238E27FC236}">
                <a16:creationId xmlns:a16="http://schemas.microsoft.com/office/drawing/2014/main" id="{A8240863-FEB7-4782-8B81-05F34276CE23}"/>
              </a:ext>
            </a:extLst>
          </p:cNvPr>
          <p:cNvSpPr txBox="1"/>
          <p:nvPr/>
        </p:nvSpPr>
        <p:spPr>
          <a:xfrm>
            <a:off x="365760" y="4693920"/>
            <a:ext cx="317106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dirty="0">
                <a:solidFill>
                  <a:srgbClr val="7F7F7F"/>
                </a:solidFill>
                <a:latin typeface="Arial"/>
                <a:ea typeface="Arial"/>
                <a:cs typeface="Arial"/>
                <a:sym typeface="Arial"/>
              </a:rPr>
              <a:t>NOAA/NOS’ Office of Coast Survey</a:t>
            </a:r>
            <a:endParaRPr dirty="0"/>
          </a:p>
        </p:txBody>
      </p:sp>
      <p:sp>
        <p:nvSpPr>
          <p:cNvPr id="67" name="Google Shape;90;p4">
            <a:extLst>
              <a:ext uri="{FF2B5EF4-FFF2-40B4-BE49-F238E27FC236}">
                <a16:creationId xmlns:a16="http://schemas.microsoft.com/office/drawing/2014/main" id="{08FF33F7-286B-4E69-B7F0-D77E83548F77}"/>
              </a:ext>
            </a:extLst>
          </p:cNvPr>
          <p:cNvSpPr txBox="1"/>
          <p:nvPr/>
        </p:nvSpPr>
        <p:spPr>
          <a:xfrm>
            <a:off x="6841620" y="4823540"/>
            <a:ext cx="205854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Contact: </a:t>
            </a:r>
            <a:r>
              <a:rPr lang="en-US" sz="1000" b="0" i="0" u="none" strike="noStrike" cap="none" dirty="0">
                <a:solidFill>
                  <a:srgbClr val="0070C0"/>
                </a:solidFill>
                <a:latin typeface="Arial"/>
                <a:ea typeface="Arial"/>
                <a:cs typeface="Arial"/>
                <a:sym typeface="Arial"/>
              </a:rPr>
              <a:t>Yunfang.sun@noaa.gov</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Regression tests</a:t>
            </a:r>
            <a:endParaRPr dirty="0"/>
          </a:p>
        </p:txBody>
      </p:sp>
      <p:sp>
        <p:nvSpPr>
          <p:cNvPr id="92" name="Google Shape;92;p14"/>
          <p:cNvSpPr txBox="1">
            <a:spLocks noGrp="1"/>
          </p:cNvSpPr>
          <p:nvPr>
            <p:ph type="body" idx="1"/>
          </p:nvPr>
        </p:nvSpPr>
        <p:spPr>
          <a:xfrm>
            <a:off x="623861" y="1231958"/>
            <a:ext cx="6453900" cy="2267700"/>
          </a:xfrm>
          <a:prstGeom prst="rect">
            <a:avLst/>
          </a:prstGeom>
        </p:spPr>
        <p:txBody>
          <a:bodyPr spcFirstLastPara="1" wrap="square" lIns="91425" tIns="91425" rIns="91425" bIns="91425" anchor="t" anchorCtr="0">
            <a:normAutofit/>
          </a:bodyPr>
          <a:lstStyle/>
          <a:p>
            <a:pPr marL="457200" lvl="0" indent="-311150" algn="l" rtl="0">
              <a:lnSpc>
                <a:spcPct val="115000"/>
              </a:lnSpc>
              <a:spcBef>
                <a:spcPts val="0"/>
              </a:spcBef>
              <a:spcAft>
                <a:spcPts val="0"/>
              </a:spcAft>
              <a:buSzPts val="1300"/>
              <a:buFont typeface="Arial"/>
              <a:buChar char="•"/>
            </a:pPr>
            <a:r>
              <a:rPr lang="en-US" sz="1800" dirty="0">
                <a:solidFill>
                  <a:srgbClr val="222222"/>
                </a:solidFill>
              </a:rPr>
              <a:t>Regression test is a testing process that verifies recent code changes, such as bug fixes or new features, haven't accidentally disrupted modeling integrity. In UFS-Coastal, we developed a series of small realistic cases to test each components.</a:t>
            </a:r>
          </a:p>
        </p:txBody>
      </p:sp>
      <p:pic>
        <p:nvPicPr>
          <p:cNvPr id="4" name="Google Shape;87;p4">
            <a:extLst>
              <a:ext uri="{FF2B5EF4-FFF2-40B4-BE49-F238E27FC236}">
                <a16:creationId xmlns:a16="http://schemas.microsoft.com/office/drawing/2014/main" id="{6C55799F-8DEC-4E62-B46C-1C2564BE3EBD}"/>
              </a:ext>
            </a:extLst>
          </p:cNvPr>
          <p:cNvPicPr preferRelativeResize="0"/>
          <p:nvPr/>
        </p:nvPicPr>
        <p:blipFill rotWithShape="1">
          <a:blip r:embed="rId3">
            <a:alphaModFix/>
          </a:blip>
          <a:srcRect/>
          <a:stretch/>
        </p:blipFill>
        <p:spPr>
          <a:xfrm>
            <a:off x="8054272" y="0"/>
            <a:ext cx="1089728" cy="1076816"/>
          </a:xfrm>
          <a:prstGeom prst="rect">
            <a:avLst/>
          </a:prstGeom>
          <a:noFill/>
          <a:ln>
            <a:noFill/>
          </a:ln>
        </p:spPr>
      </p:pic>
      <p:sp>
        <p:nvSpPr>
          <p:cNvPr id="5" name="Google Shape;89;p4">
            <a:extLst>
              <a:ext uri="{FF2B5EF4-FFF2-40B4-BE49-F238E27FC236}">
                <a16:creationId xmlns:a16="http://schemas.microsoft.com/office/drawing/2014/main" id="{39784830-CEA8-4208-B450-E1DDAF06F991}"/>
              </a:ext>
            </a:extLst>
          </p:cNvPr>
          <p:cNvSpPr txBox="1"/>
          <p:nvPr/>
        </p:nvSpPr>
        <p:spPr>
          <a:xfrm>
            <a:off x="365760" y="4693920"/>
            <a:ext cx="317106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dirty="0">
                <a:solidFill>
                  <a:srgbClr val="7F7F7F"/>
                </a:solidFill>
                <a:latin typeface="Arial"/>
                <a:ea typeface="Arial"/>
                <a:cs typeface="Arial"/>
                <a:sym typeface="Arial"/>
              </a:rPr>
              <a:t>NOAA/NOS’ Office of Coast Survey</a:t>
            </a:r>
            <a:endParaRPr dirty="0"/>
          </a:p>
        </p:txBody>
      </p:sp>
      <p:sp>
        <p:nvSpPr>
          <p:cNvPr id="6" name="Google Shape;90;p4">
            <a:extLst>
              <a:ext uri="{FF2B5EF4-FFF2-40B4-BE49-F238E27FC236}">
                <a16:creationId xmlns:a16="http://schemas.microsoft.com/office/drawing/2014/main" id="{B8F4056D-30F3-4BC4-B756-AFB5609698A6}"/>
              </a:ext>
            </a:extLst>
          </p:cNvPr>
          <p:cNvSpPr txBox="1"/>
          <p:nvPr/>
        </p:nvSpPr>
        <p:spPr>
          <a:xfrm>
            <a:off x="6841620" y="4823540"/>
            <a:ext cx="205854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Contact: </a:t>
            </a:r>
            <a:r>
              <a:rPr lang="en-US" sz="1000" b="0" i="0" u="none" strike="noStrike" cap="none" dirty="0">
                <a:solidFill>
                  <a:srgbClr val="0070C0"/>
                </a:solidFill>
                <a:latin typeface="Arial"/>
                <a:ea typeface="Arial"/>
                <a:cs typeface="Arial"/>
                <a:sym typeface="Arial"/>
              </a:rPr>
              <a:t>Yunfang.sun@noaa.gov</a:t>
            </a:r>
            <a:endParaRPr dirty="0"/>
          </a:p>
        </p:txBody>
      </p:sp>
      <p:sp>
        <p:nvSpPr>
          <p:cNvPr id="8" name="TextBox 7">
            <a:extLst>
              <a:ext uri="{FF2B5EF4-FFF2-40B4-BE49-F238E27FC236}">
                <a16:creationId xmlns:a16="http://schemas.microsoft.com/office/drawing/2014/main" id="{83514F64-1F08-4337-B71A-7E4773145C6C}"/>
              </a:ext>
            </a:extLst>
          </p:cNvPr>
          <p:cNvSpPr txBox="1"/>
          <p:nvPr/>
        </p:nvSpPr>
        <p:spPr>
          <a:xfrm>
            <a:off x="835533" y="4060928"/>
            <a:ext cx="6381261" cy="523220"/>
          </a:xfrm>
          <a:prstGeom prst="rect">
            <a:avLst/>
          </a:prstGeom>
          <a:noFill/>
        </p:spPr>
        <p:txBody>
          <a:bodyPr wrap="square">
            <a:spAutoFit/>
          </a:bodyPr>
          <a:lstStyle/>
          <a:p>
            <a:r>
              <a:rPr lang="en-US" dirty="0">
                <a:latin typeface="Maven Pro"/>
              </a:rPr>
              <a:t>https://github.com/oceanmodeling/ufs-weather-model/wiki/Current-Status-of-UFS%E2%80%90Coastal-Implementation</a:t>
            </a:r>
          </a:p>
        </p:txBody>
      </p:sp>
      <p:sp>
        <p:nvSpPr>
          <p:cNvPr id="10" name="TextBox 9">
            <a:extLst>
              <a:ext uri="{FF2B5EF4-FFF2-40B4-BE49-F238E27FC236}">
                <a16:creationId xmlns:a16="http://schemas.microsoft.com/office/drawing/2014/main" id="{DD9F0E53-FB60-4123-AFAF-AB60CF13CE28}"/>
              </a:ext>
            </a:extLst>
          </p:cNvPr>
          <p:cNvSpPr txBox="1"/>
          <p:nvPr/>
        </p:nvSpPr>
        <p:spPr>
          <a:xfrm>
            <a:off x="1027723" y="3753151"/>
            <a:ext cx="4572000" cy="307777"/>
          </a:xfrm>
          <a:prstGeom prst="rect">
            <a:avLst/>
          </a:prstGeom>
          <a:noFill/>
        </p:spPr>
        <p:txBody>
          <a:bodyPr wrap="square">
            <a:spAutoFit/>
          </a:bodyPr>
          <a:lstStyle/>
          <a:p>
            <a:pPr algn="l"/>
            <a:r>
              <a:rPr lang="en-US" i="0" dirty="0">
                <a:solidFill>
                  <a:srgbClr val="1F2328"/>
                </a:solidFill>
                <a:effectLst/>
                <a:latin typeface="Maven Pro"/>
              </a:rPr>
              <a:t>Available in multiple Platforms: Frontera, Orion, Hercules</a:t>
            </a:r>
          </a:p>
        </p:txBody>
      </p:sp>
    </p:spTree>
    <p:extLst>
      <p:ext uri="{BB962C8B-B14F-4D97-AF65-F5344CB8AC3E}">
        <p14:creationId xmlns:p14="http://schemas.microsoft.com/office/powerpoint/2010/main" val="1550807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5"/>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Regression tests</a:t>
            </a:r>
            <a:endParaRPr dirty="0"/>
          </a:p>
        </p:txBody>
      </p:sp>
      <p:sp>
        <p:nvSpPr>
          <p:cNvPr id="98" name="Google Shape;98;p15"/>
          <p:cNvSpPr txBox="1">
            <a:spLocks noGrp="1"/>
          </p:cNvSpPr>
          <p:nvPr>
            <p:ph type="body" idx="1"/>
          </p:nvPr>
        </p:nvSpPr>
        <p:spPr>
          <a:xfrm>
            <a:off x="717646" y="1337724"/>
            <a:ext cx="7030500" cy="2541600"/>
          </a:xfrm>
          <a:prstGeom prst="rect">
            <a:avLst/>
          </a:prstGeom>
        </p:spPr>
        <p:txBody>
          <a:bodyPr spcFirstLastPara="1" wrap="square" lIns="91425" tIns="91425" rIns="91425" bIns="91425" anchor="t" anchorCtr="0">
            <a:normAutofit/>
          </a:bodyPr>
          <a:lstStyle/>
          <a:p>
            <a:pPr marL="457200" lvl="0" indent="-311150" algn="l" rtl="0">
              <a:lnSpc>
                <a:spcPct val="115000"/>
              </a:lnSpc>
              <a:spcBef>
                <a:spcPts val="0"/>
              </a:spcBef>
              <a:spcAft>
                <a:spcPts val="0"/>
              </a:spcAft>
              <a:buSzPts val="1300"/>
              <a:buFont typeface="Arial"/>
              <a:buChar char="•"/>
            </a:pPr>
            <a:r>
              <a:rPr lang="en-US" sz="2000" dirty="0">
                <a:solidFill>
                  <a:srgbClr val="222222"/>
                </a:solidFill>
              </a:rPr>
              <a:t>To be accurate, models must be:</a:t>
            </a:r>
            <a:endParaRPr lang="en-US" sz="2000" dirty="0"/>
          </a:p>
          <a:p>
            <a:pPr marL="742950" lvl="1" indent="-285750" algn="l" rtl="0">
              <a:lnSpc>
                <a:spcPct val="115000"/>
              </a:lnSpc>
              <a:spcBef>
                <a:spcPts val="0"/>
              </a:spcBef>
              <a:spcAft>
                <a:spcPts val="0"/>
              </a:spcAft>
              <a:buSzPts val="1100"/>
              <a:buFont typeface="Arial"/>
              <a:buChar char="•"/>
            </a:pPr>
            <a:r>
              <a:rPr lang="en-US" sz="2000" b="1" dirty="0">
                <a:solidFill>
                  <a:srgbClr val="222222"/>
                </a:solidFill>
              </a:rPr>
              <a:t>Reliable</a:t>
            </a:r>
            <a:r>
              <a:rPr lang="en-US" sz="2000" dirty="0">
                <a:solidFill>
                  <a:srgbClr val="222222"/>
                </a:solidFill>
              </a:rPr>
              <a:t>: consistently reproduce observed conditions.</a:t>
            </a:r>
            <a:endParaRPr lang="en-US" sz="2000" dirty="0"/>
          </a:p>
          <a:p>
            <a:pPr marL="742950" lvl="1" indent="-285750" algn="l" rtl="0">
              <a:lnSpc>
                <a:spcPct val="115000"/>
              </a:lnSpc>
              <a:spcBef>
                <a:spcPts val="0"/>
              </a:spcBef>
              <a:spcAft>
                <a:spcPts val="0"/>
              </a:spcAft>
              <a:buSzPts val="1100"/>
              <a:buFont typeface="Arial"/>
              <a:buChar char="•"/>
            </a:pPr>
            <a:r>
              <a:rPr lang="en-US" sz="2000" b="1" dirty="0">
                <a:solidFill>
                  <a:srgbClr val="222222"/>
                </a:solidFill>
              </a:rPr>
              <a:t>Reproducible</a:t>
            </a:r>
            <a:r>
              <a:rPr lang="en-US" sz="2000" dirty="0">
                <a:solidFill>
                  <a:srgbClr val="222222"/>
                </a:solidFill>
              </a:rPr>
              <a:t>: same setup yields the same result anywhere.</a:t>
            </a:r>
            <a:endParaRPr lang="en-US" sz="2000" dirty="0"/>
          </a:p>
          <a:p>
            <a:pPr marL="742950" lvl="1" indent="-285750" algn="l" rtl="0">
              <a:lnSpc>
                <a:spcPct val="115000"/>
              </a:lnSpc>
              <a:spcBef>
                <a:spcPts val="0"/>
              </a:spcBef>
              <a:spcAft>
                <a:spcPts val="0"/>
              </a:spcAft>
              <a:buSzPts val="1100"/>
              <a:buFont typeface="Arial"/>
              <a:buChar char="•"/>
            </a:pPr>
            <a:r>
              <a:rPr lang="en-US" sz="2000" b="1" dirty="0">
                <a:solidFill>
                  <a:srgbClr val="222222"/>
                </a:solidFill>
              </a:rPr>
              <a:t>Systematically evaluated</a:t>
            </a:r>
            <a:r>
              <a:rPr lang="en-US" sz="2000" dirty="0">
                <a:solidFill>
                  <a:srgbClr val="222222"/>
                </a:solidFill>
              </a:rPr>
              <a:t>: standardized tests against real-world data.</a:t>
            </a:r>
            <a:endParaRPr lang="en-US" sz="2000" dirty="0"/>
          </a:p>
          <a:p>
            <a:pPr marL="0" lvl="0" indent="0" algn="l" rtl="0">
              <a:spcBef>
                <a:spcPts val="0"/>
              </a:spcBef>
              <a:spcAft>
                <a:spcPts val="1200"/>
              </a:spcAft>
              <a:buNone/>
            </a:pPr>
            <a:endParaRPr dirty="0"/>
          </a:p>
        </p:txBody>
      </p:sp>
      <p:pic>
        <p:nvPicPr>
          <p:cNvPr id="4" name="Google Shape;87;p4">
            <a:extLst>
              <a:ext uri="{FF2B5EF4-FFF2-40B4-BE49-F238E27FC236}">
                <a16:creationId xmlns:a16="http://schemas.microsoft.com/office/drawing/2014/main" id="{B9B09462-91D9-4522-A3BA-7D0D9BBAD18F}"/>
              </a:ext>
            </a:extLst>
          </p:cNvPr>
          <p:cNvPicPr preferRelativeResize="0"/>
          <p:nvPr/>
        </p:nvPicPr>
        <p:blipFill rotWithShape="1">
          <a:blip r:embed="rId3">
            <a:alphaModFix/>
          </a:blip>
          <a:srcRect/>
          <a:stretch/>
        </p:blipFill>
        <p:spPr>
          <a:xfrm>
            <a:off x="8054272" y="0"/>
            <a:ext cx="1089728" cy="1076816"/>
          </a:xfrm>
          <a:prstGeom prst="rect">
            <a:avLst/>
          </a:prstGeom>
          <a:noFill/>
          <a:ln>
            <a:noFill/>
          </a:ln>
        </p:spPr>
      </p:pic>
      <p:sp>
        <p:nvSpPr>
          <p:cNvPr id="5" name="Google Shape;89;p4">
            <a:extLst>
              <a:ext uri="{FF2B5EF4-FFF2-40B4-BE49-F238E27FC236}">
                <a16:creationId xmlns:a16="http://schemas.microsoft.com/office/drawing/2014/main" id="{A4C2F3CB-65D5-4B13-A275-77693702CB14}"/>
              </a:ext>
            </a:extLst>
          </p:cNvPr>
          <p:cNvSpPr txBox="1"/>
          <p:nvPr/>
        </p:nvSpPr>
        <p:spPr>
          <a:xfrm>
            <a:off x="365760" y="4693920"/>
            <a:ext cx="317106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dirty="0">
                <a:solidFill>
                  <a:srgbClr val="7F7F7F"/>
                </a:solidFill>
                <a:latin typeface="Arial"/>
                <a:ea typeface="Arial"/>
                <a:cs typeface="Arial"/>
                <a:sym typeface="Arial"/>
              </a:rPr>
              <a:t>NOAA/NOS’ Office of Coast Survey</a:t>
            </a:r>
            <a:endParaRPr dirty="0"/>
          </a:p>
        </p:txBody>
      </p:sp>
      <p:sp>
        <p:nvSpPr>
          <p:cNvPr id="6" name="Google Shape;90;p4">
            <a:extLst>
              <a:ext uri="{FF2B5EF4-FFF2-40B4-BE49-F238E27FC236}">
                <a16:creationId xmlns:a16="http://schemas.microsoft.com/office/drawing/2014/main" id="{3B8A6F51-7EB8-4028-A66B-9433D99F2688}"/>
              </a:ext>
            </a:extLst>
          </p:cNvPr>
          <p:cNvSpPr txBox="1"/>
          <p:nvPr/>
        </p:nvSpPr>
        <p:spPr>
          <a:xfrm>
            <a:off x="6841620" y="4823540"/>
            <a:ext cx="205854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Contact: </a:t>
            </a:r>
            <a:r>
              <a:rPr lang="en-US" sz="1000" b="0" i="0" u="none" strike="noStrike" cap="none" dirty="0">
                <a:solidFill>
                  <a:srgbClr val="0070C0"/>
                </a:solidFill>
                <a:latin typeface="Arial"/>
                <a:ea typeface="Arial"/>
                <a:cs typeface="Arial"/>
                <a:sym typeface="Arial"/>
              </a:rPr>
              <a:t>Yunfang.sun@noaa.gov</a:t>
            </a:r>
            <a:endParaRPr dirty="0"/>
          </a:p>
        </p:txBody>
      </p:sp>
    </p:spTree>
    <p:extLst>
      <p:ext uri="{BB962C8B-B14F-4D97-AF65-F5344CB8AC3E}">
        <p14:creationId xmlns:p14="http://schemas.microsoft.com/office/powerpoint/2010/main" val="3712393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5"/>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Regression tests in the Duck domain</a:t>
            </a:r>
            <a:endParaRPr dirty="0"/>
          </a:p>
        </p:txBody>
      </p:sp>
      <p:sp>
        <p:nvSpPr>
          <p:cNvPr id="98" name="Google Shape;98;p15"/>
          <p:cNvSpPr txBox="1">
            <a:spLocks noGrp="1"/>
          </p:cNvSpPr>
          <p:nvPr>
            <p:ph type="body" idx="1"/>
          </p:nvPr>
        </p:nvSpPr>
        <p:spPr>
          <a:xfrm>
            <a:off x="600416" y="1756193"/>
            <a:ext cx="3268200" cy="2541600"/>
          </a:xfrm>
          <a:prstGeom prst="rect">
            <a:avLst/>
          </a:prstGeom>
        </p:spPr>
        <p:txBody>
          <a:bodyPr spcFirstLastPara="1" wrap="square" lIns="91425" tIns="91425" rIns="91425" bIns="91425" anchor="t" anchorCtr="0">
            <a:normAutofit/>
          </a:bodyPr>
          <a:lstStyle/>
          <a:p>
            <a:pPr marL="146050" lvl="0" indent="0" algn="l" rtl="0">
              <a:lnSpc>
                <a:spcPct val="115000"/>
              </a:lnSpc>
              <a:spcBef>
                <a:spcPts val="0"/>
              </a:spcBef>
              <a:spcAft>
                <a:spcPts val="0"/>
              </a:spcAft>
              <a:buSzPts val="1300"/>
              <a:buNone/>
            </a:pPr>
            <a:r>
              <a:rPr lang="en-US" sz="1400" b="1" i="0" dirty="0">
                <a:solidFill>
                  <a:srgbClr val="222222"/>
                </a:solidFill>
                <a:latin typeface="Arial"/>
                <a:ea typeface="Arial"/>
                <a:cs typeface="Arial"/>
                <a:sym typeface="Arial"/>
              </a:rPr>
              <a:t>Why Duck/FRF?</a:t>
            </a:r>
            <a:endParaRPr lang="en-US" sz="1400" b="0" i="0" dirty="0">
              <a:solidFill>
                <a:srgbClr val="222222"/>
              </a:solidFill>
              <a:latin typeface="Arial"/>
              <a:ea typeface="Arial"/>
              <a:cs typeface="Arial"/>
              <a:sym typeface="Arial"/>
            </a:endParaRPr>
          </a:p>
          <a:p>
            <a:pPr marL="457200" lvl="0" indent="-342900" algn="l" rtl="0">
              <a:lnSpc>
                <a:spcPct val="115000"/>
              </a:lnSpc>
              <a:spcBef>
                <a:spcPts val="0"/>
              </a:spcBef>
              <a:spcAft>
                <a:spcPts val="0"/>
              </a:spcAft>
              <a:buClr>
                <a:srgbClr val="222222"/>
              </a:buClr>
              <a:buSzPts val="1800"/>
              <a:buFont typeface="Arial"/>
              <a:buChar char="●"/>
            </a:pPr>
            <a:r>
              <a:rPr lang="en-US" sz="1400" b="0" i="0" dirty="0">
                <a:solidFill>
                  <a:srgbClr val="222222"/>
                </a:solidFill>
                <a:latin typeface="Arial"/>
                <a:ea typeface="Arial"/>
                <a:cs typeface="Arial"/>
                <a:sym typeface="Arial"/>
              </a:rPr>
              <a:t>Longest continuous coastal wave</a:t>
            </a:r>
            <a:r>
              <a:rPr lang="en-US" sz="1400" dirty="0">
                <a:solidFill>
                  <a:srgbClr val="222222"/>
                </a:solidFill>
                <a:latin typeface="Arial"/>
                <a:ea typeface="Arial"/>
                <a:cs typeface="Arial"/>
                <a:sym typeface="Arial"/>
              </a:rPr>
              <a:t>-</a:t>
            </a:r>
            <a:r>
              <a:rPr lang="en-US" sz="1400" b="0" i="0" dirty="0">
                <a:solidFill>
                  <a:srgbClr val="222222"/>
                </a:solidFill>
                <a:latin typeface="Arial"/>
                <a:ea typeface="Arial"/>
                <a:cs typeface="Arial"/>
                <a:sym typeface="Arial"/>
              </a:rPr>
              <a:t>current dataset in the U.S.</a:t>
            </a:r>
            <a:endParaRPr lang="en-US" dirty="0"/>
          </a:p>
          <a:p>
            <a:pPr marL="457200" lvl="0" indent="-342900" algn="l" rtl="0">
              <a:lnSpc>
                <a:spcPct val="115000"/>
              </a:lnSpc>
              <a:spcBef>
                <a:spcPts val="0"/>
              </a:spcBef>
              <a:spcAft>
                <a:spcPts val="0"/>
              </a:spcAft>
              <a:buClr>
                <a:srgbClr val="222222"/>
              </a:buClr>
              <a:buSzPts val="1800"/>
              <a:buFont typeface="Arial"/>
              <a:buChar char="●"/>
            </a:pPr>
            <a:r>
              <a:rPr lang="en-US" sz="1400" b="0" i="0" dirty="0">
                <a:solidFill>
                  <a:srgbClr val="222222"/>
                </a:solidFill>
                <a:latin typeface="Arial"/>
                <a:ea typeface="Arial"/>
                <a:cs typeface="Arial"/>
                <a:sym typeface="Arial"/>
              </a:rPr>
              <a:t>Dense instrumentation: tide gauges, ADCPs, buoys, wave spectra.</a:t>
            </a:r>
            <a:endParaRPr lang="en-US" dirty="0"/>
          </a:p>
          <a:p>
            <a:pPr marL="457200" lvl="0" indent="-342900" algn="l" rtl="0">
              <a:lnSpc>
                <a:spcPct val="115000"/>
              </a:lnSpc>
              <a:spcBef>
                <a:spcPts val="0"/>
              </a:spcBef>
              <a:spcAft>
                <a:spcPts val="0"/>
              </a:spcAft>
              <a:buClr>
                <a:srgbClr val="222222"/>
              </a:buClr>
              <a:buSzPts val="1800"/>
              <a:buFont typeface="Arial"/>
              <a:buChar char="●"/>
            </a:pPr>
            <a:r>
              <a:rPr lang="en-US" sz="1400" b="0" i="0" dirty="0">
                <a:solidFill>
                  <a:srgbClr val="222222"/>
                </a:solidFill>
                <a:latin typeface="Arial"/>
                <a:ea typeface="Arial"/>
                <a:cs typeface="Arial"/>
                <a:sym typeface="Arial"/>
              </a:rPr>
              <a:t>Recognized international testbed for coastal processes.</a:t>
            </a:r>
            <a:endParaRPr lang="en-US" dirty="0"/>
          </a:p>
          <a:p>
            <a:pPr marL="0" lvl="0" indent="0" algn="l" rtl="0">
              <a:spcBef>
                <a:spcPts val="0"/>
              </a:spcBef>
              <a:spcAft>
                <a:spcPts val="1200"/>
              </a:spcAft>
              <a:buNone/>
            </a:pPr>
            <a:endParaRPr dirty="0"/>
          </a:p>
        </p:txBody>
      </p:sp>
      <p:pic>
        <p:nvPicPr>
          <p:cNvPr id="4" name="Google Shape;343;g3b81507d29f_0_86">
            <a:extLst>
              <a:ext uri="{FF2B5EF4-FFF2-40B4-BE49-F238E27FC236}">
                <a16:creationId xmlns:a16="http://schemas.microsoft.com/office/drawing/2014/main" id="{CD2C16B6-D91B-4B17-AB5F-B69299494D9E}"/>
              </a:ext>
            </a:extLst>
          </p:cNvPr>
          <p:cNvPicPr preferRelativeResize="0"/>
          <p:nvPr/>
        </p:nvPicPr>
        <p:blipFill rotWithShape="1">
          <a:blip r:embed="rId3">
            <a:alphaModFix/>
          </a:blip>
          <a:srcRect/>
          <a:stretch/>
        </p:blipFill>
        <p:spPr>
          <a:xfrm>
            <a:off x="4157784" y="1756193"/>
            <a:ext cx="4463827" cy="2486027"/>
          </a:xfrm>
          <a:prstGeom prst="rect">
            <a:avLst/>
          </a:prstGeom>
          <a:noFill/>
          <a:ln>
            <a:noFill/>
          </a:ln>
        </p:spPr>
      </p:pic>
      <p:pic>
        <p:nvPicPr>
          <p:cNvPr id="5" name="Google Shape;87;p4">
            <a:extLst>
              <a:ext uri="{FF2B5EF4-FFF2-40B4-BE49-F238E27FC236}">
                <a16:creationId xmlns:a16="http://schemas.microsoft.com/office/drawing/2014/main" id="{EFB6086D-234E-4665-BB48-F54304061CE0}"/>
              </a:ext>
            </a:extLst>
          </p:cNvPr>
          <p:cNvPicPr preferRelativeResize="0"/>
          <p:nvPr/>
        </p:nvPicPr>
        <p:blipFill rotWithShape="1">
          <a:blip r:embed="rId4">
            <a:alphaModFix/>
          </a:blip>
          <a:srcRect/>
          <a:stretch/>
        </p:blipFill>
        <p:spPr>
          <a:xfrm>
            <a:off x="8054272" y="0"/>
            <a:ext cx="1089728" cy="1076816"/>
          </a:xfrm>
          <a:prstGeom prst="rect">
            <a:avLst/>
          </a:prstGeom>
          <a:noFill/>
          <a:ln>
            <a:noFill/>
          </a:ln>
        </p:spPr>
      </p:pic>
      <p:sp>
        <p:nvSpPr>
          <p:cNvPr id="6" name="Google Shape;89;p4">
            <a:extLst>
              <a:ext uri="{FF2B5EF4-FFF2-40B4-BE49-F238E27FC236}">
                <a16:creationId xmlns:a16="http://schemas.microsoft.com/office/drawing/2014/main" id="{461CC850-D991-4468-968A-D20B73B3BE5D}"/>
              </a:ext>
            </a:extLst>
          </p:cNvPr>
          <p:cNvSpPr txBox="1"/>
          <p:nvPr/>
        </p:nvSpPr>
        <p:spPr>
          <a:xfrm>
            <a:off x="365760" y="4693920"/>
            <a:ext cx="317106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dirty="0">
                <a:solidFill>
                  <a:srgbClr val="7F7F7F"/>
                </a:solidFill>
                <a:latin typeface="Arial"/>
                <a:ea typeface="Arial"/>
                <a:cs typeface="Arial"/>
                <a:sym typeface="Arial"/>
              </a:rPr>
              <a:t>NOAA/NOS’ Office of Coast Survey</a:t>
            </a:r>
            <a:endParaRPr dirty="0"/>
          </a:p>
        </p:txBody>
      </p:sp>
      <p:sp>
        <p:nvSpPr>
          <p:cNvPr id="7" name="Google Shape;90;p4">
            <a:extLst>
              <a:ext uri="{FF2B5EF4-FFF2-40B4-BE49-F238E27FC236}">
                <a16:creationId xmlns:a16="http://schemas.microsoft.com/office/drawing/2014/main" id="{52B6B1E9-4E5F-4014-907E-5023DD4E1E3A}"/>
              </a:ext>
            </a:extLst>
          </p:cNvPr>
          <p:cNvSpPr txBox="1"/>
          <p:nvPr/>
        </p:nvSpPr>
        <p:spPr>
          <a:xfrm>
            <a:off x="6841620" y="4823540"/>
            <a:ext cx="205854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Contact: </a:t>
            </a:r>
            <a:r>
              <a:rPr lang="en-US" sz="1000" b="0" i="0" u="none" strike="noStrike" cap="none" dirty="0">
                <a:solidFill>
                  <a:srgbClr val="0070C0"/>
                </a:solidFill>
                <a:latin typeface="Arial"/>
                <a:ea typeface="Arial"/>
                <a:cs typeface="Arial"/>
                <a:sym typeface="Arial"/>
              </a:rPr>
              <a:t>Yunfang.sun@noaa.gov</a:t>
            </a:r>
            <a:endParaRPr dirty="0"/>
          </a:p>
        </p:txBody>
      </p:sp>
    </p:spTree>
    <p:extLst>
      <p:ext uri="{BB962C8B-B14F-4D97-AF65-F5344CB8AC3E}">
        <p14:creationId xmlns:p14="http://schemas.microsoft.com/office/powerpoint/2010/main" val="2218342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p>
            <a:r>
              <a:rPr lang="en-US" dirty="0"/>
              <a:t>Regression tests in the Duck domain</a:t>
            </a:r>
            <a:endParaRPr dirty="0"/>
          </a:p>
        </p:txBody>
      </p:sp>
      <p:pic>
        <p:nvPicPr>
          <p:cNvPr id="3" name="Google Shape;705;g38b7ebdd02e_6_101">
            <a:extLst>
              <a:ext uri="{FF2B5EF4-FFF2-40B4-BE49-F238E27FC236}">
                <a16:creationId xmlns:a16="http://schemas.microsoft.com/office/drawing/2014/main" id="{3D2F30CF-EB4A-4B9D-9625-F930762AE155}"/>
              </a:ext>
            </a:extLst>
          </p:cNvPr>
          <p:cNvPicPr preferRelativeResize="0"/>
          <p:nvPr/>
        </p:nvPicPr>
        <p:blipFill rotWithShape="1">
          <a:blip r:embed="rId3">
            <a:alphaModFix/>
          </a:blip>
          <a:srcRect/>
          <a:stretch/>
        </p:blipFill>
        <p:spPr>
          <a:xfrm>
            <a:off x="71670" y="899903"/>
            <a:ext cx="6372224" cy="3778886"/>
          </a:xfrm>
          <a:prstGeom prst="rect">
            <a:avLst/>
          </a:prstGeom>
          <a:noFill/>
          <a:ln>
            <a:noFill/>
          </a:ln>
        </p:spPr>
      </p:pic>
      <p:sp>
        <p:nvSpPr>
          <p:cNvPr id="5" name="TextBox 4">
            <a:extLst>
              <a:ext uri="{FF2B5EF4-FFF2-40B4-BE49-F238E27FC236}">
                <a16:creationId xmlns:a16="http://schemas.microsoft.com/office/drawing/2014/main" id="{BB308A66-D8A9-464F-B488-2BFE2E50E206}"/>
              </a:ext>
            </a:extLst>
          </p:cNvPr>
          <p:cNvSpPr txBox="1"/>
          <p:nvPr/>
        </p:nvSpPr>
        <p:spPr>
          <a:xfrm>
            <a:off x="6376737" y="973382"/>
            <a:ext cx="2767263" cy="3044360"/>
          </a:xfrm>
          <a:prstGeom prst="rect">
            <a:avLst/>
          </a:prstGeom>
          <a:noFill/>
        </p:spPr>
        <p:txBody>
          <a:bodyPr wrap="square">
            <a:spAutoFit/>
          </a:bodyPr>
          <a:lstStyle/>
          <a:p>
            <a:pPr marL="0" marR="0" lvl="0" indent="0" algn="just" rtl="0">
              <a:lnSpc>
                <a:spcPct val="115000"/>
              </a:lnSpc>
              <a:spcBef>
                <a:spcPts val="0"/>
              </a:spcBef>
              <a:spcAft>
                <a:spcPts val="0"/>
              </a:spcAft>
              <a:buClr>
                <a:srgbClr val="000000"/>
              </a:buClr>
              <a:buSzPts val="1300"/>
              <a:buFont typeface="Arial"/>
              <a:buNone/>
            </a:pPr>
            <a:r>
              <a:rPr lang="en-US" sz="1400" b="0" i="0" u="none" strike="noStrike" cap="none" dirty="0">
                <a:solidFill>
                  <a:srgbClr val="000000"/>
                </a:solidFill>
                <a:latin typeface="Arial"/>
                <a:ea typeface="Arial"/>
                <a:cs typeface="Arial"/>
                <a:sym typeface="Arial"/>
              </a:rPr>
              <a:t>Hurricane Sandy originating as a tropical cyclone in the southwestern Caribbean Sea, Sandy moved northward parallel to the U.S. Atlantic coastline before sharply turning northwest toward the mid-Atlantic region. Sandy’s unique trajectory and extensive geographic scale made it one of the most severe storm surge and coastal flooding events. </a:t>
            </a:r>
          </a:p>
        </p:txBody>
      </p:sp>
      <p:pic>
        <p:nvPicPr>
          <p:cNvPr id="6" name="Google Shape;87;p4">
            <a:extLst>
              <a:ext uri="{FF2B5EF4-FFF2-40B4-BE49-F238E27FC236}">
                <a16:creationId xmlns:a16="http://schemas.microsoft.com/office/drawing/2014/main" id="{A6E2B14E-FBF7-4B54-828A-86F49993C689}"/>
              </a:ext>
            </a:extLst>
          </p:cNvPr>
          <p:cNvPicPr preferRelativeResize="0"/>
          <p:nvPr/>
        </p:nvPicPr>
        <p:blipFill rotWithShape="1">
          <a:blip r:embed="rId4">
            <a:alphaModFix/>
          </a:blip>
          <a:srcRect/>
          <a:stretch/>
        </p:blipFill>
        <p:spPr>
          <a:xfrm>
            <a:off x="8054272" y="0"/>
            <a:ext cx="1089728" cy="1076816"/>
          </a:xfrm>
          <a:prstGeom prst="rect">
            <a:avLst/>
          </a:prstGeom>
          <a:noFill/>
          <a:ln>
            <a:noFill/>
          </a:ln>
        </p:spPr>
      </p:pic>
      <p:sp>
        <p:nvSpPr>
          <p:cNvPr id="7" name="Google Shape;89;p4">
            <a:extLst>
              <a:ext uri="{FF2B5EF4-FFF2-40B4-BE49-F238E27FC236}">
                <a16:creationId xmlns:a16="http://schemas.microsoft.com/office/drawing/2014/main" id="{9003DA77-5C23-4077-AD21-899FA7662FB9}"/>
              </a:ext>
            </a:extLst>
          </p:cNvPr>
          <p:cNvSpPr txBox="1"/>
          <p:nvPr/>
        </p:nvSpPr>
        <p:spPr>
          <a:xfrm>
            <a:off x="365760" y="4693920"/>
            <a:ext cx="317106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dirty="0">
                <a:solidFill>
                  <a:srgbClr val="7F7F7F"/>
                </a:solidFill>
                <a:latin typeface="Arial"/>
                <a:ea typeface="Arial"/>
                <a:cs typeface="Arial"/>
                <a:sym typeface="Arial"/>
              </a:rPr>
              <a:t>NOAA/NOS’ Office of Coast Survey</a:t>
            </a:r>
            <a:endParaRPr dirty="0"/>
          </a:p>
        </p:txBody>
      </p:sp>
      <p:sp>
        <p:nvSpPr>
          <p:cNvPr id="8" name="Google Shape;90;p4">
            <a:extLst>
              <a:ext uri="{FF2B5EF4-FFF2-40B4-BE49-F238E27FC236}">
                <a16:creationId xmlns:a16="http://schemas.microsoft.com/office/drawing/2014/main" id="{4B406406-8D22-4B51-BFFF-8DB705DCEF9A}"/>
              </a:ext>
            </a:extLst>
          </p:cNvPr>
          <p:cNvSpPr txBox="1"/>
          <p:nvPr/>
        </p:nvSpPr>
        <p:spPr>
          <a:xfrm>
            <a:off x="6841620" y="4823540"/>
            <a:ext cx="205854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Contact: </a:t>
            </a:r>
            <a:r>
              <a:rPr lang="en-US" sz="1000" b="0" i="0" u="none" strike="noStrike" cap="none" dirty="0">
                <a:solidFill>
                  <a:srgbClr val="0070C0"/>
                </a:solidFill>
                <a:latin typeface="Arial"/>
                <a:ea typeface="Arial"/>
                <a:cs typeface="Arial"/>
                <a:sym typeface="Arial"/>
              </a:rPr>
              <a:t>Yunfang.sun@noaa.gov</a:t>
            </a:r>
            <a:endParaRPr dirty="0"/>
          </a:p>
        </p:txBody>
      </p:sp>
    </p:spTree>
    <p:extLst>
      <p:ext uri="{BB962C8B-B14F-4D97-AF65-F5344CB8AC3E}">
        <p14:creationId xmlns:p14="http://schemas.microsoft.com/office/powerpoint/2010/main" val="153845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p>
            <a:r>
              <a:rPr lang="en-US" dirty="0"/>
              <a:t>Regression tests in the Duck domain</a:t>
            </a:r>
            <a:endParaRPr dirty="0"/>
          </a:p>
        </p:txBody>
      </p:sp>
      <p:pic>
        <p:nvPicPr>
          <p:cNvPr id="4" name="table">
            <a:extLst>
              <a:ext uri="{FF2B5EF4-FFF2-40B4-BE49-F238E27FC236}">
                <a16:creationId xmlns:a16="http://schemas.microsoft.com/office/drawing/2014/main" id="{1A94A0CE-477C-4595-92E7-D84C35880E29}"/>
              </a:ext>
            </a:extLst>
          </p:cNvPr>
          <p:cNvPicPr>
            <a:picLocks noChangeAspect="1"/>
          </p:cNvPicPr>
          <p:nvPr/>
        </p:nvPicPr>
        <p:blipFill>
          <a:blip r:embed="rId3"/>
          <a:stretch>
            <a:fillRect/>
          </a:stretch>
        </p:blipFill>
        <p:spPr>
          <a:xfrm>
            <a:off x="1332281" y="1337724"/>
            <a:ext cx="6037003" cy="2619387"/>
          </a:xfrm>
          <a:prstGeom prst="rect">
            <a:avLst/>
          </a:prstGeom>
        </p:spPr>
      </p:pic>
      <p:sp>
        <p:nvSpPr>
          <p:cNvPr id="6" name="TextBox 5">
            <a:extLst>
              <a:ext uri="{FF2B5EF4-FFF2-40B4-BE49-F238E27FC236}">
                <a16:creationId xmlns:a16="http://schemas.microsoft.com/office/drawing/2014/main" id="{A115E17D-FA63-4E91-ACEA-EF91B8FF04C5}"/>
              </a:ext>
            </a:extLst>
          </p:cNvPr>
          <p:cNvSpPr txBox="1"/>
          <p:nvPr/>
        </p:nvSpPr>
        <p:spPr>
          <a:xfrm>
            <a:off x="0" y="3842838"/>
            <a:ext cx="8288215" cy="954107"/>
          </a:xfrm>
          <a:prstGeom prst="rect">
            <a:avLst/>
          </a:prstGeom>
          <a:noFill/>
        </p:spPr>
        <p:txBody>
          <a:bodyPr wrap="square">
            <a:spAutoFit/>
          </a:bodyPr>
          <a:lstStyle/>
          <a:p>
            <a:pPr marL="457200" marR="0" lvl="0" indent="-317500" algn="l" rtl="0">
              <a:lnSpc>
                <a:spcPct val="100000"/>
              </a:lnSpc>
              <a:spcBef>
                <a:spcPts val="0"/>
              </a:spcBef>
              <a:spcAft>
                <a:spcPts val="0"/>
              </a:spcAft>
              <a:buClr>
                <a:srgbClr val="000000"/>
              </a:buClr>
              <a:buSzPts val="1400"/>
              <a:buFont typeface="Arial"/>
              <a:buChar char="●"/>
            </a:pPr>
            <a:r>
              <a:rPr lang="en-US" sz="1400" b="1" i="0" u="none" strike="noStrike" cap="none" dirty="0">
                <a:solidFill>
                  <a:srgbClr val="000000"/>
                </a:solidFill>
                <a:latin typeface="Arial"/>
                <a:ea typeface="Arial"/>
                <a:cs typeface="Arial"/>
                <a:sym typeface="Arial"/>
              </a:rPr>
              <a:t>SCH</a:t>
            </a:r>
            <a:r>
              <a:rPr lang="en-US" sz="1400" b="0" i="0" u="none" strike="noStrike" cap="none" dirty="0">
                <a:solidFill>
                  <a:srgbClr val="000000"/>
                </a:solidFill>
                <a:latin typeface="Arial"/>
                <a:ea typeface="Arial"/>
                <a:cs typeface="Arial"/>
                <a:sym typeface="Arial"/>
              </a:rPr>
              <a:t>: Semi-implicit Cross-scale </a:t>
            </a:r>
            <a:r>
              <a:rPr lang="en-US" sz="1400" b="0" i="0" u="none" strike="noStrike" cap="none" dirty="0" err="1">
                <a:solidFill>
                  <a:srgbClr val="000000"/>
                </a:solidFill>
                <a:latin typeface="Arial"/>
                <a:ea typeface="Arial"/>
                <a:cs typeface="Arial"/>
                <a:sym typeface="Arial"/>
              </a:rPr>
              <a:t>Hydroscience</a:t>
            </a:r>
            <a:r>
              <a:rPr lang="en-US" sz="1400" b="0" i="0" u="none" strike="noStrike" cap="none" dirty="0">
                <a:solidFill>
                  <a:srgbClr val="000000"/>
                </a:solidFill>
                <a:latin typeface="Arial"/>
                <a:ea typeface="Arial"/>
                <a:cs typeface="Arial"/>
                <a:sym typeface="Arial"/>
              </a:rPr>
              <a:t> Integrated </a:t>
            </a:r>
            <a:r>
              <a:rPr lang="en-US" dirty="0"/>
              <a:t>System Model ( two-dimensional: depth-averaged)</a:t>
            </a:r>
          </a:p>
          <a:p>
            <a:pPr marL="457200" marR="0" lvl="0" indent="-317500" algn="l" rtl="0">
              <a:lnSpc>
                <a:spcPct val="100000"/>
              </a:lnSpc>
              <a:spcBef>
                <a:spcPts val="0"/>
              </a:spcBef>
              <a:spcAft>
                <a:spcPts val="0"/>
              </a:spcAft>
              <a:buClr>
                <a:srgbClr val="000000"/>
              </a:buClr>
              <a:buSzPts val="1400"/>
              <a:buFont typeface="Arial"/>
              <a:buChar char="●"/>
            </a:pPr>
            <a:r>
              <a:rPr lang="en-US" sz="1400" b="1" i="0" u="none" strike="noStrike" cap="none" dirty="0">
                <a:solidFill>
                  <a:srgbClr val="000000"/>
                </a:solidFill>
                <a:latin typeface="Arial"/>
                <a:ea typeface="Arial"/>
                <a:cs typeface="Arial"/>
                <a:sym typeface="Arial"/>
              </a:rPr>
              <a:t>WW3</a:t>
            </a:r>
            <a:r>
              <a:rPr lang="en-US" sz="1400" b="0" i="0" u="none" strike="noStrike" cap="none" dirty="0">
                <a:solidFill>
                  <a:srgbClr val="000000"/>
                </a:solidFill>
                <a:latin typeface="Arial"/>
                <a:ea typeface="Arial"/>
                <a:cs typeface="Arial"/>
                <a:sym typeface="Arial"/>
              </a:rPr>
              <a:t>: WAVEWATCH III</a:t>
            </a:r>
            <a:endParaRPr lang="en-US" dirty="0"/>
          </a:p>
          <a:p>
            <a:pPr marL="457200" marR="0" lvl="0" indent="-317500" algn="l" rtl="0">
              <a:lnSpc>
                <a:spcPct val="100000"/>
              </a:lnSpc>
              <a:spcBef>
                <a:spcPts val="0"/>
              </a:spcBef>
              <a:spcAft>
                <a:spcPts val="0"/>
              </a:spcAft>
              <a:buSzPts val="1400"/>
              <a:buChar char="●"/>
            </a:pPr>
            <a:r>
              <a:rPr lang="en-US" sz="1400" b="1" i="0" u="none" strike="noStrike" cap="none" dirty="0">
                <a:solidFill>
                  <a:srgbClr val="000000"/>
                </a:solidFill>
                <a:latin typeface="Arial"/>
                <a:ea typeface="Arial"/>
                <a:cs typeface="Arial"/>
                <a:sym typeface="Arial"/>
              </a:rPr>
              <a:t>ATM</a:t>
            </a:r>
            <a:r>
              <a:rPr lang="en-US" sz="1400" b="0" i="0" u="none" strike="noStrike" cap="none" dirty="0">
                <a:solidFill>
                  <a:srgbClr val="000000"/>
                </a:solidFill>
                <a:latin typeface="Arial"/>
                <a:ea typeface="Arial"/>
                <a:cs typeface="Arial"/>
                <a:sym typeface="Arial"/>
              </a:rPr>
              <a:t>: </a:t>
            </a:r>
            <a:r>
              <a:rPr lang="en-US" dirty="0"/>
              <a:t>Atmospheric</a:t>
            </a:r>
            <a:r>
              <a:rPr lang="en-US" sz="1400" b="0" i="0" u="none" strike="noStrike" cap="none" dirty="0">
                <a:solidFill>
                  <a:srgbClr val="000000"/>
                </a:solidFill>
                <a:latin typeface="Arial"/>
                <a:ea typeface="Arial"/>
                <a:cs typeface="Arial"/>
                <a:sym typeface="Arial"/>
              </a:rPr>
              <a:t> forcing </a:t>
            </a:r>
            <a:r>
              <a:rPr lang="en-US" dirty="0"/>
              <a:t>by using</a:t>
            </a:r>
            <a:r>
              <a:rPr lang="en-US" sz="1400" b="0" i="0" u="none" strike="noStrike" cap="none" dirty="0">
                <a:solidFill>
                  <a:srgbClr val="000000"/>
                </a:solidFill>
                <a:latin typeface="Arial"/>
                <a:ea typeface="Arial"/>
                <a:cs typeface="Arial"/>
                <a:sym typeface="Arial"/>
              </a:rPr>
              <a:t> CDEPS (ERA5 here,  the fifth generation ECMWF reanalysis)</a:t>
            </a:r>
            <a:endParaRPr lang="en-US" dirty="0"/>
          </a:p>
        </p:txBody>
      </p:sp>
      <p:pic>
        <p:nvPicPr>
          <p:cNvPr id="7" name="Google Shape;87;p4">
            <a:extLst>
              <a:ext uri="{FF2B5EF4-FFF2-40B4-BE49-F238E27FC236}">
                <a16:creationId xmlns:a16="http://schemas.microsoft.com/office/drawing/2014/main" id="{B7F2568D-817A-4A1F-8854-B8FDBA08D1B9}"/>
              </a:ext>
            </a:extLst>
          </p:cNvPr>
          <p:cNvPicPr preferRelativeResize="0"/>
          <p:nvPr/>
        </p:nvPicPr>
        <p:blipFill rotWithShape="1">
          <a:blip r:embed="rId4">
            <a:alphaModFix/>
          </a:blip>
          <a:srcRect/>
          <a:stretch/>
        </p:blipFill>
        <p:spPr>
          <a:xfrm>
            <a:off x="8054272" y="0"/>
            <a:ext cx="1089728" cy="1076816"/>
          </a:xfrm>
          <a:prstGeom prst="rect">
            <a:avLst/>
          </a:prstGeom>
          <a:noFill/>
          <a:ln>
            <a:noFill/>
          </a:ln>
        </p:spPr>
      </p:pic>
      <p:sp>
        <p:nvSpPr>
          <p:cNvPr id="8" name="Google Shape;89;p4">
            <a:extLst>
              <a:ext uri="{FF2B5EF4-FFF2-40B4-BE49-F238E27FC236}">
                <a16:creationId xmlns:a16="http://schemas.microsoft.com/office/drawing/2014/main" id="{234AAC20-F9F4-4685-997B-BD69041DA727}"/>
              </a:ext>
            </a:extLst>
          </p:cNvPr>
          <p:cNvSpPr txBox="1"/>
          <p:nvPr/>
        </p:nvSpPr>
        <p:spPr>
          <a:xfrm>
            <a:off x="365760" y="4693920"/>
            <a:ext cx="317106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dirty="0">
                <a:solidFill>
                  <a:srgbClr val="7F7F7F"/>
                </a:solidFill>
                <a:latin typeface="Arial"/>
                <a:ea typeface="Arial"/>
                <a:cs typeface="Arial"/>
                <a:sym typeface="Arial"/>
              </a:rPr>
              <a:t>NOAA/NOS’ Office of Coast Survey</a:t>
            </a:r>
            <a:endParaRPr dirty="0"/>
          </a:p>
        </p:txBody>
      </p:sp>
      <p:sp>
        <p:nvSpPr>
          <p:cNvPr id="9" name="Google Shape;90;p4">
            <a:extLst>
              <a:ext uri="{FF2B5EF4-FFF2-40B4-BE49-F238E27FC236}">
                <a16:creationId xmlns:a16="http://schemas.microsoft.com/office/drawing/2014/main" id="{2DB8261B-E299-4B8C-84F1-8D7DED7E4E6A}"/>
              </a:ext>
            </a:extLst>
          </p:cNvPr>
          <p:cNvSpPr txBox="1"/>
          <p:nvPr/>
        </p:nvSpPr>
        <p:spPr>
          <a:xfrm>
            <a:off x="6841620" y="4823540"/>
            <a:ext cx="205854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Contact: </a:t>
            </a:r>
            <a:r>
              <a:rPr lang="en-US" sz="1000" b="0" i="0" u="none" strike="noStrike" cap="none" dirty="0">
                <a:solidFill>
                  <a:srgbClr val="0070C0"/>
                </a:solidFill>
                <a:latin typeface="Arial"/>
                <a:ea typeface="Arial"/>
                <a:cs typeface="Arial"/>
                <a:sym typeface="Arial"/>
              </a:rPr>
              <a:t>Yunfang.sun@noaa.gov</a:t>
            </a:r>
            <a:endParaRPr dirty="0"/>
          </a:p>
        </p:txBody>
      </p:sp>
    </p:spTree>
    <p:extLst>
      <p:ext uri="{BB962C8B-B14F-4D97-AF65-F5344CB8AC3E}">
        <p14:creationId xmlns:p14="http://schemas.microsoft.com/office/powerpoint/2010/main" val="1683155744"/>
      </p:ext>
    </p:extLst>
  </p:cSld>
  <p:clrMapOvr>
    <a:masterClrMapping/>
  </p:clrMapOvr>
</p:sld>
</file>

<file path=ppt/theme/theme1.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TotalTime>
  <Words>1071</Words>
  <Application>Microsoft Office PowerPoint</Application>
  <PresentationFormat>On-screen Show (16:9)</PresentationFormat>
  <Paragraphs>116</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Maven Pro</vt:lpstr>
      <vt:lpstr>Nunito</vt:lpstr>
      <vt:lpstr>Oswald</vt:lpstr>
      <vt:lpstr>Arial</vt:lpstr>
      <vt:lpstr>Momentum</vt:lpstr>
      <vt:lpstr>The applications of UFS-Coastal: wave-current coupling of SCHISM and WAVEWATCH III</vt:lpstr>
      <vt:lpstr>Outline</vt:lpstr>
      <vt:lpstr>Introduction of the UFS-Coastal</vt:lpstr>
      <vt:lpstr>UFS-Coastal (Coastal Application)</vt:lpstr>
      <vt:lpstr>Regression tests</vt:lpstr>
      <vt:lpstr>Regression tests</vt:lpstr>
      <vt:lpstr>Regression tests in the Duck domain</vt:lpstr>
      <vt:lpstr>Regression tests in the Duck domain</vt:lpstr>
      <vt:lpstr>Regression tests in the Duck domain</vt:lpstr>
      <vt:lpstr>Regression tests in the Duck domain</vt:lpstr>
      <vt:lpstr>Water elevation comparisons between observations and numerical experiments </vt:lpstr>
      <vt:lpstr>Significant wave height, Mean time period, and mean direction comparisons between observations and numerical experiments</vt:lpstr>
      <vt:lpstr>The along shore and cross shore velocity components from coast to awac6m</vt:lpstr>
      <vt:lpstr>Summary</vt:lpstr>
      <vt:lpstr>Summary</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applications of UFS-Coastal: wave-current coupling of SCHISM and WAVEWATCH III</dc:title>
  <cp:lastModifiedBy>Yunfang Sun</cp:lastModifiedBy>
  <cp:revision>15</cp:revision>
  <dcterms:modified xsi:type="dcterms:W3CDTF">2026-07-15T18:55:10Z</dcterms:modified>
</cp:coreProperties>
</file>