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Roboto"/>
      <p:bold r:id="rId14"/>
      <p:boldItalic r:id="rId15"/>
    </p:embeddedFont>
    <p:embeddedFont>
      <p:font typeface="Nunito"/>
      <p:regular r:id="rId16"/>
      <p:bold r:id="rId17"/>
      <p:italic r:id="rId18"/>
      <p:boldItalic r:id="rId19"/>
    </p:embeddedFont>
    <p:embeddedFont>
      <p:font typeface="Maven Pro"/>
      <p:regular r:id="rId20"/>
      <p:bold r:id="rId21"/>
    </p:embeddedFont>
    <p:embeddedFont>
      <p:font typeface="Oswald"/>
      <p:bold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avenPro-regular.fntdata"/><Relationship Id="rId11" Type="http://schemas.openxmlformats.org/officeDocument/2006/relationships/slide" Target="slides/slide6.xml"/><Relationship Id="rId22" Type="http://schemas.openxmlformats.org/officeDocument/2006/relationships/font" Target="fonts/Oswald-bold.fntdata"/><Relationship Id="rId10" Type="http://schemas.openxmlformats.org/officeDocument/2006/relationships/slide" Target="slides/slide5.xml"/><Relationship Id="rId21" Type="http://schemas.openxmlformats.org/officeDocument/2006/relationships/font" Target="fonts/MavenPro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boldItalic.fntdata"/><Relationship Id="rId14" Type="http://schemas.openxmlformats.org/officeDocument/2006/relationships/font" Target="fonts/Roboto-bold.fntdata"/><Relationship Id="rId17" Type="http://schemas.openxmlformats.org/officeDocument/2006/relationships/font" Target="fonts/Nunito-bold.fntdata"/><Relationship Id="rId16" Type="http://schemas.openxmlformats.org/officeDocument/2006/relationships/font" Target="fonts/Nunito-regular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Nunito-boldItalic.fntdata"/><Relationship Id="rId6" Type="http://schemas.openxmlformats.org/officeDocument/2006/relationships/slide" Target="slides/slide1.xml"/><Relationship Id="rId18" Type="http://schemas.openxmlformats.org/officeDocument/2006/relationships/font" Target="fonts/Nunito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f01349756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g3f01349756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f4ebec8fc2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f4ebec8fc2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f5308dc223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3f5308dc223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e5f1675d6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e5f1675d6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f5308dc223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f5308dc223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3f4ebec8fc2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3f4ebec8fc2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Rfi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Conducting interagency interviews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Here are the types of questions we’re asking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Types of questions -general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Transparency with the community, buy in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(1) Community Engagement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(2) RFI (closes aug 15)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Interested in hearing about approaches - integrating AI, ML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(3) Interagency Interviews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RFI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Market research tool to gather data on oceanographic models.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Help define the final scope and criteria for the model evaluation approach.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f5308dc223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f5308dc223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Goal is to quantitatively assess core model capabilities under real-world scenarios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Potential scenarios for consideration: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Safe navigation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Oil spill response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HAB forecasting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Criteria for evaluation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Build recommendations for future modeling suite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3f5308dc223_0_2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3f5308dc223_0_2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Relationship Id="rId3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rgbClr val="094D70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title="4.png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-7" y="8"/>
            <a:ext cx="9262536" cy="521015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4" name="Google Shape;14;p2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96350" y="3291650"/>
            <a:ext cx="1925852" cy="1445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rgbClr val="094D70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1" title="7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2"/>
            <a:ext cx="9144000" cy="5143497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8" name="Google Shape;78;p11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rgbClr val="F9CB9C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 title="6.png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-6"/>
            <a:ext cx="9270576" cy="5214699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/>
          <p:nvPr>
            <p:ph type="title"/>
          </p:nvPr>
        </p:nvSpPr>
        <p:spPr>
          <a:xfrm>
            <a:off x="824000" y="1613825"/>
            <a:ext cx="78981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9" name="Google Shape;19;p3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24" name="Google Shape;24;p4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" name="Google Shape;25;p4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26" name="Google Shape;26;p4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7" name="Google Shape;27;p4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8" name="Google Shape;28;p4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3" name="Google Shape;33;p5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5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35" name="Google Shape;35;p5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36" name="Google Shape;36;p5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7" name="Google Shape;37;p5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38" name="Google Shape;38;p5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1" name="Google Shape;41;p6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6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43" name="Google Shape;43;p6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44" name="Google Shape;44;p6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5" name="Google Shape;45;p6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46" name="Google Shape;46;p6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9" name="Google Shape;49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0" name="Google Shape;50;p7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51" name="Google Shape;51;p7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52" name="Google Shape;52;p7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53" name="Google Shape;53;p7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4" name="Google Shape;54;p7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55" name="Google Shape;55;p7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rgbClr val="F9CB9C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8" title="Artificial Intelligence To Enhance Language Skills Presentation (10).pn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7433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None/>
              <a:defRPr sz="3600">
                <a:solidFill>
                  <a:srgbClr val="000000"/>
                </a:solidFill>
              </a:defRPr>
            </a:lvl9pPr>
          </a:lstStyle>
          <a:p/>
        </p:txBody>
      </p:sp>
      <p:sp>
        <p:nvSpPr>
          <p:cNvPr id="59" name="Google Shape;59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0" name="Google Shape;60;p8" title="UIFCW2026_Logo_white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40400" y="3679925"/>
            <a:ext cx="1481800" cy="11120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3" name="Google Shape;63;p9"/>
          <p:cNvSpPr txBox="1"/>
          <p:nvPr>
            <p:ph idx="2" type="body"/>
          </p:nvPr>
        </p:nvSpPr>
        <p:spPr>
          <a:xfrm>
            <a:off x="4877425" y="1040075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65" name="Google Shape;65;p9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9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67" name="Google Shape;67;p9"/>
          <p:cNvGrpSpPr/>
          <p:nvPr/>
        </p:nvGrpSpPr>
        <p:grpSpPr>
          <a:xfrm>
            <a:off x="951033" y="397889"/>
            <a:ext cx="1072800" cy="0"/>
            <a:chOff x="1376350" y="528325"/>
            <a:chExt cx="1072800" cy="0"/>
          </a:xfrm>
        </p:grpSpPr>
        <p:cxnSp>
          <p:nvCxnSpPr>
            <p:cNvPr id="68" name="Google Shape;68;p9"/>
            <p:cNvCxnSpPr/>
            <p:nvPr/>
          </p:nvCxnSpPr>
          <p:spPr>
            <a:xfrm>
              <a:off x="13763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145FA6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69" name="Google Shape;69;p9"/>
            <p:cNvCxnSpPr/>
            <p:nvPr/>
          </p:nvCxnSpPr>
          <p:spPr>
            <a:xfrm>
              <a:off x="17339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F1761A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70" name="Google Shape;70;p9"/>
            <p:cNvCxnSpPr/>
            <p:nvPr/>
          </p:nvCxnSpPr>
          <p:spPr>
            <a:xfrm>
              <a:off x="2091550" y="528325"/>
              <a:ext cx="357600" cy="0"/>
            </a:xfrm>
            <a:prstGeom prst="straightConnector1">
              <a:avLst/>
            </a:prstGeom>
            <a:noFill/>
            <a:ln cap="flat" cmpd="sng" w="28575">
              <a:solidFill>
                <a:srgbClr val="00C9FF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3" name="Google Shape;73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74" name="Google Shape;74;p10" title="uifcw26_logo.png"/>
          <p:cNvPicPr preferRelativeResize="0"/>
          <p:nvPr/>
        </p:nvPicPr>
        <p:blipFill rotWithShape="1">
          <a:blip r:embed="rId2">
            <a:alphaModFix/>
          </a:blip>
          <a:srcRect b="0" l="2281" r="2281" t="0"/>
          <a:stretch/>
        </p:blipFill>
        <p:spPr>
          <a:xfrm>
            <a:off x="7585575" y="3869550"/>
            <a:ext cx="1154999" cy="870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hyperlink" Target="mailto:pat.burke@noaa.gov" TargetMode="External"/><Relationship Id="rId4" Type="http://schemas.openxmlformats.org/officeDocument/2006/relationships/hyperlink" Target="mailto:stephan.smith@noaa.gov" TargetMode="External"/><Relationship Id="rId5" Type="http://schemas.openxmlformats.org/officeDocument/2006/relationships/hyperlink" Target="mailto:joanna.peth@noaa.g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/>
          <p:nvPr>
            <p:ph type="ctrTitle"/>
          </p:nvPr>
        </p:nvSpPr>
        <p:spPr>
          <a:xfrm>
            <a:off x="824000" y="1635300"/>
            <a:ext cx="6747000" cy="187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 sz="3400"/>
              <a:t>National Ocean Service (NOS)</a:t>
            </a:r>
            <a:endParaRPr sz="3400"/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 sz="3400"/>
              <a:t>Core Model Evaluation Plan</a:t>
            </a:r>
            <a:endParaRPr sz="3400"/>
          </a:p>
        </p:txBody>
      </p:sp>
      <p:sp>
        <p:nvSpPr>
          <p:cNvPr id="86" name="Google Shape;86;p13"/>
          <p:cNvSpPr txBox="1"/>
          <p:nvPr>
            <p:ph idx="1" type="subTitle"/>
          </p:nvPr>
        </p:nvSpPr>
        <p:spPr>
          <a:xfrm>
            <a:off x="824000" y="3961025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b="1" lang="en" sz="2200">
                <a:latin typeface="Maven Pro"/>
                <a:ea typeface="Maven Pro"/>
                <a:cs typeface="Maven Pro"/>
                <a:sym typeface="Maven Pro"/>
              </a:rPr>
              <a:t>Patrick Burke</a:t>
            </a:r>
            <a:endParaRPr b="1" sz="2200"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rPr lang="en" sz="2200">
                <a:latin typeface="Maven Pro"/>
                <a:ea typeface="Maven Pro"/>
                <a:cs typeface="Maven Pro"/>
                <a:sym typeface="Maven Pro"/>
              </a:rPr>
              <a:t>July 22, 2026</a:t>
            </a:r>
            <a:endParaRPr sz="2200">
              <a:latin typeface="Maven Pro"/>
              <a:ea typeface="Maven Pro"/>
              <a:cs typeface="Maven Pro"/>
              <a:sym typeface="Maven Pro"/>
            </a:endParaRPr>
          </a:p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75"/>
              <a:buNone/>
            </a:pPr>
            <a:r>
              <a:t/>
            </a:r>
            <a:endParaRPr sz="2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NOS Mission Value Chain</a:t>
            </a:r>
            <a:endParaRPr/>
          </a:p>
        </p:txBody>
      </p:sp>
      <p:grpSp>
        <p:nvGrpSpPr>
          <p:cNvPr id="92" name="Google Shape;92;p14"/>
          <p:cNvGrpSpPr/>
          <p:nvPr/>
        </p:nvGrpSpPr>
        <p:grpSpPr>
          <a:xfrm>
            <a:off x="381000" y="1101626"/>
            <a:ext cx="8382000" cy="2857500"/>
            <a:chOff x="381000" y="1238250"/>
            <a:chExt cx="8382000" cy="2857500"/>
          </a:xfrm>
        </p:grpSpPr>
        <p:sp>
          <p:nvSpPr>
            <p:cNvPr id="93" name="Google Shape;93;p14"/>
            <p:cNvSpPr/>
            <p:nvPr/>
          </p:nvSpPr>
          <p:spPr>
            <a:xfrm>
              <a:off x="381000" y="2286000"/>
              <a:ext cx="1524000" cy="762000"/>
            </a:xfrm>
            <a:prstGeom prst="roundRect">
              <a:avLst>
                <a:gd fmla="val 10000" name="adj"/>
              </a:avLst>
            </a:prstGeom>
            <a:solidFill>
              <a:srgbClr val="E2E8F0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14"/>
            <p:cNvSpPr txBox="1"/>
            <p:nvPr/>
          </p:nvSpPr>
          <p:spPr>
            <a:xfrm>
              <a:off x="381000" y="2286000"/>
              <a:ext cx="15240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083282"/>
                  </a:solidFill>
                  <a:latin typeface="Oswald"/>
                  <a:ea typeface="Oswald"/>
                  <a:cs typeface="Oswald"/>
                  <a:sym typeface="Oswald"/>
                </a:rPr>
                <a:t>Observations</a:t>
              </a:r>
              <a:endParaRPr b="1" sz="1400">
                <a:solidFill>
                  <a:srgbClr val="083282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  <p:pic>
          <p:nvPicPr>
            <p:cNvPr id="95" name="Google Shape;95;p1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1905000" y="2657475"/>
              <a:ext cx="285900" cy="19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6" name="Google Shape;96;p14"/>
            <p:cNvSpPr/>
            <p:nvPr/>
          </p:nvSpPr>
          <p:spPr>
            <a:xfrm>
              <a:off x="2286000" y="2286000"/>
              <a:ext cx="1524000" cy="762000"/>
            </a:xfrm>
            <a:prstGeom prst="roundRect">
              <a:avLst>
                <a:gd fmla="val 10000" name="adj"/>
              </a:avLst>
            </a:prstGeom>
            <a:solidFill>
              <a:srgbClr val="083282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14"/>
            <p:cNvSpPr txBox="1"/>
            <p:nvPr/>
          </p:nvSpPr>
          <p:spPr>
            <a:xfrm>
              <a:off x="2286000" y="2286000"/>
              <a:ext cx="15240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FFFFFF"/>
                  </a:solidFill>
                  <a:latin typeface="Oswald"/>
                  <a:ea typeface="Oswald"/>
                  <a:cs typeface="Oswald"/>
                  <a:sym typeface="Oswald"/>
                </a:rPr>
                <a:t>Core Hydrodynamic Models</a:t>
              </a:r>
              <a:endParaRPr b="1" sz="1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  <p:pic>
          <p:nvPicPr>
            <p:cNvPr id="98" name="Google Shape;98;p14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3810000" y="2657475"/>
              <a:ext cx="285900" cy="192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9" name="Google Shape;99;p14"/>
            <p:cNvSpPr/>
            <p:nvPr/>
          </p:nvSpPr>
          <p:spPr>
            <a:xfrm>
              <a:off x="4191000" y="2286000"/>
              <a:ext cx="1524000" cy="762000"/>
            </a:xfrm>
            <a:prstGeom prst="roundRect">
              <a:avLst>
                <a:gd fmla="val 10000" name="adj"/>
              </a:avLst>
            </a:prstGeom>
            <a:solidFill>
              <a:srgbClr val="E2E8F0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14"/>
            <p:cNvSpPr txBox="1"/>
            <p:nvPr/>
          </p:nvSpPr>
          <p:spPr>
            <a:xfrm>
              <a:off x="4191000" y="2286000"/>
              <a:ext cx="1524000" cy="76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400">
                  <a:solidFill>
                    <a:srgbClr val="083282"/>
                  </a:solidFill>
                  <a:latin typeface="Oswald"/>
                  <a:ea typeface="Oswald"/>
                  <a:cs typeface="Oswald"/>
                  <a:sym typeface="Oswald"/>
                </a:rPr>
                <a:t>Applications / Tools</a:t>
              </a:r>
              <a:endParaRPr b="1" sz="1400">
                <a:solidFill>
                  <a:srgbClr val="083282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  <p:grpSp>
          <p:nvGrpSpPr>
            <p:cNvPr id="101" name="Google Shape;101;p14"/>
            <p:cNvGrpSpPr/>
            <p:nvPr/>
          </p:nvGrpSpPr>
          <p:grpSpPr>
            <a:xfrm>
              <a:off x="5705475" y="1238250"/>
              <a:ext cx="3057525" cy="2857500"/>
              <a:chOff x="5705475" y="1238250"/>
              <a:chExt cx="3057525" cy="2857500"/>
            </a:xfrm>
          </p:grpSpPr>
          <p:pic>
            <p:nvPicPr>
              <p:cNvPr id="102" name="Google Shape;102;p14"/>
              <p:cNvPicPr preferRelativeResize="0"/>
              <p:nvPr/>
            </p:nvPicPr>
            <p:blipFill rotWithShape="1">
              <a:blip r:embed="rId4">
                <a:alphaModFix/>
              </a:blip>
              <a:srcRect b="0" l="0" r="0" t="0"/>
              <a:stretch/>
            </p:blipFill>
            <p:spPr>
              <a:xfrm>
                <a:off x="5705475" y="1519238"/>
                <a:ext cx="495300" cy="2295600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03" name="Google Shape;103;p14"/>
              <p:cNvSpPr/>
              <p:nvPr/>
            </p:nvSpPr>
            <p:spPr>
              <a:xfrm>
                <a:off x="6286500" y="1238250"/>
                <a:ext cx="2476500" cy="571500"/>
              </a:xfrm>
              <a:prstGeom prst="roundRect">
                <a:avLst>
                  <a:gd fmla="val 13333" name="adj"/>
                </a:avLst>
              </a:prstGeom>
              <a:solidFill>
                <a:srgbClr val="F8FAFC"/>
              </a:solidFill>
              <a:ln cap="flat" cmpd="sng" w="9525">
                <a:solidFill>
                  <a:srgbClr val="E2E8F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" name="Google Shape;104;p14"/>
              <p:cNvSpPr txBox="1"/>
              <p:nvPr/>
            </p:nvSpPr>
            <p:spPr>
              <a:xfrm>
                <a:off x="6381750" y="1238250"/>
                <a:ext cx="22860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100">
                    <a:solidFill>
                      <a:srgbClr val="0086CF"/>
                    </a:solidFill>
                    <a:latin typeface="Roboto"/>
                    <a:ea typeface="Roboto"/>
                    <a:cs typeface="Roboto"/>
                    <a:sym typeface="Roboto"/>
                  </a:rPr>
                  <a:t>Hazardous Spill Response / Search and Rescue</a:t>
                </a:r>
                <a:endParaRPr b="1" sz="1100">
                  <a:solidFill>
                    <a:srgbClr val="0086CF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05" name="Google Shape;105;p14"/>
              <p:cNvSpPr/>
              <p:nvPr/>
            </p:nvSpPr>
            <p:spPr>
              <a:xfrm>
                <a:off x="6286500" y="1905000"/>
                <a:ext cx="2476500" cy="571500"/>
              </a:xfrm>
              <a:prstGeom prst="roundRect">
                <a:avLst>
                  <a:gd fmla="val 13333" name="adj"/>
                </a:avLst>
              </a:prstGeom>
              <a:solidFill>
                <a:srgbClr val="F8FAFC"/>
              </a:solidFill>
              <a:ln cap="flat" cmpd="sng" w="9525">
                <a:solidFill>
                  <a:srgbClr val="E2E8F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6" name="Google Shape;106;p14"/>
              <p:cNvSpPr txBox="1"/>
              <p:nvPr/>
            </p:nvSpPr>
            <p:spPr>
              <a:xfrm>
                <a:off x="6381750" y="1905000"/>
                <a:ext cx="22860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100">
                    <a:solidFill>
                      <a:srgbClr val="0086CF"/>
                    </a:solidFill>
                    <a:latin typeface="Roboto"/>
                    <a:ea typeface="Roboto"/>
                    <a:cs typeface="Roboto"/>
                    <a:sym typeface="Roboto"/>
                  </a:rPr>
                  <a:t>Safe, Efficient Marine Navigation</a:t>
                </a:r>
                <a:endParaRPr b="1" sz="1100">
                  <a:solidFill>
                    <a:srgbClr val="0086CF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07" name="Google Shape;107;p14"/>
              <p:cNvSpPr/>
              <p:nvPr/>
            </p:nvSpPr>
            <p:spPr>
              <a:xfrm>
                <a:off x="6286500" y="2857500"/>
                <a:ext cx="2476500" cy="571500"/>
              </a:xfrm>
              <a:prstGeom prst="roundRect">
                <a:avLst>
                  <a:gd fmla="val 13333" name="adj"/>
                </a:avLst>
              </a:prstGeom>
              <a:solidFill>
                <a:srgbClr val="F8FAFC"/>
              </a:solidFill>
              <a:ln cap="flat" cmpd="sng" w="9525">
                <a:solidFill>
                  <a:srgbClr val="E2E8F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" name="Google Shape;108;p14"/>
              <p:cNvSpPr txBox="1"/>
              <p:nvPr/>
            </p:nvSpPr>
            <p:spPr>
              <a:xfrm>
                <a:off x="6381750" y="2857500"/>
                <a:ext cx="22860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100">
                    <a:solidFill>
                      <a:srgbClr val="0086CF"/>
                    </a:solidFill>
                    <a:latin typeface="Roboto"/>
                    <a:ea typeface="Roboto"/>
                    <a:cs typeface="Roboto"/>
                    <a:sym typeface="Roboto"/>
                  </a:rPr>
                  <a:t>Protecting Human Health</a:t>
                </a:r>
                <a:endParaRPr b="1" sz="1100">
                  <a:solidFill>
                    <a:srgbClr val="0086CF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  <p:sp>
            <p:nvSpPr>
              <p:cNvPr id="109" name="Google Shape;109;p14"/>
              <p:cNvSpPr/>
              <p:nvPr/>
            </p:nvSpPr>
            <p:spPr>
              <a:xfrm>
                <a:off x="6286500" y="3524250"/>
                <a:ext cx="2476500" cy="571500"/>
              </a:xfrm>
              <a:prstGeom prst="roundRect">
                <a:avLst>
                  <a:gd fmla="val 13333" name="adj"/>
                </a:avLst>
              </a:prstGeom>
              <a:solidFill>
                <a:srgbClr val="F8FAFC"/>
              </a:solidFill>
              <a:ln cap="flat" cmpd="sng" w="9525">
                <a:solidFill>
                  <a:srgbClr val="E2E8F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0" name="Google Shape;110;p14"/>
              <p:cNvSpPr txBox="1"/>
              <p:nvPr/>
            </p:nvSpPr>
            <p:spPr>
              <a:xfrm>
                <a:off x="6381750" y="3524250"/>
                <a:ext cx="2286000" cy="5715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en" sz="1100">
                    <a:solidFill>
                      <a:srgbClr val="0086CF"/>
                    </a:solidFill>
                    <a:latin typeface="Roboto"/>
                    <a:ea typeface="Roboto"/>
                    <a:cs typeface="Roboto"/>
                    <a:sym typeface="Roboto"/>
                  </a:rPr>
                  <a:t>Coastal Resilience and Risk Reduction</a:t>
                </a:r>
                <a:endParaRPr b="1" sz="1100">
                  <a:solidFill>
                    <a:srgbClr val="0086CF"/>
                  </a:solidFill>
                  <a:latin typeface="Roboto"/>
                  <a:ea typeface="Roboto"/>
                  <a:cs typeface="Roboto"/>
                  <a:sym typeface="Roboto"/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5"/>
          <p:cNvSpPr txBox="1"/>
          <p:nvPr>
            <p:ph type="title"/>
          </p:nvPr>
        </p:nvSpPr>
        <p:spPr>
          <a:xfrm>
            <a:off x="835525" y="338425"/>
            <a:ext cx="7030500" cy="667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Definitions</a:t>
            </a:r>
            <a:endParaRPr/>
          </a:p>
        </p:txBody>
      </p:sp>
      <p:sp>
        <p:nvSpPr>
          <p:cNvPr id="116" name="Google Shape;116;p15"/>
          <p:cNvSpPr txBox="1"/>
          <p:nvPr/>
        </p:nvSpPr>
        <p:spPr>
          <a:xfrm>
            <a:off x="5106677" y="4697792"/>
            <a:ext cx="2684100" cy="37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lang="en" sz="900">
                <a:solidFill>
                  <a:srgbClr val="64748B"/>
                </a:solidFill>
                <a:latin typeface="Roboto"/>
                <a:ea typeface="Roboto"/>
                <a:cs typeface="Roboto"/>
                <a:sym typeface="Roboto"/>
              </a:rPr>
              <a:t>**Not comprehensive term lists for these models**</a:t>
            </a:r>
            <a:r>
              <a:rPr i="1" lang="en" sz="1700">
                <a:solidFill>
                  <a:srgbClr val="1E293B"/>
                </a:solidFill>
                <a:latin typeface="Rockwell"/>
                <a:ea typeface="Rockwell"/>
                <a:cs typeface="Rockwell"/>
                <a:sym typeface="Rockwell"/>
              </a:rPr>
              <a:t> </a:t>
            </a:r>
            <a:endParaRPr i="1" sz="1700">
              <a:solidFill>
                <a:srgbClr val="1E293B"/>
              </a:solidFill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17" name="Google Shape;117;p15"/>
          <p:cNvSpPr txBox="1"/>
          <p:nvPr>
            <p:ph idx="4294967295" type="body"/>
          </p:nvPr>
        </p:nvSpPr>
        <p:spPr>
          <a:xfrm>
            <a:off x="835525" y="1047400"/>
            <a:ext cx="6926400" cy="369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3"/>
                </a:solidFill>
                <a:latin typeface="Maven Pro"/>
                <a:ea typeface="Maven Pro"/>
                <a:cs typeface="Maven Pro"/>
                <a:sym typeface="Maven Pro"/>
              </a:rPr>
              <a:t>Core Model:</a:t>
            </a:r>
            <a:endParaRPr b="1" sz="1600">
              <a:solidFill>
                <a:schemeClr val="accent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-196850" lvl="1" marL="457200" rtl="0" algn="l">
              <a:spcBef>
                <a:spcPts val="120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The central numerical model that solves governing physical equations and provides fundamental hydrodynamic calculations. Examples include ROMS, ADCIRC, FVCOM, and SCHISM.</a:t>
            </a:r>
            <a:endParaRPr sz="13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3"/>
                </a:solidFill>
                <a:latin typeface="Maven Pro"/>
                <a:ea typeface="Maven Pro"/>
                <a:cs typeface="Maven Pro"/>
                <a:sym typeface="Maven Pro"/>
              </a:rPr>
              <a:t>Model Application:</a:t>
            </a:r>
            <a:endParaRPr b="1" sz="1600">
              <a:solidFill>
                <a:schemeClr val="accent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-196850" lvl="1" marL="457200" rtl="0" algn="l">
              <a:spcBef>
                <a:spcPts val="120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An implementation of a core model for a specific region, purpose, or use case.</a:t>
            </a:r>
            <a:endParaRPr sz="13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9144000" cy="5143538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6"/>
          <p:cNvSpPr txBox="1"/>
          <p:nvPr/>
        </p:nvSpPr>
        <p:spPr>
          <a:xfrm>
            <a:off x="1234450" y="1400825"/>
            <a:ext cx="6359100" cy="2192100"/>
          </a:xfrm>
          <a:prstGeom prst="rect">
            <a:avLst/>
          </a:prstGeom>
          <a:solidFill>
            <a:srgbClr val="FFFFFF">
              <a:alpha val="8354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4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24" name="Google Shape;124;p16"/>
          <p:cNvSpPr txBox="1"/>
          <p:nvPr/>
        </p:nvSpPr>
        <p:spPr>
          <a:xfrm>
            <a:off x="1524350" y="1954925"/>
            <a:ext cx="5882400" cy="144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334155"/>
                </a:solidFill>
                <a:latin typeface="Nunito"/>
                <a:ea typeface="Nunito"/>
                <a:cs typeface="Nunito"/>
                <a:sym typeface="Nunito"/>
              </a:rPr>
              <a:t>Modernize NOS’s predictive modeling suite to </a:t>
            </a:r>
            <a:r>
              <a:rPr b="1" lang="en" sz="1600">
                <a:solidFill>
                  <a:srgbClr val="334155"/>
                </a:solidFill>
                <a:latin typeface="Nunito"/>
                <a:ea typeface="Nunito"/>
                <a:cs typeface="Nunito"/>
                <a:sym typeface="Nunito"/>
              </a:rPr>
              <a:t>deliver high-precision, actionable data</a:t>
            </a:r>
            <a:r>
              <a:rPr lang="en" sz="1600">
                <a:solidFill>
                  <a:srgbClr val="334155"/>
                </a:solidFill>
                <a:latin typeface="Nunito"/>
                <a:ea typeface="Nunito"/>
                <a:cs typeface="Nunito"/>
                <a:sym typeface="Nunito"/>
              </a:rPr>
              <a:t> critical for preparedness efforts at state, local, and individual levels, </a:t>
            </a:r>
            <a:r>
              <a:rPr b="1" lang="en" sz="1600">
                <a:solidFill>
                  <a:srgbClr val="334155"/>
                </a:solidFill>
                <a:latin typeface="Nunito"/>
                <a:ea typeface="Nunito"/>
                <a:cs typeface="Nunito"/>
                <a:sym typeface="Nunito"/>
              </a:rPr>
              <a:t>generating the rigorous data </a:t>
            </a:r>
            <a:r>
              <a:rPr lang="en" sz="1600">
                <a:solidFill>
                  <a:srgbClr val="334155"/>
                </a:solidFill>
                <a:latin typeface="Nunito"/>
                <a:ea typeface="Nunito"/>
                <a:cs typeface="Nunito"/>
                <a:sym typeface="Nunito"/>
              </a:rPr>
              <a:t>required to improve the </a:t>
            </a:r>
            <a:r>
              <a:rPr b="1" lang="en" sz="1600">
                <a:solidFill>
                  <a:srgbClr val="334155"/>
                </a:solidFill>
                <a:latin typeface="Nunito"/>
                <a:ea typeface="Nunito"/>
                <a:cs typeface="Nunito"/>
                <a:sym typeface="Nunito"/>
              </a:rPr>
              <a:t>safety of marine navigation, safeguard public health, </a:t>
            </a:r>
            <a:r>
              <a:rPr lang="en" sz="1600">
                <a:solidFill>
                  <a:srgbClr val="334155"/>
                </a:solidFill>
                <a:latin typeface="Nunito"/>
                <a:ea typeface="Nunito"/>
                <a:cs typeface="Nunito"/>
                <a:sym typeface="Nunito"/>
              </a:rPr>
              <a:t>and </a:t>
            </a:r>
            <a:r>
              <a:rPr b="1" lang="en" sz="1600">
                <a:solidFill>
                  <a:srgbClr val="334155"/>
                </a:solidFill>
                <a:latin typeface="Nunito"/>
                <a:ea typeface="Nunito"/>
                <a:cs typeface="Nunito"/>
                <a:sym typeface="Nunito"/>
              </a:rPr>
              <a:t>strengthen the resilience of coastal communities.</a:t>
            </a:r>
            <a:endParaRPr b="1" sz="1600">
              <a:solidFill>
                <a:srgbClr val="334155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5" name="Google Shape;125;p16"/>
          <p:cNvSpPr/>
          <p:nvPr/>
        </p:nvSpPr>
        <p:spPr>
          <a:xfrm>
            <a:off x="1234450" y="1400820"/>
            <a:ext cx="53700" cy="2192100"/>
          </a:xfrm>
          <a:prstGeom prst="roundRect">
            <a:avLst>
              <a:gd fmla="val 50000" name="adj"/>
            </a:avLst>
          </a:prstGeom>
          <a:solidFill>
            <a:srgbClr val="2C94B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Rockwell"/>
              <a:ea typeface="Rockwell"/>
              <a:cs typeface="Rockwell"/>
              <a:sym typeface="Rockwell"/>
            </a:endParaRPr>
          </a:p>
        </p:txBody>
      </p:sp>
      <p:sp>
        <p:nvSpPr>
          <p:cNvPr id="126" name="Google Shape;126;p16"/>
          <p:cNvSpPr txBox="1"/>
          <p:nvPr/>
        </p:nvSpPr>
        <p:spPr>
          <a:xfrm>
            <a:off x="1384075" y="1400825"/>
            <a:ext cx="1636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300"/>
              </a:spcAft>
              <a:buNone/>
            </a:pPr>
            <a:r>
              <a:rPr b="1" lang="en" sz="2400">
                <a:solidFill>
                  <a:srgbClr val="2C94B1"/>
                </a:solidFill>
                <a:latin typeface="Maven Pro"/>
                <a:ea typeface="Maven Pro"/>
                <a:cs typeface="Maven Pro"/>
                <a:sym typeface="Maven Pro"/>
              </a:rPr>
              <a:t>Vision</a:t>
            </a:r>
            <a:endParaRPr sz="2400">
              <a:solidFill>
                <a:schemeClr val="dk2"/>
              </a:solidFill>
              <a:latin typeface="Maven Pro"/>
              <a:ea typeface="Maven Pro"/>
              <a:cs typeface="Maven Pro"/>
              <a:sym typeface="Maven Pr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7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133"/>
              <a:t>Core Model Evaluation Plan</a:t>
            </a:r>
            <a:endParaRPr sz="3133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2" name="Google Shape;132;p17"/>
          <p:cNvGrpSpPr/>
          <p:nvPr/>
        </p:nvGrpSpPr>
        <p:grpSpPr>
          <a:xfrm>
            <a:off x="326277" y="1122241"/>
            <a:ext cx="2244433" cy="3647027"/>
            <a:chOff x="381000" y="1666875"/>
            <a:chExt cx="1952700" cy="2857500"/>
          </a:xfrm>
        </p:grpSpPr>
        <p:sp>
          <p:nvSpPr>
            <p:cNvPr id="133" name="Google Shape;133;p17"/>
            <p:cNvSpPr/>
            <p:nvPr/>
          </p:nvSpPr>
          <p:spPr>
            <a:xfrm>
              <a:off x="381000" y="1666875"/>
              <a:ext cx="1952700" cy="2857500"/>
            </a:xfrm>
            <a:prstGeom prst="roundRect">
              <a:avLst>
                <a:gd fmla="val 3902" name="adj"/>
              </a:avLst>
            </a:prstGeom>
            <a:solidFill>
              <a:srgbClr val="F8FAFC"/>
            </a:solidFill>
            <a:ln cap="flat" cmpd="sng" w="1430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134" name="Google Shape;134;p17"/>
            <p:cNvSpPr/>
            <p:nvPr/>
          </p:nvSpPr>
          <p:spPr>
            <a:xfrm>
              <a:off x="381000" y="1666875"/>
              <a:ext cx="1952700" cy="57300"/>
            </a:xfrm>
            <a:prstGeom prst="roundRect">
              <a:avLst>
                <a:gd fmla="val 50000" name="adj"/>
              </a:avLst>
            </a:prstGeom>
            <a:solidFill>
              <a:srgbClr val="F1761A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135" name="Google Shape;135;p17"/>
            <p:cNvSpPr txBox="1"/>
            <p:nvPr/>
          </p:nvSpPr>
          <p:spPr>
            <a:xfrm>
              <a:off x="476244" y="1809759"/>
              <a:ext cx="16806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F1761A"/>
                  </a:solidFill>
                  <a:latin typeface="Maven Pro"/>
                  <a:ea typeface="Maven Pro"/>
                  <a:cs typeface="Maven Pro"/>
                  <a:sym typeface="Maven Pro"/>
                </a:rPr>
                <a:t>Goal</a:t>
              </a:r>
              <a:endParaRPr b="1" sz="1600">
                <a:solidFill>
                  <a:srgbClr val="F1761A"/>
                </a:solidFill>
                <a:latin typeface="Maven Pro"/>
                <a:ea typeface="Maven Pro"/>
                <a:cs typeface="Maven Pro"/>
                <a:sym typeface="Maven Pro"/>
              </a:endParaRPr>
            </a:p>
            <a:p>
              <a:pPr indent="-203200" lvl="0" marL="228600" rtl="0" algn="l">
                <a:spcBef>
                  <a:spcPts val="600"/>
                </a:spcBef>
                <a:spcAft>
                  <a:spcPts val="0"/>
                </a:spcAft>
                <a:buClr>
                  <a:srgbClr val="334155"/>
                </a:buClr>
                <a:buSzPts val="1400"/>
                <a:buFont typeface="Nunito"/>
                <a:buChar char="●"/>
              </a:pPr>
              <a:r>
                <a:rPr lang="en">
                  <a:solidFill>
                    <a:srgbClr val="334155"/>
                  </a:solidFill>
                  <a:latin typeface="Nunito"/>
                  <a:ea typeface="Nunito"/>
                  <a:cs typeface="Nunito"/>
                  <a:sym typeface="Nunito"/>
                </a:rPr>
                <a:t>Standardize and modernize physical oceanography modeling systems.</a:t>
              </a:r>
              <a:endParaRPr>
                <a:solidFill>
                  <a:srgbClr val="334155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03200" lvl="0" marL="228600" rtl="0" algn="l">
                <a:spcBef>
                  <a:spcPts val="1000"/>
                </a:spcBef>
                <a:spcAft>
                  <a:spcPts val="0"/>
                </a:spcAft>
                <a:buClr>
                  <a:srgbClr val="334155"/>
                </a:buClr>
                <a:buSzPts val="1400"/>
                <a:buFont typeface="Nunito"/>
                <a:buChar char="●"/>
              </a:pPr>
              <a:r>
                <a:rPr lang="en">
                  <a:solidFill>
                    <a:srgbClr val="334155"/>
                  </a:solidFill>
                  <a:latin typeface="Nunito"/>
                  <a:ea typeface="Nunito"/>
                  <a:cs typeface="Nunito"/>
                  <a:sym typeface="Nunito"/>
                </a:rPr>
                <a:t>Reduce resource fragmentation to capitalize on cloud, HPC, and AI/ML.</a:t>
              </a:r>
              <a:endParaRPr>
                <a:solidFill>
                  <a:srgbClr val="334155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03200" lvl="0" marL="228600" rtl="0" algn="l">
                <a:spcBef>
                  <a:spcPts val="1000"/>
                </a:spcBef>
                <a:spcAft>
                  <a:spcPts val="1000"/>
                </a:spcAft>
                <a:buClr>
                  <a:srgbClr val="334155"/>
                </a:buClr>
                <a:buSzPts val="1400"/>
                <a:buFont typeface="Nunito"/>
                <a:buChar char="●"/>
              </a:pPr>
              <a:r>
                <a:rPr lang="en">
                  <a:solidFill>
                    <a:srgbClr val="334155"/>
                  </a:solidFill>
                  <a:latin typeface="Nunito"/>
                  <a:ea typeface="Nunito"/>
                  <a:cs typeface="Nunito"/>
                  <a:sym typeface="Nunito"/>
                </a:rPr>
                <a:t>Develop a unified national system integrating with NOAA’s UFS.</a:t>
              </a:r>
              <a:endParaRPr>
                <a:solidFill>
                  <a:srgbClr val="334155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136" name="Google Shape;136;p17"/>
          <p:cNvGrpSpPr/>
          <p:nvPr/>
        </p:nvGrpSpPr>
        <p:grpSpPr>
          <a:xfrm>
            <a:off x="2890836" y="1122251"/>
            <a:ext cx="2244433" cy="3647027"/>
            <a:chOff x="2524125" y="1666875"/>
            <a:chExt cx="1952700" cy="2857500"/>
          </a:xfrm>
        </p:grpSpPr>
        <p:sp>
          <p:nvSpPr>
            <p:cNvPr id="137" name="Google Shape;137;p17"/>
            <p:cNvSpPr/>
            <p:nvPr/>
          </p:nvSpPr>
          <p:spPr>
            <a:xfrm>
              <a:off x="2524125" y="1666875"/>
              <a:ext cx="1952700" cy="2857500"/>
            </a:xfrm>
            <a:prstGeom prst="roundRect">
              <a:avLst>
                <a:gd fmla="val 3902" name="adj"/>
              </a:avLst>
            </a:prstGeom>
            <a:solidFill>
              <a:srgbClr val="F8FAFC"/>
            </a:solidFill>
            <a:ln cap="flat" cmpd="sng" w="1430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138" name="Google Shape;138;p17"/>
            <p:cNvSpPr/>
            <p:nvPr/>
          </p:nvSpPr>
          <p:spPr>
            <a:xfrm>
              <a:off x="2524125" y="1666875"/>
              <a:ext cx="1952700" cy="57300"/>
            </a:xfrm>
            <a:prstGeom prst="roundRect">
              <a:avLst>
                <a:gd fmla="val 50000" name="adj"/>
              </a:avLst>
            </a:prstGeom>
            <a:solidFill>
              <a:srgbClr val="F1761A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139" name="Google Shape;139;p17"/>
            <p:cNvSpPr txBox="1"/>
            <p:nvPr/>
          </p:nvSpPr>
          <p:spPr>
            <a:xfrm>
              <a:off x="2619378" y="1809758"/>
              <a:ext cx="16593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F1761A"/>
                  </a:solidFill>
                  <a:latin typeface="Maven Pro"/>
                  <a:ea typeface="Maven Pro"/>
                  <a:cs typeface="Maven Pro"/>
                  <a:sym typeface="Maven Pro"/>
                </a:rPr>
                <a:t>Approach</a:t>
              </a:r>
              <a:endParaRPr b="1" sz="1600">
                <a:solidFill>
                  <a:srgbClr val="F1761A"/>
                </a:solidFill>
                <a:latin typeface="Maven Pro"/>
                <a:ea typeface="Maven Pro"/>
                <a:cs typeface="Maven Pro"/>
                <a:sym typeface="Maven Pro"/>
              </a:endParaRPr>
            </a:p>
            <a:p>
              <a:pPr indent="-203200" lvl="0" marL="285750" rtl="0" algn="l">
                <a:spcBef>
                  <a:spcPts val="600"/>
                </a:spcBef>
                <a:spcAft>
                  <a:spcPts val="0"/>
                </a:spcAft>
                <a:buClr>
                  <a:srgbClr val="334155"/>
                </a:buClr>
                <a:buSzPts val="1400"/>
                <a:buFont typeface="Nunito"/>
                <a:buChar char="●"/>
              </a:pPr>
              <a:r>
                <a:rPr lang="en">
                  <a:solidFill>
                    <a:srgbClr val="334155"/>
                  </a:solidFill>
                  <a:latin typeface="Nunito"/>
                  <a:ea typeface="Nunito"/>
                  <a:cs typeface="Nunito"/>
                  <a:sym typeface="Nunito"/>
                </a:rPr>
                <a:t>Conduct objective evaluations benchmarking models against NOS requirements.</a:t>
              </a:r>
              <a:endParaRPr>
                <a:solidFill>
                  <a:srgbClr val="334155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03200" lvl="0" marL="285750" rtl="0" algn="l">
                <a:spcBef>
                  <a:spcPts val="1000"/>
                </a:spcBef>
                <a:spcAft>
                  <a:spcPts val="1000"/>
                </a:spcAft>
                <a:buClr>
                  <a:srgbClr val="334155"/>
                </a:buClr>
                <a:buSzPts val="1400"/>
                <a:buFont typeface="Nunito"/>
                <a:buChar char="●"/>
              </a:pPr>
              <a:r>
                <a:rPr lang="en">
                  <a:solidFill>
                    <a:srgbClr val="334155"/>
                  </a:solidFill>
                  <a:latin typeface="Nunito"/>
                  <a:ea typeface="Nunito"/>
                  <a:cs typeface="Nunito"/>
                  <a:sym typeface="Nunito"/>
                </a:rPr>
                <a:t>Maintain a collaborative network involving partners, academia, and industry.</a:t>
              </a:r>
              <a:endParaRPr>
                <a:solidFill>
                  <a:srgbClr val="334155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140" name="Google Shape;140;p17"/>
          <p:cNvGrpSpPr/>
          <p:nvPr/>
        </p:nvGrpSpPr>
        <p:grpSpPr>
          <a:xfrm>
            <a:off x="5455360" y="1122185"/>
            <a:ext cx="2244433" cy="3257264"/>
            <a:chOff x="4667250" y="1666875"/>
            <a:chExt cx="1952700" cy="2857500"/>
          </a:xfrm>
        </p:grpSpPr>
        <p:sp>
          <p:nvSpPr>
            <p:cNvPr id="141" name="Google Shape;141;p17"/>
            <p:cNvSpPr/>
            <p:nvPr/>
          </p:nvSpPr>
          <p:spPr>
            <a:xfrm>
              <a:off x="4667250" y="1666875"/>
              <a:ext cx="1952700" cy="2857500"/>
            </a:xfrm>
            <a:prstGeom prst="roundRect">
              <a:avLst>
                <a:gd fmla="val 3902" name="adj"/>
              </a:avLst>
            </a:prstGeom>
            <a:solidFill>
              <a:srgbClr val="F8FAFC"/>
            </a:solidFill>
            <a:ln cap="flat" cmpd="sng" w="14300">
              <a:solidFill>
                <a:srgbClr val="E2E8F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142" name="Google Shape;142;p17"/>
            <p:cNvSpPr/>
            <p:nvPr/>
          </p:nvSpPr>
          <p:spPr>
            <a:xfrm>
              <a:off x="4667250" y="1666875"/>
              <a:ext cx="1952700" cy="57300"/>
            </a:xfrm>
            <a:prstGeom prst="roundRect">
              <a:avLst>
                <a:gd fmla="val 50000" name="adj"/>
              </a:avLst>
            </a:prstGeom>
            <a:solidFill>
              <a:srgbClr val="F1761A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143" name="Google Shape;143;p17"/>
            <p:cNvSpPr txBox="1"/>
            <p:nvPr/>
          </p:nvSpPr>
          <p:spPr>
            <a:xfrm>
              <a:off x="4762500" y="1809751"/>
              <a:ext cx="1700700" cy="2619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600">
                  <a:solidFill>
                    <a:srgbClr val="F1761A"/>
                  </a:solidFill>
                  <a:latin typeface="Maven Pro"/>
                  <a:ea typeface="Maven Pro"/>
                  <a:cs typeface="Maven Pro"/>
                  <a:sym typeface="Maven Pro"/>
                </a:rPr>
                <a:t>Expected Outcome</a:t>
              </a:r>
              <a:endParaRPr b="1" sz="1600">
                <a:solidFill>
                  <a:srgbClr val="F1761A"/>
                </a:solidFill>
                <a:latin typeface="Maven Pro"/>
                <a:ea typeface="Maven Pro"/>
                <a:cs typeface="Maven Pro"/>
                <a:sym typeface="Maven Pro"/>
              </a:endParaRPr>
            </a:p>
            <a:p>
              <a:pPr indent="-203200" lvl="0" marL="285750" rtl="0" algn="l">
                <a:spcBef>
                  <a:spcPts val="600"/>
                </a:spcBef>
                <a:spcAft>
                  <a:spcPts val="0"/>
                </a:spcAft>
                <a:buClr>
                  <a:srgbClr val="334155"/>
                </a:buClr>
                <a:buSzPts val="1400"/>
                <a:buFont typeface="Nunito"/>
                <a:buChar char="●"/>
              </a:pPr>
              <a:r>
                <a:rPr lang="en">
                  <a:solidFill>
                    <a:srgbClr val="334155"/>
                  </a:solidFill>
                  <a:latin typeface="Nunito"/>
                  <a:ea typeface="Nunito"/>
                  <a:cs typeface="Nunito"/>
                  <a:sym typeface="Nunito"/>
                </a:rPr>
                <a:t>A recommendation for an optimal set of core model codes.</a:t>
              </a:r>
              <a:endParaRPr>
                <a:solidFill>
                  <a:srgbClr val="334155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03200" lvl="0" marL="285750" rtl="0" algn="l">
                <a:spcBef>
                  <a:spcPts val="1000"/>
                </a:spcBef>
                <a:spcAft>
                  <a:spcPts val="0"/>
                </a:spcAft>
                <a:buClr>
                  <a:srgbClr val="334155"/>
                </a:buClr>
                <a:buSzPts val="1400"/>
                <a:buFont typeface="Nunito"/>
                <a:buChar char="●"/>
              </a:pPr>
              <a:r>
                <a:rPr lang="en">
                  <a:solidFill>
                    <a:srgbClr val="334155"/>
                  </a:solidFill>
                  <a:latin typeface="Nunito"/>
                  <a:ea typeface="Nunito"/>
                  <a:cs typeface="Nunito"/>
                  <a:sym typeface="Nunito"/>
                </a:rPr>
                <a:t>A comprehensive roadmap for infrastructure investment.</a:t>
              </a:r>
              <a:endParaRPr>
                <a:solidFill>
                  <a:srgbClr val="334155"/>
                </a:solidFill>
                <a:latin typeface="Nunito"/>
                <a:ea typeface="Nunito"/>
                <a:cs typeface="Nunito"/>
                <a:sym typeface="Nunito"/>
              </a:endParaRPr>
            </a:p>
            <a:p>
              <a:pPr indent="-203200" lvl="0" marL="285750" rtl="0" algn="l">
                <a:spcBef>
                  <a:spcPts val="1000"/>
                </a:spcBef>
                <a:spcAft>
                  <a:spcPts val="1000"/>
                </a:spcAft>
                <a:buClr>
                  <a:srgbClr val="334155"/>
                </a:buClr>
                <a:buSzPts val="1400"/>
                <a:buFont typeface="Nunito"/>
                <a:buChar char="●"/>
              </a:pPr>
              <a:r>
                <a:rPr lang="en">
                  <a:solidFill>
                    <a:srgbClr val="334155"/>
                  </a:solidFill>
                  <a:latin typeface="Nunito"/>
                  <a:ea typeface="Nunito"/>
                  <a:cs typeface="Nunito"/>
                  <a:sym typeface="Nunito"/>
                </a:rPr>
                <a:t>A phased transition plan providing clear benefits.</a:t>
              </a:r>
              <a:endParaRPr>
                <a:solidFill>
                  <a:srgbClr val="334155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8"/>
          <p:cNvSpPr txBox="1"/>
          <p:nvPr>
            <p:ph type="title"/>
          </p:nvPr>
        </p:nvSpPr>
        <p:spPr>
          <a:xfrm>
            <a:off x="835525" y="338424"/>
            <a:ext cx="7030500" cy="642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Phase 1: Market Research [FY26]</a:t>
            </a:r>
            <a:endParaRPr/>
          </a:p>
        </p:txBody>
      </p:sp>
      <p:grpSp>
        <p:nvGrpSpPr>
          <p:cNvPr id="149" name="Google Shape;149;p18"/>
          <p:cNvGrpSpPr/>
          <p:nvPr/>
        </p:nvGrpSpPr>
        <p:grpSpPr>
          <a:xfrm>
            <a:off x="6189681" y="1241248"/>
            <a:ext cx="1952700" cy="2857500"/>
            <a:chOff x="6810375" y="1666875"/>
            <a:chExt cx="1952700" cy="2857500"/>
          </a:xfrm>
        </p:grpSpPr>
        <p:sp>
          <p:nvSpPr>
            <p:cNvPr id="150" name="Google Shape;150;p18"/>
            <p:cNvSpPr/>
            <p:nvPr/>
          </p:nvSpPr>
          <p:spPr>
            <a:xfrm>
              <a:off x="6810375" y="1666875"/>
              <a:ext cx="1952700" cy="2857500"/>
            </a:xfrm>
            <a:prstGeom prst="roundRect">
              <a:avLst>
                <a:gd fmla="val 3902" name="adj"/>
              </a:avLst>
            </a:prstGeom>
            <a:solidFill>
              <a:srgbClr val="F8FAFC"/>
            </a:solidFill>
            <a:ln cap="flat" cmpd="sng" w="14300">
              <a:solidFill>
                <a:srgbClr val="2C94B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151" name="Google Shape;151;p18"/>
            <p:cNvSpPr/>
            <p:nvPr/>
          </p:nvSpPr>
          <p:spPr>
            <a:xfrm>
              <a:off x="6810375" y="1666875"/>
              <a:ext cx="1952700" cy="57300"/>
            </a:xfrm>
            <a:prstGeom prst="roundRect">
              <a:avLst>
                <a:gd fmla="val 50000" name="adj"/>
              </a:avLst>
            </a:prstGeom>
            <a:solidFill>
              <a:srgbClr val="2C94B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Rockwell"/>
                <a:ea typeface="Rockwell"/>
                <a:cs typeface="Rockwell"/>
                <a:sym typeface="Rockwell"/>
              </a:endParaRPr>
            </a:p>
          </p:txBody>
        </p:sp>
        <p:sp>
          <p:nvSpPr>
            <p:cNvPr id="152" name="Google Shape;152;p18"/>
            <p:cNvSpPr txBox="1"/>
            <p:nvPr/>
          </p:nvSpPr>
          <p:spPr>
            <a:xfrm>
              <a:off x="7057275" y="1888588"/>
              <a:ext cx="1458900" cy="72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200">
                  <a:solidFill>
                    <a:srgbClr val="2C94B1"/>
                  </a:solidFill>
                  <a:latin typeface="Maven Pro"/>
                  <a:ea typeface="Maven Pro"/>
                  <a:cs typeface="Maven Pro"/>
                  <a:sym typeface="Maven Pro"/>
                </a:rPr>
                <a:t>RFI Open Now!</a:t>
              </a:r>
              <a:endParaRPr b="1" sz="2200">
                <a:solidFill>
                  <a:srgbClr val="2C94B1"/>
                </a:solidFill>
                <a:latin typeface="Maven Pro"/>
                <a:ea typeface="Maven Pro"/>
                <a:cs typeface="Maven Pro"/>
                <a:sym typeface="Maven Pr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1000"/>
                </a:spcAft>
                <a:buNone/>
              </a:pPr>
              <a:r>
                <a:t/>
              </a:r>
              <a:endParaRPr sz="1000">
                <a:solidFill>
                  <a:srgbClr val="0E4F60"/>
                </a:solidFill>
                <a:latin typeface="Rockwell"/>
                <a:ea typeface="Rockwell"/>
                <a:cs typeface="Rockwell"/>
                <a:sym typeface="Rockwell"/>
              </a:endParaRPr>
            </a:p>
          </p:txBody>
        </p:sp>
      </p:grpSp>
      <p:pic>
        <p:nvPicPr>
          <p:cNvPr id="153" name="Google Shape;153;p18" title="NOSmodelingRFI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13077" y="2784601"/>
            <a:ext cx="1105875" cy="1105875"/>
          </a:xfrm>
          <a:prstGeom prst="rect">
            <a:avLst/>
          </a:prstGeom>
          <a:noFill/>
          <a:ln cap="flat" cmpd="sng" w="19050">
            <a:solidFill>
              <a:srgbClr val="053285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54" name="Google Shape;154;p18"/>
          <p:cNvSpPr txBox="1"/>
          <p:nvPr>
            <p:ph idx="1" type="body"/>
          </p:nvPr>
        </p:nvSpPr>
        <p:spPr>
          <a:xfrm>
            <a:off x="428125" y="1188525"/>
            <a:ext cx="5701500" cy="354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accent3"/>
                </a:solidFill>
                <a:latin typeface="Maven Pro"/>
                <a:ea typeface="Maven Pro"/>
                <a:cs typeface="Maven Pro"/>
                <a:sym typeface="Maven Pro"/>
              </a:rPr>
              <a:t>Seeking Feedback</a:t>
            </a:r>
            <a:endParaRPr b="1" sz="1500">
              <a:solidFill>
                <a:schemeClr val="accent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-196850" lvl="1" marL="457200" rtl="0" algn="l">
              <a:spcBef>
                <a:spcPts val="1200"/>
              </a:spcBef>
              <a:spcAft>
                <a:spcPts val="0"/>
              </a:spcAft>
              <a:buSzPts val="1300"/>
              <a:buChar char="○"/>
            </a:pPr>
            <a:r>
              <a:rPr b="1" lang="en" sz="1300">
                <a:solidFill>
                  <a:srgbClr val="F1761A"/>
                </a:solidFill>
              </a:rPr>
              <a:t>Technical Capabilities:</a:t>
            </a:r>
            <a:r>
              <a:rPr b="1" lang="en" sz="1300"/>
              <a:t> </a:t>
            </a:r>
            <a:r>
              <a:rPr lang="en" sz="1300"/>
              <a:t>Information on model readiness, including compatibility with high-performance computing (HPC) and cloud environments, as well as opportunities for integrating advanced methods like ML/AI.</a:t>
            </a:r>
            <a:endParaRPr sz="1300"/>
          </a:p>
          <a:p>
            <a:pPr indent="-196850" lvl="1" marL="4572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b="1" lang="en" sz="1300">
                <a:solidFill>
                  <a:srgbClr val="F1761A"/>
                </a:solidFill>
              </a:rPr>
              <a:t>Strategic Vision:</a:t>
            </a:r>
            <a:r>
              <a:rPr lang="en" sz="1300"/>
              <a:t> Perspectives on long-term design, community governance, and workflows that will strengthen our operational forecasting capabilities.</a:t>
            </a:r>
            <a:endParaRPr sz="13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accent3"/>
                </a:solidFill>
                <a:latin typeface="Maven Pro"/>
                <a:ea typeface="Maven Pro"/>
                <a:cs typeface="Maven Pro"/>
                <a:sym typeface="Maven Pro"/>
              </a:rPr>
              <a:t>Transparent Communications</a:t>
            </a:r>
            <a:endParaRPr b="1" sz="1500">
              <a:solidFill>
                <a:schemeClr val="accent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-196850" lvl="1" marL="457200" rtl="0" algn="l">
              <a:spcBef>
                <a:spcPts val="120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Community Engagement</a:t>
            </a:r>
            <a:endParaRPr sz="1300"/>
          </a:p>
          <a:p>
            <a:pPr indent="-196850" lvl="1" marL="4572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Request for Information (RFI)</a:t>
            </a:r>
            <a:endParaRPr sz="1300"/>
          </a:p>
          <a:p>
            <a:pPr indent="-196850" lvl="1" marL="4572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" sz="1300"/>
              <a:t>Interagency Interviews</a:t>
            </a:r>
            <a:endParaRPr sz="1300"/>
          </a:p>
        </p:txBody>
      </p:sp>
      <p:sp>
        <p:nvSpPr>
          <p:cNvPr id="155" name="Google Shape;155;p18"/>
          <p:cNvSpPr txBox="1"/>
          <p:nvPr/>
        </p:nvSpPr>
        <p:spPr>
          <a:xfrm>
            <a:off x="6333681" y="2236948"/>
            <a:ext cx="16647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chemeClr val="accent1"/>
                </a:solidFill>
                <a:latin typeface="Nunito"/>
                <a:ea typeface="Nunito"/>
                <a:cs typeface="Nunito"/>
                <a:sym typeface="Nunito"/>
              </a:rPr>
              <a:t>Closes August 14</a:t>
            </a:r>
            <a:endParaRPr b="1" sz="1300">
              <a:solidFill>
                <a:schemeClr val="accen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9"/>
          <p:cNvSpPr txBox="1"/>
          <p:nvPr>
            <p:ph type="title"/>
          </p:nvPr>
        </p:nvSpPr>
        <p:spPr>
          <a:xfrm>
            <a:off x="835533" y="338424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820"/>
              <a:t>Phase 2: Evaluation Scenarios [FY27]</a:t>
            </a:r>
            <a:endParaRPr sz="2820"/>
          </a:p>
        </p:txBody>
      </p:sp>
      <p:sp>
        <p:nvSpPr>
          <p:cNvPr id="161" name="Google Shape;161;p19"/>
          <p:cNvSpPr txBox="1"/>
          <p:nvPr>
            <p:ph idx="1" type="body"/>
          </p:nvPr>
        </p:nvSpPr>
        <p:spPr>
          <a:xfrm>
            <a:off x="835525" y="1197025"/>
            <a:ext cx="6926400" cy="354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3"/>
                </a:solidFill>
                <a:latin typeface="Maven Pro"/>
                <a:ea typeface="Maven Pro"/>
                <a:cs typeface="Maven Pro"/>
                <a:sym typeface="Maven Pro"/>
              </a:rPr>
              <a:t>Purpose</a:t>
            </a:r>
            <a:endParaRPr b="1" sz="1600">
              <a:solidFill>
                <a:schemeClr val="accent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-203200" lvl="1" marL="457200" rtl="0" algn="l">
              <a:spcBef>
                <a:spcPts val="120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Quantitatively assess core model capabilities under real-world scenarios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3"/>
                </a:solidFill>
                <a:latin typeface="Maven Pro"/>
                <a:ea typeface="Maven Pro"/>
                <a:cs typeface="Maven Pro"/>
                <a:sym typeface="Maven Pro"/>
              </a:rPr>
              <a:t>Example Test Cases</a:t>
            </a:r>
            <a:endParaRPr b="1" sz="1600">
              <a:solidFill>
                <a:schemeClr val="accent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-203200" lvl="1" marL="457200" rtl="0" algn="l">
              <a:spcBef>
                <a:spcPts val="120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Safe marine navigation</a:t>
            </a:r>
            <a:endParaRPr sz="1400"/>
          </a:p>
          <a:p>
            <a:pPr indent="-203200" lvl="1" marL="4572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Oil spill response</a:t>
            </a:r>
            <a:endParaRPr sz="1400"/>
          </a:p>
          <a:p>
            <a:pPr indent="-203200" lvl="1" marL="4572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Harmful algal bloom (HAB) forecasting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accent3"/>
                </a:solidFill>
                <a:latin typeface="Maven Pro"/>
                <a:ea typeface="Maven Pro"/>
                <a:cs typeface="Maven Pro"/>
                <a:sym typeface="Maven Pro"/>
              </a:rPr>
              <a:t>Result</a:t>
            </a:r>
            <a:endParaRPr b="1" sz="1600">
              <a:solidFill>
                <a:schemeClr val="accent3"/>
              </a:solidFill>
              <a:latin typeface="Maven Pro"/>
              <a:ea typeface="Maven Pro"/>
              <a:cs typeface="Maven Pro"/>
              <a:sym typeface="Maven Pro"/>
            </a:endParaRPr>
          </a:p>
          <a:p>
            <a:pPr indent="-203200" lvl="1" marL="457200" rtl="0" algn="l">
              <a:spcBef>
                <a:spcPts val="120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Deliver recommendations for future consolidated coastal modeling suite</a:t>
            </a:r>
            <a:endParaRPr sz="1400"/>
          </a:p>
          <a:p>
            <a:pPr indent="-203200" lvl="1" marL="4572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400"/>
              <a:t>In FY28, NOS will begin implementing these recommendations in partnership with external modeling community</a:t>
            </a:r>
            <a:endParaRPr sz="14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0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</a:t>
            </a:r>
            <a:endParaRPr/>
          </a:p>
        </p:txBody>
      </p:sp>
      <p:sp>
        <p:nvSpPr>
          <p:cNvPr id="167" name="Google Shape;167;p20"/>
          <p:cNvSpPr txBox="1"/>
          <p:nvPr>
            <p:ph idx="1" type="subTitle"/>
          </p:nvPr>
        </p:nvSpPr>
        <p:spPr>
          <a:xfrm>
            <a:off x="824000" y="3156625"/>
            <a:ext cx="4650600" cy="147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200"/>
              <a:t>Contact Information:</a:t>
            </a:r>
            <a:endParaRPr b="1" sz="9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200" u="sng">
                <a:hlinkClick r:id="rId3"/>
              </a:rPr>
              <a:t>pat.burke@noaa.gov</a:t>
            </a:r>
            <a:endParaRPr sz="9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200" u="sng">
                <a:hlinkClick r:id="rId4"/>
              </a:rPr>
              <a:t>stephan.smith@noaa.gov</a:t>
            </a:r>
            <a:endParaRPr sz="9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200" u="sng">
                <a:hlinkClick r:id="rId5"/>
              </a:rPr>
              <a:t>joanna.peth@noaa.gov</a:t>
            </a:r>
            <a:endParaRPr sz="9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