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y="5143500" cx="9144000"/>
  <p:notesSz cx="6858000" cy="9144000"/>
  <p:embeddedFontLst>
    <p:embeddedFont>
      <p:font typeface="Proxima Nova"/>
      <p:regular r:id="rId21"/>
      <p:bold r:id="rId22"/>
      <p:italic r:id="rId23"/>
      <p:boldItalic r:id="rId24"/>
    </p:embeddedFont>
    <p:embeddedFont>
      <p:font typeface="Roboto"/>
      <p:regular r:id="rId25"/>
      <p:bold r:id="rId26"/>
      <p:italic r:id="rId27"/>
      <p:boldItalic r:id="rId28"/>
    </p:embeddedFont>
    <p:embeddedFont>
      <p:font typeface="Nunito"/>
      <p:regular r:id="rId29"/>
      <p:bold r:id="rId30"/>
      <p:italic r:id="rId31"/>
      <p:boldItalic r:id="rId32"/>
    </p:embeddedFont>
    <p:embeddedFont>
      <p:font typeface="Montserrat"/>
      <p:regular r:id="rId33"/>
      <p:bold r:id="rId34"/>
      <p:italic r:id="rId35"/>
      <p:boldItalic r:id="rId36"/>
    </p:embeddedFont>
    <p:embeddedFont>
      <p:font typeface="Lato"/>
      <p:regular r:id="rId37"/>
      <p:bold r:id="rId38"/>
      <p:italic r:id="rId39"/>
      <p:boldItalic r:id="rId40"/>
    </p:embeddedFont>
    <p:embeddedFont>
      <p:font typeface="Maven Pro"/>
      <p:regular r:id="rId41"/>
      <p:bold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C9885E7-FD3F-4ED8-A544-7E7368FDDC10}">
  <a:tblStyle styleId="{DC9885E7-FD3F-4ED8-A544-7E7368FDDC1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20" Type="http://schemas.openxmlformats.org/officeDocument/2006/relationships/slide" Target="slides/slide13.xml"/><Relationship Id="rId42" Type="http://schemas.openxmlformats.org/officeDocument/2006/relationships/font" Target="fonts/MavenPro-bold.fntdata"/><Relationship Id="rId41" Type="http://schemas.openxmlformats.org/officeDocument/2006/relationships/font" Target="fonts/MavenPro-regular.fntdata"/><Relationship Id="rId22" Type="http://schemas.openxmlformats.org/officeDocument/2006/relationships/font" Target="fonts/ProximaNova-bold.fntdata"/><Relationship Id="rId21" Type="http://schemas.openxmlformats.org/officeDocument/2006/relationships/font" Target="fonts/ProximaNova-regular.fntdata"/><Relationship Id="rId24" Type="http://schemas.openxmlformats.org/officeDocument/2006/relationships/font" Target="fonts/ProximaNova-boldItalic.fntdata"/><Relationship Id="rId23" Type="http://schemas.openxmlformats.org/officeDocument/2006/relationships/font" Target="fonts/ProximaNova-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Nunito-regular.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Nunito-italic.fntdata"/><Relationship Id="rId30" Type="http://schemas.openxmlformats.org/officeDocument/2006/relationships/font" Target="fonts/Nunito-bold.fntdata"/><Relationship Id="rId11" Type="http://schemas.openxmlformats.org/officeDocument/2006/relationships/slide" Target="slides/slide4.xml"/><Relationship Id="rId33" Type="http://schemas.openxmlformats.org/officeDocument/2006/relationships/font" Target="fonts/Montserrat-regular.fntdata"/><Relationship Id="rId10" Type="http://schemas.openxmlformats.org/officeDocument/2006/relationships/slide" Target="slides/slide3.xml"/><Relationship Id="rId32" Type="http://schemas.openxmlformats.org/officeDocument/2006/relationships/font" Target="fonts/Nunito-boldItalic.fntdata"/><Relationship Id="rId13" Type="http://schemas.openxmlformats.org/officeDocument/2006/relationships/slide" Target="slides/slide6.xml"/><Relationship Id="rId35" Type="http://schemas.openxmlformats.org/officeDocument/2006/relationships/font" Target="fonts/Montserrat-italic.fntdata"/><Relationship Id="rId12" Type="http://schemas.openxmlformats.org/officeDocument/2006/relationships/slide" Target="slides/slide5.xml"/><Relationship Id="rId34" Type="http://schemas.openxmlformats.org/officeDocument/2006/relationships/font" Target="fonts/Montserrat-bold.fntdata"/><Relationship Id="rId15" Type="http://schemas.openxmlformats.org/officeDocument/2006/relationships/slide" Target="slides/slide8.xml"/><Relationship Id="rId37" Type="http://schemas.openxmlformats.org/officeDocument/2006/relationships/font" Target="fonts/Lato-regular.fntdata"/><Relationship Id="rId14" Type="http://schemas.openxmlformats.org/officeDocument/2006/relationships/slide" Target="slides/slide7.xml"/><Relationship Id="rId36" Type="http://schemas.openxmlformats.org/officeDocument/2006/relationships/font" Target="fonts/Montserrat-boldItalic.fntdata"/><Relationship Id="rId17" Type="http://schemas.openxmlformats.org/officeDocument/2006/relationships/slide" Target="slides/slide10.xml"/><Relationship Id="rId39" Type="http://schemas.openxmlformats.org/officeDocument/2006/relationships/font" Target="fonts/Lato-italic.fntdata"/><Relationship Id="rId16" Type="http://schemas.openxmlformats.org/officeDocument/2006/relationships/slide" Target="slides/slide9.xml"/><Relationship Id="rId38" Type="http://schemas.openxmlformats.org/officeDocument/2006/relationships/font" Target="fonts/Lato-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edc191ef1a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g3edc191ef1a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374a8651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g3f374a86516_0_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342900" marR="0" rtl="0" algn="l">
              <a:lnSpc>
                <a:spcPct val="100000"/>
              </a:lnSpc>
              <a:spcBef>
                <a:spcPts val="0"/>
              </a:spcBef>
              <a:spcAft>
                <a:spcPts val="0"/>
              </a:spcAft>
              <a:buSzPts val="1100"/>
              <a:buNone/>
            </a:pPr>
            <a:r>
              <a:t/>
            </a:r>
            <a:endParaRP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374a86516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Clr>
                <a:schemeClr val="dk1"/>
              </a:buClr>
              <a:buFont typeface="Arial"/>
              <a:buNone/>
            </a:pPr>
            <a:r>
              <a:t/>
            </a:r>
            <a:endParaRPr sz="1200">
              <a:solidFill>
                <a:srgbClr val="475569"/>
              </a:solidFill>
              <a:latin typeface="Lato"/>
              <a:ea typeface="Lato"/>
              <a:cs typeface="Lato"/>
              <a:sym typeface="Lato"/>
            </a:endParaRPr>
          </a:p>
          <a:p>
            <a:pPr indent="0" lvl="0" marL="0" rtl="0" algn="l">
              <a:spcBef>
                <a:spcPts val="0"/>
              </a:spcBef>
              <a:spcAft>
                <a:spcPts val="0"/>
              </a:spcAft>
              <a:buNone/>
            </a:pPr>
            <a:r>
              <a:t/>
            </a:r>
            <a:endParaRPr/>
          </a:p>
        </p:txBody>
      </p:sp>
      <p:sp>
        <p:nvSpPr>
          <p:cNvPr id="257" name="Google Shape;257;g3f374a86516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374a86516_0_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g3f374a86516_0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f374a86516_0_1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g3f374a86516_0_1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edc191ef1a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edc191ef1a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41fb17e19_0_0:notes"/>
          <p:cNvSpPr/>
          <p:nvPr>
            <p:ph idx="2" type="sldImg"/>
          </p:nvPr>
        </p:nvSpPr>
        <p:spPr>
          <a:xfrm>
            <a:off x="1265039" y="837595"/>
            <a:ext cx="4327800" cy="24735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f41fb17e19_0_0:notes"/>
          <p:cNvSpPr txBox="1"/>
          <p:nvPr>
            <p:ph idx="1" type="body"/>
          </p:nvPr>
        </p:nvSpPr>
        <p:spPr>
          <a:xfrm>
            <a:off x="685800" y="3417477"/>
            <a:ext cx="5486400" cy="516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GFS 24/48/72h annual Equitable Threat Score</a:t>
            </a:r>
            <a:endParaRPr/>
          </a:p>
          <a:p>
            <a:pPr indent="0" lvl="0" marL="0" rtl="0" algn="l">
              <a:spcBef>
                <a:spcPts val="0"/>
              </a:spcBef>
              <a:spcAft>
                <a:spcPts val="0"/>
              </a:spcAft>
              <a:buNone/>
            </a:pPr>
            <a:r>
              <a:rPr lang="en"/>
              <a:t>1” / day threshold</a:t>
            </a:r>
            <a:endParaRPr/>
          </a:p>
          <a:p>
            <a:pPr indent="0" lvl="0" marL="0" rtl="0" algn="l">
              <a:spcBef>
                <a:spcPts val="0"/>
              </a:spcBef>
              <a:spcAft>
                <a:spcPts val="0"/>
              </a:spcAft>
              <a:buNone/>
            </a:pPr>
            <a:r>
              <a:rPr lang="en"/>
              <a:t> 2002 - 2023</a:t>
            </a:r>
            <a:endParaRPr/>
          </a:p>
          <a:p>
            <a:pPr indent="0" lvl="0" marL="0" rtl="0" algn="l">
              <a:spcBef>
                <a:spcPts val="0"/>
              </a:spcBef>
              <a:spcAft>
                <a:spcPts val="0"/>
              </a:spcAft>
              <a:buNone/>
            </a:pPr>
            <a:r>
              <a:t/>
            </a:r>
            <a:endParaRPr/>
          </a:p>
        </p:txBody>
      </p:sp>
      <p:sp>
        <p:nvSpPr>
          <p:cNvPr id="156" name="Google Shape;156;g3f41fb17e19_0_0:notes"/>
          <p:cNvSpPr txBox="1"/>
          <p:nvPr>
            <p:ph idx="12" type="sldNum"/>
          </p:nvPr>
        </p:nvSpPr>
        <p:spPr>
          <a:xfrm>
            <a:off x="3884615" y="8685214"/>
            <a:ext cx="2971800" cy="459000"/>
          </a:xfrm>
          <a:prstGeom prst="rect">
            <a:avLst/>
          </a:prstGeom>
          <a:noFill/>
          <a:ln>
            <a:noFill/>
          </a:ln>
        </p:spPr>
        <p:txBody>
          <a:bodyPr anchorCtr="0" anchor="ctr" bIns="86175" lIns="86175" spcFirstLastPara="1" rIns="86175" wrap="square" tIns="86175">
            <a:noAutofit/>
          </a:bodyPr>
          <a:lstStyle/>
          <a:p>
            <a:pPr indent="0" lvl="0" marL="0" rtl="0" algn="l">
              <a:spcBef>
                <a:spcPts val="0"/>
              </a:spcBef>
              <a:spcAft>
                <a:spcPts val="0"/>
              </a:spcAft>
              <a:buClr>
                <a:srgbClr val="000000"/>
              </a:buClr>
              <a:buFont typeface="Arial"/>
              <a:buNone/>
            </a:pPr>
            <a:fld id="{00000000-1234-1234-1234-123412341234}" type="slidenum">
              <a:rPr lang="en" sz="1300"/>
              <a:t>‹#›</a:t>
            </a:fld>
            <a:endParaRPr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374a86516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g3f374a86516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latin typeface="Calibri"/>
                <a:ea typeface="Calibri"/>
                <a:cs typeface="Calibri"/>
                <a:sym typeface="Calibri"/>
              </a:rPr>
              <a:t>Better predictions at all time scales lead to increased ability to adapt, prepare, and respond.</a:t>
            </a:r>
            <a:endParaRPr>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latin typeface="Calibri"/>
                <a:ea typeface="Calibri"/>
                <a:cs typeface="Calibri"/>
                <a:sym typeface="Calibri"/>
              </a:rPr>
              <a:t>In an effort to make progress on precipitation forecasts, predictions and projections, NOAA is</a:t>
            </a:r>
            <a:r>
              <a:rPr lang="en">
                <a:latin typeface="Calibri"/>
                <a:ea typeface="Calibri"/>
                <a:cs typeface="Calibri"/>
                <a:sym typeface="Calibri"/>
              </a:rPr>
              <a:t> working to implement </a:t>
            </a:r>
            <a:r>
              <a:rPr lang="en">
                <a:solidFill>
                  <a:schemeClr val="dk1"/>
                </a:solidFill>
                <a:latin typeface="Calibri"/>
                <a:ea typeface="Calibri"/>
                <a:cs typeface="Calibri"/>
                <a:sym typeface="Calibri"/>
              </a:rPr>
              <a:t>the Precipitation Prediction Grand Challenge</a:t>
            </a:r>
            <a:r>
              <a:rPr lang="en">
                <a:latin typeface="Calibri"/>
                <a:ea typeface="Calibri"/>
                <a:cs typeface="Calibri"/>
                <a:sym typeface="Calibri"/>
              </a:rPr>
              <a:t> (or PPGC)</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
                <a:latin typeface="Calibri"/>
                <a:ea typeface="Calibri"/>
                <a:cs typeface="Calibri"/>
                <a:sym typeface="Calibri"/>
              </a:rPr>
              <a:t>The PPGC Strategy (the front cover of which is shown on this slide) is the result of a collaborative effort across NOAA over the past 3 years, and in coordination with the broader research enterprise and with our international partners through the World Climate Research Program of the World Meteorological Organization. </a:t>
            </a:r>
            <a:endParaRPr>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latin typeface="Calibri"/>
                <a:ea typeface="Calibri"/>
                <a:cs typeface="Calibri"/>
                <a:sym typeface="Calibri"/>
              </a:rPr>
              <a:t>The PPGC </a:t>
            </a:r>
            <a:r>
              <a:rPr lang="en">
                <a:latin typeface="Calibri"/>
                <a:ea typeface="Calibri"/>
                <a:cs typeface="Calibri"/>
                <a:sym typeface="Calibri"/>
              </a:rPr>
              <a:t>s</a:t>
            </a:r>
            <a:r>
              <a:rPr lang="en">
                <a:solidFill>
                  <a:schemeClr val="dk1"/>
                </a:solidFill>
                <a:latin typeface="Calibri"/>
                <a:ea typeface="Calibri"/>
                <a:cs typeface="Calibri"/>
                <a:sym typeface="Calibri"/>
              </a:rPr>
              <a:t>trategy, objectives, and vision for progress at 2-, 5- and 10-years in the future is found on the NOAA webpage at the link on this slide. </a:t>
            </a:r>
            <a:endParaRPr>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
                <a:latin typeface="Calibri"/>
                <a:ea typeface="Calibri"/>
                <a:cs typeface="Calibri"/>
                <a:sym typeface="Calibri"/>
              </a:rPr>
              <a:t>Implementation of this strategy will capitalize on scientific and technological opportunities to provide more accurate, reliable, and timely precipitation forecasts across timescales, from hours to decades, through the development and application of a seamless, fully coupled Earth System prediction model.</a:t>
            </a:r>
            <a:endParaRPr>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
                <a:latin typeface="Calibri"/>
                <a:ea typeface="Calibri"/>
                <a:cs typeface="Calibri"/>
                <a:sym typeface="Calibri"/>
              </a:rPr>
              <a:t>The initiative fully embraces the linkages between weather, water, and climate variability and change, with an emphasis on the water cycle using an Earth System Science approach.</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lang="en">
                <a:solidFill>
                  <a:schemeClr val="dk1"/>
                </a:solidFill>
                <a:latin typeface="Calibri"/>
                <a:ea typeface="Calibri"/>
                <a:cs typeface="Calibri"/>
                <a:sym typeface="Calibri"/>
              </a:rPr>
              <a:t>The </a:t>
            </a:r>
            <a:r>
              <a:rPr b="1" lang="en">
                <a:solidFill>
                  <a:schemeClr val="dk1"/>
                </a:solidFill>
                <a:latin typeface="Calibri"/>
                <a:ea typeface="Calibri"/>
                <a:cs typeface="Calibri"/>
                <a:sym typeface="Calibri"/>
              </a:rPr>
              <a:t>PPGC Strategy has six interconnected objectives (shown on the slide) that </a:t>
            </a:r>
            <a:r>
              <a:rPr lang="en">
                <a:solidFill>
                  <a:schemeClr val="dk1"/>
                </a:solidFill>
                <a:latin typeface="Calibri"/>
                <a:ea typeface="Calibri"/>
                <a:cs typeface="Calibri"/>
                <a:sym typeface="Calibri"/>
              </a:rPr>
              <a:t>align NOAA’s </a:t>
            </a:r>
            <a:r>
              <a:rPr lang="en">
                <a:latin typeface="Calibri"/>
                <a:ea typeface="Calibri"/>
                <a:cs typeface="Calibri"/>
                <a:sym typeface="Calibri"/>
              </a:rPr>
              <a:t>capabilities</a:t>
            </a:r>
            <a:r>
              <a:rPr lang="en">
                <a:solidFill>
                  <a:schemeClr val="dk1"/>
                </a:solidFill>
                <a:latin typeface="Calibri"/>
                <a:ea typeface="Calibri"/>
                <a:cs typeface="Calibri"/>
                <a:sym typeface="Calibri"/>
              </a:rPr>
              <a:t> to address precipita</a:t>
            </a:r>
            <a:r>
              <a:rPr lang="en">
                <a:latin typeface="Calibri"/>
                <a:ea typeface="Calibri"/>
                <a:cs typeface="Calibri"/>
                <a:sym typeface="Calibri"/>
              </a:rPr>
              <a:t>tion prediction skill </a:t>
            </a:r>
            <a:r>
              <a:rPr lang="en">
                <a:solidFill>
                  <a:schemeClr val="dk1"/>
                </a:solidFill>
                <a:latin typeface="Calibri"/>
                <a:ea typeface="Calibri"/>
                <a:cs typeface="Calibri"/>
                <a:sym typeface="Calibri"/>
              </a:rPr>
              <a:t>across all readiness levels and timescales. The six objectives, which we will refer to frequently in this briefing, are</a:t>
            </a:r>
            <a:r>
              <a:rPr lang="en">
                <a:latin typeface="Calibri"/>
                <a:ea typeface="Calibri"/>
                <a:cs typeface="Calibri"/>
                <a:sym typeface="Calibri"/>
              </a:rPr>
              <a:t>…….</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lang="en">
                <a:latin typeface="Calibri"/>
                <a:ea typeface="Calibri"/>
                <a:cs typeface="Calibri"/>
                <a:sym typeface="Calibri"/>
              </a:rPr>
              <a:t>This connected approach centers around an understanding of our end-users and their needs in order to ensure that what PPGC delivers is both useful (based on sound science) and usable (actionable).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lang="en">
                <a:latin typeface="Calibri"/>
                <a:ea typeface="Calibri"/>
                <a:cs typeface="Calibri"/>
                <a:sym typeface="Calibri"/>
              </a:rPr>
              <a:t>All six interconnected objectives must be supported to achieve the overarching goal of the PPGC.</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lang="en">
                <a:solidFill>
                  <a:schemeClr val="dk1"/>
                </a:solidFill>
                <a:latin typeface="Calibri"/>
                <a:ea typeface="Calibri"/>
                <a:cs typeface="Calibri"/>
                <a:sym typeface="Calibri"/>
              </a:rPr>
              <a:t>—————————————————</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en">
                <a:solidFill>
                  <a:schemeClr val="dk1"/>
                </a:solidFill>
              </a:rPr>
              <a:t>PPGC has set a strategic goal of </a:t>
            </a:r>
            <a:r>
              <a:rPr lang="en">
                <a:solidFill>
                  <a:srgbClr val="333333"/>
                </a:solidFill>
                <a:highlight>
                  <a:schemeClr val="lt1"/>
                </a:highlight>
              </a:rPr>
              <a:t>doubling the rate of improvement of the skill of precipitation forecasts from 15% per decade to 30% per decade.  This is a stretch goal, but we think we can achieve it by adhering to the HFIP traits.  </a:t>
            </a:r>
            <a:endParaRPr>
              <a:solidFill>
                <a:srgbClr val="333333"/>
              </a:solidFill>
              <a:highlight>
                <a:schemeClr val="lt1"/>
              </a:highlight>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Science = double rate of improvement</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‘So what’ = add 2 days of lead time.   Talk to any emergency manager or water resource manager, and having 2 additional days to prepare is priceless!</a:t>
            </a:r>
            <a:endParaRPr>
              <a:solidFill>
                <a:schemeClr val="dk1"/>
              </a:solidFill>
            </a:endParaRPr>
          </a:p>
          <a:p>
            <a:pPr indent="0" lvl="0" marL="0" rtl="0" algn="l">
              <a:lnSpc>
                <a:spcPct val="100000"/>
              </a:lnSpc>
              <a:spcBef>
                <a:spcPts val="0"/>
              </a:spcBef>
              <a:spcAft>
                <a:spcPts val="0"/>
              </a:spcAft>
              <a:buClr>
                <a:schemeClr val="dk1"/>
              </a:buClr>
              <a:buSzPts val="18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41fb17e19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f41fb17e19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374a86516_0_21:notes"/>
          <p:cNvSpPr/>
          <p:nvPr>
            <p:ph idx="2" type="sldImg"/>
          </p:nvPr>
        </p:nvSpPr>
        <p:spPr>
          <a:xfrm>
            <a:off x="1265039" y="837595"/>
            <a:ext cx="4327800" cy="24735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f374a86516_0_21:notes"/>
          <p:cNvSpPr txBox="1"/>
          <p:nvPr>
            <p:ph idx="1" type="body"/>
          </p:nvPr>
        </p:nvSpPr>
        <p:spPr>
          <a:xfrm>
            <a:off x="685800" y="3417477"/>
            <a:ext cx="5486400" cy="516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f374a86516_0_21:notes"/>
          <p:cNvSpPr txBox="1"/>
          <p:nvPr>
            <p:ph idx="12" type="sldNum"/>
          </p:nvPr>
        </p:nvSpPr>
        <p:spPr>
          <a:xfrm>
            <a:off x="3884615" y="8685214"/>
            <a:ext cx="2971800" cy="459000"/>
          </a:xfrm>
          <a:prstGeom prst="rect">
            <a:avLst/>
          </a:prstGeom>
          <a:noFill/>
          <a:ln>
            <a:noFill/>
          </a:ln>
        </p:spPr>
        <p:txBody>
          <a:bodyPr anchorCtr="0" anchor="ctr" bIns="86175" lIns="86175" spcFirstLastPara="1" rIns="86175" wrap="square" tIns="86175">
            <a:noAutofit/>
          </a:bodyPr>
          <a:lstStyle/>
          <a:p>
            <a:pPr indent="0" lvl="0" marL="0" rtl="0" algn="l">
              <a:spcBef>
                <a:spcPts val="0"/>
              </a:spcBef>
              <a:spcAft>
                <a:spcPts val="0"/>
              </a:spcAft>
              <a:buClr>
                <a:srgbClr val="000000"/>
              </a:buClr>
              <a:buFont typeface="Arial"/>
              <a:buNone/>
            </a:pPr>
            <a:fld id="{00000000-1234-1234-1234-123412341234}" type="slidenum">
              <a:rPr lang="en" sz="1300"/>
              <a:t>‹#›</a:t>
            </a:fld>
            <a:endParaRPr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f4250a74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f4250a74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374a86516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g3f374a86516_0_1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23850" lvl="0" marL="457200" rtl="0" algn="l">
              <a:lnSpc>
                <a:spcPct val="100000"/>
              </a:lnSpc>
              <a:spcBef>
                <a:spcPts val="0"/>
              </a:spcBef>
              <a:spcAft>
                <a:spcPts val="1000"/>
              </a:spcAft>
              <a:buClr>
                <a:srgbClr val="222222"/>
              </a:buClr>
              <a:buSzPts val="1500"/>
              <a:buFont typeface="Roboto"/>
              <a:buChar char="●"/>
            </a:pPr>
            <a:r>
              <a:rPr lang="en" sz="1500">
                <a:solidFill>
                  <a:srgbClr val="222222"/>
                </a:solidFill>
                <a:latin typeface="Roboto"/>
                <a:ea typeface="Roboto"/>
                <a:cs typeface="Roboto"/>
                <a:sym typeface="Roboto"/>
              </a:rPr>
              <a:t>This forecast challenge has become even more prescient given recent flash flooding disasters in Texas, New Mexico, North Carolina and elsewhere .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374a86516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f374a86516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Talking Point: Many of these projects support Modeling Moonshot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 Id="rId3"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 Id="rId3"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 Id="rId3"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1">
  <p:cSld name="CAPTION_ONLY_1">
    <p:spTree>
      <p:nvGrpSpPr>
        <p:cNvPr id="50" name="Shape 50"/>
        <p:cNvGrpSpPr/>
        <p:nvPr/>
      </p:nvGrpSpPr>
      <p:grpSpPr>
        <a:xfrm>
          <a:off x="0" y="0"/>
          <a:ext cx="0" cy="0"/>
          <a:chOff x="0" y="0"/>
          <a:chExt cx="0" cy="0"/>
        </a:xfrm>
      </p:grpSpPr>
      <p:sp>
        <p:nvSpPr>
          <p:cNvPr id="51" name="Google Shape;51;p13"/>
          <p:cNvSpPr/>
          <p:nvPr/>
        </p:nvSpPr>
        <p:spPr>
          <a:xfrm>
            <a:off x="0" y="4663225"/>
            <a:ext cx="2651700" cy="264300"/>
          </a:xfrm>
          <a:prstGeom prst="rect">
            <a:avLst/>
          </a:prstGeom>
          <a:gradFill>
            <a:gsLst>
              <a:gs pos="0">
                <a:schemeClr val="accent3"/>
              </a:gs>
              <a:gs pos="50000">
                <a:schemeClr val="accent1"/>
              </a:gs>
              <a:gs pos="100000">
                <a:schemeClr val="accent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13"/>
          <p:cNvSpPr txBox="1"/>
          <p:nvPr>
            <p:ph idx="12" type="sldNum"/>
          </p:nvPr>
        </p:nvSpPr>
        <p:spPr>
          <a:xfrm>
            <a:off x="6953528" y="4663225"/>
            <a:ext cx="2067600" cy="323100"/>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1pPr>
            <a:lvl2pPr indent="0" lvl="1"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2pPr>
            <a:lvl3pPr indent="0" lvl="2"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3pPr>
            <a:lvl4pPr indent="0" lvl="3"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4pPr>
            <a:lvl5pPr indent="0" lvl="4"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5pPr>
            <a:lvl6pPr indent="0" lvl="5"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6pPr>
            <a:lvl7pPr indent="0" lvl="6"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7pPr>
            <a:lvl8pPr indent="0" lvl="7"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8pPr>
            <a:lvl9pPr indent="0" lvl="8"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9pPr>
          </a:lstStyle>
          <a:p>
            <a:pPr indent="0" lvl="0" marL="0" rtl="0" algn="r">
              <a:spcBef>
                <a:spcPts val="0"/>
              </a:spcBef>
              <a:spcAft>
                <a:spcPts val="0"/>
              </a:spcAft>
              <a:buNone/>
            </a:pPr>
            <a:r>
              <a:rPr lang="en"/>
              <a:t>NOAA  //  ESIB - Board  //  </a:t>
            </a: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53" name="Shape 53"/>
        <p:cNvGrpSpPr/>
        <p:nvPr/>
      </p:nvGrpSpPr>
      <p:grpSpPr>
        <a:xfrm>
          <a:off x="0" y="0"/>
          <a:ext cx="0" cy="0"/>
          <a:chOff x="0" y="0"/>
          <a:chExt cx="0" cy="0"/>
        </a:xfrm>
      </p:grpSpPr>
      <p:sp>
        <p:nvSpPr>
          <p:cNvPr id="54" name="Google Shape;54;p14"/>
          <p:cNvSpPr txBox="1"/>
          <p:nvPr>
            <p:ph type="title"/>
          </p:nvPr>
        </p:nvSpPr>
        <p:spPr>
          <a:xfrm>
            <a:off x="710550" y="205969"/>
            <a:ext cx="7976100" cy="8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5" name="Google Shape;55;p14"/>
          <p:cNvSpPr txBox="1"/>
          <p:nvPr>
            <p:ph idx="1" type="body"/>
          </p:nvPr>
        </p:nvSpPr>
        <p:spPr>
          <a:xfrm>
            <a:off x="710550" y="971550"/>
            <a:ext cx="8065200" cy="37149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ype="obj">
  <p:cSld name="OBJECT">
    <p:spTree>
      <p:nvGrpSpPr>
        <p:cNvPr id="56" name="Shape 56"/>
        <p:cNvGrpSpPr/>
        <p:nvPr/>
      </p:nvGrpSpPr>
      <p:grpSpPr>
        <a:xfrm>
          <a:off x="0" y="0"/>
          <a:ext cx="0" cy="0"/>
          <a:chOff x="0" y="0"/>
          <a:chExt cx="0" cy="0"/>
        </a:xfrm>
      </p:grpSpPr>
      <p:sp>
        <p:nvSpPr>
          <p:cNvPr id="57" name="Google Shape;57;p15"/>
          <p:cNvSpPr txBox="1"/>
          <p:nvPr>
            <p:ph idx="1" type="body"/>
          </p:nvPr>
        </p:nvSpPr>
        <p:spPr>
          <a:xfrm>
            <a:off x="752888" y="914400"/>
            <a:ext cx="7933800" cy="3714900"/>
          </a:xfrm>
          <a:prstGeom prst="rect">
            <a:avLst/>
          </a:prstGeom>
          <a:noFill/>
          <a:ln>
            <a:noFill/>
          </a:ln>
        </p:spPr>
        <p:txBody>
          <a:bodyPr anchorCtr="0" anchor="t" bIns="68575" lIns="68575" spcFirstLastPara="1" rIns="68575" wrap="square" tIns="68575">
            <a:noAutofit/>
          </a:bodyPr>
          <a:lstStyle>
            <a:lvl1pPr indent="-361950" lvl="0" marL="457200" marR="0" algn="l">
              <a:lnSpc>
                <a:spcPct val="100000"/>
              </a:lnSpc>
              <a:spcBef>
                <a:spcPts val="400"/>
              </a:spcBef>
              <a:spcAft>
                <a:spcPts val="0"/>
              </a:spcAft>
              <a:buClr>
                <a:srgbClr val="07336F"/>
              </a:buClr>
              <a:buSzPts val="2100"/>
              <a:buFont typeface="Arial"/>
              <a:buChar char="•"/>
              <a:defRPr b="0" i="0" sz="2100" u="none" cap="none" strike="noStrike">
                <a:solidFill>
                  <a:srgbClr val="07336F"/>
                </a:solidFill>
                <a:latin typeface="Arial"/>
                <a:ea typeface="Arial"/>
                <a:cs typeface="Arial"/>
                <a:sym typeface="Arial"/>
              </a:defRPr>
            </a:lvl1pPr>
            <a:lvl2pPr indent="-342900" lvl="1" marL="914400" marR="0" algn="l">
              <a:lnSpc>
                <a:spcPct val="100000"/>
              </a:lnSpc>
              <a:spcBef>
                <a:spcPts val="400"/>
              </a:spcBef>
              <a:spcAft>
                <a:spcPts val="0"/>
              </a:spcAft>
              <a:buClr>
                <a:srgbClr val="07336F"/>
              </a:buClr>
              <a:buSzPts val="1800"/>
              <a:buFont typeface="Arial"/>
              <a:buChar char="•"/>
              <a:defRPr b="0" i="0" sz="1800" u="none" cap="none" strike="noStrike">
                <a:solidFill>
                  <a:srgbClr val="07336F"/>
                </a:solidFill>
                <a:latin typeface="Arial"/>
                <a:ea typeface="Arial"/>
                <a:cs typeface="Arial"/>
                <a:sym typeface="Arial"/>
              </a:defRPr>
            </a:lvl2pPr>
            <a:lvl3pPr indent="-323850" lvl="2" marL="1371600" marR="0" algn="l">
              <a:lnSpc>
                <a:spcPct val="100000"/>
              </a:lnSpc>
              <a:spcBef>
                <a:spcPts val="300"/>
              </a:spcBef>
              <a:spcAft>
                <a:spcPts val="0"/>
              </a:spcAft>
              <a:buClr>
                <a:srgbClr val="07336F"/>
              </a:buClr>
              <a:buSzPts val="1500"/>
              <a:buFont typeface="Arial"/>
              <a:buChar char="•"/>
              <a:defRPr b="0" i="0" sz="1500" u="none" cap="none" strike="noStrike">
                <a:solidFill>
                  <a:srgbClr val="07336F"/>
                </a:solidFill>
                <a:latin typeface="Arial"/>
                <a:ea typeface="Arial"/>
                <a:cs typeface="Arial"/>
                <a:sym typeface="Arial"/>
              </a:defRPr>
            </a:lvl3pPr>
            <a:lvl4pPr indent="-317500" lvl="3" marL="1828800" marR="0" algn="l">
              <a:lnSpc>
                <a:spcPct val="100000"/>
              </a:lnSpc>
              <a:spcBef>
                <a:spcPts val="300"/>
              </a:spcBef>
              <a:spcAft>
                <a:spcPts val="0"/>
              </a:spcAft>
              <a:buClr>
                <a:srgbClr val="07336F"/>
              </a:buClr>
              <a:buSzPts val="1400"/>
              <a:buFont typeface="Arial"/>
              <a:buChar char="•"/>
              <a:defRPr b="0" i="0" sz="1400" u="none" cap="none" strike="noStrike">
                <a:solidFill>
                  <a:srgbClr val="07336F"/>
                </a:solidFill>
                <a:latin typeface="Arial"/>
                <a:ea typeface="Arial"/>
                <a:cs typeface="Arial"/>
                <a:sym typeface="Arial"/>
              </a:defRPr>
            </a:lvl4pPr>
            <a:lvl5pPr indent="-304800" lvl="4" marL="2286000" marR="0" algn="l">
              <a:lnSpc>
                <a:spcPct val="100000"/>
              </a:lnSpc>
              <a:spcBef>
                <a:spcPts val="200"/>
              </a:spcBef>
              <a:spcAft>
                <a:spcPts val="0"/>
              </a:spcAft>
              <a:buClr>
                <a:srgbClr val="07336F"/>
              </a:buClr>
              <a:buSzPts val="1200"/>
              <a:buFont typeface="Arial"/>
              <a:buChar char="•"/>
              <a:defRPr b="0" i="0" sz="1200" u="none" cap="none" strike="noStrike">
                <a:solidFill>
                  <a:srgbClr val="07336F"/>
                </a:solidFill>
                <a:latin typeface="Arial"/>
                <a:ea typeface="Arial"/>
                <a:cs typeface="Arial"/>
                <a:sym typeface="Arial"/>
              </a:defRPr>
            </a:lvl5pPr>
            <a:lvl6pPr indent="-304800" lvl="5" marL="2743200" marR="0" algn="l">
              <a:lnSpc>
                <a:spcPct val="100000"/>
              </a:lnSpc>
              <a:spcBef>
                <a:spcPts val="200"/>
              </a:spcBef>
              <a:spcAft>
                <a:spcPts val="0"/>
              </a:spcAft>
              <a:buClr>
                <a:srgbClr val="07336F"/>
              </a:buClr>
              <a:buSzPts val="1200"/>
              <a:buFont typeface="Arial"/>
              <a:buChar char="•"/>
              <a:defRPr b="0" i="0" sz="1200" u="none" cap="none" strike="noStrike">
                <a:solidFill>
                  <a:srgbClr val="07336F"/>
                </a:solidFill>
                <a:latin typeface="Arial"/>
                <a:ea typeface="Arial"/>
                <a:cs typeface="Arial"/>
                <a:sym typeface="Arial"/>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58" name="Google Shape;58;p15"/>
          <p:cNvSpPr txBox="1"/>
          <p:nvPr>
            <p:ph type="title"/>
          </p:nvPr>
        </p:nvSpPr>
        <p:spPr>
          <a:xfrm>
            <a:off x="1011115" y="153788"/>
            <a:ext cx="7507200" cy="594300"/>
          </a:xfrm>
          <a:prstGeom prst="rect">
            <a:avLst/>
          </a:prstGeom>
          <a:solidFill>
            <a:schemeClr val="lt1"/>
          </a:solidFill>
          <a:ln>
            <a:noFill/>
          </a:ln>
        </p:spPr>
        <p:txBody>
          <a:bodyPr anchorCtr="0" anchor="ctr" bIns="68575" lIns="68575" spcFirstLastPara="1" rIns="68575" wrap="square" tIns="68575">
            <a:noAutofit/>
          </a:bodyPr>
          <a:lstStyle>
            <a:lvl1pPr lvl="0" marR="0" algn="l">
              <a:lnSpc>
                <a:spcPct val="100000"/>
              </a:lnSpc>
              <a:spcBef>
                <a:spcPts val="0"/>
              </a:spcBef>
              <a:spcAft>
                <a:spcPts val="0"/>
              </a:spcAft>
              <a:buClr>
                <a:srgbClr val="0099D8"/>
              </a:buClr>
              <a:buSzPts val="11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63" name="Shape 63"/>
        <p:cNvGrpSpPr/>
        <p:nvPr/>
      </p:nvGrpSpPr>
      <p:grpSpPr>
        <a:xfrm>
          <a:off x="0" y="0"/>
          <a:ext cx="0" cy="0"/>
          <a:chOff x="0" y="0"/>
          <a:chExt cx="0" cy="0"/>
        </a:xfrm>
      </p:grpSpPr>
      <p:pic>
        <p:nvPicPr>
          <p:cNvPr id="64" name="Google Shape;64;p17"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65" name="Google Shape;65;p17"/>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6" name="Google Shape;66;p17"/>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67" name="Google Shape;67;p1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8" name="Google Shape;68;p17"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69" name="Shape 69"/>
        <p:cNvGrpSpPr/>
        <p:nvPr/>
      </p:nvGrpSpPr>
      <p:grpSpPr>
        <a:xfrm>
          <a:off x="0" y="0"/>
          <a:ext cx="0" cy="0"/>
          <a:chOff x="0" y="0"/>
          <a:chExt cx="0" cy="0"/>
        </a:xfrm>
      </p:grpSpPr>
      <p:pic>
        <p:nvPicPr>
          <p:cNvPr id="70" name="Google Shape;70;p18"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71" name="Google Shape;71;p18"/>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72" name="Google Shape;72;p1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73" name="Google Shape;73;p1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4" name="Shape 74"/>
        <p:cNvGrpSpPr/>
        <p:nvPr/>
      </p:nvGrpSpPr>
      <p:grpSpPr>
        <a:xfrm>
          <a:off x="0" y="0"/>
          <a:ext cx="0" cy="0"/>
          <a:chOff x="0" y="0"/>
          <a:chExt cx="0" cy="0"/>
        </a:xfrm>
      </p:grpSpPr>
      <p:sp>
        <p:nvSpPr>
          <p:cNvPr id="75" name="Google Shape;75;p1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6" name="Google Shape;76;p19"/>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7" name="Google Shape;77;p1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8" name="Google Shape;78;p1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79" name="Google Shape;79;p19"/>
          <p:cNvGrpSpPr/>
          <p:nvPr/>
        </p:nvGrpSpPr>
        <p:grpSpPr>
          <a:xfrm>
            <a:off x="951033" y="397889"/>
            <a:ext cx="1072800" cy="0"/>
            <a:chOff x="1376350" y="528325"/>
            <a:chExt cx="1072800" cy="0"/>
          </a:xfrm>
        </p:grpSpPr>
        <p:cxnSp>
          <p:nvCxnSpPr>
            <p:cNvPr id="80" name="Google Shape;80;p1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81" name="Google Shape;81;p1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82" name="Google Shape;82;p1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3" name="Shape 83"/>
        <p:cNvGrpSpPr/>
        <p:nvPr/>
      </p:nvGrpSpPr>
      <p:grpSpPr>
        <a:xfrm>
          <a:off x="0" y="0"/>
          <a:ext cx="0" cy="0"/>
          <a:chOff x="0" y="0"/>
          <a:chExt cx="0" cy="0"/>
        </a:xfrm>
      </p:grpSpPr>
      <p:sp>
        <p:nvSpPr>
          <p:cNvPr id="84" name="Google Shape;84;p20"/>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5" name="Google Shape;85;p20"/>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6" name="Google Shape;86;p2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7" name="Google Shape;87;p2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88" name="Google Shape;88;p20"/>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89" name="Google Shape;89;p20"/>
          <p:cNvGrpSpPr/>
          <p:nvPr/>
        </p:nvGrpSpPr>
        <p:grpSpPr>
          <a:xfrm>
            <a:off x="951033" y="397889"/>
            <a:ext cx="1072800" cy="0"/>
            <a:chOff x="1376350" y="528325"/>
            <a:chExt cx="1072800" cy="0"/>
          </a:xfrm>
        </p:grpSpPr>
        <p:cxnSp>
          <p:nvCxnSpPr>
            <p:cNvPr id="90" name="Google Shape;90;p20"/>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91" name="Google Shape;91;p20"/>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92" name="Google Shape;92;p20"/>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3" name="Shape 93"/>
        <p:cNvGrpSpPr/>
        <p:nvPr/>
      </p:nvGrpSpPr>
      <p:grpSpPr>
        <a:xfrm>
          <a:off x="0" y="0"/>
          <a:ext cx="0" cy="0"/>
          <a:chOff x="0" y="0"/>
          <a:chExt cx="0" cy="0"/>
        </a:xfrm>
      </p:grpSpPr>
      <p:sp>
        <p:nvSpPr>
          <p:cNvPr id="94" name="Google Shape;94;p2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95" name="Google Shape;95;p21"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96" name="Google Shape;96;p2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97" name="Google Shape;97;p21"/>
          <p:cNvGrpSpPr/>
          <p:nvPr/>
        </p:nvGrpSpPr>
        <p:grpSpPr>
          <a:xfrm>
            <a:off x="951033" y="397889"/>
            <a:ext cx="1072800" cy="0"/>
            <a:chOff x="1376350" y="528325"/>
            <a:chExt cx="1072800" cy="0"/>
          </a:xfrm>
        </p:grpSpPr>
        <p:cxnSp>
          <p:nvCxnSpPr>
            <p:cNvPr id="98" name="Google Shape;98;p21"/>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99" name="Google Shape;99;p21"/>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00" name="Google Shape;100;p21"/>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1" name="Shape 101"/>
        <p:cNvGrpSpPr/>
        <p:nvPr/>
      </p:nvGrpSpPr>
      <p:grpSpPr>
        <a:xfrm>
          <a:off x="0" y="0"/>
          <a:ext cx="0" cy="0"/>
          <a:chOff x="0" y="0"/>
          <a:chExt cx="0" cy="0"/>
        </a:xfrm>
      </p:grpSpPr>
      <p:sp>
        <p:nvSpPr>
          <p:cNvPr id="102" name="Google Shape;102;p22"/>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3" name="Google Shape;103;p2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04" name="Google Shape;104;p22"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105" name="Google Shape;105;p22"/>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06" name="Google Shape;106;p22"/>
          <p:cNvGrpSpPr/>
          <p:nvPr/>
        </p:nvGrpSpPr>
        <p:grpSpPr>
          <a:xfrm>
            <a:off x="951033" y="397889"/>
            <a:ext cx="1072800" cy="0"/>
            <a:chOff x="1376350" y="528325"/>
            <a:chExt cx="1072800" cy="0"/>
          </a:xfrm>
        </p:grpSpPr>
        <p:cxnSp>
          <p:nvCxnSpPr>
            <p:cNvPr id="107" name="Google Shape;107;p22"/>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08" name="Google Shape;108;p22"/>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09" name="Google Shape;109;p22"/>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110" name="Shape 110"/>
        <p:cNvGrpSpPr/>
        <p:nvPr/>
      </p:nvGrpSpPr>
      <p:grpSpPr>
        <a:xfrm>
          <a:off x="0" y="0"/>
          <a:ext cx="0" cy="0"/>
          <a:chOff x="0" y="0"/>
          <a:chExt cx="0" cy="0"/>
        </a:xfrm>
      </p:grpSpPr>
      <p:pic>
        <p:nvPicPr>
          <p:cNvPr id="111" name="Google Shape;111;p23"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112" name="Google Shape;112;p23"/>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13" name="Google Shape;113;p2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14" name="Google Shape;114;p2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5" name="Shape 115"/>
        <p:cNvGrpSpPr/>
        <p:nvPr/>
      </p:nvGrpSpPr>
      <p:grpSpPr>
        <a:xfrm>
          <a:off x="0" y="0"/>
          <a:ext cx="0" cy="0"/>
          <a:chOff x="0" y="0"/>
          <a:chExt cx="0" cy="0"/>
        </a:xfrm>
      </p:grpSpPr>
      <p:sp>
        <p:nvSpPr>
          <p:cNvPr id="116" name="Google Shape;116;p24"/>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17" name="Google Shape;117;p24"/>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8" name="Google Shape;118;p2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9" name="Google Shape;119;p2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120" name="Google Shape;120;p2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21" name="Google Shape;121;p24"/>
          <p:cNvGrpSpPr/>
          <p:nvPr/>
        </p:nvGrpSpPr>
        <p:grpSpPr>
          <a:xfrm>
            <a:off x="951033" y="397889"/>
            <a:ext cx="1072800" cy="0"/>
            <a:chOff x="1376350" y="528325"/>
            <a:chExt cx="1072800" cy="0"/>
          </a:xfrm>
        </p:grpSpPr>
        <p:cxnSp>
          <p:nvCxnSpPr>
            <p:cNvPr id="122" name="Google Shape;122;p2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23" name="Google Shape;123;p2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24" name="Google Shape;124;p2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5" name="Shape 125"/>
        <p:cNvGrpSpPr/>
        <p:nvPr/>
      </p:nvGrpSpPr>
      <p:grpSpPr>
        <a:xfrm>
          <a:off x="0" y="0"/>
          <a:ext cx="0" cy="0"/>
          <a:chOff x="0" y="0"/>
          <a:chExt cx="0" cy="0"/>
        </a:xfrm>
      </p:grpSpPr>
      <p:sp>
        <p:nvSpPr>
          <p:cNvPr id="126" name="Google Shape;126;p25"/>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27" name="Google Shape;127;p2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28" name="Google Shape;128;p2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129" name="Shape 129"/>
        <p:cNvGrpSpPr/>
        <p:nvPr/>
      </p:nvGrpSpPr>
      <p:grpSpPr>
        <a:xfrm>
          <a:off x="0" y="0"/>
          <a:ext cx="0" cy="0"/>
          <a:chOff x="0" y="0"/>
          <a:chExt cx="0" cy="0"/>
        </a:xfrm>
      </p:grpSpPr>
      <p:pic>
        <p:nvPicPr>
          <p:cNvPr id="130" name="Google Shape;130;p26"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131" name="Google Shape;131;p2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132" name="Google Shape;132;p26"/>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3" name="Shape 133"/>
        <p:cNvGrpSpPr/>
        <p:nvPr/>
      </p:nvGrpSpPr>
      <p:grpSpPr>
        <a:xfrm>
          <a:off x="0" y="0"/>
          <a:ext cx="0" cy="0"/>
          <a:chOff x="0" y="0"/>
          <a:chExt cx="0" cy="0"/>
        </a:xfrm>
      </p:grpSpPr>
      <p:sp>
        <p:nvSpPr>
          <p:cNvPr id="134" name="Google Shape;134;p2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ype="obj">
  <p:cSld name="OBJECT">
    <p:spTree>
      <p:nvGrpSpPr>
        <p:cNvPr id="135" name="Shape 135"/>
        <p:cNvGrpSpPr/>
        <p:nvPr/>
      </p:nvGrpSpPr>
      <p:grpSpPr>
        <a:xfrm>
          <a:off x="0" y="0"/>
          <a:ext cx="0" cy="0"/>
          <a:chOff x="0" y="0"/>
          <a:chExt cx="0" cy="0"/>
        </a:xfrm>
      </p:grpSpPr>
      <p:sp>
        <p:nvSpPr>
          <p:cNvPr id="136" name="Google Shape;136;p28"/>
          <p:cNvSpPr txBox="1"/>
          <p:nvPr>
            <p:ph idx="1" type="body"/>
          </p:nvPr>
        </p:nvSpPr>
        <p:spPr>
          <a:xfrm>
            <a:off x="752888" y="914400"/>
            <a:ext cx="7933800" cy="3714900"/>
          </a:xfrm>
          <a:prstGeom prst="rect">
            <a:avLst/>
          </a:prstGeom>
          <a:noFill/>
          <a:ln>
            <a:noFill/>
          </a:ln>
        </p:spPr>
        <p:txBody>
          <a:bodyPr anchorCtr="0" anchor="t" bIns="68575" lIns="68575" spcFirstLastPara="1" rIns="68575" wrap="square" tIns="68575">
            <a:noAutofit/>
          </a:bodyPr>
          <a:lstStyle>
            <a:lvl1pPr indent="-361950" lvl="0" marL="457200" marR="0" algn="l">
              <a:lnSpc>
                <a:spcPct val="100000"/>
              </a:lnSpc>
              <a:spcBef>
                <a:spcPts val="400"/>
              </a:spcBef>
              <a:spcAft>
                <a:spcPts val="0"/>
              </a:spcAft>
              <a:buClr>
                <a:srgbClr val="07336F"/>
              </a:buClr>
              <a:buSzPts val="2100"/>
              <a:buFont typeface="Arial"/>
              <a:buChar char="•"/>
              <a:defRPr b="0" i="0" sz="2100" u="none" cap="none" strike="noStrike">
                <a:solidFill>
                  <a:srgbClr val="07336F"/>
                </a:solidFill>
                <a:latin typeface="Arial"/>
                <a:ea typeface="Arial"/>
                <a:cs typeface="Arial"/>
                <a:sym typeface="Arial"/>
              </a:defRPr>
            </a:lvl1pPr>
            <a:lvl2pPr indent="-342900" lvl="1" marL="914400" marR="0" algn="l">
              <a:lnSpc>
                <a:spcPct val="100000"/>
              </a:lnSpc>
              <a:spcBef>
                <a:spcPts val="400"/>
              </a:spcBef>
              <a:spcAft>
                <a:spcPts val="0"/>
              </a:spcAft>
              <a:buClr>
                <a:srgbClr val="07336F"/>
              </a:buClr>
              <a:buSzPts val="1800"/>
              <a:buFont typeface="Arial"/>
              <a:buChar char="•"/>
              <a:defRPr b="0" i="0" sz="1800" u="none" cap="none" strike="noStrike">
                <a:solidFill>
                  <a:srgbClr val="07336F"/>
                </a:solidFill>
                <a:latin typeface="Arial"/>
                <a:ea typeface="Arial"/>
                <a:cs typeface="Arial"/>
                <a:sym typeface="Arial"/>
              </a:defRPr>
            </a:lvl2pPr>
            <a:lvl3pPr indent="-323850" lvl="2" marL="1371600" marR="0" algn="l">
              <a:lnSpc>
                <a:spcPct val="100000"/>
              </a:lnSpc>
              <a:spcBef>
                <a:spcPts val="300"/>
              </a:spcBef>
              <a:spcAft>
                <a:spcPts val="0"/>
              </a:spcAft>
              <a:buClr>
                <a:srgbClr val="07336F"/>
              </a:buClr>
              <a:buSzPts val="1500"/>
              <a:buFont typeface="Arial"/>
              <a:buChar char="•"/>
              <a:defRPr b="0" i="0" sz="1500" u="none" cap="none" strike="noStrike">
                <a:solidFill>
                  <a:srgbClr val="07336F"/>
                </a:solidFill>
                <a:latin typeface="Arial"/>
                <a:ea typeface="Arial"/>
                <a:cs typeface="Arial"/>
                <a:sym typeface="Arial"/>
              </a:defRPr>
            </a:lvl3pPr>
            <a:lvl4pPr indent="-317500" lvl="3" marL="1828800" marR="0" algn="l">
              <a:lnSpc>
                <a:spcPct val="100000"/>
              </a:lnSpc>
              <a:spcBef>
                <a:spcPts val="300"/>
              </a:spcBef>
              <a:spcAft>
                <a:spcPts val="0"/>
              </a:spcAft>
              <a:buClr>
                <a:srgbClr val="07336F"/>
              </a:buClr>
              <a:buSzPts val="1400"/>
              <a:buFont typeface="Arial"/>
              <a:buChar char="•"/>
              <a:defRPr b="0" i="0" sz="1400" u="none" cap="none" strike="noStrike">
                <a:solidFill>
                  <a:srgbClr val="07336F"/>
                </a:solidFill>
                <a:latin typeface="Arial"/>
                <a:ea typeface="Arial"/>
                <a:cs typeface="Arial"/>
                <a:sym typeface="Arial"/>
              </a:defRPr>
            </a:lvl4pPr>
            <a:lvl5pPr indent="-304800" lvl="4" marL="2286000" marR="0" algn="l">
              <a:lnSpc>
                <a:spcPct val="100000"/>
              </a:lnSpc>
              <a:spcBef>
                <a:spcPts val="200"/>
              </a:spcBef>
              <a:spcAft>
                <a:spcPts val="0"/>
              </a:spcAft>
              <a:buClr>
                <a:srgbClr val="07336F"/>
              </a:buClr>
              <a:buSzPts val="1200"/>
              <a:buFont typeface="Arial"/>
              <a:buChar char="•"/>
              <a:defRPr b="0" i="0" sz="1200" u="none" cap="none" strike="noStrike">
                <a:solidFill>
                  <a:srgbClr val="07336F"/>
                </a:solidFill>
                <a:latin typeface="Arial"/>
                <a:ea typeface="Arial"/>
                <a:cs typeface="Arial"/>
                <a:sym typeface="Arial"/>
              </a:defRPr>
            </a:lvl5pPr>
            <a:lvl6pPr indent="-304800" lvl="5" marL="2743200" marR="0" algn="l">
              <a:lnSpc>
                <a:spcPct val="100000"/>
              </a:lnSpc>
              <a:spcBef>
                <a:spcPts val="200"/>
              </a:spcBef>
              <a:spcAft>
                <a:spcPts val="0"/>
              </a:spcAft>
              <a:buClr>
                <a:srgbClr val="07336F"/>
              </a:buClr>
              <a:buSzPts val="1200"/>
              <a:buFont typeface="Arial"/>
              <a:buChar char="•"/>
              <a:defRPr b="0" i="0" sz="1200" u="none" cap="none" strike="noStrike">
                <a:solidFill>
                  <a:srgbClr val="07336F"/>
                </a:solidFill>
                <a:latin typeface="Arial"/>
                <a:ea typeface="Arial"/>
                <a:cs typeface="Arial"/>
                <a:sym typeface="Arial"/>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37" name="Google Shape;137;p28"/>
          <p:cNvSpPr txBox="1"/>
          <p:nvPr>
            <p:ph type="title"/>
          </p:nvPr>
        </p:nvSpPr>
        <p:spPr>
          <a:xfrm>
            <a:off x="1011115" y="153788"/>
            <a:ext cx="7507200" cy="594300"/>
          </a:xfrm>
          <a:prstGeom prst="rect">
            <a:avLst/>
          </a:prstGeom>
          <a:solidFill>
            <a:schemeClr val="lt1"/>
          </a:solidFill>
          <a:ln>
            <a:noFill/>
          </a:ln>
        </p:spPr>
        <p:txBody>
          <a:bodyPr anchorCtr="0" anchor="ctr" bIns="68575" lIns="68575" spcFirstLastPara="1" rIns="68575" wrap="square" tIns="68575">
            <a:noAutofit/>
          </a:bodyPr>
          <a:lstStyle>
            <a:lvl1pPr lvl="0" marR="0" algn="l">
              <a:lnSpc>
                <a:spcPct val="100000"/>
              </a:lnSpc>
              <a:spcBef>
                <a:spcPts val="0"/>
              </a:spcBef>
              <a:spcAft>
                <a:spcPts val="0"/>
              </a:spcAft>
              <a:buClr>
                <a:srgbClr val="0099D8"/>
              </a:buClr>
              <a:buSzPts val="11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1">
  <p:cSld name="CAPTION_ONLY_1">
    <p:spTree>
      <p:nvGrpSpPr>
        <p:cNvPr id="138" name="Shape 138"/>
        <p:cNvGrpSpPr/>
        <p:nvPr/>
      </p:nvGrpSpPr>
      <p:grpSpPr>
        <a:xfrm>
          <a:off x="0" y="0"/>
          <a:ext cx="0" cy="0"/>
          <a:chOff x="0" y="0"/>
          <a:chExt cx="0" cy="0"/>
        </a:xfrm>
      </p:grpSpPr>
      <p:sp>
        <p:nvSpPr>
          <p:cNvPr id="139" name="Google Shape;139;p29"/>
          <p:cNvSpPr/>
          <p:nvPr/>
        </p:nvSpPr>
        <p:spPr>
          <a:xfrm>
            <a:off x="0" y="4663225"/>
            <a:ext cx="2651700" cy="264300"/>
          </a:xfrm>
          <a:prstGeom prst="rect">
            <a:avLst/>
          </a:prstGeom>
          <a:gradFill>
            <a:gsLst>
              <a:gs pos="0">
                <a:schemeClr val="accent3"/>
              </a:gs>
              <a:gs pos="50000">
                <a:schemeClr val="accent1"/>
              </a:gs>
              <a:gs pos="100000">
                <a:schemeClr val="accent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29"/>
          <p:cNvSpPr txBox="1"/>
          <p:nvPr>
            <p:ph idx="12" type="sldNum"/>
          </p:nvPr>
        </p:nvSpPr>
        <p:spPr>
          <a:xfrm>
            <a:off x="6953528" y="4663225"/>
            <a:ext cx="2067600" cy="323100"/>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1pPr>
            <a:lvl2pPr indent="0" lvl="1"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2pPr>
            <a:lvl3pPr indent="0" lvl="2"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3pPr>
            <a:lvl4pPr indent="0" lvl="3"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4pPr>
            <a:lvl5pPr indent="0" lvl="4"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5pPr>
            <a:lvl6pPr indent="0" lvl="5"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6pPr>
            <a:lvl7pPr indent="0" lvl="6"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7pPr>
            <a:lvl8pPr indent="0" lvl="7"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8pPr>
            <a:lvl9pPr indent="0" lvl="8" marL="0" marR="0" algn="r">
              <a:lnSpc>
                <a:spcPct val="100000"/>
              </a:lnSpc>
              <a:spcBef>
                <a:spcPts val="0"/>
              </a:spcBef>
              <a:spcAft>
                <a:spcPts val="0"/>
              </a:spcAft>
              <a:buClr>
                <a:srgbClr val="000000"/>
              </a:buClr>
              <a:buSzPts val="900"/>
              <a:buFont typeface="Arial"/>
              <a:buNone/>
              <a:defRPr b="0" i="0" sz="900" u="none" cap="none" strike="noStrike">
                <a:latin typeface="Montserrat"/>
                <a:ea typeface="Montserrat"/>
                <a:cs typeface="Montserrat"/>
                <a:sym typeface="Montserrat"/>
              </a:defRPr>
            </a:lvl9pPr>
          </a:lstStyle>
          <a:p>
            <a:pPr indent="0" lvl="0" marL="0" rtl="0" algn="r">
              <a:spcBef>
                <a:spcPts val="0"/>
              </a:spcBef>
              <a:spcAft>
                <a:spcPts val="0"/>
              </a:spcAft>
              <a:buNone/>
            </a:pPr>
            <a:r>
              <a:rPr lang="en"/>
              <a:t>NOAA  //  ESIB - Board  //  </a:t>
            </a: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9" name="Shape 59"/>
        <p:cNvGrpSpPr/>
        <p:nvPr/>
      </p:nvGrpSpPr>
      <p:grpSpPr>
        <a:xfrm>
          <a:off x="0" y="0"/>
          <a:ext cx="0" cy="0"/>
          <a:chOff x="0" y="0"/>
          <a:chExt cx="0" cy="0"/>
        </a:xfrm>
      </p:grpSpPr>
      <p:sp>
        <p:nvSpPr>
          <p:cNvPr id="60" name="Google Shape;60;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61" name="Google Shape;61;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62" name="Google Shape;62;p16"/>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21.png"/><Relationship Id="rId5"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27.png"/><Relationship Id="rId6" Type="http://schemas.openxmlformats.org/officeDocument/2006/relationships/image" Target="../media/image26.png"/><Relationship Id="rId7" Type="http://schemas.openxmlformats.org/officeDocument/2006/relationships/image" Target="../media/image20.png"/><Relationship Id="rId8"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hyperlink" Target="https://sab.noaa.gov/wp-content/uploads/2022/04/PWR-Report-in-Brief_4March2022_Final.pdf" TargetMode="External"/><Relationship Id="rId4" Type="http://schemas.openxmlformats.org/officeDocument/2006/relationships/image" Target="../media/image23.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10.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4.gif"/><Relationship Id="rId5"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0"/>
          <p:cNvSpPr txBox="1"/>
          <p:nvPr>
            <p:ph type="ctrTitle"/>
          </p:nvPr>
        </p:nvSpPr>
        <p:spPr>
          <a:xfrm>
            <a:off x="420900" y="644700"/>
            <a:ext cx="8575500" cy="23706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t/>
            </a:r>
            <a:endParaRPr b="0" sz="2200">
              <a:solidFill>
                <a:srgbClr val="000000"/>
              </a:solidFill>
              <a:latin typeface="Nunito"/>
              <a:ea typeface="Nunito"/>
              <a:cs typeface="Nunito"/>
              <a:sym typeface="Nunito"/>
            </a:endParaRPr>
          </a:p>
          <a:p>
            <a:pPr indent="0" lvl="0" marL="0" rtl="0" algn="ctr">
              <a:lnSpc>
                <a:spcPct val="115000"/>
              </a:lnSpc>
              <a:spcBef>
                <a:spcPts val="0"/>
              </a:spcBef>
              <a:spcAft>
                <a:spcPts val="0"/>
              </a:spcAft>
              <a:buNone/>
            </a:pPr>
            <a:r>
              <a:rPr lang="en" sz="2200">
                <a:latin typeface="Arial"/>
                <a:ea typeface="Arial"/>
                <a:cs typeface="Arial"/>
                <a:sym typeface="Arial"/>
              </a:rPr>
              <a:t>NOAA</a:t>
            </a:r>
            <a:r>
              <a:rPr lang="en" sz="2200">
                <a:latin typeface="Arial"/>
                <a:ea typeface="Arial"/>
                <a:cs typeface="Arial"/>
                <a:sym typeface="Arial"/>
              </a:rPr>
              <a:t> Precipitation Prediction Grand Challenge (PPGC) Initiative</a:t>
            </a:r>
            <a:endParaRPr sz="2200">
              <a:latin typeface="Arial"/>
              <a:ea typeface="Arial"/>
              <a:cs typeface="Arial"/>
              <a:sym typeface="Arial"/>
            </a:endParaRPr>
          </a:p>
          <a:p>
            <a:pPr indent="0" lvl="0" marL="0" rtl="0" algn="ctr">
              <a:lnSpc>
                <a:spcPct val="115000"/>
              </a:lnSpc>
              <a:spcBef>
                <a:spcPts val="0"/>
              </a:spcBef>
              <a:spcAft>
                <a:spcPts val="0"/>
              </a:spcAft>
              <a:buNone/>
            </a:pPr>
            <a:r>
              <a:rPr lang="en" sz="2200">
                <a:latin typeface="Arial"/>
                <a:ea typeface="Arial"/>
                <a:cs typeface="Arial"/>
                <a:sym typeface="Arial"/>
              </a:rPr>
              <a:t>in Supportive of UFS Improvement and Applications</a:t>
            </a:r>
            <a:endParaRPr b="0" sz="2200">
              <a:latin typeface="Arial"/>
              <a:ea typeface="Arial"/>
              <a:cs typeface="Arial"/>
              <a:sym typeface="Arial"/>
            </a:endParaRPr>
          </a:p>
          <a:p>
            <a:pPr indent="0" lvl="0" marL="0" rtl="0" algn="l">
              <a:lnSpc>
                <a:spcPct val="100000"/>
              </a:lnSpc>
              <a:spcBef>
                <a:spcPts val="0"/>
              </a:spcBef>
              <a:spcAft>
                <a:spcPts val="0"/>
              </a:spcAft>
              <a:buSzPct val="70000"/>
              <a:buNone/>
            </a:pPr>
            <a:r>
              <a:t/>
            </a:r>
            <a:endParaRPr sz="6000"/>
          </a:p>
        </p:txBody>
      </p:sp>
      <p:sp>
        <p:nvSpPr>
          <p:cNvPr id="146" name="Google Shape;146;p30"/>
          <p:cNvSpPr txBox="1"/>
          <p:nvPr>
            <p:ph idx="1" type="subTitle"/>
          </p:nvPr>
        </p:nvSpPr>
        <p:spPr>
          <a:xfrm>
            <a:off x="1927500" y="2168075"/>
            <a:ext cx="5146200" cy="2684400"/>
          </a:xfrm>
          <a:prstGeom prst="rect">
            <a:avLst/>
          </a:prstGeom>
        </p:spPr>
        <p:txBody>
          <a:bodyPr anchorCtr="0" anchor="t" bIns="91425" lIns="91425" spcFirstLastPara="1" rIns="91425" wrap="square" tIns="91425">
            <a:normAutofit fontScale="77500" lnSpcReduction="10000"/>
          </a:bodyPr>
          <a:lstStyle/>
          <a:p>
            <a:pPr indent="0" lvl="0" marL="0" rtl="0" algn="ctr">
              <a:spcBef>
                <a:spcPts val="0"/>
              </a:spcBef>
              <a:spcAft>
                <a:spcPts val="0"/>
              </a:spcAft>
              <a:buClr>
                <a:srgbClr val="000000"/>
              </a:buClr>
              <a:buSzPct val="90000"/>
              <a:buFont typeface="Arial"/>
              <a:buNone/>
            </a:pPr>
            <a:r>
              <a:rPr lang="en" sz="2000">
                <a:latin typeface="Montserrat"/>
                <a:ea typeface="Montserrat"/>
                <a:cs typeface="Montserrat"/>
                <a:sym typeface="Montserrat"/>
              </a:rPr>
              <a:t>Co-Leads of NOAA PPGC Initiative</a:t>
            </a:r>
            <a:endParaRPr sz="2000">
              <a:latin typeface="Montserrat"/>
              <a:ea typeface="Montserrat"/>
              <a:cs typeface="Montserrat"/>
              <a:sym typeface="Montserrat"/>
            </a:endParaRPr>
          </a:p>
          <a:p>
            <a:pPr indent="0" lvl="0" marL="0" rtl="0" algn="ctr">
              <a:spcBef>
                <a:spcPts val="0"/>
              </a:spcBef>
              <a:spcAft>
                <a:spcPts val="0"/>
              </a:spcAft>
              <a:buClr>
                <a:srgbClr val="000000"/>
              </a:buClr>
              <a:buSzPct val="90000"/>
              <a:buFont typeface="Arial"/>
              <a:buNone/>
            </a:pPr>
            <a:r>
              <a:t/>
            </a:r>
            <a:endParaRPr sz="2000">
              <a:latin typeface="Montserrat"/>
              <a:ea typeface="Montserrat"/>
              <a:cs typeface="Montserrat"/>
              <a:sym typeface="Montserrat"/>
            </a:endParaRPr>
          </a:p>
          <a:p>
            <a:pPr indent="0" lvl="0" marL="0" rtl="0" algn="ctr">
              <a:spcBef>
                <a:spcPts val="0"/>
              </a:spcBef>
              <a:spcAft>
                <a:spcPts val="0"/>
              </a:spcAft>
              <a:buClr>
                <a:srgbClr val="000000"/>
              </a:buClr>
              <a:buSzPct val="90000"/>
              <a:buFont typeface="Arial"/>
              <a:buNone/>
            </a:pPr>
            <a:r>
              <a:rPr lang="en" sz="2000">
                <a:latin typeface="Montserrat"/>
                <a:ea typeface="Montserrat"/>
                <a:cs typeface="Montserrat"/>
                <a:sym typeface="Montserrat"/>
              </a:rPr>
              <a:t>David Novak (NOAA National Weather Service)</a:t>
            </a:r>
            <a:endParaRPr sz="2000">
              <a:latin typeface="Montserrat"/>
              <a:ea typeface="Montserrat"/>
              <a:cs typeface="Montserrat"/>
              <a:sym typeface="Montserrat"/>
            </a:endParaRPr>
          </a:p>
          <a:p>
            <a:pPr indent="0" lvl="0" marL="0" rtl="0" algn="ctr">
              <a:spcBef>
                <a:spcPts val="0"/>
              </a:spcBef>
              <a:spcAft>
                <a:spcPts val="0"/>
              </a:spcAft>
              <a:buClr>
                <a:srgbClr val="000000"/>
              </a:buClr>
              <a:buSzPct val="90000"/>
              <a:buFont typeface="Arial"/>
              <a:buNone/>
            </a:pPr>
            <a:r>
              <a:rPr lang="en" sz="2000">
                <a:latin typeface="Montserrat"/>
                <a:ea typeface="Montserrat"/>
                <a:cs typeface="Montserrat"/>
                <a:sym typeface="Montserrat"/>
              </a:rPr>
              <a:t>John Ten Hoeve (NOAA Weather Program Office)</a:t>
            </a:r>
            <a:endParaRPr sz="2000">
              <a:latin typeface="Montserrat"/>
              <a:ea typeface="Montserrat"/>
              <a:cs typeface="Montserrat"/>
              <a:sym typeface="Montserrat"/>
            </a:endParaRPr>
          </a:p>
          <a:p>
            <a:pPr indent="0" lvl="0" marL="0" rtl="0" algn="ctr">
              <a:spcBef>
                <a:spcPts val="0"/>
              </a:spcBef>
              <a:spcAft>
                <a:spcPts val="0"/>
              </a:spcAft>
              <a:buClr>
                <a:srgbClr val="000000"/>
              </a:buClr>
              <a:buSzPct val="90000"/>
              <a:buFont typeface="Arial"/>
              <a:buNone/>
            </a:pPr>
            <a:r>
              <a:rPr b="1" lang="en" sz="2000">
                <a:latin typeface="Montserrat"/>
                <a:ea typeface="Montserrat"/>
                <a:cs typeface="Montserrat"/>
                <a:sym typeface="Montserrat"/>
              </a:rPr>
              <a:t>Jin Huang</a:t>
            </a:r>
            <a:r>
              <a:rPr lang="en" sz="2000">
                <a:latin typeface="Montserrat"/>
                <a:ea typeface="Montserrat"/>
                <a:cs typeface="Montserrat"/>
                <a:sym typeface="Montserrat"/>
              </a:rPr>
              <a:t> (NOAA Climate Program Office) </a:t>
            </a:r>
            <a:endParaRPr sz="2000">
              <a:latin typeface="Montserrat"/>
              <a:ea typeface="Montserrat"/>
              <a:cs typeface="Montserrat"/>
              <a:sym typeface="Montserrat"/>
            </a:endParaRPr>
          </a:p>
          <a:p>
            <a:pPr indent="0" lvl="0" marL="0" rtl="0" algn="ctr">
              <a:spcBef>
                <a:spcPts val="0"/>
              </a:spcBef>
              <a:spcAft>
                <a:spcPts val="0"/>
              </a:spcAft>
              <a:buClr>
                <a:srgbClr val="000000"/>
              </a:buClr>
              <a:buSzPct val="90000"/>
              <a:buFont typeface="Arial"/>
              <a:buNone/>
            </a:pPr>
            <a:r>
              <a:rPr lang="en" sz="2000">
                <a:latin typeface="Montserrat"/>
                <a:ea typeface="Montserrat"/>
                <a:cs typeface="Montserrat"/>
                <a:sym typeface="Montserrat"/>
              </a:rPr>
              <a:t>Chris Spells (NOAA Weather Program Office)</a:t>
            </a:r>
            <a:endParaRPr sz="2000">
              <a:latin typeface="Montserrat"/>
              <a:ea typeface="Montserrat"/>
              <a:cs typeface="Montserrat"/>
              <a:sym typeface="Montserrat"/>
            </a:endParaRPr>
          </a:p>
          <a:p>
            <a:pPr indent="0" lvl="0" marL="0" rtl="0" algn="ctr">
              <a:spcBef>
                <a:spcPts val="0"/>
              </a:spcBef>
              <a:spcAft>
                <a:spcPts val="0"/>
              </a:spcAft>
              <a:buClr>
                <a:srgbClr val="000000"/>
              </a:buClr>
              <a:buSzPct val="90000"/>
              <a:buFont typeface="Arial"/>
              <a:buNone/>
            </a:pPr>
            <a:r>
              <a:t/>
            </a:r>
            <a:endParaRPr sz="2000">
              <a:latin typeface="Montserrat"/>
              <a:ea typeface="Montserrat"/>
              <a:cs typeface="Montserrat"/>
              <a:sym typeface="Montserrat"/>
            </a:endParaRPr>
          </a:p>
          <a:p>
            <a:pPr indent="0" lvl="0" marL="0" rtl="0" algn="l">
              <a:spcBef>
                <a:spcPts val="0"/>
              </a:spcBef>
              <a:spcAft>
                <a:spcPts val="0"/>
              </a:spcAft>
              <a:buNone/>
            </a:pPr>
            <a:r>
              <a:t/>
            </a:r>
            <a:endParaRPr sz="1800">
              <a:solidFill>
                <a:srgbClr val="FFFF00"/>
              </a:solidFill>
              <a:latin typeface="Montserrat"/>
              <a:ea typeface="Montserrat"/>
              <a:cs typeface="Montserrat"/>
              <a:sym typeface="Montserrat"/>
            </a:endParaRPr>
          </a:p>
          <a:p>
            <a:pPr indent="0" lvl="0" marL="0" rtl="0" algn="ctr">
              <a:spcBef>
                <a:spcPts val="0"/>
              </a:spcBef>
              <a:spcAft>
                <a:spcPts val="0"/>
              </a:spcAft>
              <a:buClr>
                <a:srgbClr val="000000"/>
              </a:buClr>
              <a:buSzPct val="100000"/>
              <a:buFont typeface="Arial"/>
              <a:buNone/>
            </a:pPr>
            <a:r>
              <a:rPr lang="en" sz="1800">
                <a:latin typeface="Montserrat"/>
                <a:ea typeface="Montserrat"/>
                <a:cs typeface="Montserrat"/>
                <a:sym typeface="Montserrat"/>
              </a:rPr>
              <a:t>July 22, 2026</a:t>
            </a:r>
            <a:endParaRPr sz="1800">
              <a:latin typeface="Montserrat"/>
              <a:ea typeface="Montserrat"/>
              <a:cs typeface="Montserrat"/>
              <a:sym typeface="Montserrat"/>
            </a:endParaRPr>
          </a:p>
          <a:p>
            <a:pPr indent="0" lvl="0" marL="0" rtl="0" algn="ctr">
              <a:spcBef>
                <a:spcPts val="0"/>
              </a:spcBef>
              <a:spcAft>
                <a:spcPts val="0"/>
              </a:spcAft>
              <a:buClr>
                <a:srgbClr val="000000"/>
              </a:buClr>
              <a:buSzPct val="100000"/>
              <a:buFont typeface="Arial"/>
              <a:buNone/>
            </a:pPr>
            <a:r>
              <a:rPr lang="en" sz="1800">
                <a:latin typeface="Montserrat"/>
                <a:ea typeface="Montserrat"/>
                <a:cs typeface="Montserrat"/>
                <a:sym typeface="Montserrat"/>
              </a:rPr>
              <a:t>UIFCW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9"/>
          <p:cNvSpPr txBox="1"/>
          <p:nvPr/>
        </p:nvSpPr>
        <p:spPr>
          <a:xfrm>
            <a:off x="2020100" y="46300"/>
            <a:ext cx="6873600" cy="5505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000000"/>
              </a:buClr>
              <a:buSzPts val="3300"/>
              <a:buFont typeface="Arial"/>
              <a:buNone/>
            </a:pPr>
            <a:r>
              <a:rPr b="1" lang="en" sz="2400">
                <a:solidFill>
                  <a:srgbClr val="0B4596"/>
                </a:solidFill>
              </a:rPr>
              <a:t>TEPEX: TPOS Equatorial Pacific Experiment</a:t>
            </a:r>
            <a:endParaRPr b="1" i="0" sz="2400" u="none" cap="none" strike="noStrike">
              <a:solidFill>
                <a:srgbClr val="0B4596"/>
              </a:solidFill>
            </a:endParaRPr>
          </a:p>
        </p:txBody>
      </p:sp>
      <p:sp>
        <p:nvSpPr>
          <p:cNvPr id="250" name="Google Shape;250;p39"/>
          <p:cNvSpPr txBox="1"/>
          <p:nvPr/>
        </p:nvSpPr>
        <p:spPr>
          <a:xfrm>
            <a:off x="368975" y="768613"/>
            <a:ext cx="4321200" cy="2130600"/>
          </a:xfrm>
          <a:prstGeom prst="rect">
            <a:avLst/>
          </a:prstGeom>
          <a:solidFill>
            <a:srgbClr val="CFE2F3"/>
          </a:solidFill>
          <a:ln>
            <a:noFill/>
          </a:ln>
        </p:spPr>
        <p:txBody>
          <a:bodyPr anchorCtr="0" anchor="t" bIns="34275" lIns="68575" spcFirstLastPara="1" rIns="68575" wrap="square" tIns="34275">
            <a:noAutofit/>
          </a:bodyPr>
          <a:lstStyle/>
          <a:p>
            <a:pPr indent="-317500" lvl="0" marL="457200" marR="0" rtl="0" algn="l">
              <a:lnSpc>
                <a:spcPct val="115000"/>
              </a:lnSpc>
              <a:spcBef>
                <a:spcPts val="0"/>
              </a:spcBef>
              <a:spcAft>
                <a:spcPts val="0"/>
              </a:spcAft>
              <a:buClr>
                <a:srgbClr val="0B4596"/>
              </a:buClr>
              <a:buSzPts val="1400"/>
              <a:buFont typeface="Arial"/>
              <a:buChar char="●"/>
            </a:pPr>
            <a:r>
              <a:rPr lang="en">
                <a:solidFill>
                  <a:srgbClr val="0B4596"/>
                </a:solidFill>
              </a:rPr>
              <a:t>Contribute to</a:t>
            </a:r>
            <a:r>
              <a:rPr b="0" i="0" lang="en" u="none" cap="none" strike="noStrike">
                <a:solidFill>
                  <a:srgbClr val="0B4596"/>
                </a:solidFill>
                <a:latin typeface="Arial"/>
                <a:ea typeface="Arial"/>
                <a:cs typeface="Arial"/>
                <a:sym typeface="Arial"/>
              </a:rPr>
              <a:t> global </a:t>
            </a:r>
            <a:r>
              <a:rPr b="0" i="0" lang="en" u="sng" cap="none" strike="noStrike">
                <a:solidFill>
                  <a:srgbClr val="0B4596"/>
                </a:solidFill>
                <a:latin typeface="Arial"/>
                <a:ea typeface="Arial"/>
                <a:cs typeface="Arial"/>
                <a:sym typeface="Arial"/>
              </a:rPr>
              <a:t>atmosphere-land-ocean coupled </a:t>
            </a:r>
            <a:r>
              <a:rPr b="0" i="0" lang="en" u="none" cap="none" strike="noStrike">
                <a:solidFill>
                  <a:srgbClr val="0B4596"/>
                </a:solidFill>
                <a:latin typeface="Arial"/>
                <a:ea typeface="Arial"/>
                <a:cs typeface="Arial"/>
                <a:sym typeface="Arial"/>
              </a:rPr>
              <a:t>field campaigns of GPEX</a:t>
            </a:r>
            <a:endParaRPr b="0" i="0" u="none" cap="none" strike="noStrike">
              <a:solidFill>
                <a:srgbClr val="0B4596"/>
              </a:solidFill>
              <a:latin typeface="Arial"/>
              <a:ea typeface="Arial"/>
              <a:cs typeface="Arial"/>
              <a:sym typeface="Arial"/>
            </a:endParaRPr>
          </a:p>
          <a:p>
            <a:pPr indent="-317500" lvl="0" marL="457200" marR="0" rtl="0" algn="l">
              <a:lnSpc>
                <a:spcPct val="115000"/>
              </a:lnSpc>
              <a:spcBef>
                <a:spcPts val="0"/>
              </a:spcBef>
              <a:spcAft>
                <a:spcPts val="0"/>
              </a:spcAft>
              <a:buClr>
                <a:srgbClr val="D80000"/>
              </a:buClr>
              <a:buSzPts val="1400"/>
              <a:buFont typeface="Arial"/>
              <a:buChar char="●"/>
            </a:pPr>
            <a:r>
              <a:rPr b="0" i="0" lang="en" u="none" cap="none" strike="noStrike">
                <a:solidFill>
                  <a:srgbClr val="D80000"/>
                </a:solidFill>
                <a:latin typeface="Arial"/>
                <a:ea typeface="Arial"/>
                <a:cs typeface="Arial"/>
                <a:sym typeface="Arial"/>
              </a:rPr>
              <a:t>TEPEX (202</a:t>
            </a:r>
            <a:r>
              <a:rPr lang="en">
                <a:solidFill>
                  <a:srgbClr val="D80000"/>
                </a:solidFill>
              </a:rPr>
              <a:t>7</a:t>
            </a:r>
            <a:r>
              <a:rPr b="0" i="0" lang="en" u="none" cap="none" strike="noStrike">
                <a:solidFill>
                  <a:srgbClr val="D80000"/>
                </a:solidFill>
                <a:latin typeface="Arial"/>
                <a:ea typeface="Arial"/>
                <a:cs typeface="Arial"/>
                <a:sym typeface="Arial"/>
              </a:rPr>
              <a:t> - 202</a:t>
            </a:r>
            <a:r>
              <a:rPr lang="en">
                <a:solidFill>
                  <a:srgbClr val="D80000"/>
                </a:solidFill>
              </a:rPr>
              <a:t>8</a:t>
            </a:r>
            <a:r>
              <a:rPr b="0" i="0" lang="en" u="none" cap="none" strike="noStrike">
                <a:solidFill>
                  <a:srgbClr val="D80000"/>
                </a:solidFill>
                <a:latin typeface="Arial"/>
                <a:ea typeface="Arial"/>
                <a:cs typeface="Arial"/>
                <a:sym typeface="Arial"/>
              </a:rPr>
              <a:t>)</a:t>
            </a:r>
            <a:endParaRPr b="0" i="0" u="none" cap="none" strike="noStrike">
              <a:solidFill>
                <a:srgbClr val="D80000"/>
              </a:solidFill>
              <a:latin typeface="Arial"/>
              <a:ea typeface="Arial"/>
              <a:cs typeface="Arial"/>
              <a:sym typeface="Arial"/>
            </a:endParaRPr>
          </a:p>
          <a:p>
            <a:pPr indent="-317500" lvl="0" marL="457200" marR="0" rtl="0" algn="l">
              <a:lnSpc>
                <a:spcPct val="115000"/>
              </a:lnSpc>
              <a:spcBef>
                <a:spcPts val="0"/>
              </a:spcBef>
              <a:spcAft>
                <a:spcPts val="0"/>
              </a:spcAft>
              <a:buClr>
                <a:srgbClr val="0A4595"/>
              </a:buClr>
              <a:buSzPts val="1400"/>
              <a:buFont typeface="Arial"/>
              <a:buChar char="●"/>
            </a:pPr>
            <a:r>
              <a:rPr b="1" i="0" lang="en" u="none" cap="none" strike="noStrike">
                <a:solidFill>
                  <a:srgbClr val="0A4595"/>
                </a:solidFill>
                <a:latin typeface="Arial"/>
                <a:ea typeface="Arial"/>
                <a:cs typeface="Arial"/>
                <a:sym typeface="Arial"/>
              </a:rPr>
              <a:t>ATOMIC (</a:t>
            </a:r>
            <a:r>
              <a:rPr b="0" i="0" lang="en" u="none" cap="none" strike="noStrike">
                <a:solidFill>
                  <a:srgbClr val="0A4595"/>
                </a:solidFill>
                <a:latin typeface="Arial"/>
                <a:ea typeface="Arial"/>
                <a:cs typeface="Arial"/>
                <a:sym typeface="Arial"/>
              </a:rPr>
              <a:t>2020</a:t>
            </a:r>
            <a:r>
              <a:rPr b="1" i="0" lang="en" u="none" cap="none" strike="noStrike">
                <a:solidFill>
                  <a:srgbClr val="0A4595"/>
                </a:solidFill>
                <a:latin typeface="Arial"/>
                <a:ea typeface="Arial"/>
                <a:cs typeface="Arial"/>
                <a:sym typeface="Arial"/>
              </a:rPr>
              <a:t>)</a:t>
            </a:r>
            <a:endParaRPr b="1" i="0" u="none" cap="none" strike="noStrike">
              <a:solidFill>
                <a:srgbClr val="0A4595"/>
              </a:solidFill>
              <a:latin typeface="Arial"/>
              <a:ea typeface="Arial"/>
              <a:cs typeface="Arial"/>
              <a:sym typeface="Arial"/>
            </a:endParaRPr>
          </a:p>
          <a:p>
            <a:pPr indent="-317500" lvl="0" marL="457200" marR="0" rtl="0" algn="l">
              <a:lnSpc>
                <a:spcPct val="115000"/>
              </a:lnSpc>
              <a:spcBef>
                <a:spcPts val="0"/>
              </a:spcBef>
              <a:spcAft>
                <a:spcPts val="0"/>
              </a:spcAft>
              <a:buClr>
                <a:srgbClr val="0A4595"/>
              </a:buClr>
              <a:buSzPts val="1400"/>
              <a:buFont typeface="Arial"/>
              <a:buChar char="●"/>
            </a:pPr>
            <a:r>
              <a:rPr b="1" i="0" lang="en" u="none" cap="none" strike="noStrike">
                <a:solidFill>
                  <a:srgbClr val="0A4595"/>
                </a:solidFill>
                <a:latin typeface="Arial"/>
                <a:ea typeface="Arial"/>
                <a:cs typeface="Arial"/>
                <a:sym typeface="Arial"/>
              </a:rPr>
              <a:t>Years of Maritime Continent (</a:t>
            </a:r>
            <a:r>
              <a:rPr b="0" i="0" lang="en" u="none" cap="none" strike="noStrike">
                <a:solidFill>
                  <a:srgbClr val="0A4595"/>
                </a:solidFill>
                <a:latin typeface="Arial"/>
                <a:ea typeface="Arial"/>
                <a:cs typeface="Arial"/>
                <a:sym typeface="Arial"/>
              </a:rPr>
              <a:t>2017-2019</a:t>
            </a:r>
            <a:r>
              <a:rPr b="1" i="0" lang="en" u="none" cap="none" strike="noStrike">
                <a:solidFill>
                  <a:srgbClr val="0A4595"/>
                </a:solidFill>
                <a:latin typeface="Arial"/>
                <a:ea typeface="Arial"/>
                <a:cs typeface="Arial"/>
                <a:sym typeface="Arial"/>
              </a:rPr>
              <a:t>)</a:t>
            </a:r>
            <a:endParaRPr b="1" i="0" u="none" cap="none" strike="noStrike">
              <a:solidFill>
                <a:srgbClr val="0A4595"/>
              </a:solidFill>
              <a:latin typeface="Arial"/>
              <a:ea typeface="Arial"/>
              <a:cs typeface="Arial"/>
              <a:sym typeface="Arial"/>
            </a:endParaRPr>
          </a:p>
          <a:p>
            <a:pPr indent="-317500" lvl="0" marL="457200" marR="0" rtl="0" algn="l">
              <a:lnSpc>
                <a:spcPct val="115000"/>
              </a:lnSpc>
              <a:spcBef>
                <a:spcPts val="0"/>
              </a:spcBef>
              <a:spcAft>
                <a:spcPts val="0"/>
              </a:spcAft>
              <a:buClr>
                <a:srgbClr val="0A4595"/>
              </a:buClr>
              <a:buSzPts val="1400"/>
              <a:buFont typeface="Arial"/>
              <a:buChar char="●"/>
            </a:pPr>
            <a:r>
              <a:rPr b="1" i="0" lang="en" u="none" cap="none" strike="noStrike">
                <a:solidFill>
                  <a:srgbClr val="0A4595"/>
                </a:solidFill>
                <a:latin typeface="Arial"/>
                <a:ea typeface="Arial"/>
                <a:cs typeface="Arial"/>
                <a:sym typeface="Arial"/>
              </a:rPr>
              <a:t>Dynamo (</a:t>
            </a:r>
            <a:r>
              <a:rPr b="0" i="0" lang="en" u="none" cap="none" strike="noStrike">
                <a:solidFill>
                  <a:srgbClr val="0A4595"/>
                </a:solidFill>
                <a:latin typeface="Arial"/>
                <a:ea typeface="Arial"/>
                <a:cs typeface="Arial"/>
                <a:sym typeface="Arial"/>
              </a:rPr>
              <a:t>2011-2012</a:t>
            </a:r>
            <a:r>
              <a:rPr b="1" i="0" lang="en" u="none" cap="none" strike="noStrike">
                <a:solidFill>
                  <a:srgbClr val="0A4595"/>
                </a:solidFill>
                <a:latin typeface="Arial"/>
                <a:ea typeface="Arial"/>
                <a:cs typeface="Arial"/>
                <a:sym typeface="Arial"/>
              </a:rPr>
              <a:t>)</a:t>
            </a:r>
            <a:endParaRPr b="1" i="0" u="none" cap="none" strike="noStrike">
              <a:solidFill>
                <a:schemeClr val="accent3"/>
              </a:solidFill>
              <a:latin typeface="Arial"/>
              <a:ea typeface="Arial"/>
              <a:cs typeface="Arial"/>
              <a:sym typeface="Arial"/>
            </a:endParaRPr>
          </a:p>
          <a:p>
            <a:pPr indent="-317500" lvl="0" marL="457200" marR="0" rtl="0" algn="l">
              <a:lnSpc>
                <a:spcPct val="115000"/>
              </a:lnSpc>
              <a:spcBef>
                <a:spcPts val="0"/>
              </a:spcBef>
              <a:spcAft>
                <a:spcPts val="0"/>
              </a:spcAft>
              <a:buClr>
                <a:srgbClr val="0A4595"/>
              </a:buClr>
              <a:buSzPts val="1400"/>
              <a:buFont typeface="Arial"/>
              <a:buChar char="●"/>
            </a:pPr>
            <a:r>
              <a:rPr b="1" i="0" lang="en" u="none" cap="none" strike="noStrike">
                <a:solidFill>
                  <a:srgbClr val="0A4595"/>
                </a:solidFill>
                <a:latin typeface="Arial"/>
                <a:ea typeface="Arial"/>
                <a:cs typeface="Arial"/>
                <a:sym typeface="Arial"/>
              </a:rPr>
              <a:t>TOGA-CORE (</a:t>
            </a:r>
            <a:r>
              <a:rPr b="0" i="0" lang="en" u="none" cap="none" strike="noStrike">
                <a:solidFill>
                  <a:srgbClr val="0A4595"/>
                </a:solidFill>
                <a:latin typeface="Arial"/>
                <a:ea typeface="Arial"/>
                <a:cs typeface="Arial"/>
                <a:sym typeface="Arial"/>
              </a:rPr>
              <a:t>IOP in 1991-1992</a:t>
            </a:r>
            <a:r>
              <a:rPr b="1" i="0" lang="en" u="none" cap="none" strike="noStrike">
                <a:solidFill>
                  <a:srgbClr val="0A4595"/>
                </a:solidFill>
                <a:latin typeface="Arial"/>
                <a:ea typeface="Arial"/>
                <a:cs typeface="Arial"/>
                <a:sym typeface="Arial"/>
              </a:rPr>
              <a:t>)</a:t>
            </a:r>
            <a:endParaRPr b="1" i="0" u="none" cap="none" strike="noStrike">
              <a:solidFill>
                <a:srgbClr val="0A4595"/>
              </a:solidFill>
              <a:latin typeface="Arial"/>
              <a:ea typeface="Arial"/>
              <a:cs typeface="Arial"/>
              <a:sym typeface="Arial"/>
            </a:endParaRPr>
          </a:p>
          <a:p>
            <a:pPr indent="-317500" lvl="0" marL="457200" marR="0" rtl="0" algn="l">
              <a:lnSpc>
                <a:spcPct val="115000"/>
              </a:lnSpc>
              <a:spcBef>
                <a:spcPts val="0"/>
              </a:spcBef>
              <a:spcAft>
                <a:spcPts val="0"/>
              </a:spcAft>
              <a:buClr>
                <a:srgbClr val="0A4595"/>
              </a:buClr>
              <a:buSzPts val="1400"/>
              <a:buFont typeface="Arial"/>
              <a:buChar char="●"/>
            </a:pPr>
            <a:r>
              <a:rPr b="1" i="0" lang="en" u="none" cap="none" strike="noStrike">
                <a:solidFill>
                  <a:srgbClr val="0A4595"/>
                </a:solidFill>
                <a:latin typeface="Arial"/>
                <a:ea typeface="Arial"/>
                <a:cs typeface="Arial"/>
                <a:sym typeface="Arial"/>
              </a:rPr>
              <a:t>GATE </a:t>
            </a:r>
            <a:r>
              <a:rPr b="0" i="0" lang="en" u="none" cap="none" strike="noStrike">
                <a:solidFill>
                  <a:srgbClr val="0A4595"/>
                </a:solidFill>
                <a:latin typeface="Arial"/>
                <a:ea typeface="Arial"/>
                <a:cs typeface="Arial"/>
                <a:sym typeface="Arial"/>
              </a:rPr>
              <a:t>(1974)</a:t>
            </a:r>
            <a:endParaRPr b="1" i="0" sz="2500" u="none" cap="none" strike="noStrike">
              <a:solidFill>
                <a:srgbClr val="0A4595"/>
              </a:solidFill>
              <a:latin typeface="Arial"/>
              <a:ea typeface="Arial"/>
              <a:cs typeface="Arial"/>
              <a:sym typeface="Arial"/>
            </a:endParaRPr>
          </a:p>
        </p:txBody>
      </p:sp>
      <p:pic>
        <p:nvPicPr>
          <p:cNvPr id="251" name="Google Shape;251;p39"/>
          <p:cNvPicPr preferRelativeResize="0"/>
          <p:nvPr/>
        </p:nvPicPr>
        <p:blipFill>
          <a:blip r:embed="rId3">
            <a:alphaModFix/>
          </a:blip>
          <a:stretch>
            <a:fillRect/>
          </a:stretch>
        </p:blipFill>
        <p:spPr>
          <a:xfrm>
            <a:off x="5177650" y="768651"/>
            <a:ext cx="3820749" cy="2130519"/>
          </a:xfrm>
          <a:prstGeom prst="rect">
            <a:avLst/>
          </a:prstGeom>
          <a:noFill/>
          <a:ln>
            <a:noFill/>
          </a:ln>
        </p:spPr>
      </p:pic>
      <p:pic>
        <p:nvPicPr>
          <p:cNvPr id="252" name="Google Shape;252;p39"/>
          <p:cNvPicPr preferRelativeResize="0"/>
          <p:nvPr/>
        </p:nvPicPr>
        <p:blipFill rotWithShape="1">
          <a:blip r:embed="rId4">
            <a:alphaModFix/>
          </a:blip>
          <a:srcRect b="0" l="0" r="0" t="0"/>
          <a:stretch/>
        </p:blipFill>
        <p:spPr>
          <a:xfrm>
            <a:off x="5177650" y="2899175"/>
            <a:ext cx="3820750" cy="1932862"/>
          </a:xfrm>
          <a:prstGeom prst="rect">
            <a:avLst/>
          </a:prstGeom>
          <a:noFill/>
          <a:ln>
            <a:noFill/>
          </a:ln>
        </p:spPr>
      </p:pic>
      <p:sp>
        <p:nvSpPr>
          <p:cNvPr id="253" name="Google Shape;253;p39"/>
          <p:cNvSpPr txBox="1"/>
          <p:nvPr/>
        </p:nvSpPr>
        <p:spPr>
          <a:xfrm>
            <a:off x="260800" y="2899225"/>
            <a:ext cx="4689900" cy="213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solidFill>
                  <a:srgbClr val="094D70"/>
                </a:solidFill>
              </a:rPr>
              <a:t>TEPEX Objectives: </a:t>
            </a:r>
            <a:endParaRPr b="1">
              <a:solidFill>
                <a:srgbClr val="094D70"/>
              </a:solidFill>
            </a:endParaRPr>
          </a:p>
          <a:p>
            <a:pPr indent="-317500" lvl="0" marL="457200" rtl="0" algn="l">
              <a:lnSpc>
                <a:spcPct val="115000"/>
              </a:lnSpc>
              <a:spcBef>
                <a:spcPts val="0"/>
              </a:spcBef>
              <a:spcAft>
                <a:spcPts val="0"/>
              </a:spcAft>
              <a:buClr>
                <a:srgbClr val="094D70"/>
              </a:buClr>
              <a:buSzPts val="1400"/>
              <a:buChar char="●"/>
            </a:pPr>
            <a:r>
              <a:rPr lang="en">
                <a:solidFill>
                  <a:srgbClr val="094D70"/>
                </a:solidFill>
              </a:rPr>
              <a:t>Builds on NOAA’s History in Tropical research</a:t>
            </a:r>
            <a:endParaRPr>
              <a:solidFill>
                <a:srgbClr val="094D70"/>
              </a:solidFill>
            </a:endParaRPr>
          </a:p>
          <a:p>
            <a:pPr indent="-317500" lvl="0" marL="457200" rtl="0" algn="l">
              <a:lnSpc>
                <a:spcPct val="115000"/>
              </a:lnSpc>
              <a:spcBef>
                <a:spcPts val="0"/>
              </a:spcBef>
              <a:spcAft>
                <a:spcPts val="0"/>
              </a:spcAft>
              <a:buClr>
                <a:srgbClr val="094D70"/>
              </a:buClr>
              <a:buSzPts val="1400"/>
              <a:buChar char="●"/>
            </a:pPr>
            <a:r>
              <a:rPr lang="en">
                <a:solidFill>
                  <a:srgbClr val="094D70"/>
                </a:solidFill>
              </a:rPr>
              <a:t>Better understand ocean- atmosphere processes in Tropical Pacific that drive precip extremes in the U.S. and globally</a:t>
            </a:r>
            <a:endParaRPr>
              <a:solidFill>
                <a:srgbClr val="094D70"/>
              </a:solidFill>
            </a:endParaRPr>
          </a:p>
          <a:p>
            <a:pPr indent="-317500" lvl="0" marL="457200" rtl="0" algn="l">
              <a:lnSpc>
                <a:spcPct val="115000"/>
              </a:lnSpc>
              <a:spcBef>
                <a:spcPts val="0"/>
              </a:spcBef>
              <a:spcAft>
                <a:spcPts val="0"/>
              </a:spcAft>
              <a:buClr>
                <a:srgbClr val="094D70"/>
              </a:buClr>
              <a:buSzPts val="1400"/>
              <a:buChar char="●"/>
            </a:pPr>
            <a:r>
              <a:rPr lang="en">
                <a:solidFill>
                  <a:srgbClr val="094D70"/>
                </a:solidFill>
              </a:rPr>
              <a:t>Address systematic errors in global models through enhanced observations and improve model precipitation forecasts.</a:t>
            </a:r>
            <a:endParaRPr b="1">
              <a:solidFill>
                <a:srgbClr val="094D70"/>
              </a:solidFill>
            </a:endParaRPr>
          </a:p>
        </p:txBody>
      </p:sp>
      <p:pic>
        <p:nvPicPr>
          <p:cNvPr id="254" name="Google Shape;254;p39"/>
          <p:cNvPicPr preferRelativeResize="0"/>
          <p:nvPr/>
        </p:nvPicPr>
        <p:blipFill>
          <a:blip r:embed="rId5">
            <a:alphaModFix/>
          </a:blip>
          <a:stretch>
            <a:fillRect/>
          </a:stretch>
        </p:blipFill>
        <p:spPr>
          <a:xfrm>
            <a:off x="7738250" y="768624"/>
            <a:ext cx="1208300" cy="398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8" name="Shape 258"/>
        <p:cNvGrpSpPr/>
        <p:nvPr/>
      </p:nvGrpSpPr>
      <p:grpSpPr>
        <a:xfrm>
          <a:off x="0" y="0"/>
          <a:ext cx="0" cy="0"/>
          <a:chOff x="0" y="0"/>
          <a:chExt cx="0" cy="0"/>
        </a:xfrm>
      </p:grpSpPr>
      <p:sp>
        <p:nvSpPr>
          <p:cNvPr id="259" name="Google Shape;259;p40"/>
          <p:cNvSpPr txBox="1"/>
          <p:nvPr/>
        </p:nvSpPr>
        <p:spPr>
          <a:xfrm>
            <a:off x="257798" y="2193074"/>
            <a:ext cx="432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475569"/>
                </a:solidFill>
                <a:latin typeface="Lato"/>
                <a:ea typeface="Lato"/>
                <a:cs typeface="Lato"/>
                <a:sym typeface="Lato"/>
              </a:rPr>
              <a:t>NCEI</a:t>
            </a:r>
            <a:endParaRPr/>
          </a:p>
        </p:txBody>
      </p:sp>
      <p:pic>
        <p:nvPicPr>
          <p:cNvPr id="260" name="Google Shape;260;p40"/>
          <p:cNvPicPr preferRelativeResize="0"/>
          <p:nvPr/>
        </p:nvPicPr>
        <p:blipFill>
          <a:blip r:embed="rId3">
            <a:alphaModFix/>
          </a:blip>
          <a:stretch>
            <a:fillRect/>
          </a:stretch>
        </p:blipFill>
        <p:spPr>
          <a:xfrm>
            <a:off x="293597" y="1603876"/>
            <a:ext cx="2079600" cy="1050374"/>
          </a:xfrm>
          <a:prstGeom prst="rect">
            <a:avLst/>
          </a:prstGeom>
          <a:noFill/>
          <a:ln>
            <a:noFill/>
          </a:ln>
        </p:spPr>
      </p:pic>
      <p:sp>
        <p:nvSpPr>
          <p:cNvPr id="261" name="Google Shape;261;p40"/>
          <p:cNvSpPr txBox="1"/>
          <p:nvPr/>
        </p:nvSpPr>
        <p:spPr>
          <a:xfrm>
            <a:off x="1492000" y="103075"/>
            <a:ext cx="5063700" cy="338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 sz="2200">
                <a:solidFill>
                  <a:srgbClr val="0B4596"/>
                </a:solidFill>
              </a:rPr>
              <a:t>TEPEX Pre-Field Modeling Studies</a:t>
            </a:r>
            <a:endParaRPr sz="2200">
              <a:solidFill>
                <a:srgbClr val="0B4596"/>
              </a:solidFill>
            </a:endParaRPr>
          </a:p>
        </p:txBody>
      </p:sp>
      <p:pic>
        <p:nvPicPr>
          <p:cNvPr id="262" name="Google Shape;262;p40"/>
          <p:cNvPicPr preferRelativeResize="0"/>
          <p:nvPr/>
        </p:nvPicPr>
        <p:blipFill>
          <a:blip r:embed="rId4">
            <a:alphaModFix/>
          </a:blip>
          <a:stretch>
            <a:fillRect/>
          </a:stretch>
        </p:blipFill>
        <p:spPr>
          <a:xfrm>
            <a:off x="7089808" y="103076"/>
            <a:ext cx="2011894" cy="663925"/>
          </a:xfrm>
          <a:prstGeom prst="rect">
            <a:avLst/>
          </a:prstGeom>
          <a:noFill/>
          <a:ln>
            <a:noFill/>
          </a:ln>
        </p:spPr>
      </p:pic>
      <p:sp>
        <p:nvSpPr>
          <p:cNvPr id="263" name="Google Shape;263;p40"/>
          <p:cNvSpPr/>
          <p:nvPr/>
        </p:nvSpPr>
        <p:spPr>
          <a:xfrm>
            <a:off x="293591" y="1143763"/>
            <a:ext cx="2079600" cy="457200"/>
          </a:xfrm>
          <a:prstGeom prst="round2SameRect">
            <a:avLst>
              <a:gd fmla="val 16667" name="adj1"/>
              <a:gd fmla="val 0" name="adj2"/>
            </a:avLst>
          </a:prstGeom>
          <a:solidFill>
            <a:srgbClr val="145FA6"/>
          </a:solidFill>
          <a:ln cap="flat" cmpd="sng" w="9525">
            <a:solidFill>
              <a:srgbClr val="0099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lt1"/>
                </a:solidFill>
              </a:rPr>
              <a:t>Diagnosing coupled model biases</a:t>
            </a:r>
            <a:endParaRPr b="1" sz="1300">
              <a:solidFill>
                <a:schemeClr val="lt1"/>
              </a:solidFill>
            </a:endParaRPr>
          </a:p>
        </p:txBody>
      </p:sp>
      <p:sp>
        <p:nvSpPr>
          <p:cNvPr id="264" name="Google Shape;264;p40"/>
          <p:cNvSpPr/>
          <p:nvPr/>
        </p:nvSpPr>
        <p:spPr>
          <a:xfrm>
            <a:off x="2707016" y="1143763"/>
            <a:ext cx="2079600" cy="457200"/>
          </a:xfrm>
          <a:prstGeom prst="round2SameRect">
            <a:avLst>
              <a:gd fmla="val 16667" name="adj1"/>
              <a:gd fmla="val 0" name="adj2"/>
            </a:avLst>
          </a:prstGeom>
          <a:solidFill>
            <a:srgbClr val="145FA6"/>
          </a:solidFill>
          <a:ln cap="flat" cmpd="sng" w="9525">
            <a:solidFill>
              <a:srgbClr val="0099D8"/>
            </a:solidFill>
            <a:prstDash val="solid"/>
            <a:round/>
            <a:headEnd len="sm" w="sm" type="none"/>
            <a:tailEnd len="sm" w="sm" type="none"/>
          </a:ln>
        </p:spPr>
        <p:txBody>
          <a:bodyPr anchorCtr="0" anchor="ctr" bIns="91425" lIns="45700" spcFirstLastPara="1" rIns="45700" wrap="square" tIns="91425">
            <a:noAutofit/>
          </a:bodyPr>
          <a:lstStyle/>
          <a:p>
            <a:pPr indent="0" lvl="0" marL="0" rtl="0" algn="ctr">
              <a:spcBef>
                <a:spcPts val="0"/>
              </a:spcBef>
              <a:spcAft>
                <a:spcPts val="0"/>
              </a:spcAft>
              <a:buNone/>
            </a:pPr>
            <a:r>
              <a:rPr b="1" lang="en" sz="1300">
                <a:solidFill>
                  <a:schemeClr val="lt1"/>
                </a:solidFill>
              </a:rPr>
              <a:t>Testing SST impacts on rainfall and moisture</a:t>
            </a:r>
            <a:endParaRPr b="1" sz="1300">
              <a:solidFill>
                <a:schemeClr val="lt1"/>
              </a:solidFill>
            </a:endParaRPr>
          </a:p>
        </p:txBody>
      </p:sp>
      <p:sp>
        <p:nvSpPr>
          <p:cNvPr id="265" name="Google Shape;265;p40"/>
          <p:cNvSpPr txBox="1"/>
          <p:nvPr/>
        </p:nvSpPr>
        <p:spPr>
          <a:xfrm>
            <a:off x="2659291" y="2193065"/>
            <a:ext cx="8235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Lato"/>
                <a:ea typeface="Lato"/>
                <a:cs typeface="Lato"/>
                <a:sym typeface="Lato"/>
              </a:rPr>
              <a:t>NESDIS</a:t>
            </a:r>
            <a:endParaRPr>
              <a:solidFill>
                <a:schemeClr val="lt1"/>
              </a:solidFill>
            </a:endParaRPr>
          </a:p>
        </p:txBody>
      </p:sp>
      <p:sp>
        <p:nvSpPr>
          <p:cNvPr id="266" name="Google Shape;266;p40"/>
          <p:cNvSpPr txBox="1"/>
          <p:nvPr/>
        </p:nvSpPr>
        <p:spPr>
          <a:xfrm>
            <a:off x="259590" y="2384838"/>
            <a:ext cx="1232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2"/>
                </a:solidFill>
                <a:highlight>
                  <a:schemeClr val="lt1"/>
                </a:highlight>
                <a:latin typeface="Lato"/>
                <a:ea typeface="Lato"/>
                <a:cs typeface="Lato"/>
                <a:sym typeface="Lato"/>
              </a:rPr>
              <a:t>WU ET AL., 2026</a:t>
            </a:r>
            <a:endParaRPr>
              <a:solidFill>
                <a:schemeClr val="dk2"/>
              </a:solidFill>
              <a:highlight>
                <a:schemeClr val="lt1"/>
              </a:highlight>
            </a:endParaRPr>
          </a:p>
        </p:txBody>
      </p:sp>
      <p:pic>
        <p:nvPicPr>
          <p:cNvPr id="267" name="Google Shape;267;p40"/>
          <p:cNvPicPr preferRelativeResize="0"/>
          <p:nvPr/>
        </p:nvPicPr>
        <p:blipFill rotWithShape="1">
          <a:blip r:embed="rId5">
            <a:alphaModFix/>
          </a:blip>
          <a:srcRect b="19433" l="0" r="0" t="0"/>
          <a:stretch/>
        </p:blipFill>
        <p:spPr>
          <a:xfrm>
            <a:off x="2686975" y="1606525"/>
            <a:ext cx="2079600" cy="1050375"/>
          </a:xfrm>
          <a:prstGeom prst="rect">
            <a:avLst/>
          </a:prstGeom>
          <a:noFill/>
          <a:ln>
            <a:noFill/>
          </a:ln>
        </p:spPr>
      </p:pic>
      <p:sp>
        <p:nvSpPr>
          <p:cNvPr id="268" name="Google Shape;268;p40"/>
          <p:cNvSpPr txBox="1"/>
          <p:nvPr/>
        </p:nvSpPr>
        <p:spPr>
          <a:xfrm>
            <a:off x="2652002" y="2395388"/>
            <a:ext cx="1232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2"/>
                </a:solidFill>
                <a:highlight>
                  <a:schemeClr val="lt1"/>
                </a:highlight>
                <a:latin typeface="Lato"/>
                <a:ea typeface="Lato"/>
                <a:cs typeface="Lato"/>
                <a:sym typeface="Lato"/>
              </a:rPr>
              <a:t>SUN  ET AL., 2026</a:t>
            </a:r>
            <a:endParaRPr>
              <a:solidFill>
                <a:schemeClr val="dk2"/>
              </a:solidFill>
              <a:highlight>
                <a:schemeClr val="lt1"/>
              </a:highlight>
            </a:endParaRPr>
          </a:p>
        </p:txBody>
      </p:sp>
      <p:pic>
        <p:nvPicPr>
          <p:cNvPr id="269" name="Google Shape;269;p40"/>
          <p:cNvPicPr preferRelativeResize="0"/>
          <p:nvPr/>
        </p:nvPicPr>
        <p:blipFill rotWithShape="1">
          <a:blip r:embed="rId6">
            <a:alphaModFix/>
          </a:blip>
          <a:srcRect b="6708" l="0" r="0" t="8381"/>
          <a:stretch/>
        </p:blipFill>
        <p:spPr>
          <a:xfrm>
            <a:off x="901113" y="3396451"/>
            <a:ext cx="3268774" cy="1738710"/>
          </a:xfrm>
          <a:prstGeom prst="rect">
            <a:avLst/>
          </a:prstGeom>
          <a:noFill/>
          <a:ln>
            <a:noFill/>
          </a:ln>
        </p:spPr>
      </p:pic>
      <p:sp>
        <p:nvSpPr>
          <p:cNvPr id="270" name="Google Shape;270;p40"/>
          <p:cNvSpPr txBox="1"/>
          <p:nvPr/>
        </p:nvSpPr>
        <p:spPr>
          <a:xfrm>
            <a:off x="383500" y="2703200"/>
            <a:ext cx="4444200" cy="7389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1800">
                <a:solidFill>
                  <a:srgbClr val="094D70"/>
                </a:solidFill>
              </a:rPr>
              <a:t>To Inform and Optimize </a:t>
            </a:r>
            <a:endParaRPr b="1" sz="1800">
              <a:solidFill>
                <a:srgbClr val="094D70"/>
              </a:solidFill>
            </a:endParaRPr>
          </a:p>
          <a:p>
            <a:pPr indent="0" lvl="0" marL="0" marR="0" rtl="0" algn="ctr">
              <a:spcBef>
                <a:spcPts val="0"/>
              </a:spcBef>
              <a:spcAft>
                <a:spcPts val="0"/>
              </a:spcAft>
              <a:buNone/>
            </a:pPr>
            <a:r>
              <a:rPr b="1" lang="en" sz="1800">
                <a:solidFill>
                  <a:srgbClr val="094D70"/>
                </a:solidFill>
              </a:rPr>
              <a:t>TEPEX Field Campaign Strategies</a:t>
            </a:r>
            <a:endParaRPr b="1" sz="1800">
              <a:solidFill>
                <a:srgbClr val="094D70"/>
              </a:solidFill>
            </a:endParaRPr>
          </a:p>
        </p:txBody>
      </p:sp>
      <p:sp>
        <p:nvSpPr>
          <p:cNvPr id="271" name="Google Shape;271;p40"/>
          <p:cNvSpPr/>
          <p:nvPr/>
        </p:nvSpPr>
        <p:spPr>
          <a:xfrm>
            <a:off x="4998187" y="2384850"/>
            <a:ext cx="28500" cy="1706400"/>
          </a:xfrm>
          <a:prstGeom prst="rect">
            <a:avLst/>
          </a:prstGeom>
          <a:solidFill>
            <a:srgbClr val="0050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72" name="Google Shape;272;p40"/>
          <p:cNvSpPr txBox="1"/>
          <p:nvPr/>
        </p:nvSpPr>
        <p:spPr>
          <a:xfrm>
            <a:off x="5514350" y="982625"/>
            <a:ext cx="3076500" cy="585000"/>
          </a:xfrm>
          <a:prstGeom prst="rect">
            <a:avLst/>
          </a:prstGeom>
          <a:solidFill>
            <a:srgbClr val="0A4595"/>
          </a:solidFill>
          <a:ln cap="flat" cmpd="sng" w="9525">
            <a:solidFill>
              <a:srgbClr val="0099D8"/>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400"/>
              </a:spcAft>
              <a:buNone/>
            </a:pPr>
            <a:r>
              <a:rPr b="1" lang="en" sz="1300">
                <a:solidFill>
                  <a:schemeClr val="lt1"/>
                </a:solidFill>
              </a:rPr>
              <a:t>Determining vertical wind shear influences on cold pool and precip</a:t>
            </a:r>
            <a:endParaRPr b="1" sz="1300">
              <a:solidFill>
                <a:schemeClr val="lt1"/>
              </a:solidFill>
            </a:endParaRPr>
          </a:p>
        </p:txBody>
      </p:sp>
      <p:pic>
        <p:nvPicPr>
          <p:cNvPr id="273" name="Google Shape;273;p40"/>
          <p:cNvPicPr preferRelativeResize="0"/>
          <p:nvPr/>
        </p:nvPicPr>
        <p:blipFill>
          <a:blip r:embed="rId7">
            <a:alphaModFix/>
          </a:blip>
          <a:stretch>
            <a:fillRect/>
          </a:stretch>
        </p:blipFill>
        <p:spPr>
          <a:xfrm>
            <a:off x="5309351" y="1567625"/>
            <a:ext cx="3486495" cy="1260450"/>
          </a:xfrm>
          <a:prstGeom prst="rect">
            <a:avLst/>
          </a:prstGeom>
          <a:noFill/>
          <a:ln>
            <a:noFill/>
          </a:ln>
        </p:spPr>
      </p:pic>
      <p:sp>
        <p:nvSpPr>
          <p:cNvPr id="274" name="Google Shape;274;p40"/>
          <p:cNvSpPr txBox="1"/>
          <p:nvPr/>
        </p:nvSpPr>
        <p:spPr>
          <a:xfrm>
            <a:off x="5559200" y="2885890"/>
            <a:ext cx="2986800" cy="585000"/>
          </a:xfrm>
          <a:prstGeom prst="rect">
            <a:avLst/>
          </a:prstGeom>
          <a:solidFill>
            <a:srgbClr val="0A4595"/>
          </a:solidFill>
          <a:ln cap="flat" cmpd="sng" w="9525">
            <a:solidFill>
              <a:srgbClr val="0099D8"/>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400"/>
              </a:spcAft>
              <a:buNone/>
            </a:pPr>
            <a:r>
              <a:rPr b="1" lang="en" sz="1300">
                <a:solidFill>
                  <a:schemeClr val="lt1"/>
                </a:solidFill>
              </a:rPr>
              <a:t>Reducing cold-tongue bias through ocean data assimilation </a:t>
            </a:r>
            <a:endParaRPr b="1" sz="1300">
              <a:solidFill>
                <a:schemeClr val="lt1"/>
              </a:solidFill>
            </a:endParaRPr>
          </a:p>
        </p:txBody>
      </p:sp>
      <p:pic>
        <p:nvPicPr>
          <p:cNvPr id="275" name="Google Shape;275;p40"/>
          <p:cNvPicPr preferRelativeResize="0"/>
          <p:nvPr/>
        </p:nvPicPr>
        <p:blipFill>
          <a:blip r:embed="rId8">
            <a:alphaModFix/>
          </a:blip>
          <a:stretch>
            <a:fillRect/>
          </a:stretch>
        </p:blipFill>
        <p:spPr>
          <a:xfrm>
            <a:off x="5478200" y="3679182"/>
            <a:ext cx="3148800" cy="1343768"/>
          </a:xfrm>
          <a:prstGeom prst="rect">
            <a:avLst/>
          </a:prstGeom>
          <a:noFill/>
          <a:ln>
            <a:noFill/>
          </a:ln>
        </p:spPr>
      </p:pic>
      <p:sp>
        <p:nvSpPr>
          <p:cNvPr id="276" name="Google Shape;276;p40"/>
          <p:cNvSpPr txBox="1"/>
          <p:nvPr/>
        </p:nvSpPr>
        <p:spPr>
          <a:xfrm>
            <a:off x="164125" y="399975"/>
            <a:ext cx="7125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B6374"/>
                </a:solidFill>
              </a:rPr>
              <a:t>To understand model representation of precipitation processes</a:t>
            </a:r>
            <a:endParaRPr sz="1800">
              <a:solidFill>
                <a:srgbClr val="0B6374"/>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1"/>
          <p:cNvSpPr txBox="1"/>
          <p:nvPr/>
        </p:nvSpPr>
        <p:spPr>
          <a:xfrm>
            <a:off x="6443125" y="545525"/>
            <a:ext cx="2116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41"/>
          <p:cNvSpPr txBox="1"/>
          <p:nvPr/>
        </p:nvSpPr>
        <p:spPr>
          <a:xfrm>
            <a:off x="3338950" y="945725"/>
            <a:ext cx="8673000" cy="594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lt1"/>
                </a:solidFill>
                <a:latin typeface="Arial"/>
                <a:ea typeface="Arial"/>
                <a:cs typeface="Arial"/>
                <a:sym typeface="Arial"/>
              </a:rPr>
              <a:t>BOTTOM LINE</a:t>
            </a:r>
            <a:endParaRPr b="1" i="0" sz="2700" u="none" cap="none" strike="noStrike">
              <a:solidFill>
                <a:schemeClr val="lt1"/>
              </a:solidFill>
              <a:latin typeface="Arial"/>
              <a:ea typeface="Arial"/>
              <a:cs typeface="Arial"/>
              <a:sym typeface="Arial"/>
            </a:endParaRPr>
          </a:p>
        </p:txBody>
      </p:sp>
      <p:sp>
        <p:nvSpPr>
          <p:cNvPr id="283" name="Google Shape;283;p41"/>
          <p:cNvSpPr txBox="1"/>
          <p:nvPr/>
        </p:nvSpPr>
        <p:spPr>
          <a:xfrm>
            <a:off x="436750" y="728187"/>
            <a:ext cx="4101000" cy="169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u="none" cap="none" strike="noStrike">
                <a:solidFill>
                  <a:srgbClr val="333333"/>
                </a:solidFill>
                <a:highlight>
                  <a:srgbClr val="FFFFFF"/>
                </a:highlight>
                <a:latin typeface="Roboto"/>
                <a:ea typeface="Roboto"/>
                <a:cs typeface="Roboto"/>
                <a:sym typeface="Roboto"/>
              </a:rPr>
              <a:t>The 2020 </a:t>
            </a:r>
            <a:r>
              <a:rPr b="1" i="0" lang="en" u="none" cap="none" strike="noStrike">
                <a:solidFill>
                  <a:srgbClr val="333333"/>
                </a:solidFill>
                <a:highlight>
                  <a:srgbClr val="FFFFFF"/>
                </a:highlight>
                <a:latin typeface="Roboto"/>
                <a:ea typeface="Roboto"/>
                <a:cs typeface="Roboto"/>
                <a:sym typeface="Roboto"/>
              </a:rPr>
              <a:t>Atlantic Tradewind Ocean–Atmosphere Mesoscale Interaction Campaign (ATOMIC)</a:t>
            </a:r>
            <a:r>
              <a:rPr b="0" i="0" lang="en" u="none" cap="none" strike="noStrike">
                <a:solidFill>
                  <a:srgbClr val="333333"/>
                </a:solidFill>
                <a:highlight>
                  <a:srgbClr val="FFFFFF"/>
                </a:highlight>
                <a:latin typeface="Roboto"/>
                <a:ea typeface="Roboto"/>
                <a:cs typeface="Roboto"/>
                <a:sym typeface="Roboto"/>
              </a:rPr>
              <a:t> delivered coordinated air-sea observations of trade-wind shallow convection in the tropical Atlantic, key for global precipitation. </a:t>
            </a:r>
            <a:r>
              <a:rPr lang="en">
                <a:solidFill>
                  <a:srgbClr val="005088"/>
                </a:solidFill>
                <a:highlight>
                  <a:srgbClr val="FFFFFF"/>
                </a:highlight>
              </a:rPr>
              <a:t>(f</a:t>
            </a:r>
            <a:r>
              <a:rPr lang="en">
                <a:solidFill>
                  <a:srgbClr val="005088"/>
                </a:solidFill>
              </a:rPr>
              <a:t>unded by NOAA CPO/CVP +</a:t>
            </a:r>
            <a:endParaRPr>
              <a:solidFill>
                <a:srgbClr val="005088"/>
              </a:solidFill>
            </a:endParaRPr>
          </a:p>
          <a:p>
            <a:pPr indent="0" lvl="0" marL="0" marR="0" rtl="0" algn="l">
              <a:lnSpc>
                <a:spcPct val="100000"/>
              </a:lnSpc>
              <a:spcBef>
                <a:spcPts val="0"/>
              </a:spcBef>
              <a:spcAft>
                <a:spcPts val="0"/>
              </a:spcAft>
              <a:buClr>
                <a:srgbClr val="000000"/>
              </a:buClr>
              <a:buSzPts val="1600"/>
              <a:buFont typeface="Arial"/>
              <a:buNone/>
            </a:pPr>
            <a:r>
              <a:rPr lang="en">
                <a:solidFill>
                  <a:srgbClr val="005088"/>
                </a:solidFill>
              </a:rPr>
              <a:t>PSL internal funds + CPO/COM data funds</a:t>
            </a:r>
            <a:r>
              <a:rPr lang="en">
                <a:solidFill>
                  <a:srgbClr val="005088"/>
                </a:solidFill>
                <a:highlight>
                  <a:srgbClr val="FFFFFF"/>
                </a:highlight>
              </a:rPr>
              <a:t>)</a:t>
            </a:r>
            <a:endParaRPr>
              <a:solidFill>
                <a:srgbClr val="333333"/>
              </a:solidFill>
              <a:highlight>
                <a:srgbClr val="FFFFFF"/>
              </a:highlight>
              <a:latin typeface="Roboto"/>
              <a:ea typeface="Roboto"/>
              <a:cs typeface="Roboto"/>
              <a:sym typeface="Roboto"/>
            </a:endParaRPr>
          </a:p>
        </p:txBody>
      </p:sp>
      <p:pic>
        <p:nvPicPr>
          <p:cNvPr id="284" name="Google Shape;284;p41"/>
          <p:cNvPicPr preferRelativeResize="0"/>
          <p:nvPr/>
        </p:nvPicPr>
        <p:blipFill rotWithShape="1">
          <a:blip r:embed="rId3">
            <a:alphaModFix/>
          </a:blip>
          <a:srcRect b="0" l="16736" r="2955" t="0"/>
          <a:stretch/>
        </p:blipFill>
        <p:spPr>
          <a:xfrm>
            <a:off x="436750" y="2604050"/>
            <a:ext cx="4101000" cy="1482100"/>
          </a:xfrm>
          <a:prstGeom prst="rect">
            <a:avLst/>
          </a:prstGeom>
          <a:noFill/>
          <a:ln>
            <a:noFill/>
          </a:ln>
        </p:spPr>
      </p:pic>
      <p:sp>
        <p:nvSpPr>
          <p:cNvPr id="285" name="Google Shape;285;p41"/>
          <p:cNvSpPr txBox="1"/>
          <p:nvPr/>
        </p:nvSpPr>
        <p:spPr>
          <a:xfrm>
            <a:off x="4772300" y="705050"/>
            <a:ext cx="3841200" cy="3201600"/>
          </a:xfrm>
          <a:prstGeom prst="rect">
            <a:avLst/>
          </a:prstGeom>
          <a:solidFill>
            <a:srgbClr val="CFE2F3"/>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333333"/>
                </a:solidFill>
                <a:latin typeface="Roboto"/>
                <a:ea typeface="Roboto"/>
                <a:cs typeface="Roboto"/>
                <a:sym typeface="Roboto"/>
              </a:rPr>
              <a:t>How are ATOMIC observations used for UFS ?</a:t>
            </a:r>
            <a:endParaRPr b="1" i="0" sz="1400" u="none" cap="none" strike="noStrike">
              <a:solidFill>
                <a:srgbClr val="333333"/>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a:p>
            <a:pPr indent="-317500" lvl="0" marL="457200" marR="0" rtl="0" algn="l">
              <a:lnSpc>
                <a:spcPct val="100000"/>
              </a:lnSpc>
              <a:spcBef>
                <a:spcPts val="0"/>
              </a:spcBef>
              <a:spcAft>
                <a:spcPts val="0"/>
              </a:spcAft>
              <a:buClr>
                <a:srgbClr val="000000"/>
              </a:buClr>
              <a:buSzPts val="1400"/>
              <a:buFont typeface="Roboto"/>
              <a:buChar char="●"/>
            </a:pPr>
            <a:r>
              <a:rPr b="1" i="0" lang="en" sz="1400" u="none" cap="none" strike="noStrike">
                <a:solidFill>
                  <a:srgbClr val="000000"/>
                </a:solidFill>
                <a:latin typeface="Roboto"/>
                <a:ea typeface="Roboto"/>
                <a:cs typeface="Roboto"/>
                <a:sym typeface="Roboto"/>
              </a:rPr>
              <a:t>Drive UFS single-column model</a:t>
            </a:r>
            <a:r>
              <a:rPr b="0" i="0" lang="en" sz="1400" u="none" cap="none" strike="noStrike">
                <a:solidFill>
                  <a:srgbClr val="000000"/>
                </a:solidFill>
                <a:latin typeface="Roboto"/>
                <a:ea typeface="Roboto"/>
                <a:cs typeface="Roboto"/>
                <a:sym typeface="Roboto"/>
              </a:rPr>
              <a:t> </a:t>
            </a:r>
            <a:r>
              <a:rPr b="1" i="0" lang="en" sz="1400" u="none" cap="none" strike="noStrike">
                <a:solidFill>
                  <a:srgbClr val="000000"/>
                </a:solidFill>
                <a:latin typeface="Roboto"/>
                <a:ea typeface="Roboto"/>
                <a:cs typeface="Roboto"/>
                <a:sym typeface="Roboto"/>
              </a:rPr>
              <a:t>experiments</a:t>
            </a:r>
            <a:r>
              <a:rPr b="0" i="0" lang="en" sz="1400" u="none" cap="none" strike="noStrike">
                <a:solidFill>
                  <a:srgbClr val="000000"/>
                </a:solidFill>
                <a:latin typeface="Roboto"/>
                <a:ea typeface="Roboto"/>
                <a:cs typeface="Roboto"/>
                <a:sym typeface="Roboto"/>
              </a:rPr>
              <a:t>, constrained by ATOMIC observations, to directly test and diagnose precipitation and convection physics</a:t>
            </a:r>
            <a:endParaRPr b="0" i="0" sz="1400" u="none" cap="none" strike="noStrike">
              <a:solidFill>
                <a:srgbClr val="000000"/>
              </a:solidFill>
              <a:latin typeface="Roboto"/>
              <a:ea typeface="Roboto"/>
              <a:cs typeface="Roboto"/>
              <a:sym typeface="Roboto"/>
            </a:endParaRPr>
          </a:p>
          <a:p>
            <a:pPr indent="-317500" lvl="0" marL="457200" marR="0" rtl="0" algn="l">
              <a:lnSpc>
                <a:spcPct val="100000"/>
              </a:lnSpc>
              <a:spcBef>
                <a:spcPts val="0"/>
              </a:spcBef>
              <a:spcAft>
                <a:spcPts val="0"/>
              </a:spcAft>
              <a:buClr>
                <a:srgbClr val="000000"/>
              </a:buClr>
              <a:buSzPts val="1400"/>
              <a:buFont typeface="Roboto"/>
              <a:buChar char="●"/>
            </a:pPr>
            <a:r>
              <a:rPr b="1" i="0" lang="en" sz="1400" u="none" cap="none" strike="noStrike">
                <a:solidFill>
                  <a:srgbClr val="000000"/>
                </a:solidFill>
                <a:latin typeface="Roboto"/>
                <a:ea typeface="Roboto"/>
                <a:cs typeface="Roboto"/>
                <a:sym typeface="Roboto"/>
              </a:rPr>
              <a:t>Inform improvements to UFS physics</a:t>
            </a:r>
            <a:r>
              <a:rPr b="0" i="0" lang="en" sz="1400" u="none" cap="none" strike="noStrike">
                <a:solidFill>
                  <a:srgbClr val="000000"/>
                </a:solidFill>
                <a:latin typeface="Roboto"/>
                <a:ea typeface="Roboto"/>
                <a:cs typeface="Roboto"/>
                <a:sym typeface="Roboto"/>
              </a:rPr>
              <a:t> used in forecasts</a:t>
            </a:r>
            <a:endParaRPr b="0" i="0" sz="1400" u="none" cap="none" strike="noStrike">
              <a:solidFill>
                <a:srgbClr val="000000"/>
              </a:solidFill>
              <a:latin typeface="Roboto"/>
              <a:ea typeface="Roboto"/>
              <a:cs typeface="Roboto"/>
              <a:sym typeface="Roboto"/>
            </a:endParaRPr>
          </a:p>
          <a:p>
            <a:pPr indent="-317500" lvl="0" marL="457200" marR="0" rtl="0" algn="l">
              <a:lnSpc>
                <a:spcPct val="100000"/>
              </a:lnSpc>
              <a:spcBef>
                <a:spcPts val="0"/>
              </a:spcBef>
              <a:spcAft>
                <a:spcPts val="0"/>
              </a:spcAft>
              <a:buClr>
                <a:srgbClr val="000000"/>
              </a:buClr>
              <a:buSzPts val="1400"/>
              <a:buFont typeface="Roboto"/>
              <a:buChar char="●"/>
            </a:pPr>
            <a:r>
              <a:rPr b="1" i="0" lang="en" sz="1400" u="none" cap="none" strike="noStrike">
                <a:solidFill>
                  <a:srgbClr val="000000"/>
                </a:solidFill>
                <a:latin typeface="Roboto"/>
                <a:ea typeface="Roboto"/>
                <a:cs typeface="Roboto"/>
                <a:sym typeface="Roboto"/>
              </a:rPr>
              <a:t>Reveal precipitation biases</a:t>
            </a:r>
            <a:r>
              <a:rPr b="0" i="0" lang="en" sz="1400" u="none" cap="none" strike="noStrike">
                <a:solidFill>
                  <a:srgbClr val="000000"/>
                </a:solidFill>
                <a:latin typeface="Roboto"/>
                <a:ea typeface="Roboto"/>
                <a:cs typeface="Roboto"/>
                <a:sym typeface="Roboto"/>
              </a:rPr>
              <a:t> in shallow convection regimes</a:t>
            </a:r>
            <a:endParaRPr b="0" i="0" sz="1400" u="none" cap="none" strike="noStrike">
              <a:solidFill>
                <a:srgbClr val="000000"/>
              </a:solidFill>
              <a:latin typeface="Roboto"/>
              <a:ea typeface="Roboto"/>
              <a:cs typeface="Roboto"/>
              <a:sym typeface="Roboto"/>
            </a:endParaRPr>
          </a:p>
          <a:p>
            <a:pPr indent="-317500" lvl="0" marL="457200" marR="0" rtl="0" algn="l">
              <a:lnSpc>
                <a:spcPct val="100000"/>
              </a:lnSpc>
              <a:spcBef>
                <a:spcPts val="0"/>
              </a:spcBef>
              <a:spcAft>
                <a:spcPts val="0"/>
              </a:spcAft>
              <a:buClr>
                <a:srgbClr val="000000"/>
              </a:buClr>
              <a:buSzPts val="1400"/>
              <a:buFont typeface="Roboto"/>
              <a:buChar char="●"/>
            </a:pPr>
            <a:r>
              <a:rPr b="1" i="0" lang="en" sz="1400" u="none" cap="none" strike="noStrike">
                <a:solidFill>
                  <a:srgbClr val="000000"/>
                </a:solidFill>
                <a:latin typeface="Roboto"/>
                <a:ea typeface="Roboto"/>
                <a:cs typeface="Roboto"/>
                <a:sym typeface="Roboto"/>
              </a:rPr>
              <a:t>Evaluate simulations</a:t>
            </a:r>
            <a:r>
              <a:rPr b="0" i="0" lang="en" sz="1400" u="none" cap="none" strike="noStrike">
                <a:solidFill>
                  <a:srgbClr val="000000"/>
                </a:solidFill>
                <a:latin typeface="Roboto"/>
                <a:ea typeface="Roboto"/>
                <a:cs typeface="Roboto"/>
                <a:sym typeface="Roboto"/>
              </a:rPr>
              <a:t> of clouds, heat and moisture fluxes, and rainfall against observations</a:t>
            </a:r>
            <a:endParaRPr b="0" i="0" sz="1400" u="none" cap="none" strike="noStrike">
              <a:solidFill>
                <a:srgbClr val="000000"/>
              </a:solidFill>
              <a:latin typeface="Roboto"/>
              <a:ea typeface="Roboto"/>
              <a:cs typeface="Roboto"/>
              <a:sym typeface="Roboto"/>
            </a:endParaRPr>
          </a:p>
        </p:txBody>
      </p:sp>
      <p:sp>
        <p:nvSpPr>
          <p:cNvPr id="286" name="Google Shape;286;p41"/>
          <p:cNvSpPr txBox="1"/>
          <p:nvPr>
            <p:ph idx="4294967295" type="ctrTitle"/>
          </p:nvPr>
        </p:nvSpPr>
        <p:spPr>
          <a:xfrm>
            <a:off x="102800" y="4220150"/>
            <a:ext cx="7239000" cy="738600"/>
          </a:xfrm>
          <a:prstGeom prst="rect">
            <a:avLst/>
          </a:prstGeom>
          <a:solidFill>
            <a:srgbClr val="CFE2F3"/>
          </a:solid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99D8"/>
              </a:buClr>
              <a:buSzPts val="1100"/>
              <a:buFont typeface="Arial"/>
              <a:buNone/>
            </a:pPr>
            <a:r>
              <a:rPr b="1" i="0" lang="en" sz="1800" u="none" cap="none" strike="noStrike">
                <a:solidFill>
                  <a:srgbClr val="0B4596"/>
                </a:solidFill>
                <a:latin typeface="Roboto"/>
                <a:ea typeface="Roboto"/>
                <a:cs typeface="Roboto"/>
                <a:sym typeface="Roboto"/>
              </a:rPr>
              <a:t>Process-level field observations enable meaningful improvements to precipitation representation in forecast models</a:t>
            </a:r>
            <a:endParaRPr b="1" i="0" sz="1800" u="none" cap="none" strike="noStrike">
              <a:solidFill>
                <a:srgbClr val="0B4596"/>
              </a:solidFill>
              <a:latin typeface="Roboto"/>
              <a:ea typeface="Roboto"/>
              <a:cs typeface="Roboto"/>
              <a:sym typeface="Roboto"/>
            </a:endParaRPr>
          </a:p>
        </p:txBody>
      </p:sp>
      <p:sp>
        <p:nvSpPr>
          <p:cNvPr id="287" name="Google Shape;287;p41"/>
          <p:cNvSpPr txBox="1"/>
          <p:nvPr/>
        </p:nvSpPr>
        <p:spPr>
          <a:xfrm>
            <a:off x="2139350" y="240725"/>
            <a:ext cx="6000900" cy="304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SzPts val="1400"/>
              <a:buNone/>
            </a:pPr>
            <a:r>
              <a:rPr b="1" lang="en" sz="2200">
                <a:solidFill>
                  <a:srgbClr val="0B4596"/>
                </a:solidFill>
              </a:rPr>
              <a:t>Field Observations for UFS Improvement</a:t>
            </a:r>
            <a:endParaRPr b="1" sz="2200">
              <a:solidFill>
                <a:srgbClr val="0B4596"/>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2"/>
          <p:cNvSpPr txBox="1"/>
          <p:nvPr/>
        </p:nvSpPr>
        <p:spPr>
          <a:xfrm>
            <a:off x="6443125" y="545525"/>
            <a:ext cx="2116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42"/>
          <p:cNvSpPr txBox="1"/>
          <p:nvPr/>
        </p:nvSpPr>
        <p:spPr>
          <a:xfrm>
            <a:off x="471000" y="75200"/>
            <a:ext cx="8673000" cy="594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lt1"/>
                </a:solidFill>
                <a:latin typeface="Arial"/>
                <a:ea typeface="Arial"/>
                <a:cs typeface="Arial"/>
                <a:sym typeface="Arial"/>
              </a:rPr>
              <a:t>BOTTOM LINE</a:t>
            </a:r>
            <a:endParaRPr b="1" i="0" sz="2700" u="none" cap="none" strike="noStrike">
              <a:solidFill>
                <a:schemeClr val="lt1"/>
              </a:solidFill>
              <a:latin typeface="Arial"/>
              <a:ea typeface="Arial"/>
              <a:cs typeface="Arial"/>
              <a:sym typeface="Arial"/>
            </a:endParaRPr>
          </a:p>
        </p:txBody>
      </p:sp>
      <p:sp>
        <p:nvSpPr>
          <p:cNvPr id="294" name="Google Shape;294;p42"/>
          <p:cNvSpPr txBox="1"/>
          <p:nvPr/>
        </p:nvSpPr>
        <p:spPr>
          <a:xfrm>
            <a:off x="307800" y="735350"/>
            <a:ext cx="6324900" cy="4322100"/>
          </a:xfrm>
          <a:prstGeom prst="rect">
            <a:avLst/>
          </a:prstGeom>
          <a:solidFill>
            <a:schemeClr val="lt1"/>
          </a:solid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0A4595"/>
              </a:buClr>
              <a:buSzPts val="1600"/>
              <a:buChar char="●"/>
            </a:pPr>
            <a:r>
              <a:rPr lang="en" sz="1600">
                <a:solidFill>
                  <a:srgbClr val="0A4595"/>
                </a:solidFill>
              </a:rPr>
              <a:t>NOAA Precipitation Prediction Grand Challenge (PPGC) is an historic research-to-operations opportunity in NOAA to accelerate improvements of precipitation prediction skills</a:t>
            </a:r>
            <a:endParaRPr sz="1600">
              <a:solidFill>
                <a:srgbClr val="0A4595"/>
              </a:solidFill>
            </a:endParaRPr>
          </a:p>
          <a:p>
            <a:pPr indent="-317500" lvl="1" marL="914400" rtl="0" algn="l">
              <a:lnSpc>
                <a:spcPct val="115000"/>
              </a:lnSpc>
              <a:spcBef>
                <a:spcPts val="0"/>
              </a:spcBef>
              <a:spcAft>
                <a:spcPts val="0"/>
              </a:spcAft>
              <a:buSzPts val="1400"/>
              <a:buChar char="○"/>
            </a:pPr>
            <a:r>
              <a:rPr lang="en"/>
              <a:t>PPGC targets doubling the rate of forecast skill improvement over the coming decade, a challenge for the UFS community!</a:t>
            </a:r>
            <a:endParaRPr/>
          </a:p>
          <a:p>
            <a:pPr indent="-317500" lvl="1" marL="914400" rtl="0" algn="l">
              <a:lnSpc>
                <a:spcPct val="115000"/>
              </a:lnSpc>
              <a:spcBef>
                <a:spcPts val="0"/>
              </a:spcBef>
              <a:spcAft>
                <a:spcPts val="0"/>
              </a:spcAft>
              <a:buSzPts val="1400"/>
              <a:buChar char="○"/>
            </a:pPr>
            <a:r>
              <a:rPr lang="en"/>
              <a:t>PPGC leverages and contributes to UFS development, improvement and applications.</a:t>
            </a:r>
            <a:endParaRPr/>
          </a:p>
          <a:p>
            <a:pPr indent="0" lvl="0" marL="914400" rtl="0" algn="l">
              <a:lnSpc>
                <a:spcPct val="115000"/>
              </a:lnSpc>
              <a:spcBef>
                <a:spcPts val="0"/>
              </a:spcBef>
              <a:spcAft>
                <a:spcPts val="0"/>
              </a:spcAft>
              <a:buNone/>
            </a:pPr>
            <a:r>
              <a:t/>
            </a:r>
            <a:endParaRPr sz="1200"/>
          </a:p>
          <a:p>
            <a:pPr indent="-330200" lvl="0" marL="457200" rtl="0" algn="l">
              <a:spcBef>
                <a:spcPts val="0"/>
              </a:spcBef>
              <a:spcAft>
                <a:spcPts val="0"/>
              </a:spcAft>
              <a:buClr>
                <a:srgbClr val="0A4595"/>
              </a:buClr>
              <a:buSzPts val="1600"/>
              <a:buChar char="●"/>
            </a:pPr>
            <a:r>
              <a:rPr lang="en" sz="1600">
                <a:solidFill>
                  <a:srgbClr val="0A4595"/>
                </a:solidFill>
              </a:rPr>
              <a:t>PPGC activities contributing to UFS improvement and applications</a:t>
            </a:r>
            <a:endParaRPr sz="1600">
              <a:solidFill>
                <a:srgbClr val="0A4595"/>
              </a:solidFill>
            </a:endParaRPr>
          </a:p>
          <a:p>
            <a:pPr indent="-317500" lvl="1" marL="914400" rtl="0" algn="l">
              <a:lnSpc>
                <a:spcPct val="115000"/>
              </a:lnSpc>
              <a:spcBef>
                <a:spcPts val="0"/>
              </a:spcBef>
              <a:spcAft>
                <a:spcPts val="0"/>
              </a:spcAft>
              <a:buSzPts val="1400"/>
              <a:buChar char="○"/>
            </a:pPr>
            <a:r>
              <a:rPr lang="en"/>
              <a:t>Improve physics and reduce systemic biases within the UFS framework</a:t>
            </a:r>
            <a:endParaRPr/>
          </a:p>
          <a:p>
            <a:pPr indent="-317500" lvl="1" marL="914400" rtl="0" algn="l">
              <a:lnSpc>
                <a:spcPct val="115000"/>
              </a:lnSpc>
              <a:spcBef>
                <a:spcPts val="0"/>
              </a:spcBef>
              <a:spcAft>
                <a:spcPts val="0"/>
              </a:spcAft>
              <a:buSzPts val="1400"/>
              <a:buChar char="○"/>
            </a:pPr>
            <a:r>
              <a:rPr lang="en"/>
              <a:t>Develop next-generation models, including WOFSCast and operational hardening of WOFS</a:t>
            </a:r>
            <a:endParaRPr/>
          </a:p>
          <a:p>
            <a:pPr indent="-317500" lvl="1" marL="914400" rtl="0" algn="l">
              <a:lnSpc>
                <a:spcPct val="115000"/>
              </a:lnSpc>
              <a:spcBef>
                <a:spcPts val="0"/>
              </a:spcBef>
              <a:spcAft>
                <a:spcPts val="0"/>
              </a:spcAft>
              <a:buSzPts val="1400"/>
              <a:buChar char="○"/>
            </a:pPr>
            <a:r>
              <a:rPr lang="en"/>
              <a:t>Integrate AI/ML for precipitation emulators and data assimilation</a:t>
            </a:r>
            <a:endParaRPr/>
          </a:p>
          <a:p>
            <a:pPr indent="-317500" lvl="1" marL="914400" rtl="0" algn="l">
              <a:lnSpc>
                <a:spcPct val="115000"/>
              </a:lnSpc>
              <a:spcBef>
                <a:spcPts val="0"/>
              </a:spcBef>
              <a:spcAft>
                <a:spcPts val="0"/>
              </a:spcAft>
              <a:buSzPts val="1400"/>
              <a:buChar char="○"/>
            </a:pPr>
            <a:r>
              <a:rPr lang="en"/>
              <a:t>Support process </a:t>
            </a:r>
            <a:r>
              <a:rPr lang="en"/>
              <a:t>studies</a:t>
            </a:r>
            <a:r>
              <a:rPr lang="en"/>
              <a:t> and use field observations (e.g.,TEPEX) to diagnose and improve model physical </a:t>
            </a:r>
            <a:r>
              <a:rPr lang="en"/>
              <a:t>processes</a:t>
            </a:r>
            <a:endParaRPr>
              <a:solidFill>
                <a:srgbClr val="094D70"/>
              </a:solidFill>
            </a:endParaRPr>
          </a:p>
        </p:txBody>
      </p:sp>
      <p:sp>
        <p:nvSpPr>
          <p:cNvPr id="295" name="Google Shape;295;p42"/>
          <p:cNvSpPr txBox="1"/>
          <p:nvPr/>
        </p:nvSpPr>
        <p:spPr>
          <a:xfrm>
            <a:off x="2499250" y="219950"/>
            <a:ext cx="4398600" cy="332400"/>
          </a:xfrm>
          <a:prstGeom prst="rect">
            <a:avLst/>
          </a:prstGeom>
          <a:noFill/>
          <a:ln>
            <a:noFill/>
          </a:ln>
        </p:spPr>
        <p:txBody>
          <a:bodyPr anchorCtr="0" anchor="t" bIns="0" lIns="0" spcFirstLastPara="1" rIns="0" wrap="square" tIns="0">
            <a:spAutoFit/>
          </a:bodyPr>
          <a:lstStyle/>
          <a:p>
            <a:pPr indent="0" lvl="0" marL="0" rtl="0" algn="ctr">
              <a:lnSpc>
                <a:spcPct val="90000"/>
              </a:lnSpc>
              <a:spcBef>
                <a:spcPts val="0"/>
              </a:spcBef>
              <a:spcAft>
                <a:spcPts val="0"/>
              </a:spcAft>
              <a:buSzPts val="1400"/>
              <a:buNone/>
            </a:pPr>
            <a:r>
              <a:rPr b="1" lang="en" sz="2400">
                <a:solidFill>
                  <a:srgbClr val="0B4596"/>
                </a:solidFill>
              </a:rPr>
              <a:t>Summary</a:t>
            </a:r>
            <a:endParaRPr b="1" sz="2400">
              <a:solidFill>
                <a:srgbClr val="0B4596"/>
              </a:solidFill>
            </a:endParaRPr>
          </a:p>
        </p:txBody>
      </p:sp>
      <p:pic>
        <p:nvPicPr>
          <p:cNvPr id="296" name="Google Shape;296;p42"/>
          <p:cNvPicPr preferRelativeResize="0"/>
          <p:nvPr/>
        </p:nvPicPr>
        <p:blipFill rotWithShape="1">
          <a:blip r:embed="rId3">
            <a:alphaModFix/>
          </a:blip>
          <a:srcRect b="0" l="0" r="0" t="0"/>
          <a:stretch/>
        </p:blipFill>
        <p:spPr>
          <a:xfrm>
            <a:off x="6689700" y="874375"/>
            <a:ext cx="2310876" cy="2922975"/>
          </a:xfrm>
          <a:prstGeom prst="rect">
            <a:avLst/>
          </a:prstGeom>
          <a:noFill/>
          <a:ln cap="flat" cmpd="sng" w="9525">
            <a:solidFill>
              <a:srgbClr val="FFFF00"/>
            </a:solidFill>
            <a:prstDash val="solid"/>
            <a:round/>
            <a:headEnd len="sm" w="sm" type="none"/>
            <a:tailEnd len="sm" w="sm" type="none"/>
          </a:ln>
          <a:effectLst>
            <a:outerShdw blurRad="57150" rotWithShape="0" algn="bl" dir="1620000" dist="133350">
              <a:srgbClr val="000000">
                <a:alpha val="749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Arial"/>
                <a:ea typeface="Arial"/>
                <a:cs typeface="Arial"/>
                <a:sym typeface="Arial"/>
              </a:rPr>
              <a:t>Outline</a:t>
            </a:r>
            <a:endParaRPr>
              <a:latin typeface="Arial"/>
              <a:ea typeface="Arial"/>
              <a:cs typeface="Arial"/>
              <a:sym typeface="Arial"/>
            </a:endParaRPr>
          </a:p>
        </p:txBody>
      </p:sp>
      <p:sp>
        <p:nvSpPr>
          <p:cNvPr id="152" name="Google Shape;152;p31"/>
          <p:cNvSpPr txBox="1"/>
          <p:nvPr>
            <p:ph idx="1" type="body"/>
          </p:nvPr>
        </p:nvSpPr>
        <p:spPr>
          <a:xfrm>
            <a:off x="1056750" y="1587800"/>
            <a:ext cx="7030500" cy="27516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rgbClr val="000000"/>
              </a:buClr>
              <a:buSzPts val="1500"/>
              <a:buFont typeface="Arial"/>
              <a:buNone/>
            </a:pPr>
            <a:r>
              <a:t/>
            </a:r>
            <a:endParaRPr b="1" sz="1800">
              <a:solidFill>
                <a:srgbClr val="094D70"/>
              </a:solidFill>
            </a:endParaRPr>
          </a:p>
          <a:p>
            <a:pPr indent="-342900" lvl="0" marL="457200" rtl="0" algn="l">
              <a:lnSpc>
                <a:spcPct val="100000"/>
              </a:lnSpc>
              <a:spcBef>
                <a:spcPts val="0"/>
              </a:spcBef>
              <a:spcAft>
                <a:spcPts val="0"/>
              </a:spcAft>
              <a:buClr>
                <a:srgbClr val="094D70"/>
              </a:buClr>
              <a:buSzPts val="1800"/>
              <a:buFont typeface="Montserrat"/>
              <a:buChar char="-"/>
            </a:pPr>
            <a:r>
              <a:rPr b="1" lang="en" sz="1800">
                <a:solidFill>
                  <a:srgbClr val="094D70"/>
                </a:solidFill>
                <a:latin typeface="Arial"/>
                <a:ea typeface="Arial"/>
                <a:cs typeface="Arial"/>
                <a:sym typeface="Arial"/>
              </a:rPr>
              <a:t>Overview of NOAA’s PPGC Initiative</a:t>
            </a:r>
            <a:r>
              <a:rPr lang="en" sz="1800">
                <a:solidFill>
                  <a:srgbClr val="094D70"/>
                </a:solidFill>
                <a:latin typeface="Arial"/>
                <a:ea typeface="Arial"/>
                <a:cs typeface="Arial"/>
                <a:sym typeface="Arial"/>
              </a:rPr>
              <a:t> </a:t>
            </a:r>
            <a:endParaRPr sz="1800">
              <a:solidFill>
                <a:srgbClr val="094D70"/>
              </a:solidFill>
              <a:latin typeface="Arial"/>
              <a:ea typeface="Arial"/>
              <a:cs typeface="Arial"/>
              <a:sym typeface="Arial"/>
            </a:endParaRPr>
          </a:p>
          <a:p>
            <a:pPr indent="0" lvl="0" marL="457200" rtl="0" algn="l">
              <a:lnSpc>
                <a:spcPct val="100000"/>
              </a:lnSpc>
              <a:spcBef>
                <a:spcPts val="0"/>
              </a:spcBef>
              <a:spcAft>
                <a:spcPts val="0"/>
              </a:spcAft>
              <a:buNone/>
            </a:pPr>
            <a:r>
              <a:t/>
            </a:r>
            <a:endParaRPr sz="1800">
              <a:solidFill>
                <a:srgbClr val="094D70"/>
              </a:solidFill>
              <a:latin typeface="Arial"/>
              <a:ea typeface="Arial"/>
              <a:cs typeface="Arial"/>
              <a:sym typeface="Arial"/>
            </a:endParaRPr>
          </a:p>
          <a:p>
            <a:pPr indent="-342900" lvl="0" marL="457200" rtl="0" algn="l">
              <a:lnSpc>
                <a:spcPct val="100000"/>
              </a:lnSpc>
              <a:spcBef>
                <a:spcPts val="0"/>
              </a:spcBef>
              <a:spcAft>
                <a:spcPts val="0"/>
              </a:spcAft>
              <a:buClr>
                <a:srgbClr val="094D70"/>
              </a:buClr>
              <a:buSzPts val="1800"/>
              <a:buFont typeface="Montserrat"/>
              <a:buChar char="-"/>
            </a:pPr>
            <a:r>
              <a:rPr b="1" lang="en" sz="1800">
                <a:solidFill>
                  <a:srgbClr val="094D70"/>
                </a:solidFill>
                <a:latin typeface="Arial"/>
                <a:ea typeface="Arial"/>
                <a:cs typeface="Arial"/>
                <a:sym typeface="Arial"/>
              </a:rPr>
              <a:t>Ongoing and planned activities</a:t>
            </a:r>
            <a:r>
              <a:rPr lang="en" sz="1800">
                <a:solidFill>
                  <a:srgbClr val="094D70"/>
                </a:solidFill>
                <a:latin typeface="Arial"/>
                <a:ea typeface="Arial"/>
                <a:cs typeface="Arial"/>
                <a:sym typeface="Arial"/>
              </a:rPr>
              <a:t> in</a:t>
            </a:r>
            <a:r>
              <a:rPr lang="en" sz="1800">
                <a:solidFill>
                  <a:srgbClr val="094D70"/>
                </a:solidFill>
                <a:latin typeface="Arial"/>
                <a:ea typeface="Arial"/>
                <a:cs typeface="Arial"/>
                <a:sym typeface="Arial"/>
              </a:rPr>
              <a:t> supportive of UFS improvement and applications </a:t>
            </a:r>
            <a:endParaRPr sz="1800">
              <a:solidFill>
                <a:srgbClr val="094D70"/>
              </a:solidFill>
              <a:latin typeface="Arial"/>
              <a:ea typeface="Arial"/>
              <a:cs typeface="Arial"/>
              <a:sym typeface="Arial"/>
            </a:endParaRPr>
          </a:p>
          <a:p>
            <a:pPr indent="0" lvl="0" marL="914400" rtl="0" algn="l">
              <a:lnSpc>
                <a:spcPct val="100000"/>
              </a:lnSpc>
              <a:spcBef>
                <a:spcPts val="0"/>
              </a:spcBef>
              <a:spcAft>
                <a:spcPts val="0"/>
              </a:spcAft>
              <a:buNone/>
            </a:pPr>
            <a:r>
              <a:t/>
            </a:r>
            <a:endParaRPr sz="1800">
              <a:solidFill>
                <a:srgbClr val="094D70"/>
              </a:solidFill>
              <a:latin typeface="Arial"/>
              <a:ea typeface="Arial"/>
              <a:cs typeface="Arial"/>
              <a:sym typeface="Arial"/>
            </a:endParaRPr>
          </a:p>
          <a:p>
            <a:pPr indent="-342900" lvl="0" marL="457200" rtl="0" algn="l">
              <a:lnSpc>
                <a:spcPct val="100000"/>
              </a:lnSpc>
              <a:spcBef>
                <a:spcPts val="0"/>
              </a:spcBef>
              <a:spcAft>
                <a:spcPts val="0"/>
              </a:spcAft>
              <a:buClr>
                <a:srgbClr val="094D70"/>
              </a:buClr>
              <a:buSzPts val="1800"/>
              <a:buFont typeface="Arial"/>
              <a:buChar char="-"/>
            </a:pPr>
            <a:r>
              <a:rPr b="1" lang="en" sz="1800">
                <a:solidFill>
                  <a:srgbClr val="094D70"/>
                </a:solidFill>
                <a:latin typeface="Arial"/>
                <a:ea typeface="Arial"/>
                <a:cs typeface="Arial"/>
                <a:sym typeface="Arial"/>
              </a:rPr>
              <a:t>Summary</a:t>
            </a:r>
            <a:endParaRPr sz="1800">
              <a:solidFill>
                <a:srgbClr val="094D7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2"/>
          <p:cNvSpPr txBox="1"/>
          <p:nvPr/>
        </p:nvSpPr>
        <p:spPr>
          <a:xfrm>
            <a:off x="292238" y="46400"/>
            <a:ext cx="8673000" cy="594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0A4595"/>
                </a:solidFill>
              </a:rPr>
              <a:t>Urgent Need to Accelerate Improvements in Forecasts</a:t>
            </a:r>
            <a:endParaRPr b="1" sz="2400">
              <a:solidFill>
                <a:srgbClr val="0A4595"/>
              </a:solidFill>
            </a:endParaRPr>
          </a:p>
        </p:txBody>
      </p:sp>
      <p:sp>
        <p:nvSpPr>
          <p:cNvPr id="159" name="Google Shape;159;p32"/>
          <p:cNvSpPr txBox="1"/>
          <p:nvPr/>
        </p:nvSpPr>
        <p:spPr>
          <a:xfrm>
            <a:off x="1864950" y="640700"/>
            <a:ext cx="7201500" cy="1677600"/>
          </a:xfrm>
          <a:prstGeom prst="rect">
            <a:avLst/>
          </a:prstGeom>
          <a:solidFill>
            <a:srgbClr val="EEEEEE"/>
          </a:solidFill>
          <a:ln cap="flat" cmpd="sng" w="9525">
            <a:solidFill>
              <a:srgbClr val="B7B7B7"/>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u="sng">
                <a:solidFill>
                  <a:srgbClr val="000000"/>
                </a:solidFill>
                <a:latin typeface="Proxima Nova"/>
                <a:ea typeface="Proxima Nova"/>
                <a:cs typeface="Proxima Nova"/>
                <a:sym typeface="Proxima Nova"/>
                <a:hlinkClick r:id="rId3">
                  <a:extLst>
                    <a:ext uri="{A12FA001-AC4F-418D-AE19-62706E023703}">
                      <ahyp:hlinkClr val="tx"/>
                    </a:ext>
                  </a:extLst>
                </a:hlinkClick>
              </a:rPr>
              <a:t>Priorities for Weather Research Report</a:t>
            </a:r>
            <a:endParaRPr b="1" sz="1800">
              <a:solidFill>
                <a:srgbClr val="000000"/>
              </a:solidFill>
              <a:latin typeface="Proxima Nova"/>
              <a:ea typeface="Proxima Nova"/>
              <a:cs typeface="Proxima Nova"/>
              <a:sym typeface="Proxima Nova"/>
            </a:endParaRPr>
          </a:p>
          <a:p>
            <a:pPr indent="0" lvl="0" marL="0" rtl="0" algn="l">
              <a:spcBef>
                <a:spcPts val="0"/>
              </a:spcBef>
              <a:spcAft>
                <a:spcPts val="0"/>
              </a:spcAft>
              <a:buNone/>
            </a:pPr>
            <a:r>
              <a:t/>
            </a:r>
            <a:endParaRPr b="1" sz="700">
              <a:latin typeface="Proxima Nova"/>
              <a:ea typeface="Proxima Nova"/>
              <a:cs typeface="Proxima Nova"/>
              <a:sym typeface="Proxima Nova"/>
            </a:endParaRPr>
          </a:p>
          <a:p>
            <a:pPr indent="0" lvl="0" marL="0" rtl="0" algn="l">
              <a:spcBef>
                <a:spcPts val="0"/>
              </a:spcBef>
              <a:spcAft>
                <a:spcPts val="0"/>
              </a:spcAft>
              <a:buNone/>
            </a:pPr>
            <a:r>
              <a:rPr lang="en" sz="1800">
                <a:latin typeface="Proxima Nova"/>
                <a:ea typeface="Proxima Nova"/>
                <a:cs typeface="Proxima Nova"/>
                <a:sym typeface="Proxima Nova"/>
              </a:rPr>
              <a:t>“Unfortunately, precipitation forecast skill has not improved substantially over decades and remains one of the major technical challenges in atmospheric </a:t>
            </a:r>
            <a:r>
              <a:rPr lang="en" sz="1800">
                <a:latin typeface="Proxima Nova"/>
                <a:ea typeface="Proxima Nova"/>
                <a:cs typeface="Proxima Nova"/>
                <a:sym typeface="Proxima Nova"/>
              </a:rPr>
              <a:t>sciences</a:t>
            </a:r>
            <a:r>
              <a:rPr lang="en" sz="1800">
                <a:latin typeface="Proxima Nova"/>
                <a:ea typeface="Proxima Nova"/>
                <a:cs typeface="Proxima Nova"/>
                <a:sym typeface="Proxima Nova"/>
              </a:rPr>
              <a:t>. </a:t>
            </a:r>
            <a:endParaRPr sz="1800">
              <a:latin typeface="Proxima Nova"/>
              <a:ea typeface="Proxima Nova"/>
              <a:cs typeface="Proxima Nova"/>
              <a:sym typeface="Proxima Nova"/>
            </a:endParaRPr>
          </a:p>
          <a:p>
            <a:pPr indent="0" lvl="0" marL="0" rtl="0" algn="l">
              <a:spcBef>
                <a:spcPts val="0"/>
              </a:spcBef>
              <a:spcAft>
                <a:spcPts val="0"/>
              </a:spcAft>
              <a:buNone/>
            </a:pPr>
            <a:r>
              <a:t/>
            </a:r>
            <a:endParaRPr sz="1800">
              <a:latin typeface="Proxima Nova"/>
              <a:ea typeface="Proxima Nova"/>
              <a:cs typeface="Proxima Nova"/>
              <a:sym typeface="Proxima Nova"/>
            </a:endParaRPr>
          </a:p>
        </p:txBody>
      </p:sp>
      <p:pic>
        <p:nvPicPr>
          <p:cNvPr id="160" name="Google Shape;160;p32"/>
          <p:cNvPicPr preferRelativeResize="0"/>
          <p:nvPr/>
        </p:nvPicPr>
        <p:blipFill>
          <a:blip r:embed="rId4">
            <a:alphaModFix/>
          </a:blip>
          <a:stretch>
            <a:fillRect/>
          </a:stretch>
        </p:blipFill>
        <p:spPr>
          <a:xfrm>
            <a:off x="532100" y="682750"/>
            <a:ext cx="1231701" cy="1593498"/>
          </a:xfrm>
          <a:prstGeom prst="rect">
            <a:avLst/>
          </a:prstGeom>
          <a:noFill/>
          <a:ln>
            <a:noFill/>
          </a:ln>
          <a:effectLst>
            <a:outerShdw blurRad="157163" rotWithShape="0" algn="bl" dir="1080000" dist="66675">
              <a:srgbClr val="000000">
                <a:alpha val="50000"/>
              </a:srgbClr>
            </a:outerShdw>
          </a:effectLst>
        </p:spPr>
      </p:pic>
      <p:pic>
        <p:nvPicPr>
          <p:cNvPr id="161" name="Google Shape;161;p32"/>
          <p:cNvPicPr preferRelativeResize="0"/>
          <p:nvPr/>
        </p:nvPicPr>
        <p:blipFill>
          <a:blip r:embed="rId5">
            <a:alphaModFix/>
          </a:blip>
          <a:stretch>
            <a:fillRect/>
          </a:stretch>
        </p:blipFill>
        <p:spPr>
          <a:xfrm>
            <a:off x="5425250" y="2378600"/>
            <a:ext cx="3385707" cy="2380500"/>
          </a:xfrm>
          <a:prstGeom prst="rect">
            <a:avLst/>
          </a:prstGeom>
          <a:noFill/>
          <a:ln>
            <a:noFill/>
          </a:ln>
        </p:spPr>
      </p:pic>
      <p:grpSp>
        <p:nvGrpSpPr>
          <p:cNvPr id="162" name="Google Shape;162;p32"/>
          <p:cNvGrpSpPr/>
          <p:nvPr/>
        </p:nvGrpSpPr>
        <p:grpSpPr>
          <a:xfrm>
            <a:off x="355945" y="2364708"/>
            <a:ext cx="8747980" cy="2380500"/>
            <a:chOff x="355945" y="2394325"/>
            <a:chExt cx="8747980" cy="2380500"/>
          </a:xfrm>
        </p:grpSpPr>
        <p:pic>
          <p:nvPicPr>
            <p:cNvPr id="163" name="Google Shape;163;p32"/>
            <p:cNvPicPr preferRelativeResize="0"/>
            <p:nvPr/>
          </p:nvPicPr>
          <p:blipFill>
            <a:blip r:embed="rId6">
              <a:alphaModFix/>
            </a:blip>
            <a:stretch>
              <a:fillRect/>
            </a:stretch>
          </p:blipFill>
          <p:spPr>
            <a:xfrm>
              <a:off x="391426" y="2394325"/>
              <a:ext cx="4515148" cy="2380500"/>
            </a:xfrm>
            <a:prstGeom prst="rect">
              <a:avLst/>
            </a:prstGeom>
            <a:noFill/>
            <a:ln cap="flat" cmpd="sng" w="9525">
              <a:solidFill>
                <a:srgbClr val="1A1A1A"/>
              </a:solidFill>
              <a:prstDash val="solid"/>
              <a:round/>
              <a:headEnd len="sm" w="sm" type="none"/>
              <a:tailEnd len="sm" w="sm" type="none"/>
            </a:ln>
          </p:spPr>
        </p:pic>
        <p:sp>
          <p:nvSpPr>
            <p:cNvPr id="164" name="Google Shape;164;p32"/>
            <p:cNvSpPr txBox="1"/>
            <p:nvPr/>
          </p:nvSpPr>
          <p:spPr>
            <a:xfrm>
              <a:off x="355945" y="2671450"/>
              <a:ext cx="4761000" cy="8436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A4595"/>
                </a:buClr>
                <a:buSzPts val="5200"/>
                <a:buFont typeface="Arial"/>
                <a:buNone/>
              </a:pPr>
              <a:r>
                <a:rPr lang="en">
                  <a:solidFill>
                    <a:srgbClr val="323B42"/>
                  </a:solidFill>
                </a:rPr>
                <a:t>Model Accuracy at </a:t>
              </a:r>
              <a:r>
                <a:rPr lang="en">
                  <a:solidFill>
                    <a:srgbClr val="FF0000"/>
                  </a:solidFill>
                </a:rPr>
                <a:t>1</a:t>
              </a:r>
              <a:r>
                <a:rPr lang="en">
                  <a:solidFill>
                    <a:srgbClr val="0A4595"/>
                  </a:solidFill>
                </a:rPr>
                <a:t>, </a:t>
              </a:r>
              <a:r>
                <a:rPr lang="en">
                  <a:solidFill>
                    <a:srgbClr val="00FF00"/>
                  </a:solidFill>
                </a:rPr>
                <a:t>2</a:t>
              </a:r>
              <a:r>
                <a:rPr lang="en">
                  <a:solidFill>
                    <a:srgbClr val="0A4595"/>
                  </a:solidFill>
                </a:rPr>
                <a:t>, </a:t>
              </a:r>
              <a:r>
                <a:rPr lang="en">
                  <a:solidFill>
                    <a:srgbClr val="1A1A1A"/>
                  </a:solidFill>
                </a:rPr>
                <a:t>&amp;</a:t>
              </a:r>
              <a:r>
                <a:rPr lang="en">
                  <a:solidFill>
                    <a:srgbClr val="0A4595"/>
                  </a:solidFill>
                </a:rPr>
                <a:t> </a:t>
              </a:r>
              <a:r>
                <a:rPr lang="en">
                  <a:solidFill>
                    <a:srgbClr val="0000FF"/>
                  </a:solidFill>
                </a:rPr>
                <a:t>3</a:t>
              </a:r>
              <a:r>
                <a:rPr lang="en">
                  <a:solidFill>
                    <a:srgbClr val="0A4595"/>
                  </a:solidFill>
                </a:rPr>
                <a:t> </a:t>
              </a:r>
              <a:r>
                <a:rPr lang="en">
                  <a:solidFill>
                    <a:srgbClr val="1A1A1A"/>
                  </a:solidFill>
                </a:rPr>
                <a:t>days in advance</a:t>
              </a:r>
              <a:r>
                <a:rPr b="0" i="0" lang="en" sz="1500" u="none" cap="none" strike="noStrike">
                  <a:solidFill>
                    <a:srgbClr val="1A1A1A"/>
                  </a:solidFill>
                  <a:latin typeface="Arial"/>
                  <a:ea typeface="Arial"/>
                  <a:cs typeface="Arial"/>
                  <a:sym typeface="Arial"/>
                </a:rPr>
                <a:t> </a:t>
              </a:r>
              <a:endParaRPr sz="1400">
                <a:solidFill>
                  <a:srgbClr val="1A1A1A"/>
                </a:solidFill>
              </a:endParaRPr>
            </a:p>
            <a:p>
              <a:pPr indent="0" lvl="0" marL="0" marR="0" rtl="0" algn="ctr">
                <a:lnSpc>
                  <a:spcPct val="100000"/>
                </a:lnSpc>
                <a:spcBef>
                  <a:spcPts val="0"/>
                </a:spcBef>
                <a:spcAft>
                  <a:spcPts val="0"/>
                </a:spcAft>
                <a:buClr>
                  <a:srgbClr val="0A4595"/>
                </a:buClr>
                <a:buSzPts val="5200"/>
                <a:buFont typeface="Arial"/>
                <a:buNone/>
              </a:pPr>
              <a:r>
                <a:rPr b="0" i="0" lang="en" sz="1300" u="none" cap="none" strike="noStrike">
                  <a:solidFill>
                    <a:srgbClr val="323B42"/>
                  </a:solidFill>
                  <a:latin typeface="Arial"/>
                  <a:ea typeface="Arial"/>
                  <a:cs typeface="Arial"/>
                  <a:sym typeface="Arial"/>
                </a:rPr>
                <a:t> 200</a:t>
              </a:r>
              <a:r>
                <a:rPr lang="en" sz="1300">
                  <a:solidFill>
                    <a:srgbClr val="323B42"/>
                  </a:solidFill>
                </a:rPr>
                <a:t>2 </a:t>
              </a:r>
              <a:r>
                <a:rPr b="0" i="0" lang="en" sz="1300" u="none" cap="none" strike="noStrike">
                  <a:solidFill>
                    <a:srgbClr val="323B42"/>
                  </a:solidFill>
                  <a:latin typeface="Arial"/>
                  <a:ea typeface="Arial"/>
                  <a:cs typeface="Arial"/>
                  <a:sym typeface="Arial"/>
                </a:rPr>
                <a:t>- 20</a:t>
              </a:r>
              <a:r>
                <a:rPr lang="en" sz="1300">
                  <a:solidFill>
                    <a:srgbClr val="323B42"/>
                  </a:solidFill>
                </a:rPr>
                <a:t>2</a:t>
              </a:r>
              <a:r>
                <a:rPr lang="en" sz="1300">
                  <a:solidFill>
                    <a:srgbClr val="323B42"/>
                  </a:solidFill>
                </a:rPr>
                <a:t>4</a:t>
              </a:r>
              <a:endParaRPr b="0" i="0" sz="1300" u="none" cap="none" strike="noStrike">
                <a:solidFill>
                  <a:srgbClr val="323B42"/>
                </a:solidFill>
                <a:latin typeface="Arial"/>
                <a:ea typeface="Arial"/>
                <a:cs typeface="Arial"/>
                <a:sym typeface="Arial"/>
              </a:endParaRPr>
            </a:p>
          </p:txBody>
        </p:sp>
        <p:pic>
          <p:nvPicPr>
            <p:cNvPr id="165" name="Google Shape;165;p32"/>
            <p:cNvPicPr preferRelativeResize="0"/>
            <p:nvPr/>
          </p:nvPicPr>
          <p:blipFill>
            <a:blip r:embed="rId7">
              <a:alphaModFix/>
            </a:blip>
            <a:stretch>
              <a:fillRect/>
            </a:stretch>
          </p:blipFill>
          <p:spPr>
            <a:xfrm>
              <a:off x="5011710" y="2394325"/>
              <a:ext cx="4092215" cy="2380500"/>
            </a:xfrm>
            <a:prstGeom prst="rect">
              <a:avLst/>
            </a:prstGeom>
            <a:noFill/>
            <a:ln cap="flat" cmpd="sng" w="9525">
              <a:solidFill>
                <a:schemeClr val="dk2"/>
              </a:solidFill>
              <a:prstDash val="solid"/>
              <a:round/>
              <a:headEnd len="sm" w="sm" type="none"/>
              <a:tailEnd len="sm" w="sm" type="none"/>
            </a:ln>
          </p:spPr>
        </p:pic>
        <p:sp>
          <p:nvSpPr>
            <p:cNvPr id="166" name="Google Shape;166;p32"/>
            <p:cNvSpPr txBox="1"/>
            <p:nvPr/>
          </p:nvSpPr>
          <p:spPr>
            <a:xfrm>
              <a:off x="5664538" y="2404200"/>
              <a:ext cx="3146400" cy="335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B4596"/>
                  </a:solidFill>
                </a:rPr>
                <a:t>US Seasonal Precipitation Skill</a:t>
              </a:r>
              <a:endParaRPr b="1">
                <a:solidFill>
                  <a:srgbClr val="0B4596"/>
                </a:solidFill>
              </a:endParaRPr>
            </a:p>
          </p:txBody>
        </p:sp>
        <p:sp>
          <p:nvSpPr>
            <p:cNvPr id="167" name="Google Shape;167;p32"/>
            <p:cNvSpPr txBox="1"/>
            <p:nvPr/>
          </p:nvSpPr>
          <p:spPr>
            <a:xfrm>
              <a:off x="671325" y="2394325"/>
              <a:ext cx="3198900" cy="335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       </a:t>
              </a:r>
              <a:r>
                <a:rPr b="1" lang="en">
                  <a:solidFill>
                    <a:srgbClr val="0B4596"/>
                  </a:solidFill>
                </a:rPr>
                <a:t>   US Daily Precipitation Skill</a:t>
              </a:r>
              <a:endParaRPr b="1">
                <a:solidFill>
                  <a:srgbClr val="0B4596"/>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FC5E8"/>
        </a:solidFill>
      </p:bgPr>
    </p:bg>
    <p:spTree>
      <p:nvGrpSpPr>
        <p:cNvPr id="171" name="Shape 171"/>
        <p:cNvGrpSpPr/>
        <p:nvPr/>
      </p:nvGrpSpPr>
      <p:grpSpPr>
        <a:xfrm>
          <a:off x="0" y="0"/>
          <a:ext cx="0" cy="0"/>
          <a:chOff x="0" y="0"/>
          <a:chExt cx="0" cy="0"/>
        </a:xfrm>
      </p:grpSpPr>
      <p:sp>
        <p:nvSpPr>
          <p:cNvPr id="172" name="Google Shape;172;p33"/>
          <p:cNvSpPr/>
          <p:nvPr/>
        </p:nvSpPr>
        <p:spPr>
          <a:xfrm>
            <a:off x="0" y="-11394"/>
            <a:ext cx="3091500" cy="51663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33"/>
          <p:cNvSpPr/>
          <p:nvPr/>
        </p:nvSpPr>
        <p:spPr>
          <a:xfrm>
            <a:off x="726275" y="-6750"/>
            <a:ext cx="3845700" cy="41160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4" name="Google Shape;174;p33"/>
          <p:cNvPicPr preferRelativeResize="0"/>
          <p:nvPr/>
        </p:nvPicPr>
        <p:blipFill rotWithShape="1">
          <a:blip r:embed="rId3">
            <a:alphaModFix/>
          </a:blip>
          <a:srcRect b="50" l="0" r="0" t="50"/>
          <a:stretch/>
        </p:blipFill>
        <p:spPr>
          <a:xfrm>
            <a:off x="125050" y="-6750"/>
            <a:ext cx="3957127" cy="4321475"/>
          </a:xfrm>
          <a:prstGeom prst="rect">
            <a:avLst/>
          </a:prstGeom>
          <a:noFill/>
          <a:ln>
            <a:noFill/>
          </a:ln>
        </p:spPr>
      </p:pic>
      <p:sp>
        <p:nvSpPr>
          <p:cNvPr id="175" name="Google Shape;175;p33"/>
          <p:cNvSpPr txBox="1"/>
          <p:nvPr/>
        </p:nvSpPr>
        <p:spPr>
          <a:xfrm>
            <a:off x="4724750" y="149736"/>
            <a:ext cx="3918000" cy="1200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200" u="none" cap="none" strike="noStrike">
                <a:solidFill>
                  <a:srgbClr val="0B4596"/>
                </a:solidFill>
              </a:rPr>
              <a:t>What is </a:t>
            </a:r>
            <a:r>
              <a:rPr b="1" lang="en" sz="2200">
                <a:solidFill>
                  <a:srgbClr val="0B4596"/>
                </a:solidFill>
              </a:rPr>
              <a:t>NOAA’s</a:t>
            </a:r>
            <a:r>
              <a:rPr b="1" i="0" lang="en" sz="2200" u="none" cap="none" strike="noStrike">
                <a:solidFill>
                  <a:srgbClr val="0B4596"/>
                </a:solidFill>
              </a:rPr>
              <a:t> Precipitation Prediction Grand Challenge (PPGC)?</a:t>
            </a:r>
            <a:endParaRPr b="1" i="0" sz="2200" u="none" cap="none" strike="noStrike">
              <a:solidFill>
                <a:srgbClr val="0B4596"/>
              </a:solidFill>
            </a:endParaRPr>
          </a:p>
        </p:txBody>
      </p:sp>
      <p:sp>
        <p:nvSpPr>
          <p:cNvPr id="176" name="Google Shape;176;p33"/>
          <p:cNvSpPr txBox="1"/>
          <p:nvPr/>
        </p:nvSpPr>
        <p:spPr>
          <a:xfrm>
            <a:off x="4571975" y="1350324"/>
            <a:ext cx="3783900" cy="341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lang="en" sz="1800">
                <a:solidFill>
                  <a:srgbClr val="094D70"/>
                </a:solidFill>
                <a:latin typeface="Roboto"/>
                <a:ea typeface="Roboto"/>
                <a:cs typeface="Roboto"/>
                <a:sym typeface="Roboto"/>
              </a:rPr>
              <a:t>PPGC c</a:t>
            </a:r>
            <a:r>
              <a:rPr b="0" i="0" lang="en" sz="1800" u="none" cap="none" strike="noStrike">
                <a:solidFill>
                  <a:srgbClr val="094D70"/>
                </a:solidFill>
                <a:latin typeface="Roboto"/>
                <a:ea typeface="Roboto"/>
                <a:cs typeface="Roboto"/>
                <a:sym typeface="Roboto"/>
              </a:rPr>
              <a:t>apitalizes on scientific and technological opportunities to </a:t>
            </a:r>
            <a:r>
              <a:rPr b="1" i="0" lang="en" sz="1800" u="none" cap="none" strike="noStrike">
                <a:solidFill>
                  <a:srgbClr val="094D70"/>
                </a:solidFill>
                <a:latin typeface="Roboto"/>
                <a:ea typeface="Roboto"/>
                <a:cs typeface="Roboto"/>
                <a:sym typeface="Roboto"/>
              </a:rPr>
              <a:t>provide more accurate, reliable, and timely precipitation forecasts across timescales</a:t>
            </a:r>
            <a:r>
              <a:rPr b="0" i="0" lang="en" sz="1800" u="none" cap="none" strike="noStrike">
                <a:solidFill>
                  <a:srgbClr val="094D70"/>
                </a:solidFill>
                <a:latin typeface="Roboto"/>
                <a:ea typeface="Roboto"/>
                <a:cs typeface="Roboto"/>
                <a:sym typeface="Roboto"/>
              </a:rPr>
              <a:t>, from minutes to seasons, through the development and application of a seamless, fully coupled Earth System prediction model. </a:t>
            </a:r>
            <a:endParaRPr b="0" i="0" sz="1800" u="none" cap="none" strike="noStrike">
              <a:solidFill>
                <a:srgbClr val="094D7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sz="1600">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sz="1600">
              <a:solidFill>
                <a:schemeClr val="dk1"/>
              </a:solidFill>
              <a:latin typeface="Roboto"/>
              <a:ea typeface="Roboto"/>
              <a:cs typeface="Roboto"/>
              <a:sym typeface="Roboto"/>
            </a:endParaRPr>
          </a:p>
          <a:p>
            <a:pPr indent="0" lvl="0" marL="0" rtl="0" algn="l">
              <a:spcBef>
                <a:spcPts val="0"/>
              </a:spcBef>
              <a:spcAft>
                <a:spcPts val="0"/>
              </a:spcAft>
              <a:buClr>
                <a:srgbClr val="000000"/>
              </a:buClr>
              <a:buSzPts val="1800"/>
              <a:buFont typeface="Arial"/>
              <a:buNone/>
            </a:pPr>
            <a:r>
              <a:t/>
            </a:r>
            <a:endParaRPr sz="1600">
              <a:solidFill>
                <a:schemeClr val="dk1"/>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4"/>
          <p:cNvSpPr txBox="1"/>
          <p:nvPr>
            <p:ph type="title"/>
          </p:nvPr>
        </p:nvSpPr>
        <p:spPr>
          <a:xfrm>
            <a:off x="222825" y="182125"/>
            <a:ext cx="8955000" cy="50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A4595"/>
                </a:solidFill>
                <a:latin typeface="Arial"/>
                <a:ea typeface="Arial"/>
                <a:cs typeface="Arial"/>
                <a:sym typeface="Arial"/>
              </a:rPr>
              <a:t>PPGC Skill Improvement Goals </a:t>
            </a:r>
            <a:endParaRPr sz="2400">
              <a:solidFill>
                <a:srgbClr val="0A4595"/>
              </a:solidFill>
              <a:latin typeface="Arial"/>
              <a:ea typeface="Arial"/>
              <a:cs typeface="Arial"/>
              <a:sym typeface="Arial"/>
            </a:endParaRPr>
          </a:p>
        </p:txBody>
      </p:sp>
      <p:graphicFrame>
        <p:nvGraphicFramePr>
          <p:cNvPr id="182" name="Google Shape;182;p34"/>
          <p:cNvGraphicFramePr/>
          <p:nvPr/>
        </p:nvGraphicFramePr>
        <p:xfrm>
          <a:off x="1253375" y="1122425"/>
          <a:ext cx="3000000" cy="3000000"/>
        </p:xfrm>
        <a:graphic>
          <a:graphicData uri="http://schemas.openxmlformats.org/drawingml/2006/table">
            <a:tbl>
              <a:tblPr>
                <a:noFill/>
                <a:tableStyleId>{DC9885E7-FD3F-4ED8-A544-7E7368FDDC10}</a:tableStyleId>
              </a:tblPr>
              <a:tblGrid>
                <a:gridCol w="1070500"/>
                <a:gridCol w="2657475"/>
                <a:gridCol w="866775"/>
                <a:gridCol w="847725"/>
                <a:gridCol w="866775"/>
              </a:tblGrid>
              <a:tr h="125750">
                <a:tc>
                  <a:txBody>
                    <a:bodyPr/>
                    <a:lstStyle/>
                    <a:p>
                      <a:pPr indent="0" lvl="0" marL="0" rtl="0" algn="l">
                        <a:lnSpc>
                          <a:spcPct val="115000"/>
                        </a:lnSpc>
                        <a:spcBef>
                          <a:spcPts val="0"/>
                        </a:spcBef>
                        <a:spcAft>
                          <a:spcPts val="0"/>
                        </a:spcAft>
                        <a:buNone/>
                      </a:pPr>
                      <a:r>
                        <a:rPr b="1" lang="en" sz="900">
                          <a:solidFill>
                            <a:srgbClr val="222222"/>
                          </a:solidFill>
                        </a:rPr>
                        <a:t> </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900">
                          <a:solidFill>
                            <a:srgbClr val="222222"/>
                          </a:solidFill>
                        </a:rPr>
                        <a:t>Metric</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900">
                          <a:solidFill>
                            <a:srgbClr val="222222"/>
                          </a:solidFill>
                        </a:rPr>
                        <a:t>2025 Score</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900">
                          <a:solidFill>
                            <a:srgbClr val="222222"/>
                          </a:solidFill>
                        </a:rPr>
                        <a:t>2035 Goal</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900">
                          <a:solidFill>
                            <a:srgbClr val="222222"/>
                          </a:solidFill>
                        </a:rPr>
                        <a:t>% Improve</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285750">
                <a:tc rowSpan="5">
                  <a:txBody>
                    <a:bodyPr/>
                    <a:lstStyle/>
                    <a:p>
                      <a:pPr indent="0" lvl="0" marL="0" rtl="0" algn="l">
                        <a:lnSpc>
                          <a:spcPct val="115000"/>
                        </a:lnSpc>
                        <a:spcBef>
                          <a:spcPts val="0"/>
                        </a:spcBef>
                        <a:spcAft>
                          <a:spcPts val="0"/>
                        </a:spcAft>
                        <a:buNone/>
                      </a:pPr>
                      <a:r>
                        <a:rPr b="1" lang="en" sz="900">
                          <a:solidFill>
                            <a:srgbClr val="222222"/>
                          </a:solidFill>
                        </a:rPr>
                        <a:t>Daily Weather</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900">
                          <a:solidFill>
                            <a:srgbClr val="222222"/>
                          </a:solidFill>
                        </a:rPr>
                        <a:t>Flash Flood Warning Lead Time</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60 min</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80 min</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33%</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322825">
                <a:tc vMerge="1"/>
                <a:tc>
                  <a:txBody>
                    <a:bodyPr/>
                    <a:lstStyle/>
                    <a:p>
                      <a:pPr indent="0" lvl="0" marL="0" rtl="0" algn="l">
                        <a:lnSpc>
                          <a:spcPct val="115000"/>
                        </a:lnSpc>
                        <a:spcBef>
                          <a:spcPts val="0"/>
                        </a:spcBef>
                        <a:spcAft>
                          <a:spcPts val="0"/>
                        </a:spcAft>
                        <a:buNone/>
                      </a:pPr>
                      <a:r>
                        <a:rPr lang="en" sz="900">
                          <a:solidFill>
                            <a:srgbClr val="222222"/>
                          </a:solidFill>
                        </a:rPr>
                        <a:t>GFS Threat Score for 1”/day threshold (Day 1)</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31</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40</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29%</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306550">
                <a:tc vMerge="1"/>
                <a:tc>
                  <a:txBody>
                    <a:bodyPr/>
                    <a:lstStyle/>
                    <a:p>
                      <a:pPr indent="0" lvl="0" marL="0" rtl="0" algn="l">
                        <a:lnSpc>
                          <a:spcPct val="115000"/>
                        </a:lnSpc>
                        <a:spcBef>
                          <a:spcPts val="0"/>
                        </a:spcBef>
                        <a:spcAft>
                          <a:spcPts val="0"/>
                        </a:spcAft>
                        <a:buNone/>
                      </a:pPr>
                      <a:r>
                        <a:rPr lang="en" sz="900">
                          <a:solidFill>
                            <a:srgbClr val="222222"/>
                          </a:solidFill>
                        </a:rPr>
                        <a:t>NWS Threat Score for 2”/day threshold (Day 3)</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14</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20</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43%</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339100">
                <a:tc vMerge="1"/>
                <a:tc>
                  <a:txBody>
                    <a:bodyPr/>
                    <a:lstStyle/>
                    <a:p>
                      <a:pPr indent="0" lvl="0" marL="0" rtl="0" algn="l">
                        <a:lnSpc>
                          <a:spcPct val="115000"/>
                        </a:lnSpc>
                        <a:spcBef>
                          <a:spcPts val="0"/>
                        </a:spcBef>
                        <a:spcAft>
                          <a:spcPts val="0"/>
                        </a:spcAft>
                        <a:buNone/>
                      </a:pPr>
                      <a:r>
                        <a:rPr lang="en" sz="900">
                          <a:solidFill>
                            <a:srgbClr val="222222"/>
                          </a:solidFill>
                        </a:rPr>
                        <a:t>GEFS Brier Skill Score for &gt; 10mm/Day (Day 5)</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19</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25</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32%</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285750">
                <a:tc vMerge="1"/>
                <a:tc>
                  <a:txBody>
                    <a:bodyPr/>
                    <a:lstStyle/>
                    <a:p>
                      <a:pPr indent="0" lvl="0" marL="0" rtl="0" algn="l">
                        <a:lnSpc>
                          <a:spcPct val="115000"/>
                        </a:lnSpc>
                        <a:spcBef>
                          <a:spcPts val="0"/>
                        </a:spcBef>
                        <a:spcAft>
                          <a:spcPts val="0"/>
                        </a:spcAft>
                        <a:buNone/>
                      </a:pPr>
                      <a:r>
                        <a:rPr lang="en" sz="900">
                          <a:solidFill>
                            <a:srgbClr val="222222"/>
                          </a:solidFill>
                        </a:rPr>
                        <a:t>Day 5 AR landfall error by 100 miles</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450 miles</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350 miles</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29%</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428625">
                <a:tc rowSpan="2">
                  <a:txBody>
                    <a:bodyPr/>
                    <a:lstStyle/>
                    <a:p>
                      <a:pPr indent="0" lvl="0" marL="0" rtl="0" algn="l">
                        <a:lnSpc>
                          <a:spcPct val="115000"/>
                        </a:lnSpc>
                        <a:spcBef>
                          <a:spcPts val="0"/>
                        </a:spcBef>
                        <a:spcAft>
                          <a:spcPts val="0"/>
                        </a:spcAft>
                        <a:buNone/>
                      </a:pPr>
                      <a:r>
                        <a:rPr b="1" lang="en" sz="900">
                          <a:solidFill>
                            <a:srgbClr val="222222"/>
                          </a:solidFill>
                        </a:rPr>
                        <a:t>Sub-</a:t>
                      </a:r>
                      <a:endParaRPr b="1" sz="900">
                        <a:solidFill>
                          <a:srgbClr val="222222"/>
                        </a:solidFill>
                      </a:endParaRPr>
                    </a:p>
                    <a:p>
                      <a:pPr indent="0" lvl="0" marL="0" rtl="0" algn="l">
                        <a:lnSpc>
                          <a:spcPct val="115000"/>
                        </a:lnSpc>
                        <a:spcBef>
                          <a:spcPts val="0"/>
                        </a:spcBef>
                        <a:spcAft>
                          <a:spcPts val="0"/>
                        </a:spcAft>
                        <a:buNone/>
                      </a:pPr>
                      <a:r>
                        <a:rPr b="1" lang="en" sz="900">
                          <a:solidFill>
                            <a:srgbClr val="222222"/>
                          </a:solidFill>
                        </a:rPr>
                        <a:t>Seasonal</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900">
                          <a:solidFill>
                            <a:srgbClr val="222222"/>
                          </a:solidFill>
                        </a:rPr>
                        <a:t>GEFS Brier Skill Score for &gt; 10mm/Day (Day 10)</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0</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10</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 </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428625">
                <a:tc vMerge="1"/>
                <a:tc>
                  <a:txBody>
                    <a:bodyPr/>
                    <a:lstStyle/>
                    <a:p>
                      <a:pPr indent="0" lvl="0" marL="0" rtl="0" algn="l">
                        <a:lnSpc>
                          <a:spcPct val="115000"/>
                        </a:lnSpc>
                        <a:spcBef>
                          <a:spcPts val="0"/>
                        </a:spcBef>
                        <a:spcAft>
                          <a:spcPts val="0"/>
                        </a:spcAft>
                        <a:buNone/>
                      </a:pPr>
                      <a:r>
                        <a:rPr lang="en" sz="900">
                          <a:solidFill>
                            <a:srgbClr val="222222"/>
                          </a:solidFill>
                        </a:rPr>
                        <a:t>Heidke Skill Score (HSS) for CONUS week 3-4 precipitation</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12</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18</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33%</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r h="428625">
                <a:tc>
                  <a:txBody>
                    <a:bodyPr/>
                    <a:lstStyle/>
                    <a:p>
                      <a:pPr indent="0" lvl="0" marL="0" rtl="0" algn="l">
                        <a:lnSpc>
                          <a:spcPct val="115000"/>
                        </a:lnSpc>
                        <a:spcBef>
                          <a:spcPts val="0"/>
                        </a:spcBef>
                        <a:spcAft>
                          <a:spcPts val="0"/>
                        </a:spcAft>
                        <a:buNone/>
                      </a:pPr>
                      <a:r>
                        <a:rPr b="1" lang="en" sz="900">
                          <a:solidFill>
                            <a:srgbClr val="222222"/>
                          </a:solidFill>
                        </a:rPr>
                        <a:t>Seasonal</a:t>
                      </a:r>
                      <a:endParaRPr b="1"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900">
                          <a:solidFill>
                            <a:srgbClr val="222222"/>
                          </a:solidFill>
                        </a:rPr>
                        <a:t>Heidke Skill Score (HSS) for CONUS seasonal precipitation</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17</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solidFill>
                      <a:srgbClr val="EA9999"/>
                    </a:solidFill>
                  </a:tcPr>
                </a:tc>
                <a:tc>
                  <a:txBody>
                    <a:bodyPr/>
                    <a:lstStyle/>
                    <a:p>
                      <a:pPr indent="0" lvl="0" marL="0" rtl="0" algn="ctr">
                        <a:lnSpc>
                          <a:spcPct val="115000"/>
                        </a:lnSpc>
                        <a:spcBef>
                          <a:spcPts val="0"/>
                        </a:spcBef>
                        <a:spcAft>
                          <a:spcPts val="0"/>
                        </a:spcAft>
                        <a:buNone/>
                      </a:pPr>
                      <a:r>
                        <a:rPr lang="en" sz="900">
                          <a:solidFill>
                            <a:srgbClr val="222222"/>
                          </a:solidFill>
                        </a:rPr>
                        <a:t>25</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900">
                          <a:solidFill>
                            <a:srgbClr val="222222"/>
                          </a:solidFill>
                        </a:rPr>
                        <a:t>47%</a:t>
                      </a:r>
                      <a:endParaRPr sz="900">
                        <a:solidFill>
                          <a:srgbClr val="222222"/>
                        </a:solidFill>
                      </a:endParaRPr>
                    </a:p>
                  </a:txBody>
                  <a:tcPr marT="63500" marB="63500" marR="63500" marL="63500">
                    <a:lnL cap="flat" cmpd="sng" w="8200">
                      <a:solidFill>
                        <a:srgbClr val="000000"/>
                      </a:solidFill>
                      <a:prstDash val="solid"/>
                      <a:round/>
                      <a:headEnd len="sm" w="sm" type="none"/>
                      <a:tailEnd len="sm" w="sm" type="none"/>
                    </a:lnL>
                    <a:lnR cap="flat" cmpd="sng" w="8200">
                      <a:solidFill>
                        <a:srgbClr val="000000"/>
                      </a:solidFill>
                      <a:prstDash val="solid"/>
                      <a:round/>
                      <a:headEnd len="sm" w="sm" type="none"/>
                      <a:tailEnd len="sm" w="sm" type="none"/>
                    </a:lnR>
                    <a:lnT cap="flat" cmpd="sng" w="8200">
                      <a:solidFill>
                        <a:srgbClr val="000000"/>
                      </a:solidFill>
                      <a:prstDash val="solid"/>
                      <a:round/>
                      <a:headEnd len="sm" w="sm" type="none"/>
                      <a:tailEnd len="sm" w="sm" type="none"/>
                    </a:lnT>
                    <a:lnB cap="flat" cmpd="sng" w="8200">
                      <a:solidFill>
                        <a:srgbClr val="000000"/>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5"/>
          <p:cNvPicPr preferRelativeResize="0"/>
          <p:nvPr/>
        </p:nvPicPr>
        <p:blipFill rotWithShape="1">
          <a:blip r:embed="rId3">
            <a:alphaModFix/>
          </a:blip>
          <a:srcRect b="10043" l="17835" r="25616" t="8111"/>
          <a:stretch/>
        </p:blipFill>
        <p:spPr>
          <a:xfrm>
            <a:off x="3493625" y="3211620"/>
            <a:ext cx="2121427" cy="1727201"/>
          </a:xfrm>
          <a:prstGeom prst="rect">
            <a:avLst/>
          </a:prstGeom>
          <a:noFill/>
          <a:ln>
            <a:noFill/>
          </a:ln>
          <a:effectLst>
            <a:outerShdw blurRad="57150" rotWithShape="0" algn="bl" dir="5400000" dist="19050">
              <a:srgbClr val="000000">
                <a:alpha val="50000"/>
              </a:srgbClr>
            </a:outerShdw>
          </a:effectLst>
        </p:spPr>
      </p:pic>
      <p:pic>
        <p:nvPicPr>
          <p:cNvPr id="189" name="Google Shape;189;p35"/>
          <p:cNvPicPr preferRelativeResize="0"/>
          <p:nvPr/>
        </p:nvPicPr>
        <p:blipFill>
          <a:blip r:embed="rId4">
            <a:alphaModFix/>
          </a:blip>
          <a:stretch>
            <a:fillRect/>
          </a:stretch>
        </p:blipFill>
        <p:spPr>
          <a:xfrm>
            <a:off x="493406" y="3730870"/>
            <a:ext cx="2680620" cy="1207951"/>
          </a:xfrm>
          <a:prstGeom prst="rect">
            <a:avLst/>
          </a:prstGeom>
          <a:noFill/>
          <a:ln>
            <a:noFill/>
          </a:ln>
          <a:effectLst>
            <a:outerShdw blurRad="57150" rotWithShape="0" algn="bl" dir="5400000" dist="19050">
              <a:srgbClr val="000000">
                <a:alpha val="50000"/>
              </a:srgbClr>
            </a:outerShdw>
          </a:effectLst>
        </p:spPr>
      </p:pic>
      <p:sp>
        <p:nvSpPr>
          <p:cNvPr id="190" name="Google Shape;190;p35"/>
          <p:cNvSpPr/>
          <p:nvPr/>
        </p:nvSpPr>
        <p:spPr>
          <a:xfrm>
            <a:off x="5965350" y="2782720"/>
            <a:ext cx="2586300" cy="599100"/>
          </a:xfrm>
          <a:prstGeom prst="round2DiagRect">
            <a:avLst>
              <a:gd fmla="val 40034" name="adj1"/>
              <a:gd fmla="val 0" name="adj2"/>
            </a:avLst>
          </a:prstGeom>
          <a:solidFill>
            <a:srgbClr val="0B459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400">
                <a:solidFill>
                  <a:schemeClr val="lt1"/>
                </a:solidFill>
              </a:rPr>
              <a:t> Improve Products &amp; Applications</a:t>
            </a:r>
            <a:endParaRPr b="1" sz="1400">
              <a:solidFill>
                <a:schemeClr val="lt1"/>
              </a:solidFill>
            </a:endParaRPr>
          </a:p>
        </p:txBody>
      </p:sp>
      <p:sp>
        <p:nvSpPr>
          <p:cNvPr id="191" name="Google Shape;191;p35"/>
          <p:cNvSpPr/>
          <p:nvPr/>
        </p:nvSpPr>
        <p:spPr>
          <a:xfrm>
            <a:off x="6009150" y="877995"/>
            <a:ext cx="2586300" cy="536400"/>
          </a:xfrm>
          <a:prstGeom prst="round2DiagRect">
            <a:avLst>
              <a:gd fmla="val 40034" name="adj1"/>
              <a:gd fmla="val 0" name="adj2"/>
            </a:avLst>
          </a:prstGeom>
          <a:solidFill>
            <a:srgbClr val="0B459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I</a:t>
            </a:r>
            <a:r>
              <a:rPr b="1" lang="en" sz="1400">
                <a:solidFill>
                  <a:schemeClr val="lt1"/>
                </a:solidFill>
              </a:rPr>
              <a:t>mprove </a:t>
            </a:r>
            <a:r>
              <a:rPr b="1" lang="en">
                <a:solidFill>
                  <a:schemeClr val="lt1"/>
                </a:solidFill>
              </a:rPr>
              <a:t>Models</a:t>
            </a:r>
            <a:r>
              <a:rPr b="1" lang="en" sz="1400">
                <a:solidFill>
                  <a:schemeClr val="lt1"/>
                </a:solidFill>
              </a:rPr>
              <a:t> for </a:t>
            </a:r>
            <a:r>
              <a:rPr b="1" lang="en" sz="1400">
                <a:solidFill>
                  <a:schemeClr val="lt1"/>
                </a:solidFill>
              </a:rPr>
              <a:t>Precipitation</a:t>
            </a:r>
            <a:endParaRPr b="1" sz="1400">
              <a:solidFill>
                <a:schemeClr val="lt1"/>
              </a:solidFill>
            </a:endParaRPr>
          </a:p>
        </p:txBody>
      </p:sp>
      <p:sp>
        <p:nvSpPr>
          <p:cNvPr id="192" name="Google Shape;192;p35"/>
          <p:cNvSpPr txBox="1"/>
          <p:nvPr/>
        </p:nvSpPr>
        <p:spPr>
          <a:xfrm>
            <a:off x="5934650" y="3446703"/>
            <a:ext cx="3004800" cy="1848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t" bIns="0" lIns="0" spcFirstLastPara="1" rIns="0" wrap="square" tIns="0">
            <a:spAutoFit/>
          </a:bodyPr>
          <a:lstStyle/>
          <a:p>
            <a:pPr indent="0" lvl="0" marL="0" rtl="0" algn="ctr">
              <a:spcBef>
                <a:spcPts val="0"/>
              </a:spcBef>
              <a:spcAft>
                <a:spcPts val="0"/>
              </a:spcAft>
              <a:buNone/>
            </a:pPr>
            <a:r>
              <a:rPr lang="en" sz="1200">
                <a:solidFill>
                  <a:schemeClr val="dk2"/>
                </a:solidFill>
              </a:rPr>
              <a:t>Urban Rain Rate Dashboard</a:t>
            </a:r>
            <a:endParaRPr sz="1200">
              <a:solidFill>
                <a:schemeClr val="dk2"/>
              </a:solidFill>
            </a:endParaRPr>
          </a:p>
        </p:txBody>
      </p:sp>
      <p:sp>
        <p:nvSpPr>
          <p:cNvPr id="193" name="Google Shape;193;p35"/>
          <p:cNvSpPr/>
          <p:nvPr/>
        </p:nvSpPr>
        <p:spPr>
          <a:xfrm>
            <a:off x="390675" y="877995"/>
            <a:ext cx="2515200" cy="599100"/>
          </a:xfrm>
          <a:prstGeom prst="round2DiagRect">
            <a:avLst>
              <a:gd fmla="val 40034" name="adj1"/>
              <a:gd fmla="val 0" name="adj2"/>
            </a:avLst>
          </a:prstGeom>
          <a:solidFill>
            <a:srgbClr val="0B459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400">
                <a:solidFill>
                  <a:schemeClr val="lt1"/>
                </a:solidFill>
              </a:rPr>
              <a:t>Improve Understanding of Physical Processes </a:t>
            </a:r>
            <a:endParaRPr b="1" sz="1400">
              <a:solidFill>
                <a:schemeClr val="lt1"/>
              </a:solidFill>
            </a:endParaRPr>
          </a:p>
        </p:txBody>
      </p:sp>
      <p:sp>
        <p:nvSpPr>
          <p:cNvPr id="194" name="Google Shape;194;p35"/>
          <p:cNvSpPr/>
          <p:nvPr/>
        </p:nvSpPr>
        <p:spPr>
          <a:xfrm>
            <a:off x="455475" y="3087520"/>
            <a:ext cx="2385600" cy="554100"/>
          </a:xfrm>
          <a:prstGeom prst="round2DiagRect">
            <a:avLst>
              <a:gd fmla="val 40034" name="adj1"/>
              <a:gd fmla="val 0" name="adj2"/>
            </a:avLst>
          </a:prstGeom>
          <a:solidFill>
            <a:srgbClr val="0B459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400">
                <a:solidFill>
                  <a:schemeClr val="lt1"/>
                </a:solidFill>
              </a:rPr>
              <a:t>Enhance &amp; Sustain User Engagement</a:t>
            </a:r>
            <a:endParaRPr b="1" sz="1400">
              <a:solidFill>
                <a:schemeClr val="lt1"/>
              </a:solidFill>
            </a:endParaRPr>
          </a:p>
        </p:txBody>
      </p:sp>
      <p:sp>
        <p:nvSpPr>
          <p:cNvPr id="195" name="Google Shape;195;p35"/>
          <p:cNvSpPr txBox="1"/>
          <p:nvPr/>
        </p:nvSpPr>
        <p:spPr>
          <a:xfrm>
            <a:off x="3037075" y="1295883"/>
            <a:ext cx="25458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Montserrat"/>
                <a:ea typeface="Montserrat"/>
                <a:cs typeface="Montserrat"/>
                <a:sym typeface="Montserrat"/>
              </a:rPr>
              <a:t>AI satellite approach for heavy precipitation nowcasting</a:t>
            </a:r>
            <a:endParaRPr sz="1200">
              <a:latin typeface="Montserrat"/>
              <a:ea typeface="Montserrat"/>
              <a:cs typeface="Montserrat"/>
              <a:sym typeface="Montserrat"/>
            </a:endParaRPr>
          </a:p>
        </p:txBody>
      </p:sp>
      <p:pic>
        <p:nvPicPr>
          <p:cNvPr id="196" name="Google Shape;196;p35"/>
          <p:cNvPicPr preferRelativeResize="0"/>
          <p:nvPr/>
        </p:nvPicPr>
        <p:blipFill>
          <a:blip r:embed="rId5">
            <a:alphaModFix/>
          </a:blip>
          <a:stretch>
            <a:fillRect/>
          </a:stretch>
        </p:blipFill>
        <p:spPr>
          <a:xfrm>
            <a:off x="3414549" y="1826566"/>
            <a:ext cx="1802637" cy="1253279"/>
          </a:xfrm>
          <a:prstGeom prst="rect">
            <a:avLst/>
          </a:prstGeom>
          <a:noFill/>
          <a:ln>
            <a:noFill/>
          </a:ln>
          <a:effectLst>
            <a:outerShdw blurRad="57150" rotWithShape="0" algn="bl" dir="5400000" dist="19050">
              <a:srgbClr val="000000">
                <a:alpha val="50000"/>
              </a:srgbClr>
            </a:outerShdw>
          </a:effectLst>
        </p:spPr>
      </p:pic>
      <p:sp>
        <p:nvSpPr>
          <p:cNvPr id="197" name="Google Shape;197;p35"/>
          <p:cNvSpPr/>
          <p:nvPr/>
        </p:nvSpPr>
        <p:spPr>
          <a:xfrm>
            <a:off x="3119850" y="877995"/>
            <a:ext cx="2469600" cy="417900"/>
          </a:xfrm>
          <a:prstGeom prst="round2DiagRect">
            <a:avLst>
              <a:gd fmla="val 40034" name="adj1"/>
              <a:gd fmla="val 0" name="adj2"/>
            </a:avLst>
          </a:prstGeom>
          <a:solidFill>
            <a:srgbClr val="0B459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400">
                <a:solidFill>
                  <a:schemeClr val="lt1"/>
                </a:solidFill>
              </a:rPr>
              <a:t>Exploit Observations</a:t>
            </a:r>
            <a:endParaRPr b="1" sz="1400">
              <a:solidFill>
                <a:schemeClr val="lt1"/>
              </a:solidFill>
            </a:endParaRPr>
          </a:p>
        </p:txBody>
      </p:sp>
      <p:sp>
        <p:nvSpPr>
          <p:cNvPr id="198" name="Google Shape;198;p35"/>
          <p:cNvSpPr txBox="1"/>
          <p:nvPr/>
        </p:nvSpPr>
        <p:spPr>
          <a:xfrm>
            <a:off x="228600" y="1399995"/>
            <a:ext cx="3085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Montserrat"/>
                <a:ea typeface="Montserrat"/>
                <a:cs typeface="Montserrat"/>
                <a:sym typeface="Montserrat"/>
              </a:rPr>
              <a:t>Address model errors &amp; interaction between the atmosphere &amp; ocean</a:t>
            </a:r>
            <a:endParaRPr sz="1200">
              <a:latin typeface="Montserrat"/>
              <a:ea typeface="Montserrat"/>
              <a:cs typeface="Montserrat"/>
              <a:sym typeface="Montserrat"/>
            </a:endParaRPr>
          </a:p>
        </p:txBody>
      </p:sp>
      <p:sp>
        <p:nvSpPr>
          <p:cNvPr id="199" name="Google Shape;199;p35"/>
          <p:cNvSpPr txBox="1"/>
          <p:nvPr/>
        </p:nvSpPr>
        <p:spPr>
          <a:xfrm>
            <a:off x="5866500" y="1517658"/>
            <a:ext cx="3004800" cy="985200"/>
          </a:xfrm>
          <a:prstGeom prst="rect">
            <a:avLst/>
          </a:prstGeom>
          <a:solidFill>
            <a:srgbClr val="DDEAF6"/>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lang="en" sz="1300">
                <a:latin typeface="Montserrat"/>
                <a:ea typeface="Montserrat"/>
                <a:cs typeface="Montserrat"/>
                <a:sym typeface="Montserrat"/>
              </a:rPr>
              <a:t>- Operational data assimilation and physics improvements:</a:t>
            </a:r>
            <a:endParaRPr sz="1300">
              <a:latin typeface="Montserrat"/>
              <a:ea typeface="Montserrat"/>
              <a:cs typeface="Montserrat"/>
              <a:sym typeface="Montserrat"/>
            </a:endParaRPr>
          </a:p>
          <a:p>
            <a:pPr indent="0" lvl="0" marL="0" rtl="0" algn="l">
              <a:spcBef>
                <a:spcPts val="0"/>
              </a:spcBef>
              <a:spcAft>
                <a:spcPts val="0"/>
              </a:spcAft>
              <a:buNone/>
            </a:pPr>
            <a:r>
              <a:rPr lang="en" sz="1300">
                <a:latin typeface="Montserrat"/>
                <a:ea typeface="Montserrat"/>
                <a:cs typeface="Montserrat"/>
                <a:sym typeface="Montserrat"/>
              </a:rPr>
              <a:t> -Next Generation Operational Global Forecast System</a:t>
            </a:r>
            <a:endParaRPr sz="1300">
              <a:latin typeface="Montserrat"/>
              <a:ea typeface="Montserrat"/>
              <a:cs typeface="Montserrat"/>
              <a:sym typeface="Montserrat"/>
            </a:endParaRPr>
          </a:p>
        </p:txBody>
      </p:sp>
      <p:pic>
        <p:nvPicPr>
          <p:cNvPr id="200" name="Google Shape;200;p35"/>
          <p:cNvPicPr preferRelativeResize="0"/>
          <p:nvPr/>
        </p:nvPicPr>
        <p:blipFill>
          <a:blip r:embed="rId6">
            <a:alphaModFix/>
          </a:blip>
          <a:stretch>
            <a:fillRect/>
          </a:stretch>
        </p:blipFill>
        <p:spPr>
          <a:xfrm>
            <a:off x="5934650" y="3631495"/>
            <a:ext cx="3004799" cy="1405675"/>
          </a:xfrm>
          <a:prstGeom prst="rect">
            <a:avLst/>
          </a:prstGeom>
          <a:noFill/>
          <a:ln>
            <a:noFill/>
          </a:ln>
        </p:spPr>
      </p:pic>
      <p:pic>
        <p:nvPicPr>
          <p:cNvPr id="201" name="Google Shape;201;p35"/>
          <p:cNvPicPr preferRelativeResize="0"/>
          <p:nvPr/>
        </p:nvPicPr>
        <p:blipFill>
          <a:blip r:embed="rId7">
            <a:alphaModFix/>
          </a:blip>
          <a:stretch>
            <a:fillRect/>
          </a:stretch>
        </p:blipFill>
        <p:spPr>
          <a:xfrm>
            <a:off x="721400" y="1875358"/>
            <a:ext cx="1853750" cy="1122900"/>
          </a:xfrm>
          <a:prstGeom prst="rect">
            <a:avLst/>
          </a:prstGeom>
          <a:noFill/>
          <a:ln>
            <a:noFill/>
          </a:ln>
        </p:spPr>
      </p:pic>
      <p:sp>
        <p:nvSpPr>
          <p:cNvPr id="202" name="Google Shape;202;p35"/>
          <p:cNvSpPr txBox="1"/>
          <p:nvPr/>
        </p:nvSpPr>
        <p:spPr>
          <a:xfrm>
            <a:off x="916200" y="328025"/>
            <a:ext cx="7311600" cy="332400"/>
          </a:xfrm>
          <a:prstGeom prst="rect">
            <a:avLst/>
          </a:prstGeom>
          <a:noFill/>
          <a:ln>
            <a:noFill/>
          </a:ln>
        </p:spPr>
        <p:txBody>
          <a:bodyPr anchorCtr="0" anchor="t" bIns="0" lIns="0" spcFirstLastPara="1" rIns="0" wrap="square" tIns="0">
            <a:spAutoFit/>
          </a:bodyPr>
          <a:lstStyle/>
          <a:p>
            <a:pPr indent="0" lvl="0" marL="0" rtl="0" algn="ctr">
              <a:lnSpc>
                <a:spcPct val="90000"/>
              </a:lnSpc>
              <a:spcBef>
                <a:spcPts val="0"/>
              </a:spcBef>
              <a:spcAft>
                <a:spcPts val="0"/>
              </a:spcAft>
              <a:buSzPts val="1400"/>
              <a:buNone/>
            </a:pPr>
            <a:r>
              <a:rPr b="1" lang="en" sz="2400">
                <a:solidFill>
                  <a:srgbClr val="0B4596"/>
                </a:solidFill>
              </a:rPr>
              <a:t>Ongoing PPGC Activities to Improve Predictions</a:t>
            </a:r>
            <a:endParaRPr b="1" sz="2400">
              <a:solidFill>
                <a:srgbClr val="0B459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6"/>
          <p:cNvSpPr txBox="1"/>
          <p:nvPr>
            <p:ph type="title"/>
          </p:nvPr>
        </p:nvSpPr>
        <p:spPr>
          <a:xfrm>
            <a:off x="2084600" y="112275"/>
            <a:ext cx="6612000" cy="526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solidFill>
                  <a:srgbClr val="0A4595"/>
                </a:solidFill>
                <a:latin typeface="Arial"/>
                <a:ea typeface="Arial"/>
                <a:cs typeface="Arial"/>
                <a:sym typeface="Arial"/>
              </a:rPr>
              <a:t>Modeling-Related Accomplishments from DRSA</a:t>
            </a:r>
            <a:endParaRPr sz="2000">
              <a:solidFill>
                <a:srgbClr val="0A4595"/>
              </a:solidFill>
              <a:latin typeface="Arial"/>
              <a:ea typeface="Arial"/>
              <a:cs typeface="Arial"/>
              <a:sym typeface="Arial"/>
            </a:endParaRPr>
          </a:p>
        </p:txBody>
      </p:sp>
      <p:sp>
        <p:nvSpPr>
          <p:cNvPr id="208" name="Google Shape;208;p36"/>
          <p:cNvSpPr txBox="1"/>
          <p:nvPr/>
        </p:nvSpPr>
        <p:spPr>
          <a:xfrm>
            <a:off x="136750" y="547178"/>
            <a:ext cx="8919000" cy="61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t>Developing and unifying multi-scale UFS physics and dynamics to reduce model biases and improve precipitation prediction forecast accuracy to accelerate R2O transitions. </a:t>
            </a:r>
            <a:endParaRPr sz="1300"/>
          </a:p>
        </p:txBody>
      </p:sp>
      <p:sp>
        <p:nvSpPr>
          <p:cNvPr id="209" name="Google Shape;209;p36"/>
          <p:cNvSpPr txBox="1"/>
          <p:nvPr/>
        </p:nvSpPr>
        <p:spPr>
          <a:xfrm>
            <a:off x="197833" y="1228955"/>
            <a:ext cx="28671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400"/>
              </a:spcAft>
              <a:buClr>
                <a:srgbClr val="000000"/>
              </a:buClr>
              <a:buSzPts val="1300"/>
              <a:buFont typeface="Arial"/>
              <a:buNone/>
            </a:pPr>
            <a:r>
              <a:rPr b="1" lang="en" sz="1300"/>
              <a:t>Model improvements and Advancements</a:t>
            </a:r>
            <a:endParaRPr b="1" i="0" sz="1300" u="none" cap="none" strike="noStrike">
              <a:latin typeface="Arial"/>
              <a:ea typeface="Arial"/>
              <a:cs typeface="Arial"/>
              <a:sym typeface="Arial"/>
            </a:endParaRPr>
          </a:p>
        </p:txBody>
      </p:sp>
      <p:sp>
        <p:nvSpPr>
          <p:cNvPr id="210" name="Google Shape;210;p36"/>
          <p:cNvSpPr txBox="1"/>
          <p:nvPr/>
        </p:nvSpPr>
        <p:spPr>
          <a:xfrm>
            <a:off x="3305669" y="1139894"/>
            <a:ext cx="28713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400"/>
              </a:spcAft>
              <a:buClr>
                <a:srgbClr val="000000"/>
              </a:buClr>
              <a:buSzPts val="1300"/>
              <a:buFont typeface="Arial"/>
              <a:buNone/>
            </a:pPr>
            <a:r>
              <a:rPr b="1" lang="en" sz="1300"/>
              <a:t>Advance Data Assimilation with AI/ML Approaches</a:t>
            </a:r>
            <a:endParaRPr b="1" i="0" sz="1300" u="none" cap="none" strike="noStrike">
              <a:latin typeface="Arial"/>
              <a:ea typeface="Arial"/>
              <a:cs typeface="Arial"/>
              <a:sym typeface="Arial"/>
            </a:endParaRPr>
          </a:p>
        </p:txBody>
      </p:sp>
      <p:sp>
        <p:nvSpPr>
          <p:cNvPr id="211" name="Google Shape;211;p36"/>
          <p:cNvSpPr txBox="1"/>
          <p:nvPr/>
        </p:nvSpPr>
        <p:spPr>
          <a:xfrm>
            <a:off x="6058892" y="1188855"/>
            <a:ext cx="28713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400"/>
              </a:spcAft>
              <a:buClr>
                <a:srgbClr val="000000"/>
              </a:buClr>
              <a:buSzPts val="1300"/>
              <a:buFont typeface="Arial"/>
              <a:buNone/>
            </a:pPr>
            <a:r>
              <a:rPr b="1" lang="en" sz="1300"/>
              <a:t>Extreme Precipitation Predictability &amp; Verification</a:t>
            </a:r>
            <a:endParaRPr b="1" i="0" sz="1300" u="none" cap="none" strike="noStrike">
              <a:latin typeface="Arial"/>
              <a:ea typeface="Arial"/>
              <a:cs typeface="Arial"/>
              <a:sym typeface="Arial"/>
            </a:endParaRPr>
          </a:p>
        </p:txBody>
      </p:sp>
      <p:sp>
        <p:nvSpPr>
          <p:cNvPr id="212" name="Google Shape;212;p36"/>
          <p:cNvSpPr txBox="1"/>
          <p:nvPr/>
        </p:nvSpPr>
        <p:spPr>
          <a:xfrm>
            <a:off x="132734" y="3232594"/>
            <a:ext cx="2867100" cy="1755600"/>
          </a:xfrm>
          <a:prstGeom prst="rect">
            <a:avLst/>
          </a:prstGeom>
          <a:noFill/>
          <a:ln>
            <a:noFill/>
          </a:ln>
        </p:spPr>
        <p:txBody>
          <a:bodyPr anchorCtr="0" anchor="t" bIns="91425" lIns="91425" spcFirstLastPara="1" rIns="91425" wrap="square" tIns="91425">
            <a:noAutofit/>
          </a:bodyPr>
          <a:lstStyle/>
          <a:p>
            <a:pPr indent="-304800" lvl="0" marL="457200" marR="0" rtl="0" algn="l">
              <a:lnSpc>
                <a:spcPct val="100000"/>
              </a:lnSpc>
              <a:spcBef>
                <a:spcPts val="0"/>
              </a:spcBef>
              <a:spcAft>
                <a:spcPts val="0"/>
              </a:spcAft>
              <a:buClr>
                <a:srgbClr val="1A1A1A"/>
              </a:buClr>
              <a:buSzPts val="1200"/>
              <a:buChar char="●"/>
            </a:pPr>
            <a:r>
              <a:rPr lang="en" sz="1200">
                <a:solidFill>
                  <a:srgbClr val="1A1A1A"/>
                </a:solidFill>
              </a:rPr>
              <a:t>Standardized parameterizations across multiple UFS scales (including GFSv17, GEFSv13, and SFSv1 prototypes) to minimize model systematic biases</a:t>
            </a:r>
            <a:endParaRPr sz="1200">
              <a:solidFill>
                <a:srgbClr val="1A1A1A"/>
              </a:solidFill>
            </a:endParaRPr>
          </a:p>
          <a:p>
            <a:pPr indent="-304800" lvl="0" marL="457200" marR="0" rtl="0" algn="l">
              <a:lnSpc>
                <a:spcPct val="100000"/>
              </a:lnSpc>
              <a:spcBef>
                <a:spcPts val="0"/>
              </a:spcBef>
              <a:spcAft>
                <a:spcPts val="0"/>
              </a:spcAft>
              <a:buClr>
                <a:srgbClr val="1A1A1A"/>
              </a:buClr>
              <a:buSzPts val="1200"/>
              <a:buChar char="●"/>
            </a:pPr>
            <a:r>
              <a:rPr lang="en" sz="1200">
                <a:solidFill>
                  <a:srgbClr val="1A1A1A"/>
                </a:solidFill>
              </a:rPr>
              <a:t>Enhanced global MPAS capabilities to track extreme precipitation events</a:t>
            </a:r>
            <a:endParaRPr b="1" sz="1200">
              <a:solidFill>
                <a:srgbClr val="1A1A1A"/>
              </a:solidFill>
            </a:endParaRPr>
          </a:p>
        </p:txBody>
      </p:sp>
      <p:sp>
        <p:nvSpPr>
          <p:cNvPr id="213" name="Google Shape;213;p36"/>
          <p:cNvSpPr txBox="1"/>
          <p:nvPr/>
        </p:nvSpPr>
        <p:spPr>
          <a:xfrm>
            <a:off x="3305679" y="3308232"/>
            <a:ext cx="2871300" cy="1755600"/>
          </a:xfrm>
          <a:prstGeom prst="rect">
            <a:avLst/>
          </a:prstGeom>
          <a:noFill/>
          <a:ln>
            <a:noFill/>
          </a:ln>
        </p:spPr>
        <p:txBody>
          <a:bodyPr anchorCtr="0" anchor="t" bIns="91425" lIns="91425" spcFirstLastPara="1" rIns="91425" wrap="square" tIns="91425">
            <a:noAutofit/>
          </a:bodyPr>
          <a:lstStyle/>
          <a:p>
            <a:pPr indent="-304800" lvl="0" marL="457200" marR="0" rtl="0" algn="l">
              <a:lnSpc>
                <a:spcPct val="100000"/>
              </a:lnSpc>
              <a:spcBef>
                <a:spcPts val="0"/>
              </a:spcBef>
              <a:spcAft>
                <a:spcPts val="0"/>
              </a:spcAft>
              <a:buClr>
                <a:srgbClr val="1A1A1A"/>
              </a:buClr>
              <a:buSzPts val="1200"/>
              <a:buChar char="●"/>
            </a:pPr>
            <a:r>
              <a:rPr lang="en" sz="1200">
                <a:solidFill>
                  <a:srgbClr val="1A1A1A"/>
                </a:solidFill>
              </a:rPr>
              <a:t>Preprocessed US precipitation datasets using deep learning, essential for validating and initializing model states</a:t>
            </a:r>
            <a:endParaRPr sz="1200">
              <a:solidFill>
                <a:srgbClr val="1A1A1A"/>
              </a:solidFill>
            </a:endParaRPr>
          </a:p>
          <a:p>
            <a:pPr indent="-311150" lvl="0" marL="457200" rtl="0" algn="l">
              <a:spcBef>
                <a:spcPts val="0"/>
              </a:spcBef>
              <a:spcAft>
                <a:spcPts val="0"/>
              </a:spcAft>
              <a:buClr>
                <a:srgbClr val="1A1A1A"/>
              </a:buClr>
              <a:buSzPts val="1300"/>
              <a:buChar char="●"/>
            </a:pPr>
            <a:r>
              <a:rPr lang="en" sz="1200">
                <a:solidFill>
                  <a:srgbClr val="1A1A1A"/>
                </a:solidFill>
              </a:rPr>
              <a:t>Tested MPAS-JEDI 3DVar in regional models, improving initial conditions and early-stage forecasts </a:t>
            </a:r>
            <a:endParaRPr sz="1300">
              <a:solidFill>
                <a:srgbClr val="1A1A1A"/>
              </a:solidFill>
            </a:endParaRPr>
          </a:p>
          <a:p>
            <a:pPr indent="0" lvl="0" marL="0" marR="0" rtl="0" algn="l">
              <a:lnSpc>
                <a:spcPct val="100000"/>
              </a:lnSpc>
              <a:spcBef>
                <a:spcPts val="400"/>
              </a:spcBef>
              <a:spcAft>
                <a:spcPts val="0"/>
              </a:spcAft>
              <a:buClr>
                <a:srgbClr val="000000"/>
              </a:buClr>
              <a:buSzPts val="1300"/>
              <a:buFont typeface="Arial"/>
              <a:buNone/>
            </a:pPr>
            <a:r>
              <a:t/>
            </a:r>
            <a:endParaRPr b="1" sz="1300">
              <a:solidFill>
                <a:srgbClr val="1A1A1A"/>
              </a:solidFill>
            </a:endParaRPr>
          </a:p>
          <a:p>
            <a:pPr indent="0" lvl="0" marL="0" marR="0" rtl="0" algn="l">
              <a:lnSpc>
                <a:spcPct val="100000"/>
              </a:lnSpc>
              <a:spcBef>
                <a:spcPts val="400"/>
              </a:spcBef>
              <a:spcAft>
                <a:spcPts val="0"/>
              </a:spcAft>
              <a:buClr>
                <a:srgbClr val="000000"/>
              </a:buClr>
              <a:buSzPts val="1300"/>
              <a:buFont typeface="Arial"/>
              <a:buNone/>
            </a:pPr>
            <a:r>
              <a:t/>
            </a:r>
            <a:endParaRPr b="1" sz="1300">
              <a:solidFill>
                <a:srgbClr val="1A1A1A"/>
              </a:solidFill>
            </a:endParaRPr>
          </a:p>
          <a:p>
            <a:pPr indent="0" lvl="0" marL="0" marR="0" rtl="0" algn="l">
              <a:lnSpc>
                <a:spcPct val="100000"/>
              </a:lnSpc>
              <a:spcBef>
                <a:spcPts val="400"/>
              </a:spcBef>
              <a:spcAft>
                <a:spcPts val="0"/>
              </a:spcAft>
              <a:buClr>
                <a:srgbClr val="000000"/>
              </a:buClr>
              <a:buSzPts val="1300"/>
              <a:buFont typeface="Arial"/>
              <a:buNone/>
            </a:pPr>
            <a:r>
              <a:t/>
            </a:r>
            <a:endParaRPr b="1" sz="1300">
              <a:solidFill>
                <a:srgbClr val="1A1A1A"/>
              </a:solidFill>
            </a:endParaRPr>
          </a:p>
          <a:p>
            <a:pPr indent="0" lvl="0" marL="0" marR="0" rtl="0" algn="l">
              <a:lnSpc>
                <a:spcPct val="100000"/>
              </a:lnSpc>
              <a:spcBef>
                <a:spcPts val="400"/>
              </a:spcBef>
              <a:spcAft>
                <a:spcPts val="400"/>
              </a:spcAft>
              <a:buClr>
                <a:srgbClr val="000000"/>
              </a:buClr>
              <a:buSzPts val="1300"/>
              <a:buFont typeface="Arial"/>
              <a:buNone/>
            </a:pPr>
            <a:r>
              <a:t/>
            </a:r>
            <a:endParaRPr b="1" sz="1300">
              <a:solidFill>
                <a:srgbClr val="1A1A1A"/>
              </a:solidFill>
            </a:endParaRPr>
          </a:p>
        </p:txBody>
      </p:sp>
      <p:sp>
        <p:nvSpPr>
          <p:cNvPr id="214" name="Google Shape;214;p36"/>
          <p:cNvSpPr/>
          <p:nvPr/>
        </p:nvSpPr>
        <p:spPr>
          <a:xfrm>
            <a:off x="7374375" y="3818275"/>
            <a:ext cx="1482600" cy="102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15" name="Google Shape;215;p36"/>
          <p:cNvSpPr txBox="1"/>
          <p:nvPr/>
        </p:nvSpPr>
        <p:spPr>
          <a:xfrm>
            <a:off x="6231203" y="3232592"/>
            <a:ext cx="2871300" cy="1755600"/>
          </a:xfrm>
          <a:prstGeom prst="rect">
            <a:avLst/>
          </a:prstGeom>
          <a:noFill/>
          <a:ln>
            <a:noFill/>
          </a:ln>
        </p:spPr>
        <p:txBody>
          <a:bodyPr anchorCtr="0" anchor="t" bIns="91425" lIns="91425" spcFirstLastPara="1" rIns="91425" wrap="square" tIns="91425">
            <a:noAutofit/>
          </a:bodyPr>
          <a:lstStyle/>
          <a:p>
            <a:pPr indent="-304800" lvl="0" marL="457200" marR="0" rtl="0" algn="l">
              <a:lnSpc>
                <a:spcPct val="100000"/>
              </a:lnSpc>
              <a:spcBef>
                <a:spcPts val="0"/>
              </a:spcBef>
              <a:spcAft>
                <a:spcPts val="0"/>
              </a:spcAft>
              <a:buClr>
                <a:srgbClr val="1A1A1A"/>
              </a:buClr>
              <a:buSzPts val="1200"/>
              <a:buChar char="●"/>
            </a:pPr>
            <a:r>
              <a:rPr lang="en" sz="1200">
                <a:solidFill>
                  <a:srgbClr val="1A1A1A"/>
                </a:solidFill>
              </a:rPr>
              <a:t>Standardized C3 parameterization across scales, integrating aerosol interactions to reduce global precipitation biases</a:t>
            </a:r>
            <a:endParaRPr sz="1200">
              <a:solidFill>
                <a:srgbClr val="1A1A1A"/>
              </a:solidFill>
            </a:endParaRPr>
          </a:p>
          <a:p>
            <a:pPr indent="-304800" lvl="0" marL="457200" rtl="0" algn="l">
              <a:spcBef>
                <a:spcPts val="0"/>
              </a:spcBef>
              <a:spcAft>
                <a:spcPts val="0"/>
              </a:spcAft>
              <a:buClr>
                <a:srgbClr val="1A1A1A"/>
              </a:buClr>
              <a:buSzPts val="1200"/>
              <a:buChar char="●"/>
            </a:pPr>
            <a:r>
              <a:rPr lang="en" sz="1200">
                <a:solidFill>
                  <a:srgbClr val="1A1A1A"/>
                </a:solidFill>
              </a:rPr>
              <a:t>Pinpointed tropical Pacific sea surface temperature errors as the primary driver of winter precipitation forecast errors </a:t>
            </a:r>
            <a:endParaRPr sz="1200">
              <a:solidFill>
                <a:srgbClr val="1A1A1A"/>
              </a:solidFill>
            </a:endParaRPr>
          </a:p>
          <a:p>
            <a:pPr indent="0" lvl="0" marL="457200" marR="0" rtl="0" algn="l">
              <a:lnSpc>
                <a:spcPct val="100000"/>
              </a:lnSpc>
              <a:spcBef>
                <a:spcPts val="400"/>
              </a:spcBef>
              <a:spcAft>
                <a:spcPts val="0"/>
              </a:spcAft>
              <a:buNone/>
            </a:pPr>
            <a:r>
              <a:t/>
            </a:r>
            <a:endParaRPr sz="1200">
              <a:solidFill>
                <a:srgbClr val="1A1A1A"/>
              </a:solidFill>
            </a:endParaRPr>
          </a:p>
          <a:p>
            <a:pPr indent="0" lvl="0" marL="0" marR="0" rtl="0" algn="l">
              <a:lnSpc>
                <a:spcPct val="100000"/>
              </a:lnSpc>
              <a:spcBef>
                <a:spcPts val="400"/>
              </a:spcBef>
              <a:spcAft>
                <a:spcPts val="0"/>
              </a:spcAft>
              <a:buClr>
                <a:srgbClr val="000000"/>
              </a:buClr>
              <a:buSzPts val="1300"/>
              <a:buFont typeface="Arial"/>
              <a:buNone/>
            </a:pPr>
            <a:r>
              <a:t/>
            </a:r>
            <a:endParaRPr b="1" sz="1300">
              <a:solidFill>
                <a:srgbClr val="1A1A1A"/>
              </a:solidFill>
            </a:endParaRPr>
          </a:p>
          <a:p>
            <a:pPr indent="0" lvl="0" marL="0" marR="0" rtl="0" algn="l">
              <a:lnSpc>
                <a:spcPct val="100000"/>
              </a:lnSpc>
              <a:spcBef>
                <a:spcPts val="400"/>
              </a:spcBef>
              <a:spcAft>
                <a:spcPts val="400"/>
              </a:spcAft>
              <a:buClr>
                <a:srgbClr val="000000"/>
              </a:buClr>
              <a:buSzPts val="1300"/>
              <a:buFont typeface="Arial"/>
              <a:buNone/>
            </a:pPr>
            <a:r>
              <a:t/>
            </a:r>
            <a:endParaRPr b="1" sz="1300">
              <a:solidFill>
                <a:srgbClr val="1A1A1A"/>
              </a:solidFill>
            </a:endParaRPr>
          </a:p>
        </p:txBody>
      </p:sp>
      <p:pic>
        <p:nvPicPr>
          <p:cNvPr id="216" name="Google Shape;216;p36"/>
          <p:cNvPicPr preferRelativeResize="0"/>
          <p:nvPr/>
        </p:nvPicPr>
        <p:blipFill>
          <a:blip r:embed="rId3">
            <a:alphaModFix/>
          </a:blip>
          <a:stretch>
            <a:fillRect/>
          </a:stretch>
        </p:blipFill>
        <p:spPr>
          <a:xfrm>
            <a:off x="411945" y="1813949"/>
            <a:ext cx="2299460" cy="1398050"/>
          </a:xfrm>
          <a:prstGeom prst="rect">
            <a:avLst/>
          </a:prstGeom>
          <a:noFill/>
          <a:ln>
            <a:noFill/>
          </a:ln>
        </p:spPr>
      </p:pic>
      <p:pic>
        <p:nvPicPr>
          <p:cNvPr id="217" name="Google Shape;217;p36"/>
          <p:cNvPicPr preferRelativeResize="0"/>
          <p:nvPr/>
        </p:nvPicPr>
        <p:blipFill rotWithShape="1">
          <a:blip r:embed="rId4">
            <a:alphaModFix/>
          </a:blip>
          <a:srcRect b="0" l="0" r="0" t="10072"/>
          <a:stretch/>
        </p:blipFill>
        <p:spPr>
          <a:xfrm>
            <a:off x="3262473" y="1800524"/>
            <a:ext cx="2670024" cy="1432076"/>
          </a:xfrm>
          <a:prstGeom prst="rect">
            <a:avLst/>
          </a:prstGeom>
          <a:noFill/>
          <a:ln>
            <a:noFill/>
          </a:ln>
        </p:spPr>
      </p:pic>
      <p:pic>
        <p:nvPicPr>
          <p:cNvPr id="218" name="Google Shape;218;p36" title="July_2026_SST_loop.gif"/>
          <p:cNvPicPr preferRelativeResize="0"/>
          <p:nvPr/>
        </p:nvPicPr>
        <p:blipFill>
          <a:blip r:embed="rId5">
            <a:alphaModFix/>
          </a:blip>
          <a:stretch>
            <a:fillRect/>
          </a:stretch>
        </p:blipFill>
        <p:spPr>
          <a:xfrm>
            <a:off x="6370662" y="1800518"/>
            <a:ext cx="2483925" cy="13091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7"/>
          <p:cNvSpPr/>
          <p:nvPr/>
        </p:nvSpPr>
        <p:spPr>
          <a:xfrm flipH="1" rot="-5400000">
            <a:off x="1057575" y="-1057500"/>
            <a:ext cx="2537400" cy="4652400"/>
          </a:xfrm>
          <a:prstGeom prst="rect">
            <a:avLst/>
          </a:prstGeom>
          <a:gradFill>
            <a:gsLst>
              <a:gs pos="0">
                <a:schemeClr val="accent3"/>
              </a:gs>
              <a:gs pos="50000">
                <a:schemeClr val="accent1"/>
              </a:gs>
              <a:gs pos="100000">
                <a:schemeClr val="accent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37"/>
          <p:cNvSpPr txBox="1"/>
          <p:nvPr>
            <p:ph idx="4294967295" type="body"/>
          </p:nvPr>
        </p:nvSpPr>
        <p:spPr>
          <a:xfrm>
            <a:off x="173275" y="3650175"/>
            <a:ext cx="4397100" cy="864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 sz="1500">
                <a:solidFill>
                  <a:srgbClr val="222222"/>
                </a:solidFill>
              </a:rPr>
              <a:t>WHAT: Better predictions of warm-season extreme precipitation events on two specific timescales: 1-10 hours and 3-5 days </a:t>
            </a:r>
            <a:endParaRPr b="1" sz="1500">
              <a:solidFill>
                <a:srgbClr val="222222"/>
              </a:solidFill>
            </a:endParaRPr>
          </a:p>
          <a:p>
            <a:pPr indent="0" lvl="0" marL="457200" rtl="0" algn="l">
              <a:lnSpc>
                <a:spcPct val="115000"/>
              </a:lnSpc>
              <a:spcBef>
                <a:spcPts val="1000"/>
              </a:spcBef>
              <a:spcAft>
                <a:spcPts val="0"/>
              </a:spcAft>
              <a:buSzPts val="1800"/>
              <a:buNone/>
            </a:pPr>
            <a:r>
              <a:t/>
            </a:r>
            <a:endParaRPr b="1" sz="1700"/>
          </a:p>
          <a:p>
            <a:pPr indent="0" lvl="0" marL="0" marR="0" rtl="0" algn="l">
              <a:lnSpc>
                <a:spcPct val="115000"/>
              </a:lnSpc>
              <a:spcBef>
                <a:spcPts val="0"/>
              </a:spcBef>
              <a:spcAft>
                <a:spcPts val="0"/>
              </a:spcAft>
              <a:buSzPts val="1800"/>
              <a:buNone/>
            </a:pPr>
            <a:r>
              <a:t/>
            </a:r>
            <a:endParaRPr b="1" sz="1700"/>
          </a:p>
        </p:txBody>
      </p:sp>
      <p:pic>
        <p:nvPicPr>
          <p:cNvPr id="225" name="Google Shape;225;p37"/>
          <p:cNvPicPr preferRelativeResize="0"/>
          <p:nvPr/>
        </p:nvPicPr>
        <p:blipFill rotWithShape="1">
          <a:blip r:embed="rId3">
            <a:alphaModFix/>
          </a:blip>
          <a:srcRect b="0" l="22026" r="14113" t="0"/>
          <a:stretch/>
        </p:blipFill>
        <p:spPr>
          <a:xfrm>
            <a:off x="300075" y="333600"/>
            <a:ext cx="1877400" cy="1870200"/>
          </a:xfrm>
          <a:prstGeom prst="roundRect">
            <a:avLst>
              <a:gd fmla="val 16667" name="adj"/>
            </a:avLst>
          </a:prstGeom>
          <a:noFill/>
          <a:ln cap="flat" cmpd="sng" w="38100">
            <a:solidFill>
              <a:schemeClr val="lt1"/>
            </a:solidFill>
            <a:prstDash val="solid"/>
            <a:round/>
            <a:headEnd len="sm" w="sm" type="none"/>
            <a:tailEnd len="sm" w="sm" type="none"/>
          </a:ln>
        </p:spPr>
      </p:pic>
      <p:sp>
        <p:nvSpPr>
          <p:cNvPr id="226" name="Google Shape;226;p37"/>
          <p:cNvSpPr txBox="1"/>
          <p:nvPr>
            <p:ph idx="4294967295" type="title"/>
          </p:nvPr>
        </p:nvSpPr>
        <p:spPr>
          <a:xfrm>
            <a:off x="173275" y="2617225"/>
            <a:ext cx="4508100" cy="899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b="1" lang="en" sz="1800">
                <a:solidFill>
                  <a:srgbClr val="0B4596"/>
                </a:solidFill>
                <a:latin typeface="Montserrat"/>
                <a:ea typeface="Montserrat"/>
                <a:cs typeface="Montserrat"/>
                <a:sym typeface="Montserrat"/>
              </a:rPr>
              <a:t>NOAA PRECIPITATION PREDICTION GRAND CHALLENGE (PPGC) </a:t>
            </a:r>
            <a:endParaRPr b="1" sz="1800">
              <a:solidFill>
                <a:srgbClr val="0B4596"/>
              </a:solidFill>
              <a:latin typeface="Montserrat"/>
              <a:ea typeface="Montserrat"/>
              <a:cs typeface="Montserrat"/>
              <a:sym typeface="Montserrat"/>
            </a:endParaRPr>
          </a:p>
          <a:p>
            <a:pPr indent="0" lvl="0" marL="0" rtl="0" algn="l">
              <a:lnSpc>
                <a:spcPct val="100000"/>
              </a:lnSpc>
              <a:spcBef>
                <a:spcPts val="0"/>
              </a:spcBef>
              <a:spcAft>
                <a:spcPts val="0"/>
              </a:spcAft>
              <a:buSzPts val="2400"/>
              <a:buNone/>
            </a:pPr>
            <a:r>
              <a:rPr b="1" lang="en" sz="1800">
                <a:solidFill>
                  <a:srgbClr val="0B4596"/>
                </a:solidFill>
                <a:latin typeface="Montserrat"/>
                <a:ea typeface="Montserrat"/>
                <a:cs typeface="Montserrat"/>
                <a:sym typeface="Montserrat"/>
              </a:rPr>
              <a:t>FY25/26 Supplemental Funding</a:t>
            </a:r>
            <a:endParaRPr b="1" sz="1800">
              <a:solidFill>
                <a:srgbClr val="0B4596"/>
              </a:solidFill>
              <a:latin typeface="Montserrat"/>
              <a:ea typeface="Montserrat"/>
              <a:cs typeface="Montserrat"/>
              <a:sym typeface="Montserrat"/>
            </a:endParaRPr>
          </a:p>
        </p:txBody>
      </p:sp>
      <p:sp>
        <p:nvSpPr>
          <p:cNvPr id="227" name="Google Shape;227;p37"/>
          <p:cNvSpPr txBox="1"/>
          <p:nvPr/>
        </p:nvSpPr>
        <p:spPr>
          <a:xfrm>
            <a:off x="4770150" y="88100"/>
            <a:ext cx="4212600" cy="4841700"/>
          </a:xfrm>
          <a:prstGeom prst="rect">
            <a:avLst/>
          </a:prstGeom>
          <a:solidFill>
            <a:srgbClr val="EEEEEE"/>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1" i="0" lang="en" sz="1800" u="none" cap="none" strike="noStrike">
                <a:solidFill>
                  <a:srgbClr val="0B4596"/>
                </a:solidFill>
                <a:latin typeface="Montserrat"/>
                <a:ea typeface="Montserrat"/>
                <a:cs typeface="Montserrat"/>
                <a:sym typeface="Montserrat"/>
              </a:rPr>
              <a:t>HOW: $21M Cross-Line Office Investments across the value chain</a:t>
            </a:r>
            <a:endParaRPr b="1" i="0" sz="1800" u="none" cap="none" strike="noStrike">
              <a:solidFill>
                <a:srgbClr val="0B4596"/>
              </a:solidFill>
              <a:latin typeface="Montserrat"/>
              <a:ea typeface="Montserrat"/>
              <a:cs typeface="Montserrat"/>
              <a:sym typeface="Montserrat"/>
            </a:endParaRPr>
          </a:p>
          <a:p>
            <a:pPr indent="0" lvl="0" marL="0" marR="0" rtl="0" algn="l">
              <a:lnSpc>
                <a:spcPct val="100000"/>
              </a:lnSpc>
              <a:spcBef>
                <a:spcPts val="1000"/>
              </a:spcBef>
              <a:spcAft>
                <a:spcPts val="0"/>
              </a:spcAft>
              <a:buNone/>
            </a:pPr>
            <a:r>
              <a:rPr b="1" lang="en" sz="1300">
                <a:solidFill>
                  <a:srgbClr val="094D70"/>
                </a:solidFill>
                <a:latin typeface="Roboto"/>
                <a:ea typeface="Roboto"/>
                <a:cs typeface="Roboto"/>
                <a:sym typeface="Roboto"/>
              </a:rPr>
              <a:t>Analyses</a:t>
            </a:r>
            <a:r>
              <a:rPr lang="en" sz="1300">
                <a:solidFill>
                  <a:srgbClr val="094D70"/>
                </a:solidFill>
                <a:latin typeface="Roboto"/>
                <a:ea typeface="Roboto"/>
                <a:cs typeface="Roboto"/>
                <a:sym typeface="Roboto"/>
              </a:rPr>
              <a:t>: Advance Analyses through MRMS (Multi-Radar-Multi-Sensor) / FLASH</a:t>
            </a:r>
            <a:r>
              <a:rPr b="0" i="0" lang="en" sz="1300" u="none" cap="none" strike="noStrike">
                <a:solidFill>
                  <a:srgbClr val="094D70"/>
                </a:solidFill>
                <a:latin typeface="Roboto"/>
                <a:ea typeface="Roboto"/>
                <a:cs typeface="Roboto"/>
                <a:sym typeface="Roboto"/>
              </a:rPr>
              <a:t> </a:t>
            </a:r>
            <a:r>
              <a:rPr lang="en" sz="1300">
                <a:solidFill>
                  <a:srgbClr val="094D70"/>
                </a:solidFill>
                <a:latin typeface="Roboto"/>
                <a:ea typeface="Roboto"/>
                <a:cs typeface="Roboto"/>
                <a:sym typeface="Roboto"/>
              </a:rPr>
              <a:t>(Flooded Locations and Simulated Hydrographs) systems</a:t>
            </a:r>
            <a:endParaRPr b="0" i="0" sz="1300" u="none" cap="none" strike="noStrike">
              <a:solidFill>
                <a:srgbClr val="094D70"/>
              </a:solidFill>
              <a:latin typeface="Roboto"/>
              <a:ea typeface="Roboto"/>
              <a:cs typeface="Roboto"/>
              <a:sym typeface="Roboto"/>
            </a:endParaRPr>
          </a:p>
          <a:p>
            <a:pPr indent="0" lvl="0" marL="0" marR="0" rtl="0" algn="l">
              <a:lnSpc>
                <a:spcPct val="100000"/>
              </a:lnSpc>
              <a:spcBef>
                <a:spcPts val="1000"/>
              </a:spcBef>
              <a:spcAft>
                <a:spcPts val="0"/>
              </a:spcAft>
              <a:buNone/>
            </a:pPr>
            <a:r>
              <a:rPr b="1" lang="en" sz="1300">
                <a:solidFill>
                  <a:srgbClr val="094D70"/>
                </a:solidFill>
                <a:latin typeface="Roboto"/>
                <a:ea typeface="Roboto"/>
                <a:cs typeface="Roboto"/>
                <a:sym typeface="Roboto"/>
              </a:rPr>
              <a:t>Modeling &amp; Validation</a:t>
            </a:r>
            <a:r>
              <a:rPr lang="en" sz="1300">
                <a:solidFill>
                  <a:srgbClr val="094D70"/>
                </a:solidFill>
                <a:latin typeface="Roboto"/>
                <a:ea typeface="Roboto"/>
                <a:cs typeface="Roboto"/>
                <a:sym typeface="Roboto"/>
              </a:rPr>
              <a:t>: </a:t>
            </a:r>
            <a:r>
              <a:rPr lang="en">
                <a:solidFill>
                  <a:srgbClr val="094D70"/>
                </a:solidFill>
                <a:latin typeface="Roboto"/>
                <a:ea typeface="Roboto"/>
                <a:cs typeface="Roboto"/>
                <a:sym typeface="Roboto"/>
              </a:rPr>
              <a:t>Advance cloud-resolving regional models; AI/ML emulator predictions of extreme precipitation; DA and model physics</a:t>
            </a:r>
            <a:endParaRPr b="0" i="0" u="none" cap="none" strike="noStrike">
              <a:solidFill>
                <a:srgbClr val="094D70"/>
              </a:solidFill>
              <a:latin typeface="Roboto"/>
              <a:ea typeface="Roboto"/>
              <a:cs typeface="Roboto"/>
              <a:sym typeface="Roboto"/>
            </a:endParaRPr>
          </a:p>
          <a:p>
            <a:pPr indent="0" lvl="0" marL="0" marR="0" rtl="0" algn="l">
              <a:lnSpc>
                <a:spcPct val="100000"/>
              </a:lnSpc>
              <a:spcBef>
                <a:spcPts val="1000"/>
              </a:spcBef>
              <a:spcAft>
                <a:spcPts val="0"/>
              </a:spcAft>
              <a:buNone/>
            </a:pPr>
            <a:r>
              <a:rPr b="1" lang="en" sz="1300">
                <a:solidFill>
                  <a:srgbClr val="094D70"/>
                </a:solidFill>
                <a:latin typeface="Roboto"/>
                <a:ea typeface="Roboto"/>
                <a:cs typeface="Roboto"/>
                <a:sym typeface="Roboto"/>
              </a:rPr>
              <a:t>Tools &amp; Products</a:t>
            </a:r>
            <a:r>
              <a:rPr lang="en" sz="1300">
                <a:solidFill>
                  <a:srgbClr val="094D70"/>
                </a:solidFill>
                <a:latin typeface="Roboto"/>
                <a:ea typeface="Roboto"/>
                <a:cs typeface="Roboto"/>
                <a:sym typeface="Roboto"/>
              </a:rPr>
              <a:t>: Extend the lead time of operational extreme rainfall tools and establish experimental tools</a:t>
            </a:r>
            <a:endParaRPr sz="1300">
              <a:solidFill>
                <a:srgbClr val="094D70"/>
              </a:solidFill>
              <a:latin typeface="Roboto"/>
              <a:ea typeface="Roboto"/>
              <a:cs typeface="Roboto"/>
              <a:sym typeface="Roboto"/>
            </a:endParaRPr>
          </a:p>
          <a:p>
            <a:pPr indent="0" lvl="0" marL="0" marR="0" rtl="0" algn="l">
              <a:lnSpc>
                <a:spcPct val="100000"/>
              </a:lnSpc>
              <a:spcBef>
                <a:spcPts val="1000"/>
              </a:spcBef>
              <a:spcAft>
                <a:spcPts val="0"/>
              </a:spcAft>
              <a:buNone/>
            </a:pPr>
            <a:r>
              <a:rPr b="1" lang="en" sz="1300">
                <a:solidFill>
                  <a:srgbClr val="094D70"/>
                </a:solidFill>
                <a:latin typeface="Roboto"/>
                <a:ea typeface="Roboto"/>
                <a:cs typeface="Roboto"/>
                <a:sym typeface="Roboto"/>
              </a:rPr>
              <a:t>Risk Communications &amp; Preparedness</a:t>
            </a:r>
            <a:r>
              <a:rPr lang="en" sz="1300">
                <a:solidFill>
                  <a:srgbClr val="094D70"/>
                </a:solidFill>
                <a:latin typeface="Roboto"/>
                <a:ea typeface="Roboto"/>
                <a:cs typeface="Roboto"/>
                <a:sym typeface="Roboto"/>
              </a:rPr>
              <a:t>: </a:t>
            </a:r>
            <a:r>
              <a:rPr b="0" i="0" lang="en" sz="1300" u="none" cap="none" strike="noStrike">
                <a:solidFill>
                  <a:srgbClr val="094D70"/>
                </a:solidFill>
                <a:latin typeface="Roboto"/>
                <a:ea typeface="Roboto"/>
                <a:cs typeface="Roboto"/>
                <a:sym typeface="Roboto"/>
              </a:rPr>
              <a:t>Better communicate real-time risk of extreme rainfall and potential impacts</a:t>
            </a:r>
            <a:endParaRPr b="0" i="0" sz="1300" u="none" cap="none" strike="noStrike">
              <a:solidFill>
                <a:srgbClr val="094D70"/>
              </a:solidFill>
              <a:latin typeface="Roboto"/>
              <a:ea typeface="Roboto"/>
              <a:cs typeface="Roboto"/>
              <a:sym typeface="Roboto"/>
            </a:endParaRPr>
          </a:p>
          <a:p>
            <a:pPr indent="0" lvl="0" marL="0" marR="0" rtl="0" algn="l">
              <a:lnSpc>
                <a:spcPct val="100000"/>
              </a:lnSpc>
              <a:spcBef>
                <a:spcPts val="1000"/>
              </a:spcBef>
              <a:spcAft>
                <a:spcPts val="1000"/>
              </a:spcAft>
              <a:buNone/>
            </a:pPr>
            <a:r>
              <a:rPr b="1" lang="en" sz="1300">
                <a:solidFill>
                  <a:srgbClr val="094D70"/>
                </a:solidFill>
                <a:latin typeface="Roboto"/>
                <a:ea typeface="Roboto"/>
                <a:cs typeface="Roboto"/>
                <a:sym typeface="Roboto"/>
              </a:rPr>
              <a:t>Physical Process Understanding &amp; Dataset Development</a:t>
            </a:r>
            <a:r>
              <a:rPr lang="en" sz="1300">
                <a:solidFill>
                  <a:srgbClr val="094D70"/>
                </a:solidFill>
                <a:latin typeface="Roboto"/>
                <a:ea typeface="Roboto"/>
                <a:cs typeface="Roboto"/>
                <a:sym typeface="Roboto"/>
              </a:rPr>
              <a:t>: TEPEX field campaigns; Enhance and assess datasets; Better use of satellite and co-located in situ observation</a:t>
            </a:r>
            <a:endParaRPr b="0" i="0" sz="1300" u="none" cap="none" strike="noStrike">
              <a:solidFill>
                <a:srgbClr val="094D70"/>
              </a:solidFill>
              <a:latin typeface="Roboto"/>
              <a:ea typeface="Roboto"/>
              <a:cs typeface="Roboto"/>
              <a:sym typeface="Roboto"/>
            </a:endParaRPr>
          </a:p>
        </p:txBody>
      </p:sp>
      <p:pic>
        <p:nvPicPr>
          <p:cNvPr id="228" name="Google Shape;228;p37"/>
          <p:cNvPicPr preferRelativeResize="0"/>
          <p:nvPr/>
        </p:nvPicPr>
        <p:blipFill rotWithShape="1">
          <a:blip r:embed="rId4">
            <a:alphaModFix/>
          </a:blip>
          <a:srcRect b="4535" l="12276" r="23850" t="0"/>
          <a:stretch/>
        </p:blipFill>
        <p:spPr>
          <a:xfrm>
            <a:off x="2475050" y="333750"/>
            <a:ext cx="1877400" cy="1869900"/>
          </a:xfrm>
          <a:prstGeom prst="roundRect">
            <a:avLst>
              <a:gd fmla="val 16667" name="adj"/>
            </a:avLst>
          </a:prstGeom>
          <a:noFill/>
          <a:ln cap="flat" cmpd="sng" w="38100">
            <a:solidFill>
              <a:schemeClr val="lt1"/>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8"/>
          <p:cNvSpPr txBox="1"/>
          <p:nvPr>
            <p:ph type="title"/>
          </p:nvPr>
        </p:nvSpPr>
        <p:spPr>
          <a:xfrm>
            <a:off x="2190000" y="129300"/>
            <a:ext cx="6031500" cy="5031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SzPct val="44595"/>
              <a:buNone/>
            </a:pPr>
            <a:r>
              <a:rPr lang="en" sz="2220">
                <a:solidFill>
                  <a:srgbClr val="0A4595"/>
                </a:solidFill>
                <a:latin typeface="Arial"/>
                <a:ea typeface="Arial"/>
                <a:cs typeface="Arial"/>
                <a:sym typeface="Arial"/>
              </a:rPr>
              <a:t>Highlights for FY25/26 PPGC Supplemental</a:t>
            </a:r>
            <a:endParaRPr sz="2220">
              <a:solidFill>
                <a:srgbClr val="0A4595"/>
              </a:solidFill>
              <a:latin typeface="Arial"/>
              <a:ea typeface="Arial"/>
              <a:cs typeface="Arial"/>
              <a:sym typeface="Arial"/>
            </a:endParaRPr>
          </a:p>
        </p:txBody>
      </p:sp>
      <p:sp>
        <p:nvSpPr>
          <p:cNvPr id="234" name="Google Shape;234;p38"/>
          <p:cNvSpPr txBox="1"/>
          <p:nvPr/>
        </p:nvSpPr>
        <p:spPr>
          <a:xfrm>
            <a:off x="129000" y="2755400"/>
            <a:ext cx="3360300" cy="18624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
              <a:t>Couple WOFS with FLASH</a:t>
            </a:r>
            <a:endParaRPr/>
          </a:p>
          <a:p>
            <a:pPr indent="-317500" lvl="0" marL="457200" rtl="0" algn="l">
              <a:spcBef>
                <a:spcPts val="1000"/>
              </a:spcBef>
              <a:spcAft>
                <a:spcPts val="0"/>
              </a:spcAft>
              <a:buSzPts val="1400"/>
              <a:buChar char="●"/>
            </a:pPr>
            <a:r>
              <a:rPr lang="en"/>
              <a:t>Build next generation WOFSCast </a:t>
            </a:r>
            <a:endParaRPr/>
          </a:p>
          <a:p>
            <a:pPr indent="-317500" lvl="0" marL="457200" rtl="0" algn="l">
              <a:spcBef>
                <a:spcPts val="1000"/>
              </a:spcBef>
              <a:spcAft>
                <a:spcPts val="0"/>
              </a:spcAft>
              <a:buSzPts val="1400"/>
              <a:buChar char="●"/>
            </a:pPr>
            <a:r>
              <a:rPr lang="en"/>
              <a:t>Support operational </a:t>
            </a:r>
            <a:r>
              <a:rPr lang="en"/>
              <a:t>hardening</a:t>
            </a:r>
            <a:r>
              <a:rPr lang="en"/>
              <a:t> and transition of WOFSv1</a:t>
            </a:r>
            <a:endParaRPr/>
          </a:p>
          <a:p>
            <a:pPr indent="-317500" lvl="0" marL="457200" rtl="0" algn="l">
              <a:spcBef>
                <a:spcPts val="1000"/>
              </a:spcBef>
              <a:spcAft>
                <a:spcPts val="1000"/>
              </a:spcAft>
              <a:buSzPts val="1400"/>
              <a:buChar char="●"/>
            </a:pPr>
            <a:r>
              <a:rPr lang="en"/>
              <a:t>Improve precip forecasts of landfalling hurricanes using WoFS</a:t>
            </a:r>
            <a:endParaRPr/>
          </a:p>
        </p:txBody>
      </p:sp>
      <p:pic>
        <p:nvPicPr>
          <p:cNvPr id="235" name="Google Shape;235;p38"/>
          <p:cNvPicPr preferRelativeResize="0"/>
          <p:nvPr/>
        </p:nvPicPr>
        <p:blipFill>
          <a:blip r:embed="rId3">
            <a:alphaModFix/>
          </a:blip>
          <a:stretch>
            <a:fillRect/>
          </a:stretch>
        </p:blipFill>
        <p:spPr>
          <a:xfrm>
            <a:off x="49914" y="916239"/>
            <a:ext cx="3510800" cy="1755400"/>
          </a:xfrm>
          <a:prstGeom prst="rect">
            <a:avLst/>
          </a:prstGeom>
          <a:noFill/>
          <a:ln>
            <a:noFill/>
          </a:ln>
        </p:spPr>
      </p:pic>
      <p:sp>
        <p:nvSpPr>
          <p:cNvPr id="236" name="Google Shape;236;p38"/>
          <p:cNvSpPr txBox="1"/>
          <p:nvPr/>
        </p:nvSpPr>
        <p:spPr>
          <a:xfrm>
            <a:off x="833664" y="864164"/>
            <a:ext cx="705300" cy="342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2"/>
                </a:solidFill>
                <a:latin typeface="Nunito"/>
                <a:ea typeface="Nunito"/>
                <a:cs typeface="Nunito"/>
                <a:sym typeface="Nunito"/>
              </a:rPr>
              <a:t>WOFS</a:t>
            </a:r>
            <a:endParaRPr b="1" sz="1300">
              <a:solidFill>
                <a:schemeClr val="dk2"/>
              </a:solidFill>
              <a:latin typeface="Nunito"/>
              <a:ea typeface="Nunito"/>
              <a:cs typeface="Nunito"/>
              <a:sym typeface="Nunito"/>
            </a:endParaRPr>
          </a:p>
        </p:txBody>
      </p:sp>
      <p:sp>
        <p:nvSpPr>
          <p:cNvPr id="237" name="Google Shape;237;p38"/>
          <p:cNvSpPr txBox="1"/>
          <p:nvPr/>
        </p:nvSpPr>
        <p:spPr>
          <a:xfrm>
            <a:off x="2077914" y="864164"/>
            <a:ext cx="1254000" cy="342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2"/>
                </a:solidFill>
                <a:latin typeface="Nunito"/>
                <a:ea typeface="Nunito"/>
                <a:cs typeface="Nunito"/>
                <a:sym typeface="Nunito"/>
              </a:rPr>
              <a:t>WOFSCast</a:t>
            </a:r>
            <a:endParaRPr b="1" sz="1300">
              <a:solidFill>
                <a:schemeClr val="dk2"/>
              </a:solidFill>
              <a:latin typeface="Nunito"/>
              <a:ea typeface="Nunito"/>
              <a:cs typeface="Nunito"/>
              <a:sym typeface="Nunito"/>
            </a:endParaRPr>
          </a:p>
        </p:txBody>
      </p:sp>
      <p:pic>
        <p:nvPicPr>
          <p:cNvPr id="238" name="Google Shape;238;p38"/>
          <p:cNvPicPr preferRelativeResize="0"/>
          <p:nvPr/>
        </p:nvPicPr>
        <p:blipFill>
          <a:blip r:embed="rId4">
            <a:alphaModFix/>
          </a:blip>
          <a:stretch>
            <a:fillRect/>
          </a:stretch>
        </p:blipFill>
        <p:spPr>
          <a:xfrm>
            <a:off x="3812035" y="1065750"/>
            <a:ext cx="2294156" cy="1605899"/>
          </a:xfrm>
          <a:prstGeom prst="rect">
            <a:avLst/>
          </a:prstGeom>
          <a:noFill/>
          <a:ln>
            <a:noFill/>
          </a:ln>
        </p:spPr>
      </p:pic>
      <p:sp>
        <p:nvSpPr>
          <p:cNvPr id="239" name="Google Shape;239;p38"/>
          <p:cNvSpPr txBox="1"/>
          <p:nvPr/>
        </p:nvSpPr>
        <p:spPr>
          <a:xfrm>
            <a:off x="3907773" y="820625"/>
            <a:ext cx="2102700" cy="3429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chemeClr val="dk2"/>
                </a:solidFill>
                <a:latin typeface="Nunito"/>
                <a:ea typeface="Nunito"/>
                <a:cs typeface="Nunito"/>
                <a:sym typeface="Nunito"/>
              </a:rPr>
              <a:t>AI &amp; Project EAGLE</a:t>
            </a:r>
            <a:endParaRPr b="1" sz="1300">
              <a:solidFill>
                <a:schemeClr val="dk2"/>
              </a:solidFill>
              <a:latin typeface="Nunito"/>
              <a:ea typeface="Nunito"/>
              <a:cs typeface="Nunito"/>
              <a:sym typeface="Nunito"/>
            </a:endParaRPr>
          </a:p>
        </p:txBody>
      </p:sp>
      <p:sp>
        <p:nvSpPr>
          <p:cNvPr id="240" name="Google Shape;240;p38"/>
          <p:cNvSpPr txBox="1"/>
          <p:nvPr/>
        </p:nvSpPr>
        <p:spPr>
          <a:xfrm>
            <a:off x="3380925" y="2755400"/>
            <a:ext cx="3027300" cy="24780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FF0000"/>
              </a:buClr>
              <a:buSzPts val="1400"/>
              <a:buChar char="●"/>
            </a:pPr>
            <a:r>
              <a:rPr lang="en">
                <a:solidFill>
                  <a:srgbClr val="FF0000"/>
                </a:solidFill>
              </a:rPr>
              <a:t>Improve global to regional AI-based precip forecasts </a:t>
            </a:r>
            <a:endParaRPr>
              <a:solidFill>
                <a:srgbClr val="FF0000"/>
              </a:solidFill>
            </a:endParaRPr>
          </a:p>
          <a:p>
            <a:pPr indent="-317500" lvl="0" marL="457200" rtl="0" algn="l">
              <a:spcBef>
                <a:spcPts val="1000"/>
              </a:spcBef>
              <a:spcAft>
                <a:spcPts val="0"/>
              </a:spcAft>
              <a:buSzPts val="1400"/>
              <a:buChar char="●"/>
            </a:pPr>
            <a:r>
              <a:rPr lang="en"/>
              <a:t>Use AI to build Forecast Sensitivity-based Observation Impact (FSOI) capabilities</a:t>
            </a:r>
            <a:endParaRPr/>
          </a:p>
          <a:p>
            <a:pPr indent="-317500" lvl="0" marL="457200" rtl="0" algn="l">
              <a:spcBef>
                <a:spcPts val="1000"/>
              </a:spcBef>
              <a:spcAft>
                <a:spcPts val="0"/>
              </a:spcAft>
              <a:buSzPts val="1400"/>
              <a:buChar char="●"/>
            </a:pPr>
            <a:r>
              <a:rPr lang="en"/>
              <a:t>Advance QPF nowcasts by combining AI/ML: with satellite observations</a:t>
            </a:r>
            <a:endParaRPr/>
          </a:p>
          <a:p>
            <a:pPr indent="0" lvl="0" marL="0" rtl="0" algn="l">
              <a:spcBef>
                <a:spcPts val="1000"/>
              </a:spcBef>
              <a:spcAft>
                <a:spcPts val="500"/>
              </a:spcAft>
              <a:buNone/>
            </a:pPr>
            <a:r>
              <a:t/>
            </a:r>
            <a:endParaRPr sz="1200"/>
          </a:p>
        </p:txBody>
      </p:sp>
      <p:sp>
        <p:nvSpPr>
          <p:cNvPr id="241" name="Google Shape;241;p38"/>
          <p:cNvSpPr txBox="1"/>
          <p:nvPr/>
        </p:nvSpPr>
        <p:spPr>
          <a:xfrm>
            <a:off x="6316450" y="2739950"/>
            <a:ext cx="2778600" cy="25089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FF0000"/>
              </a:buClr>
              <a:buSzPts val="1400"/>
              <a:buChar char="●"/>
            </a:pPr>
            <a:r>
              <a:rPr lang="en">
                <a:solidFill>
                  <a:srgbClr val="FF0000"/>
                </a:solidFill>
              </a:rPr>
              <a:t>Improve physics and reduce systemic biases of UFS models</a:t>
            </a:r>
            <a:endParaRPr>
              <a:solidFill>
                <a:srgbClr val="FF0000"/>
              </a:solidFill>
            </a:endParaRPr>
          </a:p>
          <a:p>
            <a:pPr indent="-317500" lvl="0" marL="457200" rtl="0" algn="l">
              <a:spcBef>
                <a:spcPts val="1000"/>
              </a:spcBef>
              <a:spcAft>
                <a:spcPts val="0"/>
              </a:spcAft>
              <a:buClr>
                <a:srgbClr val="FF0000"/>
              </a:buClr>
              <a:buSzPts val="1400"/>
              <a:buChar char="●"/>
            </a:pPr>
            <a:r>
              <a:rPr lang="en">
                <a:solidFill>
                  <a:srgbClr val="FF0000"/>
                </a:solidFill>
              </a:rPr>
              <a:t>Develop concept of operations of a global continuous DA system</a:t>
            </a:r>
            <a:endParaRPr>
              <a:solidFill>
                <a:srgbClr val="FF0000"/>
              </a:solidFill>
            </a:endParaRPr>
          </a:p>
          <a:p>
            <a:pPr indent="0" lvl="0" marL="0" rtl="0" algn="l">
              <a:spcBef>
                <a:spcPts val="1000"/>
              </a:spcBef>
              <a:spcAft>
                <a:spcPts val="0"/>
              </a:spcAft>
              <a:buNone/>
            </a:pPr>
            <a:r>
              <a:t/>
            </a:r>
            <a:endParaRPr/>
          </a:p>
          <a:p>
            <a:pPr indent="-317500" lvl="0" marL="457200" rtl="0" algn="l">
              <a:spcBef>
                <a:spcPts val="1000"/>
              </a:spcBef>
              <a:spcAft>
                <a:spcPts val="0"/>
              </a:spcAft>
              <a:buSzPts val="1400"/>
              <a:buChar char="●"/>
            </a:pPr>
            <a:r>
              <a:rPr lang="en"/>
              <a:t>Process-level model </a:t>
            </a:r>
            <a:r>
              <a:rPr lang="en"/>
              <a:t>diagnosis</a:t>
            </a:r>
            <a:endParaRPr sz="1200"/>
          </a:p>
        </p:txBody>
      </p:sp>
      <p:pic>
        <p:nvPicPr>
          <p:cNvPr id="242" name="Google Shape;242;p38"/>
          <p:cNvPicPr preferRelativeResize="0"/>
          <p:nvPr/>
        </p:nvPicPr>
        <p:blipFill rotWithShape="1">
          <a:blip r:embed="rId5">
            <a:alphaModFix/>
          </a:blip>
          <a:srcRect b="0" l="0" r="0" t="13457"/>
          <a:stretch/>
        </p:blipFill>
        <p:spPr>
          <a:xfrm>
            <a:off x="6201400" y="1207074"/>
            <a:ext cx="2893601" cy="1389825"/>
          </a:xfrm>
          <a:prstGeom prst="rect">
            <a:avLst/>
          </a:prstGeom>
          <a:noFill/>
          <a:ln>
            <a:noFill/>
          </a:ln>
        </p:spPr>
      </p:pic>
      <p:sp>
        <p:nvSpPr>
          <p:cNvPr id="243" name="Google Shape;243;p38"/>
          <p:cNvSpPr txBox="1"/>
          <p:nvPr/>
        </p:nvSpPr>
        <p:spPr>
          <a:xfrm>
            <a:off x="250475" y="4560625"/>
            <a:ext cx="3360300" cy="58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rgbClr val="FF0000"/>
                </a:solidFill>
                <a:latin typeface="Nunito"/>
                <a:ea typeface="Nunito"/>
                <a:cs typeface="Nunito"/>
                <a:sym typeface="Nunito"/>
              </a:rPr>
              <a:t>Red bullets directly support NOAA’s Modeling Moonshot Initiative</a:t>
            </a:r>
            <a:endParaRPr b="1" sz="1300">
              <a:solidFill>
                <a:srgbClr val="FF0000"/>
              </a:solidFill>
              <a:latin typeface="Nunito"/>
              <a:ea typeface="Nunito"/>
              <a:cs typeface="Nunito"/>
              <a:sym typeface="Nunito"/>
            </a:endParaRPr>
          </a:p>
        </p:txBody>
      </p:sp>
      <p:sp>
        <p:nvSpPr>
          <p:cNvPr id="244" name="Google Shape;244;p38"/>
          <p:cNvSpPr txBox="1"/>
          <p:nvPr/>
        </p:nvSpPr>
        <p:spPr>
          <a:xfrm>
            <a:off x="6590875" y="864175"/>
            <a:ext cx="2424000" cy="3429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chemeClr val="dk2"/>
                </a:solidFill>
                <a:latin typeface="Nunito"/>
                <a:ea typeface="Nunito"/>
                <a:cs typeface="Nunito"/>
                <a:sym typeface="Nunito"/>
              </a:rPr>
              <a:t>GFS/GEFS Improvements</a:t>
            </a:r>
            <a:endParaRPr b="1" sz="1300">
              <a:solidFill>
                <a:schemeClr val="dk2"/>
              </a:solidFill>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