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Montserrat SemiBold"/>
      <p:regular r:id="rId12"/>
      <p:bold r:id="rId13"/>
      <p:italic r:id="rId14"/>
      <p:boldItalic r:id="rId15"/>
    </p:embeddedFont>
    <p:embeddedFont>
      <p:font typeface="Nunito"/>
      <p:regular r:id="rId16"/>
      <p:bold r:id="rId17"/>
      <p:italic r:id="rId18"/>
      <p:boldItalic r:id="rId19"/>
    </p:embeddedFont>
    <p:embeddedFont>
      <p:font typeface="Montserrat"/>
      <p:regular r:id="rId20"/>
      <p:bold r:id="rId21"/>
      <p:italic r:id="rId22"/>
      <p:boldItalic r:id="rId23"/>
    </p:embeddedFont>
    <p:embeddedFont>
      <p:font typeface="Montserrat Medium"/>
      <p:regular r:id="rId24"/>
      <p:bold r:id="rId25"/>
      <p:italic r:id="rId26"/>
      <p:boldItalic r:id="rId27"/>
    </p:embeddedFont>
    <p:embeddedFont>
      <p:font typeface="Maven Pro"/>
      <p:regular r:id="rId28"/>
      <p:bold r:id="rId29"/>
    </p:embeddedFont>
    <p:embeddedFont>
      <p:font typeface="Montserrat ExtraBold"/>
      <p:bold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MontserratMedium-regular.fntdata"/><Relationship Id="rId23" Type="http://schemas.openxmlformats.org/officeDocument/2006/relationships/font" Target="fonts/Montserra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Medium-italic.fntdata"/><Relationship Id="rId25" Type="http://schemas.openxmlformats.org/officeDocument/2006/relationships/font" Target="fonts/MontserratMedium-bold.fntdata"/><Relationship Id="rId28" Type="http://schemas.openxmlformats.org/officeDocument/2006/relationships/font" Target="fonts/MavenPro-regular.fntdata"/><Relationship Id="rId27" Type="http://schemas.openxmlformats.org/officeDocument/2006/relationships/font" Target="fonts/MontserratMedium-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avenPr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ExtraBold-boldItalic.fntdata"/><Relationship Id="rId30" Type="http://schemas.openxmlformats.org/officeDocument/2006/relationships/font" Target="fonts/MontserratExtraBold-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MontserratSemiBold-bold.fntdata"/><Relationship Id="rId12" Type="http://schemas.openxmlformats.org/officeDocument/2006/relationships/font" Target="fonts/MontserratSemiBold-regular.fntdata"/><Relationship Id="rId15" Type="http://schemas.openxmlformats.org/officeDocument/2006/relationships/font" Target="fonts/MontserratSemiBold-boldItalic.fntdata"/><Relationship Id="rId14" Type="http://schemas.openxmlformats.org/officeDocument/2006/relationships/font" Target="fonts/MontserratSemiBold-italic.fntdata"/><Relationship Id="rId17" Type="http://schemas.openxmlformats.org/officeDocument/2006/relationships/font" Target="fonts/Nunito-bold.fntdata"/><Relationship Id="rId16" Type="http://schemas.openxmlformats.org/officeDocument/2006/relationships/font" Target="fonts/Nunito-regular.fntdata"/><Relationship Id="rId19" Type="http://schemas.openxmlformats.org/officeDocument/2006/relationships/font" Target="fonts/Nunito-boldItalic.fntdata"/><Relationship Id="rId18" Type="http://schemas.openxmlformats.org/officeDocument/2006/relationships/font" Target="fonts/Nuni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013497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3f01349756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45af52d4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45af52d4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f45af52d45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f45af52d4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45af52d4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f45af52d4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f4693a2374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f4693a2374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45af52d4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f45af52d4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822275" y="3311100"/>
            <a:ext cx="1899924" cy="14258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8.png"/><Relationship Id="rId5" Type="http://schemas.openxmlformats.org/officeDocument/2006/relationships/image" Target="../media/image1.png"/><Relationship Id="rId6" Type="http://schemas.openxmlformats.org/officeDocument/2006/relationships/hyperlink" Target="https://www.facebook.com/p/NOAA-EPIC-61556848359194/" TargetMode="External"/><Relationship Id="rId7" Type="http://schemas.openxmlformats.org/officeDocument/2006/relationships/image" Target="../media/image6.png"/><Relationship Id="rId8" Type="http://schemas.openxmlformats.org/officeDocument/2006/relationships/hyperlink" Target="https://www.linkedin.com/showcase/noaaepic"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824000" y="452980"/>
            <a:ext cx="4255500" cy="10779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200"/>
              <a:buNone/>
            </a:pPr>
            <a:r>
              <a:rPr b="0" lang="en" sz="5200">
                <a:latin typeface="Montserrat ExtraBold"/>
                <a:ea typeface="Montserrat ExtraBold"/>
                <a:cs typeface="Montserrat ExtraBold"/>
                <a:sym typeface="Montserrat ExtraBold"/>
              </a:rPr>
              <a:t>WELCOME</a:t>
            </a:r>
            <a:endParaRPr b="0" sz="5200">
              <a:latin typeface="Montserrat ExtraBold"/>
              <a:ea typeface="Montserrat ExtraBold"/>
              <a:cs typeface="Montserrat ExtraBold"/>
              <a:sym typeface="Montserrat ExtraBold"/>
            </a:endParaRPr>
          </a:p>
        </p:txBody>
      </p:sp>
      <p:sp>
        <p:nvSpPr>
          <p:cNvPr id="86" name="Google Shape;86;p13"/>
          <p:cNvSpPr txBox="1"/>
          <p:nvPr>
            <p:ph idx="1" type="subTitle"/>
          </p:nvPr>
        </p:nvSpPr>
        <p:spPr>
          <a:xfrm>
            <a:off x="824000" y="1876350"/>
            <a:ext cx="6708300" cy="169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latin typeface="Montserrat"/>
                <a:ea typeface="Montserrat"/>
                <a:cs typeface="Montserrat"/>
                <a:sym typeface="Montserrat"/>
              </a:rPr>
              <a:t>Unifying Innovations in Forecasting Capabilities Workshop 2026</a:t>
            </a:r>
            <a:endParaRPr b="1" sz="3400">
              <a:latin typeface="Montserrat"/>
              <a:ea typeface="Montserrat"/>
              <a:cs typeface="Montserrat"/>
              <a:sym typeface="Montserrat"/>
            </a:endParaRPr>
          </a:p>
        </p:txBody>
      </p:sp>
      <p:sp>
        <p:nvSpPr>
          <p:cNvPr id="87" name="Google Shape;87;p13"/>
          <p:cNvSpPr txBox="1"/>
          <p:nvPr/>
        </p:nvSpPr>
        <p:spPr>
          <a:xfrm>
            <a:off x="824000" y="3636625"/>
            <a:ext cx="4304400" cy="835800"/>
          </a:xfrm>
          <a:prstGeom prst="rect">
            <a:avLst/>
          </a:prstGeom>
          <a:noFill/>
          <a:ln>
            <a:noFill/>
          </a:ln>
        </p:spPr>
        <p:txBody>
          <a:bodyPr anchorCtr="0" anchor="t" bIns="91425" lIns="91425" spcFirstLastPara="1" rIns="91425" wrap="square" tIns="91425">
            <a:normAutofit fontScale="62500" lnSpcReduction="20000"/>
          </a:bodyPr>
          <a:lstStyle/>
          <a:p>
            <a:pPr indent="0" lvl="0" marL="0" rtl="0" algn="l">
              <a:lnSpc>
                <a:spcPct val="105000"/>
              </a:lnSpc>
              <a:spcBef>
                <a:spcPts val="0"/>
              </a:spcBef>
              <a:spcAft>
                <a:spcPts val="0"/>
              </a:spcAft>
              <a:buNone/>
            </a:pPr>
            <a:r>
              <a:rPr i="1" lang="en" sz="3769">
                <a:solidFill>
                  <a:srgbClr val="FFFFFF"/>
                </a:solidFill>
                <a:latin typeface="Montserrat Medium"/>
                <a:ea typeface="Montserrat Medium"/>
                <a:cs typeface="Montserrat Medium"/>
                <a:sym typeface="Montserrat Medium"/>
              </a:rPr>
              <a:t>July 23rd, 2026</a:t>
            </a:r>
            <a:endParaRPr i="1" sz="3769">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idx="4294967295" type="title"/>
          </p:nvPr>
        </p:nvSpPr>
        <p:spPr>
          <a:xfrm>
            <a:off x="1047000" y="286676"/>
            <a:ext cx="7050000" cy="634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0" lang="en" sz="2600">
                <a:solidFill>
                  <a:schemeClr val="lt1"/>
                </a:solidFill>
                <a:latin typeface="Montserrat SemiBold"/>
                <a:ea typeface="Montserrat SemiBold"/>
                <a:cs typeface="Montserrat SemiBold"/>
                <a:sym typeface="Montserrat SemiBold"/>
              </a:rPr>
              <a:t>Today’s Master of Ceremonies</a:t>
            </a:r>
            <a:endParaRPr b="0" sz="2600">
              <a:solidFill>
                <a:schemeClr val="lt1"/>
              </a:solidFill>
              <a:latin typeface="Montserrat SemiBold"/>
              <a:ea typeface="Montserrat SemiBold"/>
              <a:cs typeface="Montserrat SemiBold"/>
              <a:sym typeface="Montserrat SemiBold"/>
            </a:endParaRPr>
          </a:p>
        </p:txBody>
      </p:sp>
      <p:sp>
        <p:nvSpPr>
          <p:cNvPr id="93" name="Google Shape;93;p14"/>
          <p:cNvSpPr txBox="1"/>
          <p:nvPr>
            <p:ph idx="4294967295" type="body"/>
          </p:nvPr>
        </p:nvSpPr>
        <p:spPr>
          <a:xfrm>
            <a:off x="1823550" y="921175"/>
            <a:ext cx="5496900" cy="1612500"/>
          </a:xfrm>
          <a:prstGeom prst="rect">
            <a:avLst/>
          </a:prstGeom>
        </p:spPr>
        <p:txBody>
          <a:bodyPr anchorCtr="0" anchor="t" bIns="91425" lIns="91425" spcFirstLastPara="1" rIns="91425" wrap="square" tIns="91425">
            <a:normAutofit fontScale="92500" lnSpcReduction="20000"/>
          </a:bodyPr>
          <a:lstStyle/>
          <a:p>
            <a:pPr indent="0" lvl="0" marL="0" rtl="0" algn="ctr">
              <a:lnSpc>
                <a:spcPct val="100000"/>
              </a:lnSpc>
              <a:spcBef>
                <a:spcPts val="0"/>
              </a:spcBef>
              <a:spcAft>
                <a:spcPts val="0"/>
              </a:spcAft>
              <a:buNone/>
            </a:pPr>
            <a:r>
              <a:rPr b="1" lang="en" sz="3824">
                <a:solidFill>
                  <a:schemeClr val="lt1"/>
                </a:solidFill>
                <a:latin typeface="Montserrat"/>
                <a:ea typeface="Montserrat"/>
                <a:cs typeface="Montserrat"/>
                <a:sym typeface="Montserrat"/>
              </a:rPr>
              <a:t>Aaron Jones</a:t>
            </a:r>
            <a:endParaRPr b="1" sz="3824">
              <a:solidFill>
                <a:schemeClr val="lt1"/>
              </a:solidFill>
              <a:latin typeface="Montserrat"/>
              <a:ea typeface="Montserrat"/>
              <a:cs typeface="Montserrat"/>
              <a:sym typeface="Montserrat"/>
            </a:endParaRPr>
          </a:p>
          <a:p>
            <a:pPr indent="0" lvl="0" marL="0" rtl="0" algn="ctr">
              <a:lnSpc>
                <a:spcPct val="100000"/>
              </a:lnSpc>
              <a:spcBef>
                <a:spcPts val="1200"/>
              </a:spcBef>
              <a:spcAft>
                <a:spcPts val="0"/>
              </a:spcAft>
              <a:buNone/>
            </a:pPr>
            <a:r>
              <a:rPr lang="en" sz="2116">
                <a:solidFill>
                  <a:schemeClr val="lt1"/>
                </a:solidFill>
                <a:latin typeface="Montserrat Medium"/>
                <a:ea typeface="Montserrat Medium"/>
                <a:cs typeface="Montserrat Medium"/>
                <a:sym typeface="Montserrat Medium"/>
              </a:rPr>
              <a:t>EPIC Community Engagement Scrum Master</a:t>
            </a:r>
            <a:endParaRPr sz="2116">
              <a:solidFill>
                <a:schemeClr val="lt1"/>
              </a:solidFill>
              <a:latin typeface="Montserrat Medium"/>
              <a:ea typeface="Montserrat Medium"/>
              <a:cs typeface="Montserrat Medium"/>
              <a:sym typeface="Montserrat Medium"/>
            </a:endParaRPr>
          </a:p>
          <a:p>
            <a:pPr indent="0" lvl="0" marL="0" rtl="0" algn="ctr">
              <a:lnSpc>
                <a:spcPct val="100000"/>
              </a:lnSpc>
              <a:spcBef>
                <a:spcPts val="1200"/>
              </a:spcBef>
              <a:spcAft>
                <a:spcPts val="1200"/>
              </a:spcAft>
              <a:buNone/>
            </a:pPr>
            <a:r>
              <a:rPr i="1" lang="en" sz="1700">
                <a:solidFill>
                  <a:schemeClr val="lt1"/>
                </a:solidFill>
                <a:latin typeface="Montserrat Medium"/>
                <a:ea typeface="Montserrat Medium"/>
                <a:cs typeface="Montserrat Medium"/>
                <a:sym typeface="Montserrat Medium"/>
              </a:rPr>
              <a:t>RTX/EPIC RTE </a:t>
            </a:r>
            <a:endParaRPr i="1" sz="1700">
              <a:solidFill>
                <a:schemeClr val="lt1"/>
              </a:solidFill>
              <a:latin typeface="Montserrat Medium"/>
              <a:ea typeface="Montserrat Medium"/>
              <a:cs typeface="Montserrat Medium"/>
              <a:sym typeface="Montserrat Medium"/>
            </a:endParaRPr>
          </a:p>
        </p:txBody>
      </p:sp>
      <p:pic>
        <p:nvPicPr>
          <p:cNvPr id="94" name="Google Shape;94;p14" title="aaron.png"/>
          <p:cNvPicPr preferRelativeResize="0"/>
          <p:nvPr/>
        </p:nvPicPr>
        <p:blipFill>
          <a:blip r:embed="rId3">
            <a:alphaModFix/>
          </a:blip>
          <a:stretch>
            <a:fillRect/>
          </a:stretch>
        </p:blipFill>
        <p:spPr>
          <a:xfrm>
            <a:off x="3500513" y="2571750"/>
            <a:ext cx="2142978" cy="23050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5"/>
          <p:cNvSpPr txBox="1"/>
          <p:nvPr>
            <p:ph idx="4294967295"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sz="2600">
                <a:solidFill>
                  <a:schemeClr val="lt1"/>
                </a:solidFill>
                <a:latin typeface="Montserrat SemiBold"/>
                <a:ea typeface="Montserrat SemiBold"/>
                <a:cs typeface="Montserrat SemiBold"/>
                <a:sym typeface="Montserrat SemiBold"/>
              </a:rPr>
              <a:t>Transcription</a:t>
            </a:r>
            <a:r>
              <a:rPr b="0" lang="en" sz="2600">
                <a:solidFill>
                  <a:schemeClr val="lt1"/>
                </a:solidFill>
                <a:latin typeface="Montserrat SemiBold"/>
                <a:ea typeface="Montserrat SemiBold"/>
                <a:cs typeface="Montserrat SemiBold"/>
                <a:sym typeface="Montserrat SemiBold"/>
              </a:rPr>
              <a:t> Announcement</a:t>
            </a:r>
            <a:endParaRPr b="0" sz="2600">
              <a:solidFill>
                <a:schemeClr val="lt1"/>
              </a:solidFill>
              <a:latin typeface="Montserrat SemiBold"/>
              <a:ea typeface="Montserrat SemiBold"/>
              <a:cs typeface="Montserrat SemiBold"/>
              <a:sym typeface="Montserrat SemiBold"/>
            </a:endParaRPr>
          </a:p>
        </p:txBody>
      </p:sp>
      <p:sp>
        <p:nvSpPr>
          <p:cNvPr id="100" name="Google Shape;100;p15"/>
          <p:cNvSpPr txBox="1"/>
          <p:nvPr>
            <p:ph idx="4294967295" type="body"/>
          </p:nvPr>
        </p:nvSpPr>
        <p:spPr>
          <a:xfrm>
            <a:off x="1179600" y="1120725"/>
            <a:ext cx="7030500" cy="3776700"/>
          </a:xfrm>
          <a:prstGeom prst="rect">
            <a:avLst/>
          </a:prstGeom>
        </p:spPr>
        <p:txBody>
          <a:bodyPr anchorCtr="0" anchor="t" bIns="91425" lIns="91425" spcFirstLastPara="1" rIns="91425" wrap="square" tIns="91425">
            <a:normAutofit fontScale="25000"/>
          </a:bodyPr>
          <a:lstStyle/>
          <a:p>
            <a:pPr indent="0" lvl="0" marL="0" rtl="0" algn="l">
              <a:spcBef>
                <a:spcPts val="0"/>
              </a:spcBef>
              <a:spcAft>
                <a:spcPts val="0"/>
              </a:spcAft>
              <a:buNone/>
            </a:pPr>
            <a:r>
              <a:rPr lang="en" sz="7210">
                <a:solidFill>
                  <a:schemeClr val="lt1"/>
                </a:solidFill>
                <a:latin typeface="Montserrat Medium"/>
                <a:ea typeface="Montserrat Medium"/>
                <a:cs typeface="Montserrat Medium"/>
                <a:sym typeface="Montserrat Medium"/>
              </a:rPr>
              <a:t>The </a:t>
            </a:r>
            <a:r>
              <a:rPr lang="en" sz="7210">
                <a:solidFill>
                  <a:schemeClr val="lt1"/>
                </a:solidFill>
                <a:latin typeface="Montserrat Medium"/>
                <a:ea typeface="Montserrat Medium"/>
                <a:cs typeface="Montserrat Medium"/>
                <a:sym typeface="Montserrat Medium"/>
              </a:rPr>
              <a:t>UIFCW is an open event that will be </a:t>
            </a:r>
            <a:r>
              <a:rPr lang="en" sz="7210">
                <a:solidFill>
                  <a:schemeClr val="lt1"/>
                </a:solidFill>
                <a:latin typeface="Montserrat Medium"/>
                <a:ea typeface="Montserrat Medium"/>
                <a:cs typeface="Montserrat Medium"/>
                <a:sym typeface="Montserrat Medium"/>
              </a:rPr>
              <a:t>held via Google Meet and will be transcribed. By staying in the room (and online), you understand that your image, in video or still, and any sound recorded alongside it, will be streamed over Google Meet. The information that you provide may be used for websites, agenda's, and event descriptions.</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For more information on NOAA's Privacy policy,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scan to read more: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t/>
            </a:r>
            <a:endParaRPr>
              <a:solidFill>
                <a:schemeClr val="lt1"/>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1" name="Google Shape;101;p15" title="qr-code_noaapolicy.png"/>
          <p:cNvPicPr preferRelativeResize="0"/>
          <p:nvPr/>
        </p:nvPicPr>
        <p:blipFill>
          <a:blip r:embed="rId3">
            <a:alphaModFix/>
          </a:blip>
          <a:stretch>
            <a:fillRect/>
          </a:stretch>
        </p:blipFill>
        <p:spPr>
          <a:xfrm>
            <a:off x="3780300" y="3688100"/>
            <a:ext cx="1136874" cy="11368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idx="4294967295" type="title"/>
          </p:nvPr>
        </p:nvSpPr>
        <p:spPr>
          <a:xfrm>
            <a:off x="762774" y="338424"/>
            <a:ext cx="7030500" cy="64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a:solidFill>
                  <a:schemeClr val="lt1"/>
                </a:solidFill>
                <a:latin typeface="Montserrat SemiBold"/>
                <a:ea typeface="Montserrat SemiBold"/>
                <a:cs typeface="Montserrat SemiBold"/>
                <a:sym typeface="Montserrat SemiBold"/>
              </a:rPr>
              <a:t>Thursday</a:t>
            </a:r>
            <a:r>
              <a:rPr b="0" lang="en">
                <a:solidFill>
                  <a:schemeClr val="lt1"/>
                </a:solidFill>
                <a:latin typeface="Montserrat SemiBold"/>
                <a:ea typeface="Montserrat SemiBold"/>
                <a:cs typeface="Montserrat SemiBold"/>
                <a:sym typeface="Montserrat SemiBold"/>
              </a:rPr>
              <a:t>, July 23rd</a:t>
            </a:r>
            <a:endParaRPr b="0">
              <a:solidFill>
                <a:schemeClr val="lt1"/>
              </a:solidFill>
              <a:latin typeface="Montserrat SemiBold"/>
              <a:ea typeface="Montserrat SemiBold"/>
              <a:cs typeface="Montserrat SemiBold"/>
              <a:sym typeface="Montserrat SemiBold"/>
            </a:endParaRPr>
          </a:p>
        </p:txBody>
      </p:sp>
      <p:sp>
        <p:nvSpPr>
          <p:cNvPr id="107" name="Google Shape;107;p16"/>
          <p:cNvSpPr txBox="1"/>
          <p:nvPr>
            <p:ph idx="4294967295" type="body"/>
          </p:nvPr>
        </p:nvSpPr>
        <p:spPr>
          <a:xfrm>
            <a:off x="766875" y="1131225"/>
            <a:ext cx="8010300" cy="3859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lt1"/>
                </a:solidFill>
              </a:rPr>
              <a:t>09:00 AM - 09:10 AM	Welcome </a:t>
            </a:r>
            <a:r>
              <a:rPr i="1" lang="en" sz="1600">
                <a:solidFill>
                  <a:srgbClr val="00C9FF"/>
                </a:solidFill>
              </a:rPr>
              <a:t>(General Vessey Ballroom)</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09:10 AM - 10:45 AM	Parallel Session 1:</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					Research to Operations to </a:t>
            </a:r>
            <a:r>
              <a:rPr lang="en" sz="1600">
                <a:solidFill>
                  <a:schemeClr val="lt1"/>
                </a:solidFill>
              </a:rPr>
              <a:t>Research</a:t>
            </a:r>
            <a:r>
              <a:rPr lang="en" sz="1600">
                <a:solidFill>
                  <a:schemeClr val="lt1"/>
                </a:solidFill>
              </a:rPr>
              <a:t> (R2O2R)</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09:20 AM - 10:45 AM	Parallel Session 2:</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Data Assimilation (Part 3)  </a:t>
            </a:r>
            <a:r>
              <a:rPr i="1" lang="en" sz="1600">
                <a:solidFill>
                  <a:srgbClr val="00C9FF"/>
                </a:solidFill>
              </a:rPr>
              <a:t>(Rm 1101/1102)</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10:45 AM - 11:15 AM	Morning Break</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11:15 AM - 12:00 PM	Community Engagement</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12:00 PM - 01:00 PM	LUNCH</a:t>
            </a:r>
            <a:endParaRPr sz="1600">
              <a:solidFill>
                <a:schemeClr val="lt1"/>
              </a:solidFill>
            </a:endParaRPr>
          </a:p>
          <a:p>
            <a:pPr indent="0" lvl="0" marL="0" rtl="0" algn="l">
              <a:lnSpc>
                <a:spcPct val="100000"/>
              </a:lnSpc>
              <a:spcBef>
                <a:spcPts val="0"/>
              </a:spcBef>
              <a:spcAft>
                <a:spcPts val="0"/>
              </a:spcAft>
              <a:buNone/>
            </a:pPr>
            <a:r>
              <a:t/>
            </a:r>
            <a:endParaRPr sz="16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7"/>
          <p:cNvSpPr txBox="1"/>
          <p:nvPr>
            <p:ph idx="4294967295" type="title"/>
          </p:nvPr>
        </p:nvSpPr>
        <p:spPr>
          <a:xfrm>
            <a:off x="762774" y="338424"/>
            <a:ext cx="7030500" cy="64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a:solidFill>
                  <a:schemeClr val="lt1"/>
                </a:solidFill>
                <a:latin typeface="Montserrat SemiBold"/>
                <a:ea typeface="Montserrat SemiBold"/>
                <a:cs typeface="Montserrat SemiBold"/>
                <a:sym typeface="Montserrat SemiBold"/>
              </a:rPr>
              <a:t>Thursday, July 23rd</a:t>
            </a:r>
            <a:endParaRPr b="0">
              <a:solidFill>
                <a:schemeClr val="lt1"/>
              </a:solidFill>
              <a:latin typeface="Montserrat SemiBold"/>
              <a:ea typeface="Montserrat SemiBold"/>
              <a:cs typeface="Montserrat SemiBold"/>
              <a:sym typeface="Montserrat SemiBold"/>
            </a:endParaRPr>
          </a:p>
        </p:txBody>
      </p:sp>
      <p:sp>
        <p:nvSpPr>
          <p:cNvPr id="113" name="Google Shape;113;p17"/>
          <p:cNvSpPr txBox="1"/>
          <p:nvPr>
            <p:ph idx="4294967295" type="body"/>
          </p:nvPr>
        </p:nvSpPr>
        <p:spPr>
          <a:xfrm>
            <a:off x="766875" y="1131225"/>
            <a:ext cx="8010300" cy="3859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lt1"/>
                </a:solidFill>
              </a:rPr>
              <a:t>01:00 PM - 01:30 PM	AI4NWP at NOAA: Progress, Partnerships,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and the Path Forward </a:t>
            </a:r>
            <a:r>
              <a:rPr i="1" lang="en" sz="1600">
                <a:solidFill>
                  <a:srgbClr val="00C9FF"/>
                </a:solidFill>
              </a:rPr>
              <a:t>(General Vessey Ballroom)</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01:30 PM - 03:00 PM	Artificial Intelligence (AI) for Numerical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Weather Prediction (NWP) (Part 1)</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03:00 PM - 04:00 PM	Poster Session II </a:t>
            </a:r>
            <a:r>
              <a:rPr i="1" lang="en" sz="1600">
                <a:solidFill>
                  <a:srgbClr val="00C9FF"/>
                </a:solidFill>
              </a:rPr>
              <a:t>(Chesapeake Ballroom) </a:t>
            </a:r>
            <a:r>
              <a:rPr lang="en" sz="1600">
                <a:solidFill>
                  <a:schemeClr val="lt1"/>
                </a:solidFill>
              </a:rPr>
              <a:t>+ Afternoon Break  </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04:00 PM - 05:30 PM	Artificial Intelligence (AI) for Numerical</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Weather Prediction (NWP) (Part 2) </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05:30 PM				Adjourn</a:t>
            </a:r>
            <a:endParaRPr sz="16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18"/>
          <p:cNvPicPr preferRelativeResize="0"/>
          <p:nvPr/>
        </p:nvPicPr>
        <p:blipFill rotWithShape="1">
          <a:blip r:embed="rId3">
            <a:alphaModFix/>
          </a:blip>
          <a:srcRect b="0" l="0" r="0" t="0"/>
          <a:stretch/>
        </p:blipFill>
        <p:spPr>
          <a:xfrm>
            <a:off x="666527" y="1923158"/>
            <a:ext cx="664894" cy="648600"/>
          </a:xfrm>
          <a:prstGeom prst="rect">
            <a:avLst/>
          </a:prstGeom>
          <a:noFill/>
          <a:ln>
            <a:noFill/>
          </a:ln>
        </p:spPr>
      </p:pic>
      <p:pic>
        <p:nvPicPr>
          <p:cNvPr id="119" name="Google Shape;119;p18"/>
          <p:cNvPicPr preferRelativeResize="0"/>
          <p:nvPr/>
        </p:nvPicPr>
        <p:blipFill rotWithShape="1">
          <a:blip r:embed="rId4">
            <a:alphaModFix/>
          </a:blip>
          <a:srcRect b="0" l="0" r="0" t="0"/>
          <a:stretch/>
        </p:blipFill>
        <p:spPr>
          <a:xfrm>
            <a:off x="666523" y="2635071"/>
            <a:ext cx="742301" cy="742301"/>
          </a:xfrm>
          <a:prstGeom prst="rect">
            <a:avLst/>
          </a:prstGeom>
          <a:noFill/>
          <a:ln>
            <a:noFill/>
          </a:ln>
        </p:spPr>
      </p:pic>
      <p:sp>
        <p:nvSpPr>
          <p:cNvPr id="120" name="Google Shape;120;p18"/>
          <p:cNvSpPr txBox="1"/>
          <p:nvPr/>
        </p:nvSpPr>
        <p:spPr>
          <a:xfrm>
            <a:off x="1461698" y="2016609"/>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@NOAAEPIC </a:t>
            </a:r>
            <a:r>
              <a:rPr b="1" lang="en" sz="1800">
                <a:solidFill>
                  <a:srgbClr val="FFFFFF"/>
                </a:solidFill>
                <a:latin typeface="Nunito"/>
                <a:ea typeface="Nunito"/>
                <a:cs typeface="Nunito"/>
                <a:sym typeface="Nunito"/>
              </a:rPr>
              <a:t>  </a:t>
            </a:r>
            <a:endParaRPr/>
          </a:p>
        </p:txBody>
      </p:sp>
      <p:sp>
        <p:nvSpPr>
          <p:cNvPr id="121" name="Google Shape;121;p18"/>
          <p:cNvSpPr txBox="1"/>
          <p:nvPr/>
        </p:nvSpPr>
        <p:spPr>
          <a:xfrm>
            <a:off x="320050" y="292600"/>
            <a:ext cx="7577400" cy="7422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770"/>
              <a:buNone/>
            </a:pPr>
            <a:r>
              <a:rPr b="1" lang="en" sz="2594">
                <a:solidFill>
                  <a:srgbClr val="FFFFFF"/>
                </a:solidFill>
                <a:latin typeface="Maven Pro"/>
                <a:ea typeface="Maven Pro"/>
                <a:cs typeface="Maven Pro"/>
                <a:sym typeface="Maven Pro"/>
              </a:rPr>
              <a:t>Connect With Us!</a:t>
            </a:r>
            <a:endParaRPr b="1" sz="2594">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1868">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857">
              <a:solidFill>
                <a:srgbClr val="FFFFFF"/>
              </a:solidFill>
              <a:latin typeface="Maven Pro"/>
              <a:ea typeface="Maven Pro"/>
              <a:cs typeface="Maven Pro"/>
              <a:sym typeface="Maven Pro"/>
            </a:endParaRPr>
          </a:p>
        </p:txBody>
      </p:sp>
      <p:sp>
        <p:nvSpPr>
          <p:cNvPr id="122" name="Google Shape;122;p18"/>
          <p:cNvSpPr txBox="1"/>
          <p:nvPr/>
        </p:nvSpPr>
        <p:spPr>
          <a:xfrm>
            <a:off x="267450" y="813900"/>
            <a:ext cx="4304400" cy="835800"/>
          </a:xfrm>
          <a:prstGeom prst="rect">
            <a:avLst/>
          </a:prstGeom>
          <a:noFill/>
          <a:ln>
            <a:noFill/>
          </a:ln>
        </p:spPr>
        <p:txBody>
          <a:bodyPr anchorCtr="0" anchor="t" bIns="91425" lIns="91425" spcFirstLastPara="1" rIns="91425" wrap="square" tIns="91425">
            <a:normAutofit fontScale="32500" lnSpcReduction="20000"/>
          </a:bodyPr>
          <a:lstStyle/>
          <a:p>
            <a:pPr indent="0" lvl="0" marL="0" rtl="0" algn="l">
              <a:lnSpc>
                <a:spcPct val="105000"/>
              </a:lnSpc>
              <a:spcBef>
                <a:spcPts val="0"/>
              </a:spcBef>
              <a:spcAft>
                <a:spcPts val="0"/>
              </a:spcAft>
              <a:buNone/>
            </a:pPr>
            <a:r>
              <a:rPr lang="en" sz="5500">
                <a:solidFill>
                  <a:srgbClr val="FFFFFF"/>
                </a:solidFill>
                <a:latin typeface="Montserrat Medium"/>
                <a:ea typeface="Montserrat Medium"/>
                <a:cs typeface="Montserrat Medium"/>
                <a:sym typeface="Montserrat Medium"/>
              </a:rPr>
              <a:t>Use Google Meet Q&amp;A to connect with speakers and other attendees.</a:t>
            </a:r>
            <a:endParaRPr sz="5500">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pic>
        <p:nvPicPr>
          <p:cNvPr id="123" name="Google Shape;123;p18" title="Facebook_Logo_Primary.png"/>
          <p:cNvPicPr preferRelativeResize="0"/>
          <p:nvPr/>
        </p:nvPicPr>
        <p:blipFill>
          <a:blip r:embed="rId5">
            <a:alphaModFix/>
          </a:blip>
          <a:stretch>
            <a:fillRect/>
          </a:stretch>
        </p:blipFill>
        <p:spPr>
          <a:xfrm>
            <a:off x="3083450" y="1865951"/>
            <a:ext cx="742298" cy="742298"/>
          </a:xfrm>
          <a:prstGeom prst="rect">
            <a:avLst/>
          </a:prstGeom>
          <a:noFill/>
          <a:ln>
            <a:noFill/>
          </a:ln>
        </p:spPr>
      </p:pic>
      <p:sp>
        <p:nvSpPr>
          <p:cNvPr id="124" name="Google Shape;124;p18"/>
          <p:cNvSpPr txBox="1"/>
          <p:nvPr/>
        </p:nvSpPr>
        <p:spPr>
          <a:xfrm>
            <a:off x="301288" y="1436950"/>
            <a:ext cx="2037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latin typeface="Montserrat Medium"/>
                <a:ea typeface="Montserrat Medium"/>
                <a:cs typeface="Montserrat Medium"/>
                <a:sym typeface="Montserrat Medium"/>
              </a:rPr>
              <a:t>Find us on:</a:t>
            </a:r>
            <a:endParaRPr sz="1800">
              <a:solidFill>
                <a:schemeClr val="lt1"/>
              </a:solidFill>
              <a:latin typeface="Montserrat Medium"/>
              <a:ea typeface="Montserrat Medium"/>
              <a:cs typeface="Montserrat Medium"/>
              <a:sym typeface="Montserrat Medium"/>
            </a:endParaRPr>
          </a:p>
        </p:txBody>
      </p:sp>
      <p:sp>
        <p:nvSpPr>
          <p:cNvPr id="125" name="Google Shape;125;p18"/>
          <p:cNvSpPr txBox="1"/>
          <p:nvPr/>
        </p:nvSpPr>
        <p:spPr>
          <a:xfrm>
            <a:off x="3861260" y="1958321"/>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6">
                  <a:extLst>
                    <a:ext uri="{A12FA001-AC4F-418D-AE19-62706E023703}">
                      <ahyp:hlinkClr val="tx"/>
                    </a:ext>
                  </a:extLst>
                </a:hlinkClick>
              </a:rPr>
              <a:t>NOAAEPIC</a:t>
            </a:r>
            <a:r>
              <a:rPr b="1" lang="en" sz="1800" u="sng">
                <a:solidFill>
                  <a:schemeClr val="lt1"/>
                </a:solidFill>
                <a:latin typeface="Nunito"/>
                <a:ea typeface="Nunito"/>
                <a:cs typeface="Nunito"/>
                <a:sym typeface="Nunito"/>
              </a:rPr>
              <a:t> </a:t>
            </a:r>
            <a:r>
              <a:rPr b="1" lang="en" sz="1800" u="sng">
                <a:solidFill>
                  <a:schemeClr val="lt1"/>
                </a:solidFill>
                <a:latin typeface="Nunito"/>
                <a:ea typeface="Nunito"/>
                <a:cs typeface="Nunito"/>
                <a:sym typeface="Nunito"/>
              </a:rPr>
              <a:t> </a:t>
            </a:r>
            <a:r>
              <a:rPr b="1" lang="en" sz="1800">
                <a:solidFill>
                  <a:srgbClr val="FFFFFF"/>
                </a:solidFill>
                <a:latin typeface="Nunito"/>
                <a:ea typeface="Nunito"/>
                <a:cs typeface="Nunito"/>
                <a:sym typeface="Nunito"/>
              </a:rPr>
              <a:t> </a:t>
            </a:r>
            <a:endParaRPr/>
          </a:p>
        </p:txBody>
      </p:sp>
      <p:sp>
        <p:nvSpPr>
          <p:cNvPr id="126" name="Google Shape;126;p18"/>
          <p:cNvSpPr txBox="1"/>
          <p:nvPr/>
        </p:nvSpPr>
        <p:spPr>
          <a:xfrm>
            <a:off x="1432050" y="2728625"/>
            <a:ext cx="19752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 </a:t>
            </a:r>
            <a:r>
              <a:rPr b="1" lang="en" sz="1800">
                <a:solidFill>
                  <a:srgbClr val="FFFFFF"/>
                </a:solidFill>
                <a:latin typeface="Nunito"/>
                <a:ea typeface="Nunito"/>
                <a:cs typeface="Nunito"/>
                <a:sym typeface="Nunito"/>
              </a:rPr>
              <a:t>#NOAAEPIC</a:t>
            </a:r>
            <a:endParaRPr/>
          </a:p>
        </p:txBody>
      </p:sp>
      <p:pic>
        <p:nvPicPr>
          <p:cNvPr id="127" name="Google Shape;127;p18" title="InBug-White.png"/>
          <p:cNvPicPr preferRelativeResize="0"/>
          <p:nvPr/>
        </p:nvPicPr>
        <p:blipFill>
          <a:blip r:embed="rId7">
            <a:alphaModFix/>
          </a:blip>
          <a:stretch>
            <a:fillRect/>
          </a:stretch>
        </p:blipFill>
        <p:spPr>
          <a:xfrm>
            <a:off x="3083450" y="2687225"/>
            <a:ext cx="742300" cy="688375"/>
          </a:xfrm>
          <a:prstGeom prst="rect">
            <a:avLst/>
          </a:prstGeom>
          <a:noFill/>
          <a:ln>
            <a:noFill/>
          </a:ln>
        </p:spPr>
      </p:pic>
      <p:sp>
        <p:nvSpPr>
          <p:cNvPr id="128" name="Google Shape;128;p18"/>
          <p:cNvSpPr txBox="1"/>
          <p:nvPr/>
        </p:nvSpPr>
        <p:spPr>
          <a:xfrm>
            <a:off x="3892298" y="2800567"/>
            <a:ext cx="14784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8">
                  <a:extLst>
                    <a:ext uri="{A12FA001-AC4F-418D-AE19-62706E023703}">
                      <ahyp:hlinkClr val="tx"/>
                    </a:ext>
                  </a:extLst>
                </a:hlinkClick>
              </a:rPr>
              <a:t>NOAAEPIC</a:t>
            </a:r>
            <a:endParaRPr b="1">
              <a:solidFill>
                <a:schemeClr val="lt1"/>
              </a:solidFill>
            </a:endParaRPr>
          </a:p>
        </p:txBody>
      </p:sp>
      <p:sp>
        <p:nvSpPr>
          <p:cNvPr id="129" name="Google Shape;129;p18"/>
          <p:cNvSpPr txBox="1"/>
          <p:nvPr/>
        </p:nvSpPr>
        <p:spPr>
          <a:xfrm>
            <a:off x="320050" y="4020300"/>
            <a:ext cx="4755300" cy="950100"/>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rgbClr val="000000"/>
              </a:buClr>
              <a:buSzPts val="1018"/>
              <a:buFont typeface="Arial"/>
              <a:buNone/>
            </a:pPr>
            <a:r>
              <a:rPr i="0" lang="en" sz="2300" u="none" cap="none" strike="noStrike">
                <a:solidFill>
                  <a:srgbClr val="FFFFFF"/>
                </a:solidFill>
                <a:latin typeface="Montserrat SemiBold"/>
                <a:ea typeface="Montserrat SemiBold"/>
                <a:cs typeface="Montserrat SemiBold"/>
                <a:sym typeface="Montserrat SemiBold"/>
              </a:rPr>
              <a:t>Wi-Fi:  </a:t>
            </a:r>
            <a:r>
              <a:rPr i="1" lang="en" sz="2300">
                <a:solidFill>
                  <a:srgbClr val="FFFFFF"/>
                </a:solidFill>
                <a:latin typeface="Montserrat SemiBold"/>
                <a:ea typeface="Montserrat SemiBold"/>
                <a:cs typeface="Montserrat SemiBold"/>
                <a:sym typeface="Montserrat SemiBold"/>
              </a:rPr>
              <a:t>UMUC-Guest Network</a:t>
            </a:r>
            <a:endParaRPr i="0" sz="2300" u="none" cap="none" strike="noStrike">
              <a:solidFill>
                <a:srgbClr val="FFFFFF"/>
              </a:solidFill>
              <a:latin typeface="Montserrat SemiBold"/>
              <a:ea typeface="Montserrat SemiBold"/>
              <a:cs typeface="Montserrat SemiBold"/>
              <a:sym typeface="Montserrat SemiBold"/>
            </a:endParaRPr>
          </a:p>
          <a:p>
            <a:pPr indent="0" lvl="0" marL="0" marR="0" rtl="0" algn="l">
              <a:lnSpc>
                <a:spcPct val="70000"/>
              </a:lnSpc>
              <a:spcBef>
                <a:spcPts val="0"/>
              </a:spcBef>
              <a:spcAft>
                <a:spcPts val="0"/>
              </a:spcAft>
              <a:buClr>
                <a:srgbClr val="000000"/>
              </a:buClr>
              <a:buSzPts val="1018"/>
              <a:buFont typeface="Arial"/>
              <a:buNone/>
            </a:pPr>
            <a:r>
              <a:rPr lang="en" sz="2300">
                <a:solidFill>
                  <a:srgbClr val="FFFFFF"/>
                </a:solidFill>
                <a:latin typeface="Montserrat SemiBold"/>
                <a:ea typeface="Montserrat SemiBold"/>
                <a:cs typeface="Montserrat SemiBold"/>
                <a:sym typeface="Montserrat SemiBold"/>
              </a:rPr>
              <a:t>No password is required.</a:t>
            </a:r>
            <a:endParaRPr sz="2300">
              <a:solidFill>
                <a:srgbClr val="FFFFFF"/>
              </a:solidFill>
              <a:latin typeface="Montserrat SemiBold"/>
              <a:ea typeface="Montserrat SemiBold"/>
              <a:cs typeface="Montserrat SemiBold"/>
              <a:sym typeface="Montserrat SemiBold"/>
            </a:endParaRPr>
          </a:p>
        </p:txBody>
      </p:sp>
      <p:pic>
        <p:nvPicPr>
          <p:cNvPr id="130" name="Google Shape;130;p18" title="qr-code.png"/>
          <p:cNvPicPr preferRelativeResize="0"/>
          <p:nvPr/>
        </p:nvPicPr>
        <p:blipFill>
          <a:blip r:embed="rId9">
            <a:alphaModFix/>
          </a:blip>
          <a:stretch>
            <a:fillRect/>
          </a:stretch>
        </p:blipFill>
        <p:spPr>
          <a:xfrm>
            <a:off x="6118425" y="974175"/>
            <a:ext cx="2131826" cy="2131826"/>
          </a:xfrm>
          <a:prstGeom prst="rect">
            <a:avLst/>
          </a:prstGeom>
          <a:noFill/>
          <a:ln>
            <a:noFill/>
          </a:ln>
        </p:spPr>
      </p:pic>
      <p:sp>
        <p:nvSpPr>
          <p:cNvPr id="131" name="Google Shape;131;p18"/>
          <p:cNvSpPr txBox="1"/>
          <p:nvPr/>
        </p:nvSpPr>
        <p:spPr>
          <a:xfrm>
            <a:off x="6196737" y="512475"/>
            <a:ext cx="1975200" cy="4617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523"/>
              <a:buNone/>
            </a:pPr>
            <a:r>
              <a:rPr b="1" lang="en" sz="1678">
                <a:solidFill>
                  <a:srgbClr val="FFFFFF"/>
                </a:solidFill>
                <a:latin typeface="Montserrat"/>
                <a:ea typeface="Montserrat"/>
                <a:cs typeface="Montserrat"/>
                <a:sym typeface="Montserrat"/>
              </a:rPr>
              <a:t> Event Guide</a:t>
            </a:r>
            <a:endParaRPr b="1" sz="1995">
              <a:solidFill>
                <a:srgbClr val="FFFFFF"/>
              </a:solidFill>
              <a:latin typeface="Montserrat"/>
              <a:ea typeface="Montserrat"/>
              <a:cs typeface="Montserrat"/>
              <a:sym typeface="Montserrat"/>
            </a:endParaRPr>
          </a:p>
          <a:p>
            <a:pPr indent="0" lvl="0" marL="0" rtl="0" algn="ctr">
              <a:lnSpc>
                <a:spcPct val="80000"/>
              </a:lnSpc>
              <a:spcBef>
                <a:spcPts val="0"/>
              </a:spcBef>
              <a:spcAft>
                <a:spcPts val="0"/>
              </a:spcAft>
              <a:buSzPts val="523"/>
              <a:buNone/>
            </a:pPr>
            <a:r>
              <a:t/>
            </a:r>
            <a:endParaRPr b="1" sz="1464">
              <a:solidFill>
                <a:srgbClr val="FFFFFF"/>
              </a:solidFill>
              <a:latin typeface="Maven Pro"/>
              <a:ea typeface="Maven Pro"/>
              <a:cs typeface="Maven Pro"/>
              <a:sym typeface="Maven Pr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