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BA42ECC-D923-45D1-B7A0-EE7B3DFF95C8}">
  <a:tblStyle styleId="{7BA42ECC-D923-45D1-B7A0-EE7B3DFF95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fe5eb4e344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fe5eb4e344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51537f877_0_3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f51537f877_0_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51537f877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f51537f877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51537f877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f51537f877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1537f877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51537f877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51537f877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f51537f877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51537f877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f51537f877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51537f877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f51537f877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f51537f877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f51537f877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51537f877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f51537f877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51537f877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f51537f877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production suite, and UFS in particular, features code from many different organizations. Can we enforce things like unit testing requirements on someone else? Instead of using a “stick” approach, can we look to build a coalition among our partners?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-dark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-11860" l="0" r="0" t="11860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title"/>
          </p:nvPr>
        </p:nvSpPr>
        <p:spPr>
          <a:xfrm>
            <a:off x="321600" y="3306150"/>
            <a:ext cx="8500800" cy="159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08375" y="3406300"/>
            <a:ext cx="1404700" cy="1404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-image-center">
  <p:cSld name="TITLE_AND_BODY_2_2_2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1"/>
          <p:cNvPicPr preferRelativeResize="0"/>
          <p:nvPr/>
        </p:nvPicPr>
        <p:blipFill rotWithShape="1">
          <a:blip r:embed="rId2">
            <a:alphaModFix/>
          </a:blip>
          <a:srcRect b="-11860" l="0" r="0" t="1186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1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" name="Google Shape;85;p11"/>
          <p:cNvSpPr/>
          <p:nvPr/>
        </p:nvSpPr>
        <p:spPr>
          <a:xfrm>
            <a:off x="1411500" y="1054650"/>
            <a:ext cx="6321000" cy="3246600"/>
          </a:xfrm>
          <a:prstGeom prst="rect">
            <a:avLst/>
          </a:prstGeom>
          <a:solidFill>
            <a:srgbClr val="0085CA">
              <a:alpha val="76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1"/>
          <p:cNvSpPr/>
          <p:nvPr/>
        </p:nvSpPr>
        <p:spPr>
          <a:xfrm rot="10800000">
            <a:off x="1411650" y="842250"/>
            <a:ext cx="6319500" cy="21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1"/>
          <p:cNvSpPr txBox="1"/>
          <p:nvPr>
            <p:ph idx="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" name="Google Shape;88;p11"/>
          <p:cNvSpPr txBox="1"/>
          <p:nvPr>
            <p:ph type="title"/>
          </p:nvPr>
        </p:nvSpPr>
        <p:spPr>
          <a:xfrm>
            <a:off x="1742550" y="1136975"/>
            <a:ext cx="5665800" cy="74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9" name="Google Shape;89;p11"/>
          <p:cNvSpPr/>
          <p:nvPr/>
        </p:nvSpPr>
        <p:spPr>
          <a:xfrm>
            <a:off x="-600" y="4478100"/>
            <a:ext cx="9144000" cy="665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-image-right">
  <p:cSld name="TITLE_AND_BODY_2_1_2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2"/>
          <p:cNvSpPr/>
          <p:nvPr/>
        </p:nvSpPr>
        <p:spPr>
          <a:xfrm>
            <a:off x="0" y="4478300"/>
            <a:ext cx="9144000" cy="665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12"/>
          <p:cNvPicPr preferRelativeResize="0"/>
          <p:nvPr/>
        </p:nvPicPr>
        <p:blipFill rotWithShape="1">
          <a:blip r:embed="rId2">
            <a:alphaModFix/>
          </a:blip>
          <a:srcRect b="-11860" l="0" r="0" t="11860"/>
          <a:stretch/>
        </p:blipFill>
        <p:spPr>
          <a:xfrm>
            <a:off x="0" y="0"/>
            <a:ext cx="9144003" cy="51437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" name="Google Shape;94;p12"/>
          <p:cNvSpPr txBox="1"/>
          <p:nvPr>
            <p:ph idx="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5" name="Google Shape;95;p12"/>
          <p:cNvGrpSpPr/>
          <p:nvPr/>
        </p:nvGrpSpPr>
        <p:grpSpPr>
          <a:xfrm>
            <a:off x="4750325" y="948413"/>
            <a:ext cx="4394100" cy="3246675"/>
            <a:chOff x="4750325" y="948413"/>
            <a:chExt cx="4394100" cy="3246675"/>
          </a:xfrm>
        </p:grpSpPr>
        <p:sp>
          <p:nvSpPr>
            <p:cNvPr id="96" name="Google Shape;96;p12"/>
            <p:cNvSpPr/>
            <p:nvPr/>
          </p:nvSpPr>
          <p:spPr>
            <a:xfrm>
              <a:off x="4750325" y="948488"/>
              <a:ext cx="4394100" cy="3246600"/>
            </a:xfrm>
            <a:prstGeom prst="rect">
              <a:avLst/>
            </a:prstGeom>
            <a:solidFill>
              <a:srgbClr val="0085CA">
                <a:alpha val="76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2"/>
            <p:cNvSpPr/>
            <p:nvPr/>
          </p:nvSpPr>
          <p:spPr>
            <a:xfrm rot="5400000">
              <a:off x="7414500" y="2465513"/>
              <a:ext cx="3246600" cy="212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98;p12"/>
          <p:cNvSpPr txBox="1"/>
          <p:nvPr>
            <p:ph type="title"/>
          </p:nvPr>
        </p:nvSpPr>
        <p:spPr>
          <a:xfrm>
            <a:off x="5045175" y="1252875"/>
            <a:ext cx="3577200" cy="264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" type="obj">
  <p:cSld name="OBJEC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/>
          <p:nvPr>
            <p:ph type="title"/>
          </p:nvPr>
        </p:nvSpPr>
        <p:spPr>
          <a:xfrm>
            <a:off x="752888" y="205978"/>
            <a:ext cx="79338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425" lIns="51425" spcFirstLastPara="1" rIns="51425" wrap="square" tIns="51425">
            <a:norm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9D8"/>
              </a:buClr>
              <a:buSzPts val="1400"/>
              <a:buFont typeface="Arial"/>
              <a:buNone/>
              <a:defRPr b="1" i="0" sz="3200" u="none" cap="none" strike="noStrike">
                <a:solidFill>
                  <a:srgbClr val="0099D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800"/>
            </a:lvl9pPr>
          </a:lstStyle>
          <a:p/>
        </p:txBody>
      </p:sp>
      <p:sp>
        <p:nvSpPr>
          <p:cNvPr id="101" name="Google Shape;101;p13"/>
          <p:cNvSpPr txBox="1"/>
          <p:nvPr>
            <p:ph idx="1" type="body"/>
          </p:nvPr>
        </p:nvSpPr>
        <p:spPr>
          <a:xfrm>
            <a:off x="752888" y="914400"/>
            <a:ext cx="7933800" cy="37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1425" lIns="51425" spcFirstLastPara="1" rIns="51425" wrap="square" tIns="51425">
            <a:normAutofit/>
          </a:bodyPr>
          <a:lstStyle>
            <a:lvl1pPr indent="-406400" lvl="0" marL="4572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7336F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36F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7336F"/>
              </a:buClr>
              <a:buSzPts val="1600"/>
              <a:buFont typeface="Arial"/>
              <a:buChar char="•"/>
              <a:defRPr b="0" i="0" sz="2000" u="none" cap="none" strike="noStrike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7336F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7336F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7336F"/>
              </a:buClr>
              <a:buSzPts val="1600"/>
              <a:buChar char="•"/>
              <a:defRPr i="0" u="none" cap="none" strike="noStrike">
                <a:solidFill>
                  <a:srgbClr val="07336F"/>
                </a:solidFill>
              </a:defRPr>
            </a:lvl6pPr>
            <a:lvl7pPr indent="-330200" lvl="6" marL="32004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i="0" u="none" cap="none" strike="noStrike">
                <a:solidFill>
                  <a:schemeClr val="dk1"/>
                </a:solidFill>
              </a:defRPr>
            </a:lvl7pPr>
            <a:lvl8pPr indent="-330200" lvl="7" marL="36576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i="0" u="none" cap="none" strike="noStrike">
                <a:solidFill>
                  <a:schemeClr val="dk1"/>
                </a:solidFill>
              </a:defRPr>
            </a:lvl8pPr>
            <a:lvl9pPr indent="-292100" lvl="8" marL="4114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i="0" sz="100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2" name="Google Shape;102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buNone/>
              <a:defRPr sz="1300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buNone/>
              <a:defRPr sz="1300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buNone/>
              <a:defRPr sz="1300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>
              <a:buNone/>
              <a:defRPr sz="1300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>
              <a:buNone/>
              <a:defRPr sz="1300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buNone/>
              <a:defRPr sz="1300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>
              <a:buNone/>
              <a:defRPr sz="1300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>
              <a:buNone/>
              <a:defRPr sz="1300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>
              <a:buNone/>
              <a:defRPr sz="1300">
                <a:solidFill>
                  <a:srgbClr val="07336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-light">
  <p:cSld name="TITLE_1">
    <p:bg>
      <p:bgPr>
        <a:solidFill>
          <a:schemeClr val="lt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2">
            <a:alphaModFix/>
          </a:blip>
          <a:srcRect b="0" l="0" r="0" t="21421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/>
          <p:nvPr>
            <p:ph type="title"/>
          </p:nvPr>
        </p:nvSpPr>
        <p:spPr>
          <a:xfrm>
            <a:off x="321600" y="3306150"/>
            <a:ext cx="8500800" cy="159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None/>
              <a:defRPr sz="32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9pPr>
          </a:lstStyle>
          <a:p/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08375" y="3406300"/>
            <a:ext cx="1404700" cy="140472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buNone/>
              <a:defRPr sz="1300">
                <a:solidFill>
                  <a:schemeClr val="dk1"/>
                </a:solidFill>
              </a:defRPr>
            </a:lvl1pPr>
            <a:lvl2pPr lvl="1">
              <a:buNone/>
              <a:defRPr sz="1300">
                <a:solidFill>
                  <a:schemeClr val="dk1"/>
                </a:solidFill>
              </a:defRPr>
            </a:lvl2pPr>
            <a:lvl3pPr lvl="2">
              <a:buNone/>
              <a:defRPr sz="1300">
                <a:solidFill>
                  <a:schemeClr val="dk1"/>
                </a:solidFill>
              </a:defRPr>
            </a:lvl3pPr>
            <a:lvl4pPr lvl="3">
              <a:buNone/>
              <a:defRPr sz="1300">
                <a:solidFill>
                  <a:schemeClr val="dk1"/>
                </a:solidFill>
              </a:defRPr>
            </a:lvl4pPr>
            <a:lvl5pPr lvl="4">
              <a:buNone/>
              <a:defRPr sz="1300">
                <a:solidFill>
                  <a:schemeClr val="dk1"/>
                </a:solidFill>
              </a:defRPr>
            </a:lvl5pPr>
            <a:lvl6pPr lvl="5">
              <a:buNone/>
              <a:defRPr sz="1300">
                <a:solidFill>
                  <a:schemeClr val="dk1"/>
                </a:solidFill>
              </a:defRPr>
            </a:lvl6pPr>
            <a:lvl7pPr lvl="6">
              <a:buNone/>
              <a:defRPr sz="1300">
                <a:solidFill>
                  <a:schemeClr val="dk1"/>
                </a:solidFill>
              </a:defRPr>
            </a:lvl7pPr>
            <a:lvl8pPr lvl="7">
              <a:buNone/>
              <a:defRPr sz="1300">
                <a:solidFill>
                  <a:schemeClr val="dk1"/>
                </a:solidFill>
              </a:defRPr>
            </a:lvl8pPr>
            <a:lvl9pPr lvl="8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">
  <p:cSld name="TITLE_AND_BODY_3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4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</a:t>
            </a: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| NOAA.gov</a:t>
            </a: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"/>
          <p:cNvSpPr/>
          <p:nvPr/>
        </p:nvSpPr>
        <p:spPr>
          <a:xfrm rot="5400000">
            <a:off x="7414500" y="2458625"/>
            <a:ext cx="3246600" cy="21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8635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b="1"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ngle-photo">
  <p:cSld name="TITLE_AND_BODY_3_2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" name="Google Shape;26;p5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</a:t>
            </a: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| NOAA.gov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5"/>
          <p:cNvSpPr/>
          <p:nvPr/>
        </p:nvSpPr>
        <p:spPr>
          <a:xfrm rot="5400000">
            <a:off x="7414500" y="2458625"/>
            <a:ext cx="32466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5"/>
          <p:cNvSpPr txBox="1"/>
          <p:nvPr>
            <p:ph idx="1" type="subTitle"/>
          </p:nvPr>
        </p:nvSpPr>
        <p:spPr>
          <a:xfrm>
            <a:off x="1708675" y="3225125"/>
            <a:ext cx="5746800" cy="362700"/>
          </a:xfrm>
          <a:prstGeom prst="rect">
            <a:avLst/>
          </a:prstGeom>
          <a:solidFill>
            <a:srgbClr val="0085CA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1708675" y="3587825"/>
            <a:ext cx="57369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5"/>
          <p:cNvSpPr/>
          <p:nvPr>
            <p:ph idx="3" type="pic"/>
          </p:nvPr>
        </p:nvSpPr>
        <p:spPr>
          <a:xfrm>
            <a:off x="1698750" y="941550"/>
            <a:ext cx="5746800" cy="2118000"/>
          </a:xfrm>
          <a:prstGeom prst="rect">
            <a:avLst/>
          </a:prstGeom>
          <a:noFill/>
          <a:ln>
            <a:noFill/>
          </a:ln>
        </p:spPr>
      </p:sp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b="1"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uble-photo">
  <p:cSld name="TITLE_AND_BODY_3_1_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" name="Google Shape;34;p6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</a:t>
            </a: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| NOAA.gov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6"/>
          <p:cNvSpPr/>
          <p:nvPr/>
        </p:nvSpPr>
        <p:spPr>
          <a:xfrm rot="5400000">
            <a:off x="7414500" y="2458625"/>
            <a:ext cx="32466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6"/>
          <p:cNvSpPr/>
          <p:nvPr>
            <p:ph idx="2" type="pic"/>
          </p:nvPr>
        </p:nvSpPr>
        <p:spPr>
          <a:xfrm>
            <a:off x="311770" y="941550"/>
            <a:ext cx="4052100" cy="2118000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6"/>
          <p:cNvSpPr/>
          <p:nvPr>
            <p:ph idx="3" type="pic"/>
          </p:nvPr>
        </p:nvSpPr>
        <p:spPr>
          <a:xfrm>
            <a:off x="4619632" y="941550"/>
            <a:ext cx="4052100" cy="2118000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6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b="1"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1" type="subTitle"/>
          </p:nvPr>
        </p:nvSpPr>
        <p:spPr>
          <a:xfrm>
            <a:off x="311775" y="3225125"/>
            <a:ext cx="4052100" cy="362700"/>
          </a:xfrm>
          <a:prstGeom prst="rect">
            <a:avLst/>
          </a:prstGeom>
          <a:solidFill>
            <a:srgbClr val="0085CA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4" type="body"/>
          </p:nvPr>
        </p:nvSpPr>
        <p:spPr>
          <a:xfrm>
            <a:off x="311775" y="3587825"/>
            <a:ext cx="40452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5" type="subTitle"/>
          </p:nvPr>
        </p:nvSpPr>
        <p:spPr>
          <a:xfrm>
            <a:off x="4619625" y="3225125"/>
            <a:ext cx="4052100" cy="362700"/>
          </a:xfrm>
          <a:prstGeom prst="rect">
            <a:avLst/>
          </a:prstGeom>
          <a:solidFill>
            <a:srgbClr val="0085CA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6" type="body"/>
          </p:nvPr>
        </p:nvSpPr>
        <p:spPr>
          <a:xfrm>
            <a:off x="4619625" y="3587825"/>
            <a:ext cx="40452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iple-photo">
  <p:cSld name="TITLE_AND_BODY_3_1_1_1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</a:t>
            </a: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| NOAA.gov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7"/>
          <p:cNvSpPr/>
          <p:nvPr/>
        </p:nvSpPr>
        <p:spPr>
          <a:xfrm rot="5400000">
            <a:off x="7414500" y="2458625"/>
            <a:ext cx="3246600" cy="212400"/>
          </a:xfrm>
          <a:prstGeom prst="rect">
            <a:avLst/>
          </a:prstGeom>
          <a:solidFill>
            <a:srgbClr val="0085C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7"/>
          <p:cNvSpPr/>
          <p:nvPr>
            <p:ph idx="2" type="pic"/>
          </p:nvPr>
        </p:nvSpPr>
        <p:spPr>
          <a:xfrm>
            <a:off x="311746" y="941550"/>
            <a:ext cx="2641800" cy="21180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7"/>
          <p:cNvSpPr/>
          <p:nvPr>
            <p:ph idx="3" type="pic"/>
          </p:nvPr>
        </p:nvSpPr>
        <p:spPr>
          <a:xfrm>
            <a:off x="3166583" y="941550"/>
            <a:ext cx="2641800" cy="2118000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7"/>
          <p:cNvSpPr/>
          <p:nvPr>
            <p:ph idx="4" type="pic"/>
          </p:nvPr>
        </p:nvSpPr>
        <p:spPr>
          <a:xfrm>
            <a:off x="6026022" y="941550"/>
            <a:ext cx="2641800" cy="2118000"/>
          </a:xfrm>
          <a:prstGeom prst="rect">
            <a:avLst/>
          </a:prstGeom>
          <a:noFill/>
          <a:ln>
            <a:noFill/>
          </a:ln>
        </p:spPr>
      </p:sp>
      <p:sp>
        <p:nvSpPr>
          <p:cNvPr id="50" name="Google Shape;50;p7"/>
          <p:cNvSpPr txBox="1"/>
          <p:nvPr>
            <p:ph idx="1" type="subTitle"/>
          </p:nvPr>
        </p:nvSpPr>
        <p:spPr>
          <a:xfrm>
            <a:off x="311750" y="3225125"/>
            <a:ext cx="2641800" cy="362700"/>
          </a:xfrm>
          <a:prstGeom prst="rect">
            <a:avLst/>
          </a:prstGeom>
          <a:solidFill>
            <a:srgbClr val="0085CA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5" type="body"/>
          </p:nvPr>
        </p:nvSpPr>
        <p:spPr>
          <a:xfrm>
            <a:off x="311750" y="3587825"/>
            <a:ext cx="26373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6" type="subTitle"/>
          </p:nvPr>
        </p:nvSpPr>
        <p:spPr>
          <a:xfrm>
            <a:off x="3166575" y="3225125"/>
            <a:ext cx="2641800" cy="362700"/>
          </a:xfrm>
          <a:prstGeom prst="rect">
            <a:avLst/>
          </a:prstGeom>
          <a:solidFill>
            <a:srgbClr val="0085CA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7" type="body"/>
          </p:nvPr>
        </p:nvSpPr>
        <p:spPr>
          <a:xfrm>
            <a:off x="3166575" y="3587825"/>
            <a:ext cx="26373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8" type="subTitle"/>
          </p:nvPr>
        </p:nvSpPr>
        <p:spPr>
          <a:xfrm>
            <a:off x="6021400" y="3225125"/>
            <a:ext cx="2641800" cy="362700"/>
          </a:xfrm>
          <a:prstGeom prst="rect">
            <a:avLst/>
          </a:prstGeom>
          <a:solidFill>
            <a:srgbClr val="0085CA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5" name="Google Shape;55;p7"/>
          <p:cNvSpPr txBox="1"/>
          <p:nvPr>
            <p:ph idx="9" type="body"/>
          </p:nvPr>
        </p:nvSpPr>
        <p:spPr>
          <a:xfrm>
            <a:off x="6021400" y="3587825"/>
            <a:ext cx="26373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■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7"/>
          <p:cNvSpPr/>
          <p:nvPr/>
        </p:nvSpPr>
        <p:spPr>
          <a:xfrm>
            <a:off x="-7450" y="-9825"/>
            <a:ext cx="9144000" cy="1133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7"/>
          <p:cNvSpPr/>
          <p:nvPr/>
        </p:nvSpPr>
        <p:spPr>
          <a:xfrm rot="10800000">
            <a:off x="368350" y="1015650"/>
            <a:ext cx="3246600" cy="21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7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b="1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ff-center">
  <p:cSld name="TITLE_AND_BODY_1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8"/>
          <p:cNvSpPr txBox="1"/>
          <p:nvPr/>
        </p:nvSpPr>
        <p:spPr>
          <a:xfrm>
            <a:off x="2911050" y="4810375"/>
            <a:ext cx="62331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 </a:t>
            </a: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| NOAA.gov 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8"/>
          <p:cNvSpPr/>
          <p:nvPr>
            <p:ph idx="2" type="pic"/>
          </p:nvPr>
        </p:nvSpPr>
        <p:spPr>
          <a:xfrm>
            <a:off x="-75" y="0"/>
            <a:ext cx="29112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8"/>
          <p:cNvSpPr/>
          <p:nvPr>
            <p:ph idx="3" type="pic"/>
          </p:nvPr>
        </p:nvSpPr>
        <p:spPr>
          <a:xfrm>
            <a:off x="-75" y="0"/>
            <a:ext cx="29112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"/>
          <p:cNvSpPr/>
          <p:nvPr/>
        </p:nvSpPr>
        <p:spPr>
          <a:xfrm rot="5400000">
            <a:off x="7414500" y="2458625"/>
            <a:ext cx="3246600" cy="21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8"/>
          <p:cNvSpPr txBox="1"/>
          <p:nvPr>
            <p:ph type="title"/>
          </p:nvPr>
        </p:nvSpPr>
        <p:spPr>
          <a:xfrm>
            <a:off x="3166400" y="292625"/>
            <a:ext cx="55122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 b="1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1743"/>
              </a:buClr>
              <a:buSzPts val="3000"/>
              <a:buFont typeface="Calibri"/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8"/>
          <p:cNvSpPr txBox="1"/>
          <p:nvPr>
            <p:ph idx="1" type="body"/>
          </p:nvPr>
        </p:nvSpPr>
        <p:spPr>
          <a:xfrm>
            <a:off x="3166400" y="863550"/>
            <a:ext cx="5665800" cy="38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CUSTOM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/>
          <p:nvPr/>
        </p:nvSpPr>
        <p:spPr>
          <a:xfrm>
            <a:off x="-7450" y="-9825"/>
            <a:ext cx="9144000" cy="1133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9"/>
          <p:cNvSpPr/>
          <p:nvPr/>
        </p:nvSpPr>
        <p:spPr>
          <a:xfrm rot="10800000">
            <a:off x="368350" y="1015650"/>
            <a:ext cx="3246600" cy="21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9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</a:t>
            </a: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| NOAA.gov </a:t>
            </a: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9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b="1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9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-image-left">
  <p:cSld name="TITLE_AND_BODY_2_3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/>
          <p:nvPr/>
        </p:nvSpPr>
        <p:spPr>
          <a:xfrm>
            <a:off x="0" y="4478100"/>
            <a:ext cx="9144000" cy="665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" name="Google Shape;75;p10"/>
          <p:cNvPicPr preferRelativeResize="0"/>
          <p:nvPr/>
        </p:nvPicPr>
        <p:blipFill rotWithShape="1">
          <a:blip r:embed="rId2">
            <a:alphaModFix/>
          </a:blip>
          <a:srcRect b="-11860" l="0" r="0" t="1186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0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0"/>
          <p:cNvSpPr txBox="1"/>
          <p:nvPr>
            <p:ph idx="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8" name="Google Shape;78;p10"/>
          <p:cNvGrpSpPr/>
          <p:nvPr/>
        </p:nvGrpSpPr>
        <p:grpSpPr>
          <a:xfrm>
            <a:off x="0" y="948413"/>
            <a:ext cx="4394100" cy="3246675"/>
            <a:chOff x="0" y="948413"/>
            <a:chExt cx="4394100" cy="3246675"/>
          </a:xfrm>
        </p:grpSpPr>
        <p:sp>
          <p:nvSpPr>
            <p:cNvPr id="79" name="Google Shape;79;p10"/>
            <p:cNvSpPr/>
            <p:nvPr/>
          </p:nvSpPr>
          <p:spPr>
            <a:xfrm rot="10800000">
              <a:off x="0" y="948413"/>
              <a:ext cx="4394100" cy="3246600"/>
            </a:xfrm>
            <a:prstGeom prst="rect">
              <a:avLst/>
            </a:prstGeom>
            <a:solidFill>
              <a:srgbClr val="0085CA">
                <a:alpha val="76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10"/>
            <p:cNvSpPr/>
            <p:nvPr/>
          </p:nvSpPr>
          <p:spPr>
            <a:xfrm rot="-5400000">
              <a:off x="-1516675" y="2465588"/>
              <a:ext cx="3246600" cy="212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" name="Google Shape;81;p10"/>
          <p:cNvSpPr txBox="1"/>
          <p:nvPr>
            <p:ph type="title"/>
          </p:nvPr>
        </p:nvSpPr>
        <p:spPr>
          <a:xfrm>
            <a:off x="515100" y="1252875"/>
            <a:ext cx="3577200" cy="264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libri"/>
              <a:buNone/>
              <a:defRPr b="1" sz="3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■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oi.org/10.25923/1c0q-tq96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Relationship Id="rId4" Type="http://schemas.openxmlformats.org/officeDocument/2006/relationships/image" Target="../media/image8.jpg"/><Relationship Id="rId5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4"/>
          <p:cNvPicPr preferRelativeResize="0"/>
          <p:nvPr/>
        </p:nvPicPr>
        <p:blipFill rotWithShape="1">
          <a:blip r:embed="rId3">
            <a:alphaModFix/>
          </a:blip>
          <a:srcRect b="-11860" l="0" r="0" t="11860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4"/>
          <p:cNvSpPr txBox="1"/>
          <p:nvPr/>
        </p:nvSpPr>
        <p:spPr>
          <a:xfrm>
            <a:off x="299550" y="3124625"/>
            <a:ext cx="8453700" cy="17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</a:rPr>
              <a:t>Jacob R. Carley</a:t>
            </a:r>
            <a:r>
              <a:rPr baseline="30000" lang="en">
                <a:solidFill>
                  <a:schemeClr val="lt1"/>
                </a:solidFill>
              </a:rPr>
              <a:t>1</a:t>
            </a:r>
            <a:r>
              <a:rPr lang="en">
                <a:solidFill>
                  <a:schemeClr val="lt1"/>
                </a:solidFill>
              </a:rPr>
              <a:t>, Steven Earle</a:t>
            </a:r>
            <a:r>
              <a:rPr baseline="30000" lang="en">
                <a:solidFill>
                  <a:schemeClr val="lt1"/>
                </a:solidFill>
              </a:rPr>
              <a:t>2</a:t>
            </a:r>
            <a:r>
              <a:rPr lang="en">
                <a:solidFill>
                  <a:schemeClr val="lt1"/>
                </a:solidFill>
              </a:rPr>
              <a:t>, Rahul Mahajan</a:t>
            </a:r>
            <a:r>
              <a:rPr baseline="30000" lang="en">
                <a:solidFill>
                  <a:schemeClr val="lt1"/>
                </a:solidFill>
              </a:rPr>
              <a:t>1</a:t>
            </a:r>
            <a:r>
              <a:rPr lang="en">
                <a:solidFill>
                  <a:schemeClr val="lt1"/>
                </a:solidFill>
              </a:rPr>
              <a:t>, Daniel Holdaway</a:t>
            </a:r>
            <a:r>
              <a:rPr baseline="30000" lang="en">
                <a:solidFill>
                  <a:schemeClr val="lt1"/>
                </a:solidFill>
              </a:rPr>
              <a:t>1</a:t>
            </a:r>
            <a:r>
              <a:rPr lang="en">
                <a:solidFill>
                  <a:schemeClr val="lt1"/>
                </a:solidFill>
              </a:rPr>
              <a:t>, Jason J. Levit</a:t>
            </a:r>
            <a:r>
              <a:rPr baseline="30000" lang="en">
                <a:solidFill>
                  <a:schemeClr val="lt1"/>
                </a:solidFill>
              </a:rPr>
              <a:t>1</a:t>
            </a:r>
            <a:r>
              <a:rPr lang="en">
                <a:solidFill>
                  <a:schemeClr val="lt1"/>
                </a:solidFill>
              </a:rPr>
              <a:t>, Vijay Tallapragada</a:t>
            </a:r>
            <a:r>
              <a:rPr baseline="30000" lang="en">
                <a:solidFill>
                  <a:schemeClr val="lt1"/>
                </a:solidFill>
              </a:rPr>
              <a:t>1</a:t>
            </a:r>
            <a:r>
              <a:rPr lang="en">
                <a:solidFill>
                  <a:schemeClr val="lt1"/>
                </a:solidFill>
              </a:rPr>
              <a:t>, Geoffrey Manikin</a:t>
            </a:r>
            <a:r>
              <a:rPr baseline="30000" lang="en">
                <a:solidFill>
                  <a:schemeClr val="lt1"/>
                </a:solidFill>
              </a:rPr>
              <a:t>1</a:t>
            </a:r>
            <a:r>
              <a:rPr lang="en">
                <a:solidFill>
                  <a:schemeClr val="lt1"/>
                </a:solidFill>
              </a:rPr>
              <a:t>, Scott Scallion</a:t>
            </a:r>
            <a:r>
              <a:rPr baseline="30000" lang="en">
                <a:solidFill>
                  <a:schemeClr val="lt1"/>
                </a:solidFill>
              </a:rPr>
              <a:t>1</a:t>
            </a:r>
            <a:r>
              <a:rPr lang="en">
                <a:solidFill>
                  <a:schemeClr val="lt1"/>
                </a:solidFill>
              </a:rPr>
              <a:t>, and Arthur Taylor</a:t>
            </a:r>
            <a:r>
              <a:rPr baseline="30000" lang="en">
                <a:solidFill>
                  <a:schemeClr val="lt1"/>
                </a:solidFill>
              </a:rPr>
              <a:t>1</a:t>
            </a:r>
            <a:endParaRPr baseline="30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aseline="30000" lang="en">
                <a:solidFill>
                  <a:schemeClr val="lt1"/>
                </a:solidFill>
              </a:rPr>
              <a:t>1</a:t>
            </a:r>
            <a:r>
              <a:rPr lang="en">
                <a:solidFill>
                  <a:schemeClr val="lt1"/>
                </a:solidFill>
              </a:rPr>
              <a:t>NOAA/NWS/Office of Modeling and Development, Riverdale Park, Maryland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">
                <a:solidFill>
                  <a:schemeClr val="lt1"/>
                </a:solidFill>
              </a:rPr>
              <a:t>2</a:t>
            </a:r>
            <a:r>
              <a:rPr lang="en">
                <a:solidFill>
                  <a:schemeClr val="lt1"/>
                </a:solidFill>
              </a:rPr>
              <a:t>NOAA/NWS/NWS Central Operations, Riverdale Park, Maryland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Gemini was used to assist with drafting portions of this presentation. </a:t>
            </a:r>
            <a:endParaRPr i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content has been reviewed, edited, and validated by NWS staff.</a:t>
            </a:r>
            <a:endParaRPr i="1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08375" y="3406300"/>
            <a:ext cx="1404700" cy="1404727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4"/>
          <p:cNvSpPr txBox="1"/>
          <p:nvPr/>
        </p:nvSpPr>
        <p:spPr>
          <a:xfrm>
            <a:off x="0" y="427229"/>
            <a:ext cx="9144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lt1"/>
                </a:solidFill>
              </a:rPr>
              <a:t>An Efficient and Sustainable Development and Implementation Lifecycle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3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Start By Building on Current Success</a:t>
            </a:r>
            <a:endParaRPr/>
          </a:p>
        </p:txBody>
      </p:sp>
      <p:sp>
        <p:nvSpPr>
          <p:cNvPr id="225" name="Google Shape;225;p23"/>
          <p:cNvSpPr txBox="1"/>
          <p:nvPr>
            <p:ph idx="4294967295" type="body"/>
          </p:nvPr>
        </p:nvSpPr>
        <p:spPr>
          <a:xfrm>
            <a:off x="752900" y="1347765"/>
            <a:ext cx="7933800" cy="19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Git, open source, community development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Excellent unit testing in place for some repositories already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Some CI/CD pipelines are already established</a:t>
            </a:r>
            <a:endParaRPr sz="2200"/>
          </a:p>
        </p:txBody>
      </p:sp>
      <p:pic>
        <p:nvPicPr>
          <p:cNvPr id="226" name="Google Shape;22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5450" y="2793415"/>
            <a:ext cx="5943025" cy="50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3"/>
          <p:cNvSpPr txBox="1"/>
          <p:nvPr>
            <p:ph idx="4294967295" type="body"/>
          </p:nvPr>
        </p:nvSpPr>
        <p:spPr>
          <a:xfrm>
            <a:off x="752900" y="3302815"/>
            <a:ext cx="8179800" cy="136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Advancing managing complex software stack, e.g. </a:t>
            </a:r>
            <a:r>
              <a:rPr lang="en" sz="2200"/>
              <a:t>Spack-stack</a:t>
            </a:r>
            <a:endParaRPr b="1"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Widespread agreement across the enterprise for modernization</a:t>
            </a:r>
            <a:endParaRPr sz="22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Including Development and Operations Orgs!</a:t>
            </a:r>
            <a:endParaRPr sz="1800"/>
          </a:p>
        </p:txBody>
      </p:sp>
      <p:sp>
        <p:nvSpPr>
          <p:cNvPr id="228" name="Google Shape;228;p23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4"/>
          <p:cNvSpPr txBox="1"/>
          <p:nvPr>
            <p:ph idx="4294967295" type="body"/>
          </p:nvPr>
        </p:nvSpPr>
        <p:spPr>
          <a:xfrm>
            <a:off x="557200" y="1319952"/>
            <a:ext cx="5189100" cy="291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877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50"/>
              <a:buChar char="●"/>
            </a:pPr>
            <a:r>
              <a:rPr lang="en" sz="2050"/>
              <a:t>This transformation will not happen overnight</a:t>
            </a:r>
            <a:endParaRPr sz="2050"/>
          </a:p>
          <a:p>
            <a:pPr indent="-35877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50"/>
              <a:buChar char="●"/>
            </a:pPr>
            <a:r>
              <a:rPr lang="en" sz="2050"/>
              <a:t>Requires considerable change across the enterprise</a:t>
            </a:r>
            <a:endParaRPr sz="2050"/>
          </a:p>
          <a:p>
            <a:pPr indent="-35877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50"/>
              <a:buChar char="●"/>
            </a:pPr>
            <a:r>
              <a:rPr lang="en" sz="2050"/>
              <a:t>We expect:</a:t>
            </a:r>
            <a:endParaRPr sz="2050"/>
          </a:p>
          <a:p>
            <a:pPr indent="-33972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"/>
              <a:buChar char="○"/>
            </a:pPr>
            <a:r>
              <a:rPr lang="en" sz="1750"/>
              <a:t>Faster improvements to our systems</a:t>
            </a:r>
            <a:endParaRPr sz="1750"/>
          </a:p>
          <a:p>
            <a:pPr indent="-33972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"/>
              <a:buChar char="○"/>
            </a:pPr>
            <a:r>
              <a:rPr lang="en" sz="1750"/>
              <a:t>Faster deployment of new science</a:t>
            </a:r>
            <a:endParaRPr sz="1750"/>
          </a:p>
          <a:p>
            <a:pPr indent="-33972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"/>
              <a:buChar char="○"/>
            </a:pPr>
            <a:r>
              <a:rPr lang="en" sz="1750"/>
              <a:t>More time available for exciting work</a:t>
            </a:r>
            <a:endParaRPr sz="1750"/>
          </a:p>
          <a:p>
            <a:pPr indent="-33972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"/>
              <a:buChar char="○"/>
            </a:pPr>
            <a:r>
              <a:rPr lang="en" sz="1750"/>
              <a:t>Less time debugging, reduced burnout</a:t>
            </a:r>
            <a:endParaRPr sz="1750"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2050" u="sng"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t/>
            </a:r>
            <a:endParaRPr sz="2050"/>
          </a:p>
        </p:txBody>
      </p:sp>
      <p:sp>
        <p:nvSpPr>
          <p:cNvPr id="234" name="Google Shape;234;p24"/>
          <p:cNvSpPr txBox="1"/>
          <p:nvPr/>
        </p:nvSpPr>
        <p:spPr>
          <a:xfrm>
            <a:off x="503026" y="4295700"/>
            <a:ext cx="5076600" cy="35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099D8"/>
                </a:solidFill>
              </a:rPr>
              <a:t>Contact: jacob.carley@noaa.gov</a:t>
            </a:r>
            <a:endParaRPr b="1" sz="1600">
              <a:solidFill>
                <a:srgbClr val="0099D8"/>
              </a:solidFill>
            </a:endParaRPr>
          </a:p>
        </p:txBody>
      </p:sp>
      <p:sp>
        <p:nvSpPr>
          <p:cNvPr id="235" name="Google Shape;235;p24"/>
          <p:cNvSpPr txBox="1"/>
          <p:nvPr/>
        </p:nvSpPr>
        <p:spPr>
          <a:xfrm>
            <a:off x="6000550" y="443062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003087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https://doi.org/10.25923/1c0q-tq96</a:t>
            </a:r>
            <a:endParaRPr/>
          </a:p>
        </p:txBody>
      </p:sp>
      <p:pic>
        <p:nvPicPr>
          <p:cNvPr id="236" name="Google Shape;23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4081" y="1281820"/>
            <a:ext cx="2403300" cy="3057900"/>
          </a:xfrm>
          <a:prstGeom prst="foldedCorner">
            <a:avLst>
              <a:gd fmla="val 16667" name="adj"/>
            </a:avLst>
          </a:prstGeom>
          <a:noFill/>
          <a:ln cap="flat" cmpd="sng" w="19050">
            <a:solidFill>
              <a:srgbClr val="323C4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7" name="Google Shape;237;p24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Closing</a:t>
            </a:r>
            <a:endParaRPr/>
          </a:p>
        </p:txBody>
      </p:sp>
      <p:sp>
        <p:nvSpPr>
          <p:cNvPr id="238" name="Google Shape;238;p24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Foundation of Success Built Upon Growing Complexity</a:t>
            </a:r>
            <a:endParaRPr/>
          </a:p>
        </p:txBody>
      </p:sp>
      <p:grpSp>
        <p:nvGrpSpPr>
          <p:cNvPr id="116" name="Google Shape;116;p15"/>
          <p:cNvGrpSpPr/>
          <p:nvPr/>
        </p:nvGrpSpPr>
        <p:grpSpPr>
          <a:xfrm>
            <a:off x="26167" y="2387943"/>
            <a:ext cx="4325243" cy="2429496"/>
            <a:chOff x="503675" y="627950"/>
            <a:chExt cx="7463750" cy="4192400"/>
          </a:xfrm>
        </p:grpSpPr>
        <p:pic>
          <p:nvPicPr>
            <p:cNvPr id="117" name="Google Shape;117;p15"/>
            <p:cNvPicPr preferRelativeResize="0"/>
            <p:nvPr/>
          </p:nvPicPr>
          <p:blipFill rotWithShape="1">
            <a:blip r:embed="rId3">
              <a:alphaModFix/>
            </a:blip>
            <a:srcRect b="0" l="2492" r="4519" t="5687"/>
            <a:stretch/>
          </p:blipFill>
          <p:spPr>
            <a:xfrm>
              <a:off x="1517378" y="627950"/>
              <a:ext cx="6450047" cy="41924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8" name="Google Shape;118;p15"/>
            <p:cNvCxnSpPr/>
            <p:nvPr/>
          </p:nvCxnSpPr>
          <p:spPr>
            <a:xfrm flipH="1" rot="10800000">
              <a:off x="1197175" y="1931075"/>
              <a:ext cx="8700" cy="1940100"/>
            </a:xfrm>
            <a:prstGeom prst="straightConnector1">
              <a:avLst/>
            </a:prstGeom>
            <a:noFill/>
            <a:ln cap="flat" cmpd="sng" w="16550">
              <a:solidFill>
                <a:srgbClr val="323C46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119" name="Google Shape;119;p15"/>
            <p:cNvSpPr txBox="1"/>
            <p:nvPr/>
          </p:nvSpPr>
          <p:spPr>
            <a:xfrm rot="-5400000">
              <a:off x="-518725" y="2649175"/>
              <a:ext cx="2376900" cy="33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2975" lIns="52975" spcFirstLastPara="1" rIns="52975" wrap="square" tIns="529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91">
                  <a:solidFill>
                    <a:srgbClr val="000000"/>
                  </a:solidFill>
                </a:rPr>
                <a:t>Improved skill</a:t>
              </a:r>
              <a:endParaRPr sz="1391">
                <a:solidFill>
                  <a:srgbClr val="000000"/>
                </a:solidFill>
              </a:endParaRPr>
            </a:p>
          </p:txBody>
        </p:sp>
        <p:sp>
          <p:nvSpPr>
            <p:cNvPr id="120" name="Google Shape;120;p15"/>
            <p:cNvSpPr txBox="1"/>
            <p:nvPr/>
          </p:nvSpPr>
          <p:spPr>
            <a:xfrm>
              <a:off x="2200896" y="3504696"/>
              <a:ext cx="5551200" cy="33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2975" lIns="52975" spcFirstLastPara="1" rIns="52975" wrap="square" tIns="5297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17">
                  <a:solidFill>
                    <a:srgbClr val="000000"/>
                  </a:solidFill>
                </a:rPr>
                <a:t>18 </a:t>
              </a:r>
              <a:r>
                <a:rPr i="1" lang="en" sz="1217">
                  <a:solidFill>
                    <a:srgbClr val="000000"/>
                  </a:solidFill>
                </a:rPr>
                <a:t>Mega</a:t>
              </a:r>
              <a:r>
                <a:rPr lang="en" sz="1217">
                  <a:solidFill>
                    <a:srgbClr val="000000"/>
                  </a:solidFill>
                </a:rPr>
                <a:t>Flops                            11 </a:t>
              </a:r>
              <a:r>
                <a:rPr i="1" lang="en" sz="1217">
                  <a:solidFill>
                    <a:srgbClr val="000000"/>
                  </a:solidFill>
                </a:rPr>
                <a:t>Peta</a:t>
              </a:r>
              <a:r>
                <a:rPr lang="en" sz="1217">
                  <a:solidFill>
                    <a:srgbClr val="000000"/>
                  </a:solidFill>
                </a:rPr>
                <a:t>Flops</a:t>
              </a:r>
              <a:endParaRPr sz="1217">
                <a:solidFill>
                  <a:srgbClr val="000000"/>
                </a:solidFill>
              </a:endParaRPr>
            </a:p>
          </p:txBody>
        </p:sp>
        <p:cxnSp>
          <p:nvCxnSpPr>
            <p:cNvPr id="121" name="Google Shape;121;p15"/>
            <p:cNvCxnSpPr/>
            <p:nvPr/>
          </p:nvCxnSpPr>
          <p:spPr>
            <a:xfrm flipH="1" rot="10800000">
              <a:off x="4300833" y="3689183"/>
              <a:ext cx="1686600" cy="8700"/>
            </a:xfrm>
            <a:prstGeom prst="straightConnector1">
              <a:avLst/>
            </a:prstGeom>
            <a:noFill/>
            <a:ln cap="flat" cmpd="sng" w="16550">
              <a:solidFill>
                <a:srgbClr val="323C46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122" name="Google Shape;122;p15"/>
          <p:cNvSpPr txBox="1"/>
          <p:nvPr/>
        </p:nvSpPr>
        <p:spPr>
          <a:xfrm>
            <a:off x="179875" y="1281725"/>
            <a:ext cx="4325100" cy="10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A4595"/>
                </a:solidFill>
                <a:latin typeface="Calibri"/>
                <a:ea typeface="Calibri"/>
                <a:cs typeface="Calibri"/>
                <a:sym typeface="Calibri"/>
              </a:rPr>
              <a:t>Our Success</a:t>
            </a:r>
            <a:endParaRPr b="1" sz="1800">
              <a:solidFill>
                <a:srgbClr val="0A459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 Years of 97.5%+ On-Time Product Delivery, enabled by strict standards and fault tolerant designs.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A459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A459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15"/>
          <p:cNvCxnSpPr/>
          <p:nvPr/>
        </p:nvCxnSpPr>
        <p:spPr>
          <a:xfrm>
            <a:off x="4599000" y="1440850"/>
            <a:ext cx="33600" cy="30324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4" name="Google Shape;124;p15"/>
          <p:cNvSpPr txBox="1"/>
          <p:nvPr/>
        </p:nvSpPr>
        <p:spPr>
          <a:xfrm>
            <a:off x="4650950" y="1285851"/>
            <a:ext cx="43251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A4595"/>
                </a:solidFill>
                <a:latin typeface="Calibri"/>
                <a:ea typeface="Calibri"/>
                <a:cs typeface="Calibri"/>
                <a:sym typeface="Calibri"/>
              </a:rPr>
              <a:t>The Growing Complexity</a:t>
            </a:r>
            <a:endParaRPr b="1" sz="1800">
              <a:solidFill>
                <a:srgbClr val="0A459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operational suite has grown increasingly complex.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b="1" lang="en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1997:</a:t>
            </a:r>
            <a:r>
              <a:rPr lang="en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~2 million lines of code.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385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Char char="●"/>
            </a:pPr>
            <a:r>
              <a:rPr b="1" lang="en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2025:</a:t>
            </a:r>
            <a:r>
              <a:rPr lang="en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~106 million lines of code.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A459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A459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5"/>
          <p:cNvSpPr txBox="1"/>
          <p:nvPr/>
        </p:nvSpPr>
        <p:spPr>
          <a:xfrm>
            <a:off x="4880200" y="4352135"/>
            <a:ext cx="2051400" cy="2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725" lIns="51725" spcFirstLastPara="1" rIns="51725" wrap="square" tIns="5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679">
                <a:solidFill>
                  <a:srgbClr val="000000"/>
                </a:solidFill>
              </a:rPr>
              <a:t>The operational production suite and its associated dependencies. The GFS is highlighted.</a:t>
            </a:r>
            <a:endParaRPr i="1" sz="679">
              <a:solidFill>
                <a:srgbClr val="000000"/>
              </a:solidFill>
            </a:endParaRPr>
          </a:p>
        </p:txBody>
      </p:sp>
      <p:pic>
        <p:nvPicPr>
          <p:cNvPr id="126" name="Google Shape;12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0258" y="2635175"/>
            <a:ext cx="1861367" cy="16201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7" name="Google Shape;127;p15"/>
          <p:cNvCxnSpPr/>
          <p:nvPr/>
        </p:nvCxnSpPr>
        <p:spPr>
          <a:xfrm>
            <a:off x="6023928" y="3466082"/>
            <a:ext cx="1130700" cy="186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28" name="Google Shape;12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26725" y="2819437"/>
            <a:ext cx="1914550" cy="1435912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Danger of Waterfall Development Cycles</a:t>
            </a:r>
            <a:endParaRPr/>
          </a:p>
        </p:txBody>
      </p:sp>
      <p:grpSp>
        <p:nvGrpSpPr>
          <p:cNvPr id="135" name="Google Shape;135;p16"/>
          <p:cNvGrpSpPr/>
          <p:nvPr/>
        </p:nvGrpSpPr>
        <p:grpSpPr>
          <a:xfrm>
            <a:off x="2248390" y="1297375"/>
            <a:ext cx="4192197" cy="3384171"/>
            <a:chOff x="4495800" y="1493500"/>
            <a:chExt cx="3183625" cy="2935100"/>
          </a:xfrm>
        </p:grpSpPr>
        <p:pic>
          <p:nvPicPr>
            <p:cNvPr id="136" name="Google Shape;136;p16"/>
            <p:cNvPicPr preferRelativeResize="0"/>
            <p:nvPr/>
          </p:nvPicPr>
          <p:blipFill rotWithShape="1">
            <a:blip r:embed="rId3">
              <a:alphaModFix/>
            </a:blip>
            <a:srcRect b="0" l="18838" r="0" t="18884"/>
            <a:stretch/>
          </p:blipFill>
          <p:spPr>
            <a:xfrm flipH="1">
              <a:off x="5099800" y="1493500"/>
              <a:ext cx="2579625" cy="2935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7" name="Google Shape;137;p16"/>
            <p:cNvSpPr txBox="1"/>
            <p:nvPr/>
          </p:nvSpPr>
          <p:spPr>
            <a:xfrm>
              <a:off x="4495800" y="2458800"/>
              <a:ext cx="1136400" cy="225900"/>
            </a:xfrm>
            <a:prstGeom prst="rect">
              <a:avLst/>
            </a:prstGeom>
            <a:solidFill>
              <a:srgbClr val="D6F5FF"/>
            </a:solidFill>
            <a:ln cap="flat" cmpd="sng" w="146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87506" rotWithShape="0" algn="bl" dir="5400000" dist="29169">
                <a:srgbClr val="000000">
                  <a:alpha val="50000"/>
                </a:srgbClr>
              </a:outerShdw>
            </a:effectLst>
          </p:spPr>
          <p:txBody>
            <a:bodyPr anchorCtr="0" anchor="ctr" bIns="140000" lIns="140000" spcFirstLastPara="1" rIns="140000" wrap="square" tIns="1400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19">
                  <a:solidFill>
                    <a:srgbClr val="0A4595"/>
                  </a:solidFill>
                </a:rPr>
                <a:t>Requirements</a:t>
              </a:r>
              <a:endParaRPr sz="919">
                <a:solidFill>
                  <a:srgbClr val="0A4595"/>
                </a:solidFill>
              </a:endParaRPr>
            </a:p>
          </p:txBody>
        </p:sp>
        <p:sp>
          <p:nvSpPr>
            <p:cNvPr id="138" name="Google Shape;138;p16"/>
            <p:cNvSpPr txBox="1"/>
            <p:nvPr/>
          </p:nvSpPr>
          <p:spPr>
            <a:xfrm>
              <a:off x="4833000" y="2866175"/>
              <a:ext cx="1136400" cy="225900"/>
            </a:xfrm>
            <a:prstGeom prst="rect">
              <a:avLst/>
            </a:prstGeom>
            <a:solidFill>
              <a:srgbClr val="D6F5FF"/>
            </a:solidFill>
            <a:ln cap="flat" cmpd="sng" w="146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87506" rotWithShape="0" algn="bl" dir="5400000" dist="29169">
                <a:srgbClr val="000000">
                  <a:alpha val="50000"/>
                </a:srgbClr>
              </a:outerShdw>
            </a:effectLst>
          </p:spPr>
          <p:txBody>
            <a:bodyPr anchorCtr="0" anchor="ctr" bIns="140000" lIns="140000" spcFirstLastPara="1" rIns="140000" wrap="square" tIns="1400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19">
                  <a:solidFill>
                    <a:srgbClr val="0A4595"/>
                  </a:solidFill>
                </a:rPr>
                <a:t>Design</a:t>
              </a:r>
              <a:endParaRPr sz="919">
                <a:solidFill>
                  <a:srgbClr val="0A4595"/>
                </a:solidFill>
              </a:endParaRPr>
            </a:p>
          </p:txBody>
        </p:sp>
        <p:sp>
          <p:nvSpPr>
            <p:cNvPr id="139" name="Google Shape;139;p16"/>
            <p:cNvSpPr txBox="1"/>
            <p:nvPr/>
          </p:nvSpPr>
          <p:spPr>
            <a:xfrm>
              <a:off x="5116525" y="3197350"/>
              <a:ext cx="1136400" cy="225900"/>
            </a:xfrm>
            <a:prstGeom prst="rect">
              <a:avLst/>
            </a:prstGeom>
            <a:solidFill>
              <a:srgbClr val="D6F5FF"/>
            </a:solidFill>
            <a:ln cap="flat" cmpd="sng" w="146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87506" rotWithShape="0" algn="bl" dir="5400000" dist="29169">
                <a:srgbClr val="000000">
                  <a:alpha val="50000"/>
                </a:srgbClr>
              </a:outerShdw>
            </a:effectLst>
          </p:spPr>
          <p:txBody>
            <a:bodyPr anchorCtr="0" anchor="ctr" bIns="140000" lIns="140000" spcFirstLastPara="1" rIns="140000" wrap="square" tIns="1400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19">
                  <a:solidFill>
                    <a:srgbClr val="0A4595"/>
                  </a:solidFill>
                </a:rPr>
                <a:t>Development</a:t>
              </a:r>
              <a:endParaRPr sz="919">
                <a:solidFill>
                  <a:srgbClr val="0A4595"/>
                </a:solidFill>
              </a:endParaRPr>
            </a:p>
          </p:txBody>
        </p:sp>
        <p:sp>
          <p:nvSpPr>
            <p:cNvPr id="140" name="Google Shape;140;p16"/>
            <p:cNvSpPr txBox="1"/>
            <p:nvPr/>
          </p:nvSpPr>
          <p:spPr>
            <a:xfrm>
              <a:off x="5414625" y="3534438"/>
              <a:ext cx="1136400" cy="225900"/>
            </a:xfrm>
            <a:prstGeom prst="rect">
              <a:avLst/>
            </a:prstGeom>
            <a:solidFill>
              <a:srgbClr val="D6F5FF"/>
            </a:solidFill>
            <a:ln cap="flat" cmpd="sng" w="146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87506" rotWithShape="0" algn="bl" dir="5400000" dist="29169">
                <a:srgbClr val="000000">
                  <a:alpha val="50000"/>
                </a:srgbClr>
              </a:outerShdw>
            </a:effectLst>
          </p:spPr>
          <p:txBody>
            <a:bodyPr anchorCtr="0" anchor="ctr" bIns="140000" lIns="140000" spcFirstLastPara="1" rIns="140000" wrap="square" tIns="1400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19">
                  <a:solidFill>
                    <a:srgbClr val="0A4595"/>
                  </a:solidFill>
                </a:rPr>
                <a:t>Testing</a:t>
              </a:r>
              <a:endParaRPr sz="919">
                <a:solidFill>
                  <a:srgbClr val="0A4595"/>
                </a:solidFill>
              </a:endParaRPr>
            </a:p>
          </p:txBody>
        </p:sp>
        <p:sp>
          <p:nvSpPr>
            <p:cNvPr id="141" name="Google Shape;141;p16"/>
            <p:cNvSpPr txBox="1"/>
            <p:nvPr/>
          </p:nvSpPr>
          <p:spPr>
            <a:xfrm>
              <a:off x="5906075" y="3894463"/>
              <a:ext cx="1136400" cy="225900"/>
            </a:xfrm>
            <a:prstGeom prst="rect">
              <a:avLst/>
            </a:prstGeom>
            <a:solidFill>
              <a:srgbClr val="D6F5FF"/>
            </a:solidFill>
            <a:ln cap="flat" cmpd="sng" w="146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87506" rotWithShape="0" algn="bl" dir="5400000" dist="29169">
                <a:srgbClr val="000000">
                  <a:alpha val="50000"/>
                </a:srgbClr>
              </a:outerShdw>
            </a:effectLst>
          </p:spPr>
          <p:txBody>
            <a:bodyPr anchorCtr="0" anchor="ctr" bIns="140000" lIns="140000" spcFirstLastPara="1" rIns="140000" wrap="square" tIns="1400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19">
                  <a:solidFill>
                    <a:srgbClr val="0A4595"/>
                  </a:solidFill>
                </a:rPr>
                <a:t>Deployment</a:t>
              </a:r>
              <a:endParaRPr sz="919">
                <a:solidFill>
                  <a:srgbClr val="0A4595"/>
                </a:solidFill>
              </a:endParaRPr>
            </a:p>
          </p:txBody>
        </p:sp>
        <p:sp>
          <p:nvSpPr>
            <p:cNvPr id="142" name="Google Shape;142;p16"/>
            <p:cNvSpPr txBox="1"/>
            <p:nvPr/>
          </p:nvSpPr>
          <p:spPr>
            <a:xfrm>
              <a:off x="6328050" y="4202700"/>
              <a:ext cx="1136400" cy="225900"/>
            </a:xfrm>
            <a:prstGeom prst="rect">
              <a:avLst/>
            </a:prstGeom>
            <a:solidFill>
              <a:srgbClr val="D6F5FF"/>
            </a:solidFill>
            <a:ln cap="flat" cmpd="sng" w="146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87506" rotWithShape="0" algn="bl" dir="5400000" dist="29169">
                <a:srgbClr val="000000">
                  <a:alpha val="50000"/>
                </a:srgbClr>
              </a:outerShdw>
            </a:effectLst>
          </p:spPr>
          <p:txBody>
            <a:bodyPr anchorCtr="0" anchor="ctr" bIns="140000" lIns="140000" spcFirstLastPara="1" rIns="140000" wrap="square" tIns="1400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19">
                  <a:solidFill>
                    <a:srgbClr val="0A4595"/>
                  </a:solidFill>
                </a:rPr>
                <a:t>Maintenance</a:t>
              </a:r>
              <a:endParaRPr sz="919">
                <a:solidFill>
                  <a:srgbClr val="0A4595"/>
                </a:solidFill>
              </a:endParaRPr>
            </a:p>
          </p:txBody>
        </p:sp>
      </p:grpSp>
      <p:sp>
        <p:nvSpPr>
          <p:cNvPr id="143" name="Google Shape;143;p16"/>
          <p:cNvSpPr txBox="1"/>
          <p:nvPr/>
        </p:nvSpPr>
        <p:spPr>
          <a:xfrm>
            <a:off x="119175" y="2416008"/>
            <a:ext cx="2415900" cy="19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Unpredictable Readiness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Upgrades are planned based on anticipated 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scientific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innovations, but science evolves nonlinearly.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6577025" y="1224983"/>
            <a:ext cx="2415900" cy="19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Cascading Delays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one flagship component is delayed, the </a:t>
            </a:r>
            <a:r>
              <a:rPr i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entire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monolithic upgrade is delayed.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6"/>
          <p:cNvSpPr txBox="1"/>
          <p:nvPr/>
        </p:nvSpPr>
        <p:spPr>
          <a:xfrm>
            <a:off x="6652261" y="2980833"/>
            <a:ext cx="2415900" cy="19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Major Risk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 end-to-end testing 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occurs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at the end of the multi-year dev 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cycle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maximizing delivery stress and operational risk.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6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Current T2O Gates Approach [~5 years old]</a:t>
            </a:r>
            <a:endParaRPr/>
          </a:p>
        </p:txBody>
      </p:sp>
      <p:grpSp>
        <p:nvGrpSpPr>
          <p:cNvPr id="152" name="Google Shape;152;p17"/>
          <p:cNvGrpSpPr/>
          <p:nvPr/>
        </p:nvGrpSpPr>
        <p:grpSpPr>
          <a:xfrm>
            <a:off x="1708138" y="1415332"/>
            <a:ext cx="5727725" cy="1251066"/>
            <a:chOff x="1653675" y="1697032"/>
            <a:chExt cx="5727725" cy="1251066"/>
          </a:xfrm>
        </p:grpSpPr>
        <p:pic>
          <p:nvPicPr>
            <p:cNvPr id="153" name="Google Shape;153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709975" y="1697032"/>
              <a:ext cx="5467350" cy="11334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" name="Google Shape;154;p17"/>
            <p:cNvSpPr txBox="1"/>
            <p:nvPr/>
          </p:nvSpPr>
          <p:spPr>
            <a:xfrm>
              <a:off x="1653675" y="2554798"/>
              <a:ext cx="917700" cy="3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0A4595"/>
                  </a:solidFill>
                </a:rPr>
                <a:t>Dev</a:t>
              </a:r>
              <a:endParaRPr b="1" sz="2400">
                <a:solidFill>
                  <a:srgbClr val="0A4595"/>
                </a:solidFill>
              </a:endParaRPr>
            </a:p>
          </p:txBody>
        </p:sp>
        <p:sp>
          <p:nvSpPr>
            <p:cNvPr id="155" name="Google Shape;155;p17"/>
            <p:cNvSpPr txBox="1"/>
            <p:nvPr/>
          </p:nvSpPr>
          <p:spPr>
            <a:xfrm>
              <a:off x="6463700" y="2554798"/>
              <a:ext cx="917700" cy="3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0A4595"/>
                  </a:solidFill>
                </a:rPr>
                <a:t>Ops</a:t>
              </a:r>
              <a:endParaRPr b="1" sz="2400">
                <a:solidFill>
                  <a:srgbClr val="0A4595"/>
                </a:solidFill>
              </a:endParaRPr>
            </a:p>
          </p:txBody>
        </p:sp>
      </p:grpSp>
      <p:sp>
        <p:nvSpPr>
          <p:cNvPr id="156" name="Google Shape;156;p17"/>
          <p:cNvSpPr txBox="1"/>
          <p:nvPr/>
        </p:nvSpPr>
        <p:spPr>
          <a:xfrm>
            <a:off x="509200" y="2886763"/>
            <a:ext cx="8323200" cy="16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a fundamentally linear, waterfall exercise.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Hand-offs lead to friction.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 and Ops remain at opposite ends.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Hardening code is delayed until final deployment → burnout!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7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Paradigm Shift → Addressing Complexity and Bringing Agility</a:t>
            </a:r>
            <a:endParaRPr/>
          </a:p>
        </p:txBody>
      </p:sp>
      <p:graphicFrame>
        <p:nvGraphicFramePr>
          <p:cNvPr id="163" name="Google Shape;163;p18"/>
          <p:cNvGraphicFramePr/>
          <p:nvPr/>
        </p:nvGraphicFramePr>
        <p:xfrm>
          <a:off x="704491" y="1619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{7BA42ECC-D923-45D1-B7A0-EE7B3DFF95C8}</a:tableStyleId>
              </a:tblPr>
              <a:tblGrid>
                <a:gridCol w="1444275"/>
                <a:gridCol w="3563175"/>
                <a:gridCol w="27299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Legacy</a:t>
                      </a:r>
                      <a:endParaRPr b="1"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0099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DevOps</a:t>
                      </a:r>
                      <a:endParaRPr b="1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0099D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Planning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Anticipated scientific maturity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Based on what is verified ready now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Pacing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Infrequent, 2-4 year, monolithic deployments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Predictable, continuous rhythm of smaller </a:t>
                      </a:r>
                      <a:r>
                        <a:rPr lang="en"/>
                        <a:t>upgrades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Testing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Manual, system-level end-to-end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Automated, CI tests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Architecture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Highly coupled, monolithic codebase</a:t>
                      </a:r>
                      <a:endParaRPr/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Decoupling software, introducing APIs and SLAs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</a:tbl>
          </a:graphicData>
        </a:graphic>
      </p:graphicFrame>
      <p:cxnSp>
        <p:nvCxnSpPr>
          <p:cNvPr id="164" name="Google Shape;164;p18"/>
          <p:cNvCxnSpPr/>
          <p:nvPr/>
        </p:nvCxnSpPr>
        <p:spPr>
          <a:xfrm>
            <a:off x="5278177" y="3879588"/>
            <a:ext cx="384000" cy="10800"/>
          </a:xfrm>
          <a:prstGeom prst="straightConnector1">
            <a:avLst/>
          </a:prstGeom>
          <a:noFill/>
          <a:ln cap="flat" cmpd="sng" w="19050">
            <a:solidFill>
              <a:srgbClr val="07336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5" name="Google Shape;165;p18"/>
          <p:cNvCxnSpPr/>
          <p:nvPr/>
        </p:nvCxnSpPr>
        <p:spPr>
          <a:xfrm>
            <a:off x="5278899" y="3425278"/>
            <a:ext cx="384000" cy="10800"/>
          </a:xfrm>
          <a:prstGeom prst="straightConnector1">
            <a:avLst/>
          </a:prstGeom>
          <a:noFill/>
          <a:ln cap="flat" cmpd="sng" w="19050">
            <a:solidFill>
              <a:srgbClr val="07336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6" name="Google Shape;166;p18"/>
          <p:cNvCxnSpPr/>
          <p:nvPr/>
        </p:nvCxnSpPr>
        <p:spPr>
          <a:xfrm>
            <a:off x="5279624" y="2949295"/>
            <a:ext cx="384000" cy="10800"/>
          </a:xfrm>
          <a:prstGeom prst="straightConnector1">
            <a:avLst/>
          </a:prstGeom>
          <a:noFill/>
          <a:ln cap="flat" cmpd="sng" w="19050">
            <a:solidFill>
              <a:srgbClr val="07336F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7" name="Google Shape;167;p18"/>
          <p:cNvCxnSpPr/>
          <p:nvPr/>
        </p:nvCxnSpPr>
        <p:spPr>
          <a:xfrm>
            <a:off x="5280344" y="2278305"/>
            <a:ext cx="384000" cy="10800"/>
          </a:xfrm>
          <a:prstGeom prst="straightConnector1">
            <a:avLst/>
          </a:prstGeom>
          <a:noFill/>
          <a:ln cap="flat" cmpd="sng" w="19050">
            <a:solidFill>
              <a:srgbClr val="07336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8" name="Google Shape;168;p18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9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Architectural Enablers for DevOps</a:t>
            </a:r>
            <a:endParaRPr/>
          </a:p>
        </p:txBody>
      </p:sp>
      <p:pic>
        <p:nvPicPr>
          <p:cNvPr id="174" name="Google Shape;17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0900" y="1764500"/>
            <a:ext cx="2703187" cy="2027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5" name="Google Shape;175;p19"/>
          <p:cNvGrpSpPr/>
          <p:nvPr/>
        </p:nvGrpSpPr>
        <p:grpSpPr>
          <a:xfrm>
            <a:off x="5041513" y="1749421"/>
            <a:ext cx="3506926" cy="2092995"/>
            <a:chOff x="5290700" y="1422300"/>
            <a:chExt cx="3756750" cy="2242094"/>
          </a:xfrm>
        </p:grpSpPr>
        <p:pic>
          <p:nvPicPr>
            <p:cNvPr id="176" name="Google Shape;176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995071" y="1479115"/>
              <a:ext cx="2913705" cy="218527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77" name="Google Shape;177;p19"/>
            <p:cNvCxnSpPr/>
            <p:nvPr/>
          </p:nvCxnSpPr>
          <p:spPr>
            <a:xfrm>
              <a:off x="5990025" y="1463000"/>
              <a:ext cx="9300" cy="1914000"/>
            </a:xfrm>
            <a:prstGeom prst="straightConnector1">
              <a:avLst/>
            </a:prstGeom>
            <a:noFill/>
            <a:ln cap="flat" cmpd="sng" w="8900">
              <a:solidFill>
                <a:srgbClr val="323B42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cxnSp>
          <p:nvCxnSpPr>
            <p:cNvPr id="178" name="Google Shape;178;p19"/>
            <p:cNvCxnSpPr/>
            <p:nvPr/>
          </p:nvCxnSpPr>
          <p:spPr>
            <a:xfrm>
              <a:off x="8961825" y="1463000"/>
              <a:ext cx="9300" cy="1914000"/>
            </a:xfrm>
            <a:prstGeom prst="straightConnector1">
              <a:avLst/>
            </a:prstGeom>
            <a:noFill/>
            <a:ln cap="flat" cmpd="sng" w="8900">
              <a:solidFill>
                <a:srgbClr val="323B42"/>
              </a:solidFill>
              <a:prstDash val="solid"/>
              <a:round/>
              <a:headEnd len="med" w="med" type="triangle"/>
              <a:tailEnd len="med" w="med" type="triangle"/>
            </a:ln>
          </p:spPr>
        </p:cxnSp>
        <p:sp>
          <p:nvSpPr>
            <p:cNvPr id="179" name="Google Shape;179;p19"/>
            <p:cNvSpPr txBox="1"/>
            <p:nvPr/>
          </p:nvSpPr>
          <p:spPr>
            <a:xfrm>
              <a:off x="6054425" y="1463000"/>
              <a:ext cx="1214700" cy="24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5350" lIns="85350" spcFirstLastPara="1" rIns="85350" wrap="square" tIns="85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934">
                  <a:solidFill>
                    <a:srgbClr val="0A4595"/>
                  </a:solidFill>
                </a:rPr>
                <a:t>More integration</a:t>
              </a:r>
              <a:endParaRPr i="1" sz="934">
                <a:solidFill>
                  <a:srgbClr val="0A4595"/>
                </a:solidFill>
              </a:endParaRPr>
            </a:p>
          </p:txBody>
        </p:sp>
        <p:sp>
          <p:nvSpPr>
            <p:cNvPr id="180" name="Google Shape;180;p19"/>
            <p:cNvSpPr txBox="1"/>
            <p:nvPr/>
          </p:nvSpPr>
          <p:spPr>
            <a:xfrm>
              <a:off x="5290700" y="3377000"/>
              <a:ext cx="1030500" cy="24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5350" lIns="85350" spcFirstLastPara="1" rIns="85350" wrap="square" tIns="85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934">
                  <a:solidFill>
                    <a:srgbClr val="0A4595"/>
                  </a:solidFill>
                </a:rPr>
                <a:t>More isolation</a:t>
              </a:r>
              <a:endParaRPr i="1" sz="934">
                <a:solidFill>
                  <a:srgbClr val="0A4595"/>
                </a:solidFill>
              </a:endParaRPr>
            </a:p>
          </p:txBody>
        </p:sp>
        <p:sp>
          <p:nvSpPr>
            <p:cNvPr id="181" name="Google Shape;181;p19"/>
            <p:cNvSpPr txBox="1"/>
            <p:nvPr/>
          </p:nvSpPr>
          <p:spPr>
            <a:xfrm>
              <a:off x="8382350" y="1422300"/>
              <a:ext cx="588900" cy="24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5350" lIns="85350" spcFirstLastPara="1" rIns="85350" wrap="square" tIns="85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934">
                  <a:solidFill>
                    <a:srgbClr val="0A4595"/>
                  </a:solidFill>
                </a:rPr>
                <a:t>Slower</a:t>
              </a:r>
              <a:endParaRPr i="1" sz="934">
                <a:solidFill>
                  <a:srgbClr val="0A4595"/>
                </a:solidFill>
              </a:endParaRPr>
            </a:p>
          </p:txBody>
        </p:sp>
        <p:sp>
          <p:nvSpPr>
            <p:cNvPr id="182" name="Google Shape;182;p19"/>
            <p:cNvSpPr txBox="1"/>
            <p:nvPr/>
          </p:nvSpPr>
          <p:spPr>
            <a:xfrm>
              <a:off x="8458550" y="2870100"/>
              <a:ext cx="588900" cy="24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5350" lIns="85350" spcFirstLastPara="1" rIns="85350" wrap="square" tIns="85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934">
                  <a:solidFill>
                    <a:srgbClr val="0A4595"/>
                  </a:solidFill>
                </a:rPr>
                <a:t>Faster</a:t>
              </a:r>
              <a:endParaRPr i="1" sz="934">
                <a:solidFill>
                  <a:srgbClr val="0A4595"/>
                </a:solidFill>
              </a:endParaRPr>
            </a:p>
          </p:txBody>
        </p:sp>
        <p:sp>
          <p:nvSpPr>
            <p:cNvPr id="183" name="Google Shape;183;p19"/>
            <p:cNvSpPr txBox="1"/>
            <p:nvPr/>
          </p:nvSpPr>
          <p:spPr>
            <a:xfrm>
              <a:off x="7605863" y="3199300"/>
              <a:ext cx="986400" cy="24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5350" lIns="85350" spcFirstLastPara="1" rIns="85350" wrap="square" tIns="85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747">
                  <a:solidFill>
                    <a:srgbClr val="0A4595"/>
                  </a:solidFill>
                </a:rPr>
                <a:t>More tests</a:t>
              </a:r>
              <a:endParaRPr i="1" sz="747">
                <a:solidFill>
                  <a:srgbClr val="0A4595"/>
                </a:solidFill>
              </a:endParaRPr>
            </a:p>
          </p:txBody>
        </p:sp>
        <p:sp>
          <p:nvSpPr>
            <p:cNvPr id="184" name="Google Shape;184;p19"/>
            <p:cNvSpPr txBox="1"/>
            <p:nvPr/>
          </p:nvSpPr>
          <p:spPr>
            <a:xfrm>
              <a:off x="7148663" y="1980100"/>
              <a:ext cx="986400" cy="24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5350" lIns="85350" spcFirstLastPara="1" rIns="85350" wrap="square" tIns="853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747">
                  <a:solidFill>
                    <a:srgbClr val="0A4595"/>
                  </a:solidFill>
                </a:rPr>
                <a:t>Fewer tests</a:t>
              </a:r>
              <a:endParaRPr i="1" sz="747">
                <a:solidFill>
                  <a:srgbClr val="0A4595"/>
                </a:solidFill>
              </a:endParaRPr>
            </a:p>
          </p:txBody>
        </p:sp>
      </p:grpSp>
      <p:sp>
        <p:nvSpPr>
          <p:cNvPr id="185" name="Google Shape;185;p19"/>
          <p:cNvSpPr txBox="1"/>
          <p:nvPr/>
        </p:nvSpPr>
        <p:spPr>
          <a:xfrm>
            <a:off x="-134315" y="1249223"/>
            <a:ext cx="53454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A4595"/>
                </a:solidFill>
                <a:latin typeface="Calibri"/>
                <a:ea typeface="Calibri"/>
                <a:cs typeface="Calibri"/>
                <a:sym typeface="Calibri"/>
              </a:rPr>
              <a:t>Toward Coupled Models &amp; Decoupled Software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A459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A459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9"/>
          <p:cNvSpPr txBox="1"/>
          <p:nvPr/>
        </p:nvSpPr>
        <p:spPr>
          <a:xfrm>
            <a:off x="422525" y="3748587"/>
            <a:ext cx="3889500" cy="13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Decompose monolithic applications into components and libraries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Introduce APIs and mandatory SLAs for upstream dependencies in the production suite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9"/>
          <p:cNvSpPr txBox="1"/>
          <p:nvPr/>
        </p:nvSpPr>
        <p:spPr>
          <a:xfrm>
            <a:off x="5319550" y="1094250"/>
            <a:ext cx="3348600" cy="6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rgbClr val="0A4595"/>
                </a:solidFill>
                <a:latin typeface="Calibri"/>
                <a:ea typeface="Calibri"/>
                <a:cs typeface="Calibri"/>
                <a:sym typeface="Calibri"/>
              </a:rPr>
              <a:t>Improved Testing with Automation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9"/>
          <p:cNvSpPr txBox="1"/>
          <p:nvPr/>
        </p:nvSpPr>
        <p:spPr>
          <a:xfrm>
            <a:off x="5211075" y="3842427"/>
            <a:ext cx="3889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 automation (CI)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 unit test coverage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Decrease massive, manual system-level testing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9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DevOps R2T2O</a:t>
            </a:r>
            <a:endParaRPr/>
          </a:p>
        </p:txBody>
      </p:sp>
      <p:pic>
        <p:nvPicPr>
          <p:cNvPr id="195" name="Google Shape;19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2449" y="216238"/>
            <a:ext cx="5161599" cy="4411675"/>
          </a:xfrm>
          <a:prstGeom prst="rect">
            <a:avLst/>
          </a:prstGeom>
          <a:noFill/>
          <a:ln cap="flat" cmpd="sng" w="19050">
            <a:solidFill>
              <a:srgbClr val="323B4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96" name="Google Shape;196;p20"/>
          <p:cNvSpPr txBox="1"/>
          <p:nvPr/>
        </p:nvSpPr>
        <p:spPr>
          <a:xfrm>
            <a:off x="139883" y="1179036"/>
            <a:ext cx="3728400" cy="36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Zone 1: Iterative &amp; Asynchronous R&amp;D:</a:t>
            </a:r>
            <a:r>
              <a:rPr lang="en" sz="1500"/>
              <a:t> Continuous scientific exploration protected by rapid automated CI testing loops.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Zone 2: The Readiness Valve:</a:t>
            </a:r>
            <a:r>
              <a:rPr lang="en" sz="1500"/>
              <a:t> An objective, metrics-driven gate assessing stakeholder feedback, forecast performance, computing efficiency, and test coverage.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Zone 3: Synchronous Operations:</a:t>
            </a:r>
            <a:r>
              <a:rPr lang="en" sz="1500"/>
              <a:t> Ready components enter a continuous deployment pipeline for fixed, predictable operational releases (e.g., biannually).</a:t>
            </a:r>
            <a:endParaRPr sz="1500"/>
          </a:p>
        </p:txBody>
      </p:sp>
      <p:sp>
        <p:nvSpPr>
          <p:cNvPr id="197" name="Google Shape;197;p20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1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Some</a:t>
            </a:r>
            <a:r>
              <a:rPr lang="en"/>
              <a:t> Other Suggested Changes</a:t>
            </a:r>
            <a:endParaRPr/>
          </a:p>
        </p:txBody>
      </p:sp>
      <p:pic>
        <p:nvPicPr>
          <p:cNvPr id="203" name="Google Shape;203;p21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9909" l="0" r="0" t="9917"/>
          <a:stretch/>
        </p:blipFill>
        <p:spPr>
          <a:xfrm>
            <a:off x="3166583" y="941550"/>
            <a:ext cx="2641800" cy="2118001"/>
          </a:xfrm>
          <a:prstGeom prst="rect">
            <a:avLst/>
          </a:prstGeom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4" name="Google Shape;204;p21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9909" l="0" r="0" t="9917"/>
          <a:stretch/>
        </p:blipFill>
        <p:spPr>
          <a:xfrm>
            <a:off x="6026022" y="941550"/>
            <a:ext cx="2641800" cy="2118001"/>
          </a:xfrm>
          <a:prstGeom prst="rect">
            <a:avLst/>
          </a:prstGeom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05" name="Google Shape;205;p21"/>
          <p:cNvSpPr txBox="1"/>
          <p:nvPr>
            <p:ph idx="1" type="subTitle"/>
          </p:nvPr>
        </p:nvSpPr>
        <p:spPr>
          <a:xfrm>
            <a:off x="311750" y="3225125"/>
            <a:ext cx="2641800" cy="36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Standards</a:t>
            </a:r>
            <a:endParaRPr/>
          </a:p>
        </p:txBody>
      </p:sp>
      <p:sp>
        <p:nvSpPr>
          <p:cNvPr id="206" name="Google Shape;206;p21"/>
          <p:cNvSpPr txBox="1"/>
          <p:nvPr>
            <p:ph idx="5" type="body"/>
          </p:nvPr>
        </p:nvSpPr>
        <p:spPr>
          <a:xfrm>
            <a:off x="311750" y="3587825"/>
            <a:ext cx="26373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Employ uniform employment of standards and practices across our repositories. Adopt industry standards when possible.</a:t>
            </a:r>
            <a:endParaRPr/>
          </a:p>
        </p:txBody>
      </p:sp>
      <p:sp>
        <p:nvSpPr>
          <p:cNvPr id="207" name="Google Shape;207;p21"/>
          <p:cNvSpPr txBox="1"/>
          <p:nvPr>
            <p:ph idx="6" type="subTitle"/>
          </p:nvPr>
        </p:nvSpPr>
        <p:spPr>
          <a:xfrm>
            <a:off x="3166575" y="3225125"/>
            <a:ext cx="2641800" cy="36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Tools</a:t>
            </a:r>
            <a:endParaRPr/>
          </a:p>
        </p:txBody>
      </p:sp>
      <p:sp>
        <p:nvSpPr>
          <p:cNvPr id="208" name="Google Shape;208;p21"/>
          <p:cNvSpPr txBox="1"/>
          <p:nvPr>
            <p:ph idx="7" type="body"/>
          </p:nvPr>
        </p:nvSpPr>
        <p:spPr>
          <a:xfrm>
            <a:off x="3166575" y="3587825"/>
            <a:ext cx="2637300" cy="115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Leverage enterprise tools for repo management, IDEs for development, AI coding agents (a UFS MCP/RAG?).</a:t>
            </a:r>
            <a:endParaRPr/>
          </a:p>
        </p:txBody>
      </p:sp>
      <p:sp>
        <p:nvSpPr>
          <p:cNvPr id="209" name="Google Shape;209;p21"/>
          <p:cNvSpPr txBox="1"/>
          <p:nvPr>
            <p:ph idx="8" type="subTitle"/>
          </p:nvPr>
        </p:nvSpPr>
        <p:spPr>
          <a:xfrm>
            <a:off x="6021400" y="3225125"/>
            <a:ext cx="2641800" cy="36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Culture</a:t>
            </a:r>
            <a:endParaRPr/>
          </a:p>
        </p:txBody>
      </p:sp>
      <p:sp>
        <p:nvSpPr>
          <p:cNvPr id="210" name="Google Shape;210;p21"/>
          <p:cNvSpPr txBox="1"/>
          <p:nvPr>
            <p:ph idx="9" type="body"/>
          </p:nvPr>
        </p:nvSpPr>
        <p:spPr>
          <a:xfrm>
            <a:off x="6021400" y="3587825"/>
            <a:ext cx="2637300" cy="13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Dedicated Agile/Scrum training. Change champions. Developing cross-functional teams with </a:t>
            </a:r>
            <a:r>
              <a:rPr i="1" lang="en"/>
              <a:t>both</a:t>
            </a:r>
            <a:r>
              <a:rPr lang="en"/>
              <a:t> developer and operations staff.</a:t>
            </a:r>
            <a:endParaRPr/>
          </a:p>
        </p:txBody>
      </p:sp>
      <p:pic>
        <p:nvPicPr>
          <p:cNvPr id="211" name="Google Shape;21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896" y="941832"/>
            <a:ext cx="2642616" cy="2121408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12" name="Google Shape;212;p21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2"/>
          <p:cNvSpPr txBox="1"/>
          <p:nvPr/>
        </p:nvSpPr>
        <p:spPr>
          <a:xfrm>
            <a:off x="741400" y="1462601"/>
            <a:ext cx="7933800" cy="32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The UFS includes code from </a:t>
            </a:r>
            <a:r>
              <a:rPr i="1" lang="en" sz="1800">
                <a:solidFill>
                  <a:schemeClr val="dk1"/>
                </a:solidFill>
              </a:rPr>
              <a:t>many</a:t>
            </a:r>
            <a:r>
              <a:rPr lang="en" sz="1800">
                <a:solidFill>
                  <a:schemeClr val="dk1"/>
                </a:solidFill>
              </a:rPr>
              <a:t> organizations - who sets standards?</a:t>
            </a:r>
            <a:endParaRPr sz="15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The UFS is around 2 million lines of code - most is not unit tested. Coding agents have a role.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The long feedback loop on earth system model science changes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People! We need to cultivate a critical mass of enthusiasm behind this endeavor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Organizational rigidity → Establish clear, cross-functional Agile roles (Product Owners, Scrum Masters, DevOps teams) and flatten communication pathways to focus on team-based accountability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18" name="Google Shape;218;p22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FFFFFF"/>
                </a:solidFill>
              </a:rPr>
              <a:t>Some </a:t>
            </a:r>
            <a:r>
              <a:rPr lang="en">
                <a:solidFill>
                  <a:srgbClr val="FFFFFF"/>
                </a:solidFill>
              </a:rPr>
              <a:t>Challenges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19" name="Google Shape;219;p22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esign-3">
  <a:themeElements>
    <a:clrScheme name="Simple Light">
      <a:dk1>
        <a:srgbClr val="000000"/>
      </a:dk1>
      <a:lt1>
        <a:srgbClr val="FFFFFF"/>
      </a:lt1>
      <a:dk2>
        <a:srgbClr val="323C46"/>
      </a:dk2>
      <a:lt2>
        <a:srgbClr val="CBCFD1"/>
      </a:lt2>
      <a:accent1>
        <a:srgbClr val="003087"/>
      </a:accent1>
      <a:accent2>
        <a:srgbClr val="0085CA"/>
      </a:accent2>
      <a:accent3>
        <a:srgbClr val="001743"/>
      </a:accent3>
      <a:accent4>
        <a:srgbClr val="B71400"/>
      </a:accent4>
      <a:accent5>
        <a:srgbClr val="FF8400"/>
      </a:accent5>
      <a:accent6>
        <a:srgbClr val="EDD90B"/>
      </a:accent6>
      <a:hlink>
        <a:srgbClr val="00308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