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447" r:id="rId3"/>
    <p:sldId id="478" r:id="rId4"/>
    <p:sldId id="479" r:id="rId5"/>
    <p:sldId id="485" r:id="rId6"/>
    <p:sldId id="484" r:id="rId7"/>
    <p:sldId id="481" r:id="rId8"/>
    <p:sldId id="482" r:id="rId9"/>
    <p:sldId id="487" r:id="rId10"/>
    <p:sldId id="489" r:id="rId11"/>
    <p:sldId id="465" r:id="rId12"/>
    <p:sldId id="490" r:id="rId13"/>
    <p:sldId id="486" r:id="rId14"/>
    <p:sldId id="480" r:id="rId15"/>
    <p:sldId id="257" r:id="rId16"/>
    <p:sldId id="451" r:id="rId17"/>
    <p:sldId id="452" r:id="rId18"/>
  </p:sldIdLst>
  <p:sldSz cx="9144000" cy="5143500" type="screen16x9"/>
  <p:notesSz cx="6858000" cy="9144000"/>
  <p:embeddedFontLst>
    <p:embeddedFont>
      <p:font typeface="Maven Pro" panose="020B0604020202020204" charset="0"/>
      <p:regular r:id="rId20"/>
      <p:bold r:id="rId21"/>
    </p:embeddedFont>
    <p:embeddedFont>
      <p:font typeface="Nunito" pitchFamily="2" charset="0"/>
      <p:regular r:id="rId22"/>
      <p:bold r:id="rId23"/>
      <p:italic r:id="rId24"/>
      <p:boldItalic r:id="rId25"/>
    </p:embeddedFont>
    <p:embeddedFont>
      <p:font typeface="Segoe UI" panose="020B0502040204020203" pitchFamily="34" charset="0"/>
      <p:regular r:id="rId26"/>
      <p:bold r:id="rId27"/>
      <p:italic r:id="rId28"/>
      <p:boldItalic r:id="rId29"/>
    </p:embeddedFont>
    <p:embeddedFont>
      <p:font typeface="Segoe UI Light" panose="020B0502040204020203" pitchFamily="34" charset="0"/>
      <p:regular r:id="rId30"/>
      <p: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5" d="100"/>
          <a:sy n="165" d="100"/>
        </p:scale>
        <p:origin x="1384" y="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0134975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g3f0134975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E2EAE-A618-4B03-80FB-1BE9467A12D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937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dirty="0"/>
              <a:t>HRRR model …is one of the highest-resolution operation NWP models available… significantly underestimates strong wind speeds… of the almost 20,000 strong wind observations (&gt;20 m/s</a:t>
            </a:r>
            <a:r>
              <a:rPr lang="en-US" sz="1100" baseline="30000" dirty="0"/>
              <a:t>2</a:t>
            </a:r>
            <a:r>
              <a:rPr lang="en-US" sz="1100" dirty="0"/>
              <a:t>) the HRRR model only accurately forecasted 294 instances correctly, resulting in a very low hit rate (0.01).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405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Wildfire firefighter fatalities 1910-2013 high marks  https://www.nationalgeographic.com/science/article/140704-south-canyon-wildfire-colorado-wildlands-fire</a:t>
            </a:r>
          </a:p>
          <a:p>
            <a:pPr lvl="1"/>
            <a:r>
              <a:rPr lang="en-US" dirty="0"/>
              <a:t>CA 330</a:t>
            </a:r>
          </a:p>
          <a:p>
            <a:pPr lvl="1"/>
            <a:r>
              <a:rPr lang="en-US" dirty="0"/>
              <a:t>Idaho 136</a:t>
            </a:r>
          </a:p>
          <a:p>
            <a:pPr lvl="1"/>
            <a:r>
              <a:rPr lang="en-US" dirty="0"/>
              <a:t>Montana 44</a:t>
            </a:r>
          </a:p>
          <a:p>
            <a:pPr lvl="1"/>
            <a:r>
              <a:rPr lang="en-US" dirty="0"/>
              <a:t>Arizona 41</a:t>
            </a:r>
          </a:p>
          <a:p>
            <a:pPr lvl="1"/>
            <a:r>
              <a:rPr lang="en-US" dirty="0"/>
              <a:t>Colorado 40 </a:t>
            </a:r>
          </a:p>
          <a:p>
            <a:pPr marL="615950" lvl="1" indent="0">
              <a:buNone/>
            </a:pPr>
            <a:endParaRPr lang="en-US" dirty="0"/>
          </a:p>
          <a:p>
            <a:pPr marL="615950" lvl="1" indent="0">
              <a:buNone/>
            </a:pPr>
            <a:r>
              <a:rPr lang="en-US" dirty="0"/>
              <a:t>https://wildfiretoday.com/researchers-try-to-shed-new-light-on-weather-related-to-19-firefighter-deaths/</a:t>
            </a:r>
          </a:p>
        </p:txBody>
      </p:sp>
    </p:spTree>
    <p:extLst>
      <p:ext uri="{BB962C8B-B14F-4D97-AF65-F5344CB8AC3E}">
        <p14:creationId xmlns:p14="http://schemas.microsoft.com/office/powerpoint/2010/main" val="164620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SRW Modeling Initialization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Limited-area Atmospheric Model (LAM)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- 1-km horizontal grid resolution over a 3⁰ x 3⁰ domain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Full vertical atmosphere with 65 layers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High frequency time steps at 1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Common Community Physics Package v&amp; (CCPP) parametrization suite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NOAA’s Warn-on-Forecast System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WoFS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Primarily used for higher resolution applications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Does not parameterize deep convection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Initial and hourly lateral boundary conditions from NOAA Rapid Refresh Forecast System– RRFS Prototype (RRFSv1)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- 3-km horizontal forecast output for North America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Available through AWS S3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- 60-hr model simulation on 16 CPU ~13 hours to complete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8B15E-1320-4C42-A312-DB474FD5078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446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cost prohibited</a:t>
            </a:r>
          </a:p>
        </p:txBody>
      </p:sp>
    </p:spTree>
    <p:extLst>
      <p:ext uri="{BB962C8B-B14F-4D97-AF65-F5344CB8AC3E}">
        <p14:creationId xmlns:p14="http://schemas.microsoft.com/office/powerpoint/2010/main" val="2536365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e5f1675d6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e5f1675d6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E2EAE-A618-4B03-80FB-1BE9467A12D4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524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94D70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6350" y="3291650"/>
            <a:ext cx="1925852" cy="144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rgbClr val="094D70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-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0094" y="273844"/>
            <a:ext cx="7696200" cy="9941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C5788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Add Slide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solidFill>
                  <a:srgbClr val="0C5788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DADFA7F5-40CC-4FC0-89A8-DE9E694DC4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1152525" y="1359694"/>
            <a:ext cx="7362825" cy="3263504"/>
          </a:xfrm>
        </p:spPr>
        <p:txBody>
          <a:bodyPr/>
          <a:lstStyle>
            <a:lvl1pPr marL="219075" indent="-219075">
              <a:lnSpc>
                <a:spcPct val="100000"/>
              </a:lnSpc>
              <a:defRPr>
                <a:solidFill>
                  <a:srgbClr val="0C5788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73869" indent="-219075">
              <a:lnSpc>
                <a:spcPct val="100000"/>
              </a:lnSpc>
              <a:spcBef>
                <a:spcPts val="450"/>
              </a:spcBef>
              <a:buFont typeface="Segoe UI Light" panose="020B0502040204020203" pitchFamily="34" charset="0"/>
              <a:buChar char="‒"/>
              <a:defRPr>
                <a:solidFill>
                  <a:srgbClr val="0C5788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640556" indent="-171450">
              <a:lnSpc>
                <a:spcPct val="100000"/>
              </a:lnSpc>
              <a:spcBef>
                <a:spcPts val="450"/>
              </a:spcBef>
              <a:defRPr>
                <a:solidFill>
                  <a:srgbClr val="0C5788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814388" indent="-171450">
              <a:lnSpc>
                <a:spcPct val="100000"/>
              </a:lnSpc>
              <a:spcBef>
                <a:spcPts val="450"/>
              </a:spcBef>
              <a:defRPr>
                <a:solidFill>
                  <a:srgbClr val="0C5788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987029" indent="-171450">
              <a:lnSpc>
                <a:spcPct val="100000"/>
              </a:lnSpc>
              <a:spcBef>
                <a:spcPts val="450"/>
              </a:spcBef>
              <a:defRPr>
                <a:solidFill>
                  <a:srgbClr val="0C5788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add content in bullets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9640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81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E616E-68DA-4056-AF6D-12F479F5E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6B6AFD-7F15-4D01-9787-036C1FAF1D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8CF8CA-9360-4703-81AF-89E6232F78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7979B6-03FB-4F74-96B9-4093BF85F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7D4BC-EC88-4E32-B3FD-EC509F2D91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9E0E7E-C115-420F-AB2F-D8C34BB61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5D1165-DA44-4174-98B0-0CBB7B2CA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CF23-83D3-45AB-B5B7-DF9729460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761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09C4A-E934-4FC1-AFA7-876564606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9E0F5-5A20-4A30-82BB-45AAE9A4A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F0837-5EF0-4C8D-A771-8C75CCEC9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7D4BC-EC88-4E32-B3FD-EC509F2D91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E1588-AF95-4C12-9D0D-9107969B9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084112-5D37-434D-94C9-6AD7E984F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8CF23-83D3-45AB-B5B7-DF9729460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49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F9CB9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F9CB9C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2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0" r:id="rId11"/>
    <p:sldLayoutId id="2147483661" r:id="rId12"/>
    <p:sldLayoutId id="214748366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mailto:skramer@airiconsulting.com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github.com/s2sfire/sFWRD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3.png"/><Relationship Id="rId4" Type="http://schemas.openxmlformats.org/officeDocument/2006/relationships/hyperlink" Target="https://doi.org/10.1175/MWR-D-23-0157.1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75/WAF-D-23-0036.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hyperlink" Target="https://doi.org/10.1002/2016JD025593" TargetMode="External"/><Relationship Id="rId4" Type="http://schemas.openxmlformats.org/officeDocument/2006/relationships/hyperlink" Target="https://doi.org/10.1016/j.uclim.2023.10141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824001" y="1404938"/>
            <a:ext cx="6134012" cy="208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n-US" dirty="0"/>
              <a:t>From Forecast to Fireline: </a:t>
            </a:r>
            <a:r>
              <a:rPr lang="en-US" sz="2800" dirty="0"/>
              <a:t>Advancing UFS Wind Prediction for Wildland Fire Operations</a:t>
            </a:r>
            <a:endParaRPr sz="6000" dirty="0"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823999" y="3486713"/>
            <a:ext cx="4824325" cy="12948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Samantha J. Kramer,¹ Benjamin Kirtman,² Natalie Perlin³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¹Atmospheric Interdisciplinary Research Institute; early career scientist; ²University of Miami; ³NOAA/EPIC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UIFCW July 23, 2026, College Park, MD </a:t>
            </a:r>
            <a:endParaRPr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DF5675-36D8-D1B1-E8FC-A8CAE55E4F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0"/>
            <a:ext cx="1114216" cy="11149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2104A4-FDED-BDC1-2AFA-DBF4DA665F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51" y="-171814"/>
            <a:ext cx="2483599" cy="14512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225EA-172C-F61B-C4F8-419FE8C6B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F7FD9-1B1B-D9EA-69D6-25D6D2E95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EPIC’s Short Range Weather (SRW) App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6F990-3606-0A46-114D-C32560467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883" y="1096550"/>
            <a:ext cx="4979388" cy="3799409"/>
          </a:xfrm>
        </p:spPr>
        <p:txBody>
          <a:bodyPr>
            <a:normAutofit/>
          </a:bodyPr>
          <a:lstStyle/>
          <a:p>
            <a:r>
              <a:rPr lang="en-US" dirty="0"/>
              <a:t>Limited-area Atmospheric Model (LAM) </a:t>
            </a:r>
          </a:p>
          <a:p>
            <a:r>
              <a:rPr lang="en-US" dirty="0"/>
              <a:t>1-km horizontal grid resolution over a 3⁰ x 3⁰ domain </a:t>
            </a:r>
          </a:p>
          <a:p>
            <a:r>
              <a:rPr lang="en-US" dirty="0"/>
              <a:t>Full vertical atmosphere with 65 layers </a:t>
            </a:r>
          </a:p>
          <a:p>
            <a:r>
              <a:rPr lang="en-US" dirty="0"/>
              <a:t>High frequency time steps at 1 </a:t>
            </a:r>
          </a:p>
          <a:p>
            <a:r>
              <a:rPr lang="en-US" dirty="0"/>
              <a:t>Common Community Physics Package v&amp; (CCPP) parametrization suite </a:t>
            </a:r>
          </a:p>
          <a:p>
            <a:r>
              <a:rPr lang="en-US" dirty="0"/>
              <a:t>NOAA’s Warn-on-Forecast System (</a:t>
            </a:r>
            <a:r>
              <a:rPr lang="en-US" dirty="0" err="1"/>
              <a:t>WoFS</a:t>
            </a:r>
            <a:r>
              <a:rPr lang="en-US" dirty="0"/>
              <a:t>) </a:t>
            </a:r>
          </a:p>
          <a:p>
            <a:r>
              <a:rPr lang="en-US" dirty="0"/>
              <a:t>Primarily used for higher resolution applications </a:t>
            </a:r>
          </a:p>
          <a:p>
            <a:r>
              <a:rPr lang="en-US" dirty="0"/>
              <a:t>Does not parameterize deep convection </a:t>
            </a:r>
          </a:p>
          <a:p>
            <a:r>
              <a:rPr lang="en-US" dirty="0"/>
              <a:t>Initial and hourly lateral boundary conditions from NOAA Rapid Refresh Forecast System– RRFS Prototype (RRFSv1) </a:t>
            </a:r>
          </a:p>
          <a:p>
            <a:r>
              <a:rPr lang="en-US" dirty="0"/>
              <a:t>3-km horizontal forecast output for North America </a:t>
            </a:r>
          </a:p>
          <a:p>
            <a:r>
              <a:rPr lang="en-US" dirty="0"/>
              <a:t>Available through AWS S3 </a:t>
            </a:r>
          </a:p>
          <a:p>
            <a:r>
              <a:rPr lang="en-US" dirty="0"/>
              <a:t>60-hr model simulation on 16 CPU ~13 hours to complete </a:t>
            </a:r>
          </a:p>
          <a:p>
            <a:pPr marL="14605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1883A4-2255-4B0A-3CCA-BB9BC89EE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271" y="940526"/>
            <a:ext cx="3508729" cy="413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47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7C95E-2CE4-DAEE-7F1F-C69168B1A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5729A-BB59-173B-0B5B-CEC4ED54298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ADFA7F5-40CC-4FC0-89A8-DE9E694DC4C4}" type="slidenum">
              <a:rPr lang="en-US" sz="1200">
                <a:solidFill>
                  <a:srgbClr val="0C578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pPr/>
              <a:t>11</a:t>
            </a:fld>
            <a:endParaRPr lang="en-US" sz="1200" dirty="0">
              <a:solidFill>
                <a:srgbClr val="0C578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D36275-77D9-4E99-466F-6AE4C805D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550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EPIC Dynamic Downscaling:</a:t>
            </a:r>
            <a:endParaRPr lang="en-US" sz="255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CBD7CB-0741-4AE1-9246-2F3DA48DC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564" y="1055815"/>
            <a:ext cx="6976872" cy="303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685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1C4F1-EAF6-3A87-8DE6-28A5DE75A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EPIC Dynamic Downscaling: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C5F5A5-519D-5F9E-0ED9-60C3BB025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64" y="1071405"/>
            <a:ext cx="6976872" cy="300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5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8DF02-E1BB-7D6F-2398-1553BDF650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9400" y="1212394"/>
            <a:ext cx="3312000" cy="3469334"/>
          </a:xfrm>
        </p:spPr>
        <p:txBody>
          <a:bodyPr>
            <a:normAutofit lnSpcReduction="10000"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Dynamic downscaling of HRRR &amp; RFFS with the SRW App improved representation of wind variability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Hour-to-hour specificity of wind speed extremes follow topographic influences and peak fire progression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Critical for fire operations and response at all scales</a:t>
            </a:r>
          </a:p>
          <a:p>
            <a:pPr marL="671513" lvl="1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>
                    <a:lumMod val="50000"/>
                  </a:schemeClr>
                </a:solidFill>
              </a:rPr>
              <a:t>“It’s this Operational yet!”</a:t>
            </a:r>
          </a:p>
          <a:p>
            <a:pPr marL="671513" lvl="1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>
                    <a:lumMod val="50000"/>
                  </a:schemeClr>
                </a:solidFill>
              </a:rPr>
              <a:t>“Can this be done live?”</a:t>
            </a:r>
          </a:p>
          <a:p>
            <a:pPr marL="671513" lvl="1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>
                    <a:lumMod val="50000"/>
                  </a:schemeClr>
                </a:solidFill>
              </a:rPr>
              <a:t>“I didn’t know this was possible”</a:t>
            </a:r>
          </a:p>
          <a:p>
            <a:pPr marL="0" indent="0" algn="ctr">
              <a:spcBef>
                <a:spcPts val="1200"/>
              </a:spcBef>
              <a:spcAft>
                <a:spcPts val="450"/>
              </a:spcAft>
              <a:buNone/>
            </a:pPr>
            <a:r>
              <a:rPr lang="en-US" sz="1400" b="1" dirty="0">
                <a:solidFill>
                  <a:schemeClr val="accent1"/>
                </a:solidFill>
              </a:rPr>
              <a:t>Skill Level Limited not Cost Limited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en-US" sz="12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81C95B-1E1F-9A23-1675-FA2AA70B7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SRW App can Save Lives!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188FC5-F2E7-5203-D453-92BD1AFD80B8}"/>
              </a:ext>
            </a:extLst>
          </p:cNvPr>
          <p:cNvSpPr txBox="1"/>
          <p:nvPr/>
        </p:nvSpPr>
        <p:spPr>
          <a:xfrm>
            <a:off x="5453929" y="31090"/>
            <a:ext cx="354581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  <a:p>
            <a:endParaRPr lang="en-US" sz="105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1001A9-5916-3C18-A51B-5BC51641D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4594" y="886638"/>
            <a:ext cx="5087154" cy="407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319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FED79B8-BE0F-5DBF-9A4F-A613E1E72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Thank you!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41AD3AC-6577-20AC-23C1-B01DD4D72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Contact: Samantha Kramer</a:t>
            </a:r>
          </a:p>
          <a:p>
            <a:r>
              <a:rPr lang="en-US" dirty="0">
                <a:hlinkClick r:id="rId2"/>
              </a:rPr>
              <a:t>skramer@airiconsulting.com</a:t>
            </a:r>
            <a:endParaRPr lang="en-US" dirty="0"/>
          </a:p>
          <a:p>
            <a:endParaRPr lang="en-US" dirty="0"/>
          </a:p>
          <a:p>
            <a:pPr algn="ctr"/>
            <a:r>
              <a:rPr lang="en-US" dirty="0"/>
              <a:t>Airiconsulting.com 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F776FC3E-966C-D7FC-B47C-89CFE2E26F1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941" r="4884"/>
          <a:stretch>
            <a:fillRect/>
          </a:stretch>
        </p:blipFill>
        <p:spPr>
          <a:xfrm>
            <a:off x="3622431" y="740569"/>
            <a:ext cx="5052646" cy="3655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CD38DF5-539C-7BD0-1FFD-DD6B91A45A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734" y="2464777"/>
            <a:ext cx="1931011" cy="193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580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6453900" cy="22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E38F40-8604-FA89-2979-111B6390B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53" y="2450123"/>
            <a:ext cx="3413084" cy="20395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346E57-F3D9-B099-1352-72EE04C3DA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5274" y="0"/>
            <a:ext cx="4907111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DE0E2-73E7-6485-2FB3-AD1DEE907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Open-Source Tools 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065313C9-D0B9-076D-D0BB-EE8E6E6C6AAA}"/>
              </a:ext>
            </a:extLst>
          </p:cNvPr>
          <p:cNvSpPr/>
          <p:nvPr/>
        </p:nvSpPr>
        <p:spPr>
          <a:xfrm rot="16200000">
            <a:off x="2525053" y="-862557"/>
            <a:ext cx="281540" cy="5025290"/>
          </a:xfrm>
          <a:prstGeom prst="rightBrace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84154989-6315-3E4F-4408-9E9C910F5A14}"/>
              </a:ext>
            </a:extLst>
          </p:cNvPr>
          <p:cNvSpPr/>
          <p:nvPr/>
        </p:nvSpPr>
        <p:spPr>
          <a:xfrm rot="16200000">
            <a:off x="7126255" y="107925"/>
            <a:ext cx="281540" cy="3082615"/>
          </a:xfrm>
          <a:prstGeom prst="rightBrace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4D5940-479A-9D4C-A606-FD10E58B8041}"/>
              </a:ext>
            </a:extLst>
          </p:cNvPr>
          <p:cNvSpPr txBox="1"/>
          <p:nvPr/>
        </p:nvSpPr>
        <p:spPr>
          <a:xfrm>
            <a:off x="5931520" y="1005095"/>
            <a:ext cx="267101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/>
              <a:t>Standardized Fire Weather Research Database (sFWRD)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45CA19-F81E-FB3D-CF05-4EEE536657DC}"/>
              </a:ext>
            </a:extLst>
          </p:cNvPr>
          <p:cNvSpPr txBox="1"/>
          <p:nvPr/>
        </p:nvSpPr>
        <p:spPr>
          <a:xfrm>
            <a:off x="269296" y="1108970"/>
            <a:ext cx="479305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/>
              <a:t>Code Repository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36B07E-15CC-FF96-514E-5C48E1D25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822" y="1730290"/>
            <a:ext cx="3429000" cy="33672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15CAA1-FC97-36C5-A3ED-5AAC19445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50" y="2211564"/>
            <a:ext cx="5434934" cy="18229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A38A11-2B5A-3B27-C27E-37E9073EA908}"/>
              </a:ext>
            </a:extLst>
          </p:cNvPr>
          <p:cNvSpPr txBox="1"/>
          <p:nvPr/>
        </p:nvSpPr>
        <p:spPr>
          <a:xfrm>
            <a:off x="25614" y="4539497"/>
            <a:ext cx="5905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Code Repo: </a:t>
            </a:r>
            <a:r>
              <a:rPr lang="en-US" sz="1200" dirty="0">
                <a:hlinkClick r:id="rId4"/>
              </a:rPr>
              <a:t>https://github.com/s2sfire/sFWRD</a:t>
            </a:r>
            <a:endParaRPr lang="en-US" sz="1200" dirty="0"/>
          </a:p>
          <a:p>
            <a:r>
              <a:rPr lang="en-US" sz="1200" dirty="0"/>
              <a:t>Database: soon to be available at the (SJSU) Wildfire Interdisciplinary Research Center</a:t>
            </a:r>
          </a:p>
        </p:txBody>
      </p:sp>
    </p:spTree>
    <p:extLst>
      <p:ext uri="{BB962C8B-B14F-4D97-AF65-F5344CB8AC3E}">
        <p14:creationId xmlns:p14="http://schemas.microsoft.com/office/powerpoint/2010/main" val="2480718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B27BA01A-F17F-86AC-FD62-0074F67D52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fld id="{DADFA7F5-40CC-4FC0-89A8-DE9E694DC4C4}" type="slidenum">
              <a:rPr lang="en-US" sz="1200">
                <a:solidFill>
                  <a:srgbClr val="0C578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pPr/>
              <a:t>17</a:t>
            </a:fld>
            <a:endParaRPr lang="en-US" sz="1200" dirty="0">
              <a:solidFill>
                <a:srgbClr val="0C578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E05593-6DBF-4612-9339-9B939B5BA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solidFill>
                  <a:schemeClr val="accent6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sFWRD: Data That is Ready-To-Use! </a:t>
            </a:r>
          </a:p>
        </p:txBody>
      </p:sp>
      <p:pic>
        <p:nvPicPr>
          <p:cNvPr id="8" name="Content Placeholder 7" descr="A screenshot of a video game&#10;&#10;Description automatically generated">
            <a:extLst>
              <a:ext uri="{FF2B5EF4-FFF2-40B4-BE49-F238E27FC236}">
                <a16:creationId xmlns:a16="http://schemas.microsoft.com/office/drawing/2014/main" id="{3F3D1258-52CC-4954-34F7-9A7246000C2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813"/>
            <a:ext cx="6086475" cy="2874962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A68D20-B6E8-8561-D5CC-7B1898654788}"/>
              </a:ext>
            </a:extLst>
          </p:cNvPr>
          <p:cNvSpPr txBox="1"/>
          <p:nvPr/>
        </p:nvSpPr>
        <p:spPr>
          <a:xfrm>
            <a:off x="115627" y="4767263"/>
            <a:ext cx="7122545" cy="450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25" baseline="30000" dirty="0">
                <a:solidFill>
                  <a:srgbClr val="0C5788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1</a:t>
            </a:r>
            <a:r>
              <a:rPr lang="en-US" sz="750" dirty="0">
                <a:solidFill>
                  <a:srgbClr val="0C578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Malloy K., Tippett M.K., and Koshak W.J. (2023) ENSO and MJO modulation of U.S. cloud-to-ground lightning activity. </a:t>
            </a:r>
            <a:r>
              <a:rPr lang="en-US" sz="750" i="1" dirty="0">
                <a:solidFill>
                  <a:srgbClr val="0C578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Monthly Weather Review, 151(12), 3255-3274, December 1. Available at </a:t>
            </a:r>
            <a:r>
              <a:rPr lang="en-US" sz="750" i="1" dirty="0">
                <a:solidFill>
                  <a:srgbClr val="0C5788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https://doi.org/10.1175/MWR-D-23-0157.1</a:t>
            </a:r>
            <a:r>
              <a:rPr lang="en-US" sz="750" i="1" dirty="0">
                <a:solidFill>
                  <a:srgbClr val="0C578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., coming soon</a:t>
            </a:r>
          </a:p>
          <a:p>
            <a:endParaRPr lang="en-US" sz="82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F3C3F5-8D27-CE4A-4B20-FDEC13839C1F}"/>
              </a:ext>
            </a:extLst>
          </p:cNvPr>
          <p:cNvSpPr txBox="1"/>
          <p:nvPr/>
        </p:nvSpPr>
        <p:spPr>
          <a:xfrm>
            <a:off x="205742" y="4114189"/>
            <a:ext cx="735564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0C578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Files are netCDF with the same columns, naming convention, formats, structure throughout. All variables have the same names, abbreviations, units across all models. Sub-daily, as available, and daily aggregates (min, max, avg).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360F90-5E98-D555-F06E-78BD924A9F31}"/>
              </a:ext>
            </a:extLst>
          </p:cNvPr>
          <p:cNvSpPr txBox="1"/>
          <p:nvPr/>
        </p:nvSpPr>
        <p:spPr>
          <a:xfrm>
            <a:off x="4872789" y="3628469"/>
            <a:ext cx="72190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88" dirty="0"/>
              <a:t>1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FA188A39-6332-AA4F-7E3D-FA72C547F7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4101" y="835596"/>
            <a:ext cx="3492332" cy="314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17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19BC4-9E34-46B9-B8C2-751B3B0CB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solidFill>
                  <a:srgbClr val="002060"/>
                </a:solidFill>
              </a:rPr>
              <a:t>Acknowledgment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A84044-E9C3-48D5-B5BC-04E3F1E65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0338" y="1058686"/>
            <a:ext cx="5547238" cy="2541600"/>
          </a:xfrm>
        </p:spPr>
        <p:txBody>
          <a:bodyPr>
            <a:noAutofit/>
          </a:bodyPr>
          <a:lstStyle/>
          <a:p>
            <a:r>
              <a:rPr lang="en-US" sz="1350" dirty="0">
                <a:solidFill>
                  <a:srgbClr val="002060"/>
                </a:solidFill>
              </a:rPr>
              <a:t>This material is based upon work supported by the NOAA/OAR Weather Program Office under Award No. NA23OAR4590383</a:t>
            </a:r>
          </a:p>
          <a:p>
            <a:r>
              <a:rPr lang="en-US" sz="1350" dirty="0">
                <a:solidFill>
                  <a:srgbClr val="002060"/>
                </a:solidFill>
              </a:rPr>
              <a:t>Team:</a:t>
            </a:r>
          </a:p>
          <a:p>
            <a:pPr lvl="1"/>
            <a:r>
              <a:rPr lang="en-US" sz="1350" dirty="0">
                <a:solidFill>
                  <a:srgbClr val="002060"/>
                </a:solidFill>
              </a:rPr>
              <a:t>Lead-PI: Samantha J. Kramer, PhD, now at Atmospheric Interdisciplinary Research Institute (previously Sonoma Technology)</a:t>
            </a:r>
          </a:p>
          <a:p>
            <a:pPr lvl="2"/>
            <a:r>
              <a:rPr lang="en-US" sz="1200" dirty="0">
                <a:solidFill>
                  <a:srgbClr val="002060"/>
                </a:solidFill>
              </a:rPr>
              <a:t>Sonoma Technology: Tyler M. Fenske, Alejandro Valencia, PhD, Nate C. Benson, Lindsay A. Nash</a:t>
            </a:r>
          </a:p>
          <a:p>
            <a:pPr lvl="3">
              <a:buFont typeface="Symbol" panose="05050102010706020507" pitchFamily="18" charset="2"/>
              <a:buChar char="-"/>
            </a:pPr>
            <a:r>
              <a:rPr lang="en-US" sz="1050" dirty="0">
                <a:solidFill>
                  <a:srgbClr val="002060"/>
                </a:solidFill>
              </a:rPr>
              <a:t>Kayla Besong-Cowan, PhD now at Pacific Tsunami Warning Center*</a:t>
            </a:r>
          </a:p>
          <a:p>
            <a:pPr lvl="3">
              <a:buFont typeface="Symbol" panose="05050102010706020507" pitchFamily="18" charset="2"/>
              <a:buChar char="-"/>
            </a:pPr>
            <a:r>
              <a:rPr lang="en-US" sz="1050" dirty="0" err="1">
                <a:solidFill>
                  <a:srgbClr val="002060"/>
                </a:solidFill>
              </a:rPr>
              <a:t>ShihMing</a:t>
            </a:r>
            <a:r>
              <a:rPr lang="en-US" sz="1050" dirty="0">
                <a:solidFill>
                  <a:srgbClr val="002060"/>
                </a:solidFill>
              </a:rPr>
              <a:t> Huang now at National Interagency Fire Center*</a:t>
            </a:r>
          </a:p>
          <a:p>
            <a:pPr lvl="1"/>
            <a:r>
              <a:rPr lang="en-US" sz="1350" dirty="0">
                <a:solidFill>
                  <a:srgbClr val="002060"/>
                </a:solidFill>
              </a:rPr>
              <a:t>Co-PI: Ben Kirtman, PhD, University of Miami</a:t>
            </a:r>
          </a:p>
          <a:p>
            <a:pPr lvl="1"/>
            <a:r>
              <a:rPr lang="en-US" sz="1350" dirty="0">
                <a:solidFill>
                  <a:srgbClr val="002060"/>
                </a:solidFill>
              </a:rPr>
              <a:t>Co-PI: Brian Potter, PhD, U.S. Forest Service </a:t>
            </a:r>
          </a:p>
          <a:p>
            <a:pPr lvl="2"/>
            <a:r>
              <a:rPr lang="en-US" sz="1050" dirty="0">
                <a:solidFill>
                  <a:srgbClr val="002060"/>
                </a:solidFill>
              </a:rPr>
              <a:t>U.S. Forest Service: Jay Charney, PhD (collaborator)</a:t>
            </a:r>
          </a:p>
          <a:p>
            <a:pPr lvl="1"/>
            <a:r>
              <a:rPr lang="en-US" sz="1350" dirty="0">
                <a:solidFill>
                  <a:srgbClr val="002060"/>
                </a:solidFill>
              </a:rPr>
              <a:t>Collaborator: Hosmay Lopez, PhD, NOAA AOML</a:t>
            </a:r>
          </a:p>
          <a:p>
            <a:pPr lvl="1"/>
            <a:r>
              <a:rPr lang="en-US" sz="1350" dirty="0">
                <a:solidFill>
                  <a:srgbClr val="002060"/>
                </a:solidFill>
              </a:rPr>
              <a:t>Collaborator: Natalie Perlin, PhD, EPIC Expert</a:t>
            </a:r>
          </a:p>
          <a:p>
            <a:pPr lvl="1"/>
            <a:endParaRPr lang="en-US" sz="1650" dirty="0">
              <a:solidFill>
                <a:srgbClr val="00206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D9E2A7-6CEF-46D9-A312-673550A2889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ADFA7F5-40CC-4FC0-89A8-DE9E694DC4C4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6" name="Picture 15" descr="A close up of a sign&#10;&#10;Description automatically generated">
            <a:extLst>
              <a:ext uri="{FF2B5EF4-FFF2-40B4-BE49-F238E27FC236}">
                <a16:creationId xmlns:a16="http://schemas.microsoft.com/office/drawing/2014/main" id="{F7454192-82EC-4EC0-A9AF-40FFDD6D28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678" y="237354"/>
            <a:ext cx="1099984" cy="1201439"/>
          </a:xfrm>
          <a:prstGeom prst="rect">
            <a:avLst/>
          </a:prstGeom>
        </p:spPr>
      </p:pic>
      <p:pic>
        <p:nvPicPr>
          <p:cNvPr id="6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F70DD2BC-51EE-3DD2-1E72-8C3004835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0507" y="2397846"/>
            <a:ext cx="2293745" cy="9941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0FFCAB-6240-9C28-FE0D-4C53325C3EA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4252" y="3112689"/>
            <a:ext cx="610241" cy="6026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419206-56FB-1B2C-050D-24272049E6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9959" y="3542067"/>
            <a:ext cx="1405240" cy="1263009"/>
          </a:xfrm>
          <a:prstGeom prst="rect">
            <a:avLst/>
          </a:prstGeom>
        </p:spPr>
      </p:pic>
      <p:pic>
        <p:nvPicPr>
          <p:cNvPr id="5" name="Pictur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D149FB84-82BA-452E-0E25-8B831A8A35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8121" y="1570659"/>
            <a:ext cx="2113431" cy="574883"/>
          </a:xfrm>
          <a:prstGeom prst="rect">
            <a:avLst/>
          </a:prstGeom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BA4EE7-BFE1-D10F-F9D2-93DB74D647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321" y="183235"/>
            <a:ext cx="1964515" cy="130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250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408E2-A6EE-D0CE-A4B6-B87DE065C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6D8E78BE-5283-3E2C-679D-C356FD14D7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CC0EE3-B67F-3F50-ABF7-52B43FAE0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+mn-lt"/>
              </a:rPr>
              <a:t>End-User Input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89A8B0-2368-E339-513F-6C953EA7D7A8}"/>
              </a:ext>
            </a:extLst>
          </p:cNvPr>
          <p:cNvSpPr txBox="1"/>
          <p:nvPr/>
        </p:nvSpPr>
        <p:spPr>
          <a:xfrm>
            <a:off x="750094" y="1268016"/>
            <a:ext cx="7246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</a:rPr>
              <a:t>Increasing need for precision and confidence in weather information</a:t>
            </a:r>
            <a:endParaRPr lang="en-US" sz="1500" i="1" dirty="0">
              <a:solidFill>
                <a:srgbClr val="00206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BD144F-B9FB-2F46-CB77-D18B2A0E10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036" b="8191"/>
          <a:stretch>
            <a:fillRect/>
          </a:stretch>
        </p:blipFill>
        <p:spPr>
          <a:xfrm>
            <a:off x="1360525" y="1614265"/>
            <a:ext cx="5943989" cy="312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977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40E5812-7570-0CD5-3E6D-86F35E10F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6149" y="1018903"/>
            <a:ext cx="4521424" cy="3512573"/>
          </a:xfrm>
        </p:spPr>
        <p:txBody>
          <a:bodyPr>
            <a:normAutofit fontScale="47500" lnSpcReduction="20000"/>
          </a:bodyPr>
          <a:lstStyle/>
          <a:p>
            <a:pPr>
              <a:spcBef>
                <a:spcPts val="1200"/>
              </a:spcBef>
            </a:pPr>
            <a:r>
              <a:rPr lang="en-US" sz="2900" dirty="0"/>
              <a:t>Across forecast models, wind speed variability and extremes are significantly underestimated  </a:t>
            </a:r>
          </a:p>
          <a:p>
            <a:pPr lvl="0" indent="-298450">
              <a:lnSpc>
                <a:spcPct val="100000"/>
              </a:lnSpc>
              <a:spcBef>
                <a:spcPts val="1200"/>
              </a:spcBef>
              <a:buClr>
                <a:srgbClr val="000000"/>
              </a:buClr>
              <a:buSzPts val="1100"/>
              <a:buFont typeface="Arial"/>
              <a:buChar char="●"/>
              <a:defRPr/>
            </a:pPr>
            <a:r>
              <a:rPr lang="en-US" sz="2900" dirty="0"/>
              <a:t>Example: ‘of 20,000 strong wind observations (&gt;20 m/s</a:t>
            </a:r>
            <a:r>
              <a:rPr lang="en-US" sz="2900" baseline="30000" dirty="0"/>
              <a:t>2</a:t>
            </a:r>
            <a:r>
              <a:rPr lang="en-US" sz="2900" dirty="0"/>
              <a:t>) in Wy and CO the HRRR model only accurately forecasted 294 instances correctly, resulting in a very low hit rate (0.01)’. – Collins et al., 2024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900" dirty="0"/>
              <a:t>These issues are generally tied to topography </a:t>
            </a:r>
          </a:p>
          <a:p>
            <a:pPr marL="158750" indent="0">
              <a:spcBef>
                <a:spcPts val="600"/>
              </a:spcBef>
              <a:buNone/>
            </a:pPr>
            <a:r>
              <a:rPr lang="en-US" sz="1250" dirty="0"/>
              <a:t>Collins, E., et al (2024). Forecasting high wind events in the HRRR model over Wyoming and Colorado. Part I: Evaluation of wind speeds and gusts. </a:t>
            </a:r>
            <a:r>
              <a:rPr lang="en-US" sz="1250" i="1" dirty="0"/>
              <a:t>Weather and Forecasting</a:t>
            </a:r>
            <a:r>
              <a:rPr lang="en-US" sz="1250" dirty="0"/>
              <a:t>, </a:t>
            </a:r>
            <a:r>
              <a:rPr lang="en-US" sz="1250" i="1" dirty="0"/>
              <a:t>39</a:t>
            </a:r>
            <a:r>
              <a:rPr lang="en-US" sz="1250" dirty="0"/>
              <a:t>(5), 705–723. </a:t>
            </a:r>
            <a:r>
              <a:rPr lang="en-US" sz="1250" dirty="0">
                <a:hlinkClick r:id="rId3"/>
              </a:rPr>
              <a:t>https://doi.org/10.1175/WAF-D-23-0036.1</a:t>
            </a:r>
            <a:endParaRPr lang="en-US" sz="1250" dirty="0"/>
          </a:p>
          <a:p>
            <a:pPr marL="158750" indent="0">
              <a:spcBef>
                <a:spcPts val="600"/>
              </a:spcBef>
              <a:buNone/>
            </a:pPr>
            <a:r>
              <a:rPr lang="en-US" sz="1400" dirty="0" err="1"/>
              <a:t>Savazzi</a:t>
            </a:r>
            <a:r>
              <a:rPr lang="en-US" sz="1400" dirty="0"/>
              <a:t>, A. C. M., et al: The representation of the trade winds in ECMWF forecasts and </a:t>
            </a:r>
            <a:r>
              <a:rPr lang="en-US" sz="1400" dirty="0" err="1"/>
              <a:t>reanalyses</a:t>
            </a:r>
            <a:r>
              <a:rPr lang="en-US" sz="1400" dirty="0"/>
              <a:t> during EUREC</a:t>
            </a:r>
            <a:r>
              <a:rPr lang="en-US" sz="1400" baseline="30000" dirty="0"/>
              <a:t>4</a:t>
            </a:r>
            <a:r>
              <a:rPr lang="en-US" sz="1400" dirty="0"/>
              <a:t>A, Atmos. Chem. Phys., 22, 13049–13066, https://doi.org/10.5194/acp-22-13049-2022, 2022.</a:t>
            </a:r>
          </a:p>
          <a:p>
            <a:pPr marL="158750" indent="0">
              <a:spcBef>
                <a:spcPts val="600"/>
              </a:spcBef>
              <a:buNone/>
            </a:pPr>
            <a:r>
              <a:rPr lang="en-US" sz="1400" dirty="0" err="1"/>
              <a:t>Nebila</a:t>
            </a:r>
            <a:r>
              <a:rPr lang="en-US" sz="1400" dirty="0"/>
              <a:t> </a:t>
            </a:r>
            <a:r>
              <a:rPr lang="en-US" sz="1400" dirty="0" err="1"/>
              <a:t>Lichiheb</a:t>
            </a:r>
            <a:r>
              <a:rPr lang="en-US" sz="1400" dirty="0"/>
              <a:t>, et al., An evaluation of meteorological data prediction over Washington, D.C.: Comparison of </a:t>
            </a:r>
            <a:r>
              <a:rPr lang="en-US" sz="1400" dirty="0" err="1"/>
              <a:t>DCNet</a:t>
            </a:r>
            <a:r>
              <a:rPr lang="en-US" sz="1400" dirty="0"/>
              <a:t> observations and NAM model outputs, Urban Climate, Volume 48, 2023, 101410, ISSN 2212-0955, </a:t>
            </a:r>
            <a:r>
              <a:rPr lang="en-US" sz="1400" dirty="0">
                <a:hlinkClick r:id="rId4"/>
              </a:rPr>
              <a:t>https://doi.org/10.1016/j.uclim.2023.101410</a:t>
            </a:r>
            <a:r>
              <a:rPr lang="en-US" sz="1400" dirty="0"/>
              <a:t>.</a:t>
            </a:r>
          </a:p>
          <a:p>
            <a:pPr marL="158750" indent="0">
              <a:spcBef>
                <a:spcPts val="600"/>
              </a:spcBef>
              <a:buNone/>
            </a:pPr>
            <a:r>
              <a:rPr lang="en-US" sz="1400" dirty="0"/>
              <a:t>Helbig, N., R. Mott, A. van </a:t>
            </a:r>
            <a:r>
              <a:rPr lang="en-US" sz="1400" dirty="0" err="1"/>
              <a:t>Herwijnen</a:t>
            </a:r>
            <a:r>
              <a:rPr lang="en-US" sz="1400" dirty="0"/>
              <a:t>, A. </a:t>
            </a:r>
            <a:r>
              <a:rPr lang="en-US" sz="1400" dirty="0" err="1"/>
              <a:t>Winstral</a:t>
            </a:r>
            <a:r>
              <a:rPr lang="en-US" sz="1400" dirty="0"/>
              <a:t>, and T. Jonas (2017), Parameterizing surface wind speed over complex topography, </a:t>
            </a:r>
            <a:r>
              <a:rPr lang="en-US" sz="1400" i="1" dirty="0"/>
              <a:t>J. </a:t>
            </a:r>
            <a:r>
              <a:rPr lang="en-US" sz="1400" i="1" dirty="0" err="1"/>
              <a:t>Geophys</a:t>
            </a:r>
            <a:r>
              <a:rPr lang="en-US" sz="1400" i="1" dirty="0"/>
              <a:t>. Res. Atmos.</a:t>
            </a:r>
            <a:r>
              <a:rPr lang="en-US" sz="1400" dirty="0"/>
              <a:t>, 122, 651–667, doi:</a:t>
            </a:r>
            <a:r>
              <a:rPr lang="en-US" sz="1400" dirty="0">
                <a:hlinkClick r:id="rId5" tooltip="Link to external resource: 10.1002/2016JD025593"/>
              </a:rPr>
              <a:t>10.1002/2016JD025593</a:t>
            </a:r>
            <a:r>
              <a:rPr lang="en-US" sz="1400" dirty="0"/>
              <a:t>.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B597E91-487D-D204-17A2-0991DF619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149" y="343650"/>
            <a:ext cx="5251758" cy="999300"/>
          </a:xfrm>
        </p:spPr>
        <p:txBody>
          <a:bodyPr>
            <a:normAutofit/>
          </a:bodyPr>
          <a:lstStyle/>
          <a:p>
            <a:r>
              <a:rPr lang="en-US" dirty="0"/>
              <a:t>The Wind Problem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104BB2-CA11-6519-5612-9B0AA92069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73" y="170711"/>
            <a:ext cx="3533952" cy="4802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93446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63D23F-FF59-CEC0-CA16-5AC022159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Wildland Firefighter Fatalities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34762E-478C-D198-BE7C-5565AD52F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5153" y="1076765"/>
            <a:ext cx="3328321" cy="38977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F6975B-7556-54ED-3A43-253FE61BF7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7490" y="2956349"/>
            <a:ext cx="2529019" cy="10262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4449395-67DE-F59C-C5CE-F4761DF8DB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858" y="1990050"/>
            <a:ext cx="2712298" cy="29845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6003B00-FBD3-4A27-8B46-6F63699145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567" y="1160922"/>
            <a:ext cx="4383404" cy="1658256"/>
          </a:xfrm>
          <a:prstGeom prst="rect">
            <a:avLst/>
          </a:prstGeom>
          <a:solidFill>
            <a:schemeClr val="lt1"/>
          </a:solidFill>
        </p:spPr>
      </p:pic>
    </p:spTree>
    <p:extLst>
      <p:ext uri="{BB962C8B-B14F-4D97-AF65-F5344CB8AC3E}">
        <p14:creationId xmlns:p14="http://schemas.microsoft.com/office/powerpoint/2010/main" val="2258225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47DD35-16BC-730F-A1C4-E845CBB7B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33" y="338424"/>
            <a:ext cx="7504134" cy="999300"/>
          </a:xfrm>
        </p:spPr>
        <p:txBody>
          <a:bodyPr>
            <a:normAutofit fontScale="90000"/>
          </a:bodyPr>
          <a:lstStyle/>
          <a:p>
            <a:r>
              <a:rPr lang="en-US" dirty="0"/>
              <a:t>2017 Thomas Fire: </a:t>
            </a:r>
            <a:br>
              <a:rPr lang="en-US" dirty="0"/>
            </a:br>
            <a:r>
              <a:rPr lang="en-US" dirty="0"/>
              <a:t>1,063 structures destroyed, Firefighter Fatality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4EB52EAA-B1A2-5011-F22C-4A3B05B27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50" y="1337724"/>
            <a:ext cx="4156288" cy="3049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F0FFBC-FC1B-16D5-6243-7323014784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13" t="19835"/>
          <a:stretch>
            <a:fillRect/>
          </a:stretch>
        </p:blipFill>
        <p:spPr>
          <a:xfrm>
            <a:off x="4436240" y="1335244"/>
            <a:ext cx="4522210" cy="24705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E736AFB-963F-7BC0-5134-95E0DC787605}"/>
              </a:ext>
            </a:extLst>
          </p:cNvPr>
          <p:cNvSpPr txBox="1"/>
          <p:nvPr/>
        </p:nvSpPr>
        <p:spPr>
          <a:xfrm>
            <a:off x="216750" y="4496984"/>
            <a:ext cx="71407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California Department of Forestry and Fire Protection. (2017). </a:t>
            </a:r>
            <a:r>
              <a:rPr lang="en-US" sz="1050" i="1" dirty="0"/>
              <a:t>Preliminary summary report of serious or near serious CAL FIRE injuries, illnesses and accidents: Fatality firefighter entrapment, Thomas Fire, 12/14/2017</a:t>
            </a:r>
            <a:r>
              <a:rPr lang="en-US" sz="1050" dirty="0"/>
              <a:t> (Green Sheet No. 17-CA-VNC-103156). California Southern Region.</a:t>
            </a:r>
          </a:p>
          <a:p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4047918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5832CFB-8A26-654F-7F89-9E7BC9F17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Thomas Fire Wind Anomalies: Ignition Day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E392B7D-1054-FE22-6FB8-A1A79D73F4E2}"/>
              </a:ext>
            </a:extLst>
          </p:cNvPr>
          <p:cNvGrpSpPr/>
          <p:nvPr/>
        </p:nvGrpSpPr>
        <p:grpSpPr>
          <a:xfrm>
            <a:off x="587619" y="1127760"/>
            <a:ext cx="7113270" cy="4015740"/>
            <a:chOff x="909320" y="274320"/>
            <a:chExt cx="9484360" cy="535432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2928FFA-FE91-6B13-E6E7-3EC6C7FF00F0}"/>
                </a:ext>
              </a:extLst>
            </p:cNvPr>
            <p:cNvGrpSpPr/>
            <p:nvPr/>
          </p:nvGrpSpPr>
          <p:grpSpPr>
            <a:xfrm>
              <a:off x="2359660" y="2885440"/>
              <a:ext cx="6583680" cy="2743200"/>
              <a:chOff x="2555240" y="3373120"/>
              <a:chExt cx="6583680" cy="2743200"/>
            </a:xfrm>
          </p:grpSpPr>
          <p:pic>
            <p:nvPicPr>
              <p:cNvPr id="10" name="Picture 9" descr="A map of a fire&#10;&#10;AI-generated content may be incorrect.">
                <a:extLst>
                  <a:ext uri="{FF2B5EF4-FFF2-40B4-BE49-F238E27FC236}">
                    <a16:creationId xmlns:a16="http://schemas.microsoft.com/office/drawing/2014/main" id="{7280A59B-54CC-1E04-8499-FFFD6C6A0E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47080" y="3373120"/>
                <a:ext cx="3291840" cy="2743200"/>
              </a:xfrm>
              <a:prstGeom prst="rect">
                <a:avLst/>
              </a:prstGeom>
            </p:spPr>
          </p:pic>
          <p:pic>
            <p:nvPicPr>
              <p:cNvPr id="11" name="Picture 10" descr="A map of a fire&#10;&#10;AI-generated content may be incorrect.">
                <a:extLst>
                  <a:ext uri="{FF2B5EF4-FFF2-40B4-BE49-F238E27FC236}">
                    <a16:creationId xmlns:a16="http://schemas.microsoft.com/office/drawing/2014/main" id="{26A20E96-D193-7424-31FF-C44D6C4125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55240" y="3373120"/>
                <a:ext cx="3291840" cy="2743200"/>
              </a:xfrm>
              <a:prstGeom prst="rect">
                <a:avLst/>
              </a:prstGeom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5857EE8-14C3-0908-BC20-E5DCFC1B87FA}"/>
                </a:ext>
              </a:extLst>
            </p:cNvPr>
            <p:cNvGrpSpPr/>
            <p:nvPr/>
          </p:nvGrpSpPr>
          <p:grpSpPr>
            <a:xfrm>
              <a:off x="909320" y="274320"/>
              <a:ext cx="9484360" cy="2743200"/>
              <a:chOff x="909320" y="274320"/>
              <a:chExt cx="9484360" cy="2743200"/>
            </a:xfrm>
          </p:grpSpPr>
          <p:pic>
            <p:nvPicPr>
              <p:cNvPr id="7" name="Picture 6" descr="A map of a fire&#10;&#10;AI-generated content may be incorrect.">
                <a:extLst>
                  <a:ext uri="{FF2B5EF4-FFF2-40B4-BE49-F238E27FC236}">
                    <a16:creationId xmlns:a16="http://schemas.microsoft.com/office/drawing/2014/main" id="{D0C90923-31BB-3593-82FF-E7E47F2837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40480" y="274320"/>
                <a:ext cx="3291840" cy="2743200"/>
              </a:xfrm>
              <a:prstGeom prst="rect">
                <a:avLst/>
              </a:prstGeom>
            </p:spPr>
          </p:pic>
          <p:pic>
            <p:nvPicPr>
              <p:cNvPr id="8" name="Picture 7" descr="A map of the heat and temperature of the day&#10;&#10;AI-generated content may be incorrect.">
                <a:extLst>
                  <a:ext uri="{FF2B5EF4-FFF2-40B4-BE49-F238E27FC236}">
                    <a16:creationId xmlns:a16="http://schemas.microsoft.com/office/drawing/2014/main" id="{528CCE67-2DA2-0A69-3837-60B5EF228E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01840" y="274320"/>
                <a:ext cx="3291840" cy="2743200"/>
              </a:xfrm>
              <a:prstGeom prst="rect">
                <a:avLst/>
              </a:prstGeom>
            </p:spPr>
          </p:pic>
          <p:pic>
            <p:nvPicPr>
              <p:cNvPr id="9" name="Picture 8" descr="A map of a fire&#10;&#10;AI-generated content may be incorrect.">
                <a:extLst>
                  <a:ext uri="{FF2B5EF4-FFF2-40B4-BE49-F238E27FC236}">
                    <a16:creationId xmlns:a16="http://schemas.microsoft.com/office/drawing/2014/main" id="{70731E43-80A7-C127-9FA4-67604F2AC8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9320" y="274320"/>
                <a:ext cx="3291840" cy="27432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50005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DC256-804C-49A6-6365-F40CE3276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33" y="338424"/>
            <a:ext cx="7608298" cy="999300"/>
          </a:xfrm>
        </p:spPr>
        <p:txBody>
          <a:bodyPr>
            <a:normAutofit fontScale="90000"/>
          </a:bodyPr>
          <a:lstStyle/>
          <a:p>
            <a:r>
              <a:rPr lang="en-US" dirty="0"/>
              <a:t>Thomas Fire Wind Anomalies: High-Growth  Day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121CFC1-4EFC-B937-6C8C-B04BAC29288F}"/>
              </a:ext>
            </a:extLst>
          </p:cNvPr>
          <p:cNvGrpSpPr/>
          <p:nvPr/>
        </p:nvGrpSpPr>
        <p:grpSpPr>
          <a:xfrm>
            <a:off x="557928" y="979170"/>
            <a:ext cx="7585710" cy="4164330"/>
            <a:chOff x="1173480" y="121920"/>
            <a:chExt cx="7585710" cy="4164330"/>
          </a:xfrm>
        </p:grpSpPr>
        <p:pic>
          <p:nvPicPr>
            <p:cNvPr id="5" name="Picture 4" descr="A map of a country&#10;&#10;AI-generated content may be incorrect.">
              <a:extLst>
                <a:ext uri="{FF2B5EF4-FFF2-40B4-BE49-F238E27FC236}">
                  <a16:creationId xmlns:a16="http://schemas.microsoft.com/office/drawing/2014/main" id="{A73C7C38-E466-59A3-23C6-18E8D04E8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3480" y="121920"/>
              <a:ext cx="2468880" cy="2057400"/>
            </a:xfrm>
            <a:prstGeom prst="rect">
              <a:avLst/>
            </a:prstGeom>
          </p:spPr>
        </p:pic>
        <p:pic>
          <p:nvPicPr>
            <p:cNvPr id="6" name="Picture 5" descr="A map of a heat wave&#10;&#10;AI-generated content may be incorrect.">
              <a:extLst>
                <a:ext uri="{FF2B5EF4-FFF2-40B4-BE49-F238E27FC236}">
                  <a16:creationId xmlns:a16="http://schemas.microsoft.com/office/drawing/2014/main" id="{14BD0586-BD4B-2A69-F4DF-F3EF8EDC8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3120" y="2228850"/>
              <a:ext cx="2468880" cy="2057400"/>
            </a:xfrm>
            <a:prstGeom prst="rect">
              <a:avLst/>
            </a:prstGeom>
          </p:spPr>
        </p:pic>
        <p:pic>
          <p:nvPicPr>
            <p:cNvPr id="7" name="Picture 6" descr="A map of a fire&#10;&#10;AI-generated content may be incorrect.">
              <a:extLst>
                <a:ext uri="{FF2B5EF4-FFF2-40B4-BE49-F238E27FC236}">
                  <a16:creationId xmlns:a16="http://schemas.microsoft.com/office/drawing/2014/main" id="{13CA7391-AB38-45CE-8604-501CEEE622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1870" y="121920"/>
              <a:ext cx="2468880" cy="2057400"/>
            </a:xfrm>
            <a:prstGeom prst="rect">
              <a:avLst/>
            </a:prstGeom>
          </p:spPr>
        </p:pic>
        <p:pic>
          <p:nvPicPr>
            <p:cNvPr id="8" name="Picture 7" descr="A map of the united states&#10;&#10;AI-generated content may be incorrect.">
              <a:extLst>
                <a:ext uri="{FF2B5EF4-FFF2-40B4-BE49-F238E27FC236}">
                  <a16:creationId xmlns:a16="http://schemas.microsoft.com/office/drawing/2014/main" id="{C2A2195C-9E39-FE05-965F-9DA109391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1560" y="2228850"/>
              <a:ext cx="2468880" cy="2057400"/>
            </a:xfrm>
            <a:prstGeom prst="rect">
              <a:avLst/>
            </a:prstGeom>
          </p:spPr>
        </p:pic>
        <p:pic>
          <p:nvPicPr>
            <p:cNvPr id="9" name="Picture 8" descr="A map of the north and the north&#10;&#10;AI-generated content may be incorrect.">
              <a:extLst>
                <a:ext uri="{FF2B5EF4-FFF2-40B4-BE49-F238E27FC236}">
                  <a16:creationId xmlns:a16="http://schemas.microsoft.com/office/drawing/2014/main" id="{8F814EC5-0B78-06D3-82CD-B5286A782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0310" y="171450"/>
              <a:ext cx="2468880" cy="2057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5850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45A5C-4375-C851-AFF2-CFE50D10E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EPIC’s Short Range Weather (SRW) App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A0DDF-00B0-5B5E-6A82-ACC2ED8E2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883" y="1096550"/>
            <a:ext cx="4979388" cy="3653105"/>
          </a:xfrm>
        </p:spPr>
        <p:txBody>
          <a:bodyPr>
            <a:normAutofit fontScale="92500"/>
          </a:bodyPr>
          <a:lstStyle/>
          <a:p>
            <a:pPr marL="146050" indent="0">
              <a:buNone/>
            </a:pPr>
            <a:r>
              <a:rPr lang="en-US" b="1" dirty="0"/>
              <a:t>Simulation Approach : </a:t>
            </a:r>
          </a:p>
          <a:p>
            <a:pPr marL="146050" indent="0">
              <a:buNone/>
            </a:pPr>
            <a:r>
              <a:rPr lang="en-US" dirty="0"/>
              <a:t>Test SRW App dynamical downscaling in several wildfire case studies to improve wind representation in forecast models. </a:t>
            </a:r>
          </a:p>
          <a:p>
            <a:pPr marL="488950" indent="-342900">
              <a:buFont typeface="+mj-lt"/>
              <a:buAutoNum type="arabicPeriod"/>
            </a:pPr>
            <a:r>
              <a:rPr lang="en-US" dirty="0"/>
              <a:t>Mountain Fire / Ventura County, November 6, 2024: ~20k acres burned </a:t>
            </a:r>
          </a:p>
          <a:p>
            <a:pPr marL="488950" indent="-342900">
              <a:buFont typeface="+mj-lt"/>
              <a:buAutoNum type="arabicPeriod"/>
            </a:pPr>
            <a:r>
              <a:rPr lang="en-US" dirty="0"/>
              <a:t>Palisades Fire / Los Angeles County, January 7, 2025: ~20k acres burned </a:t>
            </a:r>
          </a:p>
          <a:p>
            <a:pPr marL="488950" indent="-342900">
              <a:buFont typeface="+mj-lt"/>
              <a:buAutoNum type="arabicPeriod"/>
            </a:pPr>
            <a:r>
              <a:rPr lang="en-US" b="1" dirty="0"/>
              <a:t>Thomas Fire / Santa Barbara, Ventura Counties, December 4, 2017, ~200k acres burned (highlighted here) </a:t>
            </a:r>
            <a:endParaRPr lang="en-US" sz="1400" dirty="0"/>
          </a:p>
          <a:p>
            <a:pPr lvl="1"/>
            <a:r>
              <a:rPr lang="en-US" sz="1200" dirty="0"/>
              <a:t>Ignition: Dec. 4, 2017 ~6pm | Containment: Jan 12, 2018 </a:t>
            </a:r>
          </a:p>
          <a:p>
            <a:pPr lvl="1"/>
            <a:r>
              <a:rPr lang="en-US" sz="1200" dirty="0"/>
              <a:t>Area Burned: ~281,800 acres </a:t>
            </a:r>
            <a:r>
              <a:rPr lang="en-US" sz="1400" dirty="0"/>
              <a:t> </a:t>
            </a:r>
          </a:p>
          <a:p>
            <a:pPr lvl="1"/>
            <a:r>
              <a:rPr lang="en-US" sz="1200" dirty="0"/>
              <a:t>Cause: Power Lines</a:t>
            </a:r>
          </a:p>
          <a:p>
            <a:pPr lvl="1"/>
            <a:r>
              <a:rPr lang="en-US" sz="1200" dirty="0"/>
              <a:t>Location: Southern California </a:t>
            </a:r>
          </a:p>
          <a:p>
            <a:pPr lvl="1"/>
            <a:r>
              <a:rPr lang="en-US" sz="1200" dirty="0"/>
              <a:t>Conditions: predominately wind driven (Santa Ana Winds) </a:t>
            </a:r>
            <a:endParaRPr lang="en-US" sz="1200" b="1" dirty="0"/>
          </a:p>
          <a:p>
            <a:pPr lvl="1"/>
            <a:r>
              <a:rPr lang="en-US" sz="1200" dirty="0"/>
              <a:t>Key Activity: Large fire growth upon ignition [12/4 18:00 - 12/5 12:00], second rapid-growth period on 12/10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C43C92-FF94-A3A1-CD1B-24BDC39E6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271" y="940526"/>
            <a:ext cx="3508729" cy="413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075"/>
      </p:ext>
    </p:extLst>
  </p:cSld>
  <p:clrMapOvr>
    <a:masterClrMapping/>
  </p:clrMapOvr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7050</TotalTime>
  <Words>1243</Words>
  <Application>Microsoft Office PowerPoint</Application>
  <PresentationFormat>On-screen Show (16:9)</PresentationFormat>
  <Paragraphs>112</Paragraphs>
  <Slides>17</Slides>
  <Notes>8</Notes>
  <HiddenSlides>4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Symbol</vt:lpstr>
      <vt:lpstr>Segoe UI Light</vt:lpstr>
      <vt:lpstr>Segoe UI</vt:lpstr>
      <vt:lpstr>Arial</vt:lpstr>
      <vt:lpstr>Nunito</vt:lpstr>
      <vt:lpstr>Maven Pro</vt:lpstr>
      <vt:lpstr>Momentum</vt:lpstr>
      <vt:lpstr>From Forecast to Fireline: Advancing UFS Wind Prediction for Wildland Fire Operations</vt:lpstr>
      <vt:lpstr>Acknowledgment</vt:lpstr>
      <vt:lpstr>End-User Input</vt:lpstr>
      <vt:lpstr>The Wind Problem</vt:lpstr>
      <vt:lpstr>Wildland Firefighter Fatalities</vt:lpstr>
      <vt:lpstr>2017 Thomas Fire:  1,063 structures destroyed, Firefighter Fatality</vt:lpstr>
      <vt:lpstr>Thomas Fire Wind Anomalies: Ignition Day</vt:lpstr>
      <vt:lpstr>Thomas Fire Wind Anomalies: High-Growth  Day</vt:lpstr>
      <vt:lpstr>EPIC’s Short Range Weather (SRW) App</vt:lpstr>
      <vt:lpstr>EPIC’s Short Range Weather (SRW) App</vt:lpstr>
      <vt:lpstr>EPIC Dynamic Downscaling:</vt:lpstr>
      <vt:lpstr>EPIC Dynamic Downscaling:</vt:lpstr>
      <vt:lpstr>SRW App can Save Lives!</vt:lpstr>
      <vt:lpstr>Thank you!</vt:lpstr>
      <vt:lpstr>PowerPoint Presentation</vt:lpstr>
      <vt:lpstr>Open-Source Tools </vt:lpstr>
      <vt:lpstr>sFWRD: Data That is Ready-To-Use!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Samantha Kramer</dc:creator>
  <cp:lastModifiedBy>Samantha Kramer</cp:lastModifiedBy>
  <cp:revision>5</cp:revision>
  <dcterms:modified xsi:type="dcterms:W3CDTF">2026-07-14T16:54:40Z</dcterms:modified>
</cp:coreProperties>
</file>