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Nunito"/>
      <p:regular r:id="rId20"/>
      <p:bold r:id="rId21"/>
      <p:italic r:id="rId22"/>
      <p:boldItalic r:id="rId23"/>
    </p:embeddedFont>
    <p:embeddedFont>
      <p:font typeface="Maven Pro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regular.fntdata"/><Relationship Id="rId22" Type="http://schemas.openxmlformats.org/officeDocument/2006/relationships/font" Target="fonts/Nunito-italic.fntdata"/><Relationship Id="rId21" Type="http://schemas.openxmlformats.org/officeDocument/2006/relationships/font" Target="fonts/Nunito-bold.fntdata"/><Relationship Id="rId24" Type="http://schemas.openxmlformats.org/officeDocument/2006/relationships/font" Target="fonts/MavenPro-regular.fntdata"/><Relationship Id="rId23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MavenPro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4604308e8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f4604308e8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4604308e8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4604308e8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4604308e8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f4604308e8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4604308e8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f4604308e8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4604308e8_0_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f4604308e8_0_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4604308e8_0_8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f4604308e8_0_8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4604308e8_0_8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4604308e8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f4604308e8_0_9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f4604308e8_0_9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f4604308e8_0_9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g3f4604308e8_0_9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Relationship Id="rId3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9" name="Google Shape;59;p14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5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" name="Google Shape;64;p15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" name="Google Shape;69;p1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71" name="Google Shape;71;p1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" name="Google Shape;72;p1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" name="Google Shape;73;p1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p1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80" name="Google Shape;80;p1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81" name="Google Shape;81;p1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2" name="Google Shape;82;p1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3" name="Google Shape;83;p1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6" name="Google Shape;86;p18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88" name="Google Shape;88;p1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89" name="Google Shape;89;p1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0" name="Google Shape;90;p1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1" name="Google Shape;91;p1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5" name="Google Shape;95;p1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97" name="Google Shape;97;p1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98" name="Google Shape;98;p1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9" name="Google Shape;99;p1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0" name="Google Shape;100;p1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04" name="Google Shape;104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5" name="Google Shape;105;p20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8" name="Google Shape;108;p21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0" name="Google Shape;110;p21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12" name="Google Shape;112;p2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13" name="Google Shape;113;p2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4" name="Google Shape;114;p2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5" name="Google Shape;115;p2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9" name="Google Shape;119;p22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3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p2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gif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ctrTitle"/>
          </p:nvPr>
        </p:nvSpPr>
        <p:spPr>
          <a:xfrm>
            <a:off x="824000" y="1011300"/>
            <a:ext cx="76110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2400"/>
              <a:t>Near-Real-Time AI Weather Forecasting with Nested-EAGLE 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0" lang="en" sz="2400"/>
              <a:t>A Framework for Running EAGLE Models in Operations</a:t>
            </a:r>
            <a:endParaRPr b="0" sz="2400"/>
          </a:p>
        </p:txBody>
      </p:sp>
      <p:sp>
        <p:nvSpPr>
          <p:cNvPr id="131" name="Google Shape;131;p25"/>
          <p:cNvSpPr txBox="1"/>
          <p:nvPr>
            <p:ph idx="1" type="subTitle"/>
          </p:nvPr>
        </p:nvSpPr>
        <p:spPr>
          <a:xfrm>
            <a:off x="824000" y="2722375"/>
            <a:ext cx="5602500" cy="20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Contributors: Mariah Pope*</a:t>
            </a:r>
            <a:r>
              <a:rPr baseline="30000" lang="en"/>
              <a:t>1,6</a:t>
            </a:r>
            <a:r>
              <a:rPr lang="en"/>
              <a:t>, D. Alex Burrows</a:t>
            </a:r>
            <a:r>
              <a:rPr baseline="30000" lang="en"/>
              <a:t>1,5</a:t>
            </a:r>
            <a:r>
              <a:rPr lang="en"/>
              <a:t>, Anil Kumar</a:t>
            </a:r>
            <a:r>
              <a:rPr baseline="30000" lang="en"/>
              <a:t>1,6</a:t>
            </a:r>
            <a:r>
              <a:rPr lang="en"/>
              <a:t>, Jacob Carley</a:t>
            </a:r>
            <a:r>
              <a:rPr baseline="30000" lang="en"/>
              <a:t>2</a:t>
            </a:r>
            <a:r>
              <a:rPr lang="en"/>
              <a:t>, Paul Madden</a:t>
            </a:r>
            <a:r>
              <a:rPr baseline="30000" lang="en"/>
              <a:t>3</a:t>
            </a:r>
            <a:r>
              <a:rPr lang="en"/>
              <a:t>, Emily Carpenter</a:t>
            </a:r>
            <a:r>
              <a:rPr baseline="30000" lang="en"/>
              <a:t>3</a:t>
            </a:r>
            <a:r>
              <a:rPr lang="en"/>
              <a:t>, Sergey Frolov</a:t>
            </a:r>
            <a:r>
              <a:rPr baseline="30000" lang="en"/>
              <a:t>4</a:t>
            </a:r>
            <a:r>
              <a:rPr lang="en"/>
              <a:t>, Tim Smith</a:t>
            </a:r>
            <a:r>
              <a:rPr baseline="30000" lang="en"/>
              <a:t>4</a:t>
            </a:r>
            <a:r>
              <a:rPr lang="en"/>
              <a:t>, Keven Blackman</a:t>
            </a:r>
            <a:r>
              <a:rPr baseline="30000" lang="en"/>
              <a:t>1</a:t>
            </a:r>
            <a:endParaRPr baseline="30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*presenting author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1 Earth Prediction and Innovation Center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2 Environmental Modeling Center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3 Global Systems Laboratory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4 Physical Sciences Laboratory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5 RedLine Performance Solutions</a:t>
            </a:r>
            <a:endParaRPr sz="957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57"/>
              <a:t>6 Tomorrow.io</a:t>
            </a:r>
            <a:endParaRPr sz="957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7419575" y="3648450"/>
            <a:ext cx="1528500" cy="1361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6"/>
          <p:cNvSpPr txBox="1"/>
          <p:nvPr>
            <p:ph type="title"/>
          </p:nvPr>
        </p:nvSpPr>
        <p:spPr>
          <a:xfrm>
            <a:off x="891283" y="32727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EAGLE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423100" y="4312650"/>
            <a:ext cx="8357700" cy="731100"/>
          </a:xfrm>
          <a:prstGeom prst="rect">
            <a:avLst/>
          </a:prstGeom>
          <a:solidFill>
            <a:srgbClr val="084D70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</a:rPr>
              <a:t>What happens after someone has trained a skillful model?</a:t>
            </a:r>
            <a:endParaRPr b="1" sz="16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</a:rPr>
              <a:t>Let’s to go operations!</a:t>
            </a:r>
            <a:endParaRPr b="1" sz="1600">
              <a:solidFill>
                <a:schemeClr val="lt1"/>
              </a:solidFill>
            </a:endParaRPr>
          </a:p>
        </p:txBody>
      </p:sp>
      <p:grpSp>
        <p:nvGrpSpPr>
          <p:cNvPr id="139" name="Google Shape;139;p26"/>
          <p:cNvGrpSpPr/>
          <p:nvPr/>
        </p:nvGrpSpPr>
        <p:grpSpPr>
          <a:xfrm>
            <a:off x="478851" y="898425"/>
            <a:ext cx="1971105" cy="2053200"/>
            <a:chOff x="466176" y="1534250"/>
            <a:chExt cx="1971105" cy="2053200"/>
          </a:xfrm>
        </p:grpSpPr>
        <p:sp>
          <p:nvSpPr>
            <p:cNvPr id="140" name="Google Shape;140;p26"/>
            <p:cNvSpPr/>
            <p:nvPr/>
          </p:nvSpPr>
          <p:spPr>
            <a:xfrm>
              <a:off x="902781" y="3080265"/>
              <a:ext cx="15345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6"/>
            <p:cNvSpPr txBox="1"/>
            <p:nvPr/>
          </p:nvSpPr>
          <p:spPr>
            <a:xfrm>
              <a:off x="466176" y="3216050"/>
              <a:ext cx="12087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Data Preprocessing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42" name="Google Shape;142;p26"/>
            <p:cNvGrpSpPr/>
            <p:nvPr/>
          </p:nvGrpSpPr>
          <p:grpSpPr>
            <a:xfrm>
              <a:off x="851208" y="2800855"/>
              <a:ext cx="92400" cy="411825"/>
              <a:chOff x="845575" y="2563700"/>
              <a:chExt cx="92400" cy="411825"/>
            </a:xfrm>
          </p:grpSpPr>
          <p:cxnSp>
            <p:nvCxnSpPr>
              <p:cNvPr id="143" name="Google Shape;143;p26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44" name="Google Shape;144;p26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45" name="Google Shape;145;p26"/>
            <p:cNvSpPr txBox="1"/>
            <p:nvPr/>
          </p:nvSpPr>
          <p:spPr>
            <a:xfrm>
              <a:off x="680000" y="1534250"/>
              <a:ext cx="13917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ufs2arco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Tool for making NOAA data more accessible for analysis and machine learning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6" name="Google Shape;146;p26"/>
          <p:cNvGrpSpPr/>
          <p:nvPr/>
        </p:nvGrpSpPr>
        <p:grpSpPr>
          <a:xfrm>
            <a:off x="2084375" y="2079450"/>
            <a:ext cx="1900081" cy="2143325"/>
            <a:chOff x="2071700" y="2715275"/>
            <a:chExt cx="1900081" cy="2143325"/>
          </a:xfrm>
        </p:grpSpPr>
        <p:sp>
          <p:nvSpPr>
            <p:cNvPr id="147" name="Google Shape;147;p26"/>
            <p:cNvSpPr/>
            <p:nvPr/>
          </p:nvSpPr>
          <p:spPr>
            <a:xfrm>
              <a:off x="2437281" y="3080265"/>
              <a:ext cx="1534500" cy="133500"/>
            </a:xfrm>
            <a:prstGeom prst="rect">
              <a:avLst/>
            </a:prstGeom>
            <a:solidFill>
              <a:srgbClr val="93C7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6"/>
            <p:cNvSpPr txBox="1"/>
            <p:nvPr/>
          </p:nvSpPr>
          <p:spPr>
            <a:xfrm>
              <a:off x="2221488" y="3489400"/>
              <a:ext cx="1391700" cy="136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Community framework for training </a:t>
              </a: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graph</a:t>
              </a: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-based ML weather models using </a:t>
              </a: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anemoi-core.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" name="Google Shape;149;p26"/>
            <p:cNvSpPr txBox="1"/>
            <p:nvPr/>
          </p:nvSpPr>
          <p:spPr>
            <a:xfrm>
              <a:off x="2071700" y="2715275"/>
              <a:ext cx="1391700" cy="35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Model Training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150" name="Google Shape;150;p26"/>
            <p:cNvGrpSpPr/>
            <p:nvPr/>
          </p:nvGrpSpPr>
          <p:grpSpPr>
            <a:xfrm rot="10800000">
              <a:off x="2395183" y="3080258"/>
              <a:ext cx="92400" cy="411825"/>
              <a:chOff x="2070100" y="2563700"/>
              <a:chExt cx="92400" cy="411825"/>
            </a:xfrm>
          </p:grpSpPr>
          <p:cxnSp>
            <p:nvCxnSpPr>
              <p:cNvPr id="151" name="Google Shape;151;p26"/>
              <p:cNvCxnSpPr/>
              <p:nvPr/>
            </p:nvCxnSpPr>
            <p:spPr>
              <a:xfrm>
                <a:off x="2116300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52" name="Google Shape;152;p26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3" name="Google Shape;153;p26"/>
          <p:cNvGrpSpPr/>
          <p:nvPr/>
        </p:nvGrpSpPr>
        <p:grpSpPr>
          <a:xfrm>
            <a:off x="3630813" y="914825"/>
            <a:ext cx="1888141" cy="2036800"/>
            <a:chOff x="3618138" y="1550650"/>
            <a:chExt cx="1888141" cy="2036800"/>
          </a:xfrm>
        </p:grpSpPr>
        <p:sp>
          <p:nvSpPr>
            <p:cNvPr id="154" name="Google Shape;154;p26"/>
            <p:cNvSpPr/>
            <p:nvPr/>
          </p:nvSpPr>
          <p:spPr>
            <a:xfrm>
              <a:off x="3971778" y="3080265"/>
              <a:ext cx="15345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5" name="Google Shape;155;p26"/>
            <p:cNvGrpSpPr/>
            <p:nvPr/>
          </p:nvGrpSpPr>
          <p:grpSpPr>
            <a:xfrm>
              <a:off x="3924544" y="2800855"/>
              <a:ext cx="92400" cy="411825"/>
              <a:chOff x="845575" y="2563700"/>
              <a:chExt cx="92400" cy="411825"/>
            </a:xfrm>
          </p:grpSpPr>
          <p:cxnSp>
            <p:nvCxnSpPr>
              <p:cNvPr id="156" name="Google Shape;156;p26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57" name="Google Shape;157;p26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8" name="Google Shape;158;p26"/>
            <p:cNvSpPr txBox="1"/>
            <p:nvPr/>
          </p:nvSpPr>
          <p:spPr>
            <a:xfrm>
              <a:off x="3642898" y="3216050"/>
              <a:ext cx="8613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Inference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9" name="Google Shape;159;p26"/>
            <p:cNvSpPr txBox="1"/>
            <p:nvPr/>
          </p:nvSpPr>
          <p:spPr>
            <a:xfrm>
              <a:off x="3618138" y="1550650"/>
              <a:ext cx="1368900" cy="8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Anemoi-inference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Package within the Anemoi framework for creating forecasts from a model checkpoint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0" name="Google Shape;160;p26"/>
          <p:cNvGrpSpPr/>
          <p:nvPr/>
        </p:nvGrpSpPr>
        <p:grpSpPr>
          <a:xfrm>
            <a:off x="5143985" y="2067550"/>
            <a:ext cx="1909466" cy="1760088"/>
            <a:chOff x="5131310" y="2703375"/>
            <a:chExt cx="1909466" cy="1760088"/>
          </a:xfrm>
        </p:grpSpPr>
        <p:sp>
          <p:nvSpPr>
            <p:cNvPr id="161" name="Google Shape;161;p26"/>
            <p:cNvSpPr/>
            <p:nvPr/>
          </p:nvSpPr>
          <p:spPr>
            <a:xfrm>
              <a:off x="5506276" y="3080265"/>
              <a:ext cx="1534500" cy="133500"/>
            </a:xfrm>
            <a:prstGeom prst="rect">
              <a:avLst/>
            </a:prstGeom>
            <a:solidFill>
              <a:srgbClr val="93C7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2" name="Google Shape;162;p26"/>
            <p:cNvGrpSpPr/>
            <p:nvPr/>
          </p:nvGrpSpPr>
          <p:grpSpPr>
            <a:xfrm rot="10800000">
              <a:off x="5455515" y="3080258"/>
              <a:ext cx="92400" cy="411825"/>
              <a:chOff x="2070100" y="2563700"/>
              <a:chExt cx="92400" cy="411825"/>
            </a:xfrm>
          </p:grpSpPr>
          <p:cxnSp>
            <p:nvCxnSpPr>
              <p:cNvPr id="163" name="Google Shape;163;p26"/>
              <p:cNvCxnSpPr/>
              <p:nvPr/>
            </p:nvCxnSpPr>
            <p:spPr>
              <a:xfrm>
                <a:off x="2116300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64" name="Google Shape;164;p26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65" name="Google Shape;165;p26"/>
            <p:cNvSpPr txBox="1"/>
            <p:nvPr/>
          </p:nvSpPr>
          <p:spPr>
            <a:xfrm>
              <a:off x="5131310" y="2703375"/>
              <a:ext cx="14040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Post-processing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" name="Google Shape;166;p26"/>
            <p:cNvSpPr txBox="1"/>
            <p:nvPr/>
          </p:nvSpPr>
          <p:spPr>
            <a:xfrm>
              <a:off x="5345100" y="3519663"/>
              <a:ext cx="12606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eagle-tools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Python functions to make inference output more interpretable and user-friendly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7" name="Google Shape;167;p26"/>
          <p:cNvGrpSpPr/>
          <p:nvPr/>
        </p:nvGrpSpPr>
        <p:grpSpPr>
          <a:xfrm>
            <a:off x="6683702" y="1056263"/>
            <a:ext cx="2379149" cy="1895362"/>
            <a:chOff x="6671027" y="1692088"/>
            <a:chExt cx="2379149" cy="1895362"/>
          </a:xfrm>
        </p:grpSpPr>
        <p:sp>
          <p:nvSpPr>
            <p:cNvPr id="168" name="Google Shape;168;p26"/>
            <p:cNvSpPr/>
            <p:nvPr/>
          </p:nvSpPr>
          <p:spPr>
            <a:xfrm>
              <a:off x="7040775" y="3080275"/>
              <a:ext cx="20094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9" name="Google Shape;169;p26"/>
            <p:cNvGrpSpPr/>
            <p:nvPr/>
          </p:nvGrpSpPr>
          <p:grpSpPr>
            <a:xfrm>
              <a:off x="6994658" y="2800855"/>
              <a:ext cx="92400" cy="411825"/>
              <a:chOff x="845575" y="2563700"/>
              <a:chExt cx="92400" cy="411825"/>
            </a:xfrm>
          </p:grpSpPr>
          <p:cxnSp>
            <p:nvCxnSpPr>
              <p:cNvPr id="170" name="Google Shape;170;p26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171" name="Google Shape;171;p26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72" name="Google Shape;172;p26"/>
            <p:cNvSpPr txBox="1"/>
            <p:nvPr/>
          </p:nvSpPr>
          <p:spPr>
            <a:xfrm>
              <a:off x="6671027" y="3216050"/>
              <a:ext cx="1087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Verification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3" name="Google Shape;173;p26"/>
            <p:cNvSpPr txBox="1"/>
            <p:nvPr/>
          </p:nvSpPr>
          <p:spPr>
            <a:xfrm>
              <a:off x="6859888" y="1692088"/>
              <a:ext cx="1781700" cy="74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wxvx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Tool for verifying forecasts against various models (GFS/HRRR) or observations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4" name="Google Shape;174;p26"/>
          <p:cNvSpPr/>
          <p:nvPr/>
        </p:nvSpPr>
        <p:spPr>
          <a:xfrm>
            <a:off x="7772400" y="2394825"/>
            <a:ext cx="1371600" cy="23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665A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550" y="3093700"/>
            <a:ext cx="854200" cy="8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6"/>
          <p:cNvSpPr/>
          <p:nvPr/>
        </p:nvSpPr>
        <p:spPr>
          <a:xfrm>
            <a:off x="2312850" y="1443250"/>
            <a:ext cx="137100" cy="137100"/>
          </a:xfrm>
          <a:prstGeom prst="ellipse">
            <a:avLst/>
          </a:prstGeom>
          <a:solidFill>
            <a:srgbClr val="1665AB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" name="Google Shape;177;p26"/>
          <p:cNvSpPr/>
          <p:nvPr/>
        </p:nvSpPr>
        <p:spPr>
          <a:xfrm>
            <a:off x="2312750" y="1683175"/>
            <a:ext cx="137100" cy="137100"/>
          </a:xfrm>
          <a:prstGeom prst="ellipse">
            <a:avLst/>
          </a:prstGeom>
          <a:solidFill>
            <a:srgbClr val="1665AB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8" name="Google Shape;178;p26"/>
          <p:cNvSpPr/>
          <p:nvPr/>
        </p:nvSpPr>
        <p:spPr>
          <a:xfrm>
            <a:off x="2723713" y="1216175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9" name="Google Shape;179;p26"/>
          <p:cNvSpPr/>
          <p:nvPr/>
        </p:nvSpPr>
        <p:spPr>
          <a:xfrm>
            <a:off x="2724238" y="1432438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0" name="Google Shape;180;p26"/>
          <p:cNvSpPr/>
          <p:nvPr/>
        </p:nvSpPr>
        <p:spPr>
          <a:xfrm>
            <a:off x="2724238" y="1648713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" name="Google Shape;181;p26"/>
          <p:cNvSpPr/>
          <p:nvPr/>
        </p:nvSpPr>
        <p:spPr>
          <a:xfrm>
            <a:off x="2723713" y="1863625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2" name="Google Shape;182;p26"/>
          <p:cNvSpPr/>
          <p:nvPr/>
        </p:nvSpPr>
        <p:spPr>
          <a:xfrm>
            <a:off x="3135638" y="1550950"/>
            <a:ext cx="137100" cy="137100"/>
          </a:xfrm>
          <a:prstGeom prst="ellipse">
            <a:avLst/>
          </a:prstGeom>
          <a:solidFill>
            <a:srgbClr val="93C7A9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83" name="Google Shape;183;p26"/>
          <p:cNvCxnSpPr>
            <a:stCxn id="176" idx="5"/>
            <a:endCxn id="181" idx="2"/>
          </p:cNvCxnSpPr>
          <p:nvPr/>
        </p:nvCxnSpPr>
        <p:spPr>
          <a:xfrm>
            <a:off x="2429872" y="1560272"/>
            <a:ext cx="293700" cy="3720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26"/>
          <p:cNvCxnSpPr>
            <a:stCxn id="176" idx="6"/>
            <a:endCxn id="180" idx="2"/>
          </p:cNvCxnSpPr>
          <p:nvPr/>
        </p:nvCxnSpPr>
        <p:spPr>
          <a:xfrm>
            <a:off x="2449950" y="1511800"/>
            <a:ext cx="274200" cy="205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5" name="Google Shape;185;p26"/>
          <p:cNvCxnSpPr>
            <a:stCxn id="176" idx="6"/>
            <a:endCxn id="179" idx="2"/>
          </p:cNvCxnSpPr>
          <p:nvPr/>
        </p:nvCxnSpPr>
        <p:spPr>
          <a:xfrm flipH="1" rot="10800000">
            <a:off x="2449950" y="1501000"/>
            <a:ext cx="274200" cy="108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6" name="Google Shape;186;p26"/>
          <p:cNvCxnSpPr>
            <a:stCxn id="176" idx="7"/>
            <a:endCxn id="178" idx="2"/>
          </p:cNvCxnSpPr>
          <p:nvPr/>
        </p:nvCxnSpPr>
        <p:spPr>
          <a:xfrm flipH="1" rot="10800000">
            <a:off x="2429872" y="1284828"/>
            <a:ext cx="293700" cy="178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7" name="Google Shape;187;p26"/>
          <p:cNvCxnSpPr>
            <a:stCxn id="177" idx="7"/>
            <a:endCxn id="178" idx="2"/>
          </p:cNvCxnSpPr>
          <p:nvPr/>
        </p:nvCxnSpPr>
        <p:spPr>
          <a:xfrm flipH="1" rot="10800000">
            <a:off x="2429772" y="1284753"/>
            <a:ext cx="294000" cy="418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26"/>
          <p:cNvCxnSpPr>
            <a:stCxn id="177" idx="7"/>
            <a:endCxn id="179" idx="2"/>
          </p:cNvCxnSpPr>
          <p:nvPr/>
        </p:nvCxnSpPr>
        <p:spPr>
          <a:xfrm flipH="1" rot="10800000">
            <a:off x="2429772" y="1501053"/>
            <a:ext cx="294600" cy="2022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9" name="Google Shape;189;p26"/>
          <p:cNvCxnSpPr>
            <a:stCxn id="177" idx="6"/>
            <a:endCxn id="180" idx="2"/>
          </p:cNvCxnSpPr>
          <p:nvPr/>
        </p:nvCxnSpPr>
        <p:spPr>
          <a:xfrm flipH="1" rot="10800000">
            <a:off x="2449850" y="1717225"/>
            <a:ext cx="274500" cy="34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0" name="Google Shape;190;p26"/>
          <p:cNvCxnSpPr>
            <a:stCxn id="177" idx="5"/>
            <a:endCxn id="181" idx="2"/>
          </p:cNvCxnSpPr>
          <p:nvPr/>
        </p:nvCxnSpPr>
        <p:spPr>
          <a:xfrm>
            <a:off x="2429772" y="1800197"/>
            <a:ext cx="294000" cy="1320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1" name="Google Shape;191;p26"/>
          <p:cNvCxnSpPr>
            <a:stCxn id="178" idx="6"/>
            <a:endCxn id="182" idx="1"/>
          </p:cNvCxnSpPr>
          <p:nvPr/>
        </p:nvCxnSpPr>
        <p:spPr>
          <a:xfrm>
            <a:off x="2860813" y="1284725"/>
            <a:ext cx="294900" cy="2862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2" name="Google Shape;192;p26"/>
          <p:cNvCxnSpPr>
            <a:stCxn id="179" idx="6"/>
            <a:endCxn id="182" idx="2"/>
          </p:cNvCxnSpPr>
          <p:nvPr/>
        </p:nvCxnSpPr>
        <p:spPr>
          <a:xfrm>
            <a:off x="2861338" y="1500988"/>
            <a:ext cx="274200" cy="118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3" name="Google Shape;193;p26"/>
          <p:cNvCxnSpPr>
            <a:stCxn id="180" idx="6"/>
            <a:endCxn id="182" idx="2"/>
          </p:cNvCxnSpPr>
          <p:nvPr/>
        </p:nvCxnSpPr>
        <p:spPr>
          <a:xfrm flipH="1" rot="10800000">
            <a:off x="2861338" y="1619463"/>
            <a:ext cx="274200" cy="978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4" name="Google Shape;194;p26"/>
          <p:cNvCxnSpPr>
            <a:stCxn id="181" idx="6"/>
            <a:endCxn id="182" idx="3"/>
          </p:cNvCxnSpPr>
          <p:nvPr/>
        </p:nvCxnSpPr>
        <p:spPr>
          <a:xfrm flipH="1" rot="10800000">
            <a:off x="2860813" y="1667875"/>
            <a:ext cx="294900" cy="2643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95" name="Google Shape;195;p26"/>
          <p:cNvPicPr preferRelativeResize="0"/>
          <p:nvPr/>
        </p:nvPicPr>
        <p:blipFill rotWithShape="1">
          <a:blip r:embed="rId4">
            <a:alphaModFix/>
          </a:blip>
          <a:srcRect b="0" l="0" r="13614" t="4398"/>
          <a:stretch/>
        </p:blipFill>
        <p:spPr>
          <a:xfrm>
            <a:off x="6831725" y="2909125"/>
            <a:ext cx="1863374" cy="124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6" title="Screenshot 2025-11-21 at 10.12.46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4850" y="2909127"/>
            <a:ext cx="1280150" cy="12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6" title="AITRAINING2 (2).png"/>
          <p:cNvPicPr preferRelativeResize="0"/>
          <p:nvPr/>
        </p:nvPicPr>
        <p:blipFill rotWithShape="1">
          <a:blip r:embed="rId6">
            <a:alphaModFix/>
          </a:blip>
          <a:srcRect b="5907" l="7002" r="8837" t="8972"/>
          <a:stretch/>
        </p:blipFill>
        <p:spPr>
          <a:xfrm>
            <a:off x="5143975" y="923700"/>
            <a:ext cx="1371602" cy="83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6" title="AITRAINING (2).png"/>
          <p:cNvPicPr preferRelativeResize="0"/>
          <p:nvPr/>
        </p:nvPicPr>
        <p:blipFill rotWithShape="1">
          <a:blip r:embed="rId7">
            <a:alphaModFix/>
          </a:blip>
          <a:srcRect b="5907" l="7922" r="8073" t="8972"/>
          <a:stretch/>
        </p:blipFill>
        <p:spPr>
          <a:xfrm>
            <a:off x="5357775" y="1201125"/>
            <a:ext cx="1371602" cy="83667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6"/>
          <p:cNvSpPr/>
          <p:nvPr/>
        </p:nvSpPr>
        <p:spPr>
          <a:xfrm>
            <a:off x="142850" y="2447175"/>
            <a:ext cx="768900" cy="133500"/>
          </a:xfrm>
          <a:prstGeom prst="rect">
            <a:avLst/>
          </a:prstGeom>
          <a:solidFill>
            <a:srgbClr val="93C7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6"/>
          <p:cNvSpPr txBox="1"/>
          <p:nvPr/>
        </p:nvSpPr>
        <p:spPr>
          <a:xfrm rot="-5400000">
            <a:off x="-891800" y="2265525"/>
            <a:ext cx="18702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Create Conda Environments</a:t>
            </a:r>
            <a:endParaRPr b="1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26"/>
          <p:cNvSpPr txBox="1"/>
          <p:nvPr/>
        </p:nvSpPr>
        <p:spPr>
          <a:xfrm>
            <a:off x="8386800" y="1728975"/>
            <a:ext cx="768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0">
                <a:solidFill>
                  <a:srgbClr val="FF9900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  <a:endParaRPr b="1" sz="9000">
              <a:solidFill>
                <a:srgbClr val="FF99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Nested-EAGLE in Near-Real-Time (NRT)</a:t>
            </a:r>
            <a:endParaRPr/>
          </a:p>
        </p:txBody>
      </p:sp>
      <p:sp>
        <p:nvSpPr>
          <p:cNvPr id="207" name="Google Shape;207;p27"/>
          <p:cNvSpPr txBox="1"/>
          <p:nvPr>
            <p:ph idx="1" type="body"/>
          </p:nvPr>
        </p:nvSpPr>
        <p:spPr>
          <a:xfrm>
            <a:off x="322300" y="974725"/>
            <a:ext cx="8492100" cy="17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Our team has developed </a:t>
            </a:r>
            <a:r>
              <a:rPr lang="en" sz="1700"/>
              <a:t>NRT capability within EAGLE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Currently running the Nested-EAGLE model in NRT on Ursa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Every 6 hours (0, 6, 12, 18)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10 day forecasts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Verification</a:t>
            </a:r>
            <a:r>
              <a:rPr lang="en" sz="1700"/>
              <a:t> of every forecast against observations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Azure capability also provided</a:t>
            </a:r>
            <a:endParaRPr sz="1700"/>
          </a:p>
        </p:txBody>
      </p:sp>
      <p:pic>
        <p:nvPicPr>
          <p:cNvPr id="208" name="Google Shape;20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5250" y="2869975"/>
            <a:ext cx="4773501" cy="221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/>
          <p:nvPr/>
        </p:nvSpPr>
        <p:spPr>
          <a:xfrm>
            <a:off x="7475325" y="4093200"/>
            <a:ext cx="1528500" cy="1361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4" name="Google Shape;214;p2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Does it Work?</a:t>
            </a:r>
            <a:endParaRPr/>
          </a:p>
        </p:txBody>
      </p:sp>
      <p:grpSp>
        <p:nvGrpSpPr>
          <p:cNvPr id="215" name="Google Shape;215;p28"/>
          <p:cNvGrpSpPr/>
          <p:nvPr/>
        </p:nvGrpSpPr>
        <p:grpSpPr>
          <a:xfrm>
            <a:off x="478851" y="1354325"/>
            <a:ext cx="1971105" cy="2053200"/>
            <a:chOff x="466176" y="1534250"/>
            <a:chExt cx="1971105" cy="2053200"/>
          </a:xfrm>
        </p:grpSpPr>
        <p:sp>
          <p:nvSpPr>
            <p:cNvPr id="216" name="Google Shape;216;p28"/>
            <p:cNvSpPr/>
            <p:nvPr/>
          </p:nvSpPr>
          <p:spPr>
            <a:xfrm>
              <a:off x="902781" y="3080265"/>
              <a:ext cx="15345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8"/>
            <p:cNvSpPr txBox="1"/>
            <p:nvPr/>
          </p:nvSpPr>
          <p:spPr>
            <a:xfrm>
              <a:off x="466176" y="3216050"/>
              <a:ext cx="12087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Data Preprocessing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18" name="Google Shape;218;p28"/>
            <p:cNvGrpSpPr/>
            <p:nvPr/>
          </p:nvGrpSpPr>
          <p:grpSpPr>
            <a:xfrm>
              <a:off x="851208" y="2800855"/>
              <a:ext cx="92400" cy="411825"/>
              <a:chOff x="845575" y="2563700"/>
              <a:chExt cx="92400" cy="411825"/>
            </a:xfrm>
          </p:grpSpPr>
          <p:cxnSp>
            <p:nvCxnSpPr>
              <p:cNvPr id="219" name="Google Shape;219;p28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20" name="Google Shape;220;p28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1" name="Google Shape;221;p28"/>
            <p:cNvSpPr txBox="1"/>
            <p:nvPr/>
          </p:nvSpPr>
          <p:spPr>
            <a:xfrm>
              <a:off x="680000" y="1534250"/>
              <a:ext cx="13917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ufs2arco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Tool for making NOAA data more accessible for analysis and machine learning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2084375" y="2535350"/>
            <a:ext cx="1900081" cy="2143325"/>
            <a:chOff x="2071700" y="2715275"/>
            <a:chExt cx="1900081" cy="2143325"/>
          </a:xfrm>
        </p:grpSpPr>
        <p:sp>
          <p:nvSpPr>
            <p:cNvPr id="223" name="Google Shape;223;p28"/>
            <p:cNvSpPr/>
            <p:nvPr/>
          </p:nvSpPr>
          <p:spPr>
            <a:xfrm>
              <a:off x="2437281" y="3080265"/>
              <a:ext cx="1534500" cy="133500"/>
            </a:xfrm>
            <a:prstGeom prst="rect">
              <a:avLst/>
            </a:prstGeom>
            <a:solidFill>
              <a:srgbClr val="93C7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8"/>
            <p:cNvSpPr txBox="1"/>
            <p:nvPr/>
          </p:nvSpPr>
          <p:spPr>
            <a:xfrm>
              <a:off x="2221488" y="3489400"/>
              <a:ext cx="1391700" cy="136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Community framework for training </a:t>
              </a: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graph</a:t>
              </a: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-based ML weather models using </a:t>
              </a: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anemoi-core.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5" name="Google Shape;225;p28"/>
            <p:cNvSpPr txBox="1"/>
            <p:nvPr/>
          </p:nvSpPr>
          <p:spPr>
            <a:xfrm>
              <a:off x="2071700" y="2715275"/>
              <a:ext cx="1391700" cy="35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Model Training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226" name="Google Shape;226;p28"/>
            <p:cNvGrpSpPr/>
            <p:nvPr/>
          </p:nvGrpSpPr>
          <p:grpSpPr>
            <a:xfrm rot="10800000">
              <a:off x="2395183" y="3080258"/>
              <a:ext cx="92400" cy="411825"/>
              <a:chOff x="2070100" y="2563700"/>
              <a:chExt cx="92400" cy="411825"/>
            </a:xfrm>
          </p:grpSpPr>
          <p:cxnSp>
            <p:nvCxnSpPr>
              <p:cNvPr id="227" name="Google Shape;227;p28"/>
              <p:cNvCxnSpPr/>
              <p:nvPr/>
            </p:nvCxnSpPr>
            <p:spPr>
              <a:xfrm>
                <a:off x="2116300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28" name="Google Shape;228;p28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29" name="Google Shape;229;p28"/>
          <p:cNvGrpSpPr/>
          <p:nvPr/>
        </p:nvGrpSpPr>
        <p:grpSpPr>
          <a:xfrm>
            <a:off x="3630813" y="1370725"/>
            <a:ext cx="1888141" cy="2036800"/>
            <a:chOff x="3618138" y="1550650"/>
            <a:chExt cx="1888141" cy="2036800"/>
          </a:xfrm>
        </p:grpSpPr>
        <p:sp>
          <p:nvSpPr>
            <p:cNvPr id="230" name="Google Shape;230;p28"/>
            <p:cNvSpPr/>
            <p:nvPr/>
          </p:nvSpPr>
          <p:spPr>
            <a:xfrm>
              <a:off x="3971778" y="3080265"/>
              <a:ext cx="15345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1" name="Google Shape;231;p28"/>
            <p:cNvGrpSpPr/>
            <p:nvPr/>
          </p:nvGrpSpPr>
          <p:grpSpPr>
            <a:xfrm>
              <a:off x="3924544" y="2800855"/>
              <a:ext cx="92400" cy="411825"/>
              <a:chOff x="845575" y="2563700"/>
              <a:chExt cx="92400" cy="411825"/>
            </a:xfrm>
          </p:grpSpPr>
          <p:cxnSp>
            <p:nvCxnSpPr>
              <p:cNvPr id="232" name="Google Shape;232;p28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33" name="Google Shape;233;p28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34" name="Google Shape;234;p28"/>
            <p:cNvSpPr txBox="1"/>
            <p:nvPr/>
          </p:nvSpPr>
          <p:spPr>
            <a:xfrm>
              <a:off x="3642898" y="3216050"/>
              <a:ext cx="8613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Inference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" name="Google Shape;235;p28"/>
            <p:cNvSpPr txBox="1"/>
            <p:nvPr/>
          </p:nvSpPr>
          <p:spPr>
            <a:xfrm>
              <a:off x="3618138" y="1550650"/>
              <a:ext cx="1368900" cy="8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Anemoi-inference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Package within the Anemoi framework for creating forecasts from a model checkpoint</a:t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6" name="Google Shape;236;p28"/>
          <p:cNvGrpSpPr/>
          <p:nvPr/>
        </p:nvGrpSpPr>
        <p:grpSpPr>
          <a:xfrm>
            <a:off x="5143985" y="2523450"/>
            <a:ext cx="1909466" cy="1760088"/>
            <a:chOff x="5131310" y="2703375"/>
            <a:chExt cx="1909466" cy="1760088"/>
          </a:xfrm>
        </p:grpSpPr>
        <p:sp>
          <p:nvSpPr>
            <p:cNvPr id="237" name="Google Shape;237;p28"/>
            <p:cNvSpPr/>
            <p:nvPr/>
          </p:nvSpPr>
          <p:spPr>
            <a:xfrm>
              <a:off x="5506276" y="3080265"/>
              <a:ext cx="1534500" cy="133500"/>
            </a:xfrm>
            <a:prstGeom prst="rect">
              <a:avLst/>
            </a:prstGeom>
            <a:solidFill>
              <a:srgbClr val="93C7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8" name="Google Shape;238;p28"/>
            <p:cNvGrpSpPr/>
            <p:nvPr/>
          </p:nvGrpSpPr>
          <p:grpSpPr>
            <a:xfrm rot="10800000">
              <a:off x="5455515" y="3080258"/>
              <a:ext cx="92400" cy="411825"/>
              <a:chOff x="2070100" y="2563700"/>
              <a:chExt cx="92400" cy="411825"/>
            </a:xfrm>
          </p:grpSpPr>
          <p:cxnSp>
            <p:nvCxnSpPr>
              <p:cNvPr id="239" name="Google Shape;239;p28"/>
              <p:cNvCxnSpPr/>
              <p:nvPr/>
            </p:nvCxnSpPr>
            <p:spPr>
              <a:xfrm>
                <a:off x="2116300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40" name="Google Shape;240;p28"/>
              <p:cNvSpPr/>
              <p:nvPr/>
            </p:nvSpPr>
            <p:spPr>
              <a:xfrm>
                <a:off x="2070100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1" name="Google Shape;241;p28"/>
            <p:cNvSpPr txBox="1"/>
            <p:nvPr/>
          </p:nvSpPr>
          <p:spPr>
            <a:xfrm>
              <a:off x="5131310" y="2703375"/>
              <a:ext cx="14040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Post-processing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2" name="Google Shape;242;p28"/>
            <p:cNvSpPr txBox="1"/>
            <p:nvPr/>
          </p:nvSpPr>
          <p:spPr>
            <a:xfrm>
              <a:off x="5345100" y="3519663"/>
              <a:ext cx="1260600" cy="94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eagle-tools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Python functions to make inference output more interpretable and user-friendly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43" name="Google Shape;243;p28"/>
          <p:cNvGrpSpPr/>
          <p:nvPr/>
        </p:nvGrpSpPr>
        <p:grpSpPr>
          <a:xfrm>
            <a:off x="6683702" y="1512163"/>
            <a:ext cx="2379149" cy="1895362"/>
            <a:chOff x="6671027" y="1692088"/>
            <a:chExt cx="2379149" cy="1895362"/>
          </a:xfrm>
        </p:grpSpPr>
        <p:sp>
          <p:nvSpPr>
            <p:cNvPr id="244" name="Google Shape;244;p28"/>
            <p:cNvSpPr/>
            <p:nvPr/>
          </p:nvSpPr>
          <p:spPr>
            <a:xfrm>
              <a:off x="7040775" y="3080275"/>
              <a:ext cx="2009400" cy="133500"/>
            </a:xfrm>
            <a:prstGeom prst="rect">
              <a:avLst/>
            </a:prstGeom>
            <a:solidFill>
              <a:srgbClr val="1665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5" name="Google Shape;245;p28"/>
            <p:cNvGrpSpPr/>
            <p:nvPr/>
          </p:nvGrpSpPr>
          <p:grpSpPr>
            <a:xfrm>
              <a:off x="6994658" y="2800855"/>
              <a:ext cx="92400" cy="411825"/>
              <a:chOff x="845575" y="2563700"/>
              <a:chExt cx="92400" cy="411825"/>
            </a:xfrm>
          </p:grpSpPr>
          <p:cxnSp>
            <p:nvCxnSpPr>
              <p:cNvPr id="246" name="Google Shape;246;p28"/>
              <p:cNvCxnSpPr/>
              <p:nvPr/>
            </p:nvCxnSpPr>
            <p:spPr>
              <a:xfrm>
                <a:off x="891775" y="2616125"/>
                <a:ext cx="0" cy="3594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247" name="Google Shape;247;p28"/>
              <p:cNvSpPr/>
              <p:nvPr/>
            </p:nvSpPr>
            <p:spPr>
              <a:xfrm>
                <a:off x="845575" y="2563700"/>
                <a:ext cx="92400" cy="924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48" name="Google Shape;248;p28"/>
            <p:cNvSpPr txBox="1"/>
            <p:nvPr/>
          </p:nvSpPr>
          <p:spPr>
            <a:xfrm>
              <a:off x="6671027" y="3216050"/>
              <a:ext cx="1087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1200">
                  <a:latin typeface="Roboto"/>
                  <a:ea typeface="Roboto"/>
                  <a:cs typeface="Roboto"/>
                  <a:sym typeface="Roboto"/>
                </a:rPr>
                <a:t>Verification</a:t>
              </a:r>
              <a:endParaRPr b="1"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9" name="Google Shape;249;p28"/>
            <p:cNvSpPr txBox="1"/>
            <p:nvPr/>
          </p:nvSpPr>
          <p:spPr>
            <a:xfrm>
              <a:off x="6859888" y="1692088"/>
              <a:ext cx="1781700" cy="74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000">
                  <a:latin typeface="Roboto"/>
                  <a:ea typeface="Roboto"/>
                  <a:cs typeface="Roboto"/>
                  <a:sym typeface="Roboto"/>
                </a:rPr>
                <a:t>wxvx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1000">
                  <a:latin typeface="Roboto"/>
                  <a:ea typeface="Roboto"/>
                  <a:cs typeface="Roboto"/>
                  <a:sym typeface="Roboto"/>
                </a:rPr>
                <a:t>Tool for verifying forecasts against various models (GFS/HRRR) or observations</a:t>
              </a:r>
              <a:endParaRPr b="1" sz="10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50" name="Google Shape;250;p28"/>
          <p:cNvSpPr/>
          <p:nvPr/>
        </p:nvSpPr>
        <p:spPr>
          <a:xfrm>
            <a:off x="7772400" y="2850725"/>
            <a:ext cx="1371600" cy="23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665A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DISPLAY RESULTS!</a:t>
            </a:r>
            <a:endParaRPr b="1" sz="9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1" name="Google Shape;25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550" y="3549600"/>
            <a:ext cx="854200" cy="8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8"/>
          <p:cNvSpPr/>
          <p:nvPr/>
        </p:nvSpPr>
        <p:spPr>
          <a:xfrm>
            <a:off x="2167500" y="1444300"/>
            <a:ext cx="137100" cy="137100"/>
          </a:xfrm>
          <a:prstGeom prst="ellipse">
            <a:avLst/>
          </a:prstGeom>
          <a:solidFill>
            <a:srgbClr val="1665AB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2312750" y="2139075"/>
            <a:ext cx="137100" cy="137100"/>
          </a:xfrm>
          <a:prstGeom prst="ellipse">
            <a:avLst/>
          </a:prstGeom>
          <a:solidFill>
            <a:srgbClr val="1665AB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2667963" y="1227325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2623688" y="1433488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6" name="Google Shape;256;p28"/>
          <p:cNvSpPr/>
          <p:nvPr/>
        </p:nvSpPr>
        <p:spPr>
          <a:xfrm>
            <a:off x="2724238" y="2104613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7" name="Google Shape;257;p28"/>
          <p:cNvSpPr/>
          <p:nvPr/>
        </p:nvSpPr>
        <p:spPr>
          <a:xfrm>
            <a:off x="2723713" y="2319525"/>
            <a:ext cx="137100" cy="137100"/>
          </a:xfrm>
          <a:prstGeom prst="ellipse">
            <a:avLst/>
          </a:prstGeom>
          <a:solidFill>
            <a:srgbClr val="EFF9B6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2990288" y="1552000"/>
            <a:ext cx="137100" cy="137100"/>
          </a:xfrm>
          <a:prstGeom prst="ellipse">
            <a:avLst/>
          </a:prstGeom>
          <a:solidFill>
            <a:srgbClr val="93C7A9"/>
          </a:solidFill>
          <a:ln cap="flat" cmpd="sng" w="9525">
            <a:solidFill>
              <a:srgbClr val="4242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59" name="Google Shape;259;p28"/>
          <p:cNvCxnSpPr>
            <a:stCxn id="252" idx="5"/>
            <a:endCxn id="257" idx="2"/>
          </p:cNvCxnSpPr>
          <p:nvPr/>
        </p:nvCxnSpPr>
        <p:spPr>
          <a:xfrm>
            <a:off x="2284522" y="1561322"/>
            <a:ext cx="439200" cy="8268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0" name="Google Shape;260;p28"/>
          <p:cNvCxnSpPr>
            <a:stCxn id="252" idx="6"/>
            <a:endCxn id="256" idx="2"/>
          </p:cNvCxnSpPr>
          <p:nvPr/>
        </p:nvCxnSpPr>
        <p:spPr>
          <a:xfrm>
            <a:off x="2304600" y="1512850"/>
            <a:ext cx="419700" cy="6603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1" name="Google Shape;261;p28"/>
          <p:cNvCxnSpPr>
            <a:stCxn id="252" idx="6"/>
            <a:endCxn id="255" idx="2"/>
          </p:cNvCxnSpPr>
          <p:nvPr/>
        </p:nvCxnSpPr>
        <p:spPr>
          <a:xfrm flipH="1" rot="10800000">
            <a:off x="2304600" y="1502050"/>
            <a:ext cx="319200" cy="108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2" name="Google Shape;262;p28"/>
          <p:cNvCxnSpPr>
            <a:stCxn id="252" idx="7"/>
            <a:endCxn id="254" idx="2"/>
          </p:cNvCxnSpPr>
          <p:nvPr/>
        </p:nvCxnSpPr>
        <p:spPr>
          <a:xfrm flipH="1" rot="10800000">
            <a:off x="2284522" y="1295778"/>
            <a:ext cx="383400" cy="1686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3" name="Google Shape;263;p28"/>
          <p:cNvCxnSpPr>
            <a:stCxn id="253" idx="7"/>
            <a:endCxn id="254" idx="2"/>
          </p:cNvCxnSpPr>
          <p:nvPr/>
        </p:nvCxnSpPr>
        <p:spPr>
          <a:xfrm flipH="1" rot="10800000">
            <a:off x="2429772" y="1295753"/>
            <a:ext cx="238200" cy="8634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4" name="Google Shape;264;p28"/>
          <p:cNvCxnSpPr>
            <a:stCxn id="253" idx="7"/>
            <a:endCxn id="255" idx="2"/>
          </p:cNvCxnSpPr>
          <p:nvPr/>
        </p:nvCxnSpPr>
        <p:spPr>
          <a:xfrm flipH="1" rot="10800000">
            <a:off x="2429772" y="1502153"/>
            <a:ext cx="193800" cy="6570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5" name="Google Shape;265;p28"/>
          <p:cNvCxnSpPr>
            <a:stCxn id="253" idx="6"/>
            <a:endCxn id="256" idx="2"/>
          </p:cNvCxnSpPr>
          <p:nvPr/>
        </p:nvCxnSpPr>
        <p:spPr>
          <a:xfrm flipH="1" rot="10800000">
            <a:off x="2449850" y="2173125"/>
            <a:ext cx="274500" cy="34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6" name="Google Shape;266;p28"/>
          <p:cNvCxnSpPr>
            <a:stCxn id="253" idx="5"/>
            <a:endCxn id="257" idx="2"/>
          </p:cNvCxnSpPr>
          <p:nvPr/>
        </p:nvCxnSpPr>
        <p:spPr>
          <a:xfrm>
            <a:off x="2429772" y="2256097"/>
            <a:ext cx="294000" cy="1320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7" name="Google Shape;267;p28"/>
          <p:cNvCxnSpPr>
            <a:stCxn id="254" idx="6"/>
            <a:endCxn id="258" idx="1"/>
          </p:cNvCxnSpPr>
          <p:nvPr/>
        </p:nvCxnSpPr>
        <p:spPr>
          <a:xfrm>
            <a:off x="2805063" y="1295875"/>
            <a:ext cx="205200" cy="2763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8" name="Google Shape;268;p28"/>
          <p:cNvCxnSpPr>
            <a:stCxn id="255" idx="6"/>
            <a:endCxn id="258" idx="2"/>
          </p:cNvCxnSpPr>
          <p:nvPr/>
        </p:nvCxnSpPr>
        <p:spPr>
          <a:xfrm>
            <a:off x="2760788" y="1502038"/>
            <a:ext cx="229500" cy="1185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9" name="Google Shape;269;p28"/>
          <p:cNvCxnSpPr>
            <a:stCxn id="256" idx="6"/>
            <a:endCxn id="258" idx="2"/>
          </p:cNvCxnSpPr>
          <p:nvPr/>
        </p:nvCxnSpPr>
        <p:spPr>
          <a:xfrm flipH="1" rot="10800000">
            <a:off x="2861338" y="1620563"/>
            <a:ext cx="129000" cy="5526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70" name="Google Shape;270;p28"/>
          <p:cNvCxnSpPr>
            <a:stCxn id="257" idx="6"/>
            <a:endCxn id="258" idx="3"/>
          </p:cNvCxnSpPr>
          <p:nvPr/>
        </p:nvCxnSpPr>
        <p:spPr>
          <a:xfrm flipH="1" rot="10800000">
            <a:off x="2860813" y="1668975"/>
            <a:ext cx="149700" cy="719100"/>
          </a:xfrm>
          <a:prstGeom prst="straightConnector1">
            <a:avLst/>
          </a:prstGeom>
          <a:noFill/>
          <a:ln cap="flat" cmpd="sng" w="9525">
            <a:solidFill>
              <a:srgbClr val="42424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71" name="Google Shape;271;p28"/>
          <p:cNvPicPr preferRelativeResize="0"/>
          <p:nvPr/>
        </p:nvPicPr>
        <p:blipFill rotWithShape="1">
          <a:blip r:embed="rId4">
            <a:alphaModFix/>
          </a:blip>
          <a:srcRect b="0" l="0" r="13614" t="4398"/>
          <a:stretch/>
        </p:blipFill>
        <p:spPr>
          <a:xfrm>
            <a:off x="6831725" y="3365025"/>
            <a:ext cx="1863374" cy="124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8" title="Screenshot 2025-11-21 at 10.12.46 A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4850" y="3365027"/>
            <a:ext cx="1280150" cy="127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8" title="AITRAINING2 (2).png"/>
          <p:cNvPicPr preferRelativeResize="0"/>
          <p:nvPr/>
        </p:nvPicPr>
        <p:blipFill rotWithShape="1">
          <a:blip r:embed="rId6">
            <a:alphaModFix/>
          </a:blip>
          <a:srcRect b="5907" l="7002" r="8837" t="8972"/>
          <a:stretch/>
        </p:blipFill>
        <p:spPr>
          <a:xfrm>
            <a:off x="5143975" y="1379600"/>
            <a:ext cx="1371602" cy="83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8" title="AITRAINING (2).png"/>
          <p:cNvPicPr preferRelativeResize="0"/>
          <p:nvPr/>
        </p:nvPicPr>
        <p:blipFill rotWithShape="1">
          <a:blip r:embed="rId7">
            <a:alphaModFix/>
          </a:blip>
          <a:srcRect b="5907" l="7922" r="8073" t="8972"/>
          <a:stretch/>
        </p:blipFill>
        <p:spPr>
          <a:xfrm>
            <a:off x="5357775" y="1657025"/>
            <a:ext cx="1371602" cy="83667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8"/>
          <p:cNvSpPr/>
          <p:nvPr/>
        </p:nvSpPr>
        <p:spPr>
          <a:xfrm>
            <a:off x="142850" y="2903075"/>
            <a:ext cx="768900" cy="133500"/>
          </a:xfrm>
          <a:prstGeom prst="rect">
            <a:avLst/>
          </a:prstGeom>
          <a:solidFill>
            <a:srgbClr val="93C7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8"/>
          <p:cNvSpPr txBox="1"/>
          <p:nvPr/>
        </p:nvSpPr>
        <p:spPr>
          <a:xfrm rot="-5400000">
            <a:off x="-891800" y="2721425"/>
            <a:ext cx="1870200" cy="2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Create Conda Environments</a:t>
            </a:r>
            <a:endParaRPr b="1"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28"/>
          <p:cNvSpPr/>
          <p:nvPr/>
        </p:nvSpPr>
        <p:spPr>
          <a:xfrm>
            <a:off x="1865088" y="931800"/>
            <a:ext cx="1642800" cy="3546900"/>
          </a:xfrm>
          <a:prstGeom prst="mathMultiply">
            <a:avLst>
              <a:gd fmla="val 23520" name="adj1"/>
            </a:avLst>
          </a:prstGeom>
          <a:solidFill>
            <a:srgbClr val="084D7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8" name="Google Shape;278;p28" title="Screenshot 2026-07-14 at 9.14.23 A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23099" y="4004775"/>
            <a:ext cx="2031350" cy="399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8" title="Screenshot 2026-07-14 at 9.14.59 AM.png"/>
          <p:cNvPicPr preferRelativeResize="0"/>
          <p:nvPr/>
        </p:nvPicPr>
        <p:blipFill rotWithShape="1">
          <a:blip r:embed="rId9">
            <a:alphaModFix/>
          </a:blip>
          <a:srcRect b="0" l="0" r="42811" t="58155"/>
          <a:stretch/>
        </p:blipFill>
        <p:spPr>
          <a:xfrm>
            <a:off x="1622652" y="4478700"/>
            <a:ext cx="2227750" cy="3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9"/>
          <p:cNvSpPr txBox="1"/>
          <p:nvPr>
            <p:ph idx="1" type="body"/>
          </p:nvPr>
        </p:nvSpPr>
        <p:spPr>
          <a:xfrm>
            <a:off x="1323550" y="3632378"/>
            <a:ext cx="1869300" cy="1257600"/>
          </a:xfrm>
          <a:prstGeom prst="rect">
            <a:avLst/>
          </a:prstGeom>
        </p:spPr>
        <p:txBody>
          <a:bodyPr anchorCtr="0" anchor="t" bIns="118600" lIns="118600" spcFirstLastPara="1" rIns="118600" wrap="square" tIns="1186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86"/>
              <a:t>w</a:t>
            </a:r>
            <a:r>
              <a:rPr b="1" i="1" lang="en" sz="1686"/>
              <a:t>ait ~12 days…</a:t>
            </a:r>
            <a:endParaRPr b="1" i="1" sz="1686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32"/>
              <a:t>(240 hour forecast + 2 day prepbufr delay)</a:t>
            </a:r>
            <a:endParaRPr b="1" i="1" sz="1032"/>
          </a:p>
        </p:txBody>
      </p:sp>
      <p:grpSp>
        <p:nvGrpSpPr>
          <p:cNvPr id="285" name="Google Shape;285;p29"/>
          <p:cNvGrpSpPr/>
          <p:nvPr/>
        </p:nvGrpSpPr>
        <p:grpSpPr>
          <a:xfrm>
            <a:off x="2553705" y="447699"/>
            <a:ext cx="4118869" cy="4118869"/>
            <a:chOff x="2820225" y="891450"/>
            <a:chExt cx="3175200" cy="3175200"/>
          </a:xfrm>
        </p:grpSpPr>
        <p:sp>
          <p:nvSpPr>
            <p:cNvPr id="286" name="Google Shape;286;p29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rgbClr val="83E3DA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rgbClr val="83E3DA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8" name="Google Shape;288;p29"/>
          <p:cNvGrpSpPr/>
          <p:nvPr/>
        </p:nvGrpSpPr>
        <p:grpSpPr>
          <a:xfrm>
            <a:off x="5550439" y="1978423"/>
            <a:ext cx="1730595" cy="1119868"/>
            <a:chOff x="5130381" y="2071472"/>
            <a:chExt cx="1334100" cy="863296"/>
          </a:xfrm>
        </p:grpSpPr>
        <p:sp>
          <p:nvSpPr>
            <p:cNvPr id="289" name="Google Shape;289;p29"/>
            <p:cNvSpPr/>
            <p:nvPr/>
          </p:nvSpPr>
          <p:spPr>
            <a:xfrm>
              <a:off x="5130381" y="2575068"/>
              <a:ext cx="1332300" cy="359700"/>
            </a:xfrm>
            <a:prstGeom prst="rect">
              <a:avLst/>
            </a:prstGeom>
            <a:solidFill>
              <a:srgbClr val="1B786F"/>
            </a:solidFill>
            <a:ln>
              <a:noFill/>
            </a:ln>
          </p:spPr>
          <p:txBody>
            <a:bodyPr anchorCtr="0" anchor="t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HRRR + GFS</a:t>
              </a:r>
              <a:endParaRPr sz="1816">
                <a:solidFill>
                  <a:srgbClr val="FFFFFF"/>
                </a:solidFill>
              </a:endParaRPr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130381" y="2071472"/>
              <a:ext cx="1334100" cy="545100"/>
            </a:xfrm>
            <a:prstGeom prst="round1Rect">
              <a:avLst>
                <a:gd fmla="val 50000" name="adj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Load Initial Conditions</a:t>
              </a:r>
              <a:endParaRPr b="1" sz="1638">
                <a:solidFill>
                  <a:srgbClr val="FFFFFF"/>
                </a:solidFill>
              </a:endParaRPr>
            </a:p>
          </p:txBody>
        </p:sp>
      </p:grpSp>
      <p:grpSp>
        <p:nvGrpSpPr>
          <p:cNvPr id="291" name="Google Shape;291;p29"/>
          <p:cNvGrpSpPr/>
          <p:nvPr/>
        </p:nvGrpSpPr>
        <p:grpSpPr>
          <a:xfrm>
            <a:off x="3822172" y="297330"/>
            <a:ext cx="1728261" cy="1186629"/>
            <a:chOff x="3798075" y="775532"/>
            <a:chExt cx="1332301" cy="914762"/>
          </a:xfrm>
        </p:grpSpPr>
        <p:sp>
          <p:nvSpPr>
            <p:cNvPr id="292" name="Google Shape;292;p29"/>
            <p:cNvSpPr/>
            <p:nvPr/>
          </p:nvSpPr>
          <p:spPr>
            <a:xfrm>
              <a:off x="3798076" y="1286494"/>
              <a:ext cx="1332300" cy="403800"/>
            </a:xfrm>
            <a:prstGeom prst="rect">
              <a:avLst/>
            </a:prstGeom>
            <a:solidFill>
              <a:srgbClr val="1B786F"/>
            </a:solidFill>
            <a:ln>
              <a:noFill/>
            </a:ln>
          </p:spPr>
          <p:txBody>
            <a:bodyPr anchorCtr="0" anchor="t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29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Set datetimes to most recent initialization</a:t>
              </a:r>
              <a:endParaRPr sz="1907">
                <a:solidFill>
                  <a:srgbClr val="FFFFFF"/>
                </a:solidFill>
              </a:endParaRPr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3798075" y="775532"/>
              <a:ext cx="1332300" cy="545100"/>
            </a:xfrm>
            <a:prstGeom prst="round1Rect">
              <a:avLst>
                <a:gd fmla="val 50000" name="adj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Config Generation</a:t>
              </a:r>
              <a:endParaRPr b="1" sz="1638">
                <a:solidFill>
                  <a:srgbClr val="FFFFFF"/>
                </a:solidFill>
              </a:endParaRPr>
            </a:p>
          </p:txBody>
        </p:sp>
      </p:grpSp>
      <p:grpSp>
        <p:nvGrpSpPr>
          <p:cNvPr id="294" name="Google Shape;294;p29"/>
          <p:cNvGrpSpPr/>
          <p:nvPr/>
        </p:nvGrpSpPr>
        <p:grpSpPr>
          <a:xfrm>
            <a:off x="2093908" y="1978430"/>
            <a:ext cx="1728264" cy="1186644"/>
            <a:chOff x="2465771" y="2071477"/>
            <a:chExt cx="1332304" cy="914773"/>
          </a:xfrm>
        </p:grpSpPr>
        <p:sp>
          <p:nvSpPr>
            <p:cNvPr id="295" name="Google Shape;295;p29"/>
            <p:cNvSpPr/>
            <p:nvPr/>
          </p:nvSpPr>
          <p:spPr>
            <a:xfrm>
              <a:off x="2465771" y="2582451"/>
              <a:ext cx="1332300" cy="403800"/>
            </a:xfrm>
            <a:prstGeom prst="rect">
              <a:avLst/>
            </a:prstGeom>
            <a:solidFill>
              <a:srgbClr val="1B786F"/>
            </a:solidFill>
            <a:ln>
              <a:noFill/>
            </a:ln>
          </p:spPr>
          <p:txBody>
            <a:bodyPr anchorCtr="0" anchor="t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grid-to-obs</a:t>
              </a:r>
              <a:endParaRPr sz="1816">
                <a:solidFill>
                  <a:srgbClr val="FFFFFF"/>
                </a:solidFill>
              </a:endParaRPr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2465775" y="2071477"/>
              <a:ext cx="1332300" cy="545100"/>
            </a:xfrm>
            <a:prstGeom prst="round1Rect">
              <a:avLst>
                <a:gd fmla="val 50000" name="adj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Verification</a:t>
              </a:r>
              <a:endParaRPr b="1" sz="1638">
                <a:solidFill>
                  <a:srgbClr val="FFFFFF"/>
                </a:solidFill>
              </a:endParaRPr>
            </a:p>
          </p:txBody>
        </p:sp>
      </p:grpSp>
      <p:grpSp>
        <p:nvGrpSpPr>
          <p:cNvPr id="297" name="Google Shape;297;p29"/>
          <p:cNvGrpSpPr/>
          <p:nvPr/>
        </p:nvGrpSpPr>
        <p:grpSpPr>
          <a:xfrm>
            <a:off x="3822172" y="3667806"/>
            <a:ext cx="1728261" cy="1186754"/>
            <a:chOff x="3798075" y="3373802"/>
            <a:chExt cx="1332301" cy="914858"/>
          </a:xfrm>
        </p:grpSpPr>
        <p:sp>
          <p:nvSpPr>
            <p:cNvPr id="298" name="Google Shape;298;p29"/>
            <p:cNvSpPr/>
            <p:nvPr/>
          </p:nvSpPr>
          <p:spPr>
            <a:xfrm>
              <a:off x="3798076" y="3884861"/>
              <a:ext cx="1332300" cy="403800"/>
            </a:xfrm>
            <a:prstGeom prst="rect">
              <a:avLst/>
            </a:prstGeom>
            <a:solidFill>
              <a:srgbClr val="1B786F"/>
            </a:solidFill>
            <a:ln>
              <a:noFill/>
            </a:ln>
          </p:spPr>
          <p:txBody>
            <a:bodyPr anchorCtr="0" anchor="t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10 day forecast</a:t>
              </a:r>
              <a:endParaRPr sz="1816">
                <a:solidFill>
                  <a:srgbClr val="FFFFFF"/>
                </a:solidFill>
              </a:endParaRPr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3798075" y="3373802"/>
              <a:ext cx="1332300" cy="545100"/>
            </a:xfrm>
            <a:prstGeom prst="round1Rect">
              <a:avLst>
                <a:gd fmla="val 50000" name="adj"/>
              </a:avLst>
            </a:prstGeom>
            <a:solidFill>
              <a:srgbClr val="155B55"/>
            </a:solidFill>
            <a:ln>
              <a:noFill/>
            </a:ln>
          </p:spPr>
          <p:txBody>
            <a:bodyPr anchorCtr="0" anchor="ctr" bIns="118600" lIns="118600" spcFirstLastPara="1" rIns="118600" wrap="square" tIns="1186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38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Create Forecast</a:t>
              </a:r>
              <a:endParaRPr b="1" sz="1638">
                <a:solidFill>
                  <a:srgbClr val="FFFFFF"/>
                </a:solidFill>
              </a:endParaRPr>
            </a:p>
          </p:txBody>
        </p:sp>
      </p:grpSp>
      <p:sp>
        <p:nvSpPr>
          <p:cNvPr id="300" name="Google Shape;300;p29"/>
          <p:cNvSpPr txBox="1"/>
          <p:nvPr>
            <p:ph idx="1" type="body"/>
          </p:nvPr>
        </p:nvSpPr>
        <p:spPr>
          <a:xfrm>
            <a:off x="4016550" y="1774416"/>
            <a:ext cx="1339500" cy="1527900"/>
          </a:xfrm>
          <a:prstGeom prst="rect">
            <a:avLst/>
          </a:prstGeom>
        </p:spPr>
        <p:txBody>
          <a:bodyPr anchorCtr="0" anchor="t" bIns="83200" lIns="83200" spcFirstLastPara="1" rIns="83200" wrap="square" tIns="83200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1092"/>
              </a:spcAft>
              <a:buNone/>
            </a:pPr>
            <a:r>
              <a:rPr i="1" lang="en" sz="1638"/>
              <a:t>config management by </a:t>
            </a:r>
            <a:r>
              <a:rPr b="1" i="1" lang="en" sz="1638"/>
              <a:t>uwtools</a:t>
            </a:r>
            <a:r>
              <a:rPr i="1" lang="en" sz="1638"/>
              <a:t>, workflow (currently) </a:t>
            </a:r>
            <a:r>
              <a:rPr i="1" lang="en" sz="1638"/>
              <a:t>by </a:t>
            </a:r>
            <a:r>
              <a:rPr b="1" i="1" lang="en" sz="1638"/>
              <a:t>Jenkins</a:t>
            </a:r>
            <a:endParaRPr b="1" i="1" sz="1638"/>
          </a:p>
        </p:txBody>
      </p:sp>
      <p:pic>
        <p:nvPicPr>
          <p:cNvPr id="301" name="Google Shape;301;p29" title="Screenshot 2026-07-09 at 2.05.1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200" y="3044575"/>
            <a:ext cx="2484878" cy="3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9" title="Screenshot 2026-07-09 at 2.05.3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7124" y="4786100"/>
            <a:ext cx="2913900" cy="3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9" title="Screenshot 2026-07-09 at 2.06.0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71" y="1675348"/>
            <a:ext cx="2971400" cy="4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9" title="Screenshot 2026-07-13 at 12.29.15 PM.png"/>
          <p:cNvPicPr preferRelativeResize="0"/>
          <p:nvPr/>
        </p:nvPicPr>
        <p:blipFill rotWithShape="1">
          <a:blip r:embed="rId6">
            <a:alphaModFix/>
          </a:blip>
          <a:srcRect b="21989" l="0" r="0" t="17250"/>
          <a:stretch/>
        </p:blipFill>
        <p:spPr>
          <a:xfrm>
            <a:off x="2439375" y="5750"/>
            <a:ext cx="4265253" cy="28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Forecast Display</a:t>
            </a:r>
            <a:endParaRPr/>
          </a:p>
        </p:txBody>
      </p:sp>
      <p:sp>
        <p:nvSpPr>
          <p:cNvPr id="310" name="Google Shape;310;p30"/>
          <p:cNvSpPr txBox="1"/>
          <p:nvPr>
            <p:ph idx="1" type="body"/>
          </p:nvPr>
        </p:nvSpPr>
        <p:spPr>
          <a:xfrm>
            <a:off x="189675" y="1026475"/>
            <a:ext cx="3882600" cy="38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Forecast (netcdf files) can be displayed in location of choice</a:t>
            </a:r>
            <a:endParaRPr sz="2300"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Planned </a:t>
            </a:r>
            <a:r>
              <a:rPr lang="en" sz="2300"/>
              <a:t>display locations</a:t>
            </a:r>
            <a:endParaRPr sz="23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DESI</a:t>
            </a:r>
            <a:endParaRPr sz="2100"/>
          </a:p>
          <a:p>
            <a:pPr indent="-311150" lvl="2" marL="1371600" rtl="0" algn="l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i="1" lang="en" sz="1300"/>
              <a:t>https://sites.gsl.noaa.gov/desi/</a:t>
            </a:r>
            <a:endParaRPr i="1" sz="13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Planetary Computer</a:t>
            </a:r>
            <a:endParaRPr sz="2300"/>
          </a:p>
        </p:txBody>
      </p:sp>
      <p:pic>
        <p:nvPicPr>
          <p:cNvPr id="311" name="Google Shape;311;p30"/>
          <p:cNvPicPr preferRelativeResize="0"/>
          <p:nvPr/>
        </p:nvPicPr>
        <p:blipFill rotWithShape="1">
          <a:blip r:embed="rId3">
            <a:alphaModFix/>
          </a:blip>
          <a:srcRect b="0" l="31262" r="0" t="10088"/>
          <a:stretch/>
        </p:blipFill>
        <p:spPr>
          <a:xfrm>
            <a:off x="4152400" y="527525"/>
            <a:ext cx="4898048" cy="324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Verification Display</a:t>
            </a:r>
            <a:endParaRPr/>
          </a:p>
        </p:txBody>
      </p:sp>
      <p:sp>
        <p:nvSpPr>
          <p:cNvPr id="317" name="Google Shape;317;p31"/>
          <p:cNvSpPr txBox="1"/>
          <p:nvPr>
            <p:ph idx="1" type="body"/>
          </p:nvPr>
        </p:nvSpPr>
        <p:spPr>
          <a:xfrm>
            <a:off x="344600" y="1037000"/>
            <a:ext cx="4709700" cy="37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Verification runs after each forecast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Plan to host verification plots for selected core variables on the EPIC website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temperature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geopotential height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winds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specific humidity</a:t>
            </a:r>
            <a:endParaRPr sz="1800"/>
          </a:p>
        </p:txBody>
      </p:sp>
      <p:pic>
        <p:nvPicPr>
          <p:cNvPr id="318" name="Google Shape;31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0250" y="2159550"/>
            <a:ext cx="4709700" cy="2893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Work: This is just the beginning!</a:t>
            </a:r>
            <a:endParaRPr/>
          </a:p>
        </p:txBody>
      </p:sp>
      <p:sp>
        <p:nvSpPr>
          <p:cNvPr id="324" name="Google Shape;324;p32"/>
          <p:cNvSpPr txBox="1"/>
          <p:nvPr>
            <p:ph idx="1" type="body"/>
          </p:nvPr>
        </p:nvSpPr>
        <p:spPr>
          <a:xfrm>
            <a:off x="111150" y="1030725"/>
            <a:ext cx="3627900" cy="38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Current status: </a:t>
            </a:r>
            <a:r>
              <a:rPr b="1" i="1" lang="en" sz="1800"/>
              <a:t>proof of concept</a:t>
            </a:r>
            <a:r>
              <a:rPr lang="en" sz="1800"/>
              <a:t> for taking an EAGLE model and running it in operations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We plan to keep refining and implementing feedback, with the goal of eventually </a:t>
            </a:r>
            <a:r>
              <a:rPr lang="en" sz="1800"/>
              <a:t>creating</a:t>
            </a:r>
            <a:r>
              <a:rPr lang="en" sz="1800"/>
              <a:t> a seamless process to quickly put new EAGLE models into operations.</a:t>
            </a:r>
            <a:endParaRPr sz="1800"/>
          </a:p>
        </p:txBody>
      </p:sp>
      <p:sp>
        <p:nvSpPr>
          <p:cNvPr id="325" name="Google Shape;325;p32"/>
          <p:cNvSpPr txBox="1"/>
          <p:nvPr/>
        </p:nvSpPr>
        <p:spPr>
          <a:xfrm>
            <a:off x="3583838" y="825650"/>
            <a:ext cx="53109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Nested-EAGLE Reforecast Example: 2025 Atmospheric River Event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26" name="Google Shape;326;p32" title="accum_tp_conus (1).gif"/>
          <p:cNvPicPr preferRelativeResize="0"/>
          <p:nvPr/>
        </p:nvPicPr>
        <p:blipFill rotWithShape="1">
          <a:blip r:embed="rId3">
            <a:alphaModFix/>
          </a:blip>
          <a:srcRect b="0" l="14704" r="9383" t="4260"/>
          <a:stretch/>
        </p:blipFill>
        <p:spPr>
          <a:xfrm>
            <a:off x="3646300" y="1118700"/>
            <a:ext cx="5248450" cy="378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"/>
          <p:cNvSpPr txBox="1"/>
          <p:nvPr>
            <p:ph type="ctrTitle"/>
          </p:nvPr>
        </p:nvSpPr>
        <p:spPr>
          <a:xfrm>
            <a:off x="824000" y="940577"/>
            <a:ext cx="47034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100"/>
              <a:t>Thank You!</a:t>
            </a:r>
            <a:endParaRPr sz="3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2400"/>
              <a:t>Questions?</a:t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