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5"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y="6858000" cx="12192000"/>
  <p:notesSz cx="6858000" cy="9144000"/>
  <p:embeddedFontLst>
    <p:embeddedFont>
      <p:font typeface="Libre Franklin"/>
      <p:regular r:id="rId14"/>
      <p:bold r:id="rId15"/>
      <p:italic r:id="rId16"/>
      <p:boldItalic r:id="rId17"/>
    </p:embeddedFont>
    <p:embeddedFont>
      <p:font typeface="Proxima Nova"/>
      <p:regular r:id="rId18"/>
      <p:bold r:id="rId19"/>
      <p:italic r:id="rId20"/>
      <p:boldItalic r:id="rId21"/>
    </p:embeddedFont>
    <p:embeddedFont>
      <p:font typeface="Average"/>
      <p:regular r:id="rId22"/>
    </p:embeddedFont>
    <p:embeddedFont>
      <p:font typeface="Arial Black"/>
      <p:regular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ProximaNova-italic.fntdata"/><Relationship Id="rId11" Type="http://schemas.openxmlformats.org/officeDocument/2006/relationships/slide" Target="slides/slide7.xml"/><Relationship Id="rId22" Type="http://schemas.openxmlformats.org/officeDocument/2006/relationships/font" Target="fonts/Average-regular.fntdata"/><Relationship Id="rId10" Type="http://schemas.openxmlformats.org/officeDocument/2006/relationships/slide" Target="slides/slide6.xml"/><Relationship Id="rId21" Type="http://schemas.openxmlformats.org/officeDocument/2006/relationships/font" Target="fonts/ProximaNova-boldItalic.fntdata"/><Relationship Id="rId13" Type="http://schemas.openxmlformats.org/officeDocument/2006/relationships/slide" Target="slides/slide9.xml"/><Relationship Id="rId12" Type="http://schemas.openxmlformats.org/officeDocument/2006/relationships/slide" Target="slides/slide8.xml"/><Relationship Id="rId23" Type="http://schemas.openxmlformats.org/officeDocument/2006/relationships/font" Target="fonts/ArialBlack-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LibreFranklin-bold.fntdata"/><Relationship Id="rId14" Type="http://schemas.openxmlformats.org/officeDocument/2006/relationships/font" Target="fonts/LibreFranklin-regular.fntdata"/><Relationship Id="rId17" Type="http://schemas.openxmlformats.org/officeDocument/2006/relationships/font" Target="fonts/LibreFranklin-boldItalic.fntdata"/><Relationship Id="rId16" Type="http://schemas.openxmlformats.org/officeDocument/2006/relationships/font" Target="fonts/LibreFranklin-italic.fntdata"/><Relationship Id="rId5" Type="http://schemas.openxmlformats.org/officeDocument/2006/relationships/slide" Target="slides/slide1.xml"/><Relationship Id="rId19" Type="http://schemas.openxmlformats.org/officeDocument/2006/relationships/font" Target="fonts/ProximaNova-bold.fntdata"/><Relationship Id="rId6" Type="http://schemas.openxmlformats.org/officeDocument/2006/relationships/slide" Target="slides/slide2.xml"/><Relationship Id="rId18" Type="http://schemas.openxmlformats.org/officeDocument/2006/relationships/font" Target="fonts/ProximaNova-regular.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1:notes"/>
          <p:cNvSpPr/>
          <p:nvPr>
            <p:ph idx="2" type="sldImg"/>
          </p:nvPr>
        </p:nvSpPr>
        <p:spPr>
          <a:xfrm>
            <a:off x="398463" y="696913"/>
            <a:ext cx="6189662" cy="34813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p1:notes"/>
          <p:cNvSpPr txBox="1"/>
          <p:nvPr>
            <p:ph idx="1" type="body"/>
          </p:nvPr>
        </p:nvSpPr>
        <p:spPr>
          <a:xfrm>
            <a:off x="698500" y="4409758"/>
            <a:ext cx="5588100" cy="4177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latin typeface="Proxima Nova"/>
                <a:ea typeface="Proxima Nova"/>
                <a:cs typeface="Proxima Nova"/>
                <a:sym typeface="Proxima Nova"/>
              </a:rPr>
              <a:t>getting NOAA wide workflow</a:t>
            </a:r>
            <a:endParaRPr>
              <a:latin typeface="Proxima Nova"/>
              <a:ea typeface="Proxima Nova"/>
              <a:cs typeface="Proxima Nova"/>
              <a:sym typeface="Proxima Nova"/>
            </a:endParaRPr>
          </a:p>
          <a:p>
            <a:pPr indent="0" lvl="0" marL="0" rtl="0" algn="l">
              <a:spcBef>
                <a:spcPts val="0"/>
              </a:spcBef>
              <a:spcAft>
                <a:spcPts val="0"/>
              </a:spcAft>
              <a:buClr>
                <a:schemeClr val="dk1"/>
              </a:buClr>
              <a:buSzPts val="1100"/>
              <a:buFont typeface="Arial"/>
              <a:buNone/>
            </a:pPr>
            <a:r>
              <a:rPr lang="en-US">
                <a:latin typeface="Proxima Nova"/>
                <a:ea typeface="Proxima Nova"/>
                <a:cs typeface="Proxima Nova"/>
                <a:sym typeface="Proxima Nova"/>
              </a:rPr>
              <a:t>working with EPIC on agile training and work through NCAR- to enable all caps to be in place for NOS models to be used in the UFS</a:t>
            </a:r>
            <a:endParaRPr>
              <a:latin typeface="Proxima Nova"/>
              <a:ea typeface="Proxima Nova"/>
              <a:cs typeface="Proxima Nova"/>
              <a:sym typeface="Proxima Nova"/>
            </a:endParaRPr>
          </a:p>
          <a:p>
            <a:pPr indent="0" lvl="0" marL="0" rtl="0" algn="l">
              <a:spcBef>
                <a:spcPts val="0"/>
              </a:spcBef>
              <a:spcAft>
                <a:spcPts val="0"/>
              </a:spcAft>
              <a:buClr>
                <a:schemeClr val="dk1"/>
              </a:buClr>
              <a:buSzPts val="1100"/>
              <a:buFont typeface="Arial"/>
              <a:buNone/>
            </a:pPr>
            <a:r>
              <a:rPr lang="en-US">
                <a:latin typeface="Proxima Nova"/>
                <a:ea typeface="Proxima Nova"/>
                <a:cs typeface="Proxima Nova"/>
                <a:sym typeface="Proxima Nova"/>
              </a:rPr>
              <a:t>we need epic support- we have challenges that go beyond the initial cap; their expertise is what we need access to, and testing</a:t>
            </a:r>
            <a:endParaRPr>
              <a:latin typeface="Proxima Nova"/>
              <a:ea typeface="Proxima Nova"/>
              <a:cs typeface="Proxima Nova"/>
              <a:sym typeface="Proxima Nova"/>
            </a:endParaRPr>
          </a:p>
          <a:p>
            <a:pPr indent="0" lvl="0" marL="0" rtl="0" algn="l">
              <a:spcBef>
                <a:spcPts val="0"/>
              </a:spcBef>
              <a:spcAft>
                <a:spcPts val="0"/>
              </a:spcAft>
              <a:buClr>
                <a:schemeClr val="dk1"/>
              </a:buClr>
              <a:buSzPts val="1100"/>
              <a:buFont typeface="Arial"/>
              <a:buNone/>
            </a:pPr>
            <a:r>
              <a:rPr lang="en-US">
                <a:latin typeface="Proxima Nova"/>
                <a:ea typeface="Proxima Nova"/>
                <a:cs typeface="Proxima Nova"/>
                <a:sym typeface="Proxima Nova"/>
              </a:rPr>
              <a:t>DATM is a data atmosphere component: https://gsp-wm.readthedocs.io/en/develop/Glossary.html#term-DATM</a:t>
            </a:r>
            <a:endParaRPr>
              <a:latin typeface="Proxima Nova"/>
              <a:ea typeface="Proxima Nova"/>
              <a:cs typeface="Proxima Nova"/>
              <a:sym typeface="Proxima Nov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7:notes"/>
          <p:cNvSpPr/>
          <p:nvPr>
            <p:ph idx="2" type="sldImg"/>
          </p:nvPr>
        </p:nvSpPr>
        <p:spPr>
          <a:xfrm>
            <a:off x="398463" y="696913"/>
            <a:ext cx="6189662" cy="34813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7:notes"/>
          <p:cNvSpPr txBox="1"/>
          <p:nvPr>
            <p:ph idx="1" type="body"/>
          </p:nvPr>
        </p:nvSpPr>
        <p:spPr>
          <a:xfrm>
            <a:off x="698500" y="4409758"/>
            <a:ext cx="5588100" cy="4177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a:latin typeface="Proxima Nova"/>
                <a:ea typeface="Proxima Nova"/>
                <a:cs typeface="Proxima Nova"/>
                <a:sym typeface="Proxima Nova"/>
              </a:rPr>
              <a:t>Our workforce challenge isn't simply that we don't have enough people. We also have a visibility and accessibility problem.</a:t>
            </a:r>
            <a:endParaRPr b="1">
              <a:latin typeface="Proxima Nova"/>
              <a:ea typeface="Proxima Nova"/>
              <a:cs typeface="Proxima Nova"/>
              <a:sym typeface="Proxima Nova"/>
            </a:endParaRPr>
          </a:p>
          <a:p>
            <a:pPr indent="0" lvl="0" marL="0" rtl="0" algn="l">
              <a:lnSpc>
                <a:spcPct val="115000"/>
              </a:lnSpc>
              <a:spcBef>
                <a:spcPts val="1200"/>
              </a:spcBef>
              <a:spcAft>
                <a:spcPts val="0"/>
              </a:spcAft>
              <a:buClr>
                <a:schemeClr val="dk1"/>
              </a:buClr>
              <a:buSzPts val="1100"/>
              <a:buFont typeface="Arial"/>
              <a:buNone/>
            </a:pPr>
            <a:r>
              <a:rPr b="1" lang="en-US">
                <a:latin typeface="Proxima Nova"/>
                <a:ea typeface="Proxima Nova"/>
                <a:cs typeface="Proxima Nova"/>
                <a:sym typeface="Proxima Nova"/>
              </a:rPr>
              <a:t>Students experience weather. They experience floods, drought, wildfire smoke, coastal hazards and changing ecosystems. But they often don't see the enormous scientific and technical infrastructure behind understanding and predicting those events.</a:t>
            </a:r>
            <a:endParaRPr b="1">
              <a:latin typeface="Proxima Nova"/>
              <a:ea typeface="Proxima Nova"/>
              <a:cs typeface="Proxima Nova"/>
              <a:sym typeface="Proxima Nova"/>
            </a:endParaRPr>
          </a:p>
          <a:p>
            <a:pPr indent="0" lvl="0" marL="0" rtl="0" algn="l">
              <a:lnSpc>
                <a:spcPct val="115000"/>
              </a:lnSpc>
              <a:spcBef>
                <a:spcPts val="1200"/>
              </a:spcBef>
              <a:spcAft>
                <a:spcPts val="0"/>
              </a:spcAft>
              <a:buClr>
                <a:schemeClr val="dk1"/>
              </a:buClr>
              <a:buSzPts val="1100"/>
              <a:buFont typeface="Arial"/>
              <a:buNone/>
            </a:pPr>
            <a:r>
              <a:rPr b="1" lang="en-US">
                <a:latin typeface="Proxima Nova"/>
                <a:ea typeface="Proxima Nova"/>
                <a:cs typeface="Proxima Nova"/>
                <a:sym typeface="Proxima Nova"/>
              </a:rPr>
              <a:t>And when we finally introduce modeling, it can look like this intimidating black box of code.</a:t>
            </a:r>
            <a:endParaRPr b="1">
              <a:latin typeface="Proxima Nova"/>
              <a:ea typeface="Proxima Nova"/>
              <a:cs typeface="Proxima Nova"/>
              <a:sym typeface="Proxima Nova"/>
            </a:endParaRPr>
          </a:p>
          <a:p>
            <a:pPr indent="0" lvl="0" marL="0" rtl="0" algn="l">
              <a:lnSpc>
                <a:spcPct val="115000"/>
              </a:lnSpc>
              <a:spcBef>
                <a:spcPts val="1200"/>
              </a:spcBef>
              <a:spcAft>
                <a:spcPts val="0"/>
              </a:spcAft>
              <a:buClr>
                <a:schemeClr val="dk1"/>
              </a:buClr>
              <a:buSzPts val="1100"/>
              <a:buFont typeface="Arial"/>
              <a:buNone/>
            </a:pPr>
            <a:r>
              <a:rPr b="1" lang="en-US">
                <a:latin typeface="Proxima Nova"/>
                <a:ea typeface="Proxima Nova"/>
                <a:cs typeface="Proxima Nova"/>
                <a:sym typeface="Proxima Nova"/>
              </a:rPr>
              <a:t>The opportunity is to change the entry point. Instead of starting with the model, we start with the world students already know.</a:t>
            </a:r>
            <a:endParaRPr b="1">
              <a:latin typeface="Proxima Nova"/>
              <a:ea typeface="Proxima Nova"/>
              <a:cs typeface="Proxima Nova"/>
              <a:sym typeface="Proxima Nova"/>
            </a:endParaRPr>
          </a:p>
          <a:p>
            <a:pPr indent="-228600" lvl="0" marL="457200" rtl="0" algn="l">
              <a:lnSpc>
                <a:spcPct val="90000"/>
              </a:lnSpc>
              <a:spcBef>
                <a:spcPts val="1200"/>
              </a:spcBef>
              <a:spcAft>
                <a:spcPts val="0"/>
              </a:spcAft>
              <a:buClr>
                <a:schemeClr val="dk1"/>
              </a:buClr>
              <a:buSzPts val="1200"/>
              <a:buFont typeface="Calibri"/>
              <a:buNone/>
            </a:pPr>
            <a:r>
              <a:t/>
            </a:r>
            <a:endParaRPr b="1">
              <a:latin typeface="Proxima Nova"/>
              <a:ea typeface="Proxima Nova"/>
              <a:cs typeface="Proxima Nova"/>
              <a:sym typeface="Proxima Nov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f567621d2b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3f567621d2b_0_3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Mission Flatirons is a proposed place-based Earth science and weather forecasting program for students in grades 5 through 8.</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The concept is simple: instead of teaching Earth science, coding and forecasting as separate subjects, students experience them as parts of one scientific process.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They investigate the world around them, collect real observations, analyze data, use computational tools, and ultimately make and communicate a forecast.</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The larger goal is to introduce students early to the skills and careers that support our future Earth-system forecasting workforce.</a:t>
            </a:r>
            <a:endParaRPr b="1" sz="1000">
              <a:solidFill>
                <a:srgbClr val="003087"/>
              </a:solidFill>
              <a:latin typeface="Arial"/>
              <a:ea typeface="Arial"/>
              <a:cs typeface="Arial"/>
              <a:sym typeface="Arial"/>
            </a:endParaRPr>
          </a:p>
          <a:p>
            <a:pPr indent="0" lvl="0" marL="0" rtl="0" algn="l">
              <a:spcBef>
                <a:spcPts val="0"/>
              </a:spcBef>
              <a:spcAft>
                <a:spcPts val="0"/>
              </a:spcAft>
              <a:buNone/>
            </a:pPr>
            <a:r>
              <a:t/>
            </a:r>
            <a:endParaRPr/>
          </a:p>
        </p:txBody>
      </p:sp>
      <p:sp>
        <p:nvSpPr>
          <p:cNvPr id="130" name="Google Shape;130;g3f567621d2b_0_3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f59843fe6e_1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f59843fe6e_1_3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Students already experience the phenomena our scientific workforce is trying to understand and predict. In Colorado, they see wildfire smoke, drought, high winds, snow and flooding.</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But many never see the science and technology behind forecasting those events—or realize there are careers dedicated to solving these problems.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Mission Flatirons starts with phenomena students already know and uses those experiences as an entry point into Earth science, data, modeling and forecasting.</a:t>
            </a:r>
            <a:endParaRPr sz="1100">
              <a:latin typeface="Arial"/>
              <a:ea typeface="Arial"/>
              <a:cs typeface="Arial"/>
              <a:sym typeface="Arial"/>
            </a:endParaRPr>
          </a:p>
          <a:p>
            <a:pPr indent="0" lvl="0" marL="0" rtl="0" algn="l">
              <a:spcBef>
                <a:spcPts val="120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136" name="Google Shape;136;g3f59843fe6e_1_3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bb427fce35_0_713:notes"/>
          <p:cNvSpPr/>
          <p:nvPr>
            <p:ph idx="2" type="sldImg"/>
          </p:nvPr>
        </p:nvSpPr>
        <p:spPr>
          <a:xfrm>
            <a:off x="398463" y="696913"/>
            <a:ext cx="6189600" cy="3481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g3bb427fce35_0_713:notes"/>
          <p:cNvSpPr txBox="1"/>
          <p:nvPr>
            <p:ph idx="1" type="body"/>
          </p:nvPr>
        </p:nvSpPr>
        <p:spPr>
          <a:xfrm>
            <a:off x="698500" y="4409758"/>
            <a:ext cx="5588100" cy="4177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The Front Range becomes the classroom. Mountains interact with the atmosphere. Steep watersheds respond rapidly to rainfall. Drought influences water resources and wildfire risk. And communities are affected by all of these interacting systems.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Students can see earth phenomena, investigate them and measure them.</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That connection to place gives students a reason to ask the question that drives the entire program: </a:t>
            </a:r>
            <a:r>
              <a:rPr b="1" lang="en-US" sz="1100">
                <a:latin typeface="Arial"/>
                <a:ea typeface="Arial"/>
                <a:cs typeface="Arial"/>
                <a:sym typeface="Arial"/>
              </a:rPr>
              <a:t>Why is this happening, and can we predict what happens next?</a:t>
            </a:r>
            <a:endParaRPr b="1" sz="1100">
              <a:latin typeface="Arial"/>
              <a:ea typeface="Arial"/>
              <a:cs typeface="Arial"/>
              <a:sym typeface="Arial"/>
            </a:endParaRPr>
          </a:p>
          <a:p>
            <a:pPr indent="0" lvl="0" marL="0" rtl="0" algn="l">
              <a:spcBef>
                <a:spcPts val="120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200"/>
              <a:buFont typeface="Calibri"/>
              <a:buNone/>
            </a:pPr>
            <a:r>
              <a:t/>
            </a:r>
            <a:endParaRPr b="1">
              <a:latin typeface="Proxima Nova"/>
              <a:ea typeface="Proxima Nova"/>
              <a:cs typeface="Proxima Nova"/>
              <a:sym typeface="Proxima Nov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f59843fe6e_1_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3f59843fe6e_1_3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latin typeface="Arial"/>
                <a:ea typeface="Arial"/>
                <a:cs typeface="Arial"/>
                <a:sym typeface="Arial"/>
              </a:rPr>
              <a:t>Students complete missions. Each mission begins with a real phenomenon and combines field science with computational thinking. Students investigate wind and mountain waves, flash floods and watersheds, wildfire weather, and drought and water resources. Across every mission, they follow the same scientific process: observe, measure, investigate, analyze, model and predict. Then, in the final mission, they bring everything together to produce a forecast.</a:t>
            </a:r>
            <a:endParaRPr sz="1100">
              <a:latin typeface="Arial"/>
              <a:ea typeface="Arial"/>
              <a:cs typeface="Arial"/>
              <a:sym typeface="Arial"/>
            </a:endParaRPr>
          </a:p>
          <a:p>
            <a:pPr indent="0" lvl="0" marL="0" rtl="0" algn="l">
              <a:lnSpc>
                <a:spcPct val="115000"/>
              </a:lnSpc>
              <a:spcBef>
                <a:spcPts val="1200"/>
              </a:spcBef>
              <a:spcAft>
                <a:spcPts val="0"/>
              </a:spcAft>
              <a:buNone/>
            </a:pPr>
            <a:r>
              <a:rPr lang="en-US" sz="1100">
                <a:latin typeface="Arial"/>
                <a:ea typeface="Arial"/>
                <a:cs typeface="Arial"/>
                <a:sym typeface="Arial"/>
              </a:rPr>
              <a:t>One of the most important aspects of this approach is that students don't begin with code. They begin with the real world.</a:t>
            </a:r>
            <a:endParaRPr sz="1100">
              <a:latin typeface="Arial"/>
              <a:ea typeface="Arial"/>
              <a:cs typeface="Arial"/>
              <a:sym typeface="Arial"/>
            </a:endParaRPr>
          </a:p>
          <a:p>
            <a:pPr indent="0" lvl="0" marL="0" rtl="0" algn="l">
              <a:lnSpc>
                <a:spcPct val="115000"/>
              </a:lnSpc>
              <a:spcBef>
                <a:spcPts val="1200"/>
              </a:spcBef>
              <a:spcAft>
                <a:spcPts val="0"/>
              </a:spcAft>
              <a:buNone/>
            </a:pPr>
            <a:r>
              <a:rPr lang="en-US" sz="1100">
                <a:latin typeface="Arial"/>
                <a:ea typeface="Arial"/>
                <a:cs typeface="Arial"/>
                <a:sym typeface="Arial"/>
              </a:rPr>
              <a:t>By the time students reach the computer, the variables mean something because they've observed or measured them themselves. Coding then becomes a tool for investigating patterns. Models become tools for testing what could happen next. The program culminates with student teams producing a 24-hour forecast and communicating it through a public weather briefing. Then they verify their predictions and ask what worked, what didn't and why.</a:t>
            </a:r>
            <a:endParaRPr sz="1100">
              <a:latin typeface="Arial"/>
              <a:ea typeface="Arial"/>
              <a:cs typeface="Arial"/>
              <a:sym typeface="Arial"/>
            </a:endParaRPr>
          </a:p>
          <a:p>
            <a:pPr indent="0" lvl="0" marL="0" rtl="0" algn="l">
              <a:lnSpc>
                <a:spcPct val="115000"/>
              </a:lnSpc>
              <a:spcBef>
                <a:spcPts val="1200"/>
              </a:spcBef>
              <a:spcAft>
                <a:spcPts val="0"/>
              </a:spcAft>
              <a:buNone/>
            </a:pPr>
            <a:r>
              <a:rPr lang="en-US" sz="1100">
                <a:latin typeface="Arial"/>
                <a:ea typeface="Arial"/>
                <a:cs typeface="Arial"/>
                <a:sym typeface="Arial"/>
              </a:rPr>
              <a:t>We're not simply teaching students to code. We're teaching them how scientists solve problems.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1200"/>
              </a:spcBef>
              <a:spcAft>
                <a:spcPts val="0"/>
              </a:spcAft>
              <a:buNone/>
            </a:pPr>
            <a:r>
              <a:t/>
            </a:r>
            <a:endParaRPr sz="1100">
              <a:latin typeface="Arial"/>
              <a:ea typeface="Arial"/>
              <a:cs typeface="Arial"/>
              <a:sym typeface="Arial"/>
            </a:endParaRPr>
          </a:p>
        </p:txBody>
      </p:sp>
      <p:sp>
        <p:nvSpPr>
          <p:cNvPr id="157" name="Google Shape;157;g3f59843fe6e_1_3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f5936102a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3f5936102ac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Mission Flatirons is intended to be the pilot, not the endpoint. The long-term vision is a Regional Earth Science Camp-in-a-Box that educators can adapt to the hazards and environmental phenomena of their own communities.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The science might change from mountain waves in Colorado to hurricanes on the Gulf Coast or severe weather in the Midwest. But the learning architecture remains the same: investigate local phenomena, collect observations, analyze data, use computational tools, make predictions and communicate results.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That creates a model that can scale without losing the power of place-based learning.</a:t>
            </a:r>
            <a:endParaRPr sz="1100">
              <a:latin typeface="Arial"/>
              <a:ea typeface="Arial"/>
              <a:cs typeface="Arial"/>
              <a:sym typeface="Arial"/>
            </a:endParaRPr>
          </a:p>
          <a:p>
            <a:pPr indent="0" lvl="0" marL="0" rtl="0" algn="l">
              <a:spcBef>
                <a:spcPts val="1200"/>
              </a:spcBef>
              <a:spcAft>
                <a:spcPts val="0"/>
              </a:spcAft>
              <a:buNone/>
            </a:pPr>
            <a:r>
              <a:t/>
            </a:r>
            <a:endParaRPr/>
          </a:p>
        </p:txBody>
      </p:sp>
      <p:sp>
        <p:nvSpPr>
          <p:cNvPr id="166" name="Google Shape;166;g3f5936102ac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d7a5d52360_0_1174:notes"/>
          <p:cNvSpPr/>
          <p:nvPr>
            <p:ph idx="2" type="sldImg"/>
          </p:nvPr>
        </p:nvSpPr>
        <p:spPr>
          <a:xfrm>
            <a:off x="398463" y="696913"/>
            <a:ext cx="6189600" cy="3481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g2d7a5d52360_0_1174:notes"/>
          <p:cNvSpPr txBox="1"/>
          <p:nvPr>
            <p:ph idx="1" type="body"/>
          </p:nvPr>
        </p:nvSpPr>
        <p:spPr>
          <a:xfrm>
            <a:off x="698500" y="4409758"/>
            <a:ext cx="5588100" cy="4177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Mission Flatirons is designed to make sure students have an opportunity to discover that they could become a meteorologist,  hydrologist, model developer, data scientist, engineer, or another kind of Earth scientist.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The workforce we will need 10 or 20 years from now is sitting in middle school today. If we give students the opportunity to experience this science as something they can actually do, they become observers, data collectors, coders, modelers, forecasters and communicators. And somewhere along that pathway, a student may discover: </a:t>
            </a:r>
            <a:r>
              <a:rPr b="1" lang="en-US" sz="1100">
                <a:latin typeface="Arial"/>
                <a:ea typeface="Arial"/>
                <a:cs typeface="Arial"/>
                <a:sym typeface="Arial"/>
              </a:rPr>
              <a:t>I'm good at this. I belong here. This could be my future.</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b="1" sz="1000">
              <a:solidFill>
                <a:srgbClr val="003087"/>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000">
                <a:solidFill>
                  <a:srgbClr val="003087"/>
                </a:solidFill>
                <a:latin typeface="Arial"/>
                <a:ea typeface="Arial"/>
                <a:cs typeface="Arial"/>
                <a:sym typeface="Arial"/>
              </a:rPr>
              <a:t>We talk a lot about workforce development as something that begins in college—with internships, fellowships, and recruitment. But by then, we have already lost an enormous opportunity.</a:t>
            </a:r>
            <a:endParaRPr b="1" sz="1000">
              <a:solidFill>
                <a:srgbClr val="003087"/>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000">
                <a:solidFill>
                  <a:srgbClr val="003087"/>
                </a:solidFill>
                <a:latin typeface="Arial"/>
                <a:ea typeface="Arial"/>
                <a:cs typeface="Arial"/>
                <a:sym typeface="Arial"/>
              </a:rPr>
              <a:t>What if workforce development started when students were 10, 11, or 12 years old?</a:t>
            </a:r>
            <a:endParaRPr b="1" sz="1000">
              <a:solidFill>
                <a:srgbClr val="003087"/>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000">
                <a:solidFill>
                  <a:srgbClr val="003087"/>
                </a:solidFill>
                <a:latin typeface="Arial"/>
                <a:ea typeface="Arial"/>
                <a:cs typeface="Arial"/>
                <a:sym typeface="Arial"/>
              </a:rPr>
              <a:t>Not by asking them to choose a career—but by letting them experience what scientists and forecasters actually do: observe the Earth, collect data, investigate patterns, use models, make predictions, communicate uncertainty, and solve problems that affect their own communities.</a:t>
            </a:r>
            <a:endParaRPr b="1" sz="1000">
              <a:solidFill>
                <a:srgbClr val="003087"/>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000">
                <a:solidFill>
                  <a:srgbClr val="003087"/>
                </a:solidFill>
                <a:latin typeface="Arial"/>
                <a:ea typeface="Arial"/>
                <a:cs typeface="Arial"/>
                <a:sym typeface="Arial"/>
              </a:rPr>
              <a:t>Our goal is to create a grades 5 through 8 curriculum and immersive camp experience that builds that pathway—from curiosity to contribution.</a:t>
            </a:r>
            <a:endParaRPr b="1" sz="1000">
              <a:solidFill>
                <a:srgbClr val="003087"/>
              </a:solidFill>
              <a:latin typeface="Arial"/>
              <a:ea typeface="Arial"/>
              <a:cs typeface="Arial"/>
              <a:sym typeface="Arial"/>
            </a:endParaRPr>
          </a:p>
          <a:p>
            <a:pPr indent="0" lvl="0" marL="457200" rtl="0" algn="l">
              <a:spcBef>
                <a:spcPts val="1200"/>
              </a:spcBef>
              <a:spcAft>
                <a:spcPts val="0"/>
              </a:spcAft>
              <a:buClr>
                <a:schemeClr val="dk1"/>
              </a:buClr>
              <a:buSzPts val="1200"/>
              <a:buFont typeface="Calibri"/>
              <a:buNone/>
            </a:pPr>
            <a:r>
              <a:t/>
            </a:r>
            <a:endParaRPr b="1" sz="1000">
              <a:solidFill>
                <a:srgbClr val="003087"/>
              </a:solidFill>
              <a:latin typeface="Arial"/>
              <a:ea typeface="Arial"/>
              <a:cs typeface="Arial"/>
              <a:sym typeface="Arial"/>
            </a:endParaRPr>
          </a:p>
          <a:p>
            <a:pPr indent="-228600" lvl="0" marL="457200" rtl="0" algn="l">
              <a:spcBef>
                <a:spcPts val="0"/>
              </a:spcBef>
              <a:spcAft>
                <a:spcPts val="0"/>
              </a:spcAft>
              <a:buClr>
                <a:schemeClr val="dk1"/>
              </a:buClr>
              <a:buSzPts val="1300"/>
              <a:buFont typeface="Arial"/>
              <a:buNone/>
            </a:pPr>
            <a:r>
              <a:t/>
            </a:r>
            <a:endParaRPr b="1" sz="130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2:notes"/>
          <p:cNvSpPr/>
          <p:nvPr>
            <p:ph idx="2" type="sldImg"/>
          </p:nvPr>
        </p:nvSpPr>
        <p:spPr>
          <a:xfrm>
            <a:off x="398463" y="696913"/>
            <a:ext cx="6189662" cy="34813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p12:notes"/>
          <p:cNvSpPr txBox="1"/>
          <p:nvPr>
            <p:ph idx="1" type="body"/>
          </p:nvPr>
        </p:nvSpPr>
        <p:spPr>
          <a:xfrm>
            <a:off x="698500" y="4409758"/>
            <a:ext cx="5588100" cy="4177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solidFill>
                <a:schemeClr val="dk1"/>
              </a:solidFill>
              <a:latin typeface="Proxima Nova"/>
              <a:ea typeface="Proxima Nova"/>
              <a:cs typeface="Proxima Nova"/>
              <a:sym typeface="Proxima Nov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11"/>
          <p:cNvSpPr/>
          <p:nvPr>
            <p:ph idx="2" type="pic"/>
          </p:nvPr>
        </p:nvSpPr>
        <p:spPr>
          <a:xfrm>
            <a:off x="5183188" y="987425"/>
            <a:ext cx="6172200" cy="4873625"/>
          </a:xfrm>
          <a:prstGeom prst="rect">
            <a:avLst/>
          </a:prstGeom>
          <a:noFill/>
          <a:ln>
            <a:noFill/>
          </a:ln>
        </p:spPr>
      </p:sp>
      <p:sp>
        <p:nvSpPr>
          <p:cNvPr id="69" name="Google Shape;69;p1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1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1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1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5" name="Shape 85"/>
        <p:cNvGrpSpPr/>
        <p:nvPr/>
      </p:nvGrpSpPr>
      <p:grpSpPr>
        <a:xfrm>
          <a:off x="0" y="0"/>
          <a:ext cx="0" cy="0"/>
          <a:chOff x="0" y="0"/>
          <a:chExt cx="0" cy="0"/>
        </a:xfrm>
      </p:grpSpPr>
      <p:sp>
        <p:nvSpPr>
          <p:cNvPr id="86" name="Google Shape;86;p14"/>
          <p:cNvSpPr txBox="1"/>
          <p:nvPr>
            <p:ph type="title"/>
          </p:nvPr>
        </p:nvSpPr>
        <p:spPr>
          <a:xfrm>
            <a:off x="415600" y="593367"/>
            <a:ext cx="11360700" cy="7635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7" name="Google Shape;87;p14"/>
          <p:cNvSpPr txBox="1"/>
          <p:nvPr>
            <p:ph idx="1" type="body"/>
          </p:nvPr>
        </p:nvSpPr>
        <p:spPr>
          <a:xfrm>
            <a:off x="415600" y="1536633"/>
            <a:ext cx="11360700" cy="4555200"/>
          </a:xfrm>
          <a:prstGeom prst="rect">
            <a:avLst/>
          </a:prstGeom>
          <a:noFill/>
          <a:ln>
            <a:noFill/>
          </a:ln>
        </p:spPr>
        <p:txBody>
          <a:bodyPr anchorCtr="0" anchor="t" bIns="91425" lIns="91425" spcFirstLastPara="1" rIns="91425" wrap="square" tIns="91425">
            <a:noAutofit/>
          </a:bodyPr>
          <a:lstStyle>
            <a:lvl1pPr indent="-349250" lvl="0" marL="457200" algn="l">
              <a:lnSpc>
                <a:spcPct val="90000"/>
              </a:lnSpc>
              <a:spcBef>
                <a:spcPts val="0"/>
              </a:spcBef>
              <a:spcAft>
                <a:spcPts val="0"/>
              </a:spcAft>
              <a:buSzPts val="1900"/>
              <a:buChar char="●"/>
              <a:defRPr/>
            </a:lvl1pPr>
            <a:lvl2pPr indent="-323850" lvl="1" marL="914400" algn="l">
              <a:lnSpc>
                <a:spcPct val="90000"/>
              </a:lnSpc>
              <a:spcBef>
                <a:spcPts val="2100"/>
              </a:spcBef>
              <a:spcAft>
                <a:spcPts val="0"/>
              </a:spcAft>
              <a:buSzPts val="1500"/>
              <a:buChar char="○"/>
              <a:defRPr/>
            </a:lvl2pPr>
            <a:lvl3pPr indent="-323850" lvl="2" marL="1371600" algn="l">
              <a:lnSpc>
                <a:spcPct val="90000"/>
              </a:lnSpc>
              <a:spcBef>
                <a:spcPts val="2100"/>
              </a:spcBef>
              <a:spcAft>
                <a:spcPts val="0"/>
              </a:spcAft>
              <a:buSzPts val="1500"/>
              <a:buChar char="■"/>
              <a:defRPr/>
            </a:lvl3pPr>
            <a:lvl4pPr indent="-323850" lvl="3" marL="1828800" algn="l">
              <a:lnSpc>
                <a:spcPct val="90000"/>
              </a:lnSpc>
              <a:spcBef>
                <a:spcPts val="2100"/>
              </a:spcBef>
              <a:spcAft>
                <a:spcPts val="0"/>
              </a:spcAft>
              <a:buSzPts val="1500"/>
              <a:buChar char="●"/>
              <a:defRPr/>
            </a:lvl4pPr>
            <a:lvl5pPr indent="-323850" lvl="4" marL="2286000" algn="l">
              <a:lnSpc>
                <a:spcPct val="90000"/>
              </a:lnSpc>
              <a:spcBef>
                <a:spcPts val="2100"/>
              </a:spcBef>
              <a:spcAft>
                <a:spcPts val="0"/>
              </a:spcAft>
              <a:buSzPts val="1500"/>
              <a:buChar char="○"/>
              <a:defRPr/>
            </a:lvl5pPr>
            <a:lvl6pPr indent="-323850" lvl="5" marL="2743200" algn="l">
              <a:lnSpc>
                <a:spcPct val="90000"/>
              </a:lnSpc>
              <a:spcBef>
                <a:spcPts val="2100"/>
              </a:spcBef>
              <a:spcAft>
                <a:spcPts val="0"/>
              </a:spcAft>
              <a:buSzPts val="1500"/>
              <a:buChar char="■"/>
              <a:defRPr/>
            </a:lvl6pPr>
            <a:lvl7pPr indent="-323850" lvl="6" marL="3200400" algn="l">
              <a:lnSpc>
                <a:spcPct val="90000"/>
              </a:lnSpc>
              <a:spcBef>
                <a:spcPts val="2100"/>
              </a:spcBef>
              <a:spcAft>
                <a:spcPts val="0"/>
              </a:spcAft>
              <a:buSzPts val="1500"/>
              <a:buChar char="●"/>
              <a:defRPr/>
            </a:lvl7pPr>
            <a:lvl8pPr indent="-323850" lvl="7" marL="3657600" algn="l">
              <a:lnSpc>
                <a:spcPct val="90000"/>
              </a:lnSpc>
              <a:spcBef>
                <a:spcPts val="2100"/>
              </a:spcBef>
              <a:spcAft>
                <a:spcPts val="0"/>
              </a:spcAft>
              <a:buSzPts val="1500"/>
              <a:buChar char="○"/>
              <a:defRPr/>
            </a:lvl8pPr>
            <a:lvl9pPr indent="-323850" lvl="8" marL="4114800" algn="l">
              <a:lnSpc>
                <a:spcPct val="90000"/>
              </a:lnSpc>
              <a:spcBef>
                <a:spcPts val="2100"/>
              </a:spcBef>
              <a:spcAft>
                <a:spcPts val="2100"/>
              </a:spcAft>
              <a:buSzPts val="1500"/>
              <a:buChar char="■"/>
              <a:defRPr/>
            </a:lvl9pPr>
          </a:lstStyle>
          <a:p/>
        </p:txBody>
      </p:sp>
      <p:sp>
        <p:nvSpPr>
          <p:cNvPr id="88" name="Google Shape;88;p14"/>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spTree>
      <p:nvGrpSpPr>
        <p:cNvPr id="89" name="Shape 89"/>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 Only">
    <p:spTree>
      <p:nvGrpSpPr>
        <p:cNvPr id="90" name="Shape 90"/>
        <p:cNvGrpSpPr/>
        <p:nvPr/>
      </p:nvGrpSpPr>
      <p:grpSpPr>
        <a:xfrm>
          <a:off x="0" y="0"/>
          <a:ext cx="0" cy="0"/>
          <a:chOff x="0" y="0"/>
          <a:chExt cx="0" cy="0"/>
        </a:xfrm>
      </p:grpSpPr>
      <p:sp>
        <p:nvSpPr>
          <p:cNvPr id="91" name="Google Shape;91;p16"/>
          <p:cNvSpPr txBox="1"/>
          <p:nvPr>
            <p:ph type="title"/>
          </p:nvPr>
        </p:nvSpPr>
        <p:spPr>
          <a:xfrm>
            <a:off x="121920" y="0"/>
            <a:ext cx="11948100" cy="731700"/>
          </a:xfrm>
          <a:prstGeom prst="rect">
            <a:avLst/>
          </a:prstGeom>
          <a:noFill/>
          <a:ln>
            <a:noFill/>
          </a:ln>
        </p:spPr>
        <p:txBody>
          <a:bodyPr anchorCtr="0" anchor="t" bIns="0" lIns="121900" spcFirstLastPara="1" rIns="121900" wrap="square" tIns="85325">
            <a:noAutofit/>
          </a:bodyPr>
          <a:lstStyle>
            <a:lvl1pPr lvl="0" algn="l">
              <a:lnSpc>
                <a:spcPct val="111111"/>
              </a:lnSpc>
              <a:spcBef>
                <a:spcPts val="0"/>
              </a:spcBef>
              <a:spcAft>
                <a:spcPts val="0"/>
              </a:spcAft>
              <a:buClr>
                <a:srgbClr val="3465A4"/>
              </a:buClr>
              <a:buSzPts val="2400"/>
              <a:buNone/>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1">
  <p:cSld name="Comparison_1">
    <p:spTree>
      <p:nvGrpSpPr>
        <p:cNvPr id="92" name="Shape 92"/>
        <p:cNvGrpSpPr/>
        <p:nvPr/>
      </p:nvGrpSpPr>
      <p:grpSpPr>
        <a:xfrm>
          <a:off x="0" y="0"/>
          <a:ext cx="0" cy="0"/>
          <a:chOff x="0" y="0"/>
          <a:chExt cx="0" cy="0"/>
        </a:xfrm>
      </p:grpSpPr>
      <p:grpSp>
        <p:nvGrpSpPr>
          <p:cNvPr id="93" name="Google Shape;93;p17"/>
          <p:cNvGrpSpPr/>
          <p:nvPr/>
        </p:nvGrpSpPr>
        <p:grpSpPr>
          <a:xfrm>
            <a:off x="723900" y="975637"/>
            <a:ext cx="5219025" cy="4906838"/>
            <a:chOff x="723900" y="975637"/>
            <a:chExt cx="5219025" cy="4906838"/>
          </a:xfrm>
        </p:grpSpPr>
        <p:sp>
          <p:nvSpPr>
            <p:cNvPr id="94" name="Google Shape;94;p17"/>
            <p:cNvSpPr/>
            <p:nvPr/>
          </p:nvSpPr>
          <p:spPr>
            <a:xfrm>
              <a:off x="723900" y="1476375"/>
              <a:ext cx="5209500" cy="4406100"/>
            </a:xfrm>
            <a:prstGeom prst="rect">
              <a:avLst/>
            </a:prstGeom>
            <a:solidFill>
              <a:srgbClr val="C4D9F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Libre Franklin"/>
                <a:ea typeface="Libre Franklin"/>
                <a:cs typeface="Libre Franklin"/>
                <a:sym typeface="Libre Franklin"/>
              </a:endParaRPr>
            </a:p>
          </p:txBody>
        </p:sp>
        <p:sp>
          <p:nvSpPr>
            <p:cNvPr id="95" name="Google Shape;95;p17"/>
            <p:cNvSpPr/>
            <p:nvPr/>
          </p:nvSpPr>
          <p:spPr>
            <a:xfrm>
              <a:off x="733425" y="975637"/>
              <a:ext cx="5209500" cy="1019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Libre Franklin"/>
                <a:ea typeface="Libre Franklin"/>
                <a:cs typeface="Libre Franklin"/>
                <a:sym typeface="Libre Franklin"/>
              </a:endParaRPr>
            </a:p>
          </p:txBody>
        </p:sp>
      </p:grpSp>
      <p:grpSp>
        <p:nvGrpSpPr>
          <p:cNvPr id="96" name="Google Shape;96;p17"/>
          <p:cNvGrpSpPr/>
          <p:nvPr/>
        </p:nvGrpSpPr>
        <p:grpSpPr>
          <a:xfrm>
            <a:off x="6334027" y="975637"/>
            <a:ext cx="5209500" cy="4906838"/>
            <a:chOff x="6334027" y="975637"/>
            <a:chExt cx="5209500" cy="4906838"/>
          </a:xfrm>
        </p:grpSpPr>
        <p:sp>
          <p:nvSpPr>
            <p:cNvPr id="97" name="Google Shape;97;p17"/>
            <p:cNvSpPr/>
            <p:nvPr/>
          </p:nvSpPr>
          <p:spPr>
            <a:xfrm>
              <a:off x="6334027" y="1476375"/>
              <a:ext cx="5209500" cy="4406100"/>
            </a:xfrm>
            <a:prstGeom prst="rect">
              <a:avLst/>
            </a:prstGeom>
            <a:solidFill>
              <a:srgbClr val="C4D9F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Libre Franklin"/>
                <a:ea typeface="Libre Franklin"/>
                <a:cs typeface="Libre Franklin"/>
                <a:sym typeface="Libre Franklin"/>
              </a:endParaRPr>
            </a:p>
          </p:txBody>
        </p:sp>
        <p:sp>
          <p:nvSpPr>
            <p:cNvPr id="98" name="Google Shape;98;p17"/>
            <p:cNvSpPr/>
            <p:nvPr/>
          </p:nvSpPr>
          <p:spPr>
            <a:xfrm>
              <a:off x="6334027" y="975637"/>
              <a:ext cx="5209500" cy="1019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Libre Franklin"/>
                <a:ea typeface="Libre Franklin"/>
                <a:cs typeface="Libre Franklin"/>
                <a:sym typeface="Libre Franklin"/>
              </a:endParaRPr>
            </a:p>
          </p:txBody>
        </p:sp>
      </p:grpSp>
      <p:sp>
        <p:nvSpPr>
          <p:cNvPr id="99" name="Google Shape;99;p17"/>
          <p:cNvSpPr txBox="1"/>
          <p:nvPr>
            <p:ph idx="12" type="sldNum"/>
          </p:nvPr>
        </p:nvSpPr>
        <p:spPr>
          <a:xfrm>
            <a:off x="11658600" y="6426000"/>
            <a:ext cx="417900" cy="317700"/>
          </a:xfrm>
          <a:prstGeom prst="rect">
            <a:avLst/>
          </a:prstGeom>
          <a:noFill/>
          <a:ln>
            <a:noFill/>
          </a:ln>
        </p:spPr>
        <p:txBody>
          <a:bodyPr anchorCtr="0" anchor="t"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100" name="Google Shape;100;p17"/>
          <p:cNvSpPr txBox="1"/>
          <p:nvPr>
            <p:ph idx="1" type="body"/>
          </p:nvPr>
        </p:nvSpPr>
        <p:spPr>
          <a:xfrm>
            <a:off x="6509657" y="2246558"/>
            <a:ext cx="4827900" cy="3525900"/>
          </a:xfrm>
          <a:prstGeom prst="rect">
            <a:avLst/>
          </a:prstGeom>
          <a:noFill/>
          <a:ln>
            <a:noFill/>
          </a:ln>
        </p:spPr>
        <p:txBody>
          <a:bodyPr anchorCtr="0" anchor="t" bIns="0" lIns="0" spcFirstLastPara="1" rIns="0" wrap="square" tIns="0">
            <a:noAutofit/>
          </a:bodyPr>
          <a:lstStyle>
            <a:lvl1pPr indent="-349250" lvl="0" marL="457200" algn="l">
              <a:lnSpc>
                <a:spcPct val="90000"/>
              </a:lnSpc>
              <a:spcBef>
                <a:spcPts val="1100"/>
              </a:spcBef>
              <a:spcAft>
                <a:spcPts val="0"/>
              </a:spcAft>
              <a:buClr>
                <a:schemeClr val="dk1"/>
              </a:buClr>
              <a:buSzPts val="1900"/>
              <a:buChar char="•"/>
              <a:defRPr sz="1900"/>
            </a:lvl1pPr>
            <a:lvl2pPr indent="-349250" lvl="1" marL="914400" algn="l">
              <a:lnSpc>
                <a:spcPct val="90000"/>
              </a:lnSpc>
              <a:spcBef>
                <a:spcPts val="500"/>
              </a:spcBef>
              <a:spcAft>
                <a:spcPts val="0"/>
              </a:spcAft>
              <a:buClr>
                <a:schemeClr val="dk1"/>
              </a:buClr>
              <a:buSzPts val="1900"/>
              <a:buChar char="•"/>
              <a:defRPr sz="1900"/>
            </a:lvl2pPr>
            <a:lvl3pPr indent="-349250" lvl="2" marL="1371600" algn="l">
              <a:lnSpc>
                <a:spcPct val="90000"/>
              </a:lnSpc>
              <a:spcBef>
                <a:spcPts val="500"/>
              </a:spcBef>
              <a:spcAft>
                <a:spcPts val="0"/>
              </a:spcAft>
              <a:buClr>
                <a:schemeClr val="dk1"/>
              </a:buClr>
              <a:buSzPts val="1900"/>
              <a:buChar char="•"/>
              <a:defRPr sz="19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 name="Google Shape;101;p17"/>
          <p:cNvSpPr txBox="1"/>
          <p:nvPr>
            <p:ph idx="2" type="body"/>
          </p:nvPr>
        </p:nvSpPr>
        <p:spPr>
          <a:xfrm>
            <a:off x="916690" y="2246558"/>
            <a:ext cx="4824000" cy="3521700"/>
          </a:xfrm>
          <a:prstGeom prst="rect">
            <a:avLst/>
          </a:prstGeom>
          <a:noFill/>
          <a:ln>
            <a:noFill/>
          </a:ln>
        </p:spPr>
        <p:txBody>
          <a:bodyPr anchorCtr="0" anchor="t" bIns="0" lIns="0" spcFirstLastPara="1" rIns="0" wrap="square" tIns="0">
            <a:noAutofit/>
          </a:bodyPr>
          <a:lstStyle>
            <a:lvl1pPr indent="-349250" lvl="0" marL="457200" algn="l">
              <a:lnSpc>
                <a:spcPct val="90000"/>
              </a:lnSpc>
              <a:spcBef>
                <a:spcPts val="1100"/>
              </a:spcBef>
              <a:spcAft>
                <a:spcPts val="0"/>
              </a:spcAft>
              <a:buClr>
                <a:schemeClr val="dk1"/>
              </a:buClr>
              <a:buSzPts val="1900"/>
              <a:buChar char="•"/>
              <a:defRPr sz="1900"/>
            </a:lvl1pPr>
            <a:lvl2pPr indent="-349250" lvl="1" marL="914400" algn="l">
              <a:lnSpc>
                <a:spcPct val="90000"/>
              </a:lnSpc>
              <a:spcBef>
                <a:spcPts val="500"/>
              </a:spcBef>
              <a:spcAft>
                <a:spcPts val="0"/>
              </a:spcAft>
              <a:buClr>
                <a:schemeClr val="dk1"/>
              </a:buClr>
              <a:buSzPts val="1900"/>
              <a:buChar char="•"/>
              <a:defRPr sz="1900"/>
            </a:lvl2pPr>
            <a:lvl3pPr indent="-349250" lvl="2" marL="1371600" algn="l">
              <a:lnSpc>
                <a:spcPct val="90000"/>
              </a:lnSpc>
              <a:spcBef>
                <a:spcPts val="500"/>
              </a:spcBef>
              <a:spcAft>
                <a:spcPts val="0"/>
              </a:spcAft>
              <a:buClr>
                <a:schemeClr val="dk1"/>
              </a:buClr>
              <a:buSzPts val="1900"/>
              <a:buChar char="•"/>
              <a:defRPr sz="19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 name="Google Shape;102;p17"/>
          <p:cNvSpPr txBox="1"/>
          <p:nvPr>
            <p:ph type="title"/>
          </p:nvPr>
        </p:nvSpPr>
        <p:spPr>
          <a:xfrm>
            <a:off x="419100" y="202745"/>
            <a:ext cx="10515600" cy="680100"/>
          </a:xfrm>
          <a:prstGeom prst="rect">
            <a:avLst/>
          </a:prstGeom>
          <a:noFill/>
          <a:ln>
            <a:noFill/>
          </a:ln>
        </p:spPr>
        <p:txBody>
          <a:bodyPr anchorCtr="0" anchor="ctr" bIns="0" lIns="180000" spcFirstLastPara="1" rIns="0" wrap="square" tIns="0">
            <a:noAutofit/>
          </a:bodyPr>
          <a:lstStyle>
            <a:lvl1pPr lvl="0" algn="l">
              <a:lnSpc>
                <a:spcPct val="90000"/>
              </a:lnSpc>
              <a:spcBef>
                <a:spcPts val="0"/>
              </a:spcBef>
              <a:spcAft>
                <a:spcPts val="0"/>
              </a:spcAft>
              <a:buClr>
                <a:schemeClr val="dk2"/>
              </a:buClr>
              <a:buSzPts val="3200"/>
              <a:buNone/>
              <a:defRPr b="1" sz="3200">
                <a:solidFill>
                  <a:schemeClr val="dk2"/>
                </a:solidFill>
              </a:defRPr>
            </a:lvl1pPr>
            <a:lvl2pPr lvl="1">
              <a:spcBef>
                <a:spcPts val="0"/>
              </a:spcBef>
              <a:spcAft>
                <a:spcPts val="0"/>
              </a:spcAft>
              <a:buSzPts val="1400"/>
              <a:buNone/>
              <a:defRPr b="1"/>
            </a:lvl2pPr>
            <a:lvl3pPr lvl="2">
              <a:spcBef>
                <a:spcPts val="0"/>
              </a:spcBef>
              <a:spcAft>
                <a:spcPts val="0"/>
              </a:spcAft>
              <a:buSzPts val="1400"/>
              <a:buNone/>
              <a:defRPr b="1"/>
            </a:lvl3pPr>
            <a:lvl4pPr lvl="3">
              <a:spcBef>
                <a:spcPts val="0"/>
              </a:spcBef>
              <a:spcAft>
                <a:spcPts val="0"/>
              </a:spcAft>
              <a:buSzPts val="1400"/>
              <a:buNone/>
              <a:defRPr b="1"/>
            </a:lvl4pPr>
            <a:lvl5pPr lvl="4">
              <a:spcBef>
                <a:spcPts val="0"/>
              </a:spcBef>
              <a:spcAft>
                <a:spcPts val="0"/>
              </a:spcAft>
              <a:buSzPts val="1400"/>
              <a:buNone/>
              <a:defRPr b="1"/>
            </a:lvl5pPr>
            <a:lvl6pPr lvl="5">
              <a:spcBef>
                <a:spcPts val="0"/>
              </a:spcBef>
              <a:spcAft>
                <a:spcPts val="0"/>
              </a:spcAft>
              <a:buSzPts val="1400"/>
              <a:buNone/>
              <a:defRPr b="1"/>
            </a:lvl6pPr>
            <a:lvl7pPr lvl="6">
              <a:spcBef>
                <a:spcPts val="0"/>
              </a:spcBef>
              <a:spcAft>
                <a:spcPts val="0"/>
              </a:spcAft>
              <a:buSzPts val="1400"/>
              <a:buNone/>
              <a:defRPr b="1"/>
            </a:lvl7pPr>
            <a:lvl8pPr lvl="7">
              <a:spcBef>
                <a:spcPts val="0"/>
              </a:spcBef>
              <a:spcAft>
                <a:spcPts val="0"/>
              </a:spcAft>
              <a:buSzPts val="1400"/>
              <a:buNone/>
              <a:defRPr b="1"/>
            </a:lvl8pPr>
            <a:lvl9pPr lvl="8">
              <a:spcBef>
                <a:spcPts val="0"/>
              </a:spcBef>
              <a:spcAft>
                <a:spcPts val="0"/>
              </a:spcAft>
              <a:buSzPts val="1400"/>
              <a:buNone/>
              <a:defRPr b="1"/>
            </a:lvl9pPr>
          </a:lstStyle>
          <a:p/>
        </p:txBody>
      </p:sp>
      <p:sp>
        <p:nvSpPr>
          <p:cNvPr id="103" name="Google Shape;103;p17"/>
          <p:cNvSpPr txBox="1"/>
          <p:nvPr>
            <p:ph idx="3" type="subTitle"/>
          </p:nvPr>
        </p:nvSpPr>
        <p:spPr>
          <a:xfrm>
            <a:off x="916667" y="1143000"/>
            <a:ext cx="4824000" cy="603900"/>
          </a:xfrm>
          <a:prstGeom prst="rect">
            <a:avLst/>
          </a:prstGeom>
        </p:spPr>
        <p:txBody>
          <a:bodyPr anchorCtr="0" anchor="t" bIns="45700" lIns="91425" spcFirstLastPara="1" rIns="91425" wrap="square" tIns="45700">
            <a:normAutofit/>
          </a:bodyPr>
          <a:lstStyle>
            <a:lvl1pPr lvl="0" algn="ctr">
              <a:spcBef>
                <a:spcPts val="1000"/>
              </a:spcBef>
              <a:spcAft>
                <a:spcPts val="0"/>
              </a:spcAft>
              <a:buClr>
                <a:schemeClr val="lt1"/>
              </a:buClr>
              <a:buSzPts val="2800"/>
              <a:buNone/>
              <a:defRPr b="1">
                <a:solidFill>
                  <a:schemeClr val="lt1"/>
                </a:solidFill>
              </a:defRPr>
            </a:lvl1pPr>
            <a:lvl2pPr lvl="1">
              <a:spcBef>
                <a:spcPts val="500"/>
              </a:spcBef>
              <a:spcAft>
                <a:spcPts val="0"/>
              </a:spcAft>
              <a:buSzPts val="2400"/>
              <a:buNone/>
              <a:defRPr/>
            </a:lvl2pPr>
            <a:lvl3pPr lvl="2">
              <a:spcBef>
                <a:spcPts val="500"/>
              </a:spcBef>
              <a:spcAft>
                <a:spcPts val="0"/>
              </a:spcAft>
              <a:buSzPts val="2000"/>
              <a:buNone/>
              <a:defRPr/>
            </a:lvl3pPr>
            <a:lvl4pPr lvl="3">
              <a:spcBef>
                <a:spcPts val="500"/>
              </a:spcBef>
              <a:spcAft>
                <a:spcPts val="0"/>
              </a:spcAft>
              <a:buSzPts val="1800"/>
              <a:buNone/>
              <a:defRPr/>
            </a:lvl4pPr>
            <a:lvl5pPr lvl="4">
              <a:spcBef>
                <a:spcPts val="500"/>
              </a:spcBef>
              <a:spcAft>
                <a:spcPts val="0"/>
              </a:spcAft>
              <a:buSzPts val="1800"/>
              <a:buNone/>
              <a:defRPr/>
            </a:lvl5pPr>
            <a:lvl6pPr lvl="5">
              <a:spcBef>
                <a:spcPts val="500"/>
              </a:spcBef>
              <a:spcAft>
                <a:spcPts val="0"/>
              </a:spcAft>
              <a:buSzPts val="1800"/>
              <a:buNone/>
              <a:defRPr/>
            </a:lvl6pPr>
            <a:lvl7pPr lvl="6">
              <a:spcBef>
                <a:spcPts val="500"/>
              </a:spcBef>
              <a:spcAft>
                <a:spcPts val="0"/>
              </a:spcAft>
              <a:buSzPts val="1800"/>
              <a:buNone/>
              <a:defRPr/>
            </a:lvl7pPr>
            <a:lvl8pPr lvl="7">
              <a:spcBef>
                <a:spcPts val="500"/>
              </a:spcBef>
              <a:spcAft>
                <a:spcPts val="0"/>
              </a:spcAft>
              <a:buSzPts val="1800"/>
              <a:buNone/>
              <a:defRPr/>
            </a:lvl8pPr>
            <a:lvl9pPr lvl="8">
              <a:spcBef>
                <a:spcPts val="500"/>
              </a:spcBef>
              <a:spcAft>
                <a:spcPts val="0"/>
              </a:spcAft>
              <a:buSzPts val="1800"/>
              <a:buNone/>
              <a:defRPr/>
            </a:lvl9pPr>
          </a:lstStyle>
          <a:p/>
        </p:txBody>
      </p:sp>
      <p:sp>
        <p:nvSpPr>
          <p:cNvPr id="104" name="Google Shape;104;p17"/>
          <p:cNvSpPr txBox="1"/>
          <p:nvPr>
            <p:ph idx="4" type="subTitle"/>
          </p:nvPr>
        </p:nvSpPr>
        <p:spPr>
          <a:xfrm>
            <a:off x="6511683" y="1143000"/>
            <a:ext cx="4824000" cy="603900"/>
          </a:xfrm>
          <a:prstGeom prst="rect">
            <a:avLst/>
          </a:prstGeom>
        </p:spPr>
        <p:txBody>
          <a:bodyPr anchorCtr="0" anchor="t" bIns="45700" lIns="91425" spcFirstLastPara="1" rIns="91425" wrap="square" tIns="45700">
            <a:normAutofit/>
          </a:bodyPr>
          <a:lstStyle>
            <a:lvl1pPr lvl="0" algn="ctr">
              <a:spcBef>
                <a:spcPts val="1000"/>
              </a:spcBef>
              <a:spcAft>
                <a:spcPts val="0"/>
              </a:spcAft>
              <a:buClr>
                <a:schemeClr val="lt1"/>
              </a:buClr>
              <a:buSzPts val="2800"/>
              <a:buNone/>
              <a:defRPr b="1">
                <a:solidFill>
                  <a:schemeClr val="lt1"/>
                </a:solidFill>
              </a:defRPr>
            </a:lvl1pPr>
            <a:lvl2pPr lvl="1">
              <a:spcBef>
                <a:spcPts val="500"/>
              </a:spcBef>
              <a:spcAft>
                <a:spcPts val="0"/>
              </a:spcAft>
              <a:buSzPts val="2400"/>
              <a:buNone/>
              <a:defRPr/>
            </a:lvl2pPr>
            <a:lvl3pPr lvl="2">
              <a:spcBef>
                <a:spcPts val="500"/>
              </a:spcBef>
              <a:spcAft>
                <a:spcPts val="0"/>
              </a:spcAft>
              <a:buSzPts val="2000"/>
              <a:buNone/>
              <a:defRPr/>
            </a:lvl3pPr>
            <a:lvl4pPr lvl="3">
              <a:spcBef>
                <a:spcPts val="500"/>
              </a:spcBef>
              <a:spcAft>
                <a:spcPts val="0"/>
              </a:spcAft>
              <a:buSzPts val="1800"/>
              <a:buNone/>
              <a:defRPr/>
            </a:lvl4pPr>
            <a:lvl5pPr lvl="4">
              <a:spcBef>
                <a:spcPts val="500"/>
              </a:spcBef>
              <a:spcAft>
                <a:spcPts val="0"/>
              </a:spcAft>
              <a:buSzPts val="1800"/>
              <a:buNone/>
              <a:defRPr/>
            </a:lvl5pPr>
            <a:lvl6pPr lvl="5">
              <a:spcBef>
                <a:spcPts val="500"/>
              </a:spcBef>
              <a:spcAft>
                <a:spcPts val="0"/>
              </a:spcAft>
              <a:buSzPts val="1800"/>
              <a:buNone/>
              <a:defRPr/>
            </a:lvl6pPr>
            <a:lvl7pPr lvl="6">
              <a:spcBef>
                <a:spcPts val="500"/>
              </a:spcBef>
              <a:spcAft>
                <a:spcPts val="0"/>
              </a:spcAft>
              <a:buSzPts val="1800"/>
              <a:buNone/>
              <a:defRPr/>
            </a:lvl7pPr>
            <a:lvl8pPr lvl="7">
              <a:spcBef>
                <a:spcPts val="500"/>
              </a:spcBef>
              <a:spcAft>
                <a:spcPts val="0"/>
              </a:spcAft>
              <a:buSzPts val="1800"/>
              <a:buNone/>
              <a:defRPr/>
            </a:lvl8pPr>
            <a:lvl9pPr lvl="8">
              <a:spcBef>
                <a:spcPts val="500"/>
              </a:spcBef>
              <a:spcAft>
                <a:spcPts val="0"/>
              </a:spcAft>
              <a:buSzPts val="1800"/>
              <a:buNone/>
              <a:defRPr/>
            </a:lvl9pPr>
          </a:lstStyle>
          <a:p/>
        </p:txBody>
      </p:sp>
      <p:pic>
        <p:nvPicPr>
          <p:cNvPr id="105" name="Google Shape;105;p17"/>
          <p:cNvPicPr preferRelativeResize="0"/>
          <p:nvPr/>
        </p:nvPicPr>
        <p:blipFill rotWithShape="1">
          <a:blip r:embed="rId2">
            <a:alphaModFix/>
          </a:blip>
          <a:srcRect b="0" l="0" r="0" t="0"/>
          <a:stretch/>
        </p:blipFill>
        <p:spPr>
          <a:xfrm>
            <a:off x="157851" y="6401926"/>
            <a:ext cx="365760" cy="36576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Title and Content_1">
    <p:spTree>
      <p:nvGrpSpPr>
        <p:cNvPr id="106" name="Shape 106"/>
        <p:cNvGrpSpPr/>
        <p:nvPr/>
      </p:nvGrpSpPr>
      <p:grpSpPr>
        <a:xfrm>
          <a:off x="0" y="0"/>
          <a:ext cx="0" cy="0"/>
          <a:chOff x="0" y="0"/>
          <a:chExt cx="0" cy="0"/>
        </a:xfrm>
      </p:grpSpPr>
      <p:sp>
        <p:nvSpPr>
          <p:cNvPr id="107" name="Google Shape;107;p18"/>
          <p:cNvSpPr txBox="1"/>
          <p:nvPr>
            <p:ph idx="12" type="sldNum"/>
          </p:nvPr>
        </p:nvSpPr>
        <p:spPr>
          <a:xfrm>
            <a:off x="11658600" y="6426000"/>
            <a:ext cx="418500" cy="317700"/>
          </a:xfrm>
          <a:prstGeom prst="rect">
            <a:avLst/>
          </a:prstGeom>
          <a:noFill/>
          <a:ln>
            <a:noFill/>
          </a:ln>
        </p:spPr>
        <p:txBody>
          <a:bodyPr anchorCtr="0" anchor="t"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108" name="Google Shape;108;p18"/>
          <p:cNvSpPr txBox="1"/>
          <p:nvPr>
            <p:ph idx="1" type="body"/>
          </p:nvPr>
        </p:nvSpPr>
        <p:spPr>
          <a:xfrm>
            <a:off x="428467" y="1143996"/>
            <a:ext cx="11340000" cy="4455900"/>
          </a:xfrm>
          <a:prstGeom prst="rect">
            <a:avLst/>
          </a:prstGeom>
          <a:noFill/>
          <a:ln>
            <a:noFill/>
          </a:ln>
        </p:spPr>
        <p:txBody>
          <a:bodyPr anchorCtr="0" anchor="t" bIns="0" lIns="0" spcFirstLastPara="1" rIns="0" wrap="square" tIns="0">
            <a:noAutofit/>
          </a:bodyPr>
          <a:lstStyle>
            <a:lvl1pPr indent="-406400" lvl="0" marL="457200" algn="l">
              <a:lnSpc>
                <a:spcPct val="90000"/>
              </a:lnSpc>
              <a:spcBef>
                <a:spcPts val="1100"/>
              </a:spcBef>
              <a:spcAft>
                <a:spcPts val="0"/>
              </a:spcAft>
              <a:buClr>
                <a:schemeClr val="accent1"/>
              </a:buClr>
              <a:buSzPts val="2800"/>
              <a:buChar char="•"/>
              <a:defRPr/>
            </a:lvl1pPr>
            <a:lvl2pPr indent="-381000" lvl="1" marL="914400" algn="l">
              <a:lnSpc>
                <a:spcPct val="90000"/>
              </a:lnSpc>
              <a:spcBef>
                <a:spcPts val="500"/>
              </a:spcBef>
              <a:spcAft>
                <a:spcPts val="0"/>
              </a:spcAft>
              <a:buClr>
                <a:srgbClr val="508DE0"/>
              </a:buClr>
              <a:buSzPts val="2400"/>
              <a:buChar char="•"/>
              <a:defRPr/>
            </a:lvl2pPr>
            <a:lvl3pPr indent="-355600" lvl="2" marL="1371600" algn="l">
              <a:lnSpc>
                <a:spcPct val="90000"/>
              </a:lnSpc>
              <a:spcBef>
                <a:spcPts val="500"/>
              </a:spcBef>
              <a:spcAft>
                <a:spcPts val="0"/>
              </a:spcAft>
              <a:buSzPts val="2000"/>
              <a:buChar char="•"/>
              <a:defRPr/>
            </a:lvl3pPr>
            <a:lvl4pPr indent="-349250" lvl="3" marL="1828800" algn="l">
              <a:lnSpc>
                <a:spcPct val="90000"/>
              </a:lnSpc>
              <a:spcBef>
                <a:spcPts val="500"/>
              </a:spcBef>
              <a:spcAft>
                <a:spcPts val="0"/>
              </a:spcAft>
              <a:buSzPts val="1900"/>
              <a:buChar char="•"/>
              <a:defRPr/>
            </a:lvl4pPr>
            <a:lvl5pPr indent="-349250" lvl="4" marL="2286000" algn="l">
              <a:lnSpc>
                <a:spcPct val="90000"/>
              </a:lnSpc>
              <a:spcBef>
                <a:spcPts val="500"/>
              </a:spcBef>
              <a:spcAft>
                <a:spcPts val="0"/>
              </a:spcAft>
              <a:buSzPts val="1900"/>
              <a:buChar char="•"/>
              <a:defRPr/>
            </a:lvl5pPr>
            <a:lvl6pPr indent="-349250" lvl="5" marL="2743200" algn="l">
              <a:lnSpc>
                <a:spcPct val="90000"/>
              </a:lnSpc>
              <a:spcBef>
                <a:spcPts val="500"/>
              </a:spcBef>
              <a:spcAft>
                <a:spcPts val="0"/>
              </a:spcAft>
              <a:buSzPts val="1900"/>
              <a:buChar char="•"/>
              <a:defRPr/>
            </a:lvl6pPr>
            <a:lvl7pPr indent="-349250" lvl="6" marL="3200400" algn="l">
              <a:lnSpc>
                <a:spcPct val="90000"/>
              </a:lnSpc>
              <a:spcBef>
                <a:spcPts val="500"/>
              </a:spcBef>
              <a:spcAft>
                <a:spcPts val="0"/>
              </a:spcAft>
              <a:buSzPts val="1900"/>
              <a:buChar char="•"/>
              <a:defRPr/>
            </a:lvl7pPr>
            <a:lvl8pPr indent="-349250" lvl="7" marL="3657600" algn="l">
              <a:lnSpc>
                <a:spcPct val="90000"/>
              </a:lnSpc>
              <a:spcBef>
                <a:spcPts val="500"/>
              </a:spcBef>
              <a:spcAft>
                <a:spcPts val="0"/>
              </a:spcAft>
              <a:buSzPts val="1900"/>
              <a:buChar char="•"/>
              <a:defRPr/>
            </a:lvl8pPr>
            <a:lvl9pPr indent="-349250" lvl="8" marL="4114800" algn="l">
              <a:lnSpc>
                <a:spcPct val="90000"/>
              </a:lnSpc>
              <a:spcBef>
                <a:spcPts val="500"/>
              </a:spcBef>
              <a:spcAft>
                <a:spcPts val="0"/>
              </a:spcAft>
              <a:buSzPts val="1900"/>
              <a:buChar char="•"/>
              <a:defRPr/>
            </a:lvl9pPr>
          </a:lstStyle>
          <a:p/>
        </p:txBody>
      </p:sp>
      <p:sp>
        <p:nvSpPr>
          <p:cNvPr id="109" name="Google Shape;109;p18"/>
          <p:cNvSpPr txBox="1"/>
          <p:nvPr>
            <p:ph type="title"/>
          </p:nvPr>
        </p:nvSpPr>
        <p:spPr>
          <a:xfrm>
            <a:off x="424874" y="350982"/>
            <a:ext cx="11347200" cy="5997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3200"/>
              <a:buFont typeface="Franklin Gothic"/>
              <a:buNone/>
              <a:defRPr>
                <a:solidFill>
                  <a:schemeClr val="dk2"/>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10" name="Google Shape;110;p18"/>
          <p:cNvSpPr/>
          <p:nvPr/>
        </p:nvSpPr>
        <p:spPr>
          <a:xfrm>
            <a:off x="428473" y="1028896"/>
            <a:ext cx="2925900" cy="36900"/>
          </a:xfrm>
          <a:prstGeom prst="rect">
            <a:avLst/>
          </a:pr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111" name="Google Shape;111;p18"/>
          <p:cNvPicPr preferRelativeResize="0"/>
          <p:nvPr/>
        </p:nvPicPr>
        <p:blipFill rotWithShape="1">
          <a:blip r:embed="rId2">
            <a:alphaModFix/>
          </a:blip>
          <a:srcRect b="0" l="0" r="0" t="0"/>
          <a:stretch/>
        </p:blipFill>
        <p:spPr>
          <a:xfrm>
            <a:off x="157851" y="6401926"/>
            <a:ext cx="365760" cy="365760"/>
          </a:xfrm>
          <a:prstGeom prst="rect">
            <a:avLst/>
          </a:prstGeom>
          <a:noFill/>
          <a:ln>
            <a:noFill/>
          </a:ln>
        </p:spPr>
      </p:pic>
    </p:spTree>
  </p:cSld>
  <p:clrMapOvr>
    <a:masterClrMapping/>
  </p:clrMapOvr>
  <p:extLst>
    <p:ext uri="{DCECCB84-F9BA-43D5-87BE-67443E8EF086}">
      <p15:sldGuideLst>
        <p15:guide id="1" orient="horz" pos="4248">
          <p15:clr>
            <a:srgbClr val="FBAE40"/>
          </p15:clr>
        </p15:guide>
        <p15:guide id="2" pos="3840">
          <p15:clr>
            <a:srgbClr val="FBAE40"/>
          </p15:clr>
        </p15:guide>
        <p15:guide id="3" orient="horz" pos="22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4">
  <p:cSld name="TITLE_4">
    <p:spTree>
      <p:nvGrpSpPr>
        <p:cNvPr id="21" name="Shape 2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1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1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1.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7.jp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1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5.xml.rels><?xml version="1.0" encoding="UTF-8" standalone="yes"?><Relationships xmlns="http://schemas.openxmlformats.org/package/2006/relationships"><Relationship Id="rId10" Type="http://schemas.openxmlformats.org/officeDocument/2006/relationships/image" Target="../media/image31.jp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3.jpg"/><Relationship Id="rId4" Type="http://schemas.openxmlformats.org/officeDocument/2006/relationships/image" Target="../media/image13.jpg"/><Relationship Id="rId9" Type="http://schemas.openxmlformats.org/officeDocument/2006/relationships/image" Target="../media/image32.jpg"/><Relationship Id="rId5" Type="http://schemas.openxmlformats.org/officeDocument/2006/relationships/image" Target="../media/image8.jpg"/><Relationship Id="rId6" Type="http://schemas.openxmlformats.org/officeDocument/2006/relationships/image" Target="../media/image14.jpg"/><Relationship Id="rId7" Type="http://schemas.openxmlformats.org/officeDocument/2006/relationships/image" Target="../media/image15.jpg"/><Relationship Id="rId8"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2.jp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11" Type="http://schemas.openxmlformats.org/officeDocument/2006/relationships/image" Target="../media/image17.jpg"/><Relationship Id="rId10" Type="http://schemas.openxmlformats.org/officeDocument/2006/relationships/image" Target="../media/image21.jpg"/><Relationship Id="rId13" Type="http://schemas.openxmlformats.org/officeDocument/2006/relationships/image" Target="../media/image18.jpg"/><Relationship Id="rId12" Type="http://schemas.openxmlformats.org/officeDocument/2006/relationships/image" Target="../media/image13.jp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5.jpg"/><Relationship Id="rId4" Type="http://schemas.openxmlformats.org/officeDocument/2006/relationships/image" Target="../media/image10.jpg"/><Relationship Id="rId9" Type="http://schemas.openxmlformats.org/officeDocument/2006/relationships/image" Target="../media/image19.png"/><Relationship Id="rId15" Type="http://schemas.openxmlformats.org/officeDocument/2006/relationships/image" Target="../media/image26.jpg"/><Relationship Id="rId14" Type="http://schemas.openxmlformats.org/officeDocument/2006/relationships/image" Target="../media/image8.jpg"/><Relationship Id="rId17" Type="http://schemas.openxmlformats.org/officeDocument/2006/relationships/image" Target="../media/image7.png"/><Relationship Id="rId16" Type="http://schemas.openxmlformats.org/officeDocument/2006/relationships/image" Target="../media/image24.jpg"/><Relationship Id="rId5" Type="http://schemas.openxmlformats.org/officeDocument/2006/relationships/image" Target="../media/image9.jpg"/><Relationship Id="rId6" Type="http://schemas.openxmlformats.org/officeDocument/2006/relationships/image" Target="../media/image28.jpg"/><Relationship Id="rId18" Type="http://schemas.openxmlformats.org/officeDocument/2006/relationships/image" Target="../media/image30.png"/><Relationship Id="rId7" Type="http://schemas.openxmlformats.org/officeDocument/2006/relationships/image" Target="../media/image16.jpg"/><Relationship Id="rId8" Type="http://schemas.openxmlformats.org/officeDocument/2006/relationships/image" Target="../media/image2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id="116" name="Google Shape;116;p19"/>
          <p:cNvPicPr preferRelativeResize="0"/>
          <p:nvPr/>
        </p:nvPicPr>
        <p:blipFill rotWithShape="1">
          <a:blip r:embed="rId3">
            <a:alphaModFix/>
          </a:blip>
          <a:srcRect b="7841" l="0" r="0" t="7926"/>
          <a:stretch/>
        </p:blipFill>
        <p:spPr>
          <a:xfrm>
            <a:off x="0" y="0"/>
            <a:ext cx="12191999" cy="6858001"/>
          </a:xfrm>
          <a:prstGeom prst="rect">
            <a:avLst/>
          </a:prstGeom>
          <a:noFill/>
          <a:ln>
            <a:noFill/>
          </a:ln>
        </p:spPr>
      </p:pic>
      <p:sp>
        <p:nvSpPr>
          <p:cNvPr id="117" name="Google Shape;117;p19"/>
          <p:cNvSpPr txBox="1"/>
          <p:nvPr/>
        </p:nvSpPr>
        <p:spPr>
          <a:xfrm>
            <a:off x="1454225" y="0"/>
            <a:ext cx="6782100" cy="2401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rgbClr val="002060"/>
                </a:solidFill>
                <a:latin typeface="Arial Black"/>
                <a:ea typeface="Arial Black"/>
                <a:cs typeface="Arial Black"/>
                <a:sym typeface="Arial Black"/>
              </a:rPr>
              <a:t>From Curiosity to</a:t>
            </a:r>
            <a:endParaRPr b="1" sz="3600">
              <a:solidFill>
                <a:srgbClr val="002060"/>
              </a:solidFill>
              <a:latin typeface="Arial Black"/>
              <a:ea typeface="Arial Black"/>
              <a:cs typeface="Arial Black"/>
              <a:sym typeface="Arial Black"/>
            </a:endParaRPr>
          </a:p>
          <a:p>
            <a:pPr indent="0" lvl="0" marL="0" marR="0" rtl="0" algn="l">
              <a:spcBef>
                <a:spcPts val="0"/>
              </a:spcBef>
              <a:spcAft>
                <a:spcPts val="0"/>
              </a:spcAft>
              <a:buNone/>
            </a:pPr>
            <a:r>
              <a:rPr b="1" lang="en-US" sz="3600">
                <a:solidFill>
                  <a:srgbClr val="002060"/>
                </a:solidFill>
                <a:latin typeface="Arial Black"/>
                <a:ea typeface="Arial Black"/>
                <a:cs typeface="Arial Black"/>
                <a:sym typeface="Arial Black"/>
              </a:rPr>
              <a:t>Contribution</a:t>
            </a:r>
            <a:endParaRPr b="1" sz="3600">
              <a:solidFill>
                <a:srgbClr val="002060"/>
              </a:solidFill>
              <a:latin typeface="Arial Black"/>
              <a:ea typeface="Arial Black"/>
              <a:cs typeface="Arial Black"/>
              <a:sym typeface="Arial Black"/>
            </a:endParaRPr>
          </a:p>
          <a:p>
            <a:pPr indent="0" lvl="0" marL="0" marR="0" rtl="0" algn="l">
              <a:spcBef>
                <a:spcPts val="0"/>
              </a:spcBef>
              <a:spcAft>
                <a:spcPts val="0"/>
              </a:spcAft>
              <a:buNone/>
            </a:pPr>
            <a:r>
              <a:rPr b="1" lang="en-US" sz="1600">
                <a:solidFill>
                  <a:srgbClr val="002060"/>
                </a:solidFill>
              </a:rPr>
              <a:t>A Place-Based Earth Science and Weather Forecasting Program for Grades 5-8</a:t>
            </a:r>
            <a:endParaRPr b="1" sz="1600">
              <a:solidFill>
                <a:srgbClr val="002060"/>
              </a:solidFill>
            </a:endParaRPr>
          </a:p>
          <a:p>
            <a:pPr indent="0" lvl="0" marL="0" marR="0" rtl="0" algn="l">
              <a:spcBef>
                <a:spcPts val="0"/>
              </a:spcBef>
              <a:spcAft>
                <a:spcPts val="0"/>
              </a:spcAft>
              <a:buNone/>
            </a:pPr>
            <a:r>
              <a:t/>
            </a:r>
            <a:endParaRPr b="1" sz="1600">
              <a:solidFill>
                <a:srgbClr val="002060"/>
              </a:solidFill>
            </a:endParaRPr>
          </a:p>
          <a:p>
            <a:pPr indent="0" lvl="0" marL="0" marR="0" rtl="0" algn="l">
              <a:spcBef>
                <a:spcPts val="0"/>
              </a:spcBef>
              <a:spcAft>
                <a:spcPts val="0"/>
              </a:spcAft>
              <a:buNone/>
            </a:pPr>
            <a:r>
              <a:rPr b="1" lang="en-US" sz="1600">
                <a:solidFill>
                  <a:srgbClr val="002060"/>
                </a:solidFill>
                <a:latin typeface="Arial"/>
                <a:ea typeface="Arial"/>
                <a:cs typeface="Arial"/>
                <a:sym typeface="Arial"/>
              </a:rPr>
              <a:t>Tracy Fanara, PhD and A</a:t>
            </a:r>
            <a:r>
              <a:rPr b="1" lang="en-US" sz="1600">
                <a:solidFill>
                  <a:srgbClr val="002060"/>
                </a:solidFill>
              </a:rPr>
              <a:t>lison Gregory</a:t>
            </a:r>
            <a:endParaRPr b="1" sz="600">
              <a:solidFill>
                <a:srgbClr val="002060"/>
              </a:solidFill>
              <a:latin typeface="Arial"/>
              <a:ea typeface="Arial"/>
              <a:cs typeface="Arial"/>
              <a:sym typeface="Arial"/>
            </a:endParaRPr>
          </a:p>
          <a:p>
            <a:pPr indent="0" lvl="0" marL="0" marR="0" rtl="0" algn="l">
              <a:spcBef>
                <a:spcPts val="0"/>
              </a:spcBef>
              <a:spcAft>
                <a:spcPts val="0"/>
              </a:spcAft>
              <a:buNone/>
            </a:pPr>
            <a:r>
              <a:rPr lang="en-US">
                <a:solidFill>
                  <a:srgbClr val="002060"/>
                </a:solidFill>
              </a:rPr>
              <a:t>Inspector Planet LLC, UCAR</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1" name="Shape 121"/>
        <p:cNvGrpSpPr/>
        <p:nvPr/>
      </p:nvGrpSpPr>
      <p:grpSpPr>
        <a:xfrm>
          <a:off x="0" y="0"/>
          <a:ext cx="0" cy="0"/>
          <a:chOff x="0" y="0"/>
          <a:chExt cx="0" cy="0"/>
        </a:xfrm>
      </p:grpSpPr>
      <p:pic>
        <p:nvPicPr>
          <p:cNvPr descr="A computer screen with green and purple text&#10;&#10;Description automatically generated" id="122" name="Google Shape;122;p20"/>
          <p:cNvPicPr preferRelativeResize="0"/>
          <p:nvPr/>
        </p:nvPicPr>
        <p:blipFill rotWithShape="1">
          <a:blip r:embed="rId3">
            <a:alphaModFix/>
          </a:blip>
          <a:srcRect b="0" l="0" r="0" t="0"/>
          <a:stretch/>
        </p:blipFill>
        <p:spPr>
          <a:xfrm>
            <a:off x="1631483" y="0"/>
            <a:ext cx="9294822" cy="6249367"/>
          </a:xfrm>
          <a:prstGeom prst="rect">
            <a:avLst/>
          </a:prstGeom>
          <a:noFill/>
          <a:ln>
            <a:noFill/>
          </a:ln>
        </p:spPr>
      </p:pic>
      <p:sp>
        <p:nvSpPr>
          <p:cNvPr id="123" name="Google Shape;123;p20"/>
          <p:cNvSpPr/>
          <p:nvPr/>
        </p:nvSpPr>
        <p:spPr>
          <a:xfrm>
            <a:off x="0" y="6257277"/>
            <a:ext cx="12192000" cy="600723"/>
          </a:xfrm>
          <a:prstGeom prst="rect">
            <a:avLst/>
          </a:prstGeom>
          <a:solidFill>
            <a:srgbClr val="0085CA"/>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spcBef>
                <a:spcPts val="0"/>
              </a:spcBef>
              <a:spcAft>
                <a:spcPts val="0"/>
              </a:spcAft>
              <a:buNone/>
            </a:pPr>
            <a:r>
              <a:rPr b="1" lang="en-US" sz="2400">
                <a:solidFill>
                  <a:schemeClr val="lt1"/>
                </a:solidFill>
              </a:rPr>
              <a:t>BARRIER: WORKFORCE PIPELINE</a:t>
            </a:r>
            <a:endParaRPr/>
          </a:p>
        </p:txBody>
      </p:sp>
      <p:sp>
        <p:nvSpPr>
          <p:cNvPr id="124" name="Google Shape;124;p20"/>
          <p:cNvSpPr/>
          <p:nvPr/>
        </p:nvSpPr>
        <p:spPr>
          <a:xfrm>
            <a:off x="0" y="6249367"/>
            <a:ext cx="618565" cy="600724"/>
          </a:xfrm>
          <a:custGeom>
            <a:rect b="b" l="l" r="r" t="t"/>
            <a:pathLst>
              <a:path extrusionOk="0" h="1839605" w="1840616">
                <a:moveTo>
                  <a:pt x="0" y="0"/>
                </a:moveTo>
                <a:lnTo>
                  <a:pt x="1840616" y="0"/>
                </a:lnTo>
                <a:lnTo>
                  <a:pt x="1840616" y="1839605"/>
                </a:lnTo>
                <a:lnTo>
                  <a:pt x="0" y="1839605"/>
                </a:lnTo>
                <a:lnTo>
                  <a:pt x="0" y="0"/>
                </a:lnTo>
                <a:close/>
              </a:path>
            </a:pathLst>
          </a:custGeom>
          <a:blipFill rotWithShape="1">
            <a:blip r:embed="rId4">
              <a:alphaModFix/>
            </a:blip>
            <a:stretch>
              <a:fillRect b="0" l="0" r="0" t="0"/>
            </a:stretch>
          </a:blipFill>
          <a:ln>
            <a:noFill/>
          </a:ln>
        </p:spPr>
      </p:sp>
      <p:sp>
        <p:nvSpPr>
          <p:cNvPr id="125" name="Google Shape;125;p20"/>
          <p:cNvSpPr/>
          <p:nvPr/>
        </p:nvSpPr>
        <p:spPr>
          <a:xfrm>
            <a:off x="-1" y="1751307"/>
            <a:ext cx="9407471" cy="4505969"/>
          </a:xfrm>
          <a:prstGeom prst="rect">
            <a:avLst/>
          </a:prstGeom>
          <a:gradFill>
            <a:gsLst>
              <a:gs pos="0">
                <a:schemeClr val="dk1"/>
              </a:gs>
              <a:gs pos="18000">
                <a:schemeClr val="dk1"/>
              </a:gs>
              <a:gs pos="100000">
                <a:srgbClr val="FFFFFF">
                  <a:alpha val="0"/>
                </a:srgbClr>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6" name="Google Shape;126;p20"/>
          <p:cNvSpPr txBox="1"/>
          <p:nvPr/>
        </p:nvSpPr>
        <p:spPr>
          <a:xfrm>
            <a:off x="430400" y="3429000"/>
            <a:ext cx="10650600" cy="2773800"/>
          </a:xfrm>
          <a:prstGeom prst="rect">
            <a:avLst/>
          </a:prstGeom>
          <a:noFill/>
          <a:ln>
            <a:noFill/>
          </a:ln>
        </p:spPr>
        <p:txBody>
          <a:bodyPr anchorCtr="0" anchor="t" bIns="45700" lIns="91425" spcFirstLastPara="1" rIns="91425" wrap="square" tIns="45700">
            <a:spAutoFit/>
          </a:bodyPr>
          <a:lstStyle/>
          <a:p>
            <a:pPr indent="-400050" lvl="0" marL="457200" rtl="0" algn="l">
              <a:lnSpc>
                <a:spcPct val="115000"/>
              </a:lnSpc>
              <a:spcBef>
                <a:spcPts val="1200"/>
              </a:spcBef>
              <a:spcAft>
                <a:spcPts val="0"/>
              </a:spcAft>
              <a:buClr>
                <a:srgbClr val="DAF3FF"/>
              </a:buClr>
              <a:buSzPts val="2700"/>
              <a:buChar char="•"/>
            </a:pPr>
            <a:r>
              <a:rPr b="1" lang="en-US" sz="2000">
                <a:solidFill>
                  <a:srgbClr val="DAF3FF"/>
                </a:solidFill>
              </a:rPr>
              <a:t>Recruitment after grad school isn’t cutting it, we need a pipeline.</a:t>
            </a:r>
            <a:endParaRPr sz="2000">
              <a:solidFill>
                <a:srgbClr val="DAF3FF"/>
              </a:solidFill>
            </a:endParaRPr>
          </a:p>
          <a:p>
            <a:pPr indent="-400050" lvl="0" marL="457200" rtl="0" algn="l">
              <a:lnSpc>
                <a:spcPct val="115000"/>
              </a:lnSpc>
              <a:spcBef>
                <a:spcPts val="0"/>
              </a:spcBef>
              <a:spcAft>
                <a:spcPts val="0"/>
              </a:spcAft>
              <a:buClr>
                <a:srgbClr val="DAF3FF"/>
              </a:buClr>
              <a:buSzPts val="2700"/>
              <a:buChar char="•"/>
            </a:pPr>
            <a:r>
              <a:rPr b="1" lang="en-US" sz="2000">
                <a:solidFill>
                  <a:srgbClr val="DAF3FF"/>
                </a:solidFill>
              </a:rPr>
              <a:t>Low visibility: </a:t>
            </a:r>
            <a:r>
              <a:rPr lang="en-US" sz="2000">
                <a:solidFill>
                  <a:srgbClr val="DAF3FF"/>
                </a:solidFill>
              </a:rPr>
              <a:t>Students don't know these careers exist.</a:t>
            </a:r>
            <a:endParaRPr sz="2000">
              <a:solidFill>
                <a:srgbClr val="DAF3FF"/>
              </a:solidFill>
            </a:endParaRPr>
          </a:p>
          <a:p>
            <a:pPr indent="-400050" lvl="0" marL="457200" rtl="0" algn="l">
              <a:lnSpc>
                <a:spcPct val="115000"/>
              </a:lnSpc>
              <a:spcBef>
                <a:spcPts val="0"/>
              </a:spcBef>
              <a:spcAft>
                <a:spcPts val="0"/>
              </a:spcAft>
              <a:buClr>
                <a:srgbClr val="DAF3FF"/>
              </a:buClr>
              <a:buSzPts val="2700"/>
              <a:buChar char="•"/>
            </a:pPr>
            <a:r>
              <a:rPr b="1" lang="en-US" sz="2000">
                <a:solidFill>
                  <a:srgbClr val="DAF3FF"/>
                </a:solidFill>
              </a:rPr>
              <a:t>High perceived barriers: </a:t>
            </a:r>
            <a:r>
              <a:rPr lang="en-US" sz="2000">
                <a:solidFill>
                  <a:srgbClr val="DAF3FF"/>
                </a:solidFill>
              </a:rPr>
              <a:t>Coding and modeling can look inaccessible.</a:t>
            </a:r>
            <a:endParaRPr sz="2000">
              <a:solidFill>
                <a:srgbClr val="DAF3FF"/>
              </a:solidFill>
            </a:endParaRPr>
          </a:p>
          <a:p>
            <a:pPr indent="-400050" lvl="0" marL="457200" rtl="0" algn="l">
              <a:lnSpc>
                <a:spcPct val="115000"/>
              </a:lnSpc>
              <a:spcBef>
                <a:spcPts val="0"/>
              </a:spcBef>
              <a:spcAft>
                <a:spcPts val="0"/>
              </a:spcAft>
              <a:buClr>
                <a:srgbClr val="DAF3FF"/>
              </a:buClr>
              <a:buSzPts val="2700"/>
              <a:buChar char="•"/>
            </a:pPr>
            <a:r>
              <a:rPr b="1" lang="en-US" sz="2000">
                <a:solidFill>
                  <a:srgbClr val="DAF3FF"/>
                </a:solidFill>
              </a:rPr>
              <a:t>Disconnected disciplines: </a:t>
            </a:r>
            <a:r>
              <a:rPr lang="en-US" sz="2000">
                <a:solidFill>
                  <a:srgbClr val="DAF3FF"/>
                </a:solidFill>
              </a:rPr>
              <a:t>Weather, water, oceans, ecosystems and computing are often taught separately.</a:t>
            </a:r>
            <a:endParaRPr sz="2000">
              <a:solidFill>
                <a:srgbClr val="DAF3FF"/>
              </a:solidFill>
            </a:endParaRPr>
          </a:p>
          <a:p>
            <a:pPr indent="-400050" lvl="0" marL="457200" rtl="0" algn="l">
              <a:lnSpc>
                <a:spcPct val="115000"/>
              </a:lnSpc>
              <a:spcBef>
                <a:spcPts val="0"/>
              </a:spcBef>
              <a:spcAft>
                <a:spcPts val="0"/>
              </a:spcAft>
              <a:buClr>
                <a:srgbClr val="DAF3FF"/>
              </a:buClr>
              <a:buSzPts val="2700"/>
              <a:buChar char="•"/>
            </a:pPr>
            <a:r>
              <a:rPr b="1" lang="en-US" sz="2000">
                <a:solidFill>
                  <a:srgbClr val="DAF3FF"/>
                </a:solidFill>
              </a:rPr>
              <a:t>Too few pathways: </a:t>
            </a:r>
            <a:r>
              <a:rPr lang="en-US" sz="2000">
                <a:solidFill>
                  <a:srgbClr val="DAF3FF"/>
                </a:solidFill>
              </a:rPr>
              <a:t>Curiosity rarely has a clear path toward continued participation.</a:t>
            </a:r>
            <a:endParaRPr b="1" sz="2700">
              <a:solidFill>
                <a:srgbClr val="DAF3FF"/>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6">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pic>
        <p:nvPicPr>
          <p:cNvPr descr="Beautify as image" id="132" name="Google Shape;132;p21"/>
          <p:cNvPicPr preferRelativeResize="0"/>
          <p:nvPr/>
        </p:nvPicPr>
        <p:blipFill>
          <a:blip r:embed="rId3">
            <a:alphaModFix/>
          </a:blip>
          <a:stretch>
            <a:fillRect/>
          </a:stretch>
        </p:blipFill>
        <p:spPr>
          <a:xfrm>
            <a:off x="-47625" y="0"/>
            <a:ext cx="12287250" cy="6858000"/>
          </a:xfrm>
          <a:prstGeom prst="rect">
            <a:avLst/>
          </a:prstGeom>
          <a:gradFill>
            <a:gsLst>
              <a:gs pos="0">
                <a:srgbClr val="F5F7FC">
                  <a:alpha val="0"/>
                </a:srgbClr>
              </a:gs>
              <a:gs pos="47000">
                <a:srgbClr val="F5F7FC">
                  <a:alpha val="0"/>
                </a:srgbClr>
              </a:gs>
              <a:gs pos="69000">
                <a:srgbClr val="000000">
                  <a:alpha val="41176"/>
                </a:srgbClr>
              </a:gs>
              <a:gs pos="99000">
                <a:srgbClr val="000000">
                  <a:alpha val="63922"/>
                </a:srgbClr>
              </a:gs>
              <a:gs pos="100000">
                <a:srgbClr val="A9BEE4"/>
              </a:gs>
            </a:gsLst>
            <a:lin ang="8100019" scaled="0"/>
          </a:grad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descr="Beautify as image" id="138" name="Google Shape;138;p22"/>
          <p:cNvPicPr preferRelativeResize="0"/>
          <p:nvPr/>
        </p:nvPicPr>
        <p:blipFill>
          <a:blip r:embed="rId3">
            <a:alphaModFix/>
          </a:blip>
          <a:stretch>
            <a:fillRect/>
          </a:stretch>
        </p:blipFill>
        <p:spPr>
          <a:xfrm>
            <a:off x="-47625" y="0"/>
            <a:ext cx="12287250" cy="6858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id="143" name="Google Shape;143;p23" title="FullSizeRender.jpeg"/>
          <p:cNvPicPr preferRelativeResize="0"/>
          <p:nvPr/>
        </p:nvPicPr>
        <p:blipFill>
          <a:blip r:embed="rId3">
            <a:alphaModFix/>
          </a:blip>
          <a:stretch>
            <a:fillRect/>
          </a:stretch>
        </p:blipFill>
        <p:spPr>
          <a:xfrm>
            <a:off x="6312025" y="845801"/>
            <a:ext cx="2420724" cy="3227628"/>
          </a:xfrm>
          <a:prstGeom prst="rect">
            <a:avLst/>
          </a:prstGeom>
          <a:noFill/>
          <a:ln>
            <a:noFill/>
          </a:ln>
        </p:spPr>
      </p:pic>
      <p:sp>
        <p:nvSpPr>
          <p:cNvPr id="144" name="Google Shape;144;p23"/>
          <p:cNvSpPr/>
          <p:nvPr/>
        </p:nvSpPr>
        <p:spPr>
          <a:xfrm>
            <a:off x="0" y="6250315"/>
            <a:ext cx="12192000" cy="600600"/>
          </a:xfrm>
          <a:prstGeom prst="rect">
            <a:avLst/>
          </a:prstGeom>
          <a:solidFill>
            <a:srgbClr val="0085CA"/>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spcBef>
                <a:spcPts val="0"/>
              </a:spcBef>
              <a:spcAft>
                <a:spcPts val="0"/>
              </a:spcAft>
              <a:buNone/>
            </a:pPr>
            <a:r>
              <a:rPr b="1" lang="en-US" sz="2200">
                <a:solidFill>
                  <a:srgbClr val="FFFFFF"/>
                </a:solidFill>
              </a:rPr>
              <a:t>EVERY MISSION: Field Science + Sensors + Data + Coding + Models + Communication</a:t>
            </a:r>
            <a:endParaRPr b="1" sz="2400"/>
          </a:p>
        </p:txBody>
      </p:sp>
      <p:sp>
        <p:nvSpPr>
          <p:cNvPr id="145" name="Google Shape;145;p23"/>
          <p:cNvSpPr/>
          <p:nvPr/>
        </p:nvSpPr>
        <p:spPr>
          <a:xfrm>
            <a:off x="-3" y="-1"/>
            <a:ext cx="12192000" cy="1404000"/>
          </a:xfrm>
          <a:prstGeom prst="rect">
            <a:avLst/>
          </a:prstGeom>
          <a:gradFill>
            <a:gsLst>
              <a:gs pos="0">
                <a:srgbClr val="13213B">
                  <a:alpha val="53333"/>
                </a:srgbClr>
              </a:gs>
              <a:gs pos="36000">
                <a:srgbClr val="13213B">
                  <a:alpha val="53333"/>
                </a:srgbClr>
              </a:gs>
              <a:gs pos="88000">
                <a:srgbClr val="FFFFFF">
                  <a:alpha val="0"/>
                </a:srgbClr>
              </a:gs>
              <a:gs pos="100000">
                <a:srgbClr val="FFFFFF">
                  <a:alpha val="0"/>
                </a:srgbClr>
              </a:gs>
            </a:gsLst>
            <a:lin ang="5400012"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6" name="Google Shape;146;p23"/>
          <p:cNvSpPr txBox="1"/>
          <p:nvPr/>
        </p:nvSpPr>
        <p:spPr>
          <a:xfrm>
            <a:off x="-8" y="244516"/>
            <a:ext cx="11046600" cy="3478500"/>
          </a:xfrm>
          <a:prstGeom prst="rect">
            <a:avLst/>
          </a:prstGeom>
          <a:noFill/>
          <a:ln>
            <a:noFill/>
          </a:ln>
        </p:spPr>
        <p:txBody>
          <a:bodyPr anchorCtr="0" anchor="t" bIns="45700" lIns="91425" spcFirstLastPara="1" rIns="91425" wrap="square" tIns="45700">
            <a:spAutoFit/>
          </a:bodyPr>
          <a:lstStyle/>
          <a:p>
            <a:pPr indent="-355600" lvl="0" marL="457200" marR="0" rtl="0" algn="l">
              <a:spcBef>
                <a:spcPts val="0"/>
              </a:spcBef>
              <a:spcAft>
                <a:spcPts val="0"/>
              </a:spcAft>
              <a:buClr>
                <a:srgbClr val="002060"/>
              </a:buClr>
              <a:buSzPts val="2000"/>
              <a:buFont typeface="Average"/>
              <a:buChar char="●"/>
            </a:pPr>
            <a:r>
              <a:rPr b="1" lang="en-US" sz="2000">
                <a:solidFill>
                  <a:srgbClr val="002060"/>
                </a:solidFill>
                <a:latin typeface="Average"/>
                <a:ea typeface="Average"/>
                <a:cs typeface="Average"/>
                <a:sym typeface="Average"/>
              </a:rPr>
              <a:t>Mission Flatirons Launch 2027</a:t>
            </a:r>
            <a:endParaRPr b="1" sz="2000">
              <a:solidFill>
                <a:srgbClr val="002060"/>
              </a:solidFill>
              <a:latin typeface="Average"/>
              <a:ea typeface="Average"/>
              <a:cs typeface="Average"/>
              <a:sym typeface="Average"/>
            </a:endParaRPr>
          </a:p>
          <a:p>
            <a:pPr indent="-355600" lvl="0" marL="457200" marR="0" rtl="0" algn="l">
              <a:spcBef>
                <a:spcPts val="0"/>
              </a:spcBef>
              <a:spcAft>
                <a:spcPts val="0"/>
              </a:spcAft>
              <a:buClr>
                <a:srgbClr val="002060"/>
              </a:buClr>
              <a:buSzPts val="2000"/>
              <a:buFont typeface="Average"/>
              <a:buChar char="●"/>
            </a:pPr>
            <a:r>
              <a:rPr b="1" lang="en-US" sz="2000">
                <a:solidFill>
                  <a:srgbClr val="002060"/>
                </a:solidFill>
                <a:latin typeface="Average"/>
                <a:ea typeface="Average"/>
                <a:cs typeface="Average"/>
                <a:sym typeface="Average"/>
              </a:rPr>
              <a:t>Pilot Programs for 2026: </a:t>
            </a:r>
            <a:endParaRPr b="1" sz="2000">
              <a:solidFill>
                <a:srgbClr val="002060"/>
              </a:solidFill>
              <a:latin typeface="Average"/>
              <a:ea typeface="Average"/>
              <a:cs typeface="Average"/>
              <a:sym typeface="Average"/>
            </a:endParaRPr>
          </a:p>
          <a:p>
            <a:pPr indent="-355600" lvl="1" marL="1371600" marR="0" rtl="0" algn="l">
              <a:spcBef>
                <a:spcPts val="0"/>
              </a:spcBef>
              <a:spcAft>
                <a:spcPts val="0"/>
              </a:spcAft>
              <a:buClr>
                <a:srgbClr val="002060"/>
              </a:buClr>
              <a:buSzPts val="2000"/>
              <a:buFont typeface="Average"/>
              <a:buChar char="○"/>
            </a:pPr>
            <a:r>
              <a:rPr lang="en-US" sz="2000">
                <a:solidFill>
                  <a:srgbClr val="002060"/>
                </a:solidFill>
                <a:latin typeface="Average"/>
                <a:ea typeface="Average"/>
                <a:cs typeface="Average"/>
                <a:sym typeface="Average"/>
              </a:rPr>
              <a:t>Mission Tampa Bay: March and June</a:t>
            </a:r>
            <a:endParaRPr sz="2000">
              <a:solidFill>
                <a:srgbClr val="002060"/>
              </a:solidFill>
              <a:latin typeface="Average"/>
              <a:ea typeface="Average"/>
              <a:cs typeface="Average"/>
              <a:sym typeface="Average"/>
            </a:endParaRPr>
          </a:p>
          <a:p>
            <a:pPr indent="-355600" lvl="1" marL="1371600" marR="0" rtl="0" algn="l">
              <a:spcBef>
                <a:spcPts val="0"/>
              </a:spcBef>
              <a:spcAft>
                <a:spcPts val="0"/>
              </a:spcAft>
              <a:buClr>
                <a:srgbClr val="002060"/>
              </a:buClr>
              <a:buSzPts val="2000"/>
              <a:buFont typeface="Average"/>
              <a:buChar char="○"/>
            </a:pPr>
            <a:r>
              <a:rPr lang="en-US" sz="2000">
                <a:solidFill>
                  <a:srgbClr val="002060"/>
                </a:solidFill>
                <a:latin typeface="Average"/>
                <a:ea typeface="Average"/>
                <a:cs typeface="Average"/>
                <a:sym typeface="Average"/>
              </a:rPr>
              <a:t>Water World: July</a:t>
            </a:r>
            <a:endParaRPr sz="2000">
              <a:solidFill>
                <a:srgbClr val="002060"/>
              </a:solidFill>
              <a:latin typeface="Average"/>
              <a:ea typeface="Average"/>
              <a:cs typeface="Average"/>
              <a:sym typeface="Average"/>
            </a:endParaRPr>
          </a:p>
          <a:p>
            <a:pPr indent="-355600" lvl="0" marL="914400" marR="0" rtl="0" algn="l">
              <a:spcBef>
                <a:spcPts val="0"/>
              </a:spcBef>
              <a:spcAft>
                <a:spcPts val="0"/>
              </a:spcAft>
              <a:buClr>
                <a:srgbClr val="002060"/>
              </a:buClr>
              <a:buSzPts val="2000"/>
              <a:buFont typeface="Average"/>
              <a:buChar char="●"/>
            </a:pPr>
            <a:r>
              <a:rPr b="1" lang="en-US" sz="2000">
                <a:solidFill>
                  <a:srgbClr val="002060"/>
                </a:solidFill>
                <a:latin typeface="Average"/>
                <a:ea typeface="Average"/>
                <a:cs typeface="Average"/>
                <a:sym typeface="Average"/>
              </a:rPr>
              <a:t>Kids are given a Mission</a:t>
            </a:r>
            <a:endParaRPr b="1" sz="2000">
              <a:solidFill>
                <a:srgbClr val="002060"/>
              </a:solidFill>
              <a:latin typeface="Average"/>
              <a:ea typeface="Average"/>
              <a:cs typeface="Average"/>
              <a:sym typeface="Average"/>
            </a:endParaRPr>
          </a:p>
          <a:p>
            <a:pPr indent="-355600" lvl="1" marL="1371600" marR="0" rtl="0" algn="l">
              <a:spcBef>
                <a:spcPts val="0"/>
              </a:spcBef>
              <a:spcAft>
                <a:spcPts val="0"/>
              </a:spcAft>
              <a:buClr>
                <a:srgbClr val="002060"/>
              </a:buClr>
              <a:buSzPts val="2000"/>
              <a:buFont typeface="Average"/>
              <a:buChar char="○"/>
            </a:pPr>
            <a:r>
              <a:rPr lang="en-US" sz="2000">
                <a:solidFill>
                  <a:srgbClr val="002060"/>
                </a:solidFill>
                <a:latin typeface="Average"/>
                <a:ea typeface="Average"/>
                <a:cs typeface="Average"/>
                <a:sym typeface="Average"/>
              </a:rPr>
              <a:t>Research/Become a model user</a:t>
            </a:r>
            <a:endParaRPr sz="2000">
              <a:solidFill>
                <a:srgbClr val="002060"/>
              </a:solidFill>
              <a:latin typeface="Average"/>
              <a:ea typeface="Average"/>
              <a:cs typeface="Average"/>
              <a:sym typeface="Average"/>
            </a:endParaRPr>
          </a:p>
          <a:p>
            <a:pPr indent="-355600" lvl="1" marL="1371600" marR="0" rtl="0" algn="l">
              <a:spcBef>
                <a:spcPts val="0"/>
              </a:spcBef>
              <a:spcAft>
                <a:spcPts val="0"/>
              </a:spcAft>
              <a:buClr>
                <a:srgbClr val="002060"/>
              </a:buClr>
              <a:buSzPts val="2000"/>
              <a:buFont typeface="Average"/>
              <a:buChar char="○"/>
            </a:pPr>
            <a:r>
              <a:rPr lang="en-US" sz="2000">
                <a:solidFill>
                  <a:srgbClr val="002060"/>
                </a:solidFill>
                <a:latin typeface="Average"/>
                <a:ea typeface="Average"/>
                <a:cs typeface="Average"/>
                <a:sym typeface="Average"/>
              </a:rPr>
              <a:t>Develop tools for data collection- building </a:t>
            </a:r>
            <a:endParaRPr sz="2000">
              <a:solidFill>
                <a:srgbClr val="002060"/>
              </a:solidFill>
              <a:latin typeface="Average"/>
              <a:ea typeface="Average"/>
              <a:cs typeface="Average"/>
              <a:sym typeface="Average"/>
            </a:endParaRPr>
          </a:p>
          <a:p>
            <a:pPr indent="0" lvl="0" marL="1371600" marR="0" rtl="0" algn="l">
              <a:spcBef>
                <a:spcPts val="0"/>
              </a:spcBef>
              <a:spcAft>
                <a:spcPts val="0"/>
              </a:spcAft>
              <a:buNone/>
            </a:pPr>
            <a:r>
              <a:rPr lang="en-US" sz="2000">
                <a:solidFill>
                  <a:srgbClr val="002060"/>
                </a:solidFill>
                <a:latin typeface="Average"/>
                <a:ea typeface="Average"/>
                <a:cs typeface="Average"/>
                <a:sym typeface="Average"/>
              </a:rPr>
              <a:t>&amp; coding</a:t>
            </a:r>
            <a:endParaRPr sz="2000">
              <a:solidFill>
                <a:srgbClr val="002060"/>
              </a:solidFill>
              <a:latin typeface="Average"/>
              <a:ea typeface="Average"/>
              <a:cs typeface="Average"/>
              <a:sym typeface="Average"/>
            </a:endParaRPr>
          </a:p>
          <a:p>
            <a:pPr indent="-355600" lvl="1" marL="1371600" marR="0" rtl="0" algn="l">
              <a:spcBef>
                <a:spcPts val="0"/>
              </a:spcBef>
              <a:spcAft>
                <a:spcPts val="0"/>
              </a:spcAft>
              <a:buClr>
                <a:srgbClr val="002060"/>
              </a:buClr>
              <a:buSzPts val="2000"/>
              <a:buFont typeface="Average"/>
              <a:buChar char="○"/>
            </a:pPr>
            <a:r>
              <a:rPr lang="en-US" sz="2000">
                <a:solidFill>
                  <a:srgbClr val="002060"/>
                </a:solidFill>
                <a:latin typeface="Average"/>
                <a:ea typeface="Average"/>
                <a:cs typeface="Average"/>
                <a:sym typeface="Average"/>
              </a:rPr>
              <a:t>In field data collection</a:t>
            </a:r>
            <a:endParaRPr sz="2000">
              <a:solidFill>
                <a:srgbClr val="002060"/>
              </a:solidFill>
              <a:latin typeface="Average"/>
              <a:ea typeface="Average"/>
              <a:cs typeface="Average"/>
              <a:sym typeface="Average"/>
            </a:endParaRPr>
          </a:p>
          <a:p>
            <a:pPr indent="-355600" lvl="1" marL="1371600" marR="0" rtl="0" algn="l">
              <a:spcBef>
                <a:spcPts val="0"/>
              </a:spcBef>
              <a:spcAft>
                <a:spcPts val="0"/>
              </a:spcAft>
              <a:buClr>
                <a:srgbClr val="002060"/>
              </a:buClr>
              <a:buSzPts val="2000"/>
              <a:buFont typeface="Average"/>
              <a:buChar char="○"/>
            </a:pPr>
            <a:r>
              <a:rPr lang="en-US" sz="2000">
                <a:solidFill>
                  <a:srgbClr val="002060"/>
                </a:solidFill>
                <a:latin typeface="Average"/>
                <a:ea typeface="Average"/>
                <a:cs typeface="Average"/>
                <a:sym typeface="Average"/>
              </a:rPr>
              <a:t>Model Development</a:t>
            </a:r>
            <a:endParaRPr sz="2000">
              <a:solidFill>
                <a:srgbClr val="002060"/>
              </a:solidFill>
              <a:latin typeface="Average"/>
              <a:ea typeface="Average"/>
              <a:cs typeface="Average"/>
              <a:sym typeface="Average"/>
            </a:endParaRPr>
          </a:p>
          <a:p>
            <a:pPr indent="-355600" lvl="1" marL="1371600" marR="0" rtl="0" algn="l">
              <a:spcBef>
                <a:spcPts val="0"/>
              </a:spcBef>
              <a:spcAft>
                <a:spcPts val="0"/>
              </a:spcAft>
              <a:buClr>
                <a:srgbClr val="002060"/>
              </a:buClr>
              <a:buSzPts val="2000"/>
              <a:buFont typeface="Average"/>
              <a:buChar char="○"/>
            </a:pPr>
            <a:r>
              <a:rPr lang="en-US" sz="2000">
                <a:solidFill>
                  <a:srgbClr val="002060"/>
                </a:solidFill>
                <a:latin typeface="Average"/>
                <a:ea typeface="Average"/>
                <a:cs typeface="Average"/>
                <a:sym typeface="Average"/>
              </a:rPr>
              <a:t>Comms</a:t>
            </a:r>
            <a:endParaRPr sz="2000">
              <a:solidFill>
                <a:srgbClr val="002060"/>
              </a:solidFill>
              <a:latin typeface="Average"/>
              <a:ea typeface="Average"/>
              <a:cs typeface="Average"/>
              <a:sym typeface="Average"/>
            </a:endParaRPr>
          </a:p>
        </p:txBody>
      </p:sp>
      <p:pic>
        <p:nvPicPr>
          <p:cNvPr id="147" name="Google Shape;147;p23"/>
          <p:cNvPicPr preferRelativeResize="0"/>
          <p:nvPr/>
        </p:nvPicPr>
        <p:blipFill rotWithShape="1">
          <a:blip r:embed="rId4">
            <a:alphaModFix/>
          </a:blip>
          <a:srcRect b="0" l="0" r="14244" t="13577"/>
          <a:stretch/>
        </p:blipFill>
        <p:spPr>
          <a:xfrm>
            <a:off x="7877601" y="4175288"/>
            <a:ext cx="2482571" cy="2117600"/>
          </a:xfrm>
          <a:prstGeom prst="rect">
            <a:avLst/>
          </a:prstGeom>
          <a:noFill/>
          <a:ln>
            <a:noFill/>
          </a:ln>
        </p:spPr>
      </p:pic>
      <p:pic>
        <p:nvPicPr>
          <p:cNvPr id="148" name="Google Shape;148;p23"/>
          <p:cNvPicPr preferRelativeResize="0"/>
          <p:nvPr/>
        </p:nvPicPr>
        <p:blipFill rotWithShape="1">
          <a:blip r:embed="rId5">
            <a:alphaModFix/>
          </a:blip>
          <a:srcRect b="2066" l="4498" r="0" t="0"/>
          <a:stretch/>
        </p:blipFill>
        <p:spPr>
          <a:xfrm>
            <a:off x="8591325" y="124475"/>
            <a:ext cx="3416801" cy="2237550"/>
          </a:xfrm>
          <a:prstGeom prst="rect">
            <a:avLst/>
          </a:prstGeom>
          <a:noFill/>
          <a:ln>
            <a:noFill/>
          </a:ln>
        </p:spPr>
      </p:pic>
      <p:pic>
        <p:nvPicPr>
          <p:cNvPr id="149" name="Google Shape;149;p23" title="IMG_9260.jpeg"/>
          <p:cNvPicPr preferRelativeResize="0"/>
          <p:nvPr/>
        </p:nvPicPr>
        <p:blipFill>
          <a:blip r:embed="rId6">
            <a:alphaModFix/>
          </a:blip>
          <a:stretch>
            <a:fillRect/>
          </a:stretch>
        </p:blipFill>
        <p:spPr>
          <a:xfrm>
            <a:off x="152400" y="3790391"/>
            <a:ext cx="3190067" cy="2392550"/>
          </a:xfrm>
          <a:prstGeom prst="rect">
            <a:avLst/>
          </a:prstGeom>
          <a:noFill/>
          <a:ln>
            <a:noFill/>
          </a:ln>
        </p:spPr>
      </p:pic>
      <p:pic>
        <p:nvPicPr>
          <p:cNvPr id="150" name="Google Shape;150;p23" title="IMG_1432.jpeg"/>
          <p:cNvPicPr preferRelativeResize="0"/>
          <p:nvPr/>
        </p:nvPicPr>
        <p:blipFill>
          <a:blip r:embed="rId7">
            <a:alphaModFix/>
          </a:blip>
          <a:stretch>
            <a:fillRect/>
          </a:stretch>
        </p:blipFill>
        <p:spPr>
          <a:xfrm>
            <a:off x="10190425" y="3891940"/>
            <a:ext cx="1934051" cy="2419058"/>
          </a:xfrm>
          <a:prstGeom prst="rect">
            <a:avLst/>
          </a:prstGeom>
          <a:noFill/>
          <a:ln>
            <a:noFill/>
          </a:ln>
        </p:spPr>
      </p:pic>
      <p:pic>
        <p:nvPicPr>
          <p:cNvPr id="151" name="Google Shape;151;p23" title="IMG_1600.jpeg"/>
          <p:cNvPicPr preferRelativeResize="0"/>
          <p:nvPr/>
        </p:nvPicPr>
        <p:blipFill>
          <a:blip r:embed="rId8">
            <a:alphaModFix/>
          </a:blip>
          <a:stretch>
            <a:fillRect/>
          </a:stretch>
        </p:blipFill>
        <p:spPr>
          <a:xfrm>
            <a:off x="4950126" y="3705371"/>
            <a:ext cx="3416801" cy="2562605"/>
          </a:xfrm>
          <a:prstGeom prst="rect">
            <a:avLst/>
          </a:prstGeom>
          <a:noFill/>
          <a:ln>
            <a:noFill/>
          </a:ln>
        </p:spPr>
      </p:pic>
      <p:pic>
        <p:nvPicPr>
          <p:cNvPr id="152" name="Google Shape;152;p23" title="IMG_9056.jpeg"/>
          <p:cNvPicPr preferRelativeResize="0"/>
          <p:nvPr/>
        </p:nvPicPr>
        <p:blipFill>
          <a:blip r:embed="rId9">
            <a:alphaModFix/>
          </a:blip>
          <a:stretch>
            <a:fillRect/>
          </a:stretch>
        </p:blipFill>
        <p:spPr>
          <a:xfrm>
            <a:off x="8522526" y="1782744"/>
            <a:ext cx="3190077" cy="2392558"/>
          </a:xfrm>
          <a:prstGeom prst="rect">
            <a:avLst/>
          </a:prstGeom>
          <a:noFill/>
          <a:ln>
            <a:noFill/>
          </a:ln>
        </p:spPr>
      </p:pic>
      <p:pic>
        <p:nvPicPr>
          <p:cNvPr id="153" name="Google Shape;153;p23" title="IMG_8847.jpeg"/>
          <p:cNvPicPr preferRelativeResize="0"/>
          <p:nvPr/>
        </p:nvPicPr>
        <p:blipFill>
          <a:blip r:embed="rId10">
            <a:alphaModFix/>
          </a:blip>
          <a:stretch>
            <a:fillRect/>
          </a:stretch>
        </p:blipFill>
        <p:spPr>
          <a:xfrm>
            <a:off x="3342475" y="3465725"/>
            <a:ext cx="2088426" cy="27845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pic>
        <p:nvPicPr>
          <p:cNvPr id="159" name="Google Shape;159;p24"/>
          <p:cNvPicPr preferRelativeResize="0"/>
          <p:nvPr/>
        </p:nvPicPr>
        <p:blipFill>
          <a:blip r:embed="rId3">
            <a:alphaModFix/>
          </a:blip>
          <a:stretch>
            <a:fillRect/>
          </a:stretch>
        </p:blipFill>
        <p:spPr>
          <a:xfrm>
            <a:off x="0" y="0"/>
            <a:ext cx="12192000" cy="6858000"/>
          </a:xfrm>
          <a:prstGeom prst="rect">
            <a:avLst/>
          </a:prstGeom>
          <a:noFill/>
          <a:ln>
            <a:noFill/>
          </a:ln>
        </p:spPr>
      </p:pic>
      <p:sp>
        <p:nvSpPr>
          <p:cNvPr id="160" name="Google Shape;160;p24"/>
          <p:cNvSpPr txBox="1"/>
          <p:nvPr/>
        </p:nvSpPr>
        <p:spPr>
          <a:xfrm>
            <a:off x="33750" y="307925"/>
            <a:ext cx="12124500" cy="6295500"/>
          </a:xfrm>
          <a:prstGeom prst="rect">
            <a:avLst/>
          </a:prstGeom>
          <a:noFill/>
          <a:ln>
            <a:noFill/>
          </a:ln>
          <a:effectLst>
            <a:outerShdw blurRad="57150" rotWithShape="0" algn="bl" dir="4620000" dist="28575">
              <a:srgbClr val="000000">
                <a:alpha val="87000"/>
              </a:srgbClr>
            </a:outerShdw>
          </a:effectLst>
        </p:spPr>
        <p:txBody>
          <a:bodyPr anchorCtr="0" anchor="t" bIns="91425" lIns="91425" spcFirstLastPara="1" rIns="91425" wrap="square" tIns="91425">
            <a:spAutoFit/>
          </a:bodyPr>
          <a:lstStyle/>
          <a:p>
            <a:pPr indent="0" lvl="0" marL="0" rtl="0" algn="l">
              <a:lnSpc>
                <a:spcPct val="100000"/>
              </a:lnSpc>
              <a:spcBef>
                <a:spcPts val="1200"/>
              </a:spcBef>
              <a:spcAft>
                <a:spcPts val="0"/>
              </a:spcAft>
              <a:buNone/>
            </a:pPr>
            <a:r>
              <a:t/>
            </a:r>
            <a:endParaRPr b="1" sz="2000">
              <a:solidFill>
                <a:srgbClr val="073763"/>
              </a:solidFill>
            </a:endParaRPr>
          </a:p>
          <a:p>
            <a:pPr indent="0" lvl="0" marL="0" rtl="0" algn="l">
              <a:lnSpc>
                <a:spcPct val="100000"/>
              </a:lnSpc>
              <a:spcBef>
                <a:spcPts val="1200"/>
              </a:spcBef>
              <a:spcAft>
                <a:spcPts val="0"/>
              </a:spcAft>
              <a:buNone/>
            </a:pPr>
            <a:r>
              <a:t/>
            </a:r>
            <a:endParaRPr b="1" sz="2000">
              <a:solidFill>
                <a:srgbClr val="073763"/>
              </a:solidFill>
            </a:endParaRPr>
          </a:p>
          <a:p>
            <a:pPr indent="0" lvl="0" marL="0" rtl="0" algn="l">
              <a:lnSpc>
                <a:spcPct val="115000"/>
              </a:lnSpc>
              <a:spcBef>
                <a:spcPts val="1200"/>
              </a:spcBef>
              <a:spcAft>
                <a:spcPts val="0"/>
              </a:spcAft>
              <a:buNone/>
            </a:pPr>
            <a:r>
              <a:rPr b="1" lang="en-US" sz="2400">
                <a:solidFill>
                  <a:schemeClr val="lt2"/>
                </a:solidFill>
              </a:rPr>
              <a:t>   🏔️ MISSION 1</a:t>
            </a:r>
            <a:br>
              <a:rPr b="1" lang="en-US" sz="2400">
                <a:solidFill>
                  <a:schemeClr val="lt2"/>
                </a:solidFill>
              </a:rPr>
            </a:br>
            <a:r>
              <a:rPr b="1" lang="en-US" sz="2400">
                <a:solidFill>
                  <a:schemeClr val="lt2"/>
                </a:solidFill>
              </a:rPr>
              <a:t>Wind &amp; Mountain Waves</a:t>
            </a:r>
            <a:endParaRPr b="1" sz="2400">
              <a:solidFill>
                <a:schemeClr val="lt2"/>
              </a:solidFill>
            </a:endParaRPr>
          </a:p>
          <a:p>
            <a:pPr indent="0" lvl="0" marL="0" rtl="0" algn="l">
              <a:lnSpc>
                <a:spcPct val="115000"/>
              </a:lnSpc>
              <a:spcBef>
                <a:spcPts val="1200"/>
              </a:spcBef>
              <a:spcAft>
                <a:spcPts val="0"/>
              </a:spcAft>
              <a:buNone/>
            </a:pPr>
            <a:r>
              <a:rPr b="1" lang="en-US" sz="2400">
                <a:solidFill>
                  <a:schemeClr val="lt2"/>
                </a:solidFill>
              </a:rPr>
              <a:t>   🌧️ MISSION 2</a:t>
            </a:r>
            <a:br>
              <a:rPr b="1" lang="en-US" sz="2400">
                <a:solidFill>
                  <a:schemeClr val="lt2"/>
                </a:solidFill>
              </a:rPr>
            </a:br>
            <a:r>
              <a:rPr b="1" lang="en-US" sz="2400">
                <a:solidFill>
                  <a:schemeClr val="lt2"/>
                </a:solidFill>
              </a:rPr>
              <a:t>Flash Floods &amp; Watersheds</a:t>
            </a:r>
            <a:endParaRPr b="1" sz="2400">
              <a:solidFill>
                <a:schemeClr val="lt2"/>
              </a:solidFill>
            </a:endParaRPr>
          </a:p>
          <a:p>
            <a:pPr indent="0" lvl="0" marL="0" rtl="0" algn="l">
              <a:lnSpc>
                <a:spcPct val="115000"/>
              </a:lnSpc>
              <a:spcBef>
                <a:spcPts val="1200"/>
              </a:spcBef>
              <a:spcAft>
                <a:spcPts val="0"/>
              </a:spcAft>
              <a:buNone/>
            </a:pPr>
            <a:r>
              <a:rPr b="1" lang="en-US" sz="2400">
                <a:solidFill>
                  <a:schemeClr val="lt2"/>
                </a:solidFill>
              </a:rPr>
              <a:t>   🔥 MISSION 3</a:t>
            </a:r>
            <a:br>
              <a:rPr b="1" lang="en-US" sz="2400">
                <a:solidFill>
                  <a:schemeClr val="lt2"/>
                </a:solidFill>
              </a:rPr>
            </a:br>
            <a:r>
              <a:rPr b="1" lang="en-US" sz="2400">
                <a:solidFill>
                  <a:schemeClr val="lt2"/>
                </a:solidFill>
              </a:rPr>
              <a:t>Wildfire Weather</a:t>
            </a:r>
            <a:endParaRPr b="1" sz="2400">
              <a:solidFill>
                <a:schemeClr val="lt2"/>
              </a:solidFill>
            </a:endParaRPr>
          </a:p>
          <a:p>
            <a:pPr indent="0" lvl="0" marL="0" rtl="0" algn="l">
              <a:lnSpc>
                <a:spcPct val="115000"/>
              </a:lnSpc>
              <a:spcBef>
                <a:spcPts val="1200"/>
              </a:spcBef>
              <a:spcAft>
                <a:spcPts val="0"/>
              </a:spcAft>
              <a:buNone/>
            </a:pPr>
            <a:r>
              <a:rPr b="1" lang="en-US" sz="2400">
                <a:solidFill>
                  <a:schemeClr val="lt2"/>
                </a:solidFill>
              </a:rPr>
              <a:t>   💧 MISSION 4</a:t>
            </a:r>
            <a:br>
              <a:rPr b="1" lang="en-US" sz="2400">
                <a:solidFill>
                  <a:schemeClr val="lt2"/>
                </a:solidFill>
              </a:rPr>
            </a:br>
            <a:r>
              <a:rPr b="1" lang="en-US" sz="2400">
                <a:solidFill>
                  <a:schemeClr val="lt2"/>
                </a:solidFill>
              </a:rPr>
              <a:t>Drought &amp; Water Resources</a:t>
            </a:r>
            <a:endParaRPr b="1" sz="2400">
              <a:solidFill>
                <a:schemeClr val="lt2"/>
              </a:solidFill>
            </a:endParaRPr>
          </a:p>
          <a:p>
            <a:pPr indent="0" lvl="0" marL="0" rtl="0" algn="l">
              <a:lnSpc>
                <a:spcPct val="115000"/>
              </a:lnSpc>
              <a:spcBef>
                <a:spcPts val="1200"/>
              </a:spcBef>
              <a:spcAft>
                <a:spcPts val="0"/>
              </a:spcAft>
              <a:buNone/>
            </a:pPr>
            <a:r>
              <a:rPr b="1" lang="en-US" sz="2400">
                <a:solidFill>
                  <a:schemeClr val="lt2"/>
                </a:solidFill>
              </a:rPr>
              <a:t>   🌦️ MISSION 5</a:t>
            </a:r>
            <a:br>
              <a:rPr b="1" lang="en-US" sz="2400">
                <a:solidFill>
                  <a:schemeClr val="lt2"/>
                </a:solidFill>
              </a:rPr>
            </a:br>
            <a:r>
              <a:rPr b="1" lang="en-US" sz="2400">
                <a:solidFill>
                  <a:schemeClr val="lt2"/>
                </a:solidFill>
              </a:rPr>
              <a:t>The Forecast Challenge</a:t>
            </a:r>
            <a:endParaRPr b="1" sz="2400">
              <a:solidFill>
                <a:schemeClr val="lt2"/>
              </a:solidFill>
            </a:endParaRPr>
          </a:p>
          <a:p>
            <a:pPr indent="0" lvl="0" marL="0" rtl="0" algn="l">
              <a:lnSpc>
                <a:spcPct val="100000"/>
              </a:lnSpc>
              <a:spcBef>
                <a:spcPts val="1200"/>
              </a:spcBef>
              <a:spcAft>
                <a:spcPts val="1200"/>
              </a:spcAft>
              <a:buNone/>
            </a:pPr>
            <a:r>
              <a:t/>
            </a:r>
            <a:endParaRPr sz="1100">
              <a:solidFill>
                <a:srgbClr val="FFFFFF"/>
              </a:solidFill>
            </a:endParaRPr>
          </a:p>
        </p:txBody>
      </p:sp>
      <p:pic>
        <p:nvPicPr>
          <p:cNvPr id="161" name="Google Shape;161;p24"/>
          <p:cNvPicPr preferRelativeResize="0"/>
          <p:nvPr/>
        </p:nvPicPr>
        <p:blipFill>
          <a:blip r:embed="rId4">
            <a:alphaModFix/>
          </a:blip>
          <a:stretch>
            <a:fillRect/>
          </a:stretch>
        </p:blipFill>
        <p:spPr>
          <a:xfrm>
            <a:off x="5625475" y="1700600"/>
            <a:ext cx="5571025" cy="3087101"/>
          </a:xfrm>
          <a:prstGeom prst="rect">
            <a:avLst/>
          </a:prstGeom>
          <a:noFill/>
          <a:ln>
            <a:noFill/>
          </a:ln>
        </p:spPr>
      </p:pic>
      <p:sp>
        <p:nvSpPr>
          <p:cNvPr id="162" name="Google Shape;162;p24"/>
          <p:cNvSpPr txBox="1"/>
          <p:nvPr/>
        </p:nvSpPr>
        <p:spPr>
          <a:xfrm>
            <a:off x="33750" y="189625"/>
            <a:ext cx="11889600" cy="1077300"/>
          </a:xfrm>
          <a:prstGeom prst="rect">
            <a:avLst/>
          </a:prstGeom>
          <a:noFill/>
          <a:ln>
            <a:noFill/>
          </a:ln>
        </p:spPr>
        <p:txBody>
          <a:bodyPr anchorCtr="0" anchor="t" bIns="91425" lIns="91425" spcFirstLastPara="1" rIns="91425" wrap="square" tIns="91425">
            <a:spAutoFit/>
          </a:bodyPr>
          <a:lstStyle/>
          <a:p>
            <a:pPr indent="0" lvl="0" marL="0" rtl="0" algn="l">
              <a:spcBef>
                <a:spcPts val="1200"/>
              </a:spcBef>
              <a:spcAft>
                <a:spcPts val="0"/>
              </a:spcAft>
              <a:buClr>
                <a:schemeClr val="dk1"/>
              </a:buClr>
              <a:buSzPts val="1100"/>
              <a:buFont typeface="Arial"/>
              <a:buNone/>
            </a:pPr>
            <a:r>
              <a:rPr b="1" lang="en-US" sz="2000">
                <a:solidFill>
                  <a:srgbClr val="073763"/>
                </a:solidFill>
              </a:rPr>
              <a:t>OBSERVE → MEASURE → INVESTIGATE → CODE → MODEL → FORECAST →COMMUNICATE</a:t>
            </a:r>
            <a:endParaRPr b="1" sz="2000">
              <a:solidFill>
                <a:srgbClr val="073763"/>
              </a:solidFill>
            </a:endParaRPr>
          </a:p>
          <a:p>
            <a:pPr indent="0" lvl="0" marL="0" rtl="0" algn="l">
              <a:spcBef>
                <a:spcPts val="1200"/>
              </a:spcBef>
              <a:spcAft>
                <a:spcPts val="0"/>
              </a:spcAft>
              <a:buNone/>
            </a:pPr>
            <a:r>
              <a:t/>
            </a:r>
            <a:endParaRPr sz="28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5"/>
          <p:cNvSpPr txBox="1"/>
          <p:nvPr/>
        </p:nvSpPr>
        <p:spPr>
          <a:xfrm>
            <a:off x="395650" y="184150"/>
            <a:ext cx="8744100" cy="815700"/>
          </a:xfrm>
          <a:prstGeom prst="rect">
            <a:avLst/>
          </a:prstGeom>
          <a:noFill/>
          <a:ln>
            <a:noFill/>
          </a:ln>
        </p:spPr>
        <p:txBody>
          <a:bodyPr anchorCtr="0" anchor="t" bIns="60950" lIns="60950" spcFirstLastPara="1" rIns="60950" wrap="square" tIns="60950">
            <a:spAutoFit/>
          </a:bodyPr>
          <a:lstStyle/>
          <a:p>
            <a:pPr indent="0" lvl="0" marL="0" rtl="0" algn="l">
              <a:lnSpc>
                <a:spcPct val="120000"/>
              </a:lnSpc>
              <a:spcBef>
                <a:spcPts val="0"/>
              </a:spcBef>
              <a:spcAft>
                <a:spcPts val="0"/>
              </a:spcAft>
              <a:buNone/>
            </a:pPr>
            <a:r>
              <a:rPr lang="en-US" sz="4500">
                <a:solidFill>
                  <a:srgbClr val="012238"/>
                </a:solidFill>
                <a:latin typeface="Average"/>
                <a:ea typeface="Average"/>
                <a:cs typeface="Average"/>
                <a:sym typeface="Average"/>
              </a:rPr>
              <a:t>Portable Camp-In-A-Box</a:t>
            </a:r>
            <a:endParaRPr sz="1500">
              <a:solidFill>
                <a:srgbClr val="012238"/>
              </a:solidFill>
              <a:latin typeface="Average"/>
              <a:ea typeface="Average"/>
              <a:cs typeface="Average"/>
              <a:sym typeface="Average"/>
            </a:endParaRPr>
          </a:p>
        </p:txBody>
      </p:sp>
      <p:sp>
        <p:nvSpPr>
          <p:cNvPr id="169" name="Google Shape;169;p25"/>
          <p:cNvSpPr txBox="1"/>
          <p:nvPr/>
        </p:nvSpPr>
        <p:spPr>
          <a:xfrm>
            <a:off x="521675" y="943225"/>
            <a:ext cx="10157700" cy="569400"/>
          </a:xfrm>
          <a:prstGeom prst="rect">
            <a:avLst/>
          </a:prstGeom>
          <a:noFill/>
          <a:ln>
            <a:noFill/>
          </a:ln>
        </p:spPr>
        <p:txBody>
          <a:bodyPr anchorCtr="0" anchor="t" bIns="60950" lIns="60950" spcFirstLastPara="1" rIns="60950" wrap="square" tIns="60950">
            <a:spAutoFit/>
          </a:bodyPr>
          <a:lstStyle/>
          <a:p>
            <a:pPr indent="0" lvl="0" marL="0" rtl="0" algn="l">
              <a:lnSpc>
                <a:spcPct val="120000"/>
              </a:lnSpc>
              <a:spcBef>
                <a:spcPts val="0"/>
              </a:spcBef>
              <a:spcAft>
                <a:spcPts val="0"/>
              </a:spcAft>
              <a:buNone/>
            </a:pPr>
            <a:r>
              <a:rPr i="1" lang="en-US" sz="2900">
                <a:solidFill>
                  <a:srgbClr val="012238"/>
                </a:solidFill>
                <a:latin typeface="Average"/>
                <a:ea typeface="Average"/>
                <a:cs typeface="Average"/>
                <a:sym typeface="Average"/>
              </a:rPr>
              <a:t>Weather happens everywhere - Run Model code from Anywhere!</a:t>
            </a:r>
            <a:endParaRPr i="1" sz="100">
              <a:solidFill>
                <a:srgbClr val="012238"/>
              </a:solidFill>
              <a:latin typeface="Average"/>
              <a:ea typeface="Average"/>
              <a:cs typeface="Average"/>
              <a:sym typeface="Average"/>
            </a:endParaRPr>
          </a:p>
        </p:txBody>
      </p:sp>
      <p:sp>
        <p:nvSpPr>
          <p:cNvPr id="170" name="Google Shape;170;p25"/>
          <p:cNvSpPr txBox="1"/>
          <p:nvPr/>
        </p:nvSpPr>
        <p:spPr>
          <a:xfrm>
            <a:off x="322700" y="1825675"/>
            <a:ext cx="7837500" cy="4694700"/>
          </a:xfrm>
          <a:prstGeom prst="rect">
            <a:avLst/>
          </a:prstGeom>
          <a:noFill/>
          <a:ln>
            <a:noFill/>
          </a:ln>
        </p:spPr>
        <p:txBody>
          <a:bodyPr anchorCtr="0" anchor="t" bIns="60950" lIns="60950" spcFirstLastPara="1" rIns="60950" wrap="square" tIns="60950">
            <a:spAutoFit/>
          </a:bodyPr>
          <a:lstStyle/>
          <a:p>
            <a:pPr indent="-387350" lvl="0" marL="457200" rtl="0" algn="l">
              <a:lnSpc>
                <a:spcPct val="120000"/>
              </a:lnSpc>
              <a:spcBef>
                <a:spcPts val="0"/>
              </a:spcBef>
              <a:spcAft>
                <a:spcPts val="0"/>
              </a:spcAft>
              <a:buClr>
                <a:srgbClr val="012238"/>
              </a:buClr>
              <a:buSzPts val="2500"/>
              <a:buFont typeface="Average"/>
              <a:buChar char="●"/>
            </a:pPr>
            <a:r>
              <a:rPr lang="en-US" sz="2500">
                <a:solidFill>
                  <a:srgbClr val="012238"/>
                </a:solidFill>
                <a:latin typeface="Average"/>
                <a:ea typeface="Average"/>
                <a:cs typeface="Average"/>
                <a:sym typeface="Average"/>
              </a:rPr>
              <a:t>Local community partner identifies regional issues (drought, flooding, extreme heat, tropical cyclones, tornados, severe storms, etc.) </a:t>
            </a:r>
            <a:endParaRPr sz="2500">
              <a:solidFill>
                <a:srgbClr val="012238"/>
              </a:solidFill>
              <a:latin typeface="Average"/>
              <a:ea typeface="Average"/>
              <a:cs typeface="Average"/>
              <a:sym typeface="Average"/>
            </a:endParaRPr>
          </a:p>
          <a:p>
            <a:pPr indent="0" lvl="0" marL="0" rtl="0" algn="l">
              <a:lnSpc>
                <a:spcPct val="120000"/>
              </a:lnSpc>
              <a:spcBef>
                <a:spcPts val="0"/>
              </a:spcBef>
              <a:spcAft>
                <a:spcPts val="0"/>
              </a:spcAft>
              <a:buNone/>
            </a:pPr>
            <a:r>
              <a:t/>
            </a:r>
            <a:endParaRPr sz="2500">
              <a:solidFill>
                <a:srgbClr val="012238"/>
              </a:solidFill>
              <a:latin typeface="Average"/>
              <a:ea typeface="Average"/>
              <a:cs typeface="Average"/>
              <a:sym typeface="Average"/>
            </a:endParaRPr>
          </a:p>
          <a:p>
            <a:pPr indent="-387350" lvl="0" marL="457200" rtl="0" algn="l">
              <a:lnSpc>
                <a:spcPct val="120000"/>
              </a:lnSpc>
              <a:spcBef>
                <a:spcPts val="0"/>
              </a:spcBef>
              <a:spcAft>
                <a:spcPts val="0"/>
              </a:spcAft>
              <a:buClr>
                <a:srgbClr val="012238"/>
              </a:buClr>
              <a:buSzPts val="2500"/>
              <a:buFont typeface="Average"/>
              <a:buChar char="●"/>
            </a:pPr>
            <a:r>
              <a:rPr lang="en-US" sz="2500">
                <a:solidFill>
                  <a:srgbClr val="012238"/>
                </a:solidFill>
                <a:latin typeface="Average"/>
                <a:ea typeface="Average"/>
                <a:cs typeface="Average"/>
                <a:sym typeface="Average"/>
              </a:rPr>
              <a:t>Students run hands-on experiments in the field and learn from local experts</a:t>
            </a:r>
            <a:endParaRPr sz="2500">
              <a:solidFill>
                <a:srgbClr val="012238"/>
              </a:solidFill>
              <a:latin typeface="Average"/>
              <a:ea typeface="Average"/>
              <a:cs typeface="Average"/>
              <a:sym typeface="Average"/>
            </a:endParaRPr>
          </a:p>
          <a:p>
            <a:pPr indent="0" lvl="0" marL="0" rtl="0" algn="l">
              <a:lnSpc>
                <a:spcPct val="120000"/>
              </a:lnSpc>
              <a:spcBef>
                <a:spcPts val="0"/>
              </a:spcBef>
              <a:spcAft>
                <a:spcPts val="0"/>
              </a:spcAft>
              <a:buNone/>
            </a:pPr>
            <a:r>
              <a:t/>
            </a:r>
            <a:endParaRPr sz="2500">
              <a:solidFill>
                <a:srgbClr val="012238"/>
              </a:solidFill>
              <a:latin typeface="Average"/>
              <a:ea typeface="Average"/>
              <a:cs typeface="Average"/>
              <a:sym typeface="Average"/>
            </a:endParaRPr>
          </a:p>
          <a:p>
            <a:pPr indent="-387350" lvl="0" marL="457200" rtl="0" algn="l">
              <a:lnSpc>
                <a:spcPct val="120000"/>
              </a:lnSpc>
              <a:spcBef>
                <a:spcPts val="0"/>
              </a:spcBef>
              <a:spcAft>
                <a:spcPts val="0"/>
              </a:spcAft>
              <a:buClr>
                <a:srgbClr val="012238"/>
              </a:buClr>
              <a:buSzPts val="2500"/>
              <a:buFont typeface="Average"/>
              <a:buChar char="●"/>
            </a:pPr>
            <a:r>
              <a:rPr lang="en-US" sz="2500">
                <a:solidFill>
                  <a:srgbClr val="012238"/>
                </a:solidFill>
                <a:latin typeface="Average"/>
                <a:ea typeface="Average"/>
                <a:cs typeface="Average"/>
                <a:sym typeface="Average"/>
              </a:rPr>
              <a:t>Code can be run on their own computer</a:t>
            </a:r>
            <a:endParaRPr sz="2500">
              <a:solidFill>
                <a:srgbClr val="012238"/>
              </a:solidFill>
              <a:latin typeface="Average"/>
              <a:ea typeface="Average"/>
              <a:cs typeface="Average"/>
              <a:sym typeface="Average"/>
            </a:endParaRPr>
          </a:p>
          <a:p>
            <a:pPr indent="0" lvl="0" marL="0" rtl="0" algn="l">
              <a:lnSpc>
                <a:spcPct val="120000"/>
              </a:lnSpc>
              <a:spcBef>
                <a:spcPts val="0"/>
              </a:spcBef>
              <a:spcAft>
                <a:spcPts val="0"/>
              </a:spcAft>
              <a:buNone/>
            </a:pPr>
            <a:r>
              <a:t/>
            </a:r>
            <a:endParaRPr sz="2500">
              <a:solidFill>
                <a:srgbClr val="012238"/>
              </a:solidFill>
              <a:latin typeface="Average"/>
              <a:ea typeface="Average"/>
              <a:cs typeface="Average"/>
              <a:sym typeface="Average"/>
            </a:endParaRPr>
          </a:p>
          <a:p>
            <a:pPr indent="0" lvl="0" marL="0" rtl="0" algn="l">
              <a:lnSpc>
                <a:spcPct val="120000"/>
              </a:lnSpc>
              <a:spcBef>
                <a:spcPts val="0"/>
              </a:spcBef>
              <a:spcAft>
                <a:spcPts val="0"/>
              </a:spcAft>
              <a:buNone/>
            </a:pPr>
            <a:r>
              <a:t/>
            </a:r>
            <a:endParaRPr b="1" sz="2700">
              <a:solidFill>
                <a:srgbClr val="012238"/>
              </a:solidFill>
              <a:latin typeface="Average"/>
              <a:ea typeface="Average"/>
              <a:cs typeface="Average"/>
              <a:sym typeface="Average"/>
            </a:endParaRPr>
          </a:p>
        </p:txBody>
      </p:sp>
      <p:pic>
        <p:nvPicPr>
          <p:cNvPr id="171" name="Google Shape;171;p25" title="Screenshot 2026-01-25 at 12.44.41.png"/>
          <p:cNvPicPr preferRelativeResize="0"/>
          <p:nvPr/>
        </p:nvPicPr>
        <p:blipFill>
          <a:blip r:embed="rId3">
            <a:alphaModFix/>
          </a:blip>
          <a:stretch>
            <a:fillRect/>
          </a:stretch>
        </p:blipFill>
        <p:spPr>
          <a:xfrm>
            <a:off x="9488448" y="0"/>
            <a:ext cx="2703550" cy="1912399"/>
          </a:xfrm>
          <a:prstGeom prst="rect">
            <a:avLst/>
          </a:prstGeom>
          <a:noFill/>
          <a:ln>
            <a:noFill/>
          </a:ln>
        </p:spPr>
      </p:pic>
      <p:pic>
        <p:nvPicPr>
          <p:cNvPr id="172" name="Google Shape;172;p25"/>
          <p:cNvPicPr preferRelativeResize="0"/>
          <p:nvPr/>
        </p:nvPicPr>
        <p:blipFill>
          <a:blip r:embed="rId4">
            <a:alphaModFix/>
          </a:blip>
          <a:stretch>
            <a:fillRect/>
          </a:stretch>
        </p:blipFill>
        <p:spPr>
          <a:xfrm>
            <a:off x="8160200" y="3057708"/>
            <a:ext cx="3921284" cy="2583066"/>
          </a:xfrm>
          <a:prstGeom prst="rect">
            <a:avLst/>
          </a:prstGeom>
          <a:noFill/>
          <a:ln>
            <a:noFill/>
          </a:ln>
        </p:spPr>
      </p:pic>
      <p:sp>
        <p:nvSpPr>
          <p:cNvPr id="173" name="Google Shape;173;p25"/>
          <p:cNvSpPr txBox="1"/>
          <p:nvPr/>
        </p:nvSpPr>
        <p:spPr>
          <a:xfrm>
            <a:off x="189625" y="5711525"/>
            <a:ext cx="11661900" cy="10989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Clr>
                <a:schemeClr val="dk1"/>
              </a:buClr>
              <a:buSzPts val="1100"/>
              <a:buFont typeface="Arial"/>
              <a:buNone/>
            </a:pPr>
            <a:r>
              <a:rPr b="1" lang="en-US" sz="2700">
                <a:solidFill>
                  <a:srgbClr val="012238"/>
                </a:solidFill>
                <a:latin typeface="Average"/>
                <a:ea typeface="Average"/>
                <a:cs typeface="Average"/>
                <a:sym typeface="Average"/>
              </a:rPr>
              <a:t>Students build </a:t>
            </a:r>
            <a:r>
              <a:rPr b="1" lang="en-US" sz="2700" u="sng">
                <a:solidFill>
                  <a:srgbClr val="012238"/>
                </a:solidFill>
                <a:latin typeface="Average"/>
                <a:ea typeface="Average"/>
                <a:cs typeface="Average"/>
                <a:sym typeface="Average"/>
              </a:rPr>
              <a:t>real world skills</a:t>
            </a:r>
            <a:r>
              <a:rPr b="1" lang="en-US" sz="2700">
                <a:solidFill>
                  <a:srgbClr val="012238"/>
                </a:solidFill>
                <a:latin typeface="Average"/>
                <a:ea typeface="Average"/>
                <a:cs typeface="Average"/>
                <a:sym typeface="Average"/>
              </a:rPr>
              <a:t> that are applied to </a:t>
            </a:r>
            <a:r>
              <a:rPr b="1" lang="en-US" sz="2700" u="sng">
                <a:solidFill>
                  <a:srgbClr val="012238"/>
                </a:solidFill>
                <a:latin typeface="Average"/>
                <a:ea typeface="Average"/>
                <a:cs typeface="Average"/>
                <a:sym typeface="Average"/>
              </a:rPr>
              <a:t>real issues</a:t>
            </a:r>
            <a:r>
              <a:rPr b="1" lang="en-US" sz="2700">
                <a:solidFill>
                  <a:srgbClr val="012238"/>
                </a:solidFill>
                <a:latin typeface="Average"/>
                <a:ea typeface="Average"/>
                <a:cs typeface="Average"/>
                <a:sym typeface="Average"/>
              </a:rPr>
              <a:t> they see in their own backyard</a:t>
            </a:r>
            <a:endParaRPr sz="28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77" name="Shape 177"/>
        <p:cNvGrpSpPr/>
        <p:nvPr/>
      </p:nvGrpSpPr>
      <p:grpSpPr>
        <a:xfrm>
          <a:off x="0" y="0"/>
          <a:ext cx="0" cy="0"/>
          <a:chOff x="0" y="0"/>
          <a:chExt cx="0" cy="0"/>
        </a:xfrm>
      </p:grpSpPr>
      <p:pic>
        <p:nvPicPr>
          <p:cNvPr id="178" name="Google Shape;178;p26"/>
          <p:cNvPicPr preferRelativeResize="0"/>
          <p:nvPr/>
        </p:nvPicPr>
        <p:blipFill rotWithShape="1">
          <a:blip r:embed="rId3">
            <a:alphaModFix/>
          </a:blip>
          <a:srcRect b="0" l="31977" r="0" t="0"/>
          <a:stretch/>
        </p:blipFill>
        <p:spPr>
          <a:xfrm>
            <a:off x="5466178" y="1998186"/>
            <a:ext cx="1093830" cy="2422765"/>
          </a:xfrm>
          <a:prstGeom prst="rect">
            <a:avLst/>
          </a:prstGeom>
          <a:noFill/>
          <a:ln>
            <a:noFill/>
          </a:ln>
        </p:spPr>
      </p:pic>
      <p:pic>
        <p:nvPicPr>
          <p:cNvPr id="179" name="Google Shape;179;p26"/>
          <p:cNvPicPr preferRelativeResize="0"/>
          <p:nvPr/>
        </p:nvPicPr>
        <p:blipFill rotWithShape="1">
          <a:blip r:embed="rId4">
            <a:alphaModFix/>
          </a:blip>
          <a:srcRect b="0" l="13493" r="29065" t="0"/>
          <a:stretch/>
        </p:blipFill>
        <p:spPr>
          <a:xfrm>
            <a:off x="0" y="1738013"/>
            <a:ext cx="2346557" cy="2084275"/>
          </a:xfrm>
          <a:prstGeom prst="rect">
            <a:avLst/>
          </a:prstGeom>
          <a:noFill/>
          <a:ln>
            <a:noFill/>
          </a:ln>
        </p:spPr>
      </p:pic>
      <p:pic>
        <p:nvPicPr>
          <p:cNvPr id="180" name="Google Shape;180;p26"/>
          <p:cNvPicPr preferRelativeResize="0"/>
          <p:nvPr/>
        </p:nvPicPr>
        <p:blipFill rotWithShape="1">
          <a:blip r:embed="rId5">
            <a:alphaModFix/>
          </a:blip>
          <a:srcRect b="10738" l="0" r="0" t="0"/>
          <a:stretch/>
        </p:blipFill>
        <p:spPr>
          <a:xfrm>
            <a:off x="3538824" y="-1"/>
            <a:ext cx="2410350" cy="1998177"/>
          </a:xfrm>
          <a:prstGeom prst="rect">
            <a:avLst/>
          </a:prstGeom>
          <a:noFill/>
          <a:ln>
            <a:noFill/>
          </a:ln>
        </p:spPr>
      </p:pic>
      <p:pic>
        <p:nvPicPr>
          <p:cNvPr id="181" name="Google Shape;181;p26"/>
          <p:cNvPicPr preferRelativeResize="0"/>
          <p:nvPr/>
        </p:nvPicPr>
        <p:blipFill rotWithShape="1">
          <a:blip r:embed="rId6">
            <a:alphaModFix/>
          </a:blip>
          <a:srcRect b="0" l="0" r="0" t="4370"/>
          <a:stretch/>
        </p:blipFill>
        <p:spPr>
          <a:xfrm>
            <a:off x="8650869" y="-1"/>
            <a:ext cx="1563206" cy="1993164"/>
          </a:xfrm>
          <a:prstGeom prst="rect">
            <a:avLst/>
          </a:prstGeom>
          <a:noFill/>
          <a:ln>
            <a:noFill/>
          </a:ln>
        </p:spPr>
      </p:pic>
      <p:pic>
        <p:nvPicPr>
          <p:cNvPr id="182" name="Google Shape;182;p26"/>
          <p:cNvPicPr preferRelativeResize="0"/>
          <p:nvPr/>
        </p:nvPicPr>
        <p:blipFill rotWithShape="1">
          <a:blip r:embed="rId7">
            <a:alphaModFix/>
          </a:blip>
          <a:srcRect b="8126" l="0" r="0" t="14773"/>
          <a:stretch/>
        </p:blipFill>
        <p:spPr>
          <a:xfrm>
            <a:off x="5820194" y="-1"/>
            <a:ext cx="2830675" cy="1993163"/>
          </a:xfrm>
          <a:prstGeom prst="rect">
            <a:avLst/>
          </a:prstGeom>
          <a:noFill/>
          <a:ln>
            <a:noFill/>
          </a:ln>
        </p:spPr>
      </p:pic>
      <p:pic>
        <p:nvPicPr>
          <p:cNvPr id="183" name="Google Shape;183;p26"/>
          <p:cNvPicPr preferRelativeResize="0"/>
          <p:nvPr/>
        </p:nvPicPr>
        <p:blipFill rotWithShape="1">
          <a:blip r:embed="rId8">
            <a:alphaModFix/>
          </a:blip>
          <a:srcRect b="0" l="6323" r="0" t="0"/>
          <a:stretch/>
        </p:blipFill>
        <p:spPr>
          <a:xfrm>
            <a:off x="2344249" y="1989801"/>
            <a:ext cx="3121914" cy="3069879"/>
          </a:xfrm>
          <a:prstGeom prst="rect">
            <a:avLst/>
          </a:prstGeom>
          <a:noFill/>
          <a:ln>
            <a:noFill/>
          </a:ln>
        </p:spPr>
      </p:pic>
      <p:pic>
        <p:nvPicPr>
          <p:cNvPr id="184" name="Google Shape;184;p26"/>
          <p:cNvPicPr preferRelativeResize="0"/>
          <p:nvPr/>
        </p:nvPicPr>
        <p:blipFill rotWithShape="1">
          <a:blip r:embed="rId9">
            <a:alphaModFix/>
          </a:blip>
          <a:srcRect b="0" l="0" r="7339" t="0"/>
          <a:stretch/>
        </p:blipFill>
        <p:spPr>
          <a:xfrm>
            <a:off x="3743792" y="5051910"/>
            <a:ext cx="1850215" cy="1304855"/>
          </a:xfrm>
          <a:prstGeom prst="rect">
            <a:avLst/>
          </a:prstGeom>
          <a:noFill/>
          <a:ln>
            <a:noFill/>
          </a:ln>
        </p:spPr>
      </p:pic>
      <p:pic>
        <p:nvPicPr>
          <p:cNvPr id="185" name="Google Shape;185;p26"/>
          <p:cNvPicPr preferRelativeResize="0"/>
          <p:nvPr/>
        </p:nvPicPr>
        <p:blipFill rotWithShape="1">
          <a:blip r:embed="rId10">
            <a:alphaModFix/>
          </a:blip>
          <a:srcRect b="0" l="0" r="10961" t="12049"/>
          <a:stretch/>
        </p:blipFill>
        <p:spPr>
          <a:xfrm>
            <a:off x="2611495" y="-3344"/>
            <a:ext cx="1230774" cy="1988130"/>
          </a:xfrm>
          <a:prstGeom prst="rect">
            <a:avLst/>
          </a:prstGeom>
          <a:noFill/>
          <a:ln>
            <a:noFill/>
          </a:ln>
        </p:spPr>
      </p:pic>
      <p:pic>
        <p:nvPicPr>
          <p:cNvPr id="186" name="Google Shape;186;p26"/>
          <p:cNvPicPr preferRelativeResize="0"/>
          <p:nvPr/>
        </p:nvPicPr>
        <p:blipFill rotWithShape="1">
          <a:blip r:embed="rId11">
            <a:alphaModFix/>
          </a:blip>
          <a:srcRect b="0" l="12970" r="19654" t="0"/>
          <a:stretch/>
        </p:blipFill>
        <p:spPr>
          <a:xfrm>
            <a:off x="5370884" y="3785975"/>
            <a:ext cx="2135905" cy="2469873"/>
          </a:xfrm>
          <a:prstGeom prst="rect">
            <a:avLst/>
          </a:prstGeom>
          <a:noFill/>
          <a:ln>
            <a:noFill/>
          </a:ln>
        </p:spPr>
      </p:pic>
      <p:pic>
        <p:nvPicPr>
          <p:cNvPr id="187" name="Google Shape;187;p26"/>
          <p:cNvPicPr preferRelativeResize="0"/>
          <p:nvPr/>
        </p:nvPicPr>
        <p:blipFill rotWithShape="1">
          <a:blip r:embed="rId12">
            <a:alphaModFix/>
          </a:blip>
          <a:srcRect b="0" l="0" r="14244" t="13577"/>
          <a:stretch/>
        </p:blipFill>
        <p:spPr>
          <a:xfrm>
            <a:off x="2070796" y="5019884"/>
            <a:ext cx="1771474" cy="1511036"/>
          </a:xfrm>
          <a:prstGeom prst="rect">
            <a:avLst/>
          </a:prstGeom>
          <a:noFill/>
          <a:ln>
            <a:noFill/>
          </a:ln>
        </p:spPr>
      </p:pic>
      <p:pic>
        <p:nvPicPr>
          <p:cNvPr id="188" name="Google Shape;188;p26"/>
          <p:cNvPicPr preferRelativeResize="0"/>
          <p:nvPr/>
        </p:nvPicPr>
        <p:blipFill rotWithShape="1">
          <a:blip r:embed="rId13">
            <a:alphaModFix/>
          </a:blip>
          <a:srcRect b="0" l="0" r="0" t="37119"/>
          <a:stretch/>
        </p:blipFill>
        <p:spPr>
          <a:xfrm>
            <a:off x="10214075" y="0"/>
            <a:ext cx="1977925" cy="1993165"/>
          </a:xfrm>
          <a:prstGeom prst="rect">
            <a:avLst/>
          </a:prstGeom>
          <a:noFill/>
          <a:ln>
            <a:noFill/>
          </a:ln>
        </p:spPr>
      </p:pic>
      <p:pic>
        <p:nvPicPr>
          <p:cNvPr id="189" name="Google Shape;189;p26"/>
          <p:cNvPicPr preferRelativeResize="0"/>
          <p:nvPr/>
        </p:nvPicPr>
        <p:blipFill rotWithShape="1">
          <a:blip r:embed="rId14">
            <a:alphaModFix/>
          </a:blip>
          <a:srcRect b="2066" l="4498" r="0" t="0"/>
          <a:stretch/>
        </p:blipFill>
        <p:spPr>
          <a:xfrm>
            <a:off x="9283337" y="1991475"/>
            <a:ext cx="2908662" cy="1904787"/>
          </a:xfrm>
          <a:prstGeom prst="rect">
            <a:avLst/>
          </a:prstGeom>
          <a:noFill/>
          <a:ln>
            <a:noFill/>
          </a:ln>
        </p:spPr>
      </p:pic>
      <p:pic>
        <p:nvPicPr>
          <p:cNvPr id="190" name="Google Shape;190;p26"/>
          <p:cNvPicPr preferRelativeResize="0"/>
          <p:nvPr/>
        </p:nvPicPr>
        <p:blipFill rotWithShape="1">
          <a:blip r:embed="rId15">
            <a:alphaModFix/>
          </a:blip>
          <a:srcRect b="0" l="0" r="0" t="0"/>
          <a:stretch/>
        </p:blipFill>
        <p:spPr>
          <a:xfrm>
            <a:off x="-2307" y="3722800"/>
            <a:ext cx="2346555" cy="2596225"/>
          </a:xfrm>
          <a:prstGeom prst="rect">
            <a:avLst/>
          </a:prstGeom>
          <a:noFill/>
          <a:ln>
            <a:noFill/>
          </a:ln>
        </p:spPr>
      </p:pic>
      <p:pic>
        <p:nvPicPr>
          <p:cNvPr id="191" name="Google Shape;191;p26"/>
          <p:cNvPicPr preferRelativeResize="0"/>
          <p:nvPr/>
        </p:nvPicPr>
        <p:blipFill rotWithShape="1">
          <a:blip r:embed="rId16">
            <a:alphaModFix/>
          </a:blip>
          <a:srcRect b="4771" l="0" r="0" t="0"/>
          <a:stretch/>
        </p:blipFill>
        <p:spPr>
          <a:xfrm>
            <a:off x="-2306" y="-1"/>
            <a:ext cx="2830674" cy="1984788"/>
          </a:xfrm>
          <a:prstGeom prst="rect">
            <a:avLst/>
          </a:prstGeom>
          <a:noFill/>
          <a:ln>
            <a:noFill/>
          </a:ln>
        </p:spPr>
      </p:pic>
      <p:sp>
        <p:nvSpPr>
          <p:cNvPr id="192" name="Google Shape;192;p26"/>
          <p:cNvSpPr/>
          <p:nvPr/>
        </p:nvSpPr>
        <p:spPr>
          <a:xfrm>
            <a:off x="0" y="6257277"/>
            <a:ext cx="12192000" cy="600600"/>
          </a:xfrm>
          <a:prstGeom prst="rect">
            <a:avLst/>
          </a:prstGeom>
          <a:solidFill>
            <a:srgbClr val="0085CA"/>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spcBef>
                <a:spcPts val="0"/>
              </a:spcBef>
              <a:spcAft>
                <a:spcPts val="0"/>
              </a:spcAft>
              <a:buNone/>
            </a:pPr>
            <a:r>
              <a:rPr b="1" lang="en-US" sz="2400">
                <a:solidFill>
                  <a:schemeClr val="lt1"/>
                </a:solidFill>
              </a:rPr>
              <a:t>BUILDING THE FUTURE WORKFORCE</a:t>
            </a:r>
            <a:endParaRPr/>
          </a:p>
        </p:txBody>
      </p:sp>
      <p:pic>
        <p:nvPicPr>
          <p:cNvPr id="193" name="Google Shape;193;p26"/>
          <p:cNvPicPr preferRelativeResize="0"/>
          <p:nvPr/>
        </p:nvPicPr>
        <p:blipFill>
          <a:blip r:embed="rId17">
            <a:alphaModFix/>
          </a:blip>
          <a:stretch>
            <a:fillRect/>
          </a:stretch>
        </p:blipFill>
        <p:spPr>
          <a:xfrm>
            <a:off x="7506800" y="3661050"/>
            <a:ext cx="4685199" cy="2596225"/>
          </a:xfrm>
          <a:prstGeom prst="rect">
            <a:avLst/>
          </a:prstGeom>
          <a:noFill/>
          <a:ln>
            <a:noFill/>
          </a:ln>
        </p:spPr>
      </p:pic>
      <p:pic>
        <p:nvPicPr>
          <p:cNvPr id="194" name="Google Shape;194;p26"/>
          <p:cNvPicPr preferRelativeResize="0"/>
          <p:nvPr/>
        </p:nvPicPr>
        <p:blipFill rotWithShape="1">
          <a:blip r:embed="rId18">
            <a:alphaModFix/>
          </a:blip>
          <a:srcRect b="31551" l="-7671" r="-7683" t="-21414"/>
          <a:stretch/>
        </p:blipFill>
        <p:spPr>
          <a:xfrm>
            <a:off x="6560000" y="392775"/>
            <a:ext cx="2830675" cy="339177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descr="A long bridge over water with a sunset&#10;&#10;Description automatically generated" id="199" name="Google Shape;199;p2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00" name="Google Shape;200;p27"/>
          <p:cNvSpPr txBox="1"/>
          <p:nvPr/>
        </p:nvSpPr>
        <p:spPr>
          <a:xfrm>
            <a:off x="7610763" y="6593667"/>
            <a:ext cx="451598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rgbClr val="FFAA00"/>
                </a:solidFill>
                <a:latin typeface="Arial"/>
                <a:ea typeface="Arial"/>
                <a:cs typeface="Arial"/>
                <a:sym typeface="Arial"/>
              </a:rPr>
              <a:t>Seven Mile Bridge, Florida Keys National Marine Sanctuary  Photo: Bob Care</a:t>
            </a:r>
            <a:endParaRPr/>
          </a:p>
        </p:txBody>
      </p:sp>
      <p:sp>
        <p:nvSpPr>
          <p:cNvPr id="201" name="Google Shape;201;p27"/>
          <p:cNvSpPr txBox="1"/>
          <p:nvPr/>
        </p:nvSpPr>
        <p:spPr>
          <a:xfrm>
            <a:off x="7782113" y="5346125"/>
            <a:ext cx="4173300" cy="1139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3200">
                <a:solidFill>
                  <a:srgbClr val="FFAB00"/>
                </a:solidFill>
                <a:latin typeface="Arial"/>
                <a:ea typeface="Arial"/>
                <a:cs typeface="Arial"/>
                <a:sym typeface="Arial"/>
              </a:rPr>
              <a:t>Thank You!</a:t>
            </a:r>
            <a:endParaRPr/>
          </a:p>
          <a:p>
            <a:pPr indent="0" lvl="0" marL="0" marR="0" rtl="0" algn="ctr">
              <a:spcBef>
                <a:spcPts val="0"/>
              </a:spcBef>
              <a:spcAft>
                <a:spcPts val="0"/>
              </a:spcAft>
              <a:buNone/>
            </a:pPr>
            <a:r>
              <a:t/>
            </a:r>
            <a:endParaRPr sz="1800">
              <a:solidFill>
                <a:srgbClr val="FFAB00"/>
              </a:solidFill>
              <a:latin typeface="Arial"/>
              <a:ea typeface="Arial"/>
              <a:cs typeface="Arial"/>
              <a:sym typeface="Arial"/>
            </a:endParaRPr>
          </a:p>
          <a:p>
            <a:pPr indent="0" lvl="0" marL="0" marR="0" rtl="0" algn="ctr">
              <a:spcBef>
                <a:spcPts val="0"/>
              </a:spcBef>
              <a:spcAft>
                <a:spcPts val="0"/>
              </a:spcAft>
              <a:buNone/>
            </a:pPr>
            <a:r>
              <a:rPr lang="en-US" sz="1800">
                <a:solidFill>
                  <a:srgbClr val="FFAB00"/>
                </a:solidFill>
                <a:latin typeface="Arial"/>
                <a:ea typeface="Arial"/>
                <a:cs typeface="Arial"/>
                <a:sym typeface="Arial"/>
              </a:rPr>
              <a:t>trac</a:t>
            </a:r>
            <a:r>
              <a:rPr lang="en-US" sz="1800">
                <a:solidFill>
                  <a:srgbClr val="FFAB00"/>
                </a:solidFill>
              </a:rPr>
              <a:t>y@InspectorPlanet.com</a:t>
            </a:r>
            <a:endParaRPr/>
          </a:p>
        </p:txBody>
      </p:sp>
      <p:sp>
        <p:nvSpPr>
          <p:cNvPr id="202" name="Google Shape;202;p27"/>
          <p:cNvSpPr txBox="1"/>
          <p:nvPr/>
        </p:nvSpPr>
        <p:spPr>
          <a:xfrm>
            <a:off x="1319850" y="3437525"/>
            <a:ext cx="9552300" cy="615600"/>
          </a:xfrm>
          <a:prstGeom prst="rect">
            <a:avLst/>
          </a:prstGeom>
          <a:noFill/>
          <a:ln>
            <a:noFill/>
          </a:ln>
          <a:effectLst>
            <a:outerShdw blurRad="57150" rotWithShape="0" algn="bl" dir="5400000" dist="19050">
              <a:srgbClr val="000000"/>
            </a:outerShdw>
          </a:effectLst>
        </p:spPr>
        <p:txBody>
          <a:bodyPr anchorCtr="0" anchor="t" bIns="91425" lIns="91425" spcFirstLastPara="1" rIns="91425" wrap="square" tIns="91425">
            <a:spAutoFit/>
          </a:bodyPr>
          <a:lstStyle/>
          <a:p>
            <a:pPr indent="0" lvl="0" marL="457200" rtl="0" algn="l">
              <a:spcBef>
                <a:spcPts val="0"/>
              </a:spcBef>
              <a:spcAft>
                <a:spcPts val="0"/>
              </a:spcAft>
              <a:buNone/>
            </a:pPr>
            <a:r>
              <a:t/>
            </a:r>
            <a:endParaRPr sz="28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