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embeddedFontLst>
    <p:embeddedFont>
      <p:font typeface="Nunito"/>
      <p:regular r:id="rId15"/>
      <p:bold r:id="rId16"/>
      <p:italic r:id="rId17"/>
      <p:boldItalic r:id="rId18"/>
    </p:embeddedFont>
    <p:embeddedFont>
      <p:font typeface="Maven Pro"/>
      <p:regular r:id="rId19"/>
      <p:bold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avenPro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font" Target="fonts/Nunito-regular.fntdata"/><Relationship Id="rId14" Type="http://schemas.openxmlformats.org/officeDocument/2006/relationships/slide" Target="slides/slide8.xml"/><Relationship Id="rId17" Type="http://schemas.openxmlformats.org/officeDocument/2006/relationships/font" Target="fonts/Nunito-italic.fntdata"/><Relationship Id="rId16" Type="http://schemas.openxmlformats.org/officeDocument/2006/relationships/font" Target="fonts/Nunito-bold.fntdata"/><Relationship Id="rId5" Type="http://schemas.openxmlformats.org/officeDocument/2006/relationships/slideMaster" Target="slideMasters/slideMaster2.xml"/><Relationship Id="rId19" Type="http://schemas.openxmlformats.org/officeDocument/2006/relationships/font" Target="fonts/MavenPro-regular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Nunito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f825437179_2_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g3f825437179_2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0:00–0:20 — Good morning — I'm Kaitlin Pereira, a WINGS fellow. This talk is about bridging academia and operations: what the bridge looks like from inside, told through my dissertation on Great Lakes winter waves.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825437179_2_8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g3f825437179_2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1:00–2:00 — The problem this session cares about: the R2O pipeline depends on sustained connections between academic researchers and operational centers — hardest to build early-career. WINGS closes that gap. R2O: my research sends new observations, winter validation, and physics insight into the operational model. O2R: operational output flows back — forecast gaps and priorities that shape what I study next. Distributed mentorship makes it real: my advisor at Mines built NOAA's Great Lakes forecast systems; my NOAA mentors are at NCEP and EMC — WaveWatch III's original developer and the operational wave modelers; GLOS and IOOS fund the buoys. A rare convergence.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f825437179_2_10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g3f825437179_2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2:00–3:00 — Why it matters: this is about improving forecasts in the most dangerous time of year. Every winter the lakes go dark — buoys out before the ice, right when the biggest waves arrive. Ships sink in winter waves: historically about six thousand wrecks and thirty thousand sailors lost — the Edmund Fitzgerald is the famous case, and there's a whole BAMS paper on its weather. And lake-effect snow — air travel, highway safety — rides on lake–atmosphere fluxes that depend on surface roughness. The gap: how big are Great Lakes waves in winter? Until winter 2023, no one had measurements.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f825437179_2_12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g3f825437179_2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3:00–4:15 — Goal one, assess: the first sustained winter skill assessment of the operational WAVEWATCH III system — in-situ and SWOT, continuous and spatial. As predicted, winter concentrates the energy — that's the wave rose. And here's the fingerprint, in the distributions: against sixteen thousand QC'd matchups the model is close — the height CDFs nearly overlap — but not the same: heights run slightly high, and peak periods run distinctly long. A spectral-shape fingerprint, not scatter. [If asked: input/dissipation imbalance in the growing wind-sea and its equilibrium-range tail, worst at young wave ages.]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f825437179_2_15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" name="Google Shape;238;g3f825437179_2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4:15–5:05 — Goal two, bridge — and here's the cool part: that was buoys, three points; with SWOT we get whole fields. Kilometer-scale swaths, every few days, over every lake. Cross-validation first: 2,591 QC'd matchups establish trust in the retrievals. Then the physics: wind–wave–sigma0 relationships in fetch-limited, young, steep seas — where ocean-derived relationships need not hold. Then observed roughness confronts the model's Charnock closure, basin-wide.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f825437179_2_17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" name="Google Shape;259;g3f825437179_2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5:05–6:15 — Goal three, tune. The hypothesis: roughness parameterizations built on ocean conditions — COARE — systematically bias modeled air–lake momentum transfer; Great Lakes waves are fetch-limited, shorter and steeper than the seas COARE was tuned on. The deliverable: lake-tuned roughness — validated algorithms, an operational prototype, transition documentation — informing UFS-Wave development. And one lever moves two forecasts: waves feel roughness as momentum flux — that's the fingerprint you just saw — and weather feels it as heat flux — that's lake-effect snow. The goal: lake-tuned roughness in WaveWatch III and FVCOM.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f825437179_2_19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" name="Google Shape;281;g3f825437179_2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6:15–7:15 — What did mentorship actually change? Three receipts. Framing: 'stratify by wave age, not season' — that reframing is why the fingerprint emerged. Discipline: diagnose the error, don't prescribe the tune — findings reported the way the community can act on them. Relevance: validate the operational configuration, not a research setup — so results transfer directly to UFS-Wave. That's bidirectional feedback in practice.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f825437179_2_21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4" name="Google Shape;304;g3f825437179_2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4:10–5:00 — Why does this work? It's a rare convergence: on the NOAA side, the lead developers of WaveWatch III; at Mines, the scientist who built NOAA's Great Lakes forecast systems; WINGS bridging them; GLOS and IOOS funding the buoys. My advisor calls it 'one of a few times ever where all of this is lined up.' And that's my reflection: WINGS placed a graduate student inside the research-to-operations loop — not adjacent to it — with steady feedback from brilliant scientists. And the work is built to transition — validated algorithms, an operational prototype, and the documentation to carry it into NOAA's pipeline. That's the quiet superpower of UCP. If you work on coastal problems, model transition, or observations — come find me after. Thank you.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1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Relationship Id="rId3" Type="http://schemas.openxmlformats.org/officeDocument/2006/relationships/image" Target="../media/image1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Relationship Id="rId3" Type="http://schemas.openxmlformats.org/officeDocument/2006/relationships/image" Target="../media/image1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Relationship Id="rId3" Type="http://schemas.openxmlformats.org/officeDocument/2006/relationships/image" Target="../media/image1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Relationship Id="rId3" Type="http://schemas.openxmlformats.org/officeDocument/2006/relationships/image" Target="../media/image1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1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6350" y="3291650"/>
            <a:ext cx="1925852" cy="144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4" title="4.png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4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8" name="Google Shape;88;p14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1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0" name="Google Shape;90;p14" title="UIFCW2026_Logo_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96350" y="3291650"/>
            <a:ext cx="1925852" cy="144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6" title="6.png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96" name="Google Shape;96;p1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7" name="Google Shape;97;p16" title="UIFCW2026_Logo_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0" name="Google Shape;100;p17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1" name="Google Shape;101;p1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2" name="Google Shape;102;p1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3" name="Google Shape;103;p1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104" name="Google Shape;104;p1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5" name="Google Shape;105;p1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6" name="Google Shape;106;p1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8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9" name="Google Shape;109;p18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0" name="Google Shape;110;p1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1" name="Google Shape;111;p18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8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13" name="Google Shape;113;p18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114" name="Google Shape;114;p18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5" name="Google Shape;115;p18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6" name="Google Shape;116;p18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9" name="Google Shape;119;p19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21" name="Google Shape;121;p1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122" name="Google Shape;122;p1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3" name="Google Shape;123;p1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4" name="Google Shape;124;p1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2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8" name="Google Shape;128;p2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0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30" name="Google Shape;130;p20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131" name="Google Shape;131;p20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2" name="Google Shape;132;p20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3" name="Google Shape;133;p20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1" title="Artificial Intelligence To Enhance Language Skills Presentation (10)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1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37" name="Google Shape;137;p2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8" name="Google Shape;138;p21" title="UIFCW2026_Logo_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1" name="Google Shape;141;p22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42" name="Google Shape;142;p2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3" name="Google Shape;143;p22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2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45" name="Google Shape;145;p22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146" name="Google Shape;146;p22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7" name="Google Shape;147;p22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8" name="Google Shape;148;p22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3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51" name="Google Shape;151;p2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2" name="Google Shape;152;p23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4" title="7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6" name="Google Shape;156;p24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83" name="Google Shape;83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b="0" i="0" sz="13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4" name="Google Shape;84;p1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9.jpg"/><Relationship Id="rId5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13.gif"/><Relationship Id="rId5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gif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5"/>
          <p:cNvSpPr txBox="1"/>
          <p:nvPr>
            <p:ph type="ctrTitle"/>
          </p:nvPr>
        </p:nvSpPr>
        <p:spPr>
          <a:xfrm>
            <a:off x="182150" y="817975"/>
            <a:ext cx="59385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i="0" lang="en" sz="3100">
                <a:latin typeface="Georgia"/>
                <a:ea typeface="Georgia"/>
                <a:cs typeface="Georgia"/>
                <a:sym typeface="Georgia"/>
              </a:rPr>
              <a:t>Bridging Academia and Operations:A WINGS Fellow's Experience</a:t>
            </a:r>
            <a:endParaRPr sz="31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2" name="Google Shape;162;p25"/>
          <p:cNvSpPr txBox="1"/>
          <p:nvPr>
            <p:ph idx="1" type="subTitle"/>
          </p:nvPr>
        </p:nvSpPr>
        <p:spPr>
          <a:xfrm>
            <a:off x="74750" y="3288925"/>
            <a:ext cx="5577900" cy="10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i="0" lang="en" sz="1500">
                <a:latin typeface="Arial"/>
                <a:ea typeface="Arial"/>
                <a:cs typeface="Arial"/>
                <a:sym typeface="Arial"/>
              </a:rPr>
              <a:t>Kaitlin Pereira</a:t>
            </a:r>
            <a:endParaRPr/>
          </a:p>
          <a:p>
            <a:pPr indent="-311150" lvl="0" marL="45720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0" i="0" lang="en" sz="1000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rPr>
              <a:t>PhD Candidate, Civil &amp; Environmental Engineering  ·  Colorado School of Mines</a:t>
            </a:r>
            <a:endParaRPr>
              <a:solidFill>
                <a:srgbClr val="CCCCCC"/>
              </a:solidFill>
            </a:endParaRPr>
          </a:p>
          <a:p>
            <a:pPr indent="-311150" lvl="0" marL="45720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i="0" lang="en" sz="950">
                <a:solidFill>
                  <a:srgbClr val="F1761A"/>
                </a:solidFill>
                <a:latin typeface="Arial"/>
                <a:ea typeface="Arial"/>
                <a:cs typeface="Arial"/>
                <a:sym typeface="Arial"/>
              </a:rPr>
              <a:t>CPAESS  ·  WINGS Dissertation Fellowship  ·  NOAA Weather Program Office</a:t>
            </a:r>
            <a:endParaRPr>
              <a:solidFill>
                <a:srgbClr val="F1761A"/>
              </a:solidFill>
            </a:endParaRPr>
          </a:p>
        </p:txBody>
      </p:sp>
      <p:sp>
        <p:nvSpPr>
          <p:cNvPr id="163" name="Google Shape;163;p25"/>
          <p:cNvSpPr txBox="1"/>
          <p:nvPr/>
        </p:nvSpPr>
        <p:spPr>
          <a:xfrm>
            <a:off x="182150" y="2630350"/>
            <a:ext cx="4542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150" u="none" cap="none" strike="noStrike">
                <a:solidFill>
                  <a:srgbClr val="CCCCCC"/>
                </a:solidFill>
                <a:latin typeface="Georgia"/>
                <a:ea typeface="Georgia"/>
                <a:cs typeface="Georgia"/>
                <a:sym typeface="Georgia"/>
              </a:rPr>
              <a:t>Winter waves, satellites, and surface roughness on the Great Lakes</a:t>
            </a:r>
            <a:endParaRPr b="1" sz="1300">
              <a:solidFill>
                <a:srgbClr val="CCCCCC"/>
              </a:solidFill>
            </a:endParaRPr>
          </a:p>
        </p:txBody>
      </p:sp>
      <p:pic>
        <p:nvPicPr>
          <p:cNvPr id="164" name="Google Shape;164;p25" title="glwu_hs_storm_20251228-31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7900" y="736563"/>
            <a:ext cx="3648676" cy="2184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6"/>
          <p:cNvSpPr txBox="1"/>
          <p:nvPr/>
        </p:nvSpPr>
        <p:spPr>
          <a:xfrm>
            <a:off x="514350" y="308610"/>
            <a:ext cx="6858000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3D6AB3"/>
                </a:solidFill>
                <a:latin typeface="Arial"/>
                <a:ea typeface="Arial"/>
                <a:cs typeface="Arial"/>
                <a:sym typeface="Arial"/>
              </a:rPr>
              <a:t>THE PROGRAM · A RARE CONVERGENCE</a:t>
            </a:r>
            <a:endParaRPr/>
          </a:p>
        </p:txBody>
      </p:sp>
      <p:sp>
        <p:nvSpPr>
          <p:cNvPr id="171" name="Google Shape;171;p26"/>
          <p:cNvSpPr/>
          <p:nvPr/>
        </p:nvSpPr>
        <p:spPr>
          <a:xfrm>
            <a:off x="3693277" y="404622"/>
            <a:ext cx="377190" cy="20955"/>
          </a:xfrm>
          <a:prstGeom prst="rect">
            <a:avLst/>
          </a:prstGeom>
          <a:solidFill>
            <a:srgbClr val="3D6AB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6"/>
          <p:cNvSpPr txBox="1"/>
          <p:nvPr/>
        </p:nvSpPr>
        <p:spPr>
          <a:xfrm>
            <a:off x="493776" y="582930"/>
            <a:ext cx="80924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250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W.I.N.G.S. — the connective tissue</a:t>
            </a:r>
            <a:endParaRPr/>
          </a:p>
        </p:txBody>
      </p:sp>
      <p:sp>
        <p:nvSpPr>
          <p:cNvPr id="173" name="Google Shape;173;p26"/>
          <p:cNvSpPr txBox="1"/>
          <p:nvPr/>
        </p:nvSpPr>
        <p:spPr>
          <a:xfrm>
            <a:off x="514350" y="1062990"/>
            <a:ext cx="8092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50" u="none" cap="none" strike="noStrike">
                <a:solidFill>
                  <a:srgbClr val="D9782A"/>
                </a:solidFill>
                <a:latin typeface="Arial"/>
                <a:ea typeface="Arial"/>
                <a:cs typeface="Arial"/>
                <a:sym typeface="Arial"/>
              </a:rPr>
              <a:t>FELLOWSHIP PROPOSAL</a:t>
            </a:r>
            <a:r>
              <a:rPr b="0" i="1" lang="en" sz="1050" u="none" cap="none" strike="noStrike">
                <a:solidFill>
                  <a:srgbClr val="2C4576"/>
                </a:solidFill>
                <a:latin typeface="Georgia"/>
                <a:ea typeface="Georgia"/>
                <a:cs typeface="Georgia"/>
                <a:sym typeface="Georgia"/>
              </a:rPr>
              <a:t>   “Improvement of Lake Representation in Operational Weather Forecasting”</a:t>
            </a:r>
            <a:endParaRPr/>
          </a:p>
        </p:txBody>
      </p:sp>
      <p:sp>
        <p:nvSpPr>
          <p:cNvPr id="174" name="Google Shape;174;p26"/>
          <p:cNvSpPr/>
          <p:nvPr/>
        </p:nvSpPr>
        <p:spPr>
          <a:xfrm>
            <a:off x="617220" y="1508760"/>
            <a:ext cx="1988820" cy="216027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5964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6"/>
          <p:cNvSpPr txBox="1"/>
          <p:nvPr/>
        </p:nvSpPr>
        <p:spPr>
          <a:xfrm>
            <a:off x="617220" y="1954530"/>
            <a:ext cx="19888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25" u="none" cap="none" strike="noStrike">
                <a:solidFill>
                  <a:srgbClr val="59647A"/>
                </a:solidFill>
                <a:latin typeface="Arial"/>
                <a:ea typeface="Arial"/>
                <a:cs typeface="Arial"/>
                <a:sym typeface="Arial"/>
              </a:rPr>
              <a:t>ACADEMIA</a:t>
            </a:r>
            <a:endParaRPr/>
          </a:p>
        </p:txBody>
      </p:sp>
      <p:sp>
        <p:nvSpPr>
          <p:cNvPr id="176" name="Google Shape;176;p26"/>
          <p:cNvSpPr txBox="1"/>
          <p:nvPr/>
        </p:nvSpPr>
        <p:spPr>
          <a:xfrm>
            <a:off x="617220" y="2173986"/>
            <a:ext cx="19888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50" u="none" cap="none" strike="noStrike">
                <a:solidFill>
                  <a:srgbClr val="2C4576"/>
                </a:solidFill>
                <a:latin typeface="Georgia"/>
                <a:ea typeface="Georgia"/>
                <a:cs typeface="Georgia"/>
                <a:sym typeface="Georgia"/>
              </a:rPr>
              <a:t>Research</a:t>
            </a:r>
            <a:endParaRPr/>
          </a:p>
        </p:txBody>
      </p:sp>
      <p:sp>
        <p:nvSpPr>
          <p:cNvPr id="177" name="Google Shape;177;p26"/>
          <p:cNvSpPr txBox="1"/>
          <p:nvPr/>
        </p:nvSpPr>
        <p:spPr>
          <a:xfrm>
            <a:off x="617220" y="2606040"/>
            <a:ext cx="19888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25" u="none" cap="none" strike="noStrike">
                <a:solidFill>
                  <a:srgbClr val="59647A"/>
                </a:solidFill>
                <a:latin typeface="Arial"/>
                <a:ea typeface="Arial"/>
                <a:cs typeface="Arial"/>
                <a:sym typeface="Arial"/>
              </a:rPr>
              <a:t>university · dissertation</a:t>
            </a:r>
            <a:endParaRPr/>
          </a:p>
          <a:p>
            <a:pPr indent="0" lvl="0" marL="0" marR="0" rtl="0" algn="ctr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25" u="none" cap="none" strike="noStrike">
                <a:solidFill>
                  <a:srgbClr val="59647A"/>
                </a:solidFill>
                <a:latin typeface="Arial"/>
                <a:ea typeface="Arial"/>
                <a:cs typeface="Arial"/>
                <a:sym typeface="Arial"/>
              </a:rPr>
              <a:t>new winter observations</a:t>
            </a:r>
            <a:endParaRPr/>
          </a:p>
        </p:txBody>
      </p:sp>
      <p:sp>
        <p:nvSpPr>
          <p:cNvPr id="178" name="Google Shape;178;p26"/>
          <p:cNvSpPr/>
          <p:nvPr/>
        </p:nvSpPr>
        <p:spPr>
          <a:xfrm>
            <a:off x="6535674" y="1508760"/>
            <a:ext cx="1988820" cy="216027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5964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6"/>
          <p:cNvSpPr txBox="1"/>
          <p:nvPr/>
        </p:nvSpPr>
        <p:spPr>
          <a:xfrm>
            <a:off x="6535674" y="1954530"/>
            <a:ext cx="19888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25" u="none" cap="none" strike="noStrike">
                <a:solidFill>
                  <a:srgbClr val="59647A"/>
                </a:solidFill>
                <a:latin typeface="Arial"/>
                <a:ea typeface="Arial"/>
                <a:cs typeface="Arial"/>
                <a:sym typeface="Arial"/>
              </a:rPr>
              <a:t>NOAA</a:t>
            </a:r>
            <a:endParaRPr/>
          </a:p>
        </p:txBody>
      </p:sp>
      <p:sp>
        <p:nvSpPr>
          <p:cNvPr id="180" name="Google Shape;180;p26"/>
          <p:cNvSpPr txBox="1"/>
          <p:nvPr/>
        </p:nvSpPr>
        <p:spPr>
          <a:xfrm>
            <a:off x="6535674" y="2173986"/>
            <a:ext cx="19888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50" u="none" cap="none" strike="noStrike">
                <a:solidFill>
                  <a:srgbClr val="2C4576"/>
                </a:solidFill>
                <a:latin typeface="Georgia"/>
                <a:ea typeface="Georgia"/>
                <a:cs typeface="Georgia"/>
                <a:sym typeface="Georgia"/>
              </a:rPr>
              <a:t>Operations</a:t>
            </a:r>
            <a:endParaRPr/>
          </a:p>
        </p:txBody>
      </p:sp>
      <p:sp>
        <p:nvSpPr>
          <p:cNvPr id="181" name="Google Shape;181;p26"/>
          <p:cNvSpPr txBox="1"/>
          <p:nvPr/>
        </p:nvSpPr>
        <p:spPr>
          <a:xfrm>
            <a:off x="6535674" y="2606040"/>
            <a:ext cx="198882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25" u="none" cap="none" strike="noStrike">
                <a:solidFill>
                  <a:srgbClr val="59647A"/>
                </a:solidFill>
                <a:latin typeface="Arial"/>
                <a:ea typeface="Arial"/>
                <a:cs typeface="Arial"/>
                <a:sym typeface="Arial"/>
              </a:rPr>
              <a:t>WaveWatch III</a:t>
            </a:r>
            <a:endParaRPr/>
          </a:p>
          <a:p>
            <a:pPr indent="0" lvl="0" marL="0" marR="0" rtl="0" algn="ctr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25" u="none" cap="none" strike="noStrike">
                <a:solidFill>
                  <a:srgbClr val="59647A"/>
                </a:solidFill>
                <a:latin typeface="Arial"/>
                <a:ea typeface="Arial"/>
                <a:cs typeface="Arial"/>
                <a:sym typeface="Arial"/>
              </a:rPr>
              <a:t>daily forecasts</a:t>
            </a:r>
            <a:endParaRPr/>
          </a:p>
        </p:txBody>
      </p:sp>
      <p:sp>
        <p:nvSpPr>
          <p:cNvPr id="182" name="Google Shape;182;p26"/>
          <p:cNvSpPr/>
          <p:nvPr/>
        </p:nvSpPr>
        <p:spPr>
          <a:xfrm>
            <a:off x="2657475" y="1351407"/>
            <a:ext cx="3861054" cy="651510"/>
          </a:xfrm>
          <a:prstGeom prst="rightArrow">
            <a:avLst>
              <a:gd fmla="val 62000" name="adj1"/>
              <a:gd fmla="val 50000" name="adj2"/>
            </a:avLst>
          </a:prstGeom>
          <a:solidFill>
            <a:srgbClr val="1C30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3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R2O  ·  research improves the operational model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rgbClr val="DCE6F5"/>
                </a:solidFill>
                <a:latin typeface="Arial"/>
                <a:ea typeface="Arial"/>
                <a:cs typeface="Arial"/>
                <a:sym typeface="Arial"/>
              </a:rPr>
              <a:t>new observations · winter validation · physics insight</a:t>
            </a:r>
            <a:endParaRPr/>
          </a:p>
        </p:txBody>
      </p:sp>
      <p:sp>
        <p:nvSpPr>
          <p:cNvPr id="183" name="Google Shape;183;p26"/>
          <p:cNvSpPr/>
          <p:nvPr/>
        </p:nvSpPr>
        <p:spPr>
          <a:xfrm>
            <a:off x="2630043" y="3185541"/>
            <a:ext cx="3861054" cy="651510"/>
          </a:xfrm>
          <a:prstGeom prst="leftArrow">
            <a:avLst>
              <a:gd fmla="val 62000" name="adj1"/>
              <a:gd fmla="val 50000" name="adj2"/>
            </a:avLst>
          </a:prstGeom>
          <a:solidFill>
            <a:srgbClr val="3D6AB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3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O2R  ·  operational output reveals research needs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rgbClr val="DCE6F5"/>
                </a:solidFill>
                <a:latin typeface="Arial"/>
                <a:ea typeface="Arial"/>
                <a:cs typeface="Arial"/>
                <a:sym typeface="Arial"/>
              </a:rPr>
              <a:t>forecast gaps · error characteristics · priorities</a:t>
            </a:r>
            <a:endParaRPr/>
          </a:p>
        </p:txBody>
      </p:sp>
      <p:sp>
        <p:nvSpPr>
          <p:cNvPr id="184" name="Google Shape;184;p26"/>
          <p:cNvSpPr/>
          <p:nvPr/>
        </p:nvSpPr>
        <p:spPr>
          <a:xfrm>
            <a:off x="3936492" y="1968246"/>
            <a:ext cx="1268730" cy="1268730"/>
          </a:xfrm>
          <a:prstGeom prst="ellipse">
            <a:avLst/>
          </a:prstGeom>
          <a:solidFill>
            <a:srgbClr val="D9782A"/>
          </a:solidFill>
          <a:ln cap="flat" cmpd="sng" w="23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7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WINGS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8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fellowship</a:t>
            </a:r>
            <a:endParaRPr/>
          </a:p>
        </p:txBody>
      </p:sp>
      <p:sp>
        <p:nvSpPr>
          <p:cNvPr id="185" name="Google Shape;185;p26"/>
          <p:cNvSpPr txBox="1"/>
          <p:nvPr/>
        </p:nvSpPr>
        <p:spPr>
          <a:xfrm>
            <a:off x="822960" y="3943350"/>
            <a:ext cx="74752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1012" u="none" cap="none" strike="noStrike">
                <a:solidFill>
                  <a:srgbClr val="2C4576"/>
                </a:solidFill>
                <a:latin typeface="Georgia"/>
                <a:ea typeface="Georgia"/>
                <a:cs typeface="Georgia"/>
                <a:sym typeface="Georgia"/>
              </a:rPr>
              <a:t>WINGS is the connective tissue — direct access between an academic researcher and the developers who run the model operationally.</a:t>
            </a:r>
            <a:endParaRPr/>
          </a:p>
        </p:txBody>
      </p:sp>
      <p:sp>
        <p:nvSpPr>
          <p:cNvPr id="186" name="Google Shape;186;p26"/>
          <p:cNvSpPr txBox="1"/>
          <p:nvPr/>
        </p:nvSpPr>
        <p:spPr>
          <a:xfrm>
            <a:off x="822960" y="4457700"/>
            <a:ext cx="74752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62" u="none" cap="none" strike="noStrike">
                <a:solidFill>
                  <a:srgbClr val="18243C"/>
                </a:solidFill>
                <a:latin typeface="Arial"/>
                <a:ea typeface="Arial"/>
                <a:cs typeface="Arial"/>
                <a:sym typeface="Arial"/>
              </a:rPr>
              <a:t>Colorado School of Mines (advisor)</a:t>
            </a:r>
            <a:r>
              <a:rPr b="0" i="0" lang="en" sz="862" u="none" cap="none" strike="noStrike">
                <a:solidFill>
                  <a:srgbClr val="D9782A"/>
                </a:solidFill>
                <a:latin typeface="Arial"/>
                <a:ea typeface="Arial"/>
                <a:cs typeface="Arial"/>
                <a:sym typeface="Arial"/>
              </a:rPr>
              <a:t>   ·   </a:t>
            </a:r>
            <a:r>
              <a:rPr b="1" i="0" lang="en" sz="862" u="none" cap="none" strike="noStrike">
                <a:solidFill>
                  <a:srgbClr val="18243C"/>
                </a:solidFill>
                <a:latin typeface="Arial"/>
                <a:ea typeface="Arial"/>
                <a:cs typeface="Arial"/>
                <a:sym typeface="Arial"/>
              </a:rPr>
              <a:t>NOAA NCEP + EMC (mentors)</a:t>
            </a:r>
            <a:r>
              <a:rPr b="0" i="0" lang="en" sz="862" u="none" cap="none" strike="noStrike">
                <a:solidFill>
                  <a:srgbClr val="D9782A"/>
                </a:solidFill>
                <a:latin typeface="Arial"/>
                <a:ea typeface="Arial"/>
                <a:cs typeface="Arial"/>
                <a:sym typeface="Arial"/>
              </a:rPr>
              <a:t>   ·   </a:t>
            </a:r>
            <a:r>
              <a:rPr b="1" i="0" lang="en" sz="862" u="none" cap="none" strike="noStrike">
                <a:solidFill>
                  <a:srgbClr val="18243C"/>
                </a:solidFill>
                <a:latin typeface="Arial"/>
                <a:ea typeface="Arial"/>
                <a:cs typeface="Arial"/>
                <a:sym typeface="Arial"/>
              </a:rPr>
              <a:t>GLOS / IOOS (winter buoys)</a:t>
            </a:r>
            <a:endParaRPr/>
          </a:p>
        </p:txBody>
      </p:sp>
      <p:pic>
        <p:nvPicPr>
          <p:cNvPr descr="image.png" id="187" name="Google Shape;18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57031" y="4526280"/>
            <a:ext cx="777240" cy="55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7"/>
          <p:cNvSpPr txBox="1"/>
          <p:nvPr/>
        </p:nvSpPr>
        <p:spPr>
          <a:xfrm>
            <a:off x="514350" y="308610"/>
            <a:ext cx="6858000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D9782A"/>
                </a:solidFill>
                <a:latin typeface="Arial"/>
                <a:ea typeface="Arial"/>
                <a:cs typeface="Arial"/>
                <a:sym typeface="Arial"/>
              </a:rPr>
              <a:t>WHY IT MATTERS</a:t>
            </a:r>
            <a:endParaRPr/>
          </a:p>
        </p:txBody>
      </p:sp>
      <p:sp>
        <p:nvSpPr>
          <p:cNvPr id="194" name="Google Shape;194;p27"/>
          <p:cNvSpPr/>
          <p:nvPr/>
        </p:nvSpPr>
        <p:spPr>
          <a:xfrm>
            <a:off x="1941922" y="404622"/>
            <a:ext cx="377190" cy="20955"/>
          </a:xfrm>
          <a:prstGeom prst="rect">
            <a:avLst/>
          </a:prstGeom>
          <a:solidFill>
            <a:srgbClr val="D978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7"/>
          <p:cNvSpPr txBox="1"/>
          <p:nvPr/>
        </p:nvSpPr>
        <p:spPr>
          <a:xfrm>
            <a:off x="493776" y="582930"/>
            <a:ext cx="80924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175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Improving forecasts in the most dangerous time of year</a:t>
            </a:r>
            <a:endParaRPr/>
          </a:p>
        </p:txBody>
      </p:sp>
      <p:sp>
        <p:nvSpPr>
          <p:cNvPr id="196" name="Google Shape;196;p27"/>
          <p:cNvSpPr txBox="1"/>
          <p:nvPr/>
        </p:nvSpPr>
        <p:spPr>
          <a:xfrm>
            <a:off x="514350" y="1097280"/>
            <a:ext cx="4800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1050" u="none" cap="none" strike="noStrike">
                <a:solidFill>
                  <a:srgbClr val="2C4576"/>
                </a:solidFill>
                <a:latin typeface="Georgia"/>
                <a:ea typeface="Georgia"/>
                <a:cs typeface="Georgia"/>
                <a:sym typeface="Georgia"/>
              </a:rPr>
              <a:t>Every winter, the Great Lakes go dark — buoys out before the ice, right when the biggest waves arrive.</a:t>
            </a:r>
            <a:endParaRPr/>
          </a:p>
        </p:txBody>
      </p:sp>
      <p:sp>
        <p:nvSpPr>
          <p:cNvPr id="197" name="Google Shape;197;p27"/>
          <p:cNvSpPr/>
          <p:nvPr/>
        </p:nvSpPr>
        <p:spPr>
          <a:xfrm>
            <a:off x="534924" y="1680210"/>
            <a:ext cx="4732020" cy="9525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7"/>
          <p:cNvSpPr/>
          <p:nvPr/>
        </p:nvSpPr>
        <p:spPr>
          <a:xfrm>
            <a:off x="534924" y="1769364"/>
            <a:ext cx="2088313" cy="205740"/>
          </a:xfrm>
          <a:prstGeom prst="roundRect">
            <a:avLst>
              <a:gd fmla="val 18000" name="adj"/>
            </a:avLst>
          </a:prstGeom>
          <a:solidFill>
            <a:srgbClr val="1C3055"/>
          </a:solidFill>
          <a:ln>
            <a:noFill/>
          </a:ln>
        </p:spPr>
        <p:txBody>
          <a:bodyPr anchorCtr="0" anchor="ctr" bIns="18275" lIns="18275" spcFirstLastPara="1" rIns="18275" wrap="square" tIns="18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8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SHIPS SINK IN WINTER WAVES</a:t>
            </a:r>
            <a:endParaRPr/>
          </a:p>
        </p:txBody>
      </p:sp>
      <p:sp>
        <p:nvSpPr>
          <p:cNvPr id="199" name="Google Shape;199;p27"/>
          <p:cNvSpPr txBox="1"/>
          <p:nvPr/>
        </p:nvSpPr>
        <p:spPr>
          <a:xfrm>
            <a:off x="534924" y="2043684"/>
            <a:ext cx="4594860" cy="617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Historically ~6,000 wrecks and ~30,000 sailors lost</a:t>
            </a:r>
            <a:r>
              <a:rPr b="0" i="0" lang="en" sz="900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 — winter is the waviest, most dangerous season (the Edmund Fitzgerald; Hultquist et al. 2006, BAMS).</a:t>
            </a:r>
            <a:endParaRPr/>
          </a:p>
        </p:txBody>
      </p:sp>
      <p:sp>
        <p:nvSpPr>
          <p:cNvPr id="200" name="Google Shape;200;p27"/>
          <p:cNvSpPr/>
          <p:nvPr/>
        </p:nvSpPr>
        <p:spPr>
          <a:xfrm>
            <a:off x="534924" y="2552350"/>
            <a:ext cx="4731900" cy="9600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7"/>
          <p:cNvSpPr/>
          <p:nvPr/>
        </p:nvSpPr>
        <p:spPr>
          <a:xfrm>
            <a:off x="534924" y="2695194"/>
            <a:ext cx="1467801" cy="205740"/>
          </a:xfrm>
          <a:prstGeom prst="roundRect">
            <a:avLst>
              <a:gd fmla="val 18000" name="adj"/>
            </a:avLst>
          </a:prstGeom>
          <a:solidFill>
            <a:srgbClr val="1C3055"/>
          </a:solidFill>
          <a:ln>
            <a:noFill/>
          </a:ln>
        </p:spPr>
        <p:txBody>
          <a:bodyPr anchorCtr="0" anchor="ctr" bIns="18275" lIns="18275" spcFirstLastPara="1" rIns="18275" wrap="square" tIns="18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8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LAKE-EFFECT SNOW</a:t>
            </a:r>
            <a:endParaRPr/>
          </a:p>
        </p:txBody>
      </p:sp>
      <p:sp>
        <p:nvSpPr>
          <p:cNvPr id="202" name="Google Shape;202;p27"/>
          <p:cNvSpPr txBox="1"/>
          <p:nvPr/>
        </p:nvSpPr>
        <p:spPr>
          <a:xfrm>
            <a:off x="534924" y="2969514"/>
            <a:ext cx="4594860" cy="617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Air travel and highway safety ride on lake–atmosphere fluxes</a:t>
            </a:r>
            <a:r>
              <a:rPr b="0" i="0" lang="en" sz="900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 — which depend on surface roughness.</a:t>
            </a:r>
            <a:endParaRPr/>
          </a:p>
        </p:txBody>
      </p:sp>
      <p:sp>
        <p:nvSpPr>
          <p:cNvPr id="203" name="Google Shape;203;p27"/>
          <p:cNvSpPr/>
          <p:nvPr/>
        </p:nvSpPr>
        <p:spPr>
          <a:xfrm>
            <a:off x="534924" y="3488918"/>
            <a:ext cx="4731900" cy="9600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7"/>
          <p:cNvSpPr/>
          <p:nvPr/>
        </p:nvSpPr>
        <p:spPr>
          <a:xfrm>
            <a:off x="534924" y="3621024"/>
            <a:ext cx="750252" cy="205740"/>
          </a:xfrm>
          <a:prstGeom prst="roundRect">
            <a:avLst>
              <a:gd fmla="val 18000" name="adj"/>
            </a:avLst>
          </a:prstGeom>
          <a:solidFill>
            <a:srgbClr val="D9782A"/>
          </a:solidFill>
          <a:ln>
            <a:noFill/>
          </a:ln>
        </p:spPr>
        <p:txBody>
          <a:bodyPr anchorCtr="0" anchor="ctr" bIns="18275" lIns="18275" spcFirstLastPara="1" rIns="18275" wrap="square" tIns="18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8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GAP</a:t>
            </a:r>
            <a:endParaRPr/>
          </a:p>
        </p:txBody>
      </p:sp>
      <p:sp>
        <p:nvSpPr>
          <p:cNvPr id="205" name="Google Shape;205;p27"/>
          <p:cNvSpPr txBox="1"/>
          <p:nvPr/>
        </p:nvSpPr>
        <p:spPr>
          <a:xfrm>
            <a:off x="534924" y="3895344"/>
            <a:ext cx="4594860" cy="617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How big are Great Lakes waves in winter? </a:t>
            </a:r>
            <a:r>
              <a:rPr b="1" i="0" lang="en" sz="900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No measurements until winter 2023.</a:t>
            </a:r>
            <a:endParaRPr/>
          </a:p>
        </p:txBody>
      </p:sp>
      <p:sp>
        <p:nvSpPr>
          <p:cNvPr id="206" name="Google Shape;206;p27"/>
          <p:cNvSpPr/>
          <p:nvPr/>
        </p:nvSpPr>
        <p:spPr>
          <a:xfrm>
            <a:off x="534924" y="4275154"/>
            <a:ext cx="4731900" cy="9600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207" name="Google Shape;20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20690" y="1097280"/>
            <a:ext cx="3120390" cy="2418302"/>
          </a:xfrm>
          <a:prstGeom prst="rect">
            <a:avLst/>
          </a:prstGeom>
          <a:noFill/>
          <a:ln cap="flat" cmpd="sng" w="9525">
            <a:solidFill>
              <a:srgbClr val="D8DEE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8" name="Google Shape;208;p27"/>
          <p:cNvSpPr txBox="1"/>
          <p:nvPr/>
        </p:nvSpPr>
        <p:spPr>
          <a:xfrm>
            <a:off x="5465840" y="3566160"/>
            <a:ext cx="3120300" cy="2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788" u="none" cap="none" strike="noStrike">
                <a:solidFill>
                  <a:srgbClr val="59647A"/>
                </a:solidFill>
                <a:latin typeface="Georgia"/>
                <a:ea typeface="Georgia"/>
                <a:cs typeface="Georgia"/>
                <a:sym typeface="Georgia"/>
              </a:rPr>
              <a:t>A Great Lakes freighter in winter seas.</a:t>
            </a:r>
            <a:endParaRPr/>
          </a:p>
        </p:txBody>
      </p:sp>
      <p:pic>
        <p:nvPicPr>
          <p:cNvPr descr="image.jpg" id="209" name="Google Shape;20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85075" y="3791415"/>
            <a:ext cx="2254652" cy="1342100"/>
          </a:xfrm>
          <a:prstGeom prst="rect">
            <a:avLst/>
          </a:prstGeom>
          <a:noFill/>
          <a:ln cap="flat" cmpd="sng" w="9525">
            <a:solidFill>
              <a:srgbClr val="D8DEE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10" name="Google Shape;210;p27"/>
          <p:cNvSpPr txBox="1"/>
          <p:nvPr/>
        </p:nvSpPr>
        <p:spPr>
          <a:xfrm>
            <a:off x="7639724" y="4173563"/>
            <a:ext cx="1467900" cy="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712" u="none" cap="none" strike="noStrike">
                <a:solidFill>
                  <a:srgbClr val="59647A"/>
                </a:solidFill>
                <a:latin typeface="Georgia"/>
                <a:ea typeface="Georgia"/>
                <a:cs typeface="Georgia"/>
                <a:sym typeface="Georgia"/>
              </a:rPr>
              <a:t>Winter Spotters + NDBC, under SWOT coverage.</a:t>
            </a:r>
            <a:endParaRPr/>
          </a:p>
        </p:txBody>
      </p:sp>
      <p:pic>
        <p:nvPicPr>
          <p:cNvPr descr="image.png" id="211" name="Google Shape;211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57031" y="4526280"/>
            <a:ext cx="777240" cy="55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8"/>
          <p:cNvSpPr/>
          <p:nvPr/>
        </p:nvSpPr>
        <p:spPr>
          <a:xfrm>
            <a:off x="0" y="0"/>
            <a:ext cx="9143700" cy="514350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8"/>
          <p:cNvSpPr txBox="1"/>
          <p:nvPr/>
        </p:nvSpPr>
        <p:spPr>
          <a:xfrm>
            <a:off x="514350" y="329184"/>
            <a:ext cx="41148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25" u="none" cap="none" strike="noStrike">
                <a:solidFill>
                  <a:srgbClr val="59647A"/>
                </a:solidFill>
                <a:latin typeface="Arial"/>
                <a:ea typeface="Arial"/>
                <a:cs typeface="Arial"/>
                <a:sym typeface="Arial"/>
              </a:rPr>
              <a:t>GOAL 1</a:t>
            </a:r>
            <a:r>
              <a:rPr b="0" i="0" lang="en" sz="825" u="none" cap="none" strike="noStrike">
                <a:solidFill>
                  <a:srgbClr val="D9782A"/>
                </a:solidFill>
                <a:latin typeface="Arial"/>
                <a:ea typeface="Arial"/>
                <a:cs typeface="Arial"/>
                <a:sym typeface="Arial"/>
              </a:rPr>
              <a:t>   ·   </a:t>
            </a:r>
            <a:r>
              <a:rPr b="1" i="0" lang="en" sz="825" u="none" cap="none" strike="noStrike">
                <a:solidFill>
                  <a:srgbClr val="D9782A"/>
                </a:solidFill>
                <a:latin typeface="Arial"/>
                <a:ea typeface="Arial"/>
                <a:cs typeface="Arial"/>
                <a:sym typeface="Arial"/>
              </a:rPr>
              <a:t>ASSESS</a:t>
            </a:r>
            <a:endParaRPr/>
          </a:p>
        </p:txBody>
      </p:sp>
      <p:sp>
        <p:nvSpPr>
          <p:cNvPr id="218" name="Google Shape;218;p28"/>
          <p:cNvSpPr/>
          <p:nvPr/>
        </p:nvSpPr>
        <p:spPr>
          <a:xfrm>
            <a:off x="1974208" y="411480"/>
            <a:ext cx="342900" cy="15240"/>
          </a:xfrm>
          <a:prstGeom prst="rect">
            <a:avLst/>
          </a:prstGeom>
          <a:solidFill>
            <a:srgbClr val="D978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8"/>
          <p:cNvSpPr txBox="1"/>
          <p:nvPr/>
        </p:nvSpPr>
        <p:spPr>
          <a:xfrm>
            <a:off x="493776" y="651510"/>
            <a:ext cx="80924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550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Filling the winter gap</a:t>
            </a:r>
            <a:endParaRPr/>
          </a:p>
        </p:txBody>
      </p:sp>
      <p:sp>
        <p:nvSpPr>
          <p:cNvPr id="220" name="Google Shape;220;p28"/>
          <p:cNvSpPr txBox="1"/>
          <p:nvPr/>
        </p:nvSpPr>
        <p:spPr>
          <a:xfrm>
            <a:off x="514350" y="1043590"/>
            <a:ext cx="3840600" cy="9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1050" u="none" cap="none" strike="noStrike">
                <a:solidFill>
                  <a:srgbClr val="2C4576"/>
                </a:solidFill>
                <a:latin typeface="Georgia"/>
                <a:ea typeface="Georgia"/>
                <a:cs typeface="Georgia"/>
                <a:sym typeface="Georgia"/>
              </a:rPr>
              <a:t>First sustained winter skill assessment of the operational WAVEWATCH III (GLWU) system — </a:t>
            </a:r>
            <a:r>
              <a:rPr b="1" i="1" lang="en" sz="1050" u="none" cap="none" strike="noStrike">
                <a:solidFill>
                  <a:srgbClr val="2C4576"/>
                </a:solidFill>
                <a:latin typeface="Georgia"/>
                <a:ea typeface="Georgia"/>
                <a:cs typeface="Georgia"/>
                <a:sym typeface="Georgia"/>
              </a:rPr>
              <a:t>in-situ (NDBC + Spotter) and SWOT altimetry, continuous and spatial, for the first time.</a:t>
            </a:r>
            <a:endParaRPr/>
          </a:p>
        </p:txBody>
      </p:sp>
      <p:sp>
        <p:nvSpPr>
          <p:cNvPr id="221" name="Google Shape;221;p28"/>
          <p:cNvSpPr/>
          <p:nvPr/>
        </p:nvSpPr>
        <p:spPr>
          <a:xfrm>
            <a:off x="534924" y="1954530"/>
            <a:ext cx="3840480" cy="9525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8"/>
          <p:cNvSpPr/>
          <p:nvPr/>
        </p:nvSpPr>
        <p:spPr>
          <a:xfrm>
            <a:off x="534924" y="2043684"/>
            <a:ext cx="1121727" cy="205740"/>
          </a:xfrm>
          <a:prstGeom prst="roundRect">
            <a:avLst>
              <a:gd fmla="val 18000" name="adj"/>
            </a:avLst>
          </a:prstGeom>
          <a:solidFill>
            <a:srgbClr val="1C3055"/>
          </a:solidFill>
          <a:ln>
            <a:noFill/>
          </a:ln>
        </p:spPr>
        <p:txBody>
          <a:bodyPr anchorCtr="0" anchor="ctr" bIns="18275" lIns="18275" spcFirstLastPara="1" rIns="18275" wrap="square" tIns="18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8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AS PREDICTED</a:t>
            </a:r>
            <a:endParaRPr/>
          </a:p>
        </p:txBody>
      </p:sp>
      <p:sp>
        <p:nvSpPr>
          <p:cNvPr id="223" name="Google Shape;223;p28"/>
          <p:cNvSpPr txBox="1"/>
          <p:nvPr/>
        </p:nvSpPr>
        <p:spPr>
          <a:xfrm>
            <a:off x="534924" y="2318004"/>
            <a:ext cx="38404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The wave climate is winter-dominated — peak U10 and Hs concentrate Nov–Mar, </a:t>
            </a:r>
            <a:r>
              <a:rPr b="1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now finally sampled</a:t>
            </a:r>
            <a:r>
              <a:rPr b="0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.</a:t>
            </a:r>
            <a:endParaRPr/>
          </a:p>
        </p:txBody>
      </p:sp>
      <p:sp>
        <p:nvSpPr>
          <p:cNvPr id="224" name="Google Shape;224;p28"/>
          <p:cNvSpPr/>
          <p:nvPr/>
        </p:nvSpPr>
        <p:spPr>
          <a:xfrm>
            <a:off x="534924" y="2777490"/>
            <a:ext cx="3840480" cy="9525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28"/>
          <p:cNvSpPr/>
          <p:nvPr/>
        </p:nvSpPr>
        <p:spPr>
          <a:xfrm>
            <a:off x="534924" y="2866643"/>
            <a:ext cx="1325721" cy="205740"/>
          </a:xfrm>
          <a:prstGeom prst="roundRect">
            <a:avLst>
              <a:gd fmla="val 18000" name="adj"/>
            </a:avLst>
          </a:prstGeom>
          <a:solidFill>
            <a:srgbClr val="1C3055"/>
          </a:solidFill>
          <a:ln>
            <a:noFill/>
          </a:ln>
        </p:spPr>
        <p:txBody>
          <a:bodyPr anchorCtr="0" anchor="ctr" bIns="18275" lIns="18275" spcFirstLastPara="1" rIns="18275" wrap="square" tIns="18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8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FINGERPRINT</a:t>
            </a:r>
            <a:endParaRPr/>
          </a:p>
        </p:txBody>
      </p:sp>
      <p:sp>
        <p:nvSpPr>
          <p:cNvPr id="226" name="Google Shape;226;p28"/>
          <p:cNvSpPr txBox="1"/>
          <p:nvPr/>
        </p:nvSpPr>
        <p:spPr>
          <a:xfrm>
            <a:off x="534924" y="3140964"/>
            <a:ext cx="38404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Hs biased </a:t>
            </a:r>
            <a:r>
              <a:rPr b="1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+0.12–0.14 m</a:t>
            </a:r>
            <a:r>
              <a:rPr b="0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 (r ≈ 0.94); </a:t>
            </a:r>
            <a:r>
              <a:rPr b="1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Tp high, Tm02 low</a:t>
            </a:r>
            <a:r>
              <a:rPr b="0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 — a spectral-shape error, not scatter.</a:t>
            </a:r>
            <a:endParaRPr/>
          </a:p>
        </p:txBody>
      </p:sp>
      <p:sp>
        <p:nvSpPr>
          <p:cNvPr id="227" name="Google Shape;227;p28"/>
          <p:cNvSpPr/>
          <p:nvPr/>
        </p:nvSpPr>
        <p:spPr>
          <a:xfrm>
            <a:off x="534924" y="3600450"/>
            <a:ext cx="3840480" cy="9525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8"/>
          <p:cNvSpPr/>
          <p:nvPr/>
        </p:nvSpPr>
        <p:spPr>
          <a:xfrm>
            <a:off x="534924" y="3689604"/>
            <a:ext cx="1236027" cy="205740"/>
          </a:xfrm>
          <a:prstGeom prst="roundRect">
            <a:avLst>
              <a:gd fmla="val 18000" name="adj"/>
            </a:avLst>
          </a:prstGeom>
          <a:solidFill>
            <a:srgbClr val="D9782A"/>
          </a:solidFill>
          <a:ln>
            <a:noFill/>
          </a:ln>
        </p:spPr>
        <p:txBody>
          <a:bodyPr anchorCtr="0" anchor="ctr" bIns="18275" lIns="18275" spcFirstLastPara="1" rIns="18275" wrap="square" tIns="18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8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MECHANISM</a:t>
            </a:r>
            <a:endParaRPr/>
          </a:p>
        </p:txBody>
      </p:sp>
      <p:sp>
        <p:nvSpPr>
          <p:cNvPr id="229" name="Google Shape;229;p28"/>
          <p:cNvSpPr txBox="1"/>
          <p:nvPr/>
        </p:nvSpPr>
        <p:spPr>
          <a:xfrm>
            <a:off x="534924" y="3963924"/>
            <a:ext cx="38404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An </a:t>
            </a:r>
            <a:r>
              <a:rPr b="1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input/dissipation imbalance</a:t>
            </a:r>
            <a:r>
              <a:rPr b="0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 in the growing wind-sea and its equilibrium-range tail — one imbalance, three symptoms, concentrated at </a:t>
            </a:r>
            <a:r>
              <a:rPr b="1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young wave ages</a:t>
            </a:r>
            <a:r>
              <a:rPr b="0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.</a:t>
            </a:r>
            <a:endParaRPr/>
          </a:p>
        </p:txBody>
      </p:sp>
      <p:sp>
        <p:nvSpPr>
          <p:cNvPr id="230" name="Google Shape;230;p28"/>
          <p:cNvSpPr/>
          <p:nvPr/>
        </p:nvSpPr>
        <p:spPr>
          <a:xfrm>
            <a:off x="534924" y="4595218"/>
            <a:ext cx="3840600" cy="9600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231" name="Google Shape;23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56925" y="75175"/>
            <a:ext cx="3339526" cy="2956450"/>
          </a:xfrm>
          <a:prstGeom prst="rect">
            <a:avLst/>
          </a:prstGeom>
          <a:noFill/>
          <a:ln cap="flat" cmpd="sng" w="9525">
            <a:solidFill>
              <a:srgbClr val="D8DEE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2" name="Google Shape;232;p28"/>
          <p:cNvSpPr/>
          <p:nvPr/>
        </p:nvSpPr>
        <p:spPr>
          <a:xfrm>
            <a:off x="4756924" y="3072375"/>
            <a:ext cx="3434100" cy="2002500"/>
          </a:xfrm>
          <a:prstGeom prst="roundRect">
            <a:avLst>
              <a:gd fmla="val 5000" name="adj"/>
            </a:avLst>
          </a:prstGeom>
          <a:solidFill>
            <a:srgbClr val="D978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gif" id="233" name="Google Shape;233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4645" y="3239795"/>
            <a:ext cx="2926080" cy="164592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8"/>
          <p:cNvSpPr txBox="1"/>
          <p:nvPr/>
        </p:nvSpPr>
        <p:spPr>
          <a:xfrm rot="5400000">
            <a:off x="7042724" y="3831975"/>
            <a:ext cx="1888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MECHANISM</a:t>
            </a:r>
            <a:r>
              <a:rPr b="0" i="0" lang="en" sz="8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·  animated — energy in vs. energy out</a:t>
            </a:r>
            <a:endParaRPr/>
          </a:p>
        </p:txBody>
      </p:sp>
      <p:pic>
        <p:nvPicPr>
          <p:cNvPr descr="image.png" id="235" name="Google Shape;235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57031" y="4526280"/>
            <a:ext cx="777240" cy="55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9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9"/>
          <p:cNvSpPr txBox="1"/>
          <p:nvPr/>
        </p:nvSpPr>
        <p:spPr>
          <a:xfrm>
            <a:off x="514350" y="329184"/>
            <a:ext cx="41148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25" u="none" cap="none" strike="noStrike">
                <a:solidFill>
                  <a:srgbClr val="59647A"/>
                </a:solidFill>
                <a:latin typeface="Arial"/>
                <a:ea typeface="Arial"/>
                <a:cs typeface="Arial"/>
                <a:sym typeface="Arial"/>
              </a:rPr>
              <a:t>GOAL 2</a:t>
            </a:r>
            <a:r>
              <a:rPr b="0" i="0" lang="en" sz="825" u="none" cap="none" strike="noStrike">
                <a:solidFill>
                  <a:srgbClr val="D9782A"/>
                </a:solidFill>
                <a:latin typeface="Arial"/>
                <a:ea typeface="Arial"/>
                <a:cs typeface="Arial"/>
                <a:sym typeface="Arial"/>
              </a:rPr>
              <a:t>   ·   </a:t>
            </a:r>
            <a:r>
              <a:rPr b="1" i="0" lang="en" sz="825" u="none" cap="none" strike="noStrike">
                <a:solidFill>
                  <a:srgbClr val="D9782A"/>
                </a:solidFill>
                <a:latin typeface="Arial"/>
                <a:ea typeface="Arial"/>
                <a:cs typeface="Arial"/>
                <a:sym typeface="Arial"/>
              </a:rPr>
              <a:t>BRIDGE</a:t>
            </a:r>
            <a:endParaRPr/>
          </a:p>
        </p:txBody>
      </p:sp>
      <p:sp>
        <p:nvSpPr>
          <p:cNvPr id="242" name="Google Shape;242;p29"/>
          <p:cNvSpPr/>
          <p:nvPr/>
        </p:nvSpPr>
        <p:spPr>
          <a:xfrm>
            <a:off x="1956808" y="411480"/>
            <a:ext cx="342900" cy="15240"/>
          </a:xfrm>
          <a:prstGeom prst="rect">
            <a:avLst/>
          </a:prstGeom>
          <a:solidFill>
            <a:srgbClr val="D978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9"/>
          <p:cNvSpPr txBox="1"/>
          <p:nvPr/>
        </p:nvSpPr>
        <p:spPr>
          <a:xfrm>
            <a:off x="493776" y="651510"/>
            <a:ext cx="80924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550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Roughness characterization</a:t>
            </a:r>
            <a:endParaRPr/>
          </a:p>
        </p:txBody>
      </p:sp>
      <p:sp>
        <p:nvSpPr>
          <p:cNvPr id="244" name="Google Shape;244;p29"/>
          <p:cNvSpPr txBox="1"/>
          <p:nvPr/>
        </p:nvSpPr>
        <p:spPr>
          <a:xfrm>
            <a:off x="514350" y="1110996"/>
            <a:ext cx="8023860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1050" u="none" cap="none" strike="noStrike">
                <a:solidFill>
                  <a:srgbClr val="2C4576"/>
                </a:solidFill>
                <a:latin typeface="Georgia"/>
                <a:ea typeface="Georgia"/>
                <a:cs typeface="Georgia"/>
                <a:sym typeface="Georgia"/>
              </a:rPr>
              <a:t>Buoys: continuous point time series. SWOT KaRIn: km-scale σ0 swaths, ~3-day revisit. Together — </a:t>
            </a:r>
            <a:r>
              <a:rPr b="1" i="1" lang="en" sz="1050" u="none" cap="none" strike="noStrike">
                <a:solidFill>
                  <a:srgbClr val="2C4576"/>
                </a:solidFill>
                <a:latin typeface="Georgia"/>
                <a:ea typeface="Georgia"/>
                <a:cs typeface="Georgia"/>
                <a:sym typeface="Georgia"/>
              </a:rPr>
              <a:t>the first basin-scale characterization of surface roughness in the Great Lakes.</a:t>
            </a:r>
            <a:endParaRPr/>
          </a:p>
        </p:txBody>
      </p:sp>
      <p:sp>
        <p:nvSpPr>
          <p:cNvPr id="245" name="Google Shape;245;p29"/>
          <p:cNvSpPr/>
          <p:nvPr/>
        </p:nvSpPr>
        <p:spPr>
          <a:xfrm>
            <a:off x="534924" y="1605946"/>
            <a:ext cx="4114800" cy="9600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9"/>
          <p:cNvSpPr/>
          <p:nvPr/>
        </p:nvSpPr>
        <p:spPr>
          <a:xfrm>
            <a:off x="534924" y="1748790"/>
            <a:ext cx="1878736" cy="205740"/>
          </a:xfrm>
          <a:prstGeom prst="roundRect">
            <a:avLst>
              <a:gd fmla="val 18000" name="adj"/>
            </a:avLst>
          </a:prstGeom>
          <a:solidFill>
            <a:srgbClr val="1C3055"/>
          </a:solidFill>
          <a:ln>
            <a:noFill/>
          </a:ln>
        </p:spPr>
        <p:txBody>
          <a:bodyPr anchorCtr="0" anchor="ctr" bIns="18275" lIns="18275" spcFirstLastPara="1" rIns="18275" wrap="square" tIns="18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8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CROSS-VALIDATION, FIRST</a:t>
            </a:r>
            <a:endParaRPr/>
          </a:p>
        </p:txBody>
      </p:sp>
      <p:sp>
        <p:nvSpPr>
          <p:cNvPr id="247" name="Google Shape;247;p29"/>
          <p:cNvSpPr txBox="1"/>
          <p:nvPr/>
        </p:nvSpPr>
        <p:spPr>
          <a:xfrm>
            <a:off x="534924" y="2023110"/>
            <a:ext cx="4114800" cy="500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SWOT σ0 against buoy-derived wave state — </a:t>
            </a:r>
            <a:r>
              <a:rPr b="1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2,591</a:t>
            </a:r>
            <a:r>
              <a:rPr b="0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 QC'd matchups establish trust in the retrievals.</a:t>
            </a:r>
            <a:endParaRPr/>
          </a:p>
        </p:txBody>
      </p:sp>
      <p:sp>
        <p:nvSpPr>
          <p:cNvPr id="248" name="Google Shape;248;p29"/>
          <p:cNvSpPr/>
          <p:nvPr/>
        </p:nvSpPr>
        <p:spPr>
          <a:xfrm>
            <a:off x="534924" y="2468880"/>
            <a:ext cx="4114800" cy="9525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9"/>
          <p:cNvSpPr/>
          <p:nvPr/>
        </p:nvSpPr>
        <p:spPr>
          <a:xfrm>
            <a:off x="534924" y="2558034"/>
            <a:ext cx="1401127" cy="205740"/>
          </a:xfrm>
          <a:prstGeom prst="roundRect">
            <a:avLst>
              <a:gd fmla="val 18000" name="adj"/>
            </a:avLst>
          </a:prstGeom>
          <a:solidFill>
            <a:srgbClr val="1C3055"/>
          </a:solidFill>
          <a:ln>
            <a:noFill/>
          </a:ln>
        </p:spPr>
        <p:txBody>
          <a:bodyPr anchorCtr="0" anchor="ctr" bIns="18275" lIns="18275" spcFirstLastPara="1" rIns="18275" wrap="square" tIns="18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8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THEN THE PHYSICS</a:t>
            </a:r>
            <a:endParaRPr/>
          </a:p>
        </p:txBody>
      </p:sp>
      <p:sp>
        <p:nvSpPr>
          <p:cNvPr id="250" name="Google Shape;250;p29"/>
          <p:cNvSpPr txBox="1"/>
          <p:nvPr/>
        </p:nvSpPr>
        <p:spPr>
          <a:xfrm>
            <a:off x="534924" y="2832354"/>
            <a:ext cx="4114800" cy="500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Wind–wave–σ0 relationships in </a:t>
            </a:r>
            <a:r>
              <a:rPr b="1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fetch-limited, young, steep seas</a:t>
            </a:r>
            <a:r>
              <a:rPr b="0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 — where ocean-derived relationships need not hold.</a:t>
            </a:r>
            <a:endParaRPr/>
          </a:p>
        </p:txBody>
      </p:sp>
      <p:sp>
        <p:nvSpPr>
          <p:cNvPr id="251" name="Google Shape;251;p29"/>
          <p:cNvSpPr/>
          <p:nvPr/>
        </p:nvSpPr>
        <p:spPr>
          <a:xfrm>
            <a:off x="534924" y="3278124"/>
            <a:ext cx="4114800" cy="9525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9"/>
          <p:cNvSpPr/>
          <p:nvPr/>
        </p:nvSpPr>
        <p:spPr>
          <a:xfrm>
            <a:off x="534924" y="3367278"/>
            <a:ext cx="2353572" cy="205740"/>
          </a:xfrm>
          <a:prstGeom prst="roundRect">
            <a:avLst>
              <a:gd fmla="val 18000" name="adj"/>
            </a:avLst>
          </a:prstGeom>
          <a:solidFill>
            <a:srgbClr val="D9782A"/>
          </a:solidFill>
          <a:ln>
            <a:noFill/>
          </a:ln>
        </p:spPr>
        <p:txBody>
          <a:bodyPr anchorCtr="0" anchor="ctr" bIns="18275" lIns="18275" spcFirstLastPara="1" rIns="18275" wrap="square" tIns="18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8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PUTTING THE MODEL TO THE TEST</a:t>
            </a:r>
            <a:endParaRPr/>
          </a:p>
        </p:txBody>
      </p:sp>
      <p:sp>
        <p:nvSpPr>
          <p:cNvPr id="253" name="Google Shape;253;p29"/>
          <p:cNvSpPr txBox="1"/>
          <p:nvPr/>
        </p:nvSpPr>
        <p:spPr>
          <a:xfrm>
            <a:off x="534924" y="3641598"/>
            <a:ext cx="4114800" cy="500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Observed</a:t>
            </a:r>
            <a:r>
              <a:rPr b="0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 roughness confronts the model's </a:t>
            </a:r>
            <a:r>
              <a:rPr b="1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Charnock closure</a:t>
            </a:r>
            <a:r>
              <a:rPr b="0" i="0" lang="en" sz="8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, basin-wide.</a:t>
            </a:r>
            <a:endParaRPr/>
          </a:p>
        </p:txBody>
      </p:sp>
      <p:sp>
        <p:nvSpPr>
          <p:cNvPr id="254" name="Google Shape;254;p29"/>
          <p:cNvSpPr/>
          <p:nvPr/>
        </p:nvSpPr>
        <p:spPr>
          <a:xfrm>
            <a:off x="534924" y="4087368"/>
            <a:ext cx="4114800" cy="9525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255" name="Google Shape;255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03470" y="1405889"/>
            <a:ext cx="3737610" cy="2742923"/>
          </a:xfrm>
          <a:prstGeom prst="rect">
            <a:avLst/>
          </a:prstGeom>
          <a:noFill/>
          <a:ln cap="flat" cmpd="sng" w="9525">
            <a:solidFill>
              <a:srgbClr val="D8DEE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image.png" id="256" name="Google Shape;256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57031" y="4526280"/>
            <a:ext cx="777240" cy="55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0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0"/>
          <p:cNvSpPr txBox="1"/>
          <p:nvPr/>
        </p:nvSpPr>
        <p:spPr>
          <a:xfrm>
            <a:off x="514350" y="329184"/>
            <a:ext cx="41148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25" u="none" cap="none" strike="noStrike">
                <a:solidFill>
                  <a:srgbClr val="59647A"/>
                </a:solidFill>
                <a:latin typeface="Arial"/>
                <a:ea typeface="Arial"/>
                <a:cs typeface="Arial"/>
                <a:sym typeface="Arial"/>
              </a:rPr>
              <a:t>GOAL 3</a:t>
            </a:r>
            <a:r>
              <a:rPr b="0" i="0" lang="en" sz="825" u="none" cap="none" strike="noStrike">
                <a:solidFill>
                  <a:srgbClr val="D9782A"/>
                </a:solidFill>
                <a:latin typeface="Arial"/>
                <a:ea typeface="Arial"/>
                <a:cs typeface="Arial"/>
                <a:sym typeface="Arial"/>
              </a:rPr>
              <a:t>   ·   </a:t>
            </a:r>
            <a:r>
              <a:rPr b="1" i="0" lang="en" sz="825" u="none" cap="none" strike="noStrike">
                <a:solidFill>
                  <a:srgbClr val="D9782A"/>
                </a:solidFill>
                <a:latin typeface="Arial"/>
                <a:ea typeface="Arial"/>
                <a:cs typeface="Arial"/>
                <a:sym typeface="Arial"/>
              </a:rPr>
              <a:t>TUNE</a:t>
            </a:r>
            <a:endParaRPr/>
          </a:p>
        </p:txBody>
      </p:sp>
      <p:sp>
        <p:nvSpPr>
          <p:cNvPr id="263" name="Google Shape;263;p30"/>
          <p:cNvSpPr/>
          <p:nvPr/>
        </p:nvSpPr>
        <p:spPr>
          <a:xfrm>
            <a:off x="1800280" y="411480"/>
            <a:ext cx="342900" cy="15240"/>
          </a:xfrm>
          <a:prstGeom prst="rect">
            <a:avLst/>
          </a:prstGeom>
          <a:solidFill>
            <a:srgbClr val="D978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30"/>
          <p:cNvSpPr txBox="1"/>
          <p:nvPr/>
        </p:nvSpPr>
        <p:spPr>
          <a:xfrm>
            <a:off x="493776" y="651510"/>
            <a:ext cx="80924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550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Behind the veil of operations</a:t>
            </a:r>
            <a:endParaRPr/>
          </a:p>
        </p:txBody>
      </p:sp>
      <p:sp>
        <p:nvSpPr>
          <p:cNvPr id="265" name="Google Shape;265;p30"/>
          <p:cNvSpPr/>
          <p:nvPr/>
        </p:nvSpPr>
        <p:spPr>
          <a:xfrm>
            <a:off x="577876" y="1233266"/>
            <a:ext cx="19200" cy="685800"/>
          </a:xfrm>
          <a:prstGeom prst="rect">
            <a:avLst/>
          </a:prstGeom>
          <a:solidFill>
            <a:srgbClr val="D978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30"/>
          <p:cNvSpPr txBox="1"/>
          <p:nvPr/>
        </p:nvSpPr>
        <p:spPr>
          <a:xfrm>
            <a:off x="685800" y="1179576"/>
            <a:ext cx="404622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50" u="none" cap="none" strike="noStrike">
                <a:solidFill>
                  <a:srgbClr val="D9782A"/>
                </a:solidFill>
                <a:latin typeface="Arial"/>
                <a:ea typeface="Arial"/>
                <a:cs typeface="Arial"/>
                <a:sym typeface="Arial"/>
              </a:rPr>
              <a:t>THE HYPOTHESIS</a:t>
            </a:r>
            <a:endParaRPr/>
          </a:p>
        </p:txBody>
      </p:sp>
      <p:sp>
        <p:nvSpPr>
          <p:cNvPr id="267" name="Google Shape;267;p30"/>
          <p:cNvSpPr txBox="1"/>
          <p:nvPr/>
        </p:nvSpPr>
        <p:spPr>
          <a:xfrm>
            <a:off x="685800" y="1364742"/>
            <a:ext cx="4046220" cy="5829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975" u="none" cap="none" strike="noStrike">
                <a:solidFill>
                  <a:srgbClr val="2C4576"/>
                </a:solidFill>
                <a:latin typeface="Georgia"/>
                <a:ea typeface="Georgia"/>
                <a:cs typeface="Georgia"/>
                <a:sym typeface="Georgia"/>
              </a:rPr>
              <a:t>Roughness parameterizations built on ocean conditions (COARE) systematically bias modeled air–lake momentum transfer.</a:t>
            </a:r>
            <a:endParaRPr/>
          </a:p>
        </p:txBody>
      </p:sp>
      <p:sp>
        <p:nvSpPr>
          <p:cNvPr id="268" name="Google Shape;268;p30"/>
          <p:cNvSpPr/>
          <p:nvPr/>
        </p:nvSpPr>
        <p:spPr>
          <a:xfrm>
            <a:off x="577876" y="2083658"/>
            <a:ext cx="30600" cy="288000"/>
          </a:xfrm>
          <a:prstGeom prst="rect">
            <a:avLst/>
          </a:prstGeom>
          <a:solidFill>
            <a:srgbClr val="3D6AB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0"/>
          <p:cNvSpPr txBox="1"/>
          <p:nvPr/>
        </p:nvSpPr>
        <p:spPr>
          <a:xfrm>
            <a:off x="685800" y="1988820"/>
            <a:ext cx="4032504" cy="617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38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COARE was tuned on ocean seas;</a:t>
            </a:r>
            <a:r>
              <a:rPr b="0" i="0" lang="en" sz="938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 Great Lakes waves are fetch-limited — shorter and steeper.</a:t>
            </a:r>
            <a:endParaRPr/>
          </a:p>
        </p:txBody>
      </p:sp>
      <p:sp>
        <p:nvSpPr>
          <p:cNvPr id="270" name="Google Shape;270;p30"/>
          <p:cNvSpPr/>
          <p:nvPr/>
        </p:nvSpPr>
        <p:spPr>
          <a:xfrm>
            <a:off x="577876" y="2700878"/>
            <a:ext cx="30600" cy="288000"/>
          </a:xfrm>
          <a:prstGeom prst="rect">
            <a:avLst/>
          </a:prstGeom>
          <a:solidFill>
            <a:srgbClr val="3D6AB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30"/>
          <p:cNvSpPr txBox="1"/>
          <p:nvPr/>
        </p:nvSpPr>
        <p:spPr>
          <a:xfrm>
            <a:off x="685800" y="2606040"/>
            <a:ext cx="4032504" cy="617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38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Deliverable: lake-tuned roughness</a:t>
            </a:r>
            <a:r>
              <a:rPr b="0" i="0" lang="en" sz="938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 — validated algorithms, an operational prototype, transition documentation — informing UFS-Wave development.</a:t>
            </a:r>
            <a:endParaRPr/>
          </a:p>
        </p:txBody>
      </p:sp>
      <p:sp>
        <p:nvSpPr>
          <p:cNvPr id="272" name="Google Shape;272;p30"/>
          <p:cNvSpPr/>
          <p:nvPr/>
        </p:nvSpPr>
        <p:spPr>
          <a:xfrm>
            <a:off x="534924" y="3168396"/>
            <a:ext cx="4183380" cy="9525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30"/>
          <p:cNvSpPr txBox="1"/>
          <p:nvPr/>
        </p:nvSpPr>
        <p:spPr>
          <a:xfrm>
            <a:off x="534924" y="3257550"/>
            <a:ext cx="418338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50" u="none" cap="none" strike="noStrike">
                <a:solidFill>
                  <a:srgbClr val="2C4576"/>
                </a:solidFill>
                <a:latin typeface="Arial"/>
                <a:ea typeface="Arial"/>
                <a:cs typeface="Arial"/>
                <a:sym typeface="Arial"/>
              </a:rPr>
              <a:t>BUILT WITH THE PEOPLE BEHIND THE SYSTEM</a:t>
            </a:r>
            <a:endParaRPr/>
          </a:p>
        </p:txBody>
      </p:sp>
      <p:sp>
        <p:nvSpPr>
          <p:cNvPr id="274" name="Google Shape;274;p30"/>
          <p:cNvSpPr txBox="1"/>
          <p:nvPr/>
        </p:nvSpPr>
        <p:spPr>
          <a:xfrm>
            <a:off x="534923" y="3442716"/>
            <a:ext cx="4376886" cy="8269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Hendrik Tolman</a:t>
            </a:r>
            <a:r>
              <a:rPr b="0" i="0" lang="en" sz="788" u="none" cap="none" strike="noStrike">
                <a:solidFill>
                  <a:srgbClr val="59647A"/>
                </a:solidFill>
                <a:latin typeface="Georgia"/>
                <a:ea typeface="Georgia"/>
                <a:cs typeface="Georgia"/>
                <a:sym typeface="Georgia"/>
              </a:rPr>
              <a:t>  NOAA · WAVEWATCH III's original developer</a:t>
            </a:r>
            <a:endParaRPr/>
          </a:p>
          <a:p>
            <a:pPr indent="0" lvl="0" marL="0" marR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Jessica Meixner</a:t>
            </a:r>
            <a:r>
              <a:rPr b="0" i="0" lang="en" sz="788" u="none" cap="none" strike="noStrike">
                <a:solidFill>
                  <a:srgbClr val="59647A"/>
                </a:solidFill>
                <a:latin typeface="Georgia"/>
                <a:ea typeface="Georgia"/>
                <a:cs typeface="Georgia"/>
                <a:sym typeface="Georgia"/>
              </a:rPr>
              <a:t>  NOAA EMC · operational wave modeling</a:t>
            </a:r>
            <a:endParaRPr/>
          </a:p>
          <a:p>
            <a:pPr indent="0" lvl="0" marL="0" marR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Eric Anderson</a:t>
            </a:r>
            <a:r>
              <a:rPr b="0" i="0" lang="en" sz="788" u="none" cap="none" strike="noStrike">
                <a:solidFill>
                  <a:srgbClr val="59647A"/>
                </a:solidFill>
                <a:latin typeface="Georgia"/>
                <a:ea typeface="Georgia"/>
                <a:cs typeface="Georgia"/>
                <a:sym typeface="Georgia"/>
              </a:rPr>
              <a:t>  Colorado School of Mines (advisor) · former NOAA, Great Lakes systems</a:t>
            </a:r>
            <a:endParaRPr/>
          </a:p>
          <a:p>
            <a:pPr indent="0" lvl="0" marL="0" marR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88" u="none" cap="none" strike="noStrike">
              <a:solidFill>
                <a:srgbClr val="59647A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5" name="Google Shape;275;p30"/>
          <p:cNvSpPr txBox="1"/>
          <p:nvPr/>
        </p:nvSpPr>
        <p:spPr>
          <a:xfrm>
            <a:off x="534924" y="4306824"/>
            <a:ext cx="41833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50" u="none" cap="none" strike="noStrike">
                <a:solidFill>
                  <a:srgbClr val="2C4576"/>
                </a:solidFill>
                <a:latin typeface="Arial"/>
                <a:ea typeface="Arial"/>
                <a:cs typeface="Arial"/>
                <a:sym typeface="Arial"/>
              </a:rPr>
              <a:t>ONE LEVER, TWO FORECASTS</a:t>
            </a:r>
            <a:endParaRPr/>
          </a:p>
        </p:txBody>
      </p:sp>
      <p:sp>
        <p:nvSpPr>
          <p:cNvPr id="276" name="Google Shape;276;p30"/>
          <p:cNvSpPr txBox="1"/>
          <p:nvPr/>
        </p:nvSpPr>
        <p:spPr>
          <a:xfrm>
            <a:off x="534924" y="4485132"/>
            <a:ext cx="8092440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62" u="none" cap="none" strike="noStrike">
                <a:solidFill>
                  <a:srgbClr val="18243C"/>
                </a:solidFill>
                <a:latin typeface="Arial"/>
                <a:ea typeface="Arial"/>
                <a:cs typeface="Arial"/>
                <a:sym typeface="Arial"/>
              </a:rPr>
              <a:t>waves feel roughness as momentum flux</a:t>
            </a:r>
            <a:r>
              <a:rPr b="1" i="0" lang="en" sz="862" u="none" cap="none" strike="noStrike">
                <a:solidFill>
                  <a:srgbClr val="D9782A"/>
                </a:solidFill>
                <a:latin typeface="Arial"/>
                <a:ea typeface="Arial"/>
                <a:cs typeface="Arial"/>
                <a:sym typeface="Arial"/>
              </a:rPr>
              <a:t>   ·   </a:t>
            </a:r>
            <a:r>
              <a:rPr b="1" i="0" lang="en" sz="862" u="none" cap="none" strike="noStrike">
                <a:solidFill>
                  <a:srgbClr val="18243C"/>
                </a:solidFill>
                <a:latin typeface="Arial"/>
                <a:ea typeface="Arial"/>
                <a:cs typeface="Arial"/>
                <a:sym typeface="Arial"/>
              </a:rPr>
              <a:t>weather feels it as heat flux (lake-effect snow)</a:t>
            </a:r>
            <a:r>
              <a:rPr b="1" i="0" lang="en" sz="862" u="none" cap="none" strike="noStrike">
                <a:solidFill>
                  <a:srgbClr val="D9782A"/>
                </a:solidFill>
                <a:latin typeface="Arial"/>
                <a:ea typeface="Arial"/>
                <a:cs typeface="Arial"/>
                <a:sym typeface="Arial"/>
              </a:rPr>
              <a:t>   ·   </a:t>
            </a:r>
            <a:r>
              <a:rPr b="1" i="0" lang="en" sz="862" u="none" cap="none" strike="noStrike">
                <a:solidFill>
                  <a:srgbClr val="2C4576"/>
                </a:solidFill>
                <a:latin typeface="Arial"/>
                <a:ea typeface="Arial"/>
                <a:cs typeface="Arial"/>
                <a:sym typeface="Arial"/>
              </a:rPr>
              <a:t>goal: lake-tuned roughness in WW3 + FVCOM</a:t>
            </a:r>
            <a:endParaRPr/>
          </a:p>
        </p:txBody>
      </p:sp>
      <p:pic>
        <p:nvPicPr>
          <p:cNvPr descr="image.gif" id="277" name="Google Shape;27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91526" y="470463"/>
            <a:ext cx="2845565" cy="39687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8" name="Google Shape;278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57031" y="4526280"/>
            <a:ext cx="777240" cy="55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31"/>
          <p:cNvSpPr txBox="1"/>
          <p:nvPr/>
        </p:nvSpPr>
        <p:spPr>
          <a:xfrm>
            <a:off x="514350" y="308610"/>
            <a:ext cx="6858000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3D6AB3"/>
                </a:solidFill>
                <a:latin typeface="Arial"/>
                <a:ea typeface="Arial"/>
                <a:cs typeface="Arial"/>
                <a:sym typeface="Arial"/>
              </a:rPr>
              <a:t>KNOWLEDGE SHARING</a:t>
            </a:r>
            <a:endParaRPr/>
          </a:p>
        </p:txBody>
      </p:sp>
      <p:sp>
        <p:nvSpPr>
          <p:cNvPr id="285" name="Google Shape;285;p31"/>
          <p:cNvSpPr/>
          <p:nvPr/>
        </p:nvSpPr>
        <p:spPr>
          <a:xfrm>
            <a:off x="2340864" y="404622"/>
            <a:ext cx="377190" cy="20955"/>
          </a:xfrm>
          <a:prstGeom prst="rect">
            <a:avLst/>
          </a:prstGeom>
          <a:solidFill>
            <a:srgbClr val="3D6AB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1"/>
          <p:cNvSpPr txBox="1"/>
          <p:nvPr/>
        </p:nvSpPr>
        <p:spPr>
          <a:xfrm>
            <a:off x="493776" y="582930"/>
            <a:ext cx="8092440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550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Distributed mentorship</a:t>
            </a:r>
            <a:endParaRPr/>
          </a:p>
        </p:txBody>
      </p:sp>
      <p:sp>
        <p:nvSpPr>
          <p:cNvPr id="287" name="Google Shape;287;p31"/>
          <p:cNvSpPr txBox="1"/>
          <p:nvPr/>
        </p:nvSpPr>
        <p:spPr>
          <a:xfrm>
            <a:off x="514350" y="1097280"/>
            <a:ext cx="79554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1050" u="none" cap="none" strike="noStrike">
                <a:solidFill>
                  <a:srgbClr val="2C4576"/>
                </a:solidFill>
                <a:latin typeface="Georgia"/>
                <a:ea typeface="Georgia"/>
                <a:cs typeface="Georgia"/>
                <a:sym typeface="Georgia"/>
              </a:rPr>
              <a:t>Distributed mentorship isn't a formality — it rewired the science. </a:t>
            </a:r>
            <a:endParaRPr/>
          </a:p>
        </p:txBody>
      </p:sp>
      <p:sp>
        <p:nvSpPr>
          <p:cNvPr id="288" name="Google Shape;288;p31"/>
          <p:cNvSpPr/>
          <p:nvPr/>
        </p:nvSpPr>
        <p:spPr>
          <a:xfrm flipH="1" rot="10800000">
            <a:off x="534925" y="1363295"/>
            <a:ext cx="4639800" cy="21000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1"/>
          <p:cNvSpPr/>
          <p:nvPr/>
        </p:nvSpPr>
        <p:spPr>
          <a:xfrm>
            <a:off x="534924" y="1504312"/>
            <a:ext cx="772500" cy="205800"/>
          </a:xfrm>
          <a:prstGeom prst="roundRect">
            <a:avLst>
              <a:gd fmla="val 18000" name="adj"/>
            </a:avLst>
          </a:prstGeom>
          <a:solidFill>
            <a:srgbClr val="1C3055"/>
          </a:solidFill>
          <a:ln>
            <a:noFill/>
          </a:ln>
        </p:spPr>
        <p:txBody>
          <a:bodyPr anchorCtr="0" anchor="ctr" bIns="18275" lIns="18275" spcFirstLastPara="1" rIns="18275" wrap="square" tIns="18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8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FRAMING</a:t>
            </a:r>
            <a:endParaRPr/>
          </a:p>
        </p:txBody>
      </p:sp>
      <p:sp>
        <p:nvSpPr>
          <p:cNvPr id="290" name="Google Shape;290;p31"/>
          <p:cNvSpPr txBox="1"/>
          <p:nvPr/>
        </p:nvSpPr>
        <p:spPr>
          <a:xfrm>
            <a:off x="534924" y="1715798"/>
            <a:ext cx="36576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38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“Stratify by wave age, not season.”</a:t>
            </a:r>
            <a:r>
              <a:rPr b="0" i="0" lang="en" sz="938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  Mentor feedback reframed the winter analysis around wave physics — and the fingerprint emerged.</a:t>
            </a:r>
            <a:endParaRPr/>
          </a:p>
        </p:txBody>
      </p:sp>
      <p:sp>
        <p:nvSpPr>
          <p:cNvPr id="291" name="Google Shape;291;p31"/>
          <p:cNvSpPr/>
          <p:nvPr/>
        </p:nvSpPr>
        <p:spPr>
          <a:xfrm>
            <a:off x="534924" y="2419552"/>
            <a:ext cx="3657600" cy="9600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31"/>
          <p:cNvSpPr/>
          <p:nvPr/>
        </p:nvSpPr>
        <p:spPr>
          <a:xfrm>
            <a:off x="534924" y="2500254"/>
            <a:ext cx="909900" cy="205800"/>
          </a:xfrm>
          <a:prstGeom prst="roundRect">
            <a:avLst>
              <a:gd fmla="val 18000" name="adj"/>
            </a:avLst>
          </a:prstGeom>
          <a:solidFill>
            <a:srgbClr val="1C3055"/>
          </a:solidFill>
          <a:ln>
            <a:noFill/>
          </a:ln>
        </p:spPr>
        <p:txBody>
          <a:bodyPr anchorCtr="0" anchor="ctr" bIns="18275" lIns="18275" spcFirstLastPara="1" rIns="18275" wrap="square" tIns="18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8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DISCIPLINE</a:t>
            </a:r>
            <a:endParaRPr/>
          </a:p>
        </p:txBody>
      </p:sp>
      <p:sp>
        <p:nvSpPr>
          <p:cNvPr id="293" name="Google Shape;293;p31"/>
          <p:cNvSpPr txBox="1"/>
          <p:nvPr/>
        </p:nvSpPr>
        <p:spPr>
          <a:xfrm>
            <a:off x="534924" y="2765430"/>
            <a:ext cx="36576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38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Diagnose the error; don’t prescribe the tune.</a:t>
            </a:r>
            <a:r>
              <a:rPr b="0" i="0" lang="en" sz="938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  Operational practice shaped how findings are reported — so the community can act on them.</a:t>
            </a:r>
            <a:endParaRPr/>
          </a:p>
        </p:txBody>
      </p:sp>
      <p:sp>
        <p:nvSpPr>
          <p:cNvPr id="294" name="Google Shape;294;p31"/>
          <p:cNvSpPr/>
          <p:nvPr/>
        </p:nvSpPr>
        <p:spPr>
          <a:xfrm>
            <a:off x="534924" y="3383280"/>
            <a:ext cx="3657600" cy="9525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1"/>
          <p:cNvSpPr/>
          <p:nvPr/>
        </p:nvSpPr>
        <p:spPr>
          <a:xfrm>
            <a:off x="534924" y="3474720"/>
            <a:ext cx="950957" cy="205740"/>
          </a:xfrm>
          <a:prstGeom prst="roundRect">
            <a:avLst>
              <a:gd fmla="val 18000" name="adj"/>
            </a:avLst>
          </a:prstGeom>
          <a:solidFill>
            <a:srgbClr val="D9782A"/>
          </a:solidFill>
          <a:ln>
            <a:noFill/>
          </a:ln>
        </p:spPr>
        <p:txBody>
          <a:bodyPr anchorCtr="0" anchor="ctr" bIns="18275" lIns="18275" spcFirstLastPara="1" rIns="18275" wrap="square" tIns="18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88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RELEVANCE</a:t>
            </a:r>
            <a:endParaRPr/>
          </a:p>
        </p:txBody>
      </p:sp>
      <p:sp>
        <p:nvSpPr>
          <p:cNvPr id="296" name="Google Shape;296;p31"/>
          <p:cNvSpPr txBox="1"/>
          <p:nvPr/>
        </p:nvSpPr>
        <p:spPr>
          <a:xfrm>
            <a:off x="534924" y="3739896"/>
            <a:ext cx="3657600" cy="475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38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Validate the operational configuration, not a research setup.</a:t>
            </a:r>
            <a:r>
              <a:rPr b="0" i="0" lang="en" sz="938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  Results transfer directly to UFS-Wave.</a:t>
            </a:r>
            <a:endParaRPr/>
          </a:p>
        </p:txBody>
      </p:sp>
      <p:sp>
        <p:nvSpPr>
          <p:cNvPr id="297" name="Google Shape;297;p31"/>
          <p:cNvSpPr/>
          <p:nvPr/>
        </p:nvSpPr>
        <p:spPr>
          <a:xfrm>
            <a:off x="534924" y="4224528"/>
            <a:ext cx="3657600" cy="9525"/>
          </a:xfrm>
          <a:prstGeom prst="rect">
            <a:avLst/>
          </a:prstGeom>
          <a:solidFill>
            <a:srgbClr val="D8DEE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31"/>
          <p:cNvSpPr txBox="1"/>
          <p:nvPr/>
        </p:nvSpPr>
        <p:spPr>
          <a:xfrm>
            <a:off x="534924" y="4320540"/>
            <a:ext cx="7886700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50" u="none" cap="none" strike="noStrike">
                <a:solidFill>
                  <a:srgbClr val="2C4576"/>
                </a:solidFill>
                <a:latin typeface="Arial"/>
                <a:ea typeface="Arial"/>
                <a:cs typeface="Arial"/>
                <a:sym typeface="Arial"/>
              </a:rPr>
              <a:t>BUILT WITH THE PEOPLE BEHIND THE SYSTEM</a:t>
            </a:r>
            <a:endParaRPr/>
          </a:p>
        </p:txBody>
      </p:sp>
      <p:sp>
        <p:nvSpPr>
          <p:cNvPr id="299" name="Google Shape;299;p31"/>
          <p:cNvSpPr txBox="1"/>
          <p:nvPr/>
        </p:nvSpPr>
        <p:spPr>
          <a:xfrm>
            <a:off x="534924" y="4512564"/>
            <a:ext cx="8092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38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Hendrik Tolman</a:t>
            </a:r>
            <a:r>
              <a:rPr b="0" i="0" lang="en" sz="825" u="none" cap="none" strike="noStrike">
                <a:solidFill>
                  <a:srgbClr val="59647A"/>
                </a:solidFill>
                <a:latin typeface="Georgia"/>
                <a:ea typeface="Georgia"/>
                <a:cs typeface="Georgia"/>
                <a:sym typeface="Georgia"/>
              </a:rPr>
              <a:t>  NOAA · WAVEWATCH III’s original developer      </a:t>
            </a:r>
            <a:r>
              <a:rPr b="1" i="0" lang="en" sz="938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Jessica Meixner</a:t>
            </a:r>
            <a:r>
              <a:rPr b="0" i="0" lang="en" sz="825" u="none" cap="none" strike="noStrike">
                <a:solidFill>
                  <a:srgbClr val="59647A"/>
                </a:solidFill>
                <a:latin typeface="Georgia"/>
                <a:ea typeface="Georgia"/>
                <a:cs typeface="Georgia"/>
                <a:sym typeface="Georgia"/>
              </a:rPr>
              <a:t>  NOAA EMC · operational wave modeling      </a:t>
            </a:r>
            <a:r>
              <a:rPr b="1" i="0" lang="en" sz="938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Eric Anderson</a:t>
            </a:r>
            <a:r>
              <a:rPr b="0" i="0" lang="en" sz="825" u="none" cap="none" strike="noStrike">
                <a:solidFill>
                  <a:srgbClr val="59647A"/>
                </a:solidFill>
                <a:latin typeface="Georgia"/>
                <a:ea typeface="Georgia"/>
                <a:cs typeface="Georgia"/>
                <a:sym typeface="Georgia"/>
              </a:rPr>
              <a:t>  Mines (advisor) · former NOAA, Great Lakes systems</a:t>
            </a:r>
            <a:endParaRPr/>
          </a:p>
        </p:txBody>
      </p:sp>
      <p:pic>
        <p:nvPicPr>
          <p:cNvPr descr="image.png" id="300" name="Google Shape;30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65301" y="1591246"/>
            <a:ext cx="4639920" cy="25921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1" name="Google Shape;301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57031" y="4526280"/>
            <a:ext cx="777240" cy="55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2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32"/>
          <p:cNvSpPr txBox="1"/>
          <p:nvPr/>
        </p:nvSpPr>
        <p:spPr>
          <a:xfrm>
            <a:off x="514350" y="308610"/>
            <a:ext cx="6858000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D9782A"/>
                </a:solidFill>
                <a:latin typeface="Arial"/>
                <a:ea typeface="Arial"/>
                <a:cs typeface="Arial"/>
                <a:sym typeface="Arial"/>
              </a:rPr>
              <a:t>REFLECTION</a:t>
            </a:r>
            <a:endParaRPr/>
          </a:p>
        </p:txBody>
      </p:sp>
      <p:sp>
        <p:nvSpPr>
          <p:cNvPr id="308" name="Google Shape;308;p32"/>
          <p:cNvSpPr/>
          <p:nvPr/>
        </p:nvSpPr>
        <p:spPr>
          <a:xfrm>
            <a:off x="1596643" y="404622"/>
            <a:ext cx="377190" cy="20955"/>
          </a:xfrm>
          <a:prstGeom prst="rect">
            <a:avLst/>
          </a:prstGeom>
          <a:solidFill>
            <a:srgbClr val="D978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32"/>
          <p:cNvSpPr txBox="1"/>
          <p:nvPr/>
        </p:nvSpPr>
        <p:spPr>
          <a:xfrm>
            <a:off x="493776" y="582930"/>
            <a:ext cx="8092440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550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A rare convergence</a:t>
            </a:r>
            <a:endParaRPr b="1" i="0" sz="2550" u="none" cap="none" strike="noStrike">
              <a:solidFill>
                <a:srgbClr val="18243C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10" name="Google Shape;310;p32"/>
          <p:cNvSpPr/>
          <p:nvPr/>
        </p:nvSpPr>
        <p:spPr>
          <a:xfrm>
            <a:off x="493776" y="1234440"/>
            <a:ext cx="1988820" cy="891540"/>
          </a:xfrm>
          <a:prstGeom prst="roundRect">
            <a:avLst>
              <a:gd fmla="val 3500" name="adj"/>
            </a:avLst>
          </a:prstGeom>
          <a:solidFill>
            <a:srgbClr val="FFFFFF"/>
          </a:solidFill>
          <a:ln cap="flat" cmpd="sng" w="9525">
            <a:solidFill>
              <a:srgbClr val="D8DE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32"/>
          <p:cNvSpPr/>
          <p:nvPr/>
        </p:nvSpPr>
        <p:spPr>
          <a:xfrm>
            <a:off x="534924" y="1234440"/>
            <a:ext cx="1906524" cy="33337"/>
          </a:xfrm>
          <a:prstGeom prst="rect">
            <a:avLst/>
          </a:prstGeom>
          <a:solidFill>
            <a:srgbClr val="1C30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2"/>
          <p:cNvSpPr txBox="1"/>
          <p:nvPr/>
        </p:nvSpPr>
        <p:spPr>
          <a:xfrm>
            <a:off x="630936" y="1316736"/>
            <a:ext cx="1714500" cy="1508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675" u="none" cap="none" strike="noStrike">
                <a:solidFill>
                  <a:srgbClr val="2C4576"/>
                </a:solidFill>
                <a:latin typeface="Arial"/>
                <a:ea typeface="Arial"/>
                <a:cs typeface="Arial"/>
                <a:sym typeface="Arial"/>
              </a:rPr>
              <a:t>OPERATIONS</a:t>
            </a:r>
            <a:endParaRPr/>
          </a:p>
        </p:txBody>
      </p:sp>
      <p:sp>
        <p:nvSpPr>
          <p:cNvPr id="313" name="Google Shape;313;p32"/>
          <p:cNvSpPr txBox="1"/>
          <p:nvPr/>
        </p:nvSpPr>
        <p:spPr>
          <a:xfrm>
            <a:off x="630936" y="1481328"/>
            <a:ext cx="17145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38" u="none" cap="none" strike="noStrike">
                <a:solidFill>
                  <a:srgbClr val="18243C"/>
                </a:solidFill>
                <a:latin typeface="Arial"/>
                <a:ea typeface="Arial"/>
                <a:cs typeface="Arial"/>
                <a:sym typeface="Arial"/>
              </a:rPr>
              <a:t>NOAA</a:t>
            </a:r>
            <a:endParaRPr/>
          </a:p>
        </p:txBody>
      </p:sp>
      <p:sp>
        <p:nvSpPr>
          <p:cNvPr id="314" name="Google Shape;314;p32"/>
          <p:cNvSpPr txBox="1"/>
          <p:nvPr/>
        </p:nvSpPr>
        <p:spPr>
          <a:xfrm>
            <a:off x="630936" y="1700784"/>
            <a:ext cx="1714500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12" u="none" cap="none" strike="noStrike">
                <a:solidFill>
                  <a:srgbClr val="59647A"/>
                </a:solidFill>
                <a:latin typeface="Arial"/>
                <a:ea typeface="Arial"/>
                <a:cs typeface="Arial"/>
                <a:sym typeface="Arial"/>
              </a:rPr>
              <a:t>Mentored by WaveWatch III's lead developers</a:t>
            </a:r>
            <a:endParaRPr/>
          </a:p>
        </p:txBody>
      </p:sp>
      <p:sp>
        <p:nvSpPr>
          <p:cNvPr id="315" name="Google Shape;315;p32"/>
          <p:cNvSpPr/>
          <p:nvPr/>
        </p:nvSpPr>
        <p:spPr>
          <a:xfrm>
            <a:off x="2564892" y="1234440"/>
            <a:ext cx="1988820" cy="891540"/>
          </a:xfrm>
          <a:prstGeom prst="roundRect">
            <a:avLst>
              <a:gd fmla="val 3500" name="adj"/>
            </a:avLst>
          </a:prstGeom>
          <a:solidFill>
            <a:srgbClr val="FFFFFF"/>
          </a:solidFill>
          <a:ln cap="flat" cmpd="sng" w="9525">
            <a:solidFill>
              <a:srgbClr val="D8DE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32"/>
          <p:cNvSpPr/>
          <p:nvPr/>
        </p:nvSpPr>
        <p:spPr>
          <a:xfrm>
            <a:off x="2606040" y="1234440"/>
            <a:ext cx="1906524" cy="33337"/>
          </a:xfrm>
          <a:prstGeom prst="rect">
            <a:avLst/>
          </a:prstGeom>
          <a:solidFill>
            <a:srgbClr val="3D6AB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32"/>
          <p:cNvSpPr txBox="1"/>
          <p:nvPr/>
        </p:nvSpPr>
        <p:spPr>
          <a:xfrm>
            <a:off x="2702052" y="1316736"/>
            <a:ext cx="1714500" cy="1508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675" u="none" cap="none" strike="noStrike">
                <a:solidFill>
                  <a:srgbClr val="3D6AB3"/>
                </a:solidFill>
                <a:latin typeface="Arial"/>
                <a:ea typeface="Arial"/>
                <a:cs typeface="Arial"/>
                <a:sym typeface="Arial"/>
              </a:rPr>
              <a:t>ACADEMIA</a:t>
            </a:r>
            <a:endParaRPr/>
          </a:p>
        </p:txBody>
      </p:sp>
      <p:sp>
        <p:nvSpPr>
          <p:cNvPr id="318" name="Google Shape;318;p32"/>
          <p:cNvSpPr txBox="1"/>
          <p:nvPr/>
        </p:nvSpPr>
        <p:spPr>
          <a:xfrm>
            <a:off x="2702052" y="1481328"/>
            <a:ext cx="17145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38" u="none" cap="none" strike="noStrike">
                <a:solidFill>
                  <a:srgbClr val="18243C"/>
                </a:solidFill>
                <a:latin typeface="Arial"/>
                <a:ea typeface="Arial"/>
                <a:cs typeface="Arial"/>
                <a:sym typeface="Arial"/>
              </a:rPr>
              <a:t>Colorado School of Mines</a:t>
            </a:r>
            <a:endParaRPr/>
          </a:p>
        </p:txBody>
      </p:sp>
      <p:sp>
        <p:nvSpPr>
          <p:cNvPr id="319" name="Google Shape;319;p32"/>
          <p:cNvSpPr txBox="1"/>
          <p:nvPr/>
        </p:nvSpPr>
        <p:spPr>
          <a:xfrm>
            <a:off x="2702052" y="1700784"/>
            <a:ext cx="1714500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12" u="none" cap="none" strike="noStrike">
                <a:solidFill>
                  <a:srgbClr val="59647A"/>
                </a:solidFill>
                <a:latin typeface="Arial"/>
                <a:ea typeface="Arial"/>
                <a:cs typeface="Arial"/>
                <a:sym typeface="Arial"/>
              </a:rPr>
              <a:t>Advised by the builder of NOAA's Great Lakes systems</a:t>
            </a:r>
            <a:endParaRPr/>
          </a:p>
        </p:txBody>
      </p:sp>
      <p:sp>
        <p:nvSpPr>
          <p:cNvPr id="320" name="Google Shape;320;p32"/>
          <p:cNvSpPr/>
          <p:nvPr/>
        </p:nvSpPr>
        <p:spPr>
          <a:xfrm>
            <a:off x="4636008" y="1234440"/>
            <a:ext cx="1988820" cy="891540"/>
          </a:xfrm>
          <a:prstGeom prst="roundRect">
            <a:avLst>
              <a:gd fmla="val 3500" name="adj"/>
            </a:avLst>
          </a:prstGeom>
          <a:solidFill>
            <a:srgbClr val="FFFFFF"/>
          </a:solidFill>
          <a:ln cap="flat" cmpd="sng" w="9525">
            <a:solidFill>
              <a:srgbClr val="D8DE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32"/>
          <p:cNvSpPr/>
          <p:nvPr/>
        </p:nvSpPr>
        <p:spPr>
          <a:xfrm>
            <a:off x="4677156" y="1234440"/>
            <a:ext cx="1906524" cy="33337"/>
          </a:xfrm>
          <a:prstGeom prst="rect">
            <a:avLst/>
          </a:prstGeom>
          <a:solidFill>
            <a:srgbClr val="D978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32"/>
          <p:cNvSpPr txBox="1"/>
          <p:nvPr/>
        </p:nvSpPr>
        <p:spPr>
          <a:xfrm>
            <a:off x="4773168" y="1316736"/>
            <a:ext cx="1714500" cy="1508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675" u="none" cap="none" strike="noStrike">
                <a:solidFill>
                  <a:srgbClr val="D9782A"/>
                </a:solidFill>
                <a:latin typeface="Arial"/>
                <a:ea typeface="Arial"/>
                <a:cs typeface="Arial"/>
                <a:sym typeface="Arial"/>
              </a:rPr>
              <a:t>FELLOWSHIP</a:t>
            </a:r>
            <a:endParaRPr/>
          </a:p>
        </p:txBody>
      </p:sp>
      <p:sp>
        <p:nvSpPr>
          <p:cNvPr id="323" name="Google Shape;323;p32"/>
          <p:cNvSpPr txBox="1"/>
          <p:nvPr/>
        </p:nvSpPr>
        <p:spPr>
          <a:xfrm>
            <a:off x="4773168" y="1481328"/>
            <a:ext cx="17145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38" u="none" cap="none" strike="noStrike">
                <a:solidFill>
                  <a:srgbClr val="18243C"/>
                </a:solidFill>
                <a:latin typeface="Arial"/>
                <a:ea typeface="Arial"/>
                <a:cs typeface="Arial"/>
                <a:sym typeface="Arial"/>
              </a:rPr>
              <a:t>WINGS</a:t>
            </a:r>
            <a:endParaRPr/>
          </a:p>
        </p:txBody>
      </p:sp>
      <p:sp>
        <p:nvSpPr>
          <p:cNvPr id="324" name="Google Shape;324;p32"/>
          <p:cNvSpPr txBox="1"/>
          <p:nvPr/>
        </p:nvSpPr>
        <p:spPr>
          <a:xfrm>
            <a:off x="4773168" y="1700784"/>
            <a:ext cx="1714500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12" u="none" cap="none" strike="noStrike">
                <a:solidFill>
                  <a:srgbClr val="59647A"/>
                </a:solidFill>
                <a:latin typeface="Arial"/>
                <a:ea typeface="Arial"/>
                <a:cs typeface="Arial"/>
                <a:sym typeface="Arial"/>
              </a:rPr>
              <a:t>Links researchers directly with operational developers</a:t>
            </a:r>
            <a:endParaRPr/>
          </a:p>
        </p:txBody>
      </p:sp>
      <p:sp>
        <p:nvSpPr>
          <p:cNvPr id="325" name="Google Shape;325;p32"/>
          <p:cNvSpPr/>
          <p:nvPr/>
        </p:nvSpPr>
        <p:spPr>
          <a:xfrm>
            <a:off x="6707124" y="1234440"/>
            <a:ext cx="1988820" cy="891540"/>
          </a:xfrm>
          <a:prstGeom prst="roundRect">
            <a:avLst>
              <a:gd fmla="val 3500" name="adj"/>
            </a:avLst>
          </a:prstGeom>
          <a:solidFill>
            <a:srgbClr val="FFFFFF"/>
          </a:solidFill>
          <a:ln cap="flat" cmpd="sng" w="9525">
            <a:solidFill>
              <a:srgbClr val="D8DE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32"/>
          <p:cNvSpPr/>
          <p:nvPr/>
        </p:nvSpPr>
        <p:spPr>
          <a:xfrm>
            <a:off x="6748272" y="1234440"/>
            <a:ext cx="1906524" cy="33337"/>
          </a:xfrm>
          <a:prstGeom prst="rect">
            <a:avLst/>
          </a:prstGeom>
          <a:solidFill>
            <a:srgbClr val="8AA6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32"/>
          <p:cNvSpPr txBox="1"/>
          <p:nvPr/>
        </p:nvSpPr>
        <p:spPr>
          <a:xfrm>
            <a:off x="6844284" y="1316736"/>
            <a:ext cx="1714500" cy="1508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675" u="none" cap="none" strike="noStrike">
                <a:solidFill>
                  <a:srgbClr val="8AA6CC"/>
                </a:solidFill>
                <a:latin typeface="Arial"/>
                <a:ea typeface="Arial"/>
                <a:cs typeface="Arial"/>
                <a:sym typeface="Arial"/>
              </a:rPr>
              <a:t>FUNDING</a:t>
            </a:r>
            <a:endParaRPr/>
          </a:p>
        </p:txBody>
      </p:sp>
      <p:sp>
        <p:nvSpPr>
          <p:cNvPr id="328" name="Google Shape;328;p32"/>
          <p:cNvSpPr txBox="1"/>
          <p:nvPr/>
        </p:nvSpPr>
        <p:spPr>
          <a:xfrm>
            <a:off x="6844284" y="1481328"/>
            <a:ext cx="17145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38" u="none" cap="none" strike="noStrike">
                <a:solidFill>
                  <a:srgbClr val="18243C"/>
                </a:solidFill>
                <a:latin typeface="Arial"/>
                <a:ea typeface="Arial"/>
                <a:cs typeface="Arial"/>
                <a:sym typeface="Arial"/>
              </a:rPr>
              <a:t>GLOS / IOOS</a:t>
            </a:r>
            <a:endParaRPr/>
          </a:p>
        </p:txBody>
      </p:sp>
      <p:sp>
        <p:nvSpPr>
          <p:cNvPr id="329" name="Google Shape;329;p32"/>
          <p:cNvSpPr txBox="1"/>
          <p:nvPr/>
        </p:nvSpPr>
        <p:spPr>
          <a:xfrm>
            <a:off x="6844284" y="1700784"/>
            <a:ext cx="1714500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12" u="none" cap="none" strike="noStrike">
                <a:solidFill>
                  <a:srgbClr val="59647A"/>
                </a:solidFill>
                <a:latin typeface="Arial"/>
                <a:ea typeface="Arial"/>
                <a:cs typeface="Arial"/>
                <a:sym typeface="Arial"/>
              </a:rPr>
              <a:t>Funds the winter buoys and the research</a:t>
            </a:r>
            <a:endParaRPr/>
          </a:p>
        </p:txBody>
      </p:sp>
      <p:cxnSp>
        <p:nvCxnSpPr>
          <p:cNvPr id="330" name="Google Shape;330;p32"/>
          <p:cNvCxnSpPr/>
          <p:nvPr/>
        </p:nvCxnSpPr>
        <p:spPr>
          <a:xfrm>
            <a:off x="1488186" y="2125980"/>
            <a:ext cx="3083699" cy="445770"/>
          </a:xfrm>
          <a:prstGeom prst="straightConnector1">
            <a:avLst/>
          </a:prstGeom>
          <a:noFill/>
          <a:ln cap="flat" cmpd="sng" w="10475">
            <a:solidFill>
              <a:srgbClr val="3D6AB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cxnSp>
        <p:nvCxnSpPr>
          <p:cNvPr id="331" name="Google Shape;331;p32"/>
          <p:cNvCxnSpPr/>
          <p:nvPr/>
        </p:nvCxnSpPr>
        <p:spPr>
          <a:xfrm>
            <a:off x="3559302" y="2125980"/>
            <a:ext cx="1012583" cy="445770"/>
          </a:xfrm>
          <a:prstGeom prst="straightConnector1">
            <a:avLst/>
          </a:prstGeom>
          <a:noFill/>
          <a:ln cap="flat" cmpd="sng" w="10475">
            <a:solidFill>
              <a:srgbClr val="3D6AB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cxnSp>
        <p:nvCxnSpPr>
          <p:cNvPr id="332" name="Google Shape;332;p32"/>
          <p:cNvCxnSpPr/>
          <p:nvPr/>
        </p:nvCxnSpPr>
        <p:spPr>
          <a:xfrm flipH="1">
            <a:off x="4571885" y="2125980"/>
            <a:ext cx="1058532" cy="445770"/>
          </a:xfrm>
          <a:prstGeom prst="straightConnector1">
            <a:avLst/>
          </a:prstGeom>
          <a:noFill/>
          <a:ln cap="flat" cmpd="sng" w="10475">
            <a:solidFill>
              <a:srgbClr val="3D6AB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cxnSp>
        <p:nvCxnSpPr>
          <p:cNvPr id="333" name="Google Shape;333;p32"/>
          <p:cNvCxnSpPr/>
          <p:nvPr/>
        </p:nvCxnSpPr>
        <p:spPr>
          <a:xfrm flipH="1">
            <a:off x="4571885" y="2125980"/>
            <a:ext cx="3129648" cy="445770"/>
          </a:xfrm>
          <a:prstGeom prst="straightConnector1">
            <a:avLst/>
          </a:prstGeom>
          <a:noFill/>
          <a:ln cap="flat" cmpd="sng" w="10475">
            <a:solidFill>
              <a:srgbClr val="3D6AB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334" name="Google Shape;334;p32"/>
          <p:cNvSpPr/>
          <p:nvPr/>
        </p:nvSpPr>
        <p:spPr>
          <a:xfrm>
            <a:off x="4527308" y="2530602"/>
            <a:ext cx="89154" cy="89154"/>
          </a:xfrm>
          <a:prstGeom prst="ellipse">
            <a:avLst/>
          </a:prstGeom>
          <a:solidFill>
            <a:srgbClr val="1C30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2"/>
          <p:cNvSpPr txBox="1"/>
          <p:nvPr/>
        </p:nvSpPr>
        <p:spPr>
          <a:xfrm>
            <a:off x="720090" y="2708910"/>
            <a:ext cx="7680960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575" u="none" cap="none" strike="noStrike">
                <a:solidFill>
                  <a:srgbClr val="2C4576"/>
                </a:solidFill>
                <a:latin typeface="Georgia"/>
                <a:ea typeface="Georgia"/>
                <a:cs typeface="Georgia"/>
                <a:sym typeface="Georgia"/>
              </a:rPr>
              <a:t>“One of a few times ever where all of this is lined up.”</a:t>
            </a:r>
            <a:endParaRPr/>
          </a:p>
        </p:txBody>
      </p:sp>
      <p:sp>
        <p:nvSpPr>
          <p:cNvPr id="336" name="Google Shape;336;p32"/>
          <p:cNvSpPr txBox="1"/>
          <p:nvPr/>
        </p:nvSpPr>
        <p:spPr>
          <a:xfrm>
            <a:off x="720090" y="3086100"/>
            <a:ext cx="768096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25" u="none" cap="none" strike="noStrike">
                <a:solidFill>
                  <a:srgbClr val="59647A"/>
                </a:solidFill>
                <a:latin typeface="Arial"/>
                <a:ea typeface="Arial"/>
                <a:cs typeface="Arial"/>
                <a:sym typeface="Arial"/>
              </a:rPr>
              <a:t>— Eric J. Anderson, advisor</a:t>
            </a:r>
            <a:endParaRPr/>
          </a:p>
        </p:txBody>
      </p:sp>
      <p:sp>
        <p:nvSpPr>
          <p:cNvPr id="337" name="Google Shape;337;p32"/>
          <p:cNvSpPr/>
          <p:nvPr/>
        </p:nvSpPr>
        <p:spPr>
          <a:xfrm>
            <a:off x="534924" y="3575799"/>
            <a:ext cx="33337" cy="425196"/>
          </a:xfrm>
          <a:prstGeom prst="rect">
            <a:avLst/>
          </a:prstGeom>
          <a:solidFill>
            <a:srgbClr val="D978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2"/>
          <p:cNvSpPr txBox="1"/>
          <p:nvPr/>
        </p:nvSpPr>
        <p:spPr>
          <a:xfrm>
            <a:off x="699516" y="3511296"/>
            <a:ext cx="7680960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Research built to transition</a:t>
            </a:r>
            <a:r>
              <a:rPr b="0" i="0" lang="en" sz="1162" u="none" cap="none" strike="noStrike">
                <a:solidFill>
                  <a:srgbClr val="18243C"/>
                </a:solidFill>
                <a:latin typeface="Georgia"/>
                <a:ea typeface="Georgia"/>
                <a:cs typeface="Georgia"/>
                <a:sym typeface="Georgia"/>
              </a:rPr>
              <a:t> — validated, prototyped, and documented for NOAA's operational pipeline. That's the quiet superpower of UCP.</a:t>
            </a:r>
            <a:endParaRPr/>
          </a:p>
        </p:txBody>
      </p:sp>
      <p:sp>
        <p:nvSpPr>
          <p:cNvPr id="339" name="Google Shape;339;p32"/>
          <p:cNvSpPr txBox="1"/>
          <p:nvPr/>
        </p:nvSpPr>
        <p:spPr>
          <a:xfrm>
            <a:off x="534924" y="4217670"/>
            <a:ext cx="7543800" cy="21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75" u="none" cap="none" strike="noStrike">
                <a:solidFill>
                  <a:srgbClr val="18243C"/>
                </a:solidFill>
                <a:latin typeface="Arial"/>
                <a:ea typeface="Arial"/>
                <a:cs typeface="Arial"/>
                <a:sym typeface="Arial"/>
              </a:rPr>
              <a:t>Kaitlin Pereira</a:t>
            </a:r>
            <a:r>
              <a:rPr b="0" i="0" lang="en" sz="975" u="none" cap="none" strike="noStrike">
                <a:solidFill>
                  <a:srgbClr val="59647A"/>
                </a:solidFill>
                <a:latin typeface="Arial"/>
                <a:ea typeface="Arial"/>
                <a:cs typeface="Arial"/>
                <a:sym typeface="Arial"/>
              </a:rPr>
              <a:t>  ·  Colorado School of Mines  ·  CPAESS WINGS Fellow</a:t>
            </a:r>
            <a:endParaRPr/>
          </a:p>
        </p:txBody>
      </p:sp>
      <p:sp>
        <p:nvSpPr>
          <p:cNvPr id="340" name="Google Shape;340;p32"/>
          <p:cNvSpPr txBox="1"/>
          <p:nvPr/>
        </p:nvSpPr>
        <p:spPr>
          <a:xfrm>
            <a:off x="534924" y="4471416"/>
            <a:ext cx="7543800" cy="21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75" u="none" cap="none" strike="noStrike">
                <a:solidFill>
                  <a:srgbClr val="59647A"/>
                </a:solidFill>
                <a:latin typeface="Arial"/>
                <a:ea typeface="Arial"/>
                <a:cs typeface="Arial"/>
                <a:sym typeface="Arial"/>
              </a:rPr>
              <a:t>Great Lakes, hydrodynamics, wave forecasting — </a:t>
            </a:r>
            <a:r>
              <a:rPr b="1" i="0" lang="en" sz="975" u="none" cap="none" strike="noStrike">
                <a:solidFill>
                  <a:srgbClr val="18243C"/>
                </a:solidFill>
                <a:latin typeface="Arial"/>
                <a:ea typeface="Arial"/>
                <a:cs typeface="Arial"/>
                <a:sym typeface="Arial"/>
              </a:rPr>
              <a:t>come find me after.</a:t>
            </a:r>
            <a:endParaRPr/>
          </a:p>
        </p:txBody>
      </p:sp>
      <p:pic>
        <p:nvPicPr>
          <p:cNvPr descr="image.png" id="341" name="Google Shape;34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57031" y="4526280"/>
            <a:ext cx="777240" cy="55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