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5143500" cx="9144000"/>
  <p:notesSz cx="6858000" cy="9144000"/>
  <p:embeddedFontLst>
    <p:embeddedFont>
      <p:font typeface="Roboto"/>
      <p:regular r:id="rId26"/>
      <p:bold r:id="rId27"/>
      <p:italic r:id="rId28"/>
      <p:boldItalic r:id="rId29"/>
    </p:embeddedFont>
    <p:embeddedFont>
      <p:font typeface="Nunito"/>
      <p:regular r:id="rId30"/>
      <p:bold r:id="rId31"/>
      <p:italic r:id="rId32"/>
      <p:boldItalic r:id="rId33"/>
    </p:embeddedFont>
    <p:embeddedFont>
      <p:font typeface="Maven Pro"/>
      <p:regular r:id="rId34"/>
      <p:bold r:id="rId35"/>
    </p:embeddedFont>
    <p:embeddedFont>
      <p:font typeface="Albert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29AFEC6-7797-4728-95FC-F4859F619468}">
  <a:tblStyle styleId="{529AFEC6-7797-4728-95FC-F4859F6194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EBCB1DF-2F93-4D29-8B2F-7B361AE2FBD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CE524622-C1F0-4DCE-94C8-92E7C0798D3F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regular.fntdata"/><Relationship Id="rId25" Type="http://schemas.openxmlformats.org/officeDocument/2006/relationships/slide" Target="slides/slide19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Nunito-bold.fntdata"/><Relationship Id="rId30" Type="http://schemas.openxmlformats.org/officeDocument/2006/relationships/font" Target="fonts/Nunito-regular.fntdata"/><Relationship Id="rId11" Type="http://schemas.openxmlformats.org/officeDocument/2006/relationships/slide" Target="slides/slide5.xml"/><Relationship Id="rId33" Type="http://schemas.openxmlformats.org/officeDocument/2006/relationships/font" Target="fonts/Nunito-boldItalic.fntdata"/><Relationship Id="rId10" Type="http://schemas.openxmlformats.org/officeDocument/2006/relationships/slide" Target="slides/slide4.xml"/><Relationship Id="rId32" Type="http://schemas.openxmlformats.org/officeDocument/2006/relationships/font" Target="fonts/Nunito-italic.fntdata"/><Relationship Id="rId13" Type="http://schemas.openxmlformats.org/officeDocument/2006/relationships/slide" Target="slides/slide7.xml"/><Relationship Id="rId35" Type="http://schemas.openxmlformats.org/officeDocument/2006/relationships/font" Target="fonts/MavenPro-bold.fntdata"/><Relationship Id="rId12" Type="http://schemas.openxmlformats.org/officeDocument/2006/relationships/slide" Target="slides/slide6.xml"/><Relationship Id="rId34" Type="http://schemas.openxmlformats.org/officeDocument/2006/relationships/font" Target="fonts/MavenPro-regular.fntdata"/><Relationship Id="rId15" Type="http://schemas.openxmlformats.org/officeDocument/2006/relationships/slide" Target="slides/slide9.xml"/><Relationship Id="rId37" Type="http://schemas.openxmlformats.org/officeDocument/2006/relationships/font" Target="fonts/AlbertSans-bold.fntdata"/><Relationship Id="rId14" Type="http://schemas.openxmlformats.org/officeDocument/2006/relationships/slide" Target="slides/slide8.xml"/><Relationship Id="rId36" Type="http://schemas.openxmlformats.org/officeDocument/2006/relationships/font" Target="fonts/AlbertSans-regular.fntdata"/><Relationship Id="rId17" Type="http://schemas.openxmlformats.org/officeDocument/2006/relationships/slide" Target="slides/slide11.xml"/><Relationship Id="rId39" Type="http://schemas.openxmlformats.org/officeDocument/2006/relationships/font" Target="fonts/AlbertSans-boldItalic.fntdata"/><Relationship Id="rId16" Type="http://schemas.openxmlformats.org/officeDocument/2006/relationships/slide" Target="slides/slide10.xml"/><Relationship Id="rId38" Type="http://schemas.openxmlformats.org/officeDocument/2006/relationships/font" Target="fonts/AlbertSans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usiness.uoregon.edu/sites/default/files/media/PhelpsHeidlWadhwa_2012_JoM.pdf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562a86ef8_2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f562a86ef8_2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62a86ef8_2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562a86ef8_2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81d19285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f81d19285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562a86ef8_2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f562a86ef8_2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562a86ef8_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562a86ef8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824005ccf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f824005ccf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824005cc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f824005cc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Ask the audience: What do you notice? (4mins)</a:t>
            </a:r>
            <a:endParaRPr b="1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Core in the middle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Arms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Long paths for people on the outside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Cluster in lower left that is not connected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Academic partners are not connected to main cluster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There are bridge ties to isolated networks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heterogeneity refers to a significant variation in the structural properties or the attributes of nodes within a network, which goes beyond what is expected by chance</a:t>
            </a:r>
            <a:endParaRPr sz="13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homophily refers to the principle that individuals with similar attributes are more likely to form connections and relationships within a network,</a:t>
            </a:r>
            <a:endParaRPr sz="13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824005ccf_0_3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Literature shows that there are benefits that are inclusive…Opportunity bring into core (one step away to bring them in) – suggestions?? Invite unique partners onto projects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https://business.uoregon.edu/sites/default/files/media/PhelpsHeidlWadhwa_2012_JoM.pdf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3f824005ccf_0_3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824005ccf_0_10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824005ccf_0_10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10 seconds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Goal is let audience know that this was a BIG study and we are showing a fraction of it.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562a86ef8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f562a86ef8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https://sictransittecnicamundi.blogspot.com/2006/04/measuring-social-networks.html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562a86ef8_2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562a86ef8_2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824005cc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824005cc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81d1928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81d1928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824005cc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824005cc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824005ccf_0_1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824005ccf_0_1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work network you recognize on your left, and the advice network on the right. This means that the person selected “I go to this person for advice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 notice?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Less individuals in this network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Weighted Avg. Path Length (doesn’t lean towards people who wrote in more connections)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62a86ef8_2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562a86ef8_2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3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Note: </a:t>
            </a:r>
            <a:r>
              <a:rPr lang="en" sz="1300">
                <a:solidFill>
                  <a:srgbClr val="424242"/>
                </a:solidFill>
                <a:latin typeface="Nunito"/>
                <a:ea typeface="Nunito"/>
                <a:cs typeface="Nunito"/>
                <a:sym typeface="Nunito"/>
              </a:rPr>
              <a:t>These can be evaluated in myriad ways (ie; what happens to these characteristics when all non-NOAA collaborators are removed from the network.)</a:t>
            </a:r>
            <a:endParaRPr sz="1300">
              <a:solidFill>
                <a:srgbClr val="42424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824005ccf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f824005cc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OBJECT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 sz="1100"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 sz="1100"/>
            </a:lvl1pPr>
            <a:lvl2pPr indent="0" lvl="1" marL="0" algn="r">
              <a:spcBef>
                <a:spcPts val="0"/>
              </a:spcBef>
              <a:buNone/>
              <a:defRPr sz="1100"/>
            </a:lvl2pPr>
            <a:lvl3pPr indent="0" lvl="2" marL="0" algn="r">
              <a:spcBef>
                <a:spcPts val="0"/>
              </a:spcBef>
              <a:buNone/>
              <a:defRPr sz="1100"/>
            </a:lvl3pPr>
            <a:lvl4pPr indent="0" lvl="3" marL="0" algn="r">
              <a:spcBef>
                <a:spcPts val="0"/>
              </a:spcBef>
              <a:buNone/>
              <a:defRPr sz="1100"/>
            </a:lvl4pPr>
            <a:lvl5pPr indent="0" lvl="4" marL="0" algn="r">
              <a:spcBef>
                <a:spcPts val="0"/>
              </a:spcBef>
              <a:buNone/>
              <a:defRPr sz="1100"/>
            </a:lvl5pPr>
            <a:lvl6pPr indent="0" lvl="5" marL="0" algn="r">
              <a:spcBef>
                <a:spcPts val="0"/>
              </a:spcBef>
              <a:buNone/>
              <a:defRPr sz="1100"/>
            </a:lvl6pPr>
            <a:lvl7pPr indent="0" lvl="6" marL="0" algn="r">
              <a:spcBef>
                <a:spcPts val="0"/>
              </a:spcBef>
              <a:buNone/>
              <a:defRPr sz="1100"/>
            </a:lvl7pPr>
            <a:lvl8pPr indent="0" lvl="7" marL="0" algn="r">
              <a:spcBef>
                <a:spcPts val="0"/>
              </a:spcBef>
              <a:buNone/>
              <a:defRPr sz="1100"/>
            </a:lvl8pPr>
            <a:lvl9pPr indent="0" lvl="8" marL="0" algn="r">
              <a:spcBef>
                <a:spcPts val="0"/>
              </a:spcBef>
              <a:buNone/>
              <a:defRPr sz="11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 sz="1100"/>
            </a:lvl9pPr>
          </a:lstStyle>
          <a:p/>
        </p:txBody>
      </p:sp>
      <p:sp>
        <p:nvSpPr>
          <p:cNvPr id="90" name="Google Shape;90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91" name="Google Shape;91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 sz="1100"/>
            </a:lvl1pPr>
            <a:lvl2pPr indent="0" lvl="1" marL="0" algn="r">
              <a:spcBef>
                <a:spcPts val="0"/>
              </a:spcBef>
              <a:buNone/>
              <a:defRPr sz="1100"/>
            </a:lvl2pPr>
            <a:lvl3pPr indent="0" lvl="2" marL="0" algn="r">
              <a:spcBef>
                <a:spcPts val="0"/>
              </a:spcBef>
              <a:buNone/>
              <a:defRPr sz="1100"/>
            </a:lvl3pPr>
            <a:lvl4pPr indent="0" lvl="3" marL="0" algn="r">
              <a:spcBef>
                <a:spcPts val="0"/>
              </a:spcBef>
              <a:buNone/>
              <a:defRPr sz="1100"/>
            </a:lvl4pPr>
            <a:lvl5pPr indent="0" lvl="4" marL="0" algn="r">
              <a:spcBef>
                <a:spcPts val="0"/>
              </a:spcBef>
              <a:buNone/>
              <a:defRPr sz="1100"/>
            </a:lvl5pPr>
            <a:lvl6pPr indent="0" lvl="5" marL="0" algn="r">
              <a:spcBef>
                <a:spcPts val="0"/>
              </a:spcBef>
              <a:buNone/>
              <a:defRPr sz="1100"/>
            </a:lvl6pPr>
            <a:lvl7pPr indent="0" lvl="6" marL="0" algn="r">
              <a:spcBef>
                <a:spcPts val="0"/>
              </a:spcBef>
              <a:buNone/>
              <a:defRPr sz="1100"/>
            </a:lvl7pPr>
            <a:lvl8pPr indent="0" lvl="7" marL="0" algn="r">
              <a:spcBef>
                <a:spcPts val="0"/>
              </a:spcBef>
              <a:buNone/>
              <a:defRPr sz="1100"/>
            </a:lvl8pPr>
            <a:lvl9pPr indent="0" lvl="8" marL="0" algn="r">
              <a:spcBef>
                <a:spcPts val="0"/>
              </a:spcBef>
              <a:buNone/>
              <a:defRPr sz="11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agregory@ucar.edu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agregory@ucar.edu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epic.noaa.gov" TargetMode="External"/><Relationship Id="rId4" Type="http://schemas.openxmlformats.org/officeDocument/2006/relationships/hyperlink" Target="http://ufs.epic.noaa.gov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ctrTitle"/>
          </p:nvPr>
        </p:nvSpPr>
        <p:spPr>
          <a:xfrm>
            <a:off x="824000" y="375125"/>
            <a:ext cx="62574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i="1" lang="en" sz="4500"/>
              <a:t>Measuring our Community</a:t>
            </a:r>
            <a:endParaRPr i="1" sz="4500"/>
          </a:p>
        </p:txBody>
      </p:sp>
      <p:sp>
        <p:nvSpPr>
          <p:cNvPr id="98" name="Google Shape;98;p15"/>
          <p:cNvSpPr txBox="1"/>
          <p:nvPr>
            <p:ph idx="1" type="subTitle"/>
          </p:nvPr>
        </p:nvSpPr>
        <p:spPr>
          <a:xfrm>
            <a:off x="824000" y="1876350"/>
            <a:ext cx="67482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Social Science Metrics for </a:t>
            </a:r>
            <a:endParaRPr sz="3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the Unified Forecast System</a:t>
            </a:r>
            <a:endParaRPr sz="3500"/>
          </a:p>
        </p:txBody>
      </p:sp>
      <p:sp>
        <p:nvSpPr>
          <p:cNvPr id="99" name="Google Shape;99;p15"/>
          <p:cNvSpPr txBox="1"/>
          <p:nvPr/>
        </p:nvSpPr>
        <p:spPr>
          <a:xfrm>
            <a:off x="824000" y="3409925"/>
            <a:ext cx="5732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Alison Gregory</a:t>
            </a:r>
            <a:endParaRPr b="1" sz="1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Community </a:t>
            </a:r>
            <a:r>
              <a:rPr i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Engagement</a:t>
            </a:r>
            <a:r>
              <a:rPr i="1" lang="en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Specialist for the UFS</a:t>
            </a:r>
            <a:endParaRPr i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UCAR UCP, Cooperation Programs for the Advancement of Earth System Sciences</a:t>
            </a:r>
            <a:endParaRPr sz="1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agregory@ucar.edu</a:t>
            </a:r>
            <a:endParaRPr b="1" i="1" sz="12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“Success”?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25" title="Gemini_Generated_Image_xo0qpcxo0qpcxo0q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938" y="111425"/>
            <a:ext cx="8828124" cy="481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Recommendations</a:t>
            </a:r>
            <a:endParaRPr/>
          </a:p>
        </p:txBody>
      </p:sp>
      <p:sp>
        <p:nvSpPr>
          <p:cNvPr id="224" name="Google Shape;224;p26"/>
          <p:cNvSpPr txBox="1"/>
          <p:nvPr>
            <p:ph idx="1" type="body"/>
          </p:nvPr>
        </p:nvSpPr>
        <p:spPr>
          <a:xfrm>
            <a:off x="728425" y="1270000"/>
            <a:ext cx="7096500" cy="28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Longitudinal Data is best</a:t>
            </a:r>
            <a:r>
              <a:rPr lang="en" sz="1800"/>
              <a:t>:</a:t>
            </a:r>
            <a:r>
              <a:rPr lang="en" sz="1800"/>
              <a:t> 2nd Network Survey (2027?)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Measuring Change: </a:t>
            </a:r>
            <a:r>
              <a:rPr lang="en" sz="1800"/>
              <a:t>Determine metric scoring/ranking processes and evaluation cadence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Comparing Networks: </a:t>
            </a:r>
            <a:r>
              <a:rPr lang="en" sz="1800"/>
              <a:t>How does MPAS network compare to UFS?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Receive input from YOU: </a:t>
            </a:r>
            <a:r>
              <a:rPr lang="en" sz="1800"/>
              <a:t>Are we </a:t>
            </a:r>
            <a:r>
              <a:rPr lang="en" sz="1800"/>
              <a:t>measuring</a:t>
            </a:r>
            <a:r>
              <a:rPr lang="en" sz="1800"/>
              <a:t> the right processes? What are we missing? →</a:t>
            </a:r>
            <a:r>
              <a:rPr b="1" lang="en" sz="1800"/>
              <a:t> Pair &amp; Share Conclusion Activity Friday July 24th, 11:30am EDT</a:t>
            </a:r>
            <a:endParaRPr b="1" sz="1800"/>
          </a:p>
        </p:txBody>
      </p:sp>
      <p:sp>
        <p:nvSpPr>
          <p:cNvPr id="225" name="Google Shape;225;p26"/>
          <p:cNvSpPr txBox="1"/>
          <p:nvPr/>
        </p:nvSpPr>
        <p:spPr>
          <a:xfrm>
            <a:off x="210000" y="4207500"/>
            <a:ext cx="4657500" cy="7851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73763"/>
                </a:solidFill>
                <a:latin typeface="Nunito"/>
                <a:ea typeface="Nunito"/>
                <a:cs typeface="Nunito"/>
                <a:sym typeface="Nunito"/>
              </a:rPr>
              <a:t>Alison Gregory, UFS Community Engagement Specialist</a:t>
            </a:r>
            <a:endParaRPr b="1" sz="1300">
              <a:solidFill>
                <a:srgbClr val="07376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73763"/>
                </a:solidFill>
                <a:latin typeface="Nunito"/>
                <a:ea typeface="Nunito"/>
                <a:cs typeface="Nunito"/>
                <a:sym typeface="Nunito"/>
              </a:rPr>
              <a:t>UCAR UCP CPAESS</a:t>
            </a:r>
            <a:endParaRPr b="1" sz="1300">
              <a:solidFill>
                <a:srgbClr val="07376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agregory@ucar.edu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26" name="Google Shape;226;p26"/>
          <p:cNvGrpSpPr/>
          <p:nvPr/>
        </p:nvGrpSpPr>
        <p:grpSpPr>
          <a:xfrm>
            <a:off x="6814164" y="207983"/>
            <a:ext cx="2179884" cy="1564682"/>
            <a:chOff x="3608800" y="1014175"/>
            <a:chExt cx="4064674" cy="2917550"/>
          </a:xfrm>
        </p:grpSpPr>
        <p:pic>
          <p:nvPicPr>
            <p:cNvPr id="227" name="Google Shape;227;p26" title="Untitled design.png"/>
            <p:cNvPicPr preferRelativeResize="0"/>
            <p:nvPr/>
          </p:nvPicPr>
          <p:blipFill rotWithShape="1">
            <a:blip r:embed="rId4">
              <a:alphaModFix/>
            </a:blip>
            <a:srcRect b="0" l="10564" r="11066" t="0"/>
            <a:stretch/>
          </p:blipFill>
          <p:spPr>
            <a:xfrm>
              <a:off x="3608800" y="1014175"/>
              <a:ext cx="4064674" cy="2917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8" name="Google Shape;228;p26"/>
            <p:cNvSpPr txBox="1"/>
            <p:nvPr/>
          </p:nvSpPr>
          <p:spPr>
            <a:xfrm>
              <a:off x="4531650" y="1986132"/>
              <a:ext cx="722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000" lIns="34000" spcFirstLastPara="1" rIns="34000" wrap="square" tIns="340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58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Network</a:t>
              </a:r>
              <a:endParaRPr b="1" sz="558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9" name="Google Shape;229;p26"/>
            <p:cNvSpPr txBox="1"/>
            <p:nvPr/>
          </p:nvSpPr>
          <p:spPr>
            <a:xfrm>
              <a:off x="5157443" y="1550078"/>
              <a:ext cx="919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000" lIns="34000" spcFirstLastPara="1" rIns="34000" wrap="square" tIns="340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58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Engagement</a:t>
              </a:r>
              <a:endParaRPr b="1" sz="558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30" name="Google Shape;230;p26"/>
            <p:cNvSpPr txBox="1"/>
            <p:nvPr/>
          </p:nvSpPr>
          <p:spPr>
            <a:xfrm>
              <a:off x="6228783" y="1931482"/>
              <a:ext cx="824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000" lIns="34000" spcFirstLastPara="1" rIns="34000" wrap="square" tIns="340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58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Technical</a:t>
              </a:r>
              <a:endParaRPr b="1" sz="558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31" name="Google Shape;231;p26"/>
            <p:cNvSpPr txBox="1"/>
            <p:nvPr/>
          </p:nvSpPr>
          <p:spPr>
            <a:xfrm>
              <a:off x="5380248" y="2123474"/>
              <a:ext cx="722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000" lIns="34000" spcFirstLastPara="1" rIns="34000" wrap="square" tIns="340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58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Strategic</a:t>
              </a:r>
              <a:endParaRPr b="1" sz="558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/>
          <p:nvPr/>
        </p:nvSpPr>
        <p:spPr>
          <a:xfrm>
            <a:off x="694200" y="631083"/>
            <a:ext cx="3494750" cy="864450"/>
          </a:xfrm>
          <a:prstGeom prst="flowChartManualInpu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Nunito"/>
                <a:ea typeface="Nunito"/>
                <a:cs typeface="Nunito"/>
                <a:sym typeface="Nunito"/>
              </a:rPr>
              <a:t>Other UFS Engagement Happenings…</a:t>
            </a:r>
            <a:endParaRPr b="1"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7" name="Google Shape;237;p27"/>
          <p:cNvSpPr txBox="1"/>
          <p:nvPr>
            <p:ph idx="1" type="body"/>
          </p:nvPr>
        </p:nvSpPr>
        <p:spPr>
          <a:xfrm>
            <a:off x="888300" y="1700375"/>
            <a:ext cx="7940400" cy="28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UFS Ambassador Program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Lapenta Internships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K-12 Engagement: College lesson plans, tutorials, Weather Camp?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C</a:t>
            </a:r>
            <a:r>
              <a:rPr lang="en" sz="1800"/>
              <a:t>ommunity </a:t>
            </a:r>
            <a:r>
              <a:rPr b="1" lang="en" sz="1800"/>
              <a:t>M</a:t>
            </a:r>
            <a:r>
              <a:rPr lang="en" sz="1800"/>
              <a:t>odeling </a:t>
            </a:r>
            <a:r>
              <a:rPr b="1" lang="en" sz="1800"/>
              <a:t>C</a:t>
            </a:r>
            <a:r>
              <a:rPr lang="en" sz="1800"/>
              <a:t>ommittee - Information Gathering &amp; Reporting (R2O2R + Usability)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EPIC + UIFCW Soc. Sci Assessment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Websites, social media, newsletter, UFS emailing list, UIFCW</a:t>
            </a:r>
            <a:endParaRPr sz="1800"/>
          </a:p>
        </p:txBody>
      </p:sp>
      <p:sp>
        <p:nvSpPr>
          <p:cNvPr id="238" name="Google Shape;238;p27"/>
          <p:cNvSpPr txBox="1"/>
          <p:nvPr/>
        </p:nvSpPr>
        <p:spPr>
          <a:xfrm>
            <a:off x="210000" y="4207500"/>
            <a:ext cx="4657500" cy="7851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73763"/>
                </a:solidFill>
                <a:latin typeface="Nunito"/>
                <a:ea typeface="Nunito"/>
                <a:cs typeface="Nunito"/>
                <a:sym typeface="Nunito"/>
              </a:rPr>
              <a:t>Alison Gregory, UFS Community Engagement Specialist</a:t>
            </a:r>
            <a:endParaRPr b="1" sz="1300">
              <a:solidFill>
                <a:srgbClr val="07376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73763"/>
                </a:solidFill>
                <a:latin typeface="Nunito"/>
                <a:ea typeface="Nunito"/>
                <a:cs typeface="Nunito"/>
                <a:sym typeface="Nunito"/>
              </a:rPr>
              <a:t>UCAR UCP CPAESS</a:t>
            </a:r>
            <a:endParaRPr b="1" sz="1300">
              <a:solidFill>
                <a:srgbClr val="07376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agregory@ucar.edu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Supplemental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Triads!</a:t>
            </a:r>
            <a:endParaRPr/>
          </a:p>
        </p:txBody>
      </p:sp>
      <p:pic>
        <p:nvPicPr>
          <p:cNvPr id="249" name="Google Shape;24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321" y="1230325"/>
            <a:ext cx="3449124" cy="3357551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9"/>
          <p:cNvSpPr txBox="1"/>
          <p:nvPr/>
        </p:nvSpPr>
        <p:spPr>
          <a:xfrm>
            <a:off x="4572000" y="1603400"/>
            <a:ext cx="3548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Tu, Kun &amp; Li, Jian &amp; Towsley, Don &amp; Braines, Dave &amp; Turner, Liam. (2018). gl2vec: Learning Feature Representation Using Graphlets for Directed Networks. 10.48550/arXiv.1812.05473.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0932" y="0"/>
            <a:ext cx="401333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0"/>
          <p:cNvSpPr txBox="1"/>
          <p:nvPr>
            <p:ph type="title"/>
          </p:nvPr>
        </p:nvSpPr>
        <p:spPr>
          <a:xfrm>
            <a:off x="1263375" y="649100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Network: Job Type</a:t>
            </a:r>
            <a:endParaRPr/>
          </a:p>
        </p:txBody>
      </p:sp>
      <p:graphicFrame>
        <p:nvGraphicFramePr>
          <p:cNvPr id="257" name="Google Shape;257;p30"/>
          <p:cNvGraphicFramePr/>
          <p:nvPr/>
        </p:nvGraphicFramePr>
        <p:xfrm>
          <a:off x="356486" y="14159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{CE524622-C1F0-4DCE-94C8-92E7C0798D3F}</a:tableStyleId>
              </a:tblPr>
              <a:tblGrid>
                <a:gridCol w="3173150"/>
                <a:gridCol w="679675"/>
              </a:tblGrid>
              <a:tr h="34255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/>
                        <a:t>Job Type</a:t>
                      </a:r>
                      <a:r>
                        <a:rPr lang="en" sz="1700" u="none" cap="none" strike="noStrike"/>
                        <a:t> </a:t>
                      </a:r>
                      <a:endParaRPr sz="19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374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Academia - Cooperative Institute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A5CF"/>
                    </a:solidFill>
                  </a:tcPr>
                </a:tc>
              </a:tr>
              <a:tr h="341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Academia - College or University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70AB"/>
                    </a:solidFill>
                  </a:tcPr>
                </a:tc>
              </a:tr>
              <a:tr h="310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Research Institute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1107C"/>
                    </a:solidFill>
                  </a:tcPr>
                </a:tc>
              </a:tr>
              <a:tr h="310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NOAA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298A"/>
                    </a:solidFill>
                  </a:tcPr>
                </a:tc>
              </a:tr>
              <a:tr h="337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Private Sector - NOAA Contractor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AB00"/>
                    </a:solidFill>
                  </a:tcPr>
                </a:tc>
              </a:tr>
              <a:tr h="310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Fed - Non-NOAA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A61D"/>
                    </a:solidFill>
                  </a:tcPr>
                </a:tc>
              </a:tr>
              <a:tr h="310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2"/>
                          </a:solidFill>
                        </a:rPr>
                        <a:t>Private Sector - Non-NOAA</a:t>
                      </a:r>
                      <a:endParaRPr sz="15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510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1"/>
          <p:cNvSpPr txBox="1"/>
          <p:nvPr>
            <p:ph idx="1" type="body"/>
          </p:nvPr>
        </p:nvSpPr>
        <p:spPr>
          <a:xfrm>
            <a:off x="628650" y="1277400"/>
            <a:ext cx="4208400" cy="37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 u="sng"/>
              <a:t>From the Literature</a:t>
            </a:r>
            <a:endParaRPr b="1" sz="1800" u="sng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Different kinds of direct contacts increase knowledge sharing</a:t>
            </a:r>
            <a:endParaRPr sz="1800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Increasing network connectivity increases knowledge flow through the network</a:t>
            </a:r>
            <a:endParaRPr sz="1800"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An actors degree centrality increases the knowledge received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400"/>
              <a:t>Knowledge, Networks, and Knowledge Networks: A Review and Research Agenda (Phelps et al. 2012)</a:t>
            </a:r>
            <a:endParaRPr i="1" sz="1400"/>
          </a:p>
        </p:txBody>
      </p:sp>
      <p:pic>
        <p:nvPicPr>
          <p:cNvPr id="263" name="Google Shape;263;p31" title="Work_Combin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5560" y="0"/>
            <a:ext cx="4013341" cy="51435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4" name="Google Shape;264;p31"/>
          <p:cNvGraphicFramePr/>
          <p:nvPr/>
        </p:nvGraphicFramePr>
        <p:xfrm>
          <a:off x="7395336" y="41034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{CE524622-C1F0-4DCE-94C8-92E7C0798D3F}</a:tableStyleId>
              </a:tblPr>
              <a:tblGrid>
                <a:gridCol w="1289350"/>
                <a:gridCol w="384625"/>
              </a:tblGrid>
              <a:tr h="25095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Affiliation</a:t>
                      </a:r>
                      <a:endParaRPr sz="16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75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2"/>
                          </a:solidFill>
                        </a:rPr>
                        <a:t>NOAA</a:t>
                      </a:r>
                      <a:endParaRPr b="1" sz="16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570B3"/>
                    </a:solidFill>
                  </a:tcPr>
                </a:tc>
              </a:tr>
              <a:tr h="275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2"/>
                          </a:solidFill>
                        </a:rPr>
                        <a:t>Non-NOAA</a:t>
                      </a:r>
                      <a:endParaRPr b="1" sz="1600">
                        <a:solidFill>
                          <a:schemeClr val="dk2"/>
                        </a:solidFill>
                      </a:endParaRPr>
                    </a:p>
                  </a:txBody>
                  <a:tcPr marT="34300" marB="34300" marR="68600" marL="6860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34300" marB="34300" marR="68600" marL="6860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B9E77"/>
                    </a:solidFill>
                  </a:tcPr>
                </a:tc>
              </a:tr>
            </a:tbl>
          </a:graphicData>
        </a:graphic>
      </p:graphicFrame>
      <p:sp>
        <p:nvSpPr>
          <p:cNvPr id="265" name="Google Shape;265;p31"/>
          <p:cNvSpPr txBox="1"/>
          <p:nvPr>
            <p:ph type="title"/>
          </p:nvPr>
        </p:nvSpPr>
        <p:spPr>
          <a:xfrm>
            <a:off x="628650" y="2831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000"/>
              <a:t>This Network: Opportunity</a:t>
            </a: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"/>
          <p:cNvSpPr txBox="1"/>
          <p:nvPr>
            <p:ph type="title"/>
          </p:nvPr>
        </p:nvSpPr>
        <p:spPr>
          <a:xfrm>
            <a:off x="2119050" y="301650"/>
            <a:ext cx="4905900" cy="6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Analysis</a:t>
            </a:r>
            <a:endParaRPr/>
          </a:p>
        </p:txBody>
      </p:sp>
      <p:sp>
        <p:nvSpPr>
          <p:cNvPr id="271" name="Google Shape;271;p32"/>
          <p:cNvSpPr txBox="1"/>
          <p:nvPr>
            <p:ph idx="1" type="body"/>
          </p:nvPr>
        </p:nvSpPr>
        <p:spPr>
          <a:xfrm>
            <a:off x="499550" y="1300950"/>
            <a:ext cx="5102100" cy="37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85738" lvl="0" marL="1778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 is your age?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I contribute valuable ideas to the UFS community.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The UFS is important to my current work.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I feel responsible for the success of the UFS.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How often do you contribute code to the UFS (Github, etc.)?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 is your highest education level?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How familiar are you with the UFS code base and related applications?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 gender identity best describes you?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 is your race and/or ethnicity? Select all that apply.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 best characterizes your job type?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What employment/career level best describes you?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Are you a member of a UFS Working Group or Cross-Cutting Team?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How often do you run the UFS code or associated applications? Select one.</a:t>
            </a:r>
            <a:endParaRPr sz="1125"/>
          </a:p>
          <a:p>
            <a:pPr indent="-1857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Do you attend UFS Steering Committee Meetings? Select one.</a:t>
            </a:r>
            <a:endParaRPr sz="1125"/>
          </a:p>
          <a:p>
            <a:pPr indent="-160338" lvl="0" marL="17780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</a:pPr>
            <a:r>
              <a:rPr lang="en" sz="1125"/>
              <a:t>Completion </a:t>
            </a:r>
            <a:endParaRPr sz="1125"/>
          </a:p>
          <a:p>
            <a:pPr indent="-114300" lvl="0" marL="177800" rtl="0" algn="l">
              <a:lnSpc>
                <a:spcPct val="70000"/>
              </a:lnSpc>
              <a:spcBef>
                <a:spcPts val="8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00"/>
          </a:p>
        </p:txBody>
      </p:sp>
      <p:sp>
        <p:nvSpPr>
          <p:cNvPr id="272" name="Google Shape;272;p32"/>
          <p:cNvSpPr txBox="1"/>
          <p:nvPr/>
        </p:nvSpPr>
        <p:spPr>
          <a:xfrm>
            <a:off x="7462750" y="3862300"/>
            <a:ext cx="1337400" cy="106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3" name="Google Shape;273;p32"/>
          <p:cNvSpPr txBox="1"/>
          <p:nvPr>
            <p:ph idx="2" type="body"/>
          </p:nvPr>
        </p:nvSpPr>
        <p:spPr>
          <a:xfrm>
            <a:off x="5367950" y="1300950"/>
            <a:ext cx="3276600" cy="37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1" marL="3429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00"/>
              <a:t>Relationship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see this person as a leader.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This person is a mentor to me.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learn from this person.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seek advice from this person.</a:t>
            </a:r>
            <a:endParaRPr sz="1000"/>
          </a:p>
          <a:p>
            <a:pPr indent="0" lvl="1" marL="3429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t/>
            </a:r>
            <a:endParaRPr sz="1000"/>
          </a:p>
          <a:p>
            <a:pPr indent="0" lvl="1" marL="3429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00"/>
              <a:t>Work 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attend the same meetings, conferences, or workshops as this person.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occasionally meet one-on-one with this person.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have collaborated on a shared research project, publication, or presentation with this person.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Combined</a:t>
            </a:r>
            <a:endParaRPr sz="1000"/>
          </a:p>
          <a:p>
            <a:pPr indent="-762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t/>
            </a:r>
            <a:endParaRPr sz="1000"/>
          </a:p>
          <a:p>
            <a:pPr indent="0" lvl="1" marL="3429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00"/>
              <a:t>Psych Safety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feel comfortable sharing new ideas with this person.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feel this person has my best interests in mind.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feel this person is qualified to give me good advice in this field.</a:t>
            </a:r>
            <a:endParaRPr sz="1000"/>
          </a:p>
          <a:p>
            <a:pPr indent="-139700" lvl="1" marL="52070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</a:pPr>
            <a:r>
              <a:rPr lang="en" sz="1000"/>
              <a:t>I trust this person.</a:t>
            </a:r>
            <a:endParaRPr sz="1000"/>
          </a:p>
        </p:txBody>
      </p:sp>
      <p:sp>
        <p:nvSpPr>
          <p:cNvPr id="274" name="Google Shape;274;p32"/>
          <p:cNvSpPr txBox="1"/>
          <p:nvPr/>
        </p:nvSpPr>
        <p:spPr>
          <a:xfrm>
            <a:off x="5367950" y="929625"/>
            <a:ext cx="30000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Social Network Survey Questions</a:t>
            </a:r>
            <a:endParaRPr b="1" sz="11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75" name="Google Shape;275;p32"/>
          <p:cNvSpPr txBox="1"/>
          <p:nvPr>
            <p:ph type="title"/>
          </p:nvPr>
        </p:nvSpPr>
        <p:spPr>
          <a:xfrm>
            <a:off x="628650" y="929624"/>
            <a:ext cx="788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lang="en" sz="1100"/>
              <a:t>Complete list of Attributes</a:t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3250" y="572040"/>
            <a:ext cx="6197500" cy="399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927725" y="522802"/>
            <a:ext cx="7030500" cy="273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Role</a:t>
            </a:r>
            <a:endParaRPr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873625" y="1300950"/>
            <a:ext cx="7030500" cy="145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0000"/>
                </a:solidFill>
                <a:highlight>
                  <a:schemeClr val="lt1"/>
                </a:highlight>
              </a:rPr>
              <a:t>Utilize </a:t>
            </a:r>
            <a:r>
              <a:rPr b="1" lang="en" sz="2200" u="sng">
                <a:solidFill>
                  <a:srgbClr val="000000"/>
                </a:solidFill>
                <a:highlight>
                  <a:schemeClr val="lt1"/>
                </a:highlight>
              </a:rPr>
              <a:t>social science methodologies</a:t>
            </a:r>
            <a:r>
              <a:rPr lang="en" sz="2200">
                <a:solidFill>
                  <a:srgbClr val="000000"/>
                </a:solidFill>
                <a:highlight>
                  <a:schemeClr val="lt1"/>
                </a:highlight>
              </a:rPr>
              <a:t> to </a:t>
            </a:r>
            <a:r>
              <a:rPr b="1" lang="en" sz="2200" u="sng">
                <a:solidFill>
                  <a:srgbClr val="001D35"/>
                </a:solidFill>
                <a:highlight>
                  <a:schemeClr val="lt1"/>
                </a:highlight>
              </a:rPr>
              <a:t>identify</a:t>
            </a:r>
            <a:r>
              <a:rPr b="1" lang="en" sz="2200" u="sng">
                <a:solidFill>
                  <a:srgbClr val="000000"/>
                </a:solidFill>
                <a:highlight>
                  <a:schemeClr val="lt1"/>
                </a:highlight>
              </a:rPr>
              <a:t> best practices</a:t>
            </a:r>
            <a:r>
              <a:rPr lang="en" sz="2200">
                <a:solidFill>
                  <a:srgbClr val="000000"/>
                </a:solidFill>
                <a:highlight>
                  <a:schemeClr val="lt1"/>
                </a:highlight>
              </a:rPr>
              <a:t>, </a:t>
            </a:r>
            <a:r>
              <a:rPr b="1" lang="en" sz="2200" u="sng">
                <a:solidFill>
                  <a:srgbClr val="000000"/>
                </a:solidFill>
                <a:highlight>
                  <a:schemeClr val="lt1"/>
                </a:highlight>
              </a:rPr>
              <a:t>understand</a:t>
            </a:r>
            <a:r>
              <a:rPr lang="en" sz="2200">
                <a:solidFill>
                  <a:srgbClr val="000000"/>
                </a:solidFill>
                <a:highlight>
                  <a:schemeClr val="lt1"/>
                </a:highlight>
              </a:rPr>
              <a:t> and </a:t>
            </a:r>
            <a:r>
              <a:rPr b="1" lang="en" sz="2200" u="sng">
                <a:solidFill>
                  <a:srgbClr val="000000"/>
                </a:solidFill>
                <a:highlight>
                  <a:schemeClr val="lt1"/>
                </a:highlight>
              </a:rPr>
              <a:t>measure progress</a:t>
            </a:r>
            <a:r>
              <a:rPr b="1" lang="en" sz="2200">
                <a:solidFill>
                  <a:srgbClr val="000000"/>
                </a:solidFill>
                <a:highlight>
                  <a:schemeClr val="lt1"/>
                </a:highlight>
              </a:rPr>
              <a:t> </a:t>
            </a:r>
            <a:r>
              <a:rPr lang="en" sz="2200">
                <a:solidFill>
                  <a:srgbClr val="000000"/>
                </a:solidFill>
                <a:highlight>
                  <a:schemeClr val="lt1"/>
                </a:highlight>
              </a:rPr>
              <a:t>with respect to the [UFS] community.</a:t>
            </a:r>
            <a:endParaRPr b="1" sz="240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835525" y="338425"/>
            <a:ext cx="7030500" cy="66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</p:txBody>
      </p:sp>
      <p:pic>
        <p:nvPicPr>
          <p:cNvPr id="111" name="Google Shape;111;p17" title="Strategies_Puzz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951" y="2755749"/>
            <a:ext cx="1956525" cy="202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/>
          <p:nvPr/>
        </p:nvSpPr>
        <p:spPr>
          <a:xfrm>
            <a:off x="835525" y="949675"/>
            <a:ext cx="729378" cy="243108"/>
          </a:xfrm>
          <a:prstGeom prst="flowChartTermina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2024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835525" y="2096875"/>
            <a:ext cx="729378" cy="243108"/>
          </a:xfrm>
          <a:prstGeom prst="flowChartTerminator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2025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1642550" y="949675"/>
            <a:ext cx="1889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The UFS Community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427250" y="1042075"/>
            <a:ext cx="147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EVERYONE</a:t>
            </a:r>
            <a:endParaRPr b="1" sz="18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798800" y="908275"/>
            <a:ext cx="729300" cy="7293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18000"/>
              </a:srgbClr>
            </a:outerShdw>
            <a:reflection blurRad="0" dir="5400000" dist="38100" endA="0" endPos="30000" fadeDir="5400012" kx="0" rotWithShape="0" algn="bl" stA="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4125" y="1602750"/>
            <a:ext cx="2630352" cy="337099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5008650" y="741725"/>
            <a:ext cx="3906600" cy="3570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A Community of Practice</a:t>
            </a:r>
            <a:endParaRPr b="1" sz="1800" u="sng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“flexible group of professionals, </a:t>
            </a:r>
            <a:endParaRPr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informally bound by</a:t>
            </a:r>
            <a:r>
              <a:rPr lang="en" sz="1800">
                <a:solidFill>
                  <a:srgbClr val="009688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sz="1800">
              <a:solidFill>
                <a:srgbClr val="009688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9688"/>
                </a:solidFill>
                <a:latin typeface="Maven Pro"/>
                <a:ea typeface="Maven Pro"/>
                <a:cs typeface="Maven Pro"/>
                <a:sym typeface="Maven Pro"/>
              </a:rPr>
              <a:t>common interests</a:t>
            </a:r>
            <a:r>
              <a:rPr b="1"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, </a:t>
            </a:r>
            <a:endParaRPr b="1"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who interact through</a:t>
            </a:r>
            <a:r>
              <a:rPr b="1"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b="1" lang="en" sz="1800">
                <a:solidFill>
                  <a:srgbClr val="009688"/>
                </a:solidFill>
                <a:latin typeface="Maven Pro"/>
                <a:ea typeface="Maven Pro"/>
                <a:cs typeface="Maven Pro"/>
                <a:sym typeface="Maven Pro"/>
              </a:rPr>
              <a:t>interdependent tasks</a:t>
            </a:r>
            <a:r>
              <a:rPr b="1"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b="1"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guided by </a:t>
            </a:r>
            <a:endParaRPr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9688"/>
                </a:solidFill>
                <a:latin typeface="Maven Pro"/>
                <a:ea typeface="Maven Pro"/>
                <a:cs typeface="Maven Pro"/>
                <a:sym typeface="Maven Pro"/>
              </a:rPr>
              <a:t>a common purpose</a:t>
            </a: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thereby embodying a store of </a:t>
            </a:r>
            <a:endParaRPr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9688"/>
                </a:solidFill>
                <a:latin typeface="Maven Pro"/>
                <a:ea typeface="Maven Pro"/>
                <a:cs typeface="Maven Pro"/>
                <a:sym typeface="Maven Pro"/>
              </a:rPr>
              <a:t>common knowledge</a:t>
            </a:r>
            <a:r>
              <a:rPr lang="en"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.”</a:t>
            </a:r>
            <a:endParaRPr sz="18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type="title"/>
          </p:nvPr>
        </p:nvSpPr>
        <p:spPr>
          <a:xfrm>
            <a:off x="460525" y="629700"/>
            <a:ext cx="5284500" cy="68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UFS Community Metrics: N.E.S.T.</a:t>
            </a:r>
            <a:endParaRPr/>
          </a:p>
        </p:txBody>
      </p:sp>
      <p:grpSp>
        <p:nvGrpSpPr>
          <p:cNvPr id="124" name="Google Shape;124;p18"/>
          <p:cNvGrpSpPr/>
          <p:nvPr/>
        </p:nvGrpSpPr>
        <p:grpSpPr>
          <a:xfrm>
            <a:off x="5634409" y="7"/>
            <a:ext cx="3187111" cy="2287651"/>
            <a:chOff x="3608800" y="1014175"/>
            <a:chExt cx="4064674" cy="2917550"/>
          </a:xfrm>
        </p:grpSpPr>
        <p:pic>
          <p:nvPicPr>
            <p:cNvPr id="125" name="Google Shape;125;p18" title="Untitled design.png"/>
            <p:cNvPicPr preferRelativeResize="0"/>
            <p:nvPr/>
          </p:nvPicPr>
          <p:blipFill rotWithShape="1">
            <a:blip r:embed="rId3">
              <a:alphaModFix/>
            </a:blip>
            <a:srcRect b="0" l="10564" r="11066" t="0"/>
            <a:stretch/>
          </p:blipFill>
          <p:spPr>
            <a:xfrm>
              <a:off x="3608800" y="1014175"/>
              <a:ext cx="4064674" cy="2917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Google Shape;126;p18"/>
            <p:cNvSpPr txBox="1"/>
            <p:nvPr/>
          </p:nvSpPr>
          <p:spPr>
            <a:xfrm>
              <a:off x="4531650" y="1986132"/>
              <a:ext cx="722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9750" lIns="49750" spcFirstLastPara="1" rIns="49750" wrap="square" tIns="4975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16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Network</a:t>
              </a:r>
              <a:endParaRPr b="1" sz="816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7" name="Google Shape;127;p18"/>
            <p:cNvSpPr txBox="1"/>
            <p:nvPr/>
          </p:nvSpPr>
          <p:spPr>
            <a:xfrm>
              <a:off x="5157443" y="1550078"/>
              <a:ext cx="919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9750" lIns="49750" spcFirstLastPara="1" rIns="49750" wrap="square" tIns="4975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16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Engagement</a:t>
              </a:r>
              <a:endParaRPr b="1" sz="816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8" name="Google Shape;128;p18"/>
            <p:cNvSpPr txBox="1"/>
            <p:nvPr/>
          </p:nvSpPr>
          <p:spPr>
            <a:xfrm>
              <a:off x="6228783" y="1931482"/>
              <a:ext cx="824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9750" lIns="49750" spcFirstLastPara="1" rIns="49750" wrap="square" tIns="4975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16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Technical</a:t>
              </a:r>
              <a:endParaRPr b="1" sz="816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9" name="Google Shape;129;p18"/>
            <p:cNvSpPr txBox="1"/>
            <p:nvPr/>
          </p:nvSpPr>
          <p:spPr>
            <a:xfrm>
              <a:off x="5380248" y="2123474"/>
              <a:ext cx="7221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9750" lIns="49750" spcFirstLastPara="1" rIns="49750" wrap="square" tIns="4975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16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Strategic</a:t>
              </a:r>
              <a:endParaRPr b="1" sz="816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aphicFrame>
        <p:nvGraphicFramePr>
          <p:cNvPr id="130" name="Google Shape;130;p18"/>
          <p:cNvGraphicFramePr/>
          <p:nvPr/>
        </p:nvGraphicFramePr>
        <p:xfrm>
          <a:off x="93688" y="3047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{529AFEC6-7797-4728-95FC-F4859F619468}</a:tableStyleId>
              </a:tblPr>
              <a:tblGrid>
                <a:gridCol w="1788325"/>
                <a:gridCol w="1788325"/>
                <a:gridCol w="1788325"/>
                <a:gridCol w="1788325"/>
                <a:gridCol w="1788325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N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6C6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E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32AFA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S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T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2A33D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Total Community Health Score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 anchor="ctr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Network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6C6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Engagement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32AFA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Strategic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Technical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solidFill>
                      <a:srgbClr val="F2A33D"/>
                    </a:solidFill>
                  </a:tcPr>
                </a:tc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??</a:t>
                      </a:r>
                      <a:endParaRPr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C6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??</a:t>
                      </a:r>
                      <a:endParaRPr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2AFA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??</a:t>
                      </a:r>
                      <a:endParaRPr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??</a:t>
                      </a:r>
                      <a:endParaRPr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A33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??</a:t>
                      </a:r>
                      <a:endParaRPr b="1" sz="11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2700">
                <a:tc gridSpan="5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Overall Community Health Scorecard</a:t>
                      </a:r>
                      <a:endParaRPr b="1" sz="18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  <a:tc hMerge="1"/>
              </a:tr>
              <a:tr h="12700">
                <a:tc gridSpan="5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600"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Scale: 1.0 - Not Started, 2.0 - Emerging, 3.0 - Progressing, 4.0 - Strong, 5.0 - Exemplary</a:t>
                      </a:r>
                      <a:endParaRPr i="1" sz="1600"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sp>
        <p:nvSpPr>
          <p:cNvPr id="131" name="Google Shape;131;p18"/>
          <p:cNvSpPr/>
          <p:nvPr/>
        </p:nvSpPr>
        <p:spPr>
          <a:xfrm>
            <a:off x="1795675" y="2287638"/>
            <a:ext cx="2056158" cy="415800"/>
          </a:xfrm>
          <a:prstGeom prst="flowChartTerminator">
            <a:avLst/>
          </a:prstGeom>
          <a:solidFill>
            <a:srgbClr val="00968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Common Interests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" name="Google Shape;132;p18"/>
          <p:cNvSpPr/>
          <p:nvPr/>
        </p:nvSpPr>
        <p:spPr>
          <a:xfrm>
            <a:off x="0" y="1714100"/>
            <a:ext cx="2155842" cy="415800"/>
          </a:xfrm>
          <a:prstGeom prst="flowChartTerminator">
            <a:avLst/>
          </a:prstGeom>
          <a:solidFill>
            <a:srgbClr val="E6AB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Common Knowledge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5217125" y="2287640"/>
            <a:ext cx="2425410" cy="415800"/>
          </a:xfrm>
          <a:prstGeom prst="flowChartTerminator">
            <a:avLst/>
          </a:prstGeom>
          <a:solidFill>
            <a:srgbClr val="F2A33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Interdependent Tasks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3536438" y="1714088"/>
            <a:ext cx="2056158" cy="415800"/>
          </a:xfrm>
          <a:prstGeom prst="flowChartTerminator">
            <a:avLst/>
          </a:prstGeom>
          <a:solidFill>
            <a:srgbClr val="F9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Nunito"/>
                <a:ea typeface="Nunito"/>
                <a:cs typeface="Nunito"/>
                <a:sym typeface="Nunito"/>
              </a:rPr>
              <a:t>Common Purpose</a:t>
            </a:r>
            <a:endParaRPr b="1"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35" name="Google Shape;135;p18"/>
          <p:cNvCxnSpPr>
            <a:stCxn id="132" idx="2"/>
          </p:cNvCxnSpPr>
          <p:nvPr/>
        </p:nvCxnSpPr>
        <p:spPr>
          <a:xfrm>
            <a:off x="1077921" y="2129900"/>
            <a:ext cx="9600" cy="83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" name="Google Shape;136;p18"/>
          <p:cNvCxnSpPr/>
          <p:nvPr/>
        </p:nvCxnSpPr>
        <p:spPr>
          <a:xfrm>
            <a:off x="2835000" y="2715000"/>
            <a:ext cx="0" cy="27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7" name="Google Shape;137;p18"/>
          <p:cNvCxnSpPr/>
          <p:nvPr/>
        </p:nvCxnSpPr>
        <p:spPr>
          <a:xfrm>
            <a:off x="4572000" y="2137500"/>
            <a:ext cx="0" cy="83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18"/>
          <p:cNvCxnSpPr/>
          <p:nvPr/>
        </p:nvCxnSpPr>
        <p:spPr>
          <a:xfrm flipH="1">
            <a:off x="6382500" y="2707500"/>
            <a:ext cx="37500" cy="30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/>
          <p:nvPr/>
        </p:nvSpPr>
        <p:spPr>
          <a:xfrm>
            <a:off x="212400" y="525700"/>
            <a:ext cx="3799200" cy="577800"/>
          </a:xfrm>
          <a:prstGeom prst="foldedCorner">
            <a:avLst>
              <a:gd fmla="val 16667" name="adj"/>
            </a:avLst>
          </a:prstGeom>
          <a:solidFill>
            <a:srgbClr val="F6C65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latin typeface="Maven Pro"/>
                <a:ea typeface="Maven Pro"/>
                <a:cs typeface="Maven Pro"/>
                <a:sym typeface="Maven Pro"/>
              </a:rPr>
              <a:t>Network Metrics</a:t>
            </a:r>
            <a:endParaRPr b="1" sz="28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4152550" y="632200"/>
            <a:ext cx="1712700" cy="36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6C65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Nunito"/>
                <a:ea typeface="Nunito"/>
                <a:cs typeface="Nunito"/>
                <a:sym typeface="Nunito"/>
              </a:rPr>
              <a:t>Tell Us About</a:t>
            </a:r>
            <a:endParaRPr b="1" sz="1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6040000" y="499600"/>
            <a:ext cx="2507700" cy="794100"/>
          </a:xfrm>
          <a:prstGeom prst="foldedCorner">
            <a:avLst>
              <a:gd fmla="val 16667" name="adj"/>
            </a:avLst>
          </a:prstGeom>
          <a:solidFill>
            <a:srgbClr val="F6C65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Resiliency 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Knowledge Flow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Collaboration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706700" y="1142013"/>
            <a:ext cx="562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Measures peer-to-peer connections and relationships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47" name="Google Shape;147;p19"/>
          <p:cNvGrpSpPr/>
          <p:nvPr/>
        </p:nvGrpSpPr>
        <p:grpSpPr>
          <a:xfrm>
            <a:off x="191916" y="1214793"/>
            <a:ext cx="568634" cy="577784"/>
            <a:chOff x="7529411" y="2414659"/>
            <a:chExt cx="355863" cy="362292"/>
          </a:xfrm>
        </p:grpSpPr>
        <p:sp>
          <p:nvSpPr>
            <p:cNvPr id="148" name="Google Shape;148;p19"/>
            <p:cNvSpPr/>
            <p:nvPr/>
          </p:nvSpPr>
          <p:spPr>
            <a:xfrm>
              <a:off x="7687816" y="2443081"/>
              <a:ext cx="45481" cy="15946"/>
            </a:xfrm>
            <a:custGeom>
              <a:rect b="b" l="l" r="r" t="t"/>
              <a:pathLst>
                <a:path extrusionOk="0" h="501" w="1429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7648764" y="2414659"/>
              <a:ext cx="123204" cy="168654"/>
            </a:xfrm>
            <a:custGeom>
              <a:rect b="b" l="l" r="r" t="t"/>
              <a:pathLst>
                <a:path extrusionOk="0" h="5299" w="3871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7670757" y="2551072"/>
              <a:ext cx="10248" cy="33005"/>
            </a:xfrm>
            <a:custGeom>
              <a:rect b="b" l="l" r="r" t="t"/>
              <a:pathLst>
                <a:path extrusionOk="0" h="1037" w="322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7738963" y="2551072"/>
              <a:ext cx="10280" cy="33005"/>
            </a:xfrm>
            <a:custGeom>
              <a:rect b="b" l="l" r="r" t="t"/>
              <a:pathLst>
                <a:path extrusionOk="0" h="1037" w="323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7568432" y="2635956"/>
              <a:ext cx="45513" cy="15946"/>
            </a:xfrm>
            <a:custGeom>
              <a:rect b="b" l="l" r="r" t="t"/>
              <a:pathLst>
                <a:path extrusionOk="0" h="501" w="143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7529411" y="2607916"/>
              <a:ext cx="123172" cy="168654"/>
            </a:xfrm>
            <a:custGeom>
              <a:rect b="b" l="l" r="r" t="t"/>
              <a:pathLst>
                <a:path extrusionOk="0" h="5299" w="387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7551754" y="2743946"/>
              <a:ext cx="10280" cy="33005"/>
            </a:xfrm>
            <a:custGeom>
              <a:rect b="b" l="l" r="r" t="t"/>
              <a:pathLst>
                <a:path extrusionOk="0" h="1037" w="323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7619610" y="2743946"/>
              <a:ext cx="10248" cy="33005"/>
            </a:xfrm>
            <a:custGeom>
              <a:rect b="b" l="l" r="r" t="t"/>
              <a:pathLst>
                <a:path extrusionOk="0" h="1037" w="322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7773464" y="2584427"/>
              <a:ext cx="111810" cy="192525"/>
            </a:xfrm>
            <a:custGeom>
              <a:rect b="b" l="l" r="r" t="t"/>
              <a:pathLst>
                <a:path extrusionOk="0" h="6049" w="3513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9"/>
            <p:cNvSpPr/>
            <p:nvPr/>
          </p:nvSpPr>
          <p:spPr>
            <a:xfrm>
              <a:off x="7795043" y="2750789"/>
              <a:ext cx="11012" cy="26162"/>
            </a:xfrm>
            <a:custGeom>
              <a:rect b="b" l="l" r="r" t="t"/>
              <a:pathLst>
                <a:path extrusionOk="0" h="822" w="346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7851887" y="2750789"/>
              <a:ext cx="10662" cy="26162"/>
            </a:xfrm>
            <a:custGeom>
              <a:rect b="b" l="l" r="r" t="t"/>
              <a:pathLst>
                <a:path extrusionOk="0" h="822" w="335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9"/>
            <p:cNvSpPr/>
            <p:nvPr/>
          </p:nvSpPr>
          <p:spPr>
            <a:xfrm>
              <a:off x="7641189" y="2595789"/>
              <a:ext cx="136826" cy="113147"/>
            </a:xfrm>
            <a:custGeom>
              <a:rect b="b" l="l" r="r" t="t"/>
              <a:pathLst>
                <a:path extrusionOk="0" h="3555" w="4299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59350" lIns="159350" spcFirstLastPara="1" rIns="159350" wrap="square" tIns="159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0" name="Google Shape;160;p19"/>
          <p:cNvPicPr preferRelativeResize="0"/>
          <p:nvPr/>
        </p:nvPicPr>
        <p:blipFill rotWithShape="1">
          <a:blip r:embed="rId3">
            <a:alphaModFix/>
          </a:blip>
          <a:srcRect b="23711" l="0" r="0" t="0"/>
          <a:stretch/>
        </p:blipFill>
        <p:spPr>
          <a:xfrm>
            <a:off x="6780148" y="1441825"/>
            <a:ext cx="2178601" cy="21300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1" name="Google Shape;161;p19"/>
          <p:cNvGraphicFramePr/>
          <p:nvPr/>
        </p:nvGraphicFramePr>
        <p:xfrm>
          <a:off x="832100" y="15858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1665525"/>
                <a:gridCol w="2237650"/>
                <a:gridCol w="2614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Metric</a:t>
                      </a:r>
                      <a:endParaRPr b="1"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Description</a:t>
                      </a:r>
                      <a:endParaRPr b="1"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Examples</a:t>
                      </a:r>
                      <a:endParaRPr b="1"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Network Density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Defines </a:t>
                      </a:r>
                      <a:r>
                        <a:rPr b="1" lang="en" sz="1300">
                          <a:solidFill>
                            <a:srgbClr val="990000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paths for knowledge transfer</a:t>
                      </a:r>
                      <a:endParaRPr b="1" sz="1300">
                        <a:solidFill>
                          <a:srgbClr val="990000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0.0 (no one is connected)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to 1.0 (everyone is connected)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Transitivity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Defines</a:t>
                      </a:r>
                      <a:r>
                        <a:rPr b="1"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 </a:t>
                      </a:r>
                      <a:r>
                        <a:rPr b="1" lang="en" sz="1300">
                          <a:solidFill>
                            <a:srgbClr val="990000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productive collaboration</a:t>
                      </a:r>
                      <a:endParaRPr b="1" sz="1300">
                        <a:solidFill>
                          <a:srgbClr val="990000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0.0 (all 1-way relationships) 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to 1.0 (all 2-way relationships) 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Centrality - Average Degree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Defines average </a:t>
                      </a:r>
                      <a:r>
                        <a:rPr b="1" lang="en" sz="1300">
                          <a:solidFill>
                            <a:srgbClr val="990000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number of connections</a:t>
                      </a: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 within the network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The average # of connections someone has in the network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Average Path Length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Defines </a:t>
                      </a:r>
                      <a:r>
                        <a:rPr b="1" lang="en" sz="1300">
                          <a:solidFill>
                            <a:srgbClr val="990000"/>
                          </a:solidFill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speed of knowledge transfer </a:t>
                      </a:r>
                      <a:endParaRPr sz="1300">
                        <a:solidFill>
                          <a:srgbClr val="990000"/>
                        </a:solidFill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Information can spread through the network quicker (people can reach each other in few steps)</a:t>
                      </a:r>
                      <a:endParaRPr sz="1300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62" name="Google Shape;162;p19"/>
          <p:cNvPicPr preferRelativeResize="0"/>
          <p:nvPr/>
        </p:nvPicPr>
        <p:blipFill rotWithShape="1">
          <a:blip r:embed="rId4">
            <a:alphaModFix/>
          </a:blip>
          <a:srcRect b="5475" l="73699" r="2843" t="72563"/>
          <a:stretch/>
        </p:blipFill>
        <p:spPr>
          <a:xfrm>
            <a:off x="7424088" y="3571875"/>
            <a:ext cx="1534673" cy="139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628650" y="1013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Work versus Advice Network</a:t>
            </a:r>
            <a:endParaRPr sz="3000"/>
          </a:p>
        </p:txBody>
      </p:sp>
      <p:pic>
        <p:nvPicPr>
          <p:cNvPr id="168" name="Google Shape;168;p20"/>
          <p:cNvPicPr preferRelativeResize="0"/>
          <p:nvPr/>
        </p:nvPicPr>
        <p:blipFill rotWithShape="1">
          <a:blip r:embed="rId3">
            <a:alphaModFix/>
          </a:blip>
          <a:srcRect b="23112" l="0" r="0" t="0"/>
          <a:stretch/>
        </p:blipFill>
        <p:spPr>
          <a:xfrm>
            <a:off x="4126063" y="789875"/>
            <a:ext cx="4244401" cy="3954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/>
          <p:cNvPicPr preferRelativeResize="0"/>
          <p:nvPr/>
        </p:nvPicPr>
        <p:blipFill rotWithShape="1">
          <a:blip r:embed="rId4">
            <a:alphaModFix/>
          </a:blip>
          <a:srcRect b="20420" l="0" r="0" t="0"/>
          <a:stretch/>
        </p:blipFill>
        <p:spPr>
          <a:xfrm>
            <a:off x="31038" y="789875"/>
            <a:ext cx="3877531" cy="39544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0" name="Google Shape;170;p20"/>
          <p:cNvGraphicFramePr/>
          <p:nvPr/>
        </p:nvGraphicFramePr>
        <p:xfrm>
          <a:off x="6540000" y="355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1885925"/>
                <a:gridCol w="593575"/>
              </a:tblGrid>
              <a:tr h="263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Density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0.011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Transitivity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0.211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  <a:tr h="1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Average Path Length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3.43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1" name="Google Shape;171;p20"/>
          <p:cNvGraphicFramePr/>
          <p:nvPr/>
        </p:nvGraphicFramePr>
        <p:xfrm>
          <a:off x="2267400" y="360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1885925"/>
                <a:gridCol w="593575"/>
              </a:tblGrid>
              <a:tr h="263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Density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0.015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Transitivity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0.237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  <a:tr h="1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Average Path Length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8.68</a:t>
                      </a:r>
                      <a:endParaRPr b="1"/>
                    </a:p>
                  </a:txBody>
                  <a:tcPr marT="0" marB="0" marR="0" marL="0">
                    <a:solidFill>
                      <a:srgbClr val="F9DDA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/>
          <p:nvPr/>
        </p:nvSpPr>
        <p:spPr>
          <a:xfrm>
            <a:off x="212400" y="516125"/>
            <a:ext cx="3799200" cy="577800"/>
          </a:xfrm>
          <a:prstGeom prst="foldedCorner">
            <a:avLst>
              <a:gd fmla="val 16667" name="adj"/>
            </a:avLst>
          </a:prstGeom>
          <a:solidFill>
            <a:srgbClr val="32AF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latin typeface="Maven Pro"/>
                <a:ea typeface="Maven Pro"/>
                <a:cs typeface="Maven Pro"/>
                <a:sym typeface="Maven Pro"/>
              </a:rPr>
              <a:t>Engagement Metrics</a:t>
            </a:r>
            <a:endParaRPr b="1" sz="28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7" name="Google Shape;177;p21"/>
          <p:cNvSpPr/>
          <p:nvPr/>
        </p:nvSpPr>
        <p:spPr>
          <a:xfrm>
            <a:off x="4152350" y="622625"/>
            <a:ext cx="1712700" cy="36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2AF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Nunito"/>
                <a:ea typeface="Nunito"/>
                <a:cs typeface="Nunito"/>
                <a:sym typeface="Nunito"/>
              </a:rPr>
              <a:t>Tell Us About</a:t>
            </a:r>
            <a:endParaRPr b="1" sz="1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6039800" y="490025"/>
            <a:ext cx="2507700" cy="794100"/>
          </a:xfrm>
          <a:prstGeom prst="foldedCorner">
            <a:avLst>
              <a:gd fmla="val 16667" name="adj"/>
            </a:avLst>
          </a:prstGeom>
          <a:solidFill>
            <a:srgbClr val="32AF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Overall Participation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Stakeholder Needs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Visibility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1177632" y="1208750"/>
            <a:ext cx="562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Measures public-facing activity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180" name="Google Shape;180;p21"/>
          <p:cNvGraphicFramePr/>
          <p:nvPr/>
        </p:nvGraphicFramePr>
        <p:xfrm>
          <a:off x="390300" y="17390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2054600"/>
                <a:gridCol w="3149300"/>
                <a:gridCol w="3159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Metric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Description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Examples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Digital Content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credibility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 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beyond working hours and provides avenues for outreach opportunities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# of social media followers (EPIC has LinkedIn, Instagram, X, Facebook, Youtube)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# of web page visitors (</a:t>
                      </a:r>
                      <a:r>
                        <a:rPr lang="en" u="sng">
                          <a:solidFill>
                            <a:schemeClr val="accent5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epic.noaa.gov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, </a:t>
                      </a:r>
                      <a:r>
                        <a:rPr lang="en" u="sng">
                          <a:solidFill>
                            <a:schemeClr val="accent5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ufs.epic.noaa.gov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) 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UFS Mailing List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visibility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 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within network of interested stakeholders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# of stakeholders on mailing list, # of correspondences 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UIFCW Participation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commitment</a:t>
                      </a:r>
                      <a:endParaRPr b="1">
                        <a:solidFill>
                          <a:srgbClr val="990000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# of attendees, demographics of attendees, # of repeat attendees, presenters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1" name="Google Shape;181;p21"/>
          <p:cNvSpPr/>
          <p:nvPr/>
        </p:nvSpPr>
        <p:spPr>
          <a:xfrm>
            <a:off x="212400" y="1158092"/>
            <a:ext cx="682192" cy="516799"/>
          </a:xfrm>
          <a:custGeom>
            <a:rect b="b" l="l" r="r" t="t"/>
            <a:pathLst>
              <a:path extrusionOk="0" h="9109" w="10919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/>
        </p:nvSpPr>
        <p:spPr>
          <a:xfrm>
            <a:off x="4421900" y="367375"/>
            <a:ext cx="472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" name="Google Shape;187;p22"/>
          <p:cNvSpPr/>
          <p:nvPr/>
        </p:nvSpPr>
        <p:spPr>
          <a:xfrm>
            <a:off x="212400" y="501925"/>
            <a:ext cx="3799200" cy="577800"/>
          </a:xfrm>
          <a:prstGeom prst="foldedCorner">
            <a:avLst>
              <a:gd fmla="val 16667" name="adj"/>
            </a:avLst>
          </a:prstGeom>
          <a:solidFill>
            <a:srgbClr val="F9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latin typeface="Maven Pro"/>
                <a:ea typeface="Maven Pro"/>
                <a:cs typeface="Maven Pro"/>
                <a:sym typeface="Maven Pro"/>
              </a:rPr>
              <a:t>Strategic Metrics</a:t>
            </a:r>
            <a:endParaRPr b="1" sz="28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88" name="Google Shape;188;p22"/>
          <p:cNvSpPr/>
          <p:nvPr/>
        </p:nvSpPr>
        <p:spPr>
          <a:xfrm>
            <a:off x="4152550" y="608425"/>
            <a:ext cx="1712700" cy="36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9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Nunito"/>
                <a:ea typeface="Nunito"/>
                <a:cs typeface="Nunito"/>
                <a:sym typeface="Nunito"/>
              </a:rPr>
              <a:t>Tell Us About</a:t>
            </a:r>
            <a:endParaRPr b="1" sz="1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6040000" y="475825"/>
            <a:ext cx="2507700" cy="603900"/>
          </a:xfrm>
          <a:prstGeom prst="foldedCorner">
            <a:avLst>
              <a:gd fmla="val 16667" name="adj"/>
            </a:avLst>
          </a:prstGeom>
          <a:solidFill>
            <a:srgbClr val="F9DDA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Goal Alignment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Representation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1013957" y="1204775"/>
            <a:ext cx="562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Measures resource access and top-down support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191" name="Google Shape;191;p22"/>
          <p:cNvGraphicFramePr/>
          <p:nvPr/>
        </p:nvGraphicFramePr>
        <p:xfrm>
          <a:off x="391625" y="185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1871850"/>
                <a:gridCol w="3228850"/>
                <a:gridCol w="28161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Metric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Description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Examples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Active Working Group 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team dynamics</a:t>
                      </a:r>
                      <a:endParaRPr b="1">
                        <a:solidFill>
                          <a:srgbClr val="990000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Cadence of meetings, team sizes, cross-knowledge sharing (S2S, R2O, Coastal, Land, DA)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Stakeholders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representation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 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across stakeholder groups with different resources and needs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Universities, federal offices, labs, private companies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85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Roles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solidFill>
                            <a:srgbClr val="99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cross-functional participation</a:t>
                      </a: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. Participation from leadership, program managers, researchers, and code developers are all key. 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Program managers, software developers, leadership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2" name="Google Shape;192;p22"/>
          <p:cNvSpPr/>
          <p:nvPr/>
        </p:nvSpPr>
        <p:spPr>
          <a:xfrm>
            <a:off x="391625" y="1161475"/>
            <a:ext cx="581893" cy="502097"/>
          </a:xfrm>
          <a:custGeom>
            <a:rect b="b" l="l" r="r" t="t"/>
            <a:pathLst>
              <a:path extrusionOk="0" h="8404" w="10431">
                <a:moveTo>
                  <a:pt x="6359" y="2272"/>
                </a:moveTo>
                <a:lnTo>
                  <a:pt x="7192" y="2546"/>
                </a:lnTo>
                <a:cubicBezTo>
                  <a:pt x="7203" y="2553"/>
                  <a:pt x="7215" y="2556"/>
                  <a:pt x="7228" y="2556"/>
                </a:cubicBezTo>
                <a:cubicBezTo>
                  <a:pt x="7261" y="2556"/>
                  <a:pt x="7298" y="2539"/>
                  <a:pt x="7323" y="2522"/>
                </a:cubicBezTo>
                <a:lnTo>
                  <a:pt x="7585" y="2332"/>
                </a:lnTo>
                <a:lnTo>
                  <a:pt x="9419" y="4725"/>
                </a:lnTo>
                <a:lnTo>
                  <a:pt x="9109" y="4951"/>
                </a:lnTo>
                <a:cubicBezTo>
                  <a:pt x="9097" y="4927"/>
                  <a:pt x="9061" y="4915"/>
                  <a:pt x="9050" y="4903"/>
                </a:cubicBezTo>
                <a:lnTo>
                  <a:pt x="5882" y="3177"/>
                </a:lnTo>
                <a:lnTo>
                  <a:pt x="6002" y="2987"/>
                </a:lnTo>
                <a:cubicBezTo>
                  <a:pt x="6049" y="2903"/>
                  <a:pt x="6025" y="2820"/>
                  <a:pt x="5954" y="2772"/>
                </a:cubicBezTo>
                <a:cubicBezTo>
                  <a:pt x="5929" y="2755"/>
                  <a:pt x="5900" y="2747"/>
                  <a:pt x="5873" y="2747"/>
                </a:cubicBezTo>
                <a:cubicBezTo>
                  <a:pt x="5822" y="2747"/>
                  <a:pt x="5775" y="2774"/>
                  <a:pt x="5752" y="2820"/>
                </a:cubicBezTo>
                <a:lnTo>
                  <a:pt x="5418" y="3356"/>
                </a:lnTo>
                <a:cubicBezTo>
                  <a:pt x="5406" y="3379"/>
                  <a:pt x="5382" y="3415"/>
                  <a:pt x="5382" y="3427"/>
                </a:cubicBezTo>
                <a:lnTo>
                  <a:pt x="5382" y="4725"/>
                </a:lnTo>
                <a:cubicBezTo>
                  <a:pt x="5382" y="4987"/>
                  <a:pt x="5168" y="5213"/>
                  <a:pt x="4894" y="5213"/>
                </a:cubicBezTo>
                <a:cubicBezTo>
                  <a:pt x="4632" y="5213"/>
                  <a:pt x="4406" y="4987"/>
                  <a:pt x="4406" y="4725"/>
                </a:cubicBezTo>
                <a:lnTo>
                  <a:pt x="4406" y="3439"/>
                </a:lnTo>
                <a:lnTo>
                  <a:pt x="4704" y="2272"/>
                </a:lnTo>
                <a:close/>
                <a:moveTo>
                  <a:pt x="2692" y="1796"/>
                </a:moveTo>
                <a:lnTo>
                  <a:pt x="2930" y="1927"/>
                </a:lnTo>
                <a:lnTo>
                  <a:pt x="929" y="5392"/>
                </a:lnTo>
                <a:lnTo>
                  <a:pt x="691" y="5261"/>
                </a:lnTo>
                <a:lnTo>
                  <a:pt x="2692" y="1796"/>
                </a:lnTo>
                <a:close/>
                <a:moveTo>
                  <a:pt x="3215" y="4844"/>
                </a:moveTo>
                <a:cubicBezTo>
                  <a:pt x="3323" y="4844"/>
                  <a:pt x="3406" y="4892"/>
                  <a:pt x="3489" y="4975"/>
                </a:cubicBezTo>
                <a:cubicBezTo>
                  <a:pt x="3608" y="5130"/>
                  <a:pt x="3561" y="5344"/>
                  <a:pt x="3406" y="5451"/>
                </a:cubicBezTo>
                <a:lnTo>
                  <a:pt x="2323" y="6213"/>
                </a:lnTo>
                <a:cubicBezTo>
                  <a:pt x="2266" y="6255"/>
                  <a:pt x="2199" y="6275"/>
                  <a:pt x="2131" y="6275"/>
                </a:cubicBezTo>
                <a:cubicBezTo>
                  <a:pt x="2027" y="6275"/>
                  <a:pt x="1923" y="6228"/>
                  <a:pt x="1858" y="6142"/>
                </a:cubicBezTo>
                <a:cubicBezTo>
                  <a:pt x="1763" y="5987"/>
                  <a:pt x="1787" y="5785"/>
                  <a:pt x="1942" y="5677"/>
                </a:cubicBezTo>
                <a:lnTo>
                  <a:pt x="3025" y="4903"/>
                </a:lnTo>
                <a:cubicBezTo>
                  <a:pt x="3085" y="4856"/>
                  <a:pt x="3156" y="4844"/>
                  <a:pt x="3215" y="4844"/>
                </a:cubicBezTo>
                <a:close/>
                <a:moveTo>
                  <a:pt x="3811" y="5606"/>
                </a:moveTo>
                <a:cubicBezTo>
                  <a:pt x="3918" y="5606"/>
                  <a:pt x="4001" y="5665"/>
                  <a:pt x="4061" y="5737"/>
                </a:cubicBezTo>
                <a:cubicBezTo>
                  <a:pt x="4180" y="5880"/>
                  <a:pt x="4144" y="6106"/>
                  <a:pt x="3989" y="6213"/>
                </a:cubicBezTo>
                <a:lnTo>
                  <a:pt x="3156" y="6820"/>
                </a:lnTo>
                <a:cubicBezTo>
                  <a:pt x="3100" y="6863"/>
                  <a:pt x="3032" y="6883"/>
                  <a:pt x="2964" y="6883"/>
                </a:cubicBezTo>
                <a:cubicBezTo>
                  <a:pt x="2861" y="6883"/>
                  <a:pt x="2756" y="6835"/>
                  <a:pt x="2692" y="6749"/>
                </a:cubicBezTo>
                <a:cubicBezTo>
                  <a:pt x="2573" y="6594"/>
                  <a:pt x="2620" y="6380"/>
                  <a:pt x="2775" y="6273"/>
                </a:cubicBezTo>
                <a:lnTo>
                  <a:pt x="3573" y="5689"/>
                </a:lnTo>
                <a:cubicBezTo>
                  <a:pt x="3608" y="5677"/>
                  <a:pt x="3632" y="5642"/>
                  <a:pt x="3668" y="5630"/>
                </a:cubicBezTo>
                <a:cubicBezTo>
                  <a:pt x="3704" y="5618"/>
                  <a:pt x="3763" y="5606"/>
                  <a:pt x="3811" y="5606"/>
                </a:cubicBezTo>
                <a:close/>
                <a:moveTo>
                  <a:pt x="4415" y="6386"/>
                </a:moveTo>
                <a:cubicBezTo>
                  <a:pt x="4516" y="6386"/>
                  <a:pt x="4617" y="6431"/>
                  <a:pt x="4680" y="6523"/>
                </a:cubicBezTo>
                <a:cubicBezTo>
                  <a:pt x="4799" y="6666"/>
                  <a:pt x="4751" y="6892"/>
                  <a:pt x="4597" y="6999"/>
                </a:cubicBezTo>
                <a:lnTo>
                  <a:pt x="4001" y="7416"/>
                </a:lnTo>
                <a:cubicBezTo>
                  <a:pt x="3946" y="7462"/>
                  <a:pt x="3883" y="7479"/>
                  <a:pt x="3814" y="7479"/>
                </a:cubicBezTo>
                <a:cubicBezTo>
                  <a:pt x="3793" y="7479"/>
                  <a:pt x="3773" y="7478"/>
                  <a:pt x="3751" y="7475"/>
                </a:cubicBezTo>
                <a:cubicBezTo>
                  <a:pt x="3668" y="7463"/>
                  <a:pt x="3585" y="7416"/>
                  <a:pt x="3525" y="7344"/>
                </a:cubicBezTo>
                <a:cubicBezTo>
                  <a:pt x="3430" y="7189"/>
                  <a:pt x="3454" y="6987"/>
                  <a:pt x="3608" y="6880"/>
                </a:cubicBezTo>
                <a:lnTo>
                  <a:pt x="4180" y="6463"/>
                </a:lnTo>
                <a:lnTo>
                  <a:pt x="4216" y="6451"/>
                </a:lnTo>
                <a:cubicBezTo>
                  <a:pt x="4274" y="6407"/>
                  <a:pt x="4344" y="6386"/>
                  <a:pt x="4415" y="6386"/>
                </a:cubicBezTo>
                <a:close/>
                <a:moveTo>
                  <a:pt x="2894" y="2594"/>
                </a:moveTo>
                <a:lnTo>
                  <a:pt x="3168" y="2760"/>
                </a:lnTo>
                <a:cubicBezTo>
                  <a:pt x="3193" y="2769"/>
                  <a:pt x="3212" y="2777"/>
                  <a:pt x="3234" y="2777"/>
                </a:cubicBezTo>
                <a:cubicBezTo>
                  <a:pt x="3243" y="2777"/>
                  <a:pt x="3253" y="2776"/>
                  <a:pt x="3263" y="2772"/>
                </a:cubicBezTo>
                <a:lnTo>
                  <a:pt x="3977" y="2677"/>
                </a:lnTo>
                <a:lnTo>
                  <a:pt x="4239" y="2784"/>
                </a:lnTo>
                <a:lnTo>
                  <a:pt x="4097" y="3379"/>
                </a:lnTo>
                <a:lnTo>
                  <a:pt x="4097" y="3415"/>
                </a:lnTo>
                <a:lnTo>
                  <a:pt x="4097" y="4701"/>
                </a:lnTo>
                <a:cubicBezTo>
                  <a:pt x="4097" y="5154"/>
                  <a:pt x="4454" y="5511"/>
                  <a:pt x="4894" y="5511"/>
                </a:cubicBezTo>
                <a:cubicBezTo>
                  <a:pt x="5347" y="5511"/>
                  <a:pt x="5704" y="5154"/>
                  <a:pt x="5704" y="4701"/>
                </a:cubicBezTo>
                <a:lnTo>
                  <a:pt x="5704" y="3439"/>
                </a:lnTo>
                <a:lnTo>
                  <a:pt x="5728" y="3391"/>
                </a:lnTo>
                <a:lnTo>
                  <a:pt x="8919" y="5118"/>
                </a:lnTo>
                <a:cubicBezTo>
                  <a:pt x="9061" y="5261"/>
                  <a:pt x="9121" y="5463"/>
                  <a:pt x="9038" y="5630"/>
                </a:cubicBezTo>
                <a:cubicBezTo>
                  <a:pt x="8973" y="5742"/>
                  <a:pt x="8860" y="5806"/>
                  <a:pt x="8742" y="5806"/>
                </a:cubicBezTo>
                <a:cubicBezTo>
                  <a:pt x="8685" y="5806"/>
                  <a:pt x="8627" y="5792"/>
                  <a:pt x="8573" y="5761"/>
                </a:cubicBezTo>
                <a:lnTo>
                  <a:pt x="6799" y="4796"/>
                </a:lnTo>
                <a:cubicBezTo>
                  <a:pt x="6777" y="4781"/>
                  <a:pt x="6753" y="4775"/>
                  <a:pt x="6730" y="4775"/>
                </a:cubicBezTo>
                <a:cubicBezTo>
                  <a:pt x="6679" y="4775"/>
                  <a:pt x="6630" y="4807"/>
                  <a:pt x="6597" y="4856"/>
                </a:cubicBezTo>
                <a:cubicBezTo>
                  <a:pt x="6549" y="4927"/>
                  <a:pt x="6585" y="5023"/>
                  <a:pt x="6656" y="5058"/>
                </a:cubicBezTo>
                <a:lnTo>
                  <a:pt x="8133" y="5868"/>
                </a:lnTo>
                <a:cubicBezTo>
                  <a:pt x="8288" y="5951"/>
                  <a:pt x="8347" y="6166"/>
                  <a:pt x="8264" y="6332"/>
                </a:cubicBezTo>
                <a:cubicBezTo>
                  <a:pt x="8198" y="6439"/>
                  <a:pt x="8080" y="6501"/>
                  <a:pt x="7959" y="6501"/>
                </a:cubicBezTo>
                <a:cubicBezTo>
                  <a:pt x="7905" y="6501"/>
                  <a:pt x="7851" y="6489"/>
                  <a:pt x="7799" y="6463"/>
                </a:cubicBezTo>
                <a:lnTo>
                  <a:pt x="6299" y="5642"/>
                </a:lnTo>
                <a:cubicBezTo>
                  <a:pt x="6277" y="5627"/>
                  <a:pt x="6252" y="5620"/>
                  <a:pt x="6227" y="5620"/>
                </a:cubicBezTo>
                <a:cubicBezTo>
                  <a:pt x="6173" y="5620"/>
                  <a:pt x="6118" y="5652"/>
                  <a:pt x="6085" y="5701"/>
                </a:cubicBezTo>
                <a:cubicBezTo>
                  <a:pt x="6049" y="5773"/>
                  <a:pt x="6073" y="5868"/>
                  <a:pt x="6144" y="5916"/>
                </a:cubicBezTo>
                <a:lnTo>
                  <a:pt x="7371" y="6570"/>
                </a:lnTo>
                <a:cubicBezTo>
                  <a:pt x="7537" y="6654"/>
                  <a:pt x="7597" y="6868"/>
                  <a:pt x="7502" y="7023"/>
                </a:cubicBezTo>
                <a:cubicBezTo>
                  <a:pt x="7444" y="7139"/>
                  <a:pt x="7322" y="7203"/>
                  <a:pt x="7197" y="7203"/>
                </a:cubicBezTo>
                <a:cubicBezTo>
                  <a:pt x="7143" y="7203"/>
                  <a:pt x="7088" y="7191"/>
                  <a:pt x="7037" y="7166"/>
                </a:cubicBezTo>
                <a:lnTo>
                  <a:pt x="5775" y="6463"/>
                </a:lnTo>
                <a:cubicBezTo>
                  <a:pt x="5753" y="6448"/>
                  <a:pt x="5728" y="6442"/>
                  <a:pt x="5704" y="6442"/>
                </a:cubicBezTo>
                <a:cubicBezTo>
                  <a:pt x="5650" y="6442"/>
                  <a:pt x="5597" y="6474"/>
                  <a:pt x="5573" y="6523"/>
                </a:cubicBezTo>
                <a:cubicBezTo>
                  <a:pt x="5525" y="6594"/>
                  <a:pt x="5549" y="6689"/>
                  <a:pt x="5632" y="6725"/>
                </a:cubicBezTo>
                <a:lnTo>
                  <a:pt x="6609" y="7261"/>
                </a:lnTo>
                <a:cubicBezTo>
                  <a:pt x="6775" y="7356"/>
                  <a:pt x="6835" y="7559"/>
                  <a:pt x="6740" y="7725"/>
                </a:cubicBezTo>
                <a:cubicBezTo>
                  <a:pt x="6683" y="7838"/>
                  <a:pt x="6567" y="7902"/>
                  <a:pt x="6450" y="7902"/>
                </a:cubicBezTo>
                <a:cubicBezTo>
                  <a:pt x="6394" y="7902"/>
                  <a:pt x="6337" y="7887"/>
                  <a:pt x="6287" y="7856"/>
                </a:cubicBezTo>
                <a:lnTo>
                  <a:pt x="5597" y="7487"/>
                </a:lnTo>
                <a:cubicBezTo>
                  <a:pt x="5597" y="7344"/>
                  <a:pt x="5549" y="7201"/>
                  <a:pt x="5466" y="7082"/>
                </a:cubicBezTo>
                <a:cubicBezTo>
                  <a:pt x="5347" y="6939"/>
                  <a:pt x="5168" y="6844"/>
                  <a:pt x="4990" y="6832"/>
                </a:cubicBezTo>
                <a:cubicBezTo>
                  <a:pt x="4990" y="6820"/>
                  <a:pt x="4990" y="6808"/>
                  <a:pt x="5001" y="6785"/>
                </a:cubicBezTo>
                <a:cubicBezTo>
                  <a:pt x="5037" y="6606"/>
                  <a:pt x="4990" y="6451"/>
                  <a:pt x="4882" y="6308"/>
                </a:cubicBezTo>
                <a:cubicBezTo>
                  <a:pt x="4763" y="6166"/>
                  <a:pt x="4585" y="6070"/>
                  <a:pt x="4406" y="6058"/>
                </a:cubicBezTo>
                <a:cubicBezTo>
                  <a:pt x="4406" y="6046"/>
                  <a:pt x="4406" y="6035"/>
                  <a:pt x="4418" y="6011"/>
                </a:cubicBezTo>
                <a:cubicBezTo>
                  <a:pt x="4454" y="5832"/>
                  <a:pt x="4406" y="5677"/>
                  <a:pt x="4299" y="5535"/>
                </a:cubicBezTo>
                <a:cubicBezTo>
                  <a:pt x="4180" y="5392"/>
                  <a:pt x="4001" y="5296"/>
                  <a:pt x="3823" y="5284"/>
                </a:cubicBezTo>
                <a:cubicBezTo>
                  <a:pt x="3823" y="5273"/>
                  <a:pt x="3823" y="5261"/>
                  <a:pt x="3847" y="5237"/>
                </a:cubicBezTo>
                <a:cubicBezTo>
                  <a:pt x="3870" y="5058"/>
                  <a:pt x="3823" y="4903"/>
                  <a:pt x="3727" y="4761"/>
                </a:cubicBezTo>
                <a:cubicBezTo>
                  <a:pt x="3600" y="4597"/>
                  <a:pt x="3413" y="4515"/>
                  <a:pt x="3222" y="4515"/>
                </a:cubicBezTo>
                <a:cubicBezTo>
                  <a:pt x="3093" y="4515"/>
                  <a:pt x="2962" y="4553"/>
                  <a:pt x="2846" y="4630"/>
                </a:cubicBezTo>
                <a:lnTo>
                  <a:pt x="1775" y="5404"/>
                </a:lnTo>
                <a:lnTo>
                  <a:pt x="1382" y="5201"/>
                </a:lnTo>
                <a:lnTo>
                  <a:pt x="2894" y="2594"/>
                </a:lnTo>
                <a:close/>
                <a:moveTo>
                  <a:pt x="5009" y="7159"/>
                </a:moveTo>
                <a:cubicBezTo>
                  <a:pt x="5109" y="7159"/>
                  <a:pt x="5207" y="7205"/>
                  <a:pt x="5263" y="7297"/>
                </a:cubicBezTo>
                <a:cubicBezTo>
                  <a:pt x="5311" y="7356"/>
                  <a:pt x="5347" y="7451"/>
                  <a:pt x="5335" y="7535"/>
                </a:cubicBezTo>
                <a:cubicBezTo>
                  <a:pt x="5311" y="7630"/>
                  <a:pt x="5263" y="7701"/>
                  <a:pt x="5192" y="7761"/>
                </a:cubicBezTo>
                <a:lnTo>
                  <a:pt x="4835" y="8011"/>
                </a:lnTo>
                <a:cubicBezTo>
                  <a:pt x="4778" y="8053"/>
                  <a:pt x="4711" y="8073"/>
                  <a:pt x="4643" y="8073"/>
                </a:cubicBezTo>
                <a:cubicBezTo>
                  <a:pt x="4539" y="8073"/>
                  <a:pt x="4435" y="8026"/>
                  <a:pt x="4370" y="7940"/>
                </a:cubicBezTo>
                <a:cubicBezTo>
                  <a:pt x="4275" y="7785"/>
                  <a:pt x="4299" y="7582"/>
                  <a:pt x="4454" y="7475"/>
                </a:cubicBezTo>
                <a:lnTo>
                  <a:pt x="4775" y="7237"/>
                </a:lnTo>
                <a:lnTo>
                  <a:pt x="4811" y="7225"/>
                </a:lnTo>
                <a:cubicBezTo>
                  <a:pt x="4869" y="7181"/>
                  <a:pt x="4940" y="7159"/>
                  <a:pt x="5009" y="7159"/>
                </a:cubicBezTo>
                <a:close/>
                <a:moveTo>
                  <a:pt x="182" y="0"/>
                </a:moveTo>
                <a:cubicBezTo>
                  <a:pt x="131" y="0"/>
                  <a:pt x="81" y="32"/>
                  <a:pt x="48" y="81"/>
                </a:cubicBezTo>
                <a:cubicBezTo>
                  <a:pt x="1" y="153"/>
                  <a:pt x="25" y="248"/>
                  <a:pt x="108" y="284"/>
                </a:cubicBezTo>
                <a:lnTo>
                  <a:pt x="2430" y="1629"/>
                </a:lnTo>
                <a:lnTo>
                  <a:pt x="418" y="5094"/>
                </a:lnTo>
                <a:lnTo>
                  <a:pt x="251" y="5011"/>
                </a:lnTo>
                <a:cubicBezTo>
                  <a:pt x="226" y="4994"/>
                  <a:pt x="200" y="4986"/>
                  <a:pt x="175" y="4986"/>
                </a:cubicBezTo>
                <a:cubicBezTo>
                  <a:pt x="126" y="4986"/>
                  <a:pt x="80" y="5015"/>
                  <a:pt x="48" y="5070"/>
                </a:cubicBezTo>
                <a:cubicBezTo>
                  <a:pt x="1" y="5142"/>
                  <a:pt x="25" y="5225"/>
                  <a:pt x="108" y="5273"/>
                </a:cubicBezTo>
                <a:lnTo>
                  <a:pt x="906" y="5737"/>
                </a:lnTo>
                <a:cubicBezTo>
                  <a:pt x="932" y="5752"/>
                  <a:pt x="958" y="5759"/>
                  <a:pt x="983" y="5759"/>
                </a:cubicBezTo>
                <a:cubicBezTo>
                  <a:pt x="1038" y="5759"/>
                  <a:pt x="1087" y="5726"/>
                  <a:pt x="1120" y="5677"/>
                </a:cubicBezTo>
                <a:lnTo>
                  <a:pt x="1239" y="5463"/>
                </a:lnTo>
                <a:lnTo>
                  <a:pt x="1561" y="5642"/>
                </a:lnTo>
                <a:cubicBezTo>
                  <a:pt x="1465" y="5856"/>
                  <a:pt x="1465" y="6106"/>
                  <a:pt x="1608" y="6320"/>
                </a:cubicBezTo>
                <a:cubicBezTo>
                  <a:pt x="1727" y="6499"/>
                  <a:pt x="1942" y="6582"/>
                  <a:pt x="2132" y="6582"/>
                </a:cubicBezTo>
                <a:cubicBezTo>
                  <a:pt x="2192" y="6582"/>
                  <a:pt x="2263" y="6570"/>
                  <a:pt x="2323" y="6558"/>
                </a:cubicBezTo>
                <a:cubicBezTo>
                  <a:pt x="2323" y="6689"/>
                  <a:pt x="2370" y="6820"/>
                  <a:pt x="2442" y="6928"/>
                </a:cubicBezTo>
                <a:cubicBezTo>
                  <a:pt x="2561" y="7094"/>
                  <a:pt x="2751" y="7178"/>
                  <a:pt x="2965" y="7178"/>
                </a:cubicBezTo>
                <a:cubicBezTo>
                  <a:pt x="3025" y="7178"/>
                  <a:pt x="3096" y="7166"/>
                  <a:pt x="3156" y="7154"/>
                </a:cubicBezTo>
                <a:cubicBezTo>
                  <a:pt x="3156" y="7285"/>
                  <a:pt x="3204" y="7404"/>
                  <a:pt x="3275" y="7523"/>
                </a:cubicBezTo>
                <a:cubicBezTo>
                  <a:pt x="3382" y="7654"/>
                  <a:pt x="3525" y="7749"/>
                  <a:pt x="3692" y="7773"/>
                </a:cubicBezTo>
                <a:cubicBezTo>
                  <a:pt x="3716" y="7773"/>
                  <a:pt x="3763" y="7785"/>
                  <a:pt x="3799" y="7785"/>
                </a:cubicBezTo>
                <a:cubicBezTo>
                  <a:pt x="3858" y="7785"/>
                  <a:pt x="3930" y="7773"/>
                  <a:pt x="3989" y="7761"/>
                </a:cubicBezTo>
                <a:cubicBezTo>
                  <a:pt x="3989" y="7892"/>
                  <a:pt x="4037" y="8011"/>
                  <a:pt x="4108" y="8130"/>
                </a:cubicBezTo>
                <a:cubicBezTo>
                  <a:pt x="4216" y="8261"/>
                  <a:pt x="4358" y="8356"/>
                  <a:pt x="4525" y="8380"/>
                </a:cubicBezTo>
                <a:cubicBezTo>
                  <a:pt x="4549" y="8380"/>
                  <a:pt x="4597" y="8404"/>
                  <a:pt x="4632" y="8404"/>
                </a:cubicBezTo>
                <a:cubicBezTo>
                  <a:pt x="4763" y="8404"/>
                  <a:pt x="4894" y="8356"/>
                  <a:pt x="5001" y="8285"/>
                </a:cubicBezTo>
                <a:lnTo>
                  <a:pt x="5359" y="8023"/>
                </a:lnTo>
                <a:cubicBezTo>
                  <a:pt x="5430" y="7963"/>
                  <a:pt x="5490" y="7904"/>
                  <a:pt x="5537" y="7820"/>
                </a:cubicBezTo>
                <a:lnTo>
                  <a:pt x="6156" y="8166"/>
                </a:lnTo>
                <a:cubicBezTo>
                  <a:pt x="6252" y="8201"/>
                  <a:pt x="6359" y="8237"/>
                  <a:pt x="6478" y="8237"/>
                </a:cubicBezTo>
                <a:cubicBezTo>
                  <a:pt x="6537" y="8237"/>
                  <a:pt x="6597" y="8225"/>
                  <a:pt x="6656" y="8201"/>
                </a:cubicBezTo>
                <a:cubicBezTo>
                  <a:pt x="6811" y="8166"/>
                  <a:pt x="6954" y="8047"/>
                  <a:pt x="7037" y="7892"/>
                </a:cubicBezTo>
                <a:cubicBezTo>
                  <a:pt x="7097" y="7773"/>
                  <a:pt x="7133" y="7642"/>
                  <a:pt x="7109" y="7523"/>
                </a:cubicBezTo>
                <a:cubicBezTo>
                  <a:pt x="7156" y="7523"/>
                  <a:pt x="7192" y="7535"/>
                  <a:pt x="7228" y="7535"/>
                </a:cubicBezTo>
                <a:cubicBezTo>
                  <a:pt x="7454" y="7535"/>
                  <a:pt x="7680" y="7416"/>
                  <a:pt x="7799" y="7213"/>
                </a:cubicBezTo>
                <a:cubicBezTo>
                  <a:pt x="7859" y="7094"/>
                  <a:pt x="7883" y="6951"/>
                  <a:pt x="7871" y="6832"/>
                </a:cubicBezTo>
                <a:cubicBezTo>
                  <a:pt x="7918" y="6832"/>
                  <a:pt x="7942" y="6856"/>
                  <a:pt x="7990" y="6856"/>
                </a:cubicBezTo>
                <a:cubicBezTo>
                  <a:pt x="8216" y="6856"/>
                  <a:pt x="8442" y="6737"/>
                  <a:pt x="8561" y="6523"/>
                </a:cubicBezTo>
                <a:cubicBezTo>
                  <a:pt x="8621" y="6404"/>
                  <a:pt x="8645" y="6273"/>
                  <a:pt x="8633" y="6154"/>
                </a:cubicBezTo>
                <a:cubicBezTo>
                  <a:pt x="8680" y="6154"/>
                  <a:pt x="8704" y="6166"/>
                  <a:pt x="8752" y="6166"/>
                </a:cubicBezTo>
                <a:cubicBezTo>
                  <a:pt x="8811" y="6166"/>
                  <a:pt x="8871" y="6154"/>
                  <a:pt x="8930" y="6142"/>
                </a:cubicBezTo>
                <a:cubicBezTo>
                  <a:pt x="9097" y="6094"/>
                  <a:pt x="9228" y="5975"/>
                  <a:pt x="9311" y="5820"/>
                </a:cubicBezTo>
                <a:cubicBezTo>
                  <a:pt x="9407" y="5677"/>
                  <a:pt x="9419" y="5499"/>
                  <a:pt x="9359" y="5332"/>
                </a:cubicBezTo>
                <a:cubicBezTo>
                  <a:pt x="9347" y="5284"/>
                  <a:pt x="9335" y="5261"/>
                  <a:pt x="9311" y="5213"/>
                </a:cubicBezTo>
                <a:lnTo>
                  <a:pt x="9585" y="5023"/>
                </a:lnTo>
                <a:lnTo>
                  <a:pt x="9728" y="5201"/>
                </a:lnTo>
                <a:cubicBezTo>
                  <a:pt x="9756" y="5236"/>
                  <a:pt x="9804" y="5254"/>
                  <a:pt x="9853" y="5254"/>
                </a:cubicBezTo>
                <a:cubicBezTo>
                  <a:pt x="9889" y="5254"/>
                  <a:pt x="9925" y="5245"/>
                  <a:pt x="9954" y="5225"/>
                </a:cubicBezTo>
                <a:lnTo>
                  <a:pt x="10371" y="4903"/>
                </a:lnTo>
                <a:cubicBezTo>
                  <a:pt x="10431" y="4808"/>
                  <a:pt x="10431" y="4725"/>
                  <a:pt x="10395" y="4653"/>
                </a:cubicBezTo>
                <a:cubicBezTo>
                  <a:pt x="10350" y="4616"/>
                  <a:pt x="10300" y="4592"/>
                  <a:pt x="10254" y="4592"/>
                </a:cubicBezTo>
                <a:cubicBezTo>
                  <a:pt x="10228" y="4592"/>
                  <a:pt x="10202" y="4600"/>
                  <a:pt x="10181" y="4618"/>
                </a:cubicBezTo>
                <a:lnTo>
                  <a:pt x="9883" y="4856"/>
                </a:lnTo>
                <a:lnTo>
                  <a:pt x="7454" y="1689"/>
                </a:lnTo>
                <a:lnTo>
                  <a:pt x="8835" y="796"/>
                </a:lnTo>
                <a:cubicBezTo>
                  <a:pt x="8919" y="748"/>
                  <a:pt x="8930" y="665"/>
                  <a:pt x="8883" y="582"/>
                </a:cubicBezTo>
                <a:cubicBezTo>
                  <a:pt x="8854" y="539"/>
                  <a:pt x="8813" y="517"/>
                  <a:pt x="8769" y="517"/>
                </a:cubicBezTo>
                <a:cubicBezTo>
                  <a:pt x="8740" y="517"/>
                  <a:pt x="8709" y="527"/>
                  <a:pt x="8680" y="546"/>
                </a:cubicBezTo>
                <a:lnTo>
                  <a:pt x="7156" y="1522"/>
                </a:lnTo>
                <a:cubicBezTo>
                  <a:pt x="7085" y="1570"/>
                  <a:pt x="7073" y="1677"/>
                  <a:pt x="7109" y="1748"/>
                </a:cubicBezTo>
                <a:lnTo>
                  <a:pt x="7395" y="2106"/>
                </a:lnTo>
                <a:lnTo>
                  <a:pt x="7204" y="2248"/>
                </a:lnTo>
                <a:lnTo>
                  <a:pt x="6418" y="1998"/>
                </a:lnTo>
                <a:cubicBezTo>
                  <a:pt x="6406" y="1998"/>
                  <a:pt x="6383" y="1986"/>
                  <a:pt x="6371" y="1986"/>
                </a:cubicBezTo>
                <a:lnTo>
                  <a:pt x="4585" y="1986"/>
                </a:lnTo>
                <a:cubicBezTo>
                  <a:pt x="4513" y="1986"/>
                  <a:pt x="4454" y="2034"/>
                  <a:pt x="4442" y="2106"/>
                </a:cubicBezTo>
                <a:lnTo>
                  <a:pt x="4335" y="2510"/>
                </a:lnTo>
                <a:lnTo>
                  <a:pt x="4073" y="2403"/>
                </a:lnTo>
                <a:cubicBezTo>
                  <a:pt x="4049" y="2391"/>
                  <a:pt x="4037" y="2391"/>
                  <a:pt x="4001" y="2391"/>
                </a:cubicBezTo>
                <a:lnTo>
                  <a:pt x="3287" y="2475"/>
                </a:lnTo>
                <a:lnTo>
                  <a:pt x="3049" y="2344"/>
                </a:lnTo>
                <a:lnTo>
                  <a:pt x="3275" y="1939"/>
                </a:lnTo>
                <a:cubicBezTo>
                  <a:pt x="3323" y="1867"/>
                  <a:pt x="3287" y="1772"/>
                  <a:pt x="3215" y="1736"/>
                </a:cubicBezTo>
                <a:lnTo>
                  <a:pt x="251" y="22"/>
                </a:lnTo>
                <a:cubicBezTo>
                  <a:pt x="228" y="7"/>
                  <a:pt x="205" y="0"/>
                  <a:pt x="18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/>
          <p:nvPr/>
        </p:nvSpPr>
        <p:spPr>
          <a:xfrm>
            <a:off x="294350" y="503575"/>
            <a:ext cx="3799200" cy="577800"/>
          </a:xfrm>
          <a:prstGeom prst="foldedCorner">
            <a:avLst>
              <a:gd fmla="val 16667" name="adj"/>
            </a:avLst>
          </a:prstGeom>
          <a:solidFill>
            <a:srgbClr val="F2A33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latin typeface="Maven Pro"/>
                <a:ea typeface="Maven Pro"/>
                <a:cs typeface="Maven Pro"/>
                <a:sym typeface="Maven Pro"/>
              </a:rPr>
              <a:t>Technical Metrics</a:t>
            </a:r>
            <a:endParaRPr b="1" sz="28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98" name="Google Shape;198;p23"/>
          <p:cNvSpPr/>
          <p:nvPr/>
        </p:nvSpPr>
        <p:spPr>
          <a:xfrm>
            <a:off x="4234500" y="610075"/>
            <a:ext cx="1712700" cy="36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2A33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Nunito"/>
                <a:ea typeface="Nunito"/>
                <a:cs typeface="Nunito"/>
                <a:sym typeface="Nunito"/>
              </a:rPr>
              <a:t>Tell Us About</a:t>
            </a:r>
            <a:endParaRPr b="1" sz="1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9" name="Google Shape;199;p23"/>
          <p:cNvSpPr/>
          <p:nvPr/>
        </p:nvSpPr>
        <p:spPr>
          <a:xfrm>
            <a:off x="6121950" y="477475"/>
            <a:ext cx="2507700" cy="603900"/>
          </a:xfrm>
          <a:prstGeom prst="foldedCorner">
            <a:avLst>
              <a:gd fmla="val 16667" name="adj"/>
            </a:avLst>
          </a:prstGeom>
          <a:solidFill>
            <a:srgbClr val="F2A33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Code Workflow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Maven Pro"/>
              <a:buChar char="➔"/>
            </a:pPr>
            <a:r>
              <a:rPr lang="en" sz="1500">
                <a:latin typeface="Maven Pro"/>
                <a:ea typeface="Maven Pro"/>
                <a:cs typeface="Maven Pro"/>
                <a:sym typeface="Maven Pro"/>
              </a:rPr>
              <a:t>Potential Roadblocks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1048532" y="1283450"/>
            <a:ext cx="562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Measures code quality and user support</a:t>
            </a:r>
            <a:endParaRPr b="1" sz="15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1" name="Google Shape;201;p23" title="Screenshot 2026-07-19 at 2.34.0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6122" y="3334651"/>
            <a:ext cx="2465626" cy="16347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2" name="Google Shape;202;p23"/>
          <p:cNvGraphicFramePr/>
          <p:nvPr/>
        </p:nvGraphicFramePr>
        <p:xfrm>
          <a:off x="294350" y="20075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{EEBCB1DF-2F93-4D29-8B2F-7B361AE2FBDC}</a:tableStyleId>
              </a:tblPr>
              <a:tblGrid>
                <a:gridCol w="1248875"/>
                <a:gridCol w="1658800"/>
                <a:gridCol w="32433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Metric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Description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Maven Pro"/>
                          <a:ea typeface="Maven Pro"/>
                          <a:cs typeface="Maven Pro"/>
                          <a:sym typeface="Maven Pro"/>
                        </a:rPr>
                        <a:t>Examples</a:t>
                      </a:r>
                      <a:endParaRPr b="1">
                        <a:latin typeface="Maven Pro"/>
                        <a:ea typeface="Maven Pro"/>
                        <a:cs typeface="Maven Pro"/>
                        <a:sym typeface="Maven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Github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codebase participation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Commits, contributors, pull requests, actions usage metrics, performance metrics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Abstracts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active research and development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UIFCW, AMS, Peer-reviewed articles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5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Available Tutorials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Defines </a:t>
                      </a:r>
                      <a:r>
                        <a:rPr b="1"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technical support resources </a:t>
                      </a:r>
                      <a:endParaRPr b="1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Nunito"/>
                          <a:ea typeface="Nunito"/>
                          <a:cs typeface="Nunito"/>
                          <a:sym typeface="Nunito"/>
                        </a:rPr>
                        <a:t>At conferences (UIFCW, AMS), virtual, etc.</a:t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203" name="Google Shape;203;p23"/>
          <p:cNvGrpSpPr/>
          <p:nvPr/>
        </p:nvGrpSpPr>
        <p:grpSpPr>
          <a:xfrm>
            <a:off x="294355" y="1202307"/>
            <a:ext cx="754166" cy="577801"/>
            <a:chOff x="2567841" y="1994124"/>
            <a:chExt cx="399812" cy="306477"/>
          </a:xfrm>
        </p:grpSpPr>
        <p:sp>
          <p:nvSpPr>
            <p:cNvPr id="204" name="Google Shape;204;p23"/>
            <p:cNvSpPr/>
            <p:nvPr/>
          </p:nvSpPr>
          <p:spPr>
            <a:xfrm>
              <a:off x="2567841" y="1994124"/>
              <a:ext cx="399812" cy="306477"/>
            </a:xfrm>
            <a:custGeom>
              <a:rect b="b" l="l" r="r" t="t"/>
              <a:pathLst>
                <a:path extrusionOk="0" h="9621" w="12551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63550" lIns="163550" spcFirstLastPara="1" rIns="163550" wrap="square" tIns="163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2623237" y="2113963"/>
              <a:ext cx="287523" cy="77025"/>
            </a:xfrm>
            <a:custGeom>
              <a:rect b="b" l="l" r="r" t="t"/>
              <a:pathLst>
                <a:path extrusionOk="0" h="2418" w="9026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63550" lIns="163550" spcFirstLastPara="1" rIns="163550" wrap="square" tIns="163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623237" y="2017251"/>
              <a:ext cx="287523" cy="77025"/>
            </a:xfrm>
            <a:custGeom>
              <a:rect b="b" l="l" r="r" t="t"/>
              <a:pathLst>
                <a:path extrusionOk="0" h="2418" w="9026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163550" lIns="163550" spcFirstLastPara="1" rIns="163550" wrap="square" tIns="1635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7" name="Google Shape;207;p23"/>
          <p:cNvSpPr/>
          <p:nvPr/>
        </p:nvSpPr>
        <p:spPr>
          <a:xfrm>
            <a:off x="6730950" y="1698950"/>
            <a:ext cx="2230800" cy="1495200"/>
          </a:xfrm>
          <a:prstGeom prst="cloudCallout">
            <a:avLst>
              <a:gd fmla="val -80392" name="adj1"/>
              <a:gd fmla="val 37759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Nunito"/>
                <a:ea typeface="Nunito"/>
                <a:cs typeface="Nunito"/>
                <a:sym typeface="Nunito"/>
              </a:rPr>
              <a:t>stars/forks </a:t>
            </a:r>
            <a:r>
              <a:rPr b="1" lang="en">
                <a:latin typeface="Nunito"/>
                <a:ea typeface="Nunito"/>
                <a:cs typeface="Nunito"/>
                <a:sym typeface="Nunito"/>
              </a:rPr>
              <a:t>understate</a:t>
            </a:r>
            <a:r>
              <a:rPr lang="en">
                <a:latin typeface="Nunito"/>
                <a:ea typeface="Nunito"/>
                <a:cs typeface="Nunito"/>
                <a:sym typeface="Nunito"/>
              </a:rPr>
              <a:t> total UFS activity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