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y="5143500" cx="9144000"/>
  <p:notesSz cx="6858000" cy="9144000"/>
  <p:embeddedFontLst>
    <p:embeddedFont>
      <p:font typeface="Overlock"/>
      <p:regular r:id="rId27"/>
      <p:bold r:id="rId28"/>
      <p:italic r:id="rId29"/>
      <p:boldItalic r:id="rId30"/>
    </p:embeddedFont>
    <p:embeddedFont>
      <p:font typeface="Roboto"/>
      <p:regular r:id="rId31"/>
      <p:bold r:id="rId32"/>
      <p:italic r:id="rId33"/>
      <p:boldItalic r:id="rId34"/>
    </p:embeddedFont>
    <p:embeddedFont>
      <p:font typeface="Garamond"/>
      <p:regular r:id="rId35"/>
      <p:bold r:id="rId36"/>
      <p:italic r:id="rId37"/>
      <p:boldItalic r:id="rId38"/>
    </p:embeddedFont>
    <p:embeddedFont>
      <p:font typeface="Nunito"/>
      <p:regular r:id="rId39"/>
      <p:bold r:id="rId40"/>
      <p:italic r:id="rId41"/>
      <p:boldItalic r:id="rId42"/>
    </p:embeddedFont>
    <p:embeddedFont>
      <p:font typeface="Oswald Light"/>
      <p:regular r:id="rId43"/>
      <p:bold r:id="rId44"/>
    </p:embeddedFont>
    <p:embeddedFont>
      <p:font typeface="Century Gothic"/>
      <p:regular r:id="rId45"/>
      <p:bold r:id="rId46"/>
      <p:italic r:id="rId47"/>
      <p:boldItalic r:id="rId48"/>
    </p:embeddedFont>
    <p:embeddedFont>
      <p:font typeface="Open Sans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53" roundtripDataSignature="AMtx7mhAp04PaWK8H+SYAxzdrKzqlakw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75F5C50-0BAE-44CB-B6FF-E91D47A12223}">
  <a:tblStyle styleId="{575F5C50-0BAE-44CB-B6FF-E91D47A1222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unito-bold.fntdata"/><Relationship Id="rId42" Type="http://schemas.openxmlformats.org/officeDocument/2006/relationships/font" Target="fonts/Nunito-boldItalic.fntdata"/><Relationship Id="rId41" Type="http://schemas.openxmlformats.org/officeDocument/2006/relationships/font" Target="fonts/Nunito-italic.fntdata"/><Relationship Id="rId44" Type="http://schemas.openxmlformats.org/officeDocument/2006/relationships/font" Target="fonts/OswaldLight-bold.fntdata"/><Relationship Id="rId43" Type="http://schemas.openxmlformats.org/officeDocument/2006/relationships/font" Target="fonts/OswaldLight-regular.fntdata"/><Relationship Id="rId46" Type="http://schemas.openxmlformats.org/officeDocument/2006/relationships/font" Target="fonts/CenturyGothic-bold.fntdata"/><Relationship Id="rId45" Type="http://schemas.openxmlformats.org/officeDocument/2006/relationships/font" Target="fonts/CenturyGothic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font" Target="fonts/CenturyGothic-boldItalic.fntdata"/><Relationship Id="rId47" Type="http://schemas.openxmlformats.org/officeDocument/2006/relationships/font" Target="fonts/CenturyGothic-italic.fntdata"/><Relationship Id="rId49" Type="http://schemas.openxmlformats.org/officeDocument/2006/relationships/font" Target="fonts/OpenSans-regular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Roboto-regular.fntdata"/><Relationship Id="rId30" Type="http://schemas.openxmlformats.org/officeDocument/2006/relationships/font" Target="fonts/Overlock-boldItalic.fntdata"/><Relationship Id="rId33" Type="http://schemas.openxmlformats.org/officeDocument/2006/relationships/font" Target="fonts/Roboto-italic.fntdata"/><Relationship Id="rId32" Type="http://schemas.openxmlformats.org/officeDocument/2006/relationships/font" Target="fonts/Roboto-bold.fntdata"/><Relationship Id="rId35" Type="http://schemas.openxmlformats.org/officeDocument/2006/relationships/font" Target="fonts/Garamond-regular.fntdata"/><Relationship Id="rId34" Type="http://schemas.openxmlformats.org/officeDocument/2006/relationships/font" Target="fonts/Roboto-boldItalic.fntdata"/><Relationship Id="rId37" Type="http://schemas.openxmlformats.org/officeDocument/2006/relationships/font" Target="fonts/Garamond-italic.fntdata"/><Relationship Id="rId36" Type="http://schemas.openxmlformats.org/officeDocument/2006/relationships/font" Target="fonts/Garamond-bold.fntdata"/><Relationship Id="rId39" Type="http://schemas.openxmlformats.org/officeDocument/2006/relationships/font" Target="fonts/Nunito-regular.fntdata"/><Relationship Id="rId38" Type="http://schemas.openxmlformats.org/officeDocument/2006/relationships/font" Target="fonts/Garamond-boldItalic.fntdata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font" Target="fonts/Overlock-bold.fntdata"/><Relationship Id="rId27" Type="http://schemas.openxmlformats.org/officeDocument/2006/relationships/font" Target="fonts/Overlock-regular.fntdata"/><Relationship Id="rId29" Type="http://schemas.openxmlformats.org/officeDocument/2006/relationships/font" Target="fonts/Overlock-italic.fntdata"/><Relationship Id="rId51" Type="http://schemas.openxmlformats.org/officeDocument/2006/relationships/font" Target="fonts/OpenSans-italic.fntdata"/><Relationship Id="rId50" Type="http://schemas.openxmlformats.org/officeDocument/2006/relationships/font" Target="fonts/OpenSans-bold.fntdata"/><Relationship Id="rId53" Type="http://customschemas.google.com/relationships/presentationmetadata" Target="metadata"/><Relationship Id="rId52" Type="http://schemas.openxmlformats.org/officeDocument/2006/relationships/font" Target="fonts/OpenSans-boldItalic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research.noaa.gov/labs-programs/" TargetMode="External"/><Relationship Id="rId3" Type="http://schemas.openxmlformats.org/officeDocument/2006/relationships/hyperlink" Target="https://www.epic.noaa.gov/" TargetMode="External"/><Relationship Id="rId4" Type="http://schemas.openxmlformats.org/officeDocument/2006/relationships/hyperlink" Target="https://research.noaa.gov/" TargetMode="External"/><Relationship Id="rId5" Type="http://schemas.openxmlformats.org/officeDocument/2006/relationships/hyperlink" Target="https://www.weather.gov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0:notes"/>
          <p:cNvSpPr/>
          <p:nvPr>
            <p:ph idx="2" type="sldImg"/>
          </p:nvPr>
        </p:nvSpPr>
        <p:spPr>
          <a:xfrm>
            <a:off x="391218" y="686426"/>
            <a:ext cx="6075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61" name="Google Shape;261;p10:notes"/>
          <p:cNvSpPr txBox="1"/>
          <p:nvPr>
            <p:ph idx="1" type="body"/>
          </p:nvPr>
        </p:nvSpPr>
        <p:spPr>
          <a:xfrm>
            <a:off x="686098" y="4343703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350" spcFirstLastPara="1" rIns="91350" wrap="square" tIns="456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2" name="Google Shape;262;p10:notes"/>
          <p:cNvSpPr txBox="1"/>
          <p:nvPr>
            <p:ph idx="12" type="sldNum"/>
          </p:nvPr>
        </p:nvSpPr>
        <p:spPr>
          <a:xfrm>
            <a:off x="3884414" y="8685894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675" lIns="91350" spcFirstLastPara="1" rIns="91350" wrap="square" tIns="456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1:notes"/>
          <p:cNvSpPr/>
          <p:nvPr>
            <p:ph idx="2" type="sldImg"/>
          </p:nvPr>
        </p:nvSpPr>
        <p:spPr>
          <a:xfrm>
            <a:off x="391218" y="686426"/>
            <a:ext cx="6075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94" name="Google Shape;294;p11:notes"/>
          <p:cNvSpPr txBox="1"/>
          <p:nvPr>
            <p:ph idx="1" type="body"/>
          </p:nvPr>
        </p:nvSpPr>
        <p:spPr>
          <a:xfrm>
            <a:off x="686098" y="4343703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350" spcFirstLastPara="1" rIns="91350" wrap="square" tIns="456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5" name="Google Shape;295;p11:notes"/>
          <p:cNvSpPr txBox="1"/>
          <p:nvPr>
            <p:ph idx="12" type="sldNum"/>
          </p:nvPr>
        </p:nvSpPr>
        <p:spPr>
          <a:xfrm>
            <a:off x="3884414" y="8685894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675" lIns="91350" spcFirstLastPara="1" rIns="91350" wrap="square" tIns="456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2:notes"/>
          <p:cNvSpPr/>
          <p:nvPr>
            <p:ph idx="2" type="sldImg"/>
          </p:nvPr>
        </p:nvSpPr>
        <p:spPr>
          <a:xfrm>
            <a:off x="391218" y="686426"/>
            <a:ext cx="6075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341" name="Google Shape;341;p12:notes"/>
          <p:cNvSpPr txBox="1"/>
          <p:nvPr>
            <p:ph idx="1" type="body"/>
          </p:nvPr>
        </p:nvSpPr>
        <p:spPr>
          <a:xfrm>
            <a:off x="686098" y="4343703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350" spcFirstLastPara="1" rIns="91350" wrap="square" tIns="456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2" name="Google Shape;342;p12:notes"/>
          <p:cNvSpPr txBox="1"/>
          <p:nvPr>
            <p:ph idx="12" type="sldNum"/>
          </p:nvPr>
        </p:nvSpPr>
        <p:spPr>
          <a:xfrm>
            <a:off x="3884414" y="8685894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675" lIns="91350" spcFirstLastPara="1" rIns="91350" wrap="square" tIns="456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3:notes"/>
          <p:cNvSpPr/>
          <p:nvPr>
            <p:ph idx="2" type="sldImg"/>
          </p:nvPr>
        </p:nvSpPr>
        <p:spPr>
          <a:xfrm>
            <a:off x="391218" y="686426"/>
            <a:ext cx="6075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p13:notes"/>
          <p:cNvSpPr txBox="1"/>
          <p:nvPr>
            <p:ph idx="1" type="body"/>
          </p:nvPr>
        </p:nvSpPr>
        <p:spPr>
          <a:xfrm>
            <a:off x="686098" y="4343703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0" name="Google Shape;350;p13:notes"/>
          <p:cNvSpPr txBox="1"/>
          <p:nvPr>
            <p:ph idx="12" type="sldNum"/>
          </p:nvPr>
        </p:nvSpPr>
        <p:spPr>
          <a:xfrm>
            <a:off x="3884414" y="8685894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9850" lIns="89850" spcFirstLastPara="1" rIns="89850" wrap="square" tIns="89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0" name="Google Shape;37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6" name="Google Shape;37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" name="Google Shape;38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2" name="Google Shape;392;p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3" name="Google Shape;393;p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2" name="Google Shape;40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4" name="Google Shape;164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:notes"/>
          <p:cNvSpPr txBox="1"/>
          <p:nvPr>
            <p:ph idx="1" type="body"/>
          </p:nvPr>
        </p:nvSpPr>
        <p:spPr>
          <a:xfrm>
            <a:off x="686098" y="4343703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2" name="Google Shape;172;p4:notes"/>
          <p:cNvSpPr/>
          <p:nvPr>
            <p:ph idx="2" type="sldImg"/>
          </p:nvPr>
        </p:nvSpPr>
        <p:spPr>
          <a:xfrm>
            <a:off x="391218" y="686426"/>
            <a:ext cx="6075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</a:rPr>
              <a:t>Project, not a specific model</a:t>
            </a:r>
            <a:endParaRPr sz="12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</a:rPr>
              <a:t>Collaboration with all of these organizations, and is co-led by EPIC which is in WPO, EMC, and PSL</a:t>
            </a:r>
            <a:endParaRPr sz="12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</a:rPr>
              <a:t>Project EAGLE stands for the Experimental AI Global and Limited-area Ensemble, which is a joint effort between </a:t>
            </a:r>
            <a:r>
              <a:rPr lang="en" sz="1200" u="sng">
                <a:solidFill>
                  <a:srgbClr val="1255CC"/>
                </a:solidFill>
                <a:highlight>
                  <a:srgbClr val="FFFFFF"/>
                </a:highlight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NOAA Research Laboratories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</a:rPr>
              <a:t> and the </a:t>
            </a:r>
            <a:r>
              <a:rPr lang="en" sz="1200" u="sng">
                <a:solidFill>
                  <a:srgbClr val="1255CC"/>
                </a:solidFill>
                <a:highlight>
                  <a:srgbClr val="FFFFFF"/>
                </a:highlight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Earth Prediction Innovation Center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</a:rPr>
              <a:t> (EPIC) in the </a:t>
            </a:r>
            <a:r>
              <a:rPr lang="en" sz="1200" u="sng">
                <a:solidFill>
                  <a:srgbClr val="1255CC"/>
                </a:solidFill>
                <a:highlight>
                  <a:srgbClr val="FFFFFF"/>
                </a:highlight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Office of Oceanic and Atmospheric Research (OAR)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</a:rPr>
              <a:t>, and the </a:t>
            </a:r>
            <a:r>
              <a:rPr lang="en" sz="1200" u="sng">
                <a:solidFill>
                  <a:srgbClr val="1255CC"/>
                </a:solidFill>
                <a:highlight>
                  <a:srgbClr val="FFFFFF"/>
                </a:highlight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National Weather Service (NWS)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</a:rPr>
              <a:t>. The Goal of Project EAGLE provides NOAA and the broader weather enterprise with the ability to rapidly test, develop, and demonstrate in the near real-time Artificial Intelligence (AI) models for global and limited area ensemble forecasting. Once fully-developed, the project will enable researchers within NOAA and across the weather enterprise to rapidly test their AI models against trusted forecast metrics or existing physics-based models. Project EAGLE will allow NOAA to identify the best performing AI innovations rapidly and advance them into near real-time demonstration that can deliver value to the Nation, save lives and property, and enhance the national economy.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9" name="Google Shape;49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3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4">
  <p:cSld name="TITLE_AND_BODY_4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" name="Google Shape;58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5"/>
          <p:cNvSpPr txBox="1"/>
          <p:nvPr>
            <p:ph type="title"/>
          </p:nvPr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" type="body"/>
          </p:nvPr>
        </p:nvSpPr>
        <p:spPr>
          <a:xfrm>
            <a:off x="685800" y="914400"/>
            <a:ext cx="77724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2385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3087"/>
              </a:buClr>
              <a:buSzPts val="1500"/>
              <a:buFont typeface="Century Gothic"/>
              <a:buChar char="•"/>
              <a:defRPr>
                <a:solidFill>
                  <a:srgbClr val="003087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Century Gothic"/>
              <a:buChar char="–"/>
              <a:defRPr>
                <a:solidFill>
                  <a:srgbClr val="003087"/>
                </a:solidFill>
              </a:defRPr>
            </a:lvl2pPr>
            <a:lvl3pPr indent="-3048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3087"/>
              </a:buClr>
              <a:buSzPts val="1200"/>
              <a:buFont typeface="Century Gothic"/>
              <a:buChar char="•"/>
              <a:defRPr>
                <a:solidFill>
                  <a:srgbClr val="003087"/>
                </a:solidFill>
              </a:defRPr>
            </a:lvl3pPr>
            <a:lvl4pPr indent="-29845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3087"/>
              </a:buClr>
              <a:buSzPts val="1100"/>
              <a:buFont typeface="Century Gothic"/>
              <a:buChar char="–"/>
              <a:defRPr>
                <a:solidFill>
                  <a:srgbClr val="003087"/>
                </a:solidFill>
              </a:defRPr>
            </a:lvl4pPr>
            <a:lvl5pPr indent="-29845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3087"/>
              </a:buClr>
              <a:buSzPts val="1100"/>
              <a:buFont typeface="Century Gothic"/>
              <a:buChar char="»"/>
              <a:defRPr>
                <a:solidFill>
                  <a:srgbClr val="0030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6pPr>
            <a:lvl7pPr indent="-3175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7pPr>
            <a:lvl8pPr indent="-3175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8pPr>
            <a:lvl9pPr indent="-3175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68" name="Google Shape;68;p25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69" name="Google Shape;69;p25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6"/>
          <p:cNvSpPr txBox="1"/>
          <p:nvPr>
            <p:ph type="ctrTitle"/>
          </p:nvPr>
        </p:nvSpPr>
        <p:spPr>
          <a:xfrm>
            <a:off x="685800" y="1597820"/>
            <a:ext cx="7772400" cy="11025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Google Shape;72;p36"/>
          <p:cNvSpPr txBox="1"/>
          <p:nvPr>
            <p:ph idx="1" type="subTitle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5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Century Gothic"/>
              <a:buNone/>
              <a:defRPr/>
            </a:lvl2pPr>
            <a:lvl3pPr lvl="2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Century Gothic"/>
              <a:buNone/>
              <a:defRPr/>
            </a:lvl3pPr>
            <a:lvl4pPr lvl="3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Century Gothic"/>
              <a:buNone/>
              <a:defRPr/>
            </a:lvl4pPr>
            <a:lvl5pPr lvl="4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Century Gothic"/>
              <a:buNone/>
              <a:defRPr/>
            </a:lvl5pPr>
            <a:lvl6pPr lvl="5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Garamond"/>
              <a:buNone/>
              <a:defRPr/>
            </a:lvl6pPr>
            <a:lvl7pPr lvl="6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Garamond"/>
              <a:buNone/>
              <a:defRPr/>
            </a:lvl7pPr>
            <a:lvl8pPr lvl="7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Garamond"/>
              <a:buNone/>
              <a:defRPr/>
            </a:lvl8pPr>
            <a:lvl9pPr lvl="8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Garamond"/>
              <a:buNone/>
              <a:defRPr/>
            </a:lvl9pPr>
          </a:lstStyle>
          <a:p/>
        </p:txBody>
      </p:sp>
      <p:sp>
        <p:nvSpPr>
          <p:cNvPr id="73" name="Google Shape;73;p36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74" name="Google Shape;74;p36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75" name="Google Shape;75;p36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7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78" name="Google Shape;78;p37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79" name="Google Shape;79;p37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8"/>
          <p:cNvSpPr txBox="1"/>
          <p:nvPr>
            <p:ph type="title"/>
          </p:nvPr>
        </p:nvSpPr>
        <p:spPr>
          <a:xfrm>
            <a:off x="722313" y="3305176"/>
            <a:ext cx="7772400" cy="10215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sz="3000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2" name="Google Shape;82;p38"/>
          <p:cNvSpPr txBox="1"/>
          <p:nvPr>
            <p:ph idx="1" type="body"/>
          </p:nvPr>
        </p:nvSpPr>
        <p:spPr>
          <a:xfrm>
            <a:off x="722313" y="2180035"/>
            <a:ext cx="77724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500"/>
              <a:buFont typeface="Century Gothic"/>
              <a:buNone/>
              <a:defRPr sz="15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Century Gothic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Century Gothic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Century Gothic"/>
              <a:buNone/>
              <a:defRPr sz="1100"/>
            </a:lvl4pPr>
            <a:lvl5pPr indent="-2286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Century Gothic"/>
              <a:buNone/>
              <a:defRPr sz="1100"/>
            </a:lvl5pPr>
            <a:lvl6pPr indent="-2286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Garamond"/>
              <a:buNone/>
              <a:defRPr sz="1100"/>
            </a:lvl6pPr>
            <a:lvl7pPr indent="-2286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Garamond"/>
              <a:buNone/>
              <a:defRPr sz="1100"/>
            </a:lvl7pPr>
            <a:lvl8pPr indent="-2286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Garamond"/>
              <a:buNone/>
              <a:defRPr sz="1100"/>
            </a:lvl8pPr>
            <a:lvl9pPr indent="-2286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Garamond"/>
              <a:buNone/>
              <a:defRPr sz="1100"/>
            </a:lvl9pPr>
          </a:lstStyle>
          <a:p/>
        </p:txBody>
      </p:sp>
      <p:sp>
        <p:nvSpPr>
          <p:cNvPr id="83" name="Google Shape;83;p38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84" name="Google Shape;84;p38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85" name="Google Shape;85;p38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9"/>
          <p:cNvSpPr txBox="1"/>
          <p:nvPr>
            <p:ph type="title"/>
          </p:nvPr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8" name="Google Shape;88;p39"/>
          <p:cNvSpPr txBox="1"/>
          <p:nvPr>
            <p:ph idx="1" type="body"/>
          </p:nvPr>
        </p:nvSpPr>
        <p:spPr>
          <a:xfrm>
            <a:off x="685800" y="914400"/>
            <a:ext cx="3810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087"/>
              </a:buClr>
              <a:buSzPts val="2100"/>
              <a:buFont typeface="Century Gothic"/>
              <a:buChar char="•"/>
              <a:defRPr sz="2100">
                <a:solidFill>
                  <a:srgbClr val="003087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087"/>
              </a:buClr>
              <a:buSzPts val="1800"/>
              <a:buFont typeface="Century Gothic"/>
              <a:buChar char="–"/>
              <a:defRPr sz="1800">
                <a:solidFill>
                  <a:srgbClr val="003087"/>
                </a:solidFill>
              </a:defRPr>
            </a:lvl2pPr>
            <a:lvl3pPr indent="-32385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3087"/>
              </a:buClr>
              <a:buSzPts val="1500"/>
              <a:buFont typeface="Century Gothic"/>
              <a:buChar char="•"/>
              <a:defRPr sz="1500">
                <a:solidFill>
                  <a:srgbClr val="0030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Century Gothic"/>
              <a:buChar char="–"/>
              <a:defRPr sz="1400">
                <a:solidFill>
                  <a:srgbClr val="0030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Century Gothic"/>
              <a:buChar char="»"/>
              <a:defRPr sz="1400">
                <a:solidFill>
                  <a:srgbClr val="0030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Garamond"/>
              <a:buChar char="»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Garamond"/>
              <a:buChar char="»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Garamond"/>
              <a:buChar char="»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Garamond"/>
              <a:buChar char="»"/>
              <a:defRPr sz="1400"/>
            </a:lvl9pPr>
          </a:lstStyle>
          <a:p/>
        </p:txBody>
      </p:sp>
      <p:sp>
        <p:nvSpPr>
          <p:cNvPr id="89" name="Google Shape;89;p39"/>
          <p:cNvSpPr txBox="1"/>
          <p:nvPr>
            <p:ph idx="2" type="body"/>
          </p:nvPr>
        </p:nvSpPr>
        <p:spPr>
          <a:xfrm>
            <a:off x="4648200" y="914400"/>
            <a:ext cx="3810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087"/>
              </a:buClr>
              <a:buSzPts val="2100"/>
              <a:buFont typeface="Century Gothic"/>
              <a:buChar char="•"/>
              <a:defRPr sz="2100">
                <a:solidFill>
                  <a:srgbClr val="003087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087"/>
              </a:buClr>
              <a:buSzPts val="1800"/>
              <a:buFont typeface="Century Gothic"/>
              <a:buChar char="–"/>
              <a:defRPr sz="1800">
                <a:solidFill>
                  <a:srgbClr val="003087"/>
                </a:solidFill>
              </a:defRPr>
            </a:lvl2pPr>
            <a:lvl3pPr indent="-32385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3087"/>
              </a:buClr>
              <a:buSzPts val="1500"/>
              <a:buFont typeface="Century Gothic"/>
              <a:buChar char="•"/>
              <a:defRPr sz="1500">
                <a:solidFill>
                  <a:srgbClr val="0030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Century Gothic"/>
              <a:buChar char="–"/>
              <a:defRPr sz="1400">
                <a:solidFill>
                  <a:srgbClr val="0030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Century Gothic"/>
              <a:buChar char="»"/>
              <a:defRPr sz="1400">
                <a:solidFill>
                  <a:srgbClr val="0030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Garamond"/>
              <a:buChar char="»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Garamond"/>
              <a:buChar char="»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Garamond"/>
              <a:buChar char="»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Garamond"/>
              <a:buChar char="»"/>
              <a:defRPr sz="1400"/>
            </a:lvl9pPr>
          </a:lstStyle>
          <a:p/>
        </p:txBody>
      </p:sp>
      <p:sp>
        <p:nvSpPr>
          <p:cNvPr id="90" name="Google Shape;90;p39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91" name="Google Shape;91;p39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92" name="Google Shape;92;p39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5" name="Google Shape;95;p40"/>
          <p:cNvSpPr txBox="1"/>
          <p:nvPr>
            <p:ph idx="1" type="body"/>
          </p:nvPr>
        </p:nvSpPr>
        <p:spPr>
          <a:xfrm>
            <a:off x="457200" y="1151335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53399"/>
              </a:buClr>
              <a:buSzPts val="1800"/>
              <a:buFont typeface="Century Gothic"/>
              <a:buNone/>
              <a:defRPr b="1" sz="18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500"/>
              <a:buFont typeface="Century Gothic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Century Gothic"/>
              <a:buNone/>
              <a:defRPr b="1" sz="1400"/>
            </a:lvl3pPr>
            <a:lvl4pPr indent="-2286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Century Gothic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Century Gothic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None/>
              <a:defRPr b="1" sz="1200"/>
            </a:lvl9pPr>
          </a:lstStyle>
          <a:p/>
        </p:txBody>
      </p:sp>
      <p:sp>
        <p:nvSpPr>
          <p:cNvPr id="96" name="Google Shape;96;p40"/>
          <p:cNvSpPr txBox="1"/>
          <p:nvPr>
            <p:ph idx="2" type="body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53399"/>
              </a:buClr>
              <a:buSzPts val="1800"/>
              <a:buFont typeface="Century Gothic"/>
              <a:buChar char="•"/>
              <a:defRPr sz="1800"/>
            </a:lvl1pPr>
            <a:lvl2pPr indent="-32385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500"/>
              <a:buFont typeface="Century Gothic"/>
              <a:buChar char="–"/>
              <a:defRPr sz="1500"/>
            </a:lvl2pPr>
            <a:lvl3pPr indent="-3175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Century Gothic"/>
              <a:buChar char="•"/>
              <a:defRPr sz="1400"/>
            </a:lvl3pPr>
            <a:lvl4pPr indent="-3048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Century Gothic"/>
              <a:buChar char="–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Century Gothic"/>
              <a:buChar char="»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Char char="»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Char char="»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Char char="»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Char char="»"/>
              <a:defRPr sz="1200"/>
            </a:lvl9pPr>
          </a:lstStyle>
          <a:p/>
        </p:txBody>
      </p:sp>
      <p:sp>
        <p:nvSpPr>
          <p:cNvPr id="97" name="Google Shape;97;p40"/>
          <p:cNvSpPr txBox="1"/>
          <p:nvPr>
            <p:ph idx="3" type="body"/>
          </p:nvPr>
        </p:nvSpPr>
        <p:spPr>
          <a:xfrm>
            <a:off x="4645026" y="1151335"/>
            <a:ext cx="40416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53399"/>
              </a:buClr>
              <a:buSzPts val="1800"/>
              <a:buFont typeface="Century Gothic"/>
              <a:buNone/>
              <a:defRPr b="1" sz="18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500"/>
              <a:buFont typeface="Century Gothic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Century Gothic"/>
              <a:buNone/>
              <a:defRPr b="1" sz="1400"/>
            </a:lvl3pPr>
            <a:lvl4pPr indent="-2286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Century Gothic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Century Gothic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None/>
              <a:defRPr b="1" sz="1200"/>
            </a:lvl9pPr>
          </a:lstStyle>
          <a:p/>
        </p:txBody>
      </p:sp>
      <p:sp>
        <p:nvSpPr>
          <p:cNvPr id="98" name="Google Shape;98;p40"/>
          <p:cNvSpPr txBox="1"/>
          <p:nvPr>
            <p:ph idx="4" type="body"/>
          </p:nvPr>
        </p:nvSpPr>
        <p:spPr>
          <a:xfrm>
            <a:off x="4645026" y="1631156"/>
            <a:ext cx="40416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53399"/>
              </a:buClr>
              <a:buSzPts val="1800"/>
              <a:buFont typeface="Century Gothic"/>
              <a:buChar char="•"/>
              <a:defRPr sz="1800"/>
            </a:lvl1pPr>
            <a:lvl2pPr indent="-32385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500"/>
              <a:buFont typeface="Century Gothic"/>
              <a:buChar char="–"/>
              <a:defRPr sz="1500"/>
            </a:lvl2pPr>
            <a:lvl3pPr indent="-3175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Century Gothic"/>
              <a:buChar char="•"/>
              <a:defRPr sz="1400"/>
            </a:lvl3pPr>
            <a:lvl4pPr indent="-3048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Century Gothic"/>
              <a:buChar char="–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Century Gothic"/>
              <a:buChar char="»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Char char="»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Char char="»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Char char="»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Garamond"/>
              <a:buChar char="»"/>
              <a:defRPr sz="1200"/>
            </a:lvl9pPr>
          </a:lstStyle>
          <a:p/>
        </p:txBody>
      </p:sp>
      <p:sp>
        <p:nvSpPr>
          <p:cNvPr id="99" name="Google Shape;99;p40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00" name="Google Shape;100;p40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01" name="Google Shape;101;p40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2"/>
          <p:cNvSpPr txBox="1"/>
          <p:nvPr>
            <p:ph type="title"/>
          </p:nvPr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22"/>
          <p:cNvSpPr txBox="1"/>
          <p:nvPr>
            <p:ph idx="1" type="body"/>
          </p:nvPr>
        </p:nvSpPr>
        <p:spPr>
          <a:xfrm>
            <a:off x="685800" y="914400"/>
            <a:ext cx="77724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3087"/>
              </a:buClr>
              <a:buSzPts val="1500"/>
              <a:buFont typeface="Century Gothic"/>
              <a:buChar char="●"/>
              <a:defRPr>
                <a:solidFill>
                  <a:srgbClr val="003087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Century Gothic"/>
              <a:buChar char="○"/>
              <a:defRPr>
                <a:solidFill>
                  <a:srgbClr val="003087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3087"/>
              </a:buClr>
              <a:buSzPts val="1200"/>
              <a:buFont typeface="Century Gothic"/>
              <a:buChar char="■"/>
              <a:defRPr>
                <a:solidFill>
                  <a:srgbClr val="003087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3087"/>
              </a:buClr>
              <a:buSzPts val="1100"/>
              <a:buFont typeface="Century Gothic"/>
              <a:buChar char="●"/>
              <a:defRPr>
                <a:solidFill>
                  <a:srgbClr val="003087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3087"/>
              </a:buClr>
              <a:buSzPts val="1100"/>
              <a:buFont typeface="Century Gothic"/>
              <a:buChar char="○"/>
              <a:defRPr>
                <a:solidFill>
                  <a:srgbClr val="003087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22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7" name="Google Shape;17;p22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8" name="Google Shape;18;p22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1"/>
          <p:cNvSpPr txBox="1"/>
          <p:nvPr>
            <p:ph type="title"/>
          </p:nvPr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41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05" name="Google Shape;105;p41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06" name="Google Shape;106;p41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2"/>
          <p:cNvSpPr txBox="1"/>
          <p:nvPr>
            <p:ph type="title"/>
          </p:nvPr>
        </p:nvSpPr>
        <p:spPr>
          <a:xfrm>
            <a:off x="457201" y="204788"/>
            <a:ext cx="3008400" cy="8718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9" name="Google Shape;109;p42"/>
          <p:cNvSpPr txBox="1"/>
          <p:nvPr>
            <p:ph idx="1" type="body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53399"/>
              </a:buClr>
              <a:buSzPts val="2400"/>
              <a:buFont typeface="Century Gothic"/>
              <a:buChar char="•"/>
              <a:defRPr sz="2400"/>
            </a:lvl1pPr>
            <a:lvl2pPr indent="-36195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53399"/>
              </a:buClr>
              <a:buSzPts val="2100"/>
              <a:buFont typeface="Century Gothic"/>
              <a:buChar char="–"/>
              <a:defRPr sz="2100"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53399"/>
              </a:buClr>
              <a:buSzPts val="1800"/>
              <a:buFont typeface="Century Gothic"/>
              <a:buChar char="•"/>
              <a:defRPr sz="1800"/>
            </a:lvl3pPr>
            <a:lvl4pPr indent="-32385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500"/>
              <a:buFont typeface="Century Gothic"/>
              <a:buChar char="–"/>
              <a:defRPr sz="1500"/>
            </a:lvl4pPr>
            <a:lvl5pPr indent="-32385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500"/>
              <a:buFont typeface="Century Gothic"/>
              <a:buChar char="»"/>
              <a:defRPr sz="1500"/>
            </a:lvl5pPr>
            <a:lvl6pPr indent="-32385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500"/>
              <a:buFont typeface="Garamond"/>
              <a:buChar char="»"/>
              <a:defRPr sz="1500"/>
            </a:lvl6pPr>
            <a:lvl7pPr indent="-32385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500"/>
              <a:buFont typeface="Garamond"/>
              <a:buChar char="»"/>
              <a:defRPr sz="1500"/>
            </a:lvl7pPr>
            <a:lvl8pPr indent="-32385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500"/>
              <a:buFont typeface="Garamond"/>
              <a:buChar char="»"/>
              <a:defRPr sz="1500"/>
            </a:lvl8pPr>
            <a:lvl9pPr indent="-32385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500"/>
              <a:buFont typeface="Garamond"/>
              <a:buChar char="»"/>
              <a:defRPr sz="1500"/>
            </a:lvl9pPr>
          </a:lstStyle>
          <a:p/>
        </p:txBody>
      </p:sp>
      <p:sp>
        <p:nvSpPr>
          <p:cNvPr id="110" name="Google Shape;110;p42"/>
          <p:cNvSpPr txBox="1"/>
          <p:nvPr>
            <p:ph idx="2" type="body"/>
          </p:nvPr>
        </p:nvSpPr>
        <p:spPr>
          <a:xfrm>
            <a:off x="457201" y="1076326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Century Gothic"/>
              <a:buNone/>
              <a:defRPr sz="11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900"/>
              <a:buFont typeface="Century Gothic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800"/>
              <a:buFont typeface="Century Gothic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453399"/>
              </a:buClr>
              <a:buSzPts val="700"/>
              <a:buFont typeface="Century Gothic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453399"/>
              </a:buClr>
              <a:buSzPts val="700"/>
              <a:buFont typeface="Century Gothic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453399"/>
              </a:buClr>
              <a:buSzPts val="700"/>
              <a:buFont typeface="Garamond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453399"/>
              </a:buClr>
              <a:buSzPts val="700"/>
              <a:buFont typeface="Garamond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453399"/>
              </a:buClr>
              <a:buSzPts val="700"/>
              <a:buFont typeface="Garamond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453399"/>
              </a:buClr>
              <a:buSzPts val="700"/>
              <a:buFont typeface="Garamond"/>
              <a:buNone/>
              <a:defRPr sz="700"/>
            </a:lvl9pPr>
          </a:lstStyle>
          <a:p/>
        </p:txBody>
      </p:sp>
      <p:sp>
        <p:nvSpPr>
          <p:cNvPr id="111" name="Google Shape;111;p42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12" name="Google Shape;112;p42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13" name="Google Shape;113;p42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3"/>
          <p:cNvSpPr txBox="1"/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6" name="Google Shape;116;p43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117" name="Google Shape;117;p43"/>
          <p:cNvSpPr txBox="1"/>
          <p:nvPr>
            <p:ph idx="1" type="body"/>
          </p:nvPr>
        </p:nvSpPr>
        <p:spPr>
          <a:xfrm>
            <a:off x="1792288" y="4025504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Century Gothic"/>
              <a:buNone/>
              <a:defRPr sz="11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900"/>
              <a:buFont typeface="Century Gothic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800"/>
              <a:buFont typeface="Century Gothic"/>
              <a:buNone/>
              <a:defRPr sz="800"/>
            </a:lvl3pPr>
            <a:lvl4pPr indent="-228600" lvl="3" marL="18288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453399"/>
              </a:buClr>
              <a:buSzPts val="700"/>
              <a:buFont typeface="Century Gothic"/>
              <a:buNone/>
              <a:defRPr sz="700"/>
            </a:lvl4pPr>
            <a:lvl5pPr indent="-228600" lvl="4" marL="22860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453399"/>
              </a:buClr>
              <a:buSzPts val="700"/>
              <a:buFont typeface="Century Gothic"/>
              <a:buNone/>
              <a:defRPr sz="700"/>
            </a:lvl5pPr>
            <a:lvl6pPr indent="-228600" lvl="5" marL="2743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453399"/>
              </a:buClr>
              <a:buSzPts val="700"/>
              <a:buFont typeface="Garamond"/>
              <a:buNone/>
              <a:defRPr sz="700"/>
            </a:lvl6pPr>
            <a:lvl7pPr indent="-228600" lvl="6" marL="32004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453399"/>
              </a:buClr>
              <a:buSzPts val="700"/>
              <a:buFont typeface="Garamond"/>
              <a:buNone/>
              <a:defRPr sz="700"/>
            </a:lvl7pPr>
            <a:lvl8pPr indent="-228600" lvl="7" marL="3657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453399"/>
              </a:buClr>
              <a:buSzPts val="700"/>
              <a:buFont typeface="Garamond"/>
              <a:buNone/>
              <a:defRPr sz="700"/>
            </a:lvl8pPr>
            <a:lvl9pPr indent="-228600" lvl="8" marL="41148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453399"/>
              </a:buClr>
              <a:buSzPts val="700"/>
              <a:buFont typeface="Garamond"/>
              <a:buNone/>
              <a:defRPr sz="700"/>
            </a:lvl9pPr>
          </a:lstStyle>
          <a:p/>
        </p:txBody>
      </p:sp>
      <p:sp>
        <p:nvSpPr>
          <p:cNvPr id="118" name="Google Shape;118;p43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19" name="Google Shape;119;p43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20" name="Google Shape;120;p43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4"/>
          <p:cNvSpPr txBox="1"/>
          <p:nvPr>
            <p:ph type="title"/>
          </p:nvPr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3" name="Google Shape;123;p44"/>
          <p:cNvSpPr txBox="1"/>
          <p:nvPr>
            <p:ph idx="1" type="body"/>
          </p:nvPr>
        </p:nvSpPr>
        <p:spPr>
          <a:xfrm rot="5400000">
            <a:off x="2743200" y="-1143000"/>
            <a:ext cx="36576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2pPr>
            <a:lvl3pPr indent="-3175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4pPr>
            <a:lvl5pPr indent="-3175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5pPr>
            <a:lvl6pPr indent="-3175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6pPr>
            <a:lvl7pPr indent="-3175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7pPr>
            <a:lvl8pPr indent="-3175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8pPr>
            <a:lvl9pPr indent="-3175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124" name="Google Shape;124;p44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25" name="Google Shape;125;p44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26" name="Google Shape;126;p44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5"/>
          <p:cNvSpPr txBox="1"/>
          <p:nvPr>
            <p:ph type="title"/>
          </p:nvPr>
        </p:nvSpPr>
        <p:spPr>
          <a:xfrm rot="5400000">
            <a:off x="5715000" y="1143000"/>
            <a:ext cx="4572000" cy="22860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9" name="Google Shape;129;p45"/>
          <p:cNvSpPr txBox="1"/>
          <p:nvPr>
            <p:ph idx="1" type="body"/>
          </p:nvPr>
        </p:nvSpPr>
        <p:spPr>
          <a:xfrm rot="5400000">
            <a:off x="1066800" y="-1066800"/>
            <a:ext cx="4572000" cy="6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2pPr>
            <a:lvl3pPr indent="-3175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4pPr>
            <a:lvl5pPr indent="-3175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5pPr>
            <a:lvl6pPr indent="-3175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6pPr>
            <a:lvl7pPr indent="-3175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7pPr>
            <a:lvl8pPr indent="-3175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8pPr>
            <a:lvl9pPr indent="-3175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130" name="Google Shape;130;p45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31" name="Google Shape;131;p45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32" name="Google Shape;132;p45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, and 2 Content" type="objAndTwoObj">
  <p:cSld name="OBJECT_AND_TWO_OBJECTS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6"/>
          <p:cNvSpPr txBox="1"/>
          <p:nvPr>
            <p:ph type="title"/>
          </p:nvPr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5" name="Google Shape;135;p46"/>
          <p:cNvSpPr txBox="1"/>
          <p:nvPr>
            <p:ph idx="1" type="body"/>
          </p:nvPr>
        </p:nvSpPr>
        <p:spPr>
          <a:xfrm>
            <a:off x="685800" y="914400"/>
            <a:ext cx="3810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2pPr>
            <a:lvl3pPr indent="-3175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4pPr>
            <a:lvl5pPr indent="-3175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5pPr>
            <a:lvl6pPr indent="-3175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6pPr>
            <a:lvl7pPr indent="-3175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7pPr>
            <a:lvl8pPr indent="-3175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8pPr>
            <a:lvl9pPr indent="-3175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136" name="Google Shape;136;p46"/>
          <p:cNvSpPr txBox="1"/>
          <p:nvPr>
            <p:ph idx="2" type="body"/>
          </p:nvPr>
        </p:nvSpPr>
        <p:spPr>
          <a:xfrm>
            <a:off x="4648200" y="914400"/>
            <a:ext cx="38100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2pPr>
            <a:lvl3pPr indent="-3175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4pPr>
            <a:lvl5pPr indent="-3175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5pPr>
            <a:lvl6pPr indent="-3175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6pPr>
            <a:lvl7pPr indent="-3175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7pPr>
            <a:lvl8pPr indent="-3175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8pPr>
            <a:lvl9pPr indent="-3175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137" name="Google Shape;137;p46"/>
          <p:cNvSpPr txBox="1"/>
          <p:nvPr>
            <p:ph idx="3" type="body"/>
          </p:nvPr>
        </p:nvSpPr>
        <p:spPr>
          <a:xfrm>
            <a:off x="4648200" y="2800350"/>
            <a:ext cx="38100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2pPr>
            <a:lvl3pPr indent="-3175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4pPr>
            <a:lvl5pPr indent="-3175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5pPr>
            <a:lvl6pPr indent="-3175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6pPr>
            <a:lvl7pPr indent="-3175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7pPr>
            <a:lvl8pPr indent="-3175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8pPr>
            <a:lvl9pPr indent="-3175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138" name="Google Shape;138;p46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39" name="Google Shape;139;p46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40" name="Google Shape;140;p46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4 Content" type="fourObj">
  <p:cSld name="FOUR_OBJECTS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7"/>
          <p:cNvSpPr txBox="1"/>
          <p:nvPr>
            <p:ph type="title"/>
          </p:nvPr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3" name="Google Shape;143;p47"/>
          <p:cNvSpPr txBox="1"/>
          <p:nvPr>
            <p:ph idx="1" type="body"/>
          </p:nvPr>
        </p:nvSpPr>
        <p:spPr>
          <a:xfrm>
            <a:off x="685800" y="914400"/>
            <a:ext cx="38100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2pPr>
            <a:lvl3pPr indent="-3175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4pPr>
            <a:lvl5pPr indent="-3175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5pPr>
            <a:lvl6pPr indent="-3175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6pPr>
            <a:lvl7pPr indent="-3175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7pPr>
            <a:lvl8pPr indent="-3175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8pPr>
            <a:lvl9pPr indent="-3175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144" name="Google Shape;144;p47"/>
          <p:cNvSpPr txBox="1"/>
          <p:nvPr>
            <p:ph idx="2" type="body"/>
          </p:nvPr>
        </p:nvSpPr>
        <p:spPr>
          <a:xfrm>
            <a:off x="4648200" y="914400"/>
            <a:ext cx="38100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2pPr>
            <a:lvl3pPr indent="-3175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4pPr>
            <a:lvl5pPr indent="-3175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5pPr>
            <a:lvl6pPr indent="-3175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6pPr>
            <a:lvl7pPr indent="-3175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7pPr>
            <a:lvl8pPr indent="-3175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8pPr>
            <a:lvl9pPr indent="-3175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145" name="Google Shape;145;p47"/>
          <p:cNvSpPr txBox="1"/>
          <p:nvPr>
            <p:ph idx="3" type="body"/>
          </p:nvPr>
        </p:nvSpPr>
        <p:spPr>
          <a:xfrm>
            <a:off x="685800" y="2800350"/>
            <a:ext cx="38100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2pPr>
            <a:lvl3pPr indent="-3175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4pPr>
            <a:lvl5pPr indent="-3175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5pPr>
            <a:lvl6pPr indent="-3175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6pPr>
            <a:lvl7pPr indent="-3175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7pPr>
            <a:lvl8pPr indent="-3175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8pPr>
            <a:lvl9pPr indent="-3175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146" name="Google Shape;146;p47"/>
          <p:cNvSpPr txBox="1"/>
          <p:nvPr>
            <p:ph idx="4" type="body"/>
          </p:nvPr>
        </p:nvSpPr>
        <p:spPr>
          <a:xfrm>
            <a:off x="4648200" y="2800350"/>
            <a:ext cx="38100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2pPr>
            <a:lvl3pPr indent="-3175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–"/>
              <a:defRPr/>
            </a:lvl4pPr>
            <a:lvl5pPr indent="-3175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5pPr>
            <a:lvl6pPr indent="-3175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6pPr>
            <a:lvl7pPr indent="-3175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7pPr>
            <a:lvl8pPr indent="-3175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8pPr>
            <a:lvl9pPr indent="-3175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147" name="Google Shape;147;p47"/>
          <p:cNvSpPr txBox="1"/>
          <p:nvPr>
            <p:ph idx="10" type="dt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48" name="Google Shape;148;p47"/>
          <p:cNvSpPr txBox="1"/>
          <p:nvPr>
            <p:ph idx="11" type="ftr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49" name="Google Shape;149;p47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2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2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3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4" name="Google Shape;44;p3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5" name="Google Shape;45;p3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6" name="Google Shape;46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 txBox="1"/>
          <p:nvPr>
            <p:ph type="title"/>
          </p:nvPr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62" name="Google Shape;62;p24"/>
          <p:cNvSpPr txBox="1"/>
          <p:nvPr>
            <p:ph idx="1" type="body"/>
          </p:nvPr>
        </p:nvSpPr>
        <p:spPr>
          <a:xfrm>
            <a:off x="685800" y="914400"/>
            <a:ext cx="77724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2385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500"/>
              <a:buFont typeface="Century Gothic"/>
              <a:buChar char="•"/>
              <a:defRPr b="0" i="0" sz="1500" u="none" cap="none" strike="noStrike">
                <a:solidFill>
                  <a:srgbClr val="45339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53399"/>
              </a:buClr>
              <a:buSzPts val="1400"/>
              <a:buFont typeface="Century Gothic"/>
              <a:buChar char="–"/>
              <a:defRPr b="0" i="0" sz="1400" u="none" cap="none" strike="noStrike">
                <a:solidFill>
                  <a:srgbClr val="45339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200"/>
              <a:buFont typeface="Century Gothic"/>
              <a:buChar char="•"/>
              <a:defRPr b="0" i="0" sz="1200" u="none" cap="none" strike="noStrike">
                <a:solidFill>
                  <a:srgbClr val="45339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Century Gothic"/>
              <a:buChar char="–"/>
              <a:defRPr b="0" i="0" sz="1100" u="none" cap="none" strike="noStrike">
                <a:solidFill>
                  <a:srgbClr val="45339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Century Gothic"/>
              <a:buChar char="»"/>
              <a:defRPr b="0" i="0" sz="1100" u="none" cap="none" strike="noStrike">
                <a:solidFill>
                  <a:srgbClr val="45339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Garamond"/>
              <a:buChar char="»"/>
              <a:defRPr b="0" i="0" sz="1100" u="none" cap="none" strike="noStrike">
                <a:solidFill>
                  <a:srgbClr val="453399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Garamond"/>
              <a:buChar char="»"/>
              <a:defRPr b="0" i="0" sz="1100" u="none" cap="none" strike="noStrike">
                <a:solidFill>
                  <a:srgbClr val="453399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Garamond"/>
              <a:buChar char="»"/>
              <a:defRPr b="0" i="0" sz="1100" u="none" cap="none" strike="noStrike">
                <a:solidFill>
                  <a:srgbClr val="453399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53399"/>
              </a:buClr>
              <a:buSzPts val="1100"/>
              <a:buFont typeface="Garamond"/>
              <a:buChar char="»"/>
              <a:defRPr b="0" i="0" sz="1100" u="none" cap="none" strike="noStrike">
                <a:solidFill>
                  <a:srgbClr val="453399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63" name="Google Shape;63;p24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4533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5" Type="http://schemas.openxmlformats.org/officeDocument/2006/relationships/image" Target="../media/image24.gif"/><Relationship Id="rId6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png"/><Relationship Id="rId4" Type="http://schemas.openxmlformats.org/officeDocument/2006/relationships/hyperlink" Target="https://repository.library.noaa.gov/view/noaa/72827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3.gif"/><Relationship Id="rId5" Type="http://schemas.openxmlformats.org/officeDocument/2006/relationships/image" Target="../media/image26.gif"/><Relationship Id="rId6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6" Type="http://schemas.openxmlformats.org/officeDocument/2006/relationships/image" Target="../media/image9.png"/><Relationship Id="rId7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6" Type="http://schemas.openxmlformats.org/officeDocument/2006/relationships/image" Target="../media/image17.jpg"/><Relationship Id="rId7" Type="http://schemas.openxmlformats.org/officeDocument/2006/relationships/hyperlink" Target="http://arxiv.org/abs/2409.02891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1.pn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oi.org/10.1029/2024GL112383" TargetMode="External"/><Relationship Id="rId4" Type="http://schemas.openxmlformats.org/officeDocument/2006/relationships/image" Target="../media/image14.gif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21.png"/><Relationship Id="rId10" Type="http://schemas.openxmlformats.org/officeDocument/2006/relationships/image" Target="../media/image18.png"/><Relationship Id="rId13" Type="http://schemas.openxmlformats.org/officeDocument/2006/relationships/image" Target="../media/image20.png"/><Relationship Id="rId1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epic.noaa.gov/ai/eagle-overview/" TargetMode="External"/><Relationship Id="rId4" Type="http://schemas.openxmlformats.org/officeDocument/2006/relationships/hyperlink" Target="https://www.epic.noaa.gov/ai/eagle-overview/" TargetMode="External"/><Relationship Id="rId9" Type="http://schemas.openxmlformats.org/officeDocument/2006/relationships/image" Target="../media/image16.png"/><Relationship Id="rId15" Type="http://schemas.openxmlformats.org/officeDocument/2006/relationships/image" Target="../media/image33.gif"/><Relationship Id="rId14" Type="http://schemas.openxmlformats.org/officeDocument/2006/relationships/image" Target="../media/image27.png"/><Relationship Id="rId5" Type="http://schemas.openxmlformats.org/officeDocument/2006/relationships/image" Target="../media/image29.png"/><Relationship Id="rId6" Type="http://schemas.openxmlformats.org/officeDocument/2006/relationships/image" Target="../media/image15.png"/><Relationship Id="rId7" Type="http://schemas.openxmlformats.org/officeDocument/2006/relationships/image" Target="../media/image32.png"/><Relationship Id="rId8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"/>
          <p:cNvSpPr txBox="1"/>
          <p:nvPr>
            <p:ph type="ctrTitle"/>
          </p:nvPr>
        </p:nvSpPr>
        <p:spPr>
          <a:xfrm>
            <a:off x="0" y="744575"/>
            <a:ext cx="9144000" cy="20526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3000">
                <a:solidFill>
                  <a:schemeClr val="lt1"/>
                </a:solidFill>
                <a:highlight>
                  <a:srgbClr val="003087"/>
                </a:highlight>
              </a:rPr>
              <a:t>AI4NWP at NOAA: </a:t>
            </a:r>
            <a:endParaRPr sz="3000">
              <a:solidFill>
                <a:schemeClr val="lt1"/>
              </a:solidFill>
              <a:highlight>
                <a:srgbClr val="003087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lt1"/>
                </a:solidFill>
                <a:highlight>
                  <a:srgbClr val="003087"/>
                </a:highlight>
              </a:rPr>
              <a:t>Progress, Partnerships, and the Path Forward</a:t>
            </a:r>
            <a:endParaRPr sz="3000">
              <a:solidFill>
                <a:schemeClr val="lt1"/>
              </a:solidFill>
              <a:highlight>
                <a:srgbClr val="003087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 sz="3500">
              <a:solidFill>
                <a:schemeClr val="lt1"/>
              </a:solidFill>
            </a:endParaRPr>
          </a:p>
        </p:txBody>
      </p:sp>
      <p:sp>
        <p:nvSpPr>
          <p:cNvPr id="155" name="Google Shape;155;p1"/>
          <p:cNvSpPr txBox="1"/>
          <p:nvPr>
            <p:ph idx="1" type="subTitle"/>
          </p:nvPr>
        </p:nvSpPr>
        <p:spPr>
          <a:xfrm>
            <a:off x="311700" y="302197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64706"/>
              <a:buNone/>
            </a:pPr>
            <a:r>
              <a:rPr lang="en" sz="6800">
                <a:solidFill>
                  <a:srgbClr val="003087"/>
                </a:solidFill>
              </a:rPr>
              <a:t>Presenter: Isidora Jankov GSL</a:t>
            </a:r>
            <a:endParaRPr sz="6800">
              <a:solidFill>
                <a:srgbClr val="003087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64706"/>
              <a:buNone/>
            </a:pPr>
            <a:r>
              <a:rPr lang="en" sz="6800">
                <a:solidFill>
                  <a:srgbClr val="003087"/>
                </a:solidFill>
              </a:rPr>
              <a:t>Collaborators from different NOAA Line Offices, AI4NWP Working Group, EPIC, Universities and Private Sector</a:t>
            </a:r>
            <a:endParaRPr sz="6800">
              <a:solidFill>
                <a:srgbClr val="003087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64706"/>
              <a:buNone/>
            </a:pPr>
            <a:r>
              <a:t/>
            </a:r>
            <a:endParaRPr sz="6800">
              <a:solidFill>
                <a:srgbClr val="003087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64706"/>
              <a:buNone/>
            </a:pPr>
            <a:r>
              <a:t/>
            </a:r>
            <a:endParaRPr sz="6800">
              <a:solidFill>
                <a:srgbClr val="003087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200000"/>
              <a:buNone/>
            </a:pPr>
            <a:r>
              <a:rPr lang="en" sz="5600">
                <a:solidFill>
                  <a:srgbClr val="003087"/>
                </a:solidFill>
              </a:rPr>
              <a:t>UIFCW, July 23, 2026</a:t>
            </a:r>
            <a:endParaRPr sz="5600">
              <a:solidFill>
                <a:srgbClr val="003087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solidFill>
                <a:srgbClr val="003087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0"/>
          <p:cNvSpPr txBox="1"/>
          <p:nvPr>
            <p:ph type="title"/>
          </p:nvPr>
        </p:nvSpPr>
        <p:spPr>
          <a:xfrm>
            <a:off x="0" y="0"/>
            <a:ext cx="9144000" cy="4287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500">
                <a:solidFill>
                  <a:schemeClr val="lt1"/>
                </a:solidFill>
              </a:rPr>
              <a:t>Vision formulated by the AI4NWP group 18 months ago </a:t>
            </a:r>
            <a:endParaRPr sz="2500">
              <a:solidFill>
                <a:schemeClr val="lt1"/>
              </a:solidFill>
            </a:endParaRPr>
          </a:p>
        </p:txBody>
      </p:sp>
      <p:sp>
        <p:nvSpPr>
          <p:cNvPr id="265" name="Google Shape;265;p10"/>
          <p:cNvSpPr txBox="1"/>
          <p:nvPr>
            <p:ph idx="12" type="sldNum"/>
          </p:nvPr>
        </p:nvSpPr>
        <p:spPr>
          <a:xfrm>
            <a:off x="5429250" y="3600450"/>
            <a:ext cx="14289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66" name="Google Shape;266;p10"/>
          <p:cNvSpPr/>
          <p:nvPr/>
        </p:nvSpPr>
        <p:spPr>
          <a:xfrm>
            <a:off x="1197651" y="1215928"/>
            <a:ext cx="6333900" cy="1433400"/>
          </a:xfrm>
          <a:prstGeom prst="rect">
            <a:avLst/>
          </a:prstGeom>
          <a:solidFill>
            <a:srgbClr val="EEEEEE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Project EAGLE Pipeline (Enabled by Anemoi &amp; EPIC)</a:t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7" name="Google Shape;267;p10"/>
          <p:cNvSpPr/>
          <p:nvPr/>
        </p:nvSpPr>
        <p:spPr>
          <a:xfrm>
            <a:off x="1248669" y="1738140"/>
            <a:ext cx="1484700" cy="749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Datasets</a:t>
            </a:r>
            <a:endParaRPr b="1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8" name="Google Shape;268;p10"/>
          <p:cNvSpPr/>
          <p:nvPr/>
        </p:nvSpPr>
        <p:spPr>
          <a:xfrm>
            <a:off x="2801488" y="1738140"/>
            <a:ext cx="1581600" cy="749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Training</a:t>
            </a:r>
            <a:endParaRPr b="1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9" name="Google Shape;269;p10"/>
          <p:cNvSpPr/>
          <p:nvPr/>
        </p:nvSpPr>
        <p:spPr>
          <a:xfrm>
            <a:off x="4451021" y="1738140"/>
            <a:ext cx="1484700" cy="749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Models</a:t>
            </a:r>
            <a:endParaRPr b="1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0" name="Google Shape;270;p10"/>
          <p:cNvSpPr/>
          <p:nvPr/>
        </p:nvSpPr>
        <p:spPr>
          <a:xfrm>
            <a:off x="6007331" y="1738140"/>
            <a:ext cx="1401900" cy="749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Inference </a:t>
            </a:r>
            <a:r>
              <a:rPr b="1" i="0" lang="en" sz="1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(Deployment)</a:t>
            </a:r>
            <a:endParaRPr b="1"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71" name="Google Shape;271;p10"/>
          <p:cNvCxnSpPr>
            <a:stCxn id="270" idx="3"/>
          </p:cNvCxnSpPr>
          <p:nvPr/>
        </p:nvCxnSpPr>
        <p:spPr>
          <a:xfrm>
            <a:off x="7409231" y="2112990"/>
            <a:ext cx="332700" cy="1063800"/>
          </a:xfrm>
          <a:prstGeom prst="bentConnector2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2" name="Google Shape;272;p10"/>
          <p:cNvSpPr/>
          <p:nvPr/>
        </p:nvSpPr>
        <p:spPr>
          <a:xfrm>
            <a:off x="7574389" y="2786963"/>
            <a:ext cx="1343400" cy="9543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Automated Testing, Validation &amp; Evaluation (using MET tools) 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73" name="Google Shape;273;p10"/>
          <p:cNvCxnSpPr>
            <a:stCxn id="270" idx="3"/>
          </p:cNvCxnSpPr>
          <p:nvPr/>
        </p:nvCxnSpPr>
        <p:spPr>
          <a:xfrm flipH="1" rot="10800000">
            <a:off x="7409231" y="1517490"/>
            <a:ext cx="490200" cy="595500"/>
          </a:xfrm>
          <a:prstGeom prst="bentConnector2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4" name="Google Shape;274;p10"/>
          <p:cNvSpPr/>
          <p:nvPr/>
        </p:nvSpPr>
        <p:spPr>
          <a:xfrm>
            <a:off x="167710" y="1008169"/>
            <a:ext cx="863700" cy="6120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NOAA Dataset A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5" name="Google Shape;275;p10"/>
          <p:cNvSpPr/>
          <p:nvPr/>
        </p:nvSpPr>
        <p:spPr>
          <a:xfrm>
            <a:off x="167710" y="1821268"/>
            <a:ext cx="863700" cy="6120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NOAA Dataset B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6" name="Google Shape;276;p10"/>
          <p:cNvSpPr/>
          <p:nvPr/>
        </p:nvSpPr>
        <p:spPr>
          <a:xfrm>
            <a:off x="167710" y="2600082"/>
            <a:ext cx="863700" cy="6120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External Dataset A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7" name="Google Shape;277;p10"/>
          <p:cNvSpPr/>
          <p:nvPr/>
        </p:nvSpPr>
        <p:spPr>
          <a:xfrm>
            <a:off x="7653373" y="894771"/>
            <a:ext cx="1276500" cy="6120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Forecast Products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78" name="Google Shape;278;p10"/>
          <p:cNvCxnSpPr>
            <a:stCxn id="274" idx="3"/>
            <a:endCxn id="267" idx="1"/>
          </p:cNvCxnSpPr>
          <p:nvPr/>
        </p:nvCxnSpPr>
        <p:spPr>
          <a:xfrm>
            <a:off x="1031410" y="1314169"/>
            <a:ext cx="217200" cy="798900"/>
          </a:xfrm>
          <a:prstGeom prst="bentConnector3">
            <a:avLst>
              <a:gd fmla="val 49976" name="adj1"/>
            </a:avLst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9" name="Google Shape;279;p10"/>
          <p:cNvCxnSpPr>
            <a:stCxn id="275" idx="3"/>
            <a:endCxn id="267" idx="1"/>
          </p:cNvCxnSpPr>
          <p:nvPr/>
        </p:nvCxnSpPr>
        <p:spPr>
          <a:xfrm flipH="1" rot="10800000">
            <a:off x="1031410" y="2112868"/>
            <a:ext cx="217200" cy="14400"/>
          </a:xfrm>
          <a:prstGeom prst="bentConnector3">
            <a:avLst>
              <a:gd fmla="val 49976" name="adj1"/>
            </a:avLst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0" name="Google Shape;280;p10"/>
          <p:cNvCxnSpPr>
            <a:stCxn id="276" idx="3"/>
            <a:endCxn id="267" idx="1"/>
          </p:cNvCxnSpPr>
          <p:nvPr/>
        </p:nvCxnSpPr>
        <p:spPr>
          <a:xfrm flipH="1" rot="10800000">
            <a:off x="1031410" y="2112882"/>
            <a:ext cx="217200" cy="793200"/>
          </a:xfrm>
          <a:prstGeom prst="bentConnector3">
            <a:avLst>
              <a:gd fmla="val 49976" name="adj1"/>
            </a:avLst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1" name="Google Shape;281;p10"/>
          <p:cNvCxnSpPr>
            <a:stCxn id="268" idx="2"/>
            <a:endCxn id="272" idx="1"/>
          </p:cNvCxnSpPr>
          <p:nvPr/>
        </p:nvCxnSpPr>
        <p:spPr>
          <a:xfrm flipH="1" rot="-5400000">
            <a:off x="5195188" y="884940"/>
            <a:ext cx="776400" cy="3982200"/>
          </a:xfrm>
          <a:prstGeom prst="bentConnector2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2" name="Google Shape;282;p10"/>
          <p:cNvSpPr/>
          <p:nvPr/>
        </p:nvSpPr>
        <p:spPr>
          <a:xfrm>
            <a:off x="3771737" y="3354667"/>
            <a:ext cx="795600" cy="5007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AR-AI Config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83" name="Google Shape;283;p10"/>
          <p:cNvCxnSpPr>
            <a:endCxn id="282" idx="1"/>
          </p:cNvCxnSpPr>
          <p:nvPr/>
        </p:nvCxnSpPr>
        <p:spPr>
          <a:xfrm flipH="1" rot="-5400000">
            <a:off x="3503087" y="3336367"/>
            <a:ext cx="355200" cy="182100"/>
          </a:xfrm>
          <a:prstGeom prst="bentConnector2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4" name="Google Shape;284;p10"/>
          <p:cNvSpPr/>
          <p:nvPr/>
        </p:nvSpPr>
        <p:spPr>
          <a:xfrm>
            <a:off x="2530787" y="2722051"/>
            <a:ext cx="795600" cy="4614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GEFS-AI Config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5" name="Google Shape;285;p10"/>
          <p:cNvSpPr/>
          <p:nvPr/>
        </p:nvSpPr>
        <p:spPr>
          <a:xfrm>
            <a:off x="2530787" y="3357315"/>
            <a:ext cx="795600" cy="5007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HRRR-  Config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86" name="Google Shape;286;p10"/>
          <p:cNvCxnSpPr>
            <a:stCxn id="284" idx="3"/>
            <a:endCxn id="268" idx="2"/>
          </p:cNvCxnSpPr>
          <p:nvPr/>
        </p:nvCxnSpPr>
        <p:spPr>
          <a:xfrm flipH="1" rot="10800000">
            <a:off x="3326387" y="2487751"/>
            <a:ext cx="265800" cy="465000"/>
          </a:xfrm>
          <a:prstGeom prst="bentConnector2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7" name="Google Shape;287;p10"/>
          <p:cNvCxnSpPr>
            <a:stCxn id="285" idx="3"/>
            <a:endCxn id="268" idx="2"/>
          </p:cNvCxnSpPr>
          <p:nvPr/>
        </p:nvCxnSpPr>
        <p:spPr>
          <a:xfrm flipH="1" rot="10800000">
            <a:off x="3326387" y="2487765"/>
            <a:ext cx="265800" cy="1119900"/>
          </a:xfrm>
          <a:prstGeom prst="bentConnector2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8" name="Google Shape;288;p10"/>
          <p:cNvSpPr/>
          <p:nvPr/>
        </p:nvSpPr>
        <p:spPr>
          <a:xfrm>
            <a:off x="5669736" y="2786963"/>
            <a:ext cx="1343400" cy="9543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Co-Development with End Users (includes Testbed)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9" name="Google Shape;289;p10"/>
          <p:cNvSpPr/>
          <p:nvPr/>
        </p:nvSpPr>
        <p:spPr>
          <a:xfrm>
            <a:off x="3771737" y="2718751"/>
            <a:ext cx="795600" cy="4614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WOFS-AI Config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90" name="Google Shape;290;p10"/>
          <p:cNvCxnSpPr>
            <a:stCxn id="289" idx="1"/>
          </p:cNvCxnSpPr>
          <p:nvPr/>
        </p:nvCxnSpPr>
        <p:spPr>
          <a:xfrm rot="10800000">
            <a:off x="3596537" y="2949451"/>
            <a:ext cx="175200" cy="0"/>
          </a:xfrm>
          <a:prstGeom prst="straightConnector1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1" name="Google Shape;291;p10"/>
          <p:cNvSpPr txBox="1"/>
          <p:nvPr/>
        </p:nvSpPr>
        <p:spPr>
          <a:xfrm>
            <a:off x="51777" y="4649093"/>
            <a:ext cx="3006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Courtesy of Sergey Frolov</a:t>
            </a:r>
            <a:endParaRPr b="0" i="0" sz="1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1"/>
          <p:cNvSpPr txBox="1"/>
          <p:nvPr>
            <p:ph type="title"/>
          </p:nvPr>
        </p:nvSpPr>
        <p:spPr>
          <a:xfrm>
            <a:off x="0" y="0"/>
            <a:ext cx="9144000" cy="4287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500">
                <a:solidFill>
                  <a:schemeClr val="lt1"/>
                </a:solidFill>
              </a:rPr>
              <a:t>Where are we today</a:t>
            </a:r>
            <a:endParaRPr sz="2500">
              <a:solidFill>
                <a:schemeClr val="lt1"/>
              </a:solidFill>
            </a:endParaRPr>
          </a:p>
        </p:txBody>
      </p:sp>
      <p:sp>
        <p:nvSpPr>
          <p:cNvPr id="298" name="Google Shape;298;p11"/>
          <p:cNvSpPr txBox="1"/>
          <p:nvPr>
            <p:ph idx="12" type="sldNum"/>
          </p:nvPr>
        </p:nvSpPr>
        <p:spPr>
          <a:xfrm>
            <a:off x="5429250" y="3600450"/>
            <a:ext cx="14289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9" name="Google Shape;299;p11"/>
          <p:cNvSpPr/>
          <p:nvPr/>
        </p:nvSpPr>
        <p:spPr>
          <a:xfrm>
            <a:off x="1197651" y="1215928"/>
            <a:ext cx="6333900" cy="1433400"/>
          </a:xfrm>
          <a:prstGeom prst="rect">
            <a:avLst/>
          </a:prstGeom>
          <a:solidFill>
            <a:srgbClr val="EEEEEE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Project EAGLE Pipeline (Enabled by Anemoi &amp; EPIC)</a:t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0" name="Google Shape;300;p11"/>
          <p:cNvSpPr/>
          <p:nvPr/>
        </p:nvSpPr>
        <p:spPr>
          <a:xfrm>
            <a:off x="1248669" y="1738140"/>
            <a:ext cx="1484700" cy="749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Datasets</a:t>
            </a:r>
            <a:endParaRPr b="1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1" name="Google Shape;301;p11"/>
          <p:cNvSpPr/>
          <p:nvPr/>
        </p:nvSpPr>
        <p:spPr>
          <a:xfrm>
            <a:off x="2801488" y="1738140"/>
            <a:ext cx="1581600" cy="749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Training</a:t>
            </a:r>
            <a:endParaRPr b="1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2" name="Google Shape;302;p11"/>
          <p:cNvSpPr/>
          <p:nvPr/>
        </p:nvSpPr>
        <p:spPr>
          <a:xfrm>
            <a:off x="4451021" y="1738140"/>
            <a:ext cx="1484700" cy="749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Models</a:t>
            </a:r>
            <a:endParaRPr b="1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3" name="Google Shape;303;p11"/>
          <p:cNvSpPr/>
          <p:nvPr/>
        </p:nvSpPr>
        <p:spPr>
          <a:xfrm>
            <a:off x="6007331" y="1738140"/>
            <a:ext cx="1401900" cy="749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Inference </a:t>
            </a:r>
            <a:r>
              <a:rPr b="1" i="0" lang="en" sz="1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(Deployment)</a:t>
            </a:r>
            <a:endParaRPr b="1"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04" name="Google Shape;304;p11"/>
          <p:cNvCxnSpPr>
            <a:stCxn id="303" idx="3"/>
          </p:cNvCxnSpPr>
          <p:nvPr/>
        </p:nvCxnSpPr>
        <p:spPr>
          <a:xfrm>
            <a:off x="7409231" y="2112990"/>
            <a:ext cx="332700" cy="1063800"/>
          </a:xfrm>
          <a:prstGeom prst="bentConnector2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5" name="Google Shape;305;p11"/>
          <p:cNvSpPr/>
          <p:nvPr/>
        </p:nvSpPr>
        <p:spPr>
          <a:xfrm>
            <a:off x="7574389" y="2786963"/>
            <a:ext cx="1343400" cy="9543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Automated Testing, Validation &amp; Evaluation (using MET tools) 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06" name="Google Shape;306;p11"/>
          <p:cNvCxnSpPr>
            <a:stCxn id="303" idx="3"/>
          </p:cNvCxnSpPr>
          <p:nvPr/>
        </p:nvCxnSpPr>
        <p:spPr>
          <a:xfrm flipH="1" rot="10800000">
            <a:off x="7409231" y="1517490"/>
            <a:ext cx="490200" cy="595500"/>
          </a:xfrm>
          <a:prstGeom prst="bentConnector2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7" name="Google Shape;307;p11"/>
          <p:cNvSpPr/>
          <p:nvPr/>
        </p:nvSpPr>
        <p:spPr>
          <a:xfrm>
            <a:off x="167710" y="1008169"/>
            <a:ext cx="863700" cy="6120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NOAA Dataset A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8" name="Google Shape;308;p11"/>
          <p:cNvSpPr/>
          <p:nvPr/>
        </p:nvSpPr>
        <p:spPr>
          <a:xfrm>
            <a:off x="167710" y="1821268"/>
            <a:ext cx="863700" cy="6120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NOAA Dataset B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9" name="Google Shape;309;p11"/>
          <p:cNvSpPr/>
          <p:nvPr/>
        </p:nvSpPr>
        <p:spPr>
          <a:xfrm>
            <a:off x="167710" y="2600082"/>
            <a:ext cx="863700" cy="6120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External Dataset A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0" name="Google Shape;310;p11"/>
          <p:cNvSpPr/>
          <p:nvPr/>
        </p:nvSpPr>
        <p:spPr>
          <a:xfrm>
            <a:off x="7653373" y="894771"/>
            <a:ext cx="1276500" cy="6120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Forecast Products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11" name="Google Shape;311;p11"/>
          <p:cNvCxnSpPr>
            <a:stCxn id="307" idx="3"/>
            <a:endCxn id="300" idx="1"/>
          </p:cNvCxnSpPr>
          <p:nvPr/>
        </p:nvCxnSpPr>
        <p:spPr>
          <a:xfrm>
            <a:off x="1031410" y="1314169"/>
            <a:ext cx="217200" cy="798900"/>
          </a:xfrm>
          <a:prstGeom prst="bentConnector3">
            <a:avLst>
              <a:gd fmla="val 49976" name="adj1"/>
            </a:avLst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2" name="Google Shape;312;p11"/>
          <p:cNvCxnSpPr>
            <a:stCxn id="308" idx="3"/>
            <a:endCxn id="300" idx="1"/>
          </p:cNvCxnSpPr>
          <p:nvPr/>
        </p:nvCxnSpPr>
        <p:spPr>
          <a:xfrm flipH="1" rot="10800000">
            <a:off x="1031410" y="2112868"/>
            <a:ext cx="217200" cy="14400"/>
          </a:xfrm>
          <a:prstGeom prst="bentConnector3">
            <a:avLst>
              <a:gd fmla="val 49976" name="adj1"/>
            </a:avLst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3" name="Google Shape;313;p11"/>
          <p:cNvCxnSpPr>
            <a:stCxn id="309" idx="3"/>
            <a:endCxn id="300" idx="1"/>
          </p:cNvCxnSpPr>
          <p:nvPr/>
        </p:nvCxnSpPr>
        <p:spPr>
          <a:xfrm flipH="1" rot="10800000">
            <a:off x="1031410" y="2112882"/>
            <a:ext cx="217200" cy="793200"/>
          </a:xfrm>
          <a:prstGeom prst="bentConnector3">
            <a:avLst>
              <a:gd fmla="val 49976" name="adj1"/>
            </a:avLst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4" name="Google Shape;314;p11"/>
          <p:cNvCxnSpPr>
            <a:stCxn id="301" idx="2"/>
            <a:endCxn id="305" idx="1"/>
          </p:cNvCxnSpPr>
          <p:nvPr/>
        </p:nvCxnSpPr>
        <p:spPr>
          <a:xfrm flipH="1" rot="-5400000">
            <a:off x="5195188" y="884940"/>
            <a:ext cx="776400" cy="3982200"/>
          </a:xfrm>
          <a:prstGeom prst="bentConnector2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5" name="Google Shape;315;p11"/>
          <p:cNvSpPr/>
          <p:nvPr/>
        </p:nvSpPr>
        <p:spPr>
          <a:xfrm>
            <a:off x="3771737" y="3354667"/>
            <a:ext cx="795600" cy="5007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AR-AI Config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16" name="Google Shape;316;p11"/>
          <p:cNvCxnSpPr>
            <a:endCxn id="315" idx="1"/>
          </p:cNvCxnSpPr>
          <p:nvPr/>
        </p:nvCxnSpPr>
        <p:spPr>
          <a:xfrm flipH="1" rot="-5400000">
            <a:off x="3503087" y="3336367"/>
            <a:ext cx="355200" cy="182100"/>
          </a:xfrm>
          <a:prstGeom prst="bentConnector2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7" name="Google Shape;317;p11"/>
          <p:cNvSpPr/>
          <p:nvPr/>
        </p:nvSpPr>
        <p:spPr>
          <a:xfrm>
            <a:off x="2530787" y="2722051"/>
            <a:ext cx="795600" cy="4614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GEFS-AI Config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8" name="Google Shape;318;p11"/>
          <p:cNvSpPr/>
          <p:nvPr/>
        </p:nvSpPr>
        <p:spPr>
          <a:xfrm>
            <a:off x="2530787" y="3357315"/>
            <a:ext cx="795600" cy="5007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HRRR-  Config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19" name="Google Shape;319;p11"/>
          <p:cNvCxnSpPr>
            <a:stCxn id="317" idx="3"/>
            <a:endCxn id="301" idx="2"/>
          </p:cNvCxnSpPr>
          <p:nvPr/>
        </p:nvCxnSpPr>
        <p:spPr>
          <a:xfrm flipH="1" rot="10800000">
            <a:off x="3326387" y="2487751"/>
            <a:ext cx="265800" cy="465000"/>
          </a:xfrm>
          <a:prstGeom prst="bentConnector2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0" name="Google Shape;320;p11"/>
          <p:cNvCxnSpPr>
            <a:stCxn id="318" idx="3"/>
            <a:endCxn id="301" idx="2"/>
          </p:cNvCxnSpPr>
          <p:nvPr/>
        </p:nvCxnSpPr>
        <p:spPr>
          <a:xfrm flipH="1" rot="10800000">
            <a:off x="3326387" y="2487765"/>
            <a:ext cx="265800" cy="1119900"/>
          </a:xfrm>
          <a:prstGeom prst="bentConnector2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1" name="Google Shape;321;p11"/>
          <p:cNvSpPr/>
          <p:nvPr/>
        </p:nvSpPr>
        <p:spPr>
          <a:xfrm>
            <a:off x="5669736" y="2786963"/>
            <a:ext cx="1343400" cy="9543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Co-Development with End Users (includes Testbed)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2" name="Google Shape;322;p11"/>
          <p:cNvSpPr/>
          <p:nvPr/>
        </p:nvSpPr>
        <p:spPr>
          <a:xfrm>
            <a:off x="3771737" y="2718751"/>
            <a:ext cx="795600" cy="461400"/>
          </a:xfrm>
          <a:prstGeom prst="rect">
            <a:avLst/>
          </a:prstGeom>
          <a:solidFill>
            <a:srgbClr val="D9EAD3"/>
          </a:solidFill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575" lIns="93575" spcFirstLastPara="1" rIns="93575" wrap="square" tIns="93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WOFS-AI Config</a:t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23" name="Google Shape;323;p11"/>
          <p:cNvCxnSpPr>
            <a:stCxn id="322" idx="1"/>
          </p:cNvCxnSpPr>
          <p:nvPr/>
        </p:nvCxnSpPr>
        <p:spPr>
          <a:xfrm rot="10800000">
            <a:off x="3596537" y="2949451"/>
            <a:ext cx="175200" cy="0"/>
          </a:xfrm>
          <a:prstGeom prst="straightConnector1">
            <a:avLst/>
          </a:prstGeom>
          <a:noFill/>
          <a:ln cap="flat" cmpd="sng" w="97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4" name="Google Shape;324;p11"/>
          <p:cNvSpPr/>
          <p:nvPr/>
        </p:nvSpPr>
        <p:spPr>
          <a:xfrm>
            <a:off x="146119" y="1073869"/>
            <a:ext cx="906900" cy="480600"/>
          </a:xfrm>
          <a:prstGeom prst="roundRect">
            <a:avLst>
              <a:gd fmla="val 16667" name="adj"/>
            </a:avLst>
          </a:prstGeom>
          <a:solidFill>
            <a:srgbClr val="6FA8DC"/>
          </a:solidFill>
          <a:ln cap="flat" cmpd="sng" w="9525">
            <a:solidFill>
              <a:srgbClr val="0030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UFS-Replay</a:t>
            </a:r>
            <a:endParaRPr b="1" i="0" sz="1100" u="none" cap="none" strike="noStrike">
              <a:solidFill>
                <a:srgbClr val="0030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5" name="Google Shape;325;p11"/>
          <p:cNvSpPr/>
          <p:nvPr/>
        </p:nvSpPr>
        <p:spPr>
          <a:xfrm>
            <a:off x="146119" y="1886963"/>
            <a:ext cx="906900" cy="480600"/>
          </a:xfrm>
          <a:prstGeom prst="roundRect">
            <a:avLst>
              <a:gd fmla="val 16667" name="adj"/>
            </a:avLst>
          </a:prstGeom>
          <a:solidFill>
            <a:srgbClr val="6FA8DC"/>
          </a:solidFill>
          <a:ln cap="flat" cmpd="sng" w="9525">
            <a:solidFill>
              <a:srgbClr val="0030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GDAS</a:t>
            </a:r>
            <a:endParaRPr b="1" i="0" sz="1100" u="none" cap="none" strike="noStrike">
              <a:solidFill>
                <a:srgbClr val="0030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6" name="Google Shape;326;p11"/>
          <p:cNvSpPr/>
          <p:nvPr/>
        </p:nvSpPr>
        <p:spPr>
          <a:xfrm>
            <a:off x="146119" y="2665781"/>
            <a:ext cx="906900" cy="480600"/>
          </a:xfrm>
          <a:prstGeom prst="roundRect">
            <a:avLst>
              <a:gd fmla="val 16667" name="adj"/>
            </a:avLst>
          </a:prstGeom>
          <a:solidFill>
            <a:srgbClr val="6FA8DC"/>
          </a:solidFill>
          <a:ln cap="flat" cmpd="sng" w="9525">
            <a:solidFill>
              <a:srgbClr val="0030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ERA5</a:t>
            </a:r>
            <a:endParaRPr b="1" i="0" sz="1100" u="none" cap="none" strike="noStrike">
              <a:solidFill>
                <a:srgbClr val="0030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7" name="Google Shape;327;p11"/>
          <p:cNvSpPr/>
          <p:nvPr/>
        </p:nvSpPr>
        <p:spPr>
          <a:xfrm>
            <a:off x="1537575" y="1886963"/>
            <a:ext cx="906900" cy="480600"/>
          </a:xfrm>
          <a:prstGeom prst="roundRect">
            <a:avLst>
              <a:gd fmla="val 16667" name="adj"/>
            </a:avLst>
          </a:prstGeom>
          <a:solidFill>
            <a:srgbClr val="6FA8DC"/>
          </a:solidFill>
          <a:ln cap="flat" cmpd="sng" w="9525">
            <a:solidFill>
              <a:srgbClr val="0030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UFS2ARCO</a:t>
            </a:r>
            <a:endParaRPr b="1" i="0" sz="1100" u="none" cap="none" strike="noStrike">
              <a:solidFill>
                <a:srgbClr val="0030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8" name="Google Shape;328;p11"/>
          <p:cNvSpPr/>
          <p:nvPr/>
        </p:nvSpPr>
        <p:spPr>
          <a:xfrm>
            <a:off x="2475094" y="2682281"/>
            <a:ext cx="906900" cy="480600"/>
          </a:xfrm>
          <a:prstGeom prst="roundRect">
            <a:avLst>
              <a:gd fmla="val 16667" name="adj"/>
            </a:avLst>
          </a:prstGeom>
          <a:solidFill>
            <a:srgbClr val="6FA8DC"/>
          </a:solidFill>
          <a:ln cap="flat" cmpd="sng" w="9525">
            <a:solidFill>
              <a:srgbClr val="0030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EAGLE-</a:t>
            </a:r>
            <a:b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Ensemble</a:t>
            </a:r>
            <a:endParaRPr b="1" i="0" sz="1100" u="none" cap="none" strike="noStrike">
              <a:solidFill>
                <a:srgbClr val="0030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9" name="Google Shape;329;p11"/>
          <p:cNvSpPr/>
          <p:nvPr/>
        </p:nvSpPr>
        <p:spPr>
          <a:xfrm>
            <a:off x="3736688" y="3364800"/>
            <a:ext cx="906900" cy="480600"/>
          </a:xfrm>
          <a:prstGeom prst="roundRect">
            <a:avLst>
              <a:gd fmla="val 16667" name="adj"/>
            </a:avLst>
          </a:prstGeom>
          <a:solidFill>
            <a:srgbClr val="6FA8DC"/>
          </a:solidFill>
          <a:ln cap="flat" cmpd="sng" w="9525">
            <a:solidFill>
              <a:srgbClr val="0030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Nested-</a:t>
            </a:r>
            <a:b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EAGLE</a:t>
            </a:r>
            <a:endParaRPr b="1" i="0" sz="1100" u="none" cap="none" strike="noStrike">
              <a:solidFill>
                <a:srgbClr val="0030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0" name="Google Shape;330;p11"/>
          <p:cNvSpPr/>
          <p:nvPr/>
        </p:nvSpPr>
        <p:spPr>
          <a:xfrm>
            <a:off x="3736688" y="2686022"/>
            <a:ext cx="906900" cy="480600"/>
          </a:xfrm>
          <a:prstGeom prst="roundRect">
            <a:avLst>
              <a:gd fmla="val 16667" name="adj"/>
            </a:avLst>
          </a:prstGeom>
          <a:solidFill>
            <a:srgbClr val="6FA8DC"/>
          </a:solidFill>
          <a:ln cap="flat" cmpd="sng" w="9525">
            <a:solidFill>
              <a:srgbClr val="0030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Coupled-</a:t>
            </a:r>
            <a:b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EAGLE</a:t>
            </a:r>
            <a:endParaRPr b="1" i="0" sz="1100" u="none" cap="none" strike="noStrike">
              <a:solidFill>
                <a:srgbClr val="0030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1" name="Google Shape;331;p11"/>
          <p:cNvSpPr/>
          <p:nvPr/>
        </p:nvSpPr>
        <p:spPr>
          <a:xfrm>
            <a:off x="6292875" y="1872694"/>
            <a:ext cx="906900" cy="480600"/>
          </a:xfrm>
          <a:prstGeom prst="roundRect">
            <a:avLst>
              <a:gd fmla="val 16667" name="adj"/>
            </a:avLst>
          </a:prstGeom>
          <a:solidFill>
            <a:srgbClr val="6FA8DC"/>
          </a:solidFill>
          <a:ln cap="flat" cmpd="sng" w="9525">
            <a:solidFill>
              <a:srgbClr val="0030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Ursa</a:t>
            </a:r>
            <a:endParaRPr b="1" i="0" sz="1100" u="none" cap="none" strike="noStrike">
              <a:solidFill>
                <a:srgbClr val="0030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Azure</a:t>
            </a:r>
            <a:endParaRPr b="1" i="0" sz="1100" u="none" cap="none" strike="noStrike">
              <a:solidFill>
                <a:srgbClr val="0030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2" name="Google Shape;332;p11"/>
          <p:cNvSpPr/>
          <p:nvPr/>
        </p:nvSpPr>
        <p:spPr>
          <a:xfrm>
            <a:off x="5762719" y="2807531"/>
            <a:ext cx="1221000" cy="480600"/>
          </a:xfrm>
          <a:prstGeom prst="roundRect">
            <a:avLst>
              <a:gd fmla="val 16667" name="adj"/>
            </a:avLst>
          </a:prstGeom>
          <a:solidFill>
            <a:srgbClr val="6FA8DC"/>
          </a:solidFill>
          <a:ln cap="flat" cmpd="sng" w="9525">
            <a:solidFill>
              <a:srgbClr val="0030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Spring forecast experiment</a:t>
            </a:r>
            <a:endParaRPr b="1" i="0" sz="1100" u="none" cap="none" strike="noStrike">
              <a:solidFill>
                <a:srgbClr val="0030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3" name="Google Shape;333;p11"/>
          <p:cNvSpPr/>
          <p:nvPr/>
        </p:nvSpPr>
        <p:spPr>
          <a:xfrm>
            <a:off x="7675969" y="960469"/>
            <a:ext cx="1221000" cy="480600"/>
          </a:xfrm>
          <a:prstGeom prst="roundRect">
            <a:avLst>
              <a:gd fmla="val 16667" name="adj"/>
            </a:avLst>
          </a:prstGeom>
          <a:solidFill>
            <a:srgbClr val="6FA8DC"/>
          </a:solidFill>
          <a:ln cap="flat" cmpd="sng" w="9525">
            <a:solidFill>
              <a:srgbClr val="0030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Near real time for 4 models</a:t>
            </a:r>
            <a:endParaRPr b="1" i="0" sz="1100" u="none" cap="none" strike="noStrike">
              <a:solidFill>
                <a:srgbClr val="0030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4" name="Google Shape;334;p11"/>
          <p:cNvSpPr/>
          <p:nvPr/>
        </p:nvSpPr>
        <p:spPr>
          <a:xfrm>
            <a:off x="7635581" y="3023766"/>
            <a:ext cx="1221000" cy="480600"/>
          </a:xfrm>
          <a:prstGeom prst="roundRect">
            <a:avLst>
              <a:gd fmla="val 16667" name="adj"/>
            </a:avLst>
          </a:prstGeom>
          <a:solidFill>
            <a:srgbClr val="6FA8DC"/>
          </a:solidFill>
          <a:ln cap="flat" cmpd="sng" w="9525">
            <a:solidFill>
              <a:srgbClr val="0030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wxvx (met-based)</a:t>
            </a:r>
            <a:b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eagle-tools</a:t>
            </a:r>
            <a:endParaRPr b="1" i="0" sz="1100" u="none" cap="none" strike="noStrike">
              <a:solidFill>
                <a:srgbClr val="0030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5" name="Google Shape;335;p11"/>
          <p:cNvSpPr/>
          <p:nvPr/>
        </p:nvSpPr>
        <p:spPr>
          <a:xfrm>
            <a:off x="3124275" y="1916663"/>
            <a:ext cx="2481900" cy="4806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rgbClr val="0030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38761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Anemoi (from ECMWF)</a:t>
            </a:r>
            <a:endParaRPr b="1" i="0" sz="1100" u="none" cap="none" strike="noStrike">
              <a:solidFill>
                <a:srgbClr val="38761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6" name="Google Shape;336;p11"/>
          <p:cNvSpPr txBox="1"/>
          <p:nvPr>
            <p:ph idx="1" type="body"/>
          </p:nvPr>
        </p:nvSpPr>
        <p:spPr>
          <a:xfrm>
            <a:off x="269888" y="4000500"/>
            <a:ext cx="7707300" cy="9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60350" lvl="0" marL="3429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EAGLE repository publicly released by EPIC</a:t>
            </a:r>
            <a:endParaRPr/>
          </a:p>
          <a:p>
            <a:pPr indent="-254000" lvl="1" marL="685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Contributions (in blue): PSL, GSL, EPIC, OMD</a:t>
            </a:r>
            <a:endParaRPr/>
          </a:p>
          <a:p>
            <a:pPr indent="-254000" lvl="1" marL="685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Anemoi core model libraries from ECMWF (in green)</a:t>
            </a:r>
            <a:endParaRPr/>
          </a:p>
        </p:txBody>
      </p:sp>
      <p:sp>
        <p:nvSpPr>
          <p:cNvPr id="337" name="Google Shape;337;p11"/>
          <p:cNvSpPr txBox="1"/>
          <p:nvPr/>
        </p:nvSpPr>
        <p:spPr>
          <a:xfrm>
            <a:off x="6007327" y="4683218"/>
            <a:ext cx="3006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Courtesy of Sergey Frolov</a:t>
            </a:r>
            <a:endParaRPr b="0" i="0" sz="1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11"/>
          <p:cNvSpPr/>
          <p:nvPr/>
        </p:nvSpPr>
        <p:spPr>
          <a:xfrm>
            <a:off x="2444469" y="3351681"/>
            <a:ext cx="906900" cy="480600"/>
          </a:xfrm>
          <a:prstGeom prst="roundRect">
            <a:avLst>
              <a:gd fmla="val 16667" name="adj"/>
            </a:avLst>
          </a:prstGeom>
          <a:solidFill>
            <a:srgbClr val="6FA8DC"/>
          </a:solidFill>
          <a:ln cap="flat" cmpd="sng" w="9525">
            <a:solidFill>
              <a:srgbClr val="0030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HRRRCast</a:t>
            </a:r>
            <a:endParaRPr b="1" i="0" sz="1100" u="none" cap="none" strike="noStrike">
              <a:solidFill>
                <a:srgbClr val="0030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2"/>
          <p:cNvSpPr txBox="1"/>
          <p:nvPr>
            <p:ph idx="1" type="body"/>
          </p:nvPr>
        </p:nvSpPr>
        <p:spPr>
          <a:xfrm>
            <a:off x="269888" y="914400"/>
            <a:ext cx="7707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</a:pPr>
            <a:r>
              <a:rPr lang="en"/>
              <a:t>To qualify:</a:t>
            </a:r>
            <a:endParaRPr/>
          </a:p>
          <a:p>
            <a:pPr indent="-260350" lvl="0" marL="3429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Near real time execution</a:t>
            </a:r>
            <a:endParaRPr/>
          </a:p>
          <a:p>
            <a:pPr indent="-260350" lvl="0" marL="3429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Model and weights available publicly</a:t>
            </a:r>
            <a:endParaRPr/>
          </a:p>
          <a:p>
            <a:pPr indent="-260350" lvl="0" marL="3429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Output available publicly</a:t>
            </a:r>
            <a:endParaRPr/>
          </a:p>
          <a:p>
            <a:pPr indent="-260350" lvl="0" marL="3429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Public visualization and monitoring (evaluation) pages</a:t>
            </a:r>
            <a:endParaRPr/>
          </a:p>
          <a:p>
            <a:pPr indent="-260350" lvl="0" marL="3429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Advertised on the centralized EPIC eagle page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</a:pPr>
            <a:r>
              <a:rPr lang="en"/>
              <a:t>What is in EAGLE today:</a:t>
            </a:r>
            <a:endParaRPr/>
          </a:p>
          <a:p>
            <a:pPr indent="-260350" lvl="0" marL="3429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AIGFS and AIGEFS</a:t>
            </a:r>
            <a:endParaRPr/>
          </a:p>
          <a:p>
            <a:pPr indent="-26035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Global Nest</a:t>
            </a:r>
            <a:endParaRPr/>
          </a:p>
          <a:p>
            <a:pPr indent="-26035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HRRRCast</a:t>
            </a:r>
            <a:endParaRPr/>
          </a:p>
        </p:txBody>
      </p:sp>
      <p:sp>
        <p:nvSpPr>
          <p:cNvPr id="345" name="Google Shape;345;p12"/>
          <p:cNvSpPr txBox="1"/>
          <p:nvPr>
            <p:ph type="title"/>
          </p:nvPr>
        </p:nvSpPr>
        <p:spPr>
          <a:xfrm>
            <a:off x="0" y="0"/>
            <a:ext cx="9144000" cy="4287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lt1"/>
                </a:solidFill>
              </a:rPr>
              <a:t>What makes for an EAGLE product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46" name="Google Shape;346;p12"/>
          <p:cNvSpPr txBox="1"/>
          <p:nvPr/>
        </p:nvSpPr>
        <p:spPr>
          <a:xfrm>
            <a:off x="6007327" y="4683218"/>
            <a:ext cx="3006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Courtesy of Sergey Frolov</a:t>
            </a:r>
            <a:endParaRPr b="0" i="0" sz="1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3"/>
          <p:cNvSpPr txBox="1"/>
          <p:nvPr>
            <p:ph type="title"/>
          </p:nvPr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AIGFSv1.1 Implementation (transition from EAGLE to NCO)</a:t>
            </a:r>
            <a:endParaRPr/>
          </a:p>
        </p:txBody>
      </p:sp>
      <p:sp>
        <p:nvSpPr>
          <p:cNvPr id="353" name="Google Shape;353;p13"/>
          <p:cNvSpPr txBox="1"/>
          <p:nvPr>
            <p:ph idx="12" type="sldNum"/>
          </p:nvPr>
        </p:nvSpPr>
        <p:spPr>
          <a:xfrm>
            <a:off x="7239000" y="48006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4" name="Google Shape;354;p13"/>
          <p:cNvSpPr txBox="1"/>
          <p:nvPr/>
        </p:nvSpPr>
        <p:spPr>
          <a:xfrm>
            <a:off x="157725" y="638513"/>
            <a:ext cx="8740800" cy="18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/>
          <a:p>
            <a:pPr indent="-26035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500"/>
              <a:buFont typeface="Arial"/>
              <a:buChar char="●"/>
            </a:pPr>
            <a:r>
              <a:rPr b="0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AIGFS v1.1 updates:</a:t>
            </a:r>
            <a:endParaRPr b="0" i="0" sz="15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0350" lvl="1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87"/>
              </a:buClr>
              <a:buSzPts val="1500"/>
              <a:buFont typeface="Century Gothic"/>
              <a:buChar char="○"/>
            </a:pPr>
            <a:r>
              <a:rPr b="0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Updated to spectral harmonic </a:t>
            </a:r>
            <a:r>
              <a:rPr b="1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Loss function</a:t>
            </a:r>
            <a:r>
              <a:rPr b="0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 with wind speed and direction presentation</a:t>
            </a:r>
            <a:endParaRPr b="0" i="0" sz="15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0350" lvl="1" marL="685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500"/>
              <a:buFont typeface="Century Gothic"/>
              <a:buChar char="○"/>
            </a:pPr>
            <a:r>
              <a:rPr b="0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Expanded </a:t>
            </a:r>
            <a:r>
              <a:rPr b="1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training dataset</a:t>
            </a:r>
            <a:r>
              <a:rPr b="0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 to March 2025</a:t>
            </a:r>
            <a:endParaRPr b="0" i="0" sz="15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0350" lvl="1" marL="685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500"/>
              <a:buFont typeface="Century Gothic"/>
              <a:buChar char="○"/>
            </a:pPr>
            <a:r>
              <a:rPr b="1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Fine-tuning process</a:t>
            </a:r>
            <a:r>
              <a:rPr b="0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 updated to train the model with GDAS data for 1-12 AR steps</a:t>
            </a:r>
            <a:endParaRPr b="0" i="0" sz="15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0350" lvl="0" marL="3429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87"/>
              </a:buClr>
              <a:buSzPts val="1500"/>
              <a:buFont typeface="Century Gothic"/>
              <a:buChar char="●"/>
            </a:pPr>
            <a:r>
              <a:rPr b="0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Apply </a:t>
            </a:r>
            <a:r>
              <a:rPr b="1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modernized development lifecycle</a:t>
            </a:r>
            <a:r>
              <a:rPr b="0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 for operational implementation</a:t>
            </a:r>
            <a:endParaRPr b="0" i="0" sz="15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0350" lvl="0" marL="342900" marR="0" rtl="0" algn="l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rgbClr val="003087"/>
              </a:buClr>
              <a:buSzPts val="1500"/>
              <a:buFont typeface="Century Gothic"/>
              <a:buChar char="●"/>
            </a:pPr>
            <a:r>
              <a:rPr b="0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Planed for </a:t>
            </a:r>
            <a:r>
              <a:rPr b="1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operational implementation</a:t>
            </a:r>
            <a:r>
              <a:rPr b="0" i="0" lang="en" sz="15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 on July 20, 2026</a:t>
            </a:r>
            <a:endParaRPr b="0" i="0" sz="15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5" name="Google Shape;35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13859" y="2225138"/>
            <a:ext cx="3021640" cy="2874636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13"/>
          <p:cNvSpPr txBox="1"/>
          <p:nvPr/>
        </p:nvSpPr>
        <p:spPr>
          <a:xfrm>
            <a:off x="5535934" y="2495045"/>
            <a:ext cx="498600" cy="2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52925" lIns="52925" spcFirstLastPara="1" rIns="52925" wrap="square" tIns="52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DAY 3</a:t>
            </a:r>
            <a:endParaRPr b="1" i="0" sz="1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3"/>
          <p:cNvSpPr txBox="1"/>
          <p:nvPr/>
        </p:nvSpPr>
        <p:spPr>
          <a:xfrm>
            <a:off x="7314503" y="2526048"/>
            <a:ext cx="5613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2925" lIns="52925" spcFirstLastPara="1" rIns="52925" wrap="square" tIns="52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" sz="9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CONUS</a:t>
            </a:r>
            <a:endParaRPr b="1" i="0" sz="9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" name="Google Shape;35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0885" y="4878972"/>
            <a:ext cx="1754167" cy="97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3" title="evs.hurricane_global_det.abswind_err.al.2025.season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4063" y="2645250"/>
            <a:ext cx="4223023" cy="2111511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13"/>
          <p:cNvSpPr txBox="1"/>
          <p:nvPr/>
        </p:nvSpPr>
        <p:spPr>
          <a:xfrm>
            <a:off x="3542531" y="4142813"/>
            <a:ext cx="1016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Atlantic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9744" y="2965056"/>
            <a:ext cx="619504" cy="43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4"/>
          <p:cNvSpPr txBox="1"/>
          <p:nvPr>
            <p:ph type="title"/>
          </p:nvPr>
        </p:nvSpPr>
        <p:spPr>
          <a:xfrm>
            <a:off x="0" y="352425"/>
            <a:ext cx="9144000" cy="5715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500">
                <a:solidFill>
                  <a:schemeClr val="lt1"/>
                </a:solidFill>
              </a:rPr>
              <a:t>Some examples of related activities across NOAA</a:t>
            </a:r>
            <a:endParaRPr sz="2500">
              <a:solidFill>
                <a:schemeClr val="lt1"/>
              </a:solidFill>
            </a:endParaRPr>
          </a:p>
        </p:txBody>
      </p:sp>
      <p:sp>
        <p:nvSpPr>
          <p:cNvPr id="367" name="Google Shape;367;p14"/>
          <p:cNvSpPr/>
          <p:nvPr/>
        </p:nvSpPr>
        <p:spPr>
          <a:xfrm>
            <a:off x="352425" y="1228726"/>
            <a:ext cx="8229600" cy="1051500"/>
          </a:xfrm>
          <a:prstGeom prst="rect">
            <a:avLst/>
          </a:prstGeom>
          <a:solidFill>
            <a:srgbClr val="FFFFFF"/>
          </a:solidFill>
          <a:ln cap="flat" cmpd="sng" w="14300">
            <a:solidFill>
              <a:srgbClr val="EC652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2100"/>
              <a:buFont typeface="Calibri"/>
              <a:buChar char="●"/>
            </a:pPr>
            <a:r>
              <a:rPr b="0" i="0" lang="en" sz="2100" u="none" cap="none" strike="noStrike">
                <a:solidFill>
                  <a:srgbClr val="003087"/>
                </a:solidFill>
                <a:latin typeface="Calibri"/>
                <a:ea typeface="Calibri"/>
                <a:cs typeface="Calibri"/>
                <a:sym typeface="Calibri"/>
              </a:rPr>
              <a:t>AOML - Graphcast for hurricane track and now Transformer for both track and intensity prediction</a:t>
            </a:r>
            <a:endParaRPr b="0" i="0" sz="2100" u="none" cap="none" strike="noStrike">
              <a:solidFill>
                <a:srgbClr val="0030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2100"/>
              <a:buFont typeface="Calibri"/>
              <a:buChar char="●"/>
            </a:pPr>
            <a:r>
              <a:rPr b="0" i="0" lang="en" sz="2100" u="none" cap="none" strike="noStrike">
                <a:solidFill>
                  <a:srgbClr val="003087"/>
                </a:solidFill>
                <a:latin typeface="Calibri"/>
                <a:ea typeface="Calibri"/>
                <a:cs typeface="Calibri"/>
                <a:sym typeface="Calibri"/>
              </a:rPr>
              <a:t>GFDL - AI/ML to create hurricane vortex ICs, ocean tem</a:t>
            </a:r>
            <a:r>
              <a:rPr lang="en" sz="2100">
                <a:solidFill>
                  <a:srgbClr val="003087"/>
                </a:solidFill>
                <a:latin typeface="Calibri"/>
                <a:ea typeface="Calibri"/>
                <a:cs typeface="Calibri"/>
                <a:sym typeface="Calibri"/>
              </a:rPr>
              <a:t>perature </a:t>
            </a:r>
            <a:r>
              <a:rPr b="0" i="0" lang="en" sz="2100" u="none" cap="none" strike="noStrike">
                <a:solidFill>
                  <a:srgbClr val="003087"/>
                </a:solidFill>
                <a:latin typeface="Calibri"/>
                <a:ea typeface="Calibri"/>
                <a:cs typeface="Calibri"/>
                <a:sym typeface="Calibri"/>
              </a:rPr>
              <a:t>bias reduction</a:t>
            </a:r>
            <a:endParaRPr b="0" i="0" sz="2100" u="none" cap="none" strike="noStrike">
              <a:solidFill>
                <a:srgbClr val="0030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2100"/>
              <a:buFont typeface="Calibri"/>
              <a:buChar char="●"/>
            </a:pPr>
            <a:r>
              <a:rPr b="0" i="0" lang="en" sz="2100" u="none" cap="none" strike="noStrike">
                <a:solidFill>
                  <a:srgbClr val="003087"/>
                </a:solidFill>
                <a:latin typeface="Calibri"/>
                <a:ea typeface="Calibri"/>
                <a:cs typeface="Calibri"/>
                <a:sym typeface="Calibri"/>
              </a:rPr>
              <a:t>PMEL - Tsunami prediction</a:t>
            </a:r>
            <a:endParaRPr b="0" i="0" sz="2100" u="none" cap="none" strike="noStrike">
              <a:solidFill>
                <a:srgbClr val="0030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2100"/>
              <a:buFont typeface="Calibri"/>
              <a:buChar char="●"/>
            </a:pPr>
            <a:r>
              <a:rPr b="0" i="0" lang="en" sz="2100" u="none" cap="none" strike="noStrike">
                <a:solidFill>
                  <a:srgbClr val="003087"/>
                </a:solidFill>
                <a:latin typeface="Calibri"/>
                <a:ea typeface="Calibri"/>
                <a:cs typeface="Calibri"/>
                <a:sym typeface="Calibri"/>
              </a:rPr>
              <a:t>GSL - RTMA emulator</a:t>
            </a:r>
            <a:endParaRPr b="0" i="0" sz="2100" u="none" cap="none" strike="noStrike">
              <a:solidFill>
                <a:srgbClr val="0030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2100"/>
              <a:buFont typeface="Calibri"/>
              <a:buChar char="●"/>
            </a:pPr>
            <a:r>
              <a:rPr b="0" i="0" lang="en" sz="2100" u="none" cap="none" strike="noStrike">
                <a:solidFill>
                  <a:srgbClr val="003087"/>
                </a:solidFill>
                <a:latin typeface="Calibri"/>
                <a:ea typeface="Calibri"/>
                <a:cs typeface="Calibri"/>
                <a:sym typeface="Calibri"/>
              </a:rPr>
              <a:t>…. Many other applications ….</a:t>
            </a:r>
            <a:endParaRPr b="0" i="0" sz="2100" u="none" cap="none" strike="noStrike">
              <a:solidFill>
                <a:srgbClr val="00308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5"/>
          <p:cNvSpPr txBox="1"/>
          <p:nvPr>
            <p:ph type="title"/>
          </p:nvPr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lt1"/>
                </a:solidFill>
              </a:rPr>
              <a:t>Lessons Learned (So Far)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73" name="Google Shape;373;p15"/>
          <p:cNvSpPr txBox="1"/>
          <p:nvPr>
            <p:ph idx="1" type="body"/>
          </p:nvPr>
        </p:nvSpPr>
        <p:spPr>
          <a:xfrm>
            <a:off x="447425" y="767654"/>
            <a:ext cx="7772400" cy="45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500"/>
              <a:buNone/>
            </a:pPr>
            <a:r>
              <a:rPr b="1" lang="en" sz="1600"/>
              <a:t>Full Understanding of the data-driven models capabilities </a:t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●"/>
            </a:pPr>
            <a:r>
              <a:rPr b="1" lang="en" sz="1400"/>
              <a:t>The algorithm</a:t>
            </a:r>
            <a:r>
              <a:rPr lang="en" sz="1400"/>
              <a:t> – model architecture, strengths, and limitations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●"/>
            </a:pPr>
            <a:r>
              <a:rPr b="1" lang="en" sz="1400"/>
              <a:t>Training strategy</a:t>
            </a:r>
            <a:r>
              <a:rPr lang="en" sz="1400"/>
              <a:t> – objectives, loss functions, and uncertainty representation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●"/>
            </a:pPr>
            <a:r>
              <a:rPr b="1" lang="en" sz="1400"/>
              <a:t>Training data</a:t>
            </a:r>
            <a:r>
              <a:rPr lang="en" sz="1400"/>
              <a:t> – sources, quality, coverage, and potential biases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500"/>
              <a:buNone/>
            </a:pPr>
            <a:r>
              <a:rPr b="1" lang="en" sz="1600"/>
              <a:t>Clear Communication of Capabilities - </a:t>
            </a:r>
            <a:r>
              <a:rPr lang="en" sz="1400"/>
              <a:t>Success depends on aligning expectations with model design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●"/>
            </a:pPr>
            <a:r>
              <a:rPr b="1" lang="en" sz="1400"/>
              <a:t>Purpose</a:t>
            </a:r>
            <a:r>
              <a:rPr lang="en" sz="1400"/>
              <a:t> – What problem does it solve?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●"/>
            </a:pPr>
            <a:r>
              <a:rPr b="1" lang="en" sz="1400"/>
              <a:t>Optimization</a:t>
            </a:r>
            <a:r>
              <a:rPr lang="en" sz="1400"/>
              <a:t> – What was it trained to predict?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●"/>
            </a:pPr>
            <a:r>
              <a:rPr b="1" lang="en" sz="1400"/>
              <a:t>Value</a:t>
            </a:r>
            <a:r>
              <a:rPr lang="en" sz="1400"/>
              <a:t> – What information can users trust?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●"/>
            </a:pPr>
            <a:r>
              <a:rPr b="1" lang="en" sz="1400"/>
              <a:t>Limitations</a:t>
            </a:r>
            <a:r>
              <a:rPr lang="en" sz="1400"/>
              <a:t> – When should it be used (or not used)?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</a:pPr>
            <a:r>
              <a:rPr b="1" lang="en" sz="1400"/>
              <a:t>Understanding capabilities is essential for meaningful evaluation and successful adoption!!!!!</a:t>
            </a:r>
            <a:endParaRPr b="1" sz="1400"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</a:pPr>
            <a:r>
              <a:rPr b="1" lang="en"/>
              <a:t>Unification Around Problems, Not Models!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b="1" sz="1500"/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500"/>
              <a:buNone/>
            </a:pPr>
            <a:r>
              <a:t/>
            </a:r>
            <a:endParaRPr b="1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6"/>
          <p:cNvSpPr txBox="1"/>
          <p:nvPr>
            <p:ph type="title"/>
          </p:nvPr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lt1"/>
                </a:solidFill>
              </a:rPr>
              <a:t>Lessons Learned (So Far)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79" name="Google Shape;379;p16"/>
          <p:cNvSpPr txBox="1"/>
          <p:nvPr>
            <p:ph idx="1" type="body"/>
          </p:nvPr>
        </p:nvSpPr>
        <p:spPr>
          <a:xfrm>
            <a:off x="630800" y="965729"/>
            <a:ext cx="7772400" cy="45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1255CC"/>
                </a:solidFill>
              </a:rPr>
              <a:t>Common Infrastructure:</a:t>
            </a:r>
            <a:r>
              <a:rPr lang="en" sz="1600">
                <a:solidFill>
                  <a:srgbClr val="1255CC"/>
                </a:solidFill>
              </a:rPr>
              <a:t> to facilitate development and transition to operations</a:t>
            </a:r>
            <a:endParaRPr sz="1600">
              <a:solidFill>
                <a:srgbClr val="1255CC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087"/>
              </a:buClr>
              <a:buSzPts val="1600"/>
              <a:buFont typeface="Arial"/>
              <a:buChar char="●"/>
            </a:pPr>
            <a:r>
              <a:rPr lang="en" sz="1600"/>
              <a:t>Data management 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600"/>
              <a:buFont typeface="Arial"/>
              <a:buChar char="●"/>
            </a:pPr>
            <a:r>
              <a:rPr lang="en" sz="1600"/>
              <a:t>Training and inference</a:t>
            </a:r>
            <a:endParaRPr sz="1600"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600"/>
              <a:buFont typeface="Arial"/>
              <a:buAutoNum type="alphaLcPeriod"/>
            </a:pPr>
            <a:r>
              <a:rPr lang="en" sz="1600"/>
              <a:t>Deficiencies detected for limited area application </a:t>
            </a:r>
            <a:endParaRPr sz="1600"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600"/>
              <a:buFont typeface="Arial"/>
              <a:buAutoNum type="alphaLcPeriod"/>
            </a:pPr>
            <a:r>
              <a:rPr lang="en" sz="1600"/>
              <a:t>Exploring CREDIT (Community Research Earth Digital Intelligence Twin, NCAR)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38761D"/>
                </a:solidFill>
              </a:rPr>
              <a:t>Verification and evaluation frameworks </a:t>
            </a:r>
            <a:endParaRPr sz="1600">
              <a:solidFill>
                <a:srgbClr val="38761D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38761D"/>
                </a:solidFill>
              </a:rPr>
              <a:t>Workflow orchestration </a:t>
            </a:r>
            <a:endParaRPr sz="1600">
              <a:solidFill>
                <a:srgbClr val="38761D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38761D"/>
                </a:solidFill>
              </a:rPr>
              <a:t>HPC, cloud, and GPU resources</a:t>
            </a:r>
            <a:endParaRPr sz="1600">
              <a:solidFill>
                <a:srgbClr val="38761D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500"/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</p:txBody>
      </p:sp>
      <p:sp>
        <p:nvSpPr>
          <p:cNvPr id="380" name="Google Shape;380;p16"/>
          <p:cNvSpPr/>
          <p:nvPr/>
        </p:nvSpPr>
        <p:spPr>
          <a:xfrm rot="-1056">
            <a:off x="3276623" y="1637071"/>
            <a:ext cx="976800" cy="3495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6"/>
          <p:cNvSpPr txBox="1"/>
          <p:nvPr/>
        </p:nvSpPr>
        <p:spPr>
          <a:xfrm>
            <a:off x="4355428" y="1542851"/>
            <a:ext cx="3374700" cy="415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Anemoi has been explored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7"/>
          <p:cNvSpPr txBox="1"/>
          <p:nvPr>
            <p:ph type="title"/>
          </p:nvPr>
        </p:nvSpPr>
        <p:spPr>
          <a:xfrm>
            <a:off x="0" y="0"/>
            <a:ext cx="9144000" cy="8046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lt1"/>
                </a:solidFill>
              </a:rPr>
              <a:t>Going Forward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87" name="Google Shape;387;p17"/>
          <p:cNvSpPr txBox="1"/>
          <p:nvPr>
            <p:ph idx="1" type="body"/>
          </p:nvPr>
        </p:nvSpPr>
        <p:spPr>
          <a:xfrm>
            <a:off x="685800" y="914400"/>
            <a:ext cx="77724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/>
          </a:p>
        </p:txBody>
      </p:sp>
      <p:sp>
        <p:nvSpPr>
          <p:cNvPr id="388" name="Google Shape;388;p17"/>
          <p:cNvSpPr/>
          <p:nvPr/>
        </p:nvSpPr>
        <p:spPr>
          <a:xfrm>
            <a:off x="352425" y="899977"/>
            <a:ext cx="8229600" cy="1051500"/>
          </a:xfrm>
          <a:prstGeom prst="rect">
            <a:avLst/>
          </a:prstGeom>
          <a:solidFill>
            <a:srgbClr val="FFFFFF"/>
          </a:solidFill>
          <a:ln cap="flat" cmpd="sng" w="14300">
            <a:solidFill>
              <a:srgbClr val="EC652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800"/>
              <a:buFont typeface="Calibri"/>
              <a:buChar char="●"/>
            </a:pPr>
            <a:r>
              <a:rPr b="0" i="0" lang="en" sz="1800" u="none" cap="none" strike="noStrike">
                <a:solidFill>
                  <a:srgbClr val="003087"/>
                </a:solidFill>
                <a:latin typeface="Calibri"/>
                <a:ea typeface="Calibri"/>
                <a:cs typeface="Calibri"/>
                <a:sym typeface="Calibri"/>
              </a:rPr>
              <a:t>AI4NWP Working group:</a:t>
            </a:r>
            <a:endParaRPr b="0" i="0" sz="1800" u="none" cap="none" strike="noStrike">
              <a:solidFill>
                <a:srgbClr val="0030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800"/>
              <a:buFont typeface="Calibri"/>
              <a:buChar char="○"/>
            </a:pPr>
            <a:r>
              <a:rPr b="0" i="0" lang="en" sz="1800" u="none" cap="none" strike="noStrike">
                <a:solidFill>
                  <a:srgbClr val="003087"/>
                </a:solidFill>
                <a:latin typeface="Calibri"/>
                <a:ea typeface="Calibri"/>
                <a:cs typeface="Calibri"/>
                <a:sym typeface="Calibri"/>
              </a:rPr>
              <a:t>Great progress early</a:t>
            </a:r>
            <a:endParaRPr b="0" i="0" sz="1800" u="none" cap="none" strike="noStrike">
              <a:solidFill>
                <a:srgbClr val="0030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800"/>
              <a:buFont typeface="Calibri"/>
              <a:buChar char="○"/>
            </a:pPr>
            <a:r>
              <a:rPr b="0" i="0" lang="en" sz="1800" u="none" cap="none" strike="noStrike">
                <a:solidFill>
                  <a:srgbClr val="003087"/>
                </a:solidFill>
                <a:latin typeface="Calibri"/>
                <a:ea typeface="Calibri"/>
                <a:cs typeface="Calibri"/>
                <a:sym typeface="Calibri"/>
              </a:rPr>
              <a:t>Connections with NOAA leadership</a:t>
            </a:r>
            <a:endParaRPr b="0" i="0" sz="1800" u="none" cap="none" strike="noStrike">
              <a:solidFill>
                <a:srgbClr val="0030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800"/>
              <a:buFont typeface="Calibri"/>
              <a:buChar char="○"/>
            </a:pPr>
            <a:r>
              <a:rPr b="0" i="0" lang="en" sz="1800" u="none" cap="none" strike="noStrike">
                <a:solidFill>
                  <a:srgbClr val="003087"/>
                </a:solidFill>
                <a:latin typeface="Calibri"/>
                <a:ea typeface="Calibri"/>
                <a:cs typeface="Calibri"/>
                <a:sym typeface="Calibri"/>
              </a:rPr>
              <a:t>Variety of developments - convergence around the problem?</a:t>
            </a:r>
            <a:endParaRPr b="0" i="0" sz="1800" u="none" cap="none" strike="noStrike">
              <a:solidFill>
                <a:srgbClr val="0030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800"/>
              <a:buFont typeface="Calibri"/>
              <a:buChar char="●"/>
            </a:pPr>
            <a:r>
              <a:rPr b="0" i="0" lang="en" sz="1800" u="none" cap="none" strike="noStrike">
                <a:solidFill>
                  <a:srgbClr val="003087"/>
                </a:solidFill>
                <a:latin typeface="Calibri"/>
                <a:ea typeface="Calibri"/>
                <a:cs typeface="Calibri"/>
                <a:sym typeface="Calibri"/>
              </a:rPr>
              <a:t>Transition to operations:</a:t>
            </a:r>
            <a:endParaRPr b="0" i="0" sz="1800" u="none" cap="none" strike="noStrike">
              <a:solidFill>
                <a:srgbClr val="0030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89" name="Google Shape;389;p17"/>
          <p:cNvGraphicFramePr/>
          <p:nvPr/>
        </p:nvGraphicFramePr>
        <p:xfrm>
          <a:off x="533400" y="246447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{575F5C50-0BAE-44CB-B6FF-E91D47A12223}</a:tableStyleId>
              </a:tblPr>
              <a:tblGrid>
                <a:gridCol w="3314700"/>
                <a:gridCol w="4552950"/>
              </a:tblGrid>
              <a:tr h="20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" sz="1800" u="none" cap="none" strike="noStrike"/>
                        <a:t>Traditional NWP</a:t>
                      </a:r>
                      <a:endParaRPr b="1" sz="1800" u="none" cap="none" strike="noStrike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" sz="1800" u="none" cap="none" strike="noStrike"/>
                        <a:t>Data-Driven Models</a:t>
                      </a:r>
                      <a:endParaRPr b="1" sz="1800" u="none" cap="none" strike="noStrike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003087"/>
                          </a:solidFill>
                        </a:rPr>
                        <a:t>Code-centric</a:t>
                      </a:r>
                      <a:endParaRPr sz="1400" u="none" cap="none" strike="noStrike">
                        <a:solidFill>
                          <a:srgbClr val="003087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003087"/>
                          </a:solidFill>
                        </a:rPr>
                        <a:t>Data, weights, and workflows</a:t>
                      </a:r>
                      <a:endParaRPr sz="1400" u="none" cap="none" strike="noStrike">
                        <a:solidFill>
                          <a:srgbClr val="003087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003087"/>
                          </a:solidFill>
                        </a:rPr>
                        <a:t>Focus on forecast execution</a:t>
                      </a:r>
                      <a:endParaRPr sz="1400" u="none" cap="none" strike="noStrike">
                        <a:solidFill>
                          <a:srgbClr val="003087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003087"/>
                          </a:solidFill>
                        </a:rPr>
                        <a:t>Support training and inference</a:t>
                      </a:r>
                      <a:endParaRPr sz="1400" u="none" cap="none" strike="noStrike">
                        <a:solidFill>
                          <a:srgbClr val="003087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003087"/>
                          </a:solidFill>
                        </a:rPr>
                        <a:t>Periodic updates</a:t>
                      </a:r>
                      <a:endParaRPr sz="1400" u="none" cap="none" strike="noStrike">
                        <a:solidFill>
                          <a:srgbClr val="003087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003087"/>
                          </a:solidFill>
                        </a:rPr>
                        <a:t>Continuous retraining</a:t>
                      </a:r>
                      <a:endParaRPr sz="1400" u="none" cap="none" strike="noStrike">
                        <a:solidFill>
                          <a:srgbClr val="003087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003087"/>
                          </a:solidFill>
                        </a:rPr>
                        <a:t>Compute focused on forecasting</a:t>
                      </a:r>
                      <a:endParaRPr sz="1400" u="none" cap="none" strike="noStrike">
                        <a:solidFill>
                          <a:srgbClr val="003087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003087"/>
                          </a:solidFill>
                        </a:rPr>
                        <a:t>Compute for training and forecasting</a:t>
                      </a:r>
                      <a:endParaRPr sz="1400" u="none" cap="none" strike="noStrike">
                        <a:solidFill>
                          <a:srgbClr val="003087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003087"/>
                          </a:solidFill>
                        </a:rPr>
                        <a:t>HPC-based infrastructure</a:t>
                      </a:r>
                      <a:endParaRPr sz="1400" u="none" cap="none" strike="noStrike">
                        <a:solidFill>
                          <a:srgbClr val="003087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rgbClr val="003087"/>
                          </a:solidFill>
                        </a:rPr>
                        <a:t>HPC, GPUs, cloud, and ML platforms</a:t>
                      </a:r>
                      <a:endParaRPr sz="1400" u="none" cap="none" strike="noStrike">
                        <a:solidFill>
                          <a:srgbClr val="003087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8"/>
          <p:cNvSpPr txBox="1"/>
          <p:nvPr>
            <p:ph type="title"/>
          </p:nvPr>
        </p:nvSpPr>
        <p:spPr>
          <a:xfrm>
            <a:off x="0" y="236389"/>
            <a:ext cx="9099600" cy="4287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chemeClr val="lt1"/>
                </a:solidFill>
              </a:rPr>
              <a:t>Modernized Development Lifecycle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96" name="Google Shape;396;p18"/>
          <p:cNvSpPr txBox="1"/>
          <p:nvPr>
            <p:ph idx="12" type="sldNum"/>
          </p:nvPr>
        </p:nvSpPr>
        <p:spPr>
          <a:xfrm>
            <a:off x="5429250" y="3600450"/>
            <a:ext cx="14289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97" name="Google Shape;397;p18"/>
          <p:cNvPicPr preferRelativeResize="0"/>
          <p:nvPr/>
        </p:nvPicPr>
        <p:blipFill rotWithShape="1">
          <a:blip r:embed="rId3">
            <a:alphaModFix/>
          </a:blip>
          <a:srcRect b="1280" l="-880" r="880" t="-1280"/>
          <a:stretch/>
        </p:blipFill>
        <p:spPr>
          <a:xfrm>
            <a:off x="346491" y="936789"/>
            <a:ext cx="4466176" cy="3711617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18"/>
          <p:cNvSpPr txBox="1"/>
          <p:nvPr/>
        </p:nvSpPr>
        <p:spPr>
          <a:xfrm>
            <a:off x="4921460" y="902989"/>
            <a:ext cx="3779700" cy="40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Vision: </a:t>
            </a:r>
            <a:r>
              <a:rPr b="0" i="0" lang="en" sz="13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transition from our current high-risk, multi-year release schedule to a predictable and sustainable rhythm of smaller, more frequent upgrades.</a:t>
            </a:r>
            <a:endParaRPr b="0" i="0" sz="13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Bridging Development and Operations</a:t>
            </a:r>
            <a:endParaRPr b="1" i="0" sz="16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76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300"/>
              <a:buFont typeface="Arial"/>
              <a:buChar char="●"/>
            </a:pPr>
            <a:r>
              <a:rPr b="0" i="0" lang="en" sz="13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Minimized environment differences</a:t>
            </a:r>
            <a:endParaRPr b="0" i="0" sz="13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76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300"/>
              <a:buFont typeface="Arial"/>
              <a:buChar char="●"/>
            </a:pPr>
            <a:r>
              <a:rPr b="0" i="0" lang="en" sz="13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Streamlined handoffs</a:t>
            </a:r>
            <a:endParaRPr b="0" i="0" sz="13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76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300"/>
              <a:buFont typeface="Arial"/>
              <a:buChar char="●"/>
            </a:pPr>
            <a:r>
              <a:rPr b="0" i="0" lang="en" sz="13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Improved feedback loops</a:t>
            </a:r>
            <a:endParaRPr b="0" i="0" sz="13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76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300"/>
              <a:buFont typeface="Arial"/>
              <a:buChar char="●"/>
            </a:pPr>
            <a:r>
              <a:rPr b="0" i="0" lang="en" sz="13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Shared priorities</a:t>
            </a:r>
            <a:endParaRPr b="0" i="0" sz="13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Transforming the Evaluation Process</a:t>
            </a:r>
            <a:endParaRPr b="1" i="0" sz="16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76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300"/>
              <a:buFont typeface="Arial"/>
              <a:buChar char="●"/>
            </a:pPr>
            <a:r>
              <a:rPr b="0" i="0" lang="en" sz="13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Integrate evaluation into development</a:t>
            </a:r>
            <a:endParaRPr b="0" i="0" sz="13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76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300"/>
              <a:buFont typeface="Arial"/>
              <a:buChar char="●"/>
            </a:pPr>
            <a:r>
              <a:rPr b="0" i="0" lang="en" sz="13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Engage stakeholders throughout the development cycle</a:t>
            </a:r>
            <a:endParaRPr b="0" i="0" sz="13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76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300"/>
              <a:buFont typeface="Arial"/>
              <a:buChar char="●"/>
            </a:pPr>
            <a:r>
              <a:rPr b="0" i="0" lang="en" sz="13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Shift toward dynamic graphics</a:t>
            </a:r>
            <a:endParaRPr b="0" i="0" sz="13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76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300"/>
              <a:buFont typeface="Arial"/>
              <a:buChar char="●"/>
            </a:pPr>
            <a:r>
              <a:rPr b="0" i="0" lang="en" sz="13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Use of consolidated evaluation metrics</a:t>
            </a:r>
            <a:endParaRPr b="0" i="0" sz="13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18"/>
          <p:cNvSpPr txBox="1"/>
          <p:nvPr/>
        </p:nvSpPr>
        <p:spPr>
          <a:xfrm>
            <a:off x="1899006" y="4783244"/>
            <a:ext cx="1446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Carley et al., 2026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9"/>
          <p:cNvSpPr txBox="1"/>
          <p:nvPr>
            <p:ph type="title"/>
          </p:nvPr>
        </p:nvSpPr>
        <p:spPr>
          <a:xfrm>
            <a:off x="0" y="2285995"/>
            <a:ext cx="9144000" cy="5715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lt1"/>
                </a:solidFill>
              </a:rPr>
              <a:t>THANK YOU!!!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"/>
          <p:cNvSpPr txBox="1"/>
          <p:nvPr>
            <p:ph type="title"/>
          </p:nvPr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lt1"/>
                </a:solidFill>
              </a:rPr>
              <a:t>Outline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1" name="Google Shape;161;p2"/>
          <p:cNvSpPr txBox="1"/>
          <p:nvPr>
            <p:ph idx="1" type="body"/>
          </p:nvPr>
        </p:nvSpPr>
        <p:spPr>
          <a:xfrm>
            <a:off x="685800" y="914400"/>
            <a:ext cx="77724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Early starts of AI4NWP at NOAA and AI4NWP Working Group</a:t>
            </a:r>
            <a:endParaRPr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>
                <a:highlight>
                  <a:srgbClr val="FFFFFF"/>
                </a:highlight>
              </a:rPr>
              <a:t>Early Examples and Successes</a:t>
            </a:r>
            <a:endParaRPr>
              <a:highlight>
                <a:srgbClr val="FFFFFF"/>
              </a:highlight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>
                <a:highlight>
                  <a:srgbClr val="FFFFFF"/>
                </a:highlight>
              </a:rPr>
              <a:t>Experimental AI Global and Limited-area Ensemble Forecast System</a:t>
            </a:r>
            <a:r>
              <a:rPr lang="en"/>
              <a:t> (EAGLE)</a:t>
            </a:r>
            <a:endParaRPr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Lessons learned </a:t>
            </a:r>
            <a:endParaRPr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Going forward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"/>
          <p:cNvSpPr txBox="1"/>
          <p:nvPr>
            <p:ph type="title"/>
          </p:nvPr>
        </p:nvSpPr>
        <p:spPr>
          <a:xfrm>
            <a:off x="75" y="-4782"/>
            <a:ext cx="9144000" cy="5727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 SemiBold"/>
              <a:buNone/>
            </a:pPr>
            <a:r>
              <a:rPr lang="en" sz="2820">
                <a:solidFill>
                  <a:schemeClr val="lt1"/>
                </a:solidFill>
              </a:rPr>
              <a:t>AI4NWP Working Group and related Activities</a:t>
            </a:r>
            <a:endParaRPr sz="2820">
              <a:solidFill>
                <a:schemeClr val="lt1"/>
              </a:solidFill>
            </a:endParaRPr>
          </a:p>
        </p:txBody>
      </p:sp>
      <p:sp>
        <p:nvSpPr>
          <p:cNvPr id="167" name="Google Shape;167;p3"/>
          <p:cNvSpPr txBox="1"/>
          <p:nvPr>
            <p:ph idx="1" type="body"/>
          </p:nvPr>
        </p:nvSpPr>
        <p:spPr>
          <a:xfrm>
            <a:off x="311700" y="688300"/>
            <a:ext cx="8520600" cy="41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</a:pPr>
            <a:r>
              <a:rPr b="1" lang="en" sz="1600">
                <a:solidFill>
                  <a:srgbClr val="003087"/>
                </a:solidFill>
              </a:rPr>
              <a:t>AI4NWP Working Group - </a:t>
            </a:r>
            <a:r>
              <a:rPr lang="en" sz="1400">
                <a:solidFill>
                  <a:srgbClr val="003087"/>
                </a:solidFill>
              </a:rPr>
              <a:t>Established in November 2023</a:t>
            </a:r>
            <a:endParaRPr sz="1400">
              <a:solidFill>
                <a:srgbClr val="00308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en" sz="1400">
                <a:solidFill>
                  <a:srgbClr val="003087"/>
                </a:solidFill>
              </a:rPr>
              <a:t>Mission</a:t>
            </a:r>
            <a:endParaRPr b="1" sz="1400">
              <a:solidFill>
                <a:srgbClr val="00308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solidFill>
                  <a:srgbClr val="003087"/>
                </a:solidFill>
              </a:rPr>
              <a:t>Facilitate and coordinate NOAA-wide collaboration in Artificial Intelligence for Numerical Weather Prediction (AI4NWP) to accelerate research, development, and demonstration of data-driven Earth prediction systems.</a:t>
            </a:r>
            <a:endParaRPr sz="1400">
              <a:solidFill>
                <a:srgbClr val="00308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en" sz="1400">
                <a:solidFill>
                  <a:srgbClr val="003087"/>
                </a:solidFill>
              </a:rPr>
              <a:t>Participation : </a:t>
            </a:r>
            <a:r>
              <a:rPr lang="en" sz="1400">
                <a:solidFill>
                  <a:srgbClr val="003087"/>
                </a:solidFill>
              </a:rPr>
              <a:t>OMD, WPO, GSL, PSL, NSSL, AOML and GFDL</a:t>
            </a:r>
            <a:endParaRPr sz="1400">
              <a:solidFill>
                <a:srgbClr val="00308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en" sz="1400">
                <a:solidFill>
                  <a:srgbClr val="003087"/>
                </a:solidFill>
              </a:rPr>
              <a:t>Areas of Focus</a:t>
            </a:r>
            <a:endParaRPr b="1" sz="1400">
              <a:solidFill>
                <a:srgbClr val="003087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3087"/>
              </a:buClr>
              <a:buSzPts val="1400"/>
              <a:buChar char="●"/>
            </a:pPr>
            <a:r>
              <a:rPr lang="en" sz="1400">
                <a:solidFill>
                  <a:srgbClr val="003087"/>
                </a:solidFill>
              </a:rPr>
              <a:t>Accelerate AI-driven prediction systems</a:t>
            </a:r>
            <a:endParaRPr sz="1400">
              <a:solidFill>
                <a:srgbClr val="003087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Char char="●"/>
            </a:pPr>
            <a:r>
              <a:rPr lang="en" sz="1400">
                <a:solidFill>
                  <a:srgbClr val="003087"/>
                </a:solidFill>
              </a:rPr>
              <a:t>Foster NOAA-wide collaboration</a:t>
            </a:r>
            <a:endParaRPr sz="1400">
              <a:solidFill>
                <a:srgbClr val="003087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Char char="●"/>
            </a:pPr>
            <a:r>
              <a:rPr lang="en" sz="1400">
                <a:solidFill>
                  <a:srgbClr val="003087"/>
                </a:solidFill>
              </a:rPr>
              <a:t>Promote </a:t>
            </a:r>
            <a:r>
              <a:rPr b="1" lang="en" sz="1400">
                <a:solidFill>
                  <a:srgbClr val="003087"/>
                </a:solidFill>
              </a:rPr>
              <a:t>common data and workflows</a:t>
            </a:r>
            <a:endParaRPr b="1" sz="1400">
              <a:solidFill>
                <a:srgbClr val="003087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Char char="●"/>
            </a:pPr>
            <a:r>
              <a:rPr lang="en" sz="1400">
                <a:solidFill>
                  <a:srgbClr val="003087"/>
                </a:solidFill>
              </a:rPr>
              <a:t>Promote </a:t>
            </a:r>
            <a:r>
              <a:rPr b="1" lang="en" sz="1400">
                <a:solidFill>
                  <a:srgbClr val="003087"/>
                </a:solidFill>
              </a:rPr>
              <a:t>common verification</a:t>
            </a:r>
            <a:endParaRPr b="1" sz="1400">
              <a:solidFill>
                <a:srgbClr val="003087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Char char="●"/>
            </a:pPr>
            <a:r>
              <a:rPr lang="en" sz="1400">
                <a:solidFill>
                  <a:srgbClr val="003087"/>
                </a:solidFill>
              </a:rPr>
              <a:t>Strengthen external partnerships</a:t>
            </a:r>
            <a:endParaRPr sz="1400">
              <a:solidFill>
                <a:srgbClr val="003087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Char char="●"/>
            </a:pPr>
            <a:r>
              <a:rPr lang="en" sz="1400">
                <a:solidFill>
                  <a:srgbClr val="003087"/>
                </a:solidFill>
              </a:rPr>
              <a:t>EAGLE origins and evolution</a:t>
            </a:r>
            <a:endParaRPr sz="1400">
              <a:solidFill>
                <a:srgbClr val="00308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1100">
              <a:solidFill>
                <a:srgbClr val="003087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>
              <a:solidFill>
                <a:srgbClr val="003087"/>
              </a:solidFill>
            </a:endParaRPr>
          </a:p>
        </p:txBody>
      </p:sp>
      <p:pic>
        <p:nvPicPr>
          <p:cNvPr descr="Cover Bulletin of the American Meteorological Society" id="168" name="Google Shape;16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04775" y="2977350"/>
            <a:ext cx="1127250" cy="14879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9" name="Google Shape;169;p3"/>
          <p:cNvSpPr txBox="1"/>
          <p:nvPr/>
        </p:nvSpPr>
        <p:spPr>
          <a:xfrm>
            <a:off x="5517598" y="4465321"/>
            <a:ext cx="33147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68550" spcFirstLastPara="1" rIns="68550" wrap="square" tIns="685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0" i="0" lang="en" sz="1275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https://doi.org/10.1175/BAMS-D-24-0062.1</a:t>
            </a:r>
            <a:endParaRPr b="0" i="0" sz="1275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"/>
          <p:cNvSpPr txBox="1"/>
          <p:nvPr>
            <p:ph type="title"/>
          </p:nvPr>
        </p:nvSpPr>
        <p:spPr>
          <a:xfrm>
            <a:off x="0" y="0"/>
            <a:ext cx="9144000" cy="4287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chemeClr val="lt1"/>
                </a:solidFill>
              </a:rPr>
              <a:t>Coordinated Early Activities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5" name="Google Shape;175;p4"/>
          <p:cNvSpPr txBox="1"/>
          <p:nvPr>
            <p:ph idx="12" type="sldNum"/>
          </p:nvPr>
        </p:nvSpPr>
        <p:spPr>
          <a:xfrm>
            <a:off x="5429250" y="3600450"/>
            <a:ext cx="14289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A map showing weather systems in the Rockies, Great Plains and East Coast representing the model output of HRRR-CAST." id="176" name="Google Shape;17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3910" y="841214"/>
            <a:ext cx="3286124" cy="1440888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4"/>
          <p:cNvSpPr txBox="1"/>
          <p:nvPr/>
        </p:nvSpPr>
        <p:spPr>
          <a:xfrm>
            <a:off x="628508" y="2250292"/>
            <a:ext cx="29853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rPr>
              <a:t>Nested-Eagle: GFS and HRRR  - PSL </a:t>
            </a:r>
            <a:endParaRPr b="1" i="0" sz="1500" u="none" cap="none" strike="noStrike">
              <a:solidFill>
                <a:srgbClr val="453399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4"/>
          <p:cNvSpPr txBox="1"/>
          <p:nvPr/>
        </p:nvSpPr>
        <p:spPr>
          <a:xfrm>
            <a:off x="4848075" y="402199"/>
            <a:ext cx="40578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rPr>
              <a:t>HRRRCast: CONUS-scale ensemble - GSL </a:t>
            </a:r>
            <a:endParaRPr b="1" i="0" sz="1500" u="none" cap="none" strike="noStrike">
              <a:solidFill>
                <a:srgbClr val="453399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rPr>
              <a:t> 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wo-hour composite reflectivity forecasts of a mesoscale convective system from WoFS (left) and WoFSCast (right). Observed reflectivity is contoured." id="179" name="Google Shape;17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0689" y="3021871"/>
            <a:ext cx="36576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"/>
          <p:cNvSpPr txBox="1"/>
          <p:nvPr/>
        </p:nvSpPr>
        <p:spPr>
          <a:xfrm>
            <a:off x="4848075" y="2694630"/>
            <a:ext cx="40578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rPr>
              <a:t>WOFSCast: storm-scale model - NSSL </a:t>
            </a:r>
            <a:endParaRPr b="1" i="0" sz="1500" u="none" cap="none" strike="noStrike">
              <a:solidFill>
                <a:srgbClr val="453399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rgbClr val="453399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181" name="Google Shape;18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8088" y="2529458"/>
            <a:ext cx="3286125" cy="2300287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4"/>
          <p:cNvSpPr txBox="1"/>
          <p:nvPr/>
        </p:nvSpPr>
        <p:spPr>
          <a:xfrm>
            <a:off x="628520" y="428706"/>
            <a:ext cx="29853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rPr>
              <a:t>AIGFS and AIGEF</a:t>
            </a:r>
            <a:r>
              <a:rPr b="1" lang="en" sz="1500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rPr>
              <a:t>S</a:t>
            </a:r>
            <a:r>
              <a:rPr b="1" i="0" lang="en" sz="1500" u="none" cap="none" strike="noStrike">
                <a:solidFill>
                  <a:srgbClr val="453399"/>
                </a:solidFill>
                <a:latin typeface="Overlock"/>
                <a:ea typeface="Overlock"/>
                <a:cs typeface="Overlock"/>
                <a:sym typeface="Overlock"/>
              </a:rPr>
              <a:t> - OMD</a:t>
            </a:r>
            <a:endParaRPr b="1" i="0" sz="1500" u="none" cap="none" strike="noStrike">
              <a:solidFill>
                <a:srgbClr val="453399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Google Shape;183;p4" title="Screenshot 2026-07-09 at 11.43.32 AM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000" y="736200"/>
            <a:ext cx="2794824" cy="13878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5"/>
          <p:cNvSpPr txBox="1"/>
          <p:nvPr>
            <p:ph type="title"/>
          </p:nvPr>
        </p:nvSpPr>
        <p:spPr>
          <a:xfrm>
            <a:off x="0" y="333125"/>
            <a:ext cx="9144000" cy="6858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solidFill>
                  <a:schemeClr val="lt1"/>
                </a:solidFill>
              </a:rPr>
              <a:t>AIGFS, AIGEFS and HGEFS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89" name="Google Shape;189;p5"/>
          <p:cNvSpPr txBox="1"/>
          <p:nvPr>
            <p:ph idx="1" type="body"/>
          </p:nvPr>
        </p:nvSpPr>
        <p:spPr>
          <a:xfrm>
            <a:off x="220825" y="4327075"/>
            <a:ext cx="4297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05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December 17, 2025 Operational Release of</a:t>
            </a:r>
            <a:endParaRPr sz="1500"/>
          </a:p>
          <a:p>
            <a:pPr indent="0" lvl="0" marL="0" rtl="0" algn="ctr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AIGFS, AIGEFS and HGEFS </a:t>
            </a:r>
            <a:endParaRPr sz="1500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b="1" sz="1800"/>
          </a:p>
        </p:txBody>
      </p:sp>
      <p:pic>
        <p:nvPicPr>
          <p:cNvPr id="190" name="Google Shape;190;p5" title="Screenshot 2026-07-08 at 8.50.29 A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825" y="1025725"/>
            <a:ext cx="4351176" cy="3294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5" title="gfs_500Z_init20260223_06Z_f000.png"/>
          <p:cNvPicPr preferRelativeResize="0"/>
          <p:nvPr/>
        </p:nvPicPr>
        <p:blipFill rotWithShape="1">
          <a:blip r:embed="rId4">
            <a:alphaModFix/>
          </a:blip>
          <a:srcRect b="13332" l="0" r="0" t="3653"/>
          <a:stretch/>
        </p:blipFill>
        <p:spPr>
          <a:xfrm>
            <a:off x="4698973" y="1213824"/>
            <a:ext cx="2069204" cy="13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" title="gfs_500Z_init20260222_00Z_f030.png"/>
          <p:cNvPicPr preferRelativeResize="0"/>
          <p:nvPr/>
        </p:nvPicPr>
        <p:blipFill rotWithShape="1">
          <a:blip r:embed="rId5">
            <a:alphaModFix/>
          </a:blip>
          <a:srcRect b="13886" l="0" r="0" t="3653"/>
          <a:stretch/>
        </p:blipFill>
        <p:spPr>
          <a:xfrm>
            <a:off x="6780821" y="1175575"/>
            <a:ext cx="2069204" cy="1362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" title="aigfs_500Z_init20260222_00Z_f030_eaglesolo.png"/>
          <p:cNvPicPr preferRelativeResize="0"/>
          <p:nvPr/>
        </p:nvPicPr>
        <p:blipFill rotWithShape="1">
          <a:blip r:embed="rId6">
            <a:alphaModFix/>
          </a:blip>
          <a:srcRect b="0" l="0" r="-1225" t="3400"/>
          <a:stretch/>
        </p:blipFill>
        <p:spPr>
          <a:xfrm>
            <a:off x="4686325" y="2596399"/>
            <a:ext cx="2094506" cy="1596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5" title="aigfs_500Z_init20260222_00Z_f030_v2_dev.png"/>
          <p:cNvPicPr preferRelativeResize="0"/>
          <p:nvPr/>
        </p:nvPicPr>
        <p:blipFill rotWithShape="1">
          <a:blip r:embed="rId7">
            <a:alphaModFix/>
          </a:blip>
          <a:srcRect b="-10" l="-1225" r="0" t="3401"/>
          <a:stretch/>
        </p:blipFill>
        <p:spPr>
          <a:xfrm>
            <a:off x="6755519" y="2596399"/>
            <a:ext cx="2094506" cy="159620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5"/>
          <p:cNvSpPr/>
          <p:nvPr/>
        </p:nvSpPr>
        <p:spPr>
          <a:xfrm>
            <a:off x="4709575" y="2235577"/>
            <a:ext cx="915600" cy="281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975" lIns="62975" spcFirstLastPara="1" rIns="62975" wrap="square" tIns="629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4"/>
              <a:buFont typeface="Arial"/>
              <a:buNone/>
            </a:pPr>
            <a:r>
              <a:rPr b="0" i="0" lang="en" sz="9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GFS analysis</a:t>
            </a:r>
            <a:endParaRPr b="0" i="0" sz="96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5"/>
          <p:cNvSpPr/>
          <p:nvPr/>
        </p:nvSpPr>
        <p:spPr>
          <a:xfrm>
            <a:off x="6811416" y="2235577"/>
            <a:ext cx="539400" cy="281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975" lIns="62975" spcFirstLastPara="1" rIns="62975" wrap="square" tIns="629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4"/>
              <a:buFont typeface="Arial"/>
              <a:buNone/>
            </a:pPr>
            <a:r>
              <a:rPr b="0" i="0" lang="en" sz="9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GFS</a:t>
            </a:r>
            <a:endParaRPr b="0" i="0" sz="96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5"/>
          <p:cNvSpPr/>
          <p:nvPr/>
        </p:nvSpPr>
        <p:spPr>
          <a:xfrm>
            <a:off x="4709579" y="3658619"/>
            <a:ext cx="730500" cy="281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975" lIns="62975" spcFirstLastPara="1" rIns="62975" wrap="square" tIns="629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4"/>
              <a:buFont typeface="Arial"/>
              <a:buNone/>
            </a:pPr>
            <a:r>
              <a:rPr b="0" i="0" lang="en" sz="9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AIGFSv1.0</a:t>
            </a:r>
            <a:endParaRPr b="0" i="0" sz="96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5"/>
          <p:cNvSpPr/>
          <p:nvPr/>
        </p:nvSpPr>
        <p:spPr>
          <a:xfrm>
            <a:off x="6811416" y="3658622"/>
            <a:ext cx="730500" cy="281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975" lIns="62975" spcFirstLastPara="1" rIns="62975" wrap="square" tIns="629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4"/>
              <a:buFont typeface="Arial"/>
              <a:buNone/>
            </a:pPr>
            <a:r>
              <a:rPr b="0" i="0" lang="en" sz="9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AIGFSdev</a:t>
            </a:r>
            <a:endParaRPr b="0" i="0" sz="96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5"/>
          <p:cNvSpPr txBox="1"/>
          <p:nvPr/>
        </p:nvSpPr>
        <p:spPr>
          <a:xfrm>
            <a:off x="4833275" y="4250900"/>
            <a:ext cx="4163700" cy="33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22-24 Feb 2026 East Coast Winter Storm</a:t>
            </a:r>
            <a:endParaRPr b="0" i="0" sz="16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5"/>
          <p:cNvSpPr txBox="1"/>
          <p:nvPr/>
        </p:nvSpPr>
        <p:spPr>
          <a:xfrm>
            <a:off x="6593602" y="4743293"/>
            <a:ext cx="30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Courtesy of Jacob Carley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"/>
          <p:cNvSpPr txBox="1"/>
          <p:nvPr>
            <p:ph type="title"/>
          </p:nvPr>
        </p:nvSpPr>
        <p:spPr>
          <a:xfrm>
            <a:off x="51775" y="0"/>
            <a:ext cx="9144000" cy="6858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solidFill>
                  <a:schemeClr val="lt1"/>
                </a:solidFill>
              </a:rPr>
              <a:t>Global-Nest (Nested EAGLE)</a:t>
            </a:r>
            <a:endParaRPr b="1">
              <a:solidFill>
                <a:schemeClr val="lt1"/>
              </a:solidFill>
            </a:endParaRPr>
          </a:p>
        </p:txBody>
      </p:sp>
      <p:grpSp>
        <p:nvGrpSpPr>
          <p:cNvPr id="206" name="Google Shape;206;p6"/>
          <p:cNvGrpSpPr/>
          <p:nvPr/>
        </p:nvGrpSpPr>
        <p:grpSpPr>
          <a:xfrm>
            <a:off x="2355239" y="932754"/>
            <a:ext cx="6652313" cy="3605583"/>
            <a:chOff x="3538699" y="333437"/>
            <a:chExt cx="6652313" cy="3605583"/>
          </a:xfrm>
        </p:grpSpPr>
        <p:pic>
          <p:nvPicPr>
            <p:cNvPr id="207" name="Google Shape;207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538699" y="1881619"/>
              <a:ext cx="2057401" cy="2057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8" name="Google Shape;208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836163" y="1881619"/>
              <a:ext cx="2057401" cy="2057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9" name="Google Shape;209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283105" y="922650"/>
              <a:ext cx="1552987" cy="1035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0" name="Google Shape;210;p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133611" y="1881619"/>
              <a:ext cx="2057401" cy="205740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11" name="Google Shape;211;p6"/>
            <p:cNvCxnSpPr>
              <a:endCxn id="208" idx="1"/>
            </p:cNvCxnSpPr>
            <p:nvPr/>
          </p:nvCxnSpPr>
          <p:spPr>
            <a:xfrm flipH="1" rot="10800000">
              <a:off x="5603663" y="2910320"/>
              <a:ext cx="232500" cy="6000"/>
            </a:xfrm>
            <a:prstGeom prst="straightConnector1">
              <a:avLst/>
            </a:prstGeom>
            <a:noFill/>
            <a:ln cap="flat" cmpd="sng" w="21425">
              <a:solidFill>
                <a:schemeClr val="dk2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12" name="Google Shape;212;p6"/>
            <p:cNvCxnSpPr>
              <a:stCxn id="208" idx="3"/>
              <a:endCxn id="210" idx="1"/>
            </p:cNvCxnSpPr>
            <p:nvPr/>
          </p:nvCxnSpPr>
          <p:spPr>
            <a:xfrm>
              <a:off x="7893564" y="2910320"/>
              <a:ext cx="240000" cy="0"/>
            </a:xfrm>
            <a:prstGeom prst="straightConnector1">
              <a:avLst/>
            </a:prstGeom>
            <a:noFill/>
            <a:ln cap="flat" cmpd="sng" w="21425">
              <a:solidFill>
                <a:schemeClr val="dk2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213" name="Google Shape;213;p6"/>
            <p:cNvSpPr/>
            <p:nvPr/>
          </p:nvSpPr>
          <p:spPr>
            <a:xfrm>
              <a:off x="9729349" y="1727363"/>
              <a:ext cx="330919" cy="870769"/>
            </a:xfrm>
            <a:custGeom>
              <a:rect b="b" l="l" r="r" t="t"/>
              <a:pathLst>
                <a:path extrusionOk="0" h="46441" w="17649">
                  <a:moveTo>
                    <a:pt x="0" y="0"/>
                  </a:moveTo>
                  <a:cubicBezTo>
                    <a:pt x="2936" y="4751"/>
                    <a:pt x="16868" y="20765"/>
                    <a:pt x="17615" y="28505"/>
                  </a:cubicBezTo>
                  <a:cubicBezTo>
                    <a:pt x="18362" y="36245"/>
                    <a:pt x="6673" y="43452"/>
                    <a:pt x="4484" y="46441"/>
                  </a:cubicBezTo>
                </a:path>
              </a:pathLst>
            </a:custGeom>
            <a:noFill/>
            <a:ln cap="flat" cmpd="sng" w="214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 txBox="1"/>
            <p:nvPr/>
          </p:nvSpPr>
          <p:spPr>
            <a:xfrm>
              <a:off x="3792442" y="1490832"/>
              <a:ext cx="1462200" cy="369300"/>
            </a:xfrm>
            <a:prstGeom prst="rect">
              <a:avLst/>
            </a:prstGeom>
            <a:solidFill>
              <a:srgbClr val="C9DAF8"/>
            </a:solidFill>
            <a:ln>
              <a:noFill/>
            </a:ln>
          </p:spPr>
          <p:txBody>
            <a:bodyPr anchorCtr="0" anchor="t" bIns="68575" lIns="68575" spcFirstLastPara="1" rIns="68575" wrap="square" tIns="685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" sz="1500" u="none" cap="none" strike="noStrike">
                  <a:solidFill>
                    <a:srgbClr val="453399"/>
                  </a:solidFill>
                  <a:latin typeface="Arial"/>
                  <a:ea typeface="Arial"/>
                  <a:cs typeface="Arial"/>
                  <a:sym typeface="Arial"/>
                </a:rPr>
                <a:t>8 years of GFS</a:t>
              </a:r>
              <a:endParaRPr b="0" i="0" sz="1500" u="none" cap="none" strike="noStrike">
                <a:solidFill>
                  <a:srgbClr val="45339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 txBox="1"/>
            <p:nvPr/>
          </p:nvSpPr>
          <p:spPr>
            <a:xfrm>
              <a:off x="6086317" y="1512170"/>
              <a:ext cx="1658100" cy="369300"/>
            </a:xfrm>
            <a:prstGeom prst="rect">
              <a:avLst/>
            </a:prstGeom>
            <a:solidFill>
              <a:srgbClr val="C9DAF8"/>
            </a:solidFill>
            <a:ln>
              <a:noFill/>
            </a:ln>
          </p:spPr>
          <p:txBody>
            <a:bodyPr anchorCtr="0" anchor="t" bIns="68575" lIns="68575" spcFirstLastPara="1" rIns="68575" wrap="square" tIns="685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" sz="1500" u="none" cap="none" strike="noStrike">
                  <a:solidFill>
                    <a:srgbClr val="453399"/>
                  </a:solidFill>
                  <a:latin typeface="Arial"/>
                  <a:ea typeface="Arial"/>
                  <a:cs typeface="Arial"/>
                  <a:sym typeface="Arial"/>
                </a:rPr>
                <a:t>8 years of HRRR</a:t>
              </a:r>
              <a:endParaRPr b="0" i="0" sz="1500" u="none" cap="none" strike="noStrike">
                <a:solidFill>
                  <a:srgbClr val="45339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 txBox="1"/>
            <p:nvPr/>
          </p:nvSpPr>
          <p:spPr>
            <a:xfrm>
              <a:off x="8133630" y="333437"/>
              <a:ext cx="1955100" cy="600300"/>
            </a:xfrm>
            <a:prstGeom prst="rect">
              <a:avLst/>
            </a:prstGeom>
            <a:solidFill>
              <a:srgbClr val="CFE2F3"/>
            </a:solidFill>
            <a:ln>
              <a:noFill/>
            </a:ln>
          </p:spPr>
          <p:txBody>
            <a:bodyPr anchorCtr="0" anchor="t" bIns="68575" lIns="68575" spcFirstLastPara="1" rIns="68575" wrap="square" tIns="6857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" sz="1500" u="none" cap="none" strike="noStrike">
                  <a:solidFill>
                    <a:srgbClr val="453399"/>
                  </a:solidFill>
                  <a:latin typeface="Arial"/>
                  <a:ea typeface="Arial"/>
                  <a:cs typeface="Arial"/>
                  <a:sym typeface="Arial"/>
                </a:rPr>
                <a:t>Training data for Nested-EAGLE</a:t>
              </a:r>
              <a:endParaRPr b="0" i="0" sz="1500" u="none" cap="none" strike="noStrike">
                <a:solidFill>
                  <a:srgbClr val="45339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" name="Google Shape;217;p6"/>
          <p:cNvSpPr txBox="1"/>
          <p:nvPr/>
        </p:nvSpPr>
        <p:spPr>
          <a:xfrm>
            <a:off x="250050" y="852200"/>
            <a:ext cx="5842800" cy="87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54000" lvl="0" marL="25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•"/>
            </a:pPr>
            <a:r>
              <a:rPr b="0" i="0" lang="en" sz="14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Uses ECMWF Anemoi framework. </a:t>
            </a:r>
            <a:endParaRPr b="0" i="0" sz="14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25400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•"/>
            </a:pPr>
            <a:r>
              <a:rPr b="0" i="0" lang="en" sz="14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Follows approach pioneered by </a:t>
            </a:r>
            <a:r>
              <a:rPr b="0" i="0" lang="en" sz="1400" u="sng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Nipen et al., (2024)</a:t>
            </a:r>
            <a:r>
              <a:rPr b="0" i="0" lang="en" sz="1400" u="none" cap="none" strike="noStrike">
                <a:solidFill>
                  <a:srgbClr val="003087"/>
                </a:solidFill>
                <a:latin typeface="Arial"/>
                <a:ea typeface="Arial"/>
                <a:cs typeface="Arial"/>
                <a:sym typeface="Arial"/>
              </a:rPr>
              <a:t> at Met Norway, and directly benefits from open source contributions by their team.</a:t>
            </a:r>
            <a:endParaRPr b="0" i="0" sz="14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342900" marR="0" rtl="0" algn="l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308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6"/>
          <p:cNvSpPr txBox="1"/>
          <p:nvPr/>
        </p:nvSpPr>
        <p:spPr>
          <a:xfrm>
            <a:off x="51777" y="4649093"/>
            <a:ext cx="3006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Courtesy of Sergey Frolov</a:t>
            </a:r>
            <a:endParaRPr b="0" i="0" sz="1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 txBox="1"/>
          <p:nvPr>
            <p:ph type="title"/>
          </p:nvPr>
        </p:nvSpPr>
        <p:spPr>
          <a:xfrm>
            <a:off x="-42650" y="0"/>
            <a:ext cx="9144000" cy="6858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solidFill>
                  <a:schemeClr val="lt1"/>
                </a:solidFill>
              </a:rPr>
              <a:t>HRRRCast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24" name="Google Shape;224;p7"/>
          <p:cNvSpPr txBox="1"/>
          <p:nvPr>
            <p:ph idx="1" type="body"/>
          </p:nvPr>
        </p:nvSpPr>
        <p:spPr>
          <a:xfrm>
            <a:off x="206016" y="993552"/>
            <a:ext cx="8291100" cy="30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3087"/>
              </a:buClr>
              <a:buSzPts val="1700"/>
              <a:buFont typeface="Arial"/>
              <a:buChar char="●"/>
            </a:pPr>
            <a:r>
              <a:rPr lang="en" sz="1700"/>
              <a:t>In-house developed algorithm 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700"/>
              <a:buFont typeface="Arial"/>
              <a:buChar char="●"/>
            </a:pPr>
            <a:r>
              <a:rPr lang="en" sz="1700"/>
              <a:t>3-km CONUS wide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700"/>
              <a:buFont typeface="Arial"/>
              <a:buChar char="●"/>
            </a:pPr>
            <a:r>
              <a:rPr lang="en" sz="1700"/>
              <a:t>Trained on HRRR analysis </a:t>
            </a:r>
            <a:endParaRPr sz="1700"/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900"/>
              <a:buFont typeface="Arial"/>
              <a:buChar char="●"/>
            </a:pPr>
            <a:r>
              <a:rPr lang="en" sz="1900"/>
              <a:t>18-member ensemble</a:t>
            </a:r>
            <a:endParaRPr sz="1900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>
              <a:solidFill>
                <a:srgbClr val="42424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b="1" sz="1800"/>
          </a:p>
        </p:txBody>
      </p:sp>
      <p:pic>
        <p:nvPicPr>
          <p:cNvPr id="225" name="Google Shape;225;p7" title="Screenshot 2026-07-10 at 9.47.54 A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7146" y="1223850"/>
            <a:ext cx="4984576" cy="280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7" title="Screenshot 2026-07-10 at 10.02.57 AM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025" y="2669850"/>
            <a:ext cx="3624975" cy="17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"/>
          <p:cNvSpPr txBox="1"/>
          <p:nvPr>
            <p:ph type="title"/>
          </p:nvPr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solidFill>
                  <a:schemeClr val="lt1"/>
                </a:solidFill>
              </a:rPr>
              <a:t>WoFSCast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32" name="Google Shape;232;p8"/>
          <p:cNvSpPr txBox="1"/>
          <p:nvPr>
            <p:ph idx="1" type="body"/>
          </p:nvPr>
        </p:nvSpPr>
        <p:spPr>
          <a:xfrm>
            <a:off x="87953" y="2915224"/>
            <a:ext cx="8543700" cy="10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solidFill>
                  <a:schemeClr val="dk1"/>
                </a:solidFill>
              </a:rPr>
              <a:t>         </a:t>
            </a:r>
            <a:r>
              <a:rPr b="1" lang="en" sz="1400"/>
              <a:t>WoFS Emulator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●"/>
            </a:pPr>
            <a:r>
              <a:rPr lang="en" sz="1400"/>
              <a:t>GraphCast-Based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●"/>
            </a:pPr>
            <a:r>
              <a:rPr lang="en" sz="1400"/>
              <a:t>AI emulator for WoFS ensemble forecasts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●"/>
            </a:pPr>
            <a:r>
              <a:rPr lang="en" sz="1400"/>
              <a:t>3-km resolution, 0–6 h forecasts over a 900-km domain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●"/>
            </a:pPr>
            <a:r>
              <a:rPr lang="en" sz="1400"/>
              <a:t>Trained on 300 TB of WoFS data (Spring 2019–2021)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●"/>
            </a:pPr>
            <a:r>
              <a:rPr lang="en" sz="1400"/>
              <a:t>10-minute training data captures realistic storm evolution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087"/>
              </a:buClr>
              <a:buSzPts val="1400"/>
              <a:buFont typeface="Arial"/>
              <a:buChar char="●"/>
            </a:pPr>
            <a:r>
              <a:rPr b="1" lang="en" sz="1400"/>
              <a:t>Enables fast, low-cost ensemble guidance for severe weather</a:t>
            </a:r>
            <a:endParaRPr b="1" sz="1400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3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b="1" sz="1800"/>
          </a:p>
        </p:txBody>
      </p:sp>
      <p:sp>
        <p:nvSpPr>
          <p:cNvPr id="233" name="Google Shape;233;p8"/>
          <p:cNvSpPr txBox="1"/>
          <p:nvPr/>
        </p:nvSpPr>
        <p:spPr>
          <a:xfrm>
            <a:off x="46350" y="748450"/>
            <a:ext cx="2409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sng" cap="none" strike="noStrike">
                <a:solidFill>
                  <a:srgbClr val="003087"/>
                </a:solid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Flora and Potvin (2025, GRL)</a:t>
            </a:r>
            <a:endParaRPr b="0" i="0" sz="1300" u="none" cap="none" strike="noStrike">
              <a:solidFill>
                <a:srgbClr val="003087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34" name="Google Shape;234;p8"/>
          <p:cNvPicPr preferRelativeResize="0"/>
          <p:nvPr/>
        </p:nvPicPr>
        <p:blipFill rotWithShape="1">
          <a:blip r:embed="rId4">
            <a:alphaModFix/>
          </a:blip>
          <a:srcRect b="19082" l="12079" r="51473" t="16885"/>
          <a:stretch/>
        </p:blipFill>
        <p:spPr>
          <a:xfrm>
            <a:off x="2498321" y="1061150"/>
            <a:ext cx="2729724" cy="2398020"/>
          </a:xfrm>
          <a:prstGeom prst="rect">
            <a:avLst/>
          </a:prstGeom>
          <a:noFill/>
          <a:ln cap="flat" cmpd="sng" w="184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35" name="Google Shape;235;p8"/>
          <p:cNvPicPr preferRelativeResize="0"/>
          <p:nvPr/>
        </p:nvPicPr>
        <p:blipFill rotWithShape="1">
          <a:blip r:embed="rId4">
            <a:alphaModFix/>
          </a:blip>
          <a:srcRect b="18854" l="54374" r="9369" t="16688"/>
          <a:stretch/>
        </p:blipFill>
        <p:spPr>
          <a:xfrm>
            <a:off x="5837767" y="1073900"/>
            <a:ext cx="2669100" cy="2372520"/>
          </a:xfrm>
          <a:prstGeom prst="rect">
            <a:avLst/>
          </a:prstGeom>
          <a:noFill/>
          <a:ln cap="flat" cmpd="sng" w="184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6" name="Google Shape;236;p8"/>
          <p:cNvSpPr txBox="1"/>
          <p:nvPr/>
        </p:nvSpPr>
        <p:spPr>
          <a:xfrm>
            <a:off x="4962563" y="1398537"/>
            <a:ext cx="1227000" cy="498000"/>
          </a:xfrm>
          <a:prstGeom prst="rect">
            <a:avLst/>
          </a:prstGeom>
          <a:solidFill>
            <a:srgbClr val="368E89"/>
          </a:solidFill>
          <a:ln cap="flat" cmpd="sng" w="184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4175" lIns="44175" spcFirstLastPara="1" rIns="44175" wrap="square" tIns="441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3"/>
              <a:buFont typeface="Arial"/>
              <a:buNone/>
            </a:pPr>
            <a:r>
              <a:rPr b="0" i="0" lang="en" sz="1353" u="none" cap="none" strike="noStrike">
                <a:solidFill>
                  <a:srgbClr val="FFFFFF"/>
                </a:solidFill>
                <a:latin typeface="Oswald Light"/>
                <a:ea typeface="Oswald Light"/>
                <a:cs typeface="Oswald Light"/>
                <a:sym typeface="Oswald Light"/>
              </a:rPr>
              <a:t>Blue/Black: </a:t>
            </a:r>
            <a:endParaRPr b="0" i="0" sz="1353" u="none" cap="none" strike="noStrike">
              <a:solidFill>
                <a:srgbClr val="FFFFFF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3"/>
              <a:buFont typeface="Arial"/>
              <a:buNone/>
            </a:pPr>
            <a:r>
              <a:rPr b="0" i="0" lang="en" sz="1353" u="none" cap="none" strike="noStrike">
                <a:solidFill>
                  <a:srgbClr val="FFFFFF"/>
                </a:solidFill>
                <a:latin typeface="Oswald Light"/>
                <a:ea typeface="Oswald Light"/>
                <a:cs typeface="Oswald Light"/>
                <a:sym typeface="Oswald Light"/>
              </a:rPr>
              <a:t>Observed storms</a:t>
            </a:r>
            <a:endParaRPr b="0" i="0" sz="1353" u="none" cap="none" strike="noStrike">
              <a:solidFill>
                <a:srgbClr val="FFFFFF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37" name="Google Shape;237;p8"/>
          <p:cNvSpPr txBox="1"/>
          <p:nvPr/>
        </p:nvSpPr>
        <p:spPr>
          <a:xfrm>
            <a:off x="7628972" y="2971453"/>
            <a:ext cx="1062600" cy="728700"/>
          </a:xfrm>
          <a:prstGeom prst="rect">
            <a:avLst/>
          </a:prstGeom>
          <a:solidFill>
            <a:srgbClr val="881717"/>
          </a:solidFill>
          <a:ln cap="flat" cmpd="sng" w="184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8900" lIns="58900" spcFirstLastPara="1" rIns="58900" wrap="square" tIns="58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"/>
              <a:buFont typeface="Arial"/>
              <a:buNone/>
            </a:pPr>
            <a:r>
              <a:rPr b="0" i="0" lang="en" sz="1160" u="none" cap="none" strike="noStrike">
                <a:solidFill>
                  <a:srgbClr val="FFFFFF"/>
                </a:solidFill>
                <a:latin typeface="Oswald Light"/>
                <a:ea typeface="Oswald Light"/>
                <a:cs typeface="Oswald Light"/>
                <a:sym typeface="Oswald Light"/>
              </a:rPr>
              <a:t>WoFS ensemble:</a:t>
            </a:r>
            <a:endParaRPr b="0" i="0" sz="1160" u="none" cap="none" strike="noStrike">
              <a:solidFill>
                <a:srgbClr val="FFFFFF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"/>
              <a:buFont typeface="Arial"/>
              <a:buNone/>
            </a:pPr>
            <a:r>
              <a:rPr b="0" i="0" lang="en" sz="1160" u="none" cap="none" strike="noStrike">
                <a:solidFill>
                  <a:srgbClr val="FFFFFF"/>
                </a:solidFill>
                <a:latin typeface="Oswald Light"/>
                <a:ea typeface="Oswald Light"/>
                <a:cs typeface="Oswald Light"/>
                <a:sym typeface="Oswald Light"/>
              </a:rPr>
              <a:t>10 min with </a:t>
            </a:r>
            <a:endParaRPr b="0" i="0" sz="1160" u="none" cap="none" strike="noStrike">
              <a:solidFill>
                <a:srgbClr val="FFFFFF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"/>
              <a:buFont typeface="Arial"/>
              <a:buNone/>
            </a:pPr>
            <a:r>
              <a:rPr b="0" i="0" lang="en" sz="1160" u="none" cap="none" strike="noStrike">
                <a:solidFill>
                  <a:srgbClr val="FFFFFF"/>
                </a:solidFill>
                <a:latin typeface="Oswald Light"/>
                <a:ea typeface="Oswald Light"/>
                <a:cs typeface="Oswald Light"/>
                <a:sym typeface="Oswald Light"/>
              </a:rPr>
              <a:t>&gt;1000 CPUs</a:t>
            </a:r>
            <a:endParaRPr b="0" i="0" sz="1160" u="none" cap="none" strike="noStrike">
              <a:solidFill>
                <a:srgbClr val="FFFFFF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"/>
              <a:buFont typeface="Arial"/>
              <a:buNone/>
            </a:pPr>
            <a:r>
              <a:rPr b="0" i="0" lang="en" sz="1160" u="none" cap="none" strike="noStrike">
                <a:solidFill>
                  <a:srgbClr val="FFFFFF"/>
                </a:solidFill>
                <a:latin typeface="Oswald Light"/>
                <a:ea typeface="Oswald Light"/>
                <a:cs typeface="Oswald Light"/>
                <a:sym typeface="Oswald Light"/>
              </a:rPr>
              <a:t>&gt; $1000/day</a:t>
            </a:r>
            <a:endParaRPr b="0" i="0" sz="1160" u="none" cap="none" strike="noStrike">
              <a:solidFill>
                <a:srgbClr val="FFFFFF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38" name="Google Shape;238;p8"/>
          <p:cNvSpPr txBox="1"/>
          <p:nvPr/>
        </p:nvSpPr>
        <p:spPr>
          <a:xfrm>
            <a:off x="4190604" y="3059631"/>
            <a:ext cx="1254000" cy="640800"/>
          </a:xfrm>
          <a:prstGeom prst="rect">
            <a:avLst/>
          </a:prstGeom>
          <a:solidFill>
            <a:srgbClr val="881717"/>
          </a:solidFill>
          <a:ln cap="flat" cmpd="sng" w="184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8900" lIns="58900" spcFirstLastPara="1" rIns="58900" wrap="square" tIns="58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"/>
              <a:buFont typeface="Arial"/>
              <a:buNone/>
            </a:pPr>
            <a:r>
              <a:rPr b="0" i="0" lang="en" sz="1160" u="none" cap="none" strike="noStrike">
                <a:solidFill>
                  <a:srgbClr val="FFFFFF"/>
                </a:solidFill>
                <a:latin typeface="Oswald Light"/>
                <a:ea typeface="Oswald Light"/>
                <a:cs typeface="Oswald Light"/>
                <a:sym typeface="Oswald Light"/>
              </a:rPr>
              <a:t>WoFSCast ensemble:</a:t>
            </a:r>
            <a:endParaRPr b="0" i="0" sz="1160" u="none" cap="none" strike="noStrike">
              <a:solidFill>
                <a:srgbClr val="FFFFFF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"/>
              <a:buFont typeface="Arial"/>
              <a:buNone/>
            </a:pPr>
            <a:r>
              <a:rPr b="0" i="0" lang="en" sz="1160" u="none" cap="none" strike="noStrike">
                <a:solidFill>
                  <a:srgbClr val="FFFFFF"/>
                </a:solidFill>
                <a:latin typeface="Oswald Light"/>
                <a:ea typeface="Oswald Light"/>
                <a:cs typeface="Oswald Light"/>
                <a:sym typeface="Oswald Light"/>
              </a:rPr>
              <a:t>1 min with 1 GPU node</a:t>
            </a:r>
            <a:endParaRPr b="0" i="0" sz="1160" u="none" cap="none" strike="noStrike">
              <a:solidFill>
                <a:srgbClr val="FFFFFF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"/>
              <a:buFont typeface="Arial"/>
              <a:buNone/>
            </a:pPr>
            <a:r>
              <a:rPr b="0" i="0" lang="en" sz="1160" u="none" cap="none" strike="noStrike">
                <a:solidFill>
                  <a:srgbClr val="FFFFFF"/>
                </a:solidFill>
                <a:latin typeface="Oswald Light"/>
                <a:ea typeface="Oswald Light"/>
                <a:cs typeface="Oswald Light"/>
                <a:sym typeface="Oswald Light"/>
              </a:rPr>
              <a:t>≤ $100/day</a:t>
            </a:r>
            <a:endParaRPr b="0" i="0" sz="1160" u="none" cap="none" strike="noStrike">
              <a:solidFill>
                <a:srgbClr val="FFFFFF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39" name="Google Shape;239;p8"/>
          <p:cNvSpPr txBox="1"/>
          <p:nvPr/>
        </p:nvSpPr>
        <p:spPr>
          <a:xfrm>
            <a:off x="6837576" y="4669675"/>
            <a:ext cx="214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Courtesy of Corey Potvin</a:t>
            </a:r>
            <a:endParaRPr b="0" i="0" sz="1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9"/>
          <p:cNvSpPr txBox="1"/>
          <p:nvPr>
            <p:ph type="title"/>
          </p:nvPr>
        </p:nvSpPr>
        <p:spPr>
          <a:xfrm>
            <a:off x="0" y="0"/>
            <a:ext cx="9237900" cy="5727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chemeClr val="lt1"/>
                </a:solidFill>
              </a:rPr>
              <a:t>What is </a:t>
            </a:r>
            <a:r>
              <a:rPr lang="en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Project EAGLE</a:t>
            </a:r>
            <a:r>
              <a:rPr lang="en">
                <a:solidFill>
                  <a:schemeClr val="lt1"/>
                </a:solidFill>
              </a:rPr>
              <a:t>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5" name="Google Shape;245;p9"/>
          <p:cNvSpPr txBox="1"/>
          <p:nvPr>
            <p:ph idx="1" type="body"/>
          </p:nvPr>
        </p:nvSpPr>
        <p:spPr>
          <a:xfrm>
            <a:off x="75067" y="1101294"/>
            <a:ext cx="2204400" cy="26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PSL</a:t>
            </a:r>
            <a:endParaRPr/>
          </a:p>
          <a:p>
            <a:pPr indent="-33432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GSL</a:t>
            </a:r>
            <a:endParaRPr/>
          </a:p>
          <a:p>
            <a:pPr indent="-33432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EMC</a:t>
            </a:r>
            <a:endParaRPr/>
          </a:p>
          <a:p>
            <a:pPr indent="-33432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DTC</a:t>
            </a:r>
            <a:endParaRPr/>
          </a:p>
          <a:p>
            <a:pPr indent="-33432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CIRA</a:t>
            </a:r>
            <a:endParaRPr/>
          </a:p>
          <a:p>
            <a:pPr indent="-33432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Microsoft</a:t>
            </a:r>
            <a:endParaRPr/>
          </a:p>
          <a:p>
            <a:pPr indent="-33432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Department of Energy/NERSC</a:t>
            </a:r>
            <a:endParaRPr/>
          </a:p>
          <a:p>
            <a:pPr indent="-33432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NOAA RDHPCS</a:t>
            </a:r>
            <a:endParaRPr/>
          </a:p>
          <a:p>
            <a:pPr indent="-33432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OAR/ITMO</a:t>
            </a:r>
            <a:endParaRPr/>
          </a:p>
        </p:txBody>
      </p:sp>
      <p:sp>
        <p:nvSpPr>
          <p:cNvPr id="246" name="Google Shape;246;p9"/>
          <p:cNvSpPr txBox="1"/>
          <p:nvPr/>
        </p:nvSpPr>
        <p:spPr>
          <a:xfrm>
            <a:off x="5010475" y="4201607"/>
            <a:ext cx="4133400" cy="52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https://www.epic.noaa.gov/ai/eagle-overview/</a:t>
            </a:r>
            <a:endParaRPr b="0" i="0" sz="1800" u="none" cap="none" strike="noStrike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7" name="Google Shape;247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98850" y="2010004"/>
            <a:ext cx="966850" cy="572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36417" y="822793"/>
            <a:ext cx="966850" cy="1024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65699" y="801710"/>
            <a:ext cx="1680000" cy="886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08076" y="896166"/>
            <a:ext cx="831832" cy="100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296789" y="2599527"/>
            <a:ext cx="766825" cy="76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277395" y="2904556"/>
            <a:ext cx="1414137" cy="301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576301" y="3366356"/>
            <a:ext cx="1337350" cy="470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161850" y="4133413"/>
            <a:ext cx="1717335" cy="57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9" title="ITMO - 1.png"/>
          <p:cNvPicPr preferRelativeResize="0"/>
          <p:nvPr/>
        </p:nvPicPr>
        <p:blipFill rotWithShape="1">
          <a:blip r:embed="rId13">
            <a:alphaModFix/>
          </a:blip>
          <a:srcRect b="0" l="0" r="16079" t="0"/>
          <a:stretch/>
        </p:blipFill>
        <p:spPr>
          <a:xfrm>
            <a:off x="137925" y="4133419"/>
            <a:ext cx="2937576" cy="529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D5CDF"/>
            </a:outerShdw>
          </a:effectLst>
        </p:spPr>
      </p:pic>
      <p:pic>
        <p:nvPicPr>
          <p:cNvPr id="256" name="Google Shape;256;p9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858275" y="1947600"/>
            <a:ext cx="575450" cy="57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9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4986250" y="1168625"/>
            <a:ext cx="3908299" cy="2735801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9"/>
          <p:cNvSpPr txBox="1"/>
          <p:nvPr/>
        </p:nvSpPr>
        <p:spPr>
          <a:xfrm>
            <a:off x="6438000" y="4663225"/>
            <a:ext cx="2644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Courtesy of John Ten Hoeve</a:t>
            </a:r>
            <a:endParaRPr b="0" i="0" sz="1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rgey_theme">
  <a:themeElements>
    <a:clrScheme name="serg0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