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Nunito"/>
      <p:regular r:id="rId26"/>
      <p:bold r:id="rId27"/>
      <p:italic r:id="rId28"/>
      <p:boldItalic r:id="rId29"/>
    </p:embeddedFont>
    <p:embeddedFont>
      <p:font typeface="Maven Pro"/>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6DEF205-760E-4CC8-B19B-03F293FA3D17}">
  <a:tblStyle styleId="{B6DEF205-760E-4CC8-B19B-03F293FA3D1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regular.fntdata"/><Relationship Id="rId25" Type="http://schemas.openxmlformats.org/officeDocument/2006/relationships/slide" Target="slides/slide19.xml"/><Relationship Id="rId28" Type="http://schemas.openxmlformats.org/officeDocument/2006/relationships/font" Target="fonts/Nunito-italic.fntdata"/><Relationship Id="rId27" Type="http://schemas.openxmlformats.org/officeDocument/2006/relationships/font" Target="fonts/Nuni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Nunito-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avenPro-bold.fntdata"/><Relationship Id="rId30" Type="http://schemas.openxmlformats.org/officeDocument/2006/relationships/font" Target="fonts/MavenPro-regular.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50eb13e25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50eb13e25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f50eb13e25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f50eb13e25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f50eb13e25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f50eb13e25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50eb13e25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f50eb13e25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f50eb13e25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f50eb13e25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f50eb13e25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f50eb13e25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50eb13e25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f50eb13e25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f50eb13e25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f50eb13e25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50eb13e25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f50eb13e2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f52576dbe4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f52576dbe4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e5f1675d6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e5f1675d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f4ebec8fc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f4ebec8fc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f50eb13e25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f50eb13e25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50eb13e25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50eb13e25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f50eb13e25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f50eb13e25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50eb13e25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f50eb13e25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f50eb13e25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f50eb13e25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f50eb13e2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f50eb13e2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796350" y="3291650"/>
            <a:ext cx="1925852" cy="14453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hyperlink" Target="https://hwt.nssl.noaa.gov/sfe/2024/" TargetMode="External"/><Relationship Id="rId4" Type="http://schemas.openxmlformats.org/officeDocument/2006/relationships/hyperlink" Target="mailto:david.harrison@noaa.gov"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824000" y="1613825"/>
            <a:ext cx="8042100" cy="187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780"/>
              <a:buNone/>
            </a:pPr>
            <a:r>
              <a:rPr lang="en" sz="2400"/>
              <a:t>Assessing the Skill and Sensitivity of AIWP Models During the 2026 NOAA HWT Spring Forecasting Experiment</a:t>
            </a:r>
            <a:endParaRPr sz="2400"/>
          </a:p>
        </p:txBody>
      </p:sp>
      <p:sp>
        <p:nvSpPr>
          <p:cNvPr id="86" name="Google Shape;86;p13"/>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David Harrison,</a:t>
            </a:r>
            <a:r>
              <a:rPr lang="en"/>
              <a:t> </a:t>
            </a:r>
            <a:endParaRPr/>
          </a:p>
          <a:p>
            <a:pPr indent="0" lvl="0" marL="0" rtl="0" algn="l">
              <a:spcBef>
                <a:spcPts val="0"/>
              </a:spcBef>
              <a:spcAft>
                <a:spcPts val="0"/>
              </a:spcAft>
              <a:buNone/>
            </a:pPr>
            <a:r>
              <a:rPr lang="en"/>
              <a:t>Tim Supinie, Israel Jirak, Adam Clark</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id="155" name="Google Shape;155;p22"/>
          <p:cNvPicPr preferRelativeResize="0"/>
          <p:nvPr/>
        </p:nvPicPr>
        <p:blipFill rotWithShape="1">
          <a:blip r:embed="rId3">
            <a:alphaModFix/>
          </a:blip>
          <a:srcRect b="0" l="6738" r="7755" t="0"/>
          <a:stretch/>
        </p:blipFill>
        <p:spPr>
          <a:xfrm>
            <a:off x="8357" y="1270000"/>
            <a:ext cx="4641875" cy="3619250"/>
          </a:xfrm>
          <a:prstGeom prst="rect">
            <a:avLst/>
          </a:prstGeom>
          <a:noFill/>
          <a:ln>
            <a:noFill/>
          </a:ln>
        </p:spPr>
      </p:pic>
      <p:sp>
        <p:nvSpPr>
          <p:cNvPr id="156" name="Google Shape;156;p22"/>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EC ICs</a:t>
            </a:r>
            <a:endParaRPr sz="2600"/>
          </a:p>
        </p:txBody>
      </p:sp>
      <p:pic>
        <p:nvPicPr>
          <p:cNvPr id="157" name="Google Shape;157;p22" title="AI1AI2AI3_ai2barmin.png"/>
          <p:cNvPicPr preferRelativeResize="0"/>
          <p:nvPr/>
        </p:nvPicPr>
        <p:blipFill rotWithShape="1">
          <a:blip r:embed="rId4">
            <a:alphaModFix/>
          </a:blip>
          <a:srcRect b="0" l="7144" r="8610" t="0"/>
          <a:stretch/>
        </p:blipFill>
        <p:spPr>
          <a:xfrm>
            <a:off x="4549557" y="1270000"/>
            <a:ext cx="4573699" cy="3619250"/>
          </a:xfrm>
          <a:prstGeom prst="rect">
            <a:avLst/>
          </a:prstGeom>
          <a:noFill/>
          <a:ln>
            <a:noFill/>
          </a:ln>
        </p:spPr>
      </p:pic>
      <p:sp>
        <p:nvSpPr>
          <p:cNvPr id="158" name="Google Shape;158;p22"/>
          <p:cNvSpPr txBox="1"/>
          <p:nvPr/>
        </p:nvSpPr>
        <p:spPr>
          <a:xfrm>
            <a:off x="2147275" y="1947550"/>
            <a:ext cx="1885200" cy="49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38761D"/>
                </a:solidFill>
              </a:rPr>
              <a:t># Best Days</a:t>
            </a:r>
            <a:endParaRPr b="1" sz="1600">
              <a:solidFill>
                <a:srgbClr val="38761D"/>
              </a:solidFill>
            </a:endParaRPr>
          </a:p>
        </p:txBody>
      </p:sp>
      <p:sp>
        <p:nvSpPr>
          <p:cNvPr id="159" name="Google Shape;159;p22"/>
          <p:cNvSpPr txBox="1"/>
          <p:nvPr/>
        </p:nvSpPr>
        <p:spPr>
          <a:xfrm>
            <a:off x="6762775" y="1947550"/>
            <a:ext cx="1885200" cy="49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980000"/>
                </a:solidFill>
              </a:rPr>
              <a:t># Worst Days</a:t>
            </a:r>
            <a:endParaRPr b="1" sz="1600">
              <a:solidFill>
                <a:srgbClr val="98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3"/>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IC Comparison</a:t>
            </a:r>
            <a:endParaRPr sz="2600"/>
          </a:p>
        </p:txBody>
      </p:sp>
      <p:pic>
        <p:nvPicPr>
          <p:cNvPr id="165" name="Google Shape;165;p23"/>
          <p:cNvPicPr preferRelativeResize="0"/>
          <p:nvPr/>
        </p:nvPicPr>
        <p:blipFill>
          <a:blip r:embed="rId3">
            <a:alphaModFix/>
          </a:blip>
          <a:stretch>
            <a:fillRect/>
          </a:stretch>
        </p:blipFill>
        <p:spPr>
          <a:xfrm>
            <a:off x="318189" y="889825"/>
            <a:ext cx="8507623" cy="4224999"/>
          </a:xfrm>
          <a:prstGeom prst="rect">
            <a:avLst/>
          </a:prstGeom>
          <a:noFill/>
          <a:ln>
            <a:noFill/>
          </a:ln>
        </p:spPr>
      </p:pic>
      <p:sp>
        <p:nvSpPr>
          <p:cNvPr id="166" name="Google Shape;166;p23"/>
          <p:cNvSpPr txBox="1"/>
          <p:nvPr/>
        </p:nvSpPr>
        <p:spPr>
          <a:xfrm>
            <a:off x="2467350" y="2205688"/>
            <a:ext cx="4209300" cy="1834500"/>
          </a:xfrm>
          <a:prstGeom prst="rect">
            <a:avLst/>
          </a:prstGeom>
          <a:solidFill>
            <a:srgbClr val="EEEEEE"/>
          </a:solidFill>
          <a:ln cap="flat" cmpd="sng" w="19050">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317500" lvl="0" marL="342900" rtl="0" algn="l">
              <a:spcBef>
                <a:spcPts val="0"/>
              </a:spcBef>
              <a:spcAft>
                <a:spcPts val="0"/>
              </a:spcAft>
              <a:buClr>
                <a:srgbClr val="595959"/>
              </a:buClr>
              <a:buSzPts val="1400"/>
              <a:buChar char="●"/>
            </a:pPr>
            <a:r>
              <a:rPr lang="en">
                <a:solidFill>
                  <a:srgbClr val="595959"/>
                </a:solidFill>
              </a:rPr>
              <a:t>One evaluation directly compared GraphCast with GFS and EC ICs</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0" marL="342900" rtl="0" algn="l">
              <a:spcBef>
                <a:spcPts val="0"/>
              </a:spcBef>
              <a:spcAft>
                <a:spcPts val="0"/>
              </a:spcAft>
              <a:buClr>
                <a:srgbClr val="595959"/>
              </a:buClr>
              <a:buSzPts val="1400"/>
              <a:buChar char="●"/>
            </a:pPr>
            <a:r>
              <a:rPr lang="en">
                <a:solidFill>
                  <a:srgbClr val="595959"/>
                </a:solidFill>
              </a:rPr>
              <a:t>Participants compared to both GFS and EC Analyses</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0" marL="342900" rtl="0" algn="l">
              <a:spcBef>
                <a:spcPts val="0"/>
              </a:spcBef>
              <a:spcAft>
                <a:spcPts val="0"/>
              </a:spcAft>
              <a:buClr>
                <a:srgbClr val="595959"/>
              </a:buClr>
              <a:buSzPts val="1400"/>
              <a:buChar char="●"/>
            </a:pPr>
            <a:r>
              <a:rPr lang="en">
                <a:solidFill>
                  <a:srgbClr val="595959"/>
                </a:solidFill>
              </a:rPr>
              <a:t>Forecasts were </a:t>
            </a:r>
            <a:r>
              <a:rPr i="1" lang="en">
                <a:solidFill>
                  <a:srgbClr val="595959"/>
                </a:solidFill>
              </a:rPr>
              <a:t>not</a:t>
            </a:r>
            <a:r>
              <a:rPr lang="en">
                <a:solidFill>
                  <a:srgbClr val="595959"/>
                </a:solidFill>
              </a:rPr>
              <a:t> blinded</a:t>
            </a:r>
            <a:endParaRPr>
              <a:solidFill>
                <a:srgbClr val="595959"/>
              </a:solidFill>
            </a:endParaRPr>
          </a:p>
          <a:p>
            <a:pPr indent="0" lvl="0" marL="0" rtl="0" algn="l">
              <a:spcBef>
                <a:spcPts val="0"/>
              </a:spcBef>
              <a:spcAft>
                <a:spcPts val="0"/>
              </a:spcAft>
              <a:buNone/>
            </a:pPr>
            <a:r>
              <a:t/>
            </a:r>
            <a:endParaRPr>
              <a:solidFill>
                <a:srgbClr val="59595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IC Comparison</a:t>
            </a:r>
            <a:endParaRPr sz="2600"/>
          </a:p>
        </p:txBody>
      </p:sp>
      <p:pic>
        <p:nvPicPr>
          <p:cNvPr id="172" name="Google Shape;172;p24"/>
          <p:cNvPicPr preferRelativeResize="0"/>
          <p:nvPr/>
        </p:nvPicPr>
        <p:blipFill rotWithShape="1">
          <a:blip r:embed="rId3">
            <a:alphaModFix/>
          </a:blip>
          <a:srcRect b="0" l="4323" r="7996" t="0"/>
          <a:stretch/>
        </p:blipFill>
        <p:spPr>
          <a:xfrm>
            <a:off x="138476" y="1030325"/>
            <a:ext cx="4426200" cy="4038532"/>
          </a:xfrm>
          <a:prstGeom prst="rect">
            <a:avLst/>
          </a:prstGeom>
          <a:noFill/>
          <a:ln>
            <a:noFill/>
          </a:ln>
        </p:spPr>
      </p:pic>
      <p:sp>
        <p:nvSpPr>
          <p:cNvPr id="173" name="Google Shape;173;p24"/>
          <p:cNvSpPr txBox="1"/>
          <p:nvPr/>
        </p:nvSpPr>
        <p:spPr>
          <a:xfrm>
            <a:off x="4614575" y="1189338"/>
            <a:ext cx="4426200" cy="35730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GraphCast with EC initial conditions was rated higher on average</a:t>
            </a:r>
            <a:endParaRPr>
              <a:solidFill>
                <a:srgbClr val="595959"/>
              </a:solidFill>
            </a:endParaRPr>
          </a:p>
          <a:p>
            <a:pPr indent="0" lvl="0" marL="9144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Differences between the two were usually subtle, with slight variation in the placement and strength of troughs, jets, etc.</a:t>
            </a:r>
            <a:endParaRPr>
              <a:solidFill>
                <a:srgbClr val="595959"/>
              </a:solidFill>
            </a:endParaRPr>
          </a:p>
          <a:p>
            <a:pPr indent="0" lvl="0" marL="9144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Mean ratings from previous slides:</a:t>
            </a:r>
            <a:endParaRPr>
              <a:solidFill>
                <a:srgbClr val="595959"/>
              </a:solidFill>
            </a:endParaRPr>
          </a:p>
          <a:p>
            <a:pPr indent="0" lvl="0" marL="914400" rtl="0" algn="l">
              <a:spcBef>
                <a:spcPts val="0"/>
              </a:spcBef>
              <a:spcAft>
                <a:spcPts val="0"/>
              </a:spcAft>
              <a:buNone/>
            </a:pPr>
            <a:r>
              <a:t/>
            </a:r>
            <a:endParaRPr sz="500">
              <a:solidFill>
                <a:srgbClr val="595959"/>
              </a:solidFill>
            </a:endParaRPr>
          </a:p>
          <a:p>
            <a:pPr indent="-317500" lvl="1" marL="914400" rtl="0" algn="l">
              <a:spcBef>
                <a:spcPts val="0"/>
              </a:spcBef>
              <a:spcAft>
                <a:spcPts val="0"/>
              </a:spcAft>
              <a:buClr>
                <a:srgbClr val="F1761A"/>
              </a:buClr>
              <a:buSzPts val="1400"/>
              <a:buChar char="○"/>
            </a:pPr>
            <a:r>
              <a:rPr lang="en">
                <a:solidFill>
                  <a:srgbClr val="F1761A"/>
                </a:solidFill>
              </a:rPr>
              <a:t>EC: </a:t>
            </a:r>
            <a:r>
              <a:rPr b="1" lang="en">
                <a:solidFill>
                  <a:srgbClr val="F1761A"/>
                </a:solidFill>
              </a:rPr>
              <a:t>5.95</a:t>
            </a:r>
            <a:endParaRPr b="1">
              <a:solidFill>
                <a:srgbClr val="F1761A"/>
              </a:solidFill>
            </a:endParaRPr>
          </a:p>
          <a:p>
            <a:pPr indent="0" lvl="0" marL="914400" rtl="0" algn="l">
              <a:spcBef>
                <a:spcPts val="0"/>
              </a:spcBef>
              <a:spcAft>
                <a:spcPts val="0"/>
              </a:spcAft>
              <a:buNone/>
            </a:pPr>
            <a:r>
              <a:t/>
            </a:r>
            <a:endParaRPr sz="500">
              <a:solidFill>
                <a:srgbClr val="595959"/>
              </a:solidFill>
            </a:endParaRPr>
          </a:p>
          <a:p>
            <a:pPr indent="-317500" lvl="1" marL="914400" rtl="0" algn="l">
              <a:spcBef>
                <a:spcPts val="0"/>
              </a:spcBef>
              <a:spcAft>
                <a:spcPts val="0"/>
              </a:spcAft>
              <a:buClr>
                <a:srgbClr val="145FA6"/>
              </a:buClr>
              <a:buSzPts val="1400"/>
              <a:buChar char="○"/>
            </a:pPr>
            <a:r>
              <a:rPr lang="en">
                <a:solidFill>
                  <a:srgbClr val="145FA6"/>
                </a:solidFill>
              </a:rPr>
              <a:t>GFS: </a:t>
            </a:r>
            <a:r>
              <a:rPr b="1" lang="en">
                <a:solidFill>
                  <a:srgbClr val="145FA6"/>
                </a:solidFill>
              </a:rPr>
              <a:t>5.35</a:t>
            </a:r>
            <a:endParaRPr b="1">
              <a:solidFill>
                <a:srgbClr val="145FA6"/>
              </a:solidFill>
            </a:endParaRPr>
          </a:p>
          <a:p>
            <a:pPr indent="0" lvl="0" marL="457200" rtl="0" algn="l">
              <a:spcBef>
                <a:spcPts val="0"/>
              </a:spcBef>
              <a:spcAft>
                <a:spcPts val="0"/>
              </a:spcAft>
              <a:buNone/>
            </a:pPr>
            <a:r>
              <a:rPr lang="en">
                <a:solidFill>
                  <a:srgbClr val="595959"/>
                </a:solidFill>
              </a:rPr>
              <a:t>	</a:t>
            </a:r>
            <a:endParaRPr>
              <a:solidFill>
                <a:srgbClr val="59595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AI Ensembles</a:t>
            </a:r>
            <a:endParaRPr sz="2600"/>
          </a:p>
        </p:txBody>
      </p:sp>
      <p:pic>
        <p:nvPicPr>
          <p:cNvPr id="179" name="Google Shape;179;p25"/>
          <p:cNvPicPr preferRelativeResize="0"/>
          <p:nvPr/>
        </p:nvPicPr>
        <p:blipFill>
          <a:blip r:embed="rId3">
            <a:alphaModFix/>
          </a:blip>
          <a:stretch>
            <a:fillRect/>
          </a:stretch>
        </p:blipFill>
        <p:spPr>
          <a:xfrm>
            <a:off x="497125" y="905550"/>
            <a:ext cx="8115077" cy="4237951"/>
          </a:xfrm>
          <a:prstGeom prst="rect">
            <a:avLst/>
          </a:prstGeom>
          <a:noFill/>
          <a:ln>
            <a:noFill/>
          </a:ln>
        </p:spPr>
      </p:pic>
      <p:sp>
        <p:nvSpPr>
          <p:cNvPr id="180" name="Google Shape;180;p25"/>
          <p:cNvSpPr txBox="1"/>
          <p:nvPr/>
        </p:nvSpPr>
        <p:spPr>
          <a:xfrm>
            <a:off x="2400300" y="2329025"/>
            <a:ext cx="4343400" cy="1695300"/>
          </a:xfrm>
          <a:prstGeom prst="rect">
            <a:avLst/>
          </a:prstGeom>
          <a:solidFill>
            <a:srgbClr val="EEEEEE"/>
          </a:solidFill>
          <a:ln cap="flat" cmpd="sng" w="19050">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457200" rtl="0" algn="l">
              <a:spcBef>
                <a:spcPts val="0"/>
              </a:spcBef>
              <a:spcAft>
                <a:spcPts val="0"/>
              </a:spcAft>
              <a:buNone/>
            </a:pPr>
            <a:r>
              <a:t/>
            </a:r>
            <a:endParaRPr>
              <a:solidFill>
                <a:srgbClr val="595959"/>
              </a:solidFill>
            </a:endParaRPr>
          </a:p>
          <a:p>
            <a:pPr indent="-317500" lvl="0" marL="342900" rtl="0" algn="l">
              <a:spcBef>
                <a:spcPts val="0"/>
              </a:spcBef>
              <a:spcAft>
                <a:spcPts val="0"/>
              </a:spcAft>
              <a:buClr>
                <a:srgbClr val="595959"/>
              </a:buClr>
              <a:buSzPts val="1400"/>
              <a:buChar char="●"/>
            </a:pPr>
            <a:r>
              <a:rPr lang="en">
                <a:solidFill>
                  <a:srgbClr val="595959"/>
                </a:solidFill>
              </a:rPr>
              <a:t>Participants evaluated the 500 mb height anomalies of WeatherNext2, AIGEFS, and AIFS and compared them to the GEFS and ECENS</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0" marL="342900" rtl="0" algn="l">
              <a:spcBef>
                <a:spcPts val="0"/>
              </a:spcBef>
              <a:spcAft>
                <a:spcPts val="0"/>
              </a:spcAft>
              <a:buClr>
                <a:srgbClr val="595959"/>
              </a:buClr>
              <a:buSzPts val="1400"/>
              <a:buChar char="●"/>
            </a:pPr>
            <a:r>
              <a:rPr lang="en">
                <a:solidFill>
                  <a:srgbClr val="595959"/>
                </a:solidFill>
              </a:rPr>
              <a:t>The ensembles were blinded during evaluations</a:t>
            </a:r>
            <a:endParaRPr>
              <a:solidFill>
                <a:srgbClr val="59595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AI Ensembles</a:t>
            </a:r>
            <a:endParaRPr sz="2600"/>
          </a:p>
        </p:txBody>
      </p:sp>
      <p:pic>
        <p:nvPicPr>
          <p:cNvPr id="186" name="Google Shape;186;p26"/>
          <p:cNvPicPr preferRelativeResize="0"/>
          <p:nvPr/>
        </p:nvPicPr>
        <p:blipFill rotWithShape="1">
          <a:blip r:embed="rId3">
            <a:alphaModFix/>
          </a:blip>
          <a:srcRect b="0" l="4498" r="0" t="0"/>
          <a:stretch/>
        </p:blipFill>
        <p:spPr>
          <a:xfrm>
            <a:off x="103469" y="1078950"/>
            <a:ext cx="4520299" cy="3786574"/>
          </a:xfrm>
          <a:prstGeom prst="rect">
            <a:avLst/>
          </a:prstGeom>
          <a:noFill/>
          <a:ln>
            <a:noFill/>
          </a:ln>
        </p:spPr>
      </p:pic>
      <p:pic>
        <p:nvPicPr>
          <p:cNvPr id="187" name="Google Shape;187;p26"/>
          <p:cNvPicPr preferRelativeResize="0"/>
          <p:nvPr/>
        </p:nvPicPr>
        <p:blipFill rotWithShape="1">
          <a:blip r:embed="rId4">
            <a:alphaModFix/>
          </a:blip>
          <a:srcRect b="0" l="6157" r="8678" t="0"/>
          <a:stretch/>
        </p:blipFill>
        <p:spPr>
          <a:xfrm>
            <a:off x="4217794" y="1102800"/>
            <a:ext cx="4837524" cy="37865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HRRRCast</a:t>
            </a:r>
            <a:endParaRPr sz="2600"/>
          </a:p>
        </p:txBody>
      </p:sp>
      <p:sp>
        <p:nvSpPr>
          <p:cNvPr id="193" name="Google Shape;193;p27"/>
          <p:cNvSpPr txBox="1"/>
          <p:nvPr/>
        </p:nvSpPr>
        <p:spPr>
          <a:xfrm>
            <a:off x="188675" y="3290061"/>
            <a:ext cx="8794500" cy="16932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u="sng">
                <a:solidFill>
                  <a:srgbClr val="595959"/>
                </a:solidFill>
              </a:rPr>
              <a:t>Philosophy:</a:t>
            </a:r>
            <a:r>
              <a:rPr lang="en">
                <a:solidFill>
                  <a:srgbClr val="595959"/>
                </a:solidFill>
              </a:rPr>
              <a:t> Forecasters interrogate individual ensemble members to formulate possible scenarios, and their trust in the ensemble depends on realism in individual member solutions. Thus, the deterministic and ensemble evaluations compliment one another. </a:t>
            </a:r>
            <a:endParaRPr>
              <a:solidFill>
                <a:srgbClr val="595959"/>
              </a:solidFill>
            </a:endParaRPr>
          </a:p>
          <a:p>
            <a:pPr indent="0" lvl="0" marL="0" rtl="0" algn="l">
              <a:spcBef>
                <a:spcPts val="0"/>
              </a:spcBef>
              <a:spcAft>
                <a:spcPts val="0"/>
              </a:spcAft>
              <a:buNone/>
            </a:pPr>
            <a:r>
              <a:t/>
            </a:r>
            <a:endParaRPr>
              <a:solidFill>
                <a:srgbClr val="595959"/>
              </a:solidFill>
            </a:endParaRPr>
          </a:p>
          <a:p>
            <a:pPr indent="0" lvl="0" marL="0" rtl="0" algn="l">
              <a:spcBef>
                <a:spcPts val="0"/>
              </a:spcBef>
              <a:spcAft>
                <a:spcPts val="0"/>
              </a:spcAft>
              <a:buNone/>
            </a:pPr>
            <a:r>
              <a:rPr b="1" lang="en" u="sng">
                <a:solidFill>
                  <a:srgbClr val="595959"/>
                </a:solidFill>
              </a:rPr>
              <a:t>Disclaimer:</a:t>
            </a:r>
            <a:r>
              <a:rPr lang="en">
                <a:solidFill>
                  <a:srgbClr val="595959"/>
                </a:solidFill>
              </a:rPr>
              <a:t> HRRRCast is not directly comparable because it uses an hourly time step and the loss function rewards smoothed/spread out forecasts. Even though a scientifically “fair” comparison isn’t possible, we can assess potential value by comparing to operational guidance.</a:t>
            </a:r>
            <a:endParaRPr>
              <a:solidFill>
                <a:srgbClr val="595959"/>
              </a:solidFill>
            </a:endParaRPr>
          </a:p>
        </p:txBody>
      </p:sp>
      <p:pic>
        <p:nvPicPr>
          <p:cNvPr id="194" name="Google Shape;194;p27"/>
          <p:cNvPicPr preferRelativeResize="0"/>
          <p:nvPr/>
        </p:nvPicPr>
        <p:blipFill>
          <a:blip r:embed="rId3">
            <a:alphaModFix/>
          </a:blip>
          <a:stretch>
            <a:fillRect/>
          </a:stretch>
        </p:blipFill>
        <p:spPr>
          <a:xfrm>
            <a:off x="542012" y="1010390"/>
            <a:ext cx="8059975" cy="2114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8"/>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HRRRCast</a:t>
            </a:r>
            <a:endParaRPr sz="2600"/>
          </a:p>
        </p:txBody>
      </p:sp>
      <p:pic>
        <p:nvPicPr>
          <p:cNvPr id="200" name="Google Shape;200;p28"/>
          <p:cNvPicPr preferRelativeResize="0"/>
          <p:nvPr/>
        </p:nvPicPr>
        <p:blipFill rotWithShape="1">
          <a:blip r:embed="rId3">
            <a:alphaModFix/>
          </a:blip>
          <a:srcRect b="5901" l="5576" r="8247" t="3593"/>
          <a:stretch/>
        </p:blipFill>
        <p:spPr>
          <a:xfrm>
            <a:off x="205258" y="1234825"/>
            <a:ext cx="4431826" cy="3723654"/>
          </a:xfrm>
          <a:prstGeom prst="rect">
            <a:avLst/>
          </a:prstGeom>
          <a:noFill/>
          <a:ln>
            <a:noFill/>
          </a:ln>
        </p:spPr>
      </p:pic>
      <p:pic>
        <p:nvPicPr>
          <p:cNvPr id="201" name="Google Shape;201;p28"/>
          <p:cNvPicPr preferRelativeResize="0"/>
          <p:nvPr/>
        </p:nvPicPr>
        <p:blipFill rotWithShape="1">
          <a:blip r:embed="rId4">
            <a:alphaModFix/>
          </a:blip>
          <a:srcRect b="6341" l="5503" r="7145" t="3844"/>
          <a:stretch/>
        </p:blipFill>
        <p:spPr>
          <a:xfrm>
            <a:off x="4572000" y="1224992"/>
            <a:ext cx="4534999" cy="373063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HRRRCast</a:t>
            </a:r>
            <a:endParaRPr sz="2600"/>
          </a:p>
        </p:txBody>
      </p:sp>
      <p:sp>
        <p:nvSpPr>
          <p:cNvPr id="207" name="Google Shape;207;p29"/>
          <p:cNvSpPr txBox="1"/>
          <p:nvPr/>
        </p:nvSpPr>
        <p:spPr>
          <a:xfrm>
            <a:off x="145850" y="1113688"/>
            <a:ext cx="8837400" cy="26475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595959"/>
              </a:buClr>
              <a:buSzPts val="1600"/>
              <a:buChar char="●"/>
            </a:pPr>
            <a:r>
              <a:rPr lang="en" sz="1600">
                <a:solidFill>
                  <a:srgbClr val="595959"/>
                </a:solidFill>
              </a:rPr>
              <a:t>Deterministic HRRRCast forecasts do not provide realistic storm-scale forecasts like traditional NWP models at 3-km grid-spacing.</a:t>
            </a:r>
            <a:endParaRPr sz="1600">
              <a:solidFill>
                <a:srgbClr val="595959"/>
              </a:solidFill>
            </a:endParaRPr>
          </a:p>
          <a:p>
            <a:pPr indent="0" lvl="0" marL="457200" rtl="0" algn="l">
              <a:spcBef>
                <a:spcPts val="0"/>
              </a:spcBef>
              <a:spcAft>
                <a:spcPts val="0"/>
              </a:spcAft>
              <a:buNone/>
            </a:pPr>
            <a:r>
              <a:t/>
            </a:r>
            <a:endParaRPr sz="1600">
              <a:solidFill>
                <a:srgbClr val="595959"/>
              </a:solidFill>
            </a:endParaRPr>
          </a:p>
          <a:p>
            <a:pPr indent="-330200" lvl="0" marL="457200" rtl="0" algn="l">
              <a:spcBef>
                <a:spcPts val="0"/>
              </a:spcBef>
              <a:spcAft>
                <a:spcPts val="0"/>
              </a:spcAft>
              <a:buClr>
                <a:srgbClr val="595959"/>
              </a:buClr>
              <a:buSzPts val="1600"/>
              <a:buChar char="●"/>
            </a:pPr>
            <a:r>
              <a:rPr lang="en" sz="1600">
                <a:solidFill>
                  <a:srgbClr val="595959"/>
                </a:solidFill>
              </a:rPr>
              <a:t>Ensemble forecasts demonstrated value, but tended to run hotter than other CAM ensembles during the experiment. </a:t>
            </a:r>
            <a:endParaRPr sz="1600">
              <a:solidFill>
                <a:srgbClr val="595959"/>
              </a:solidFill>
            </a:endParaRPr>
          </a:p>
          <a:p>
            <a:pPr indent="0" lvl="0" marL="457200" rtl="0" algn="l">
              <a:spcBef>
                <a:spcPts val="0"/>
              </a:spcBef>
              <a:spcAft>
                <a:spcPts val="0"/>
              </a:spcAft>
              <a:buNone/>
            </a:pPr>
            <a:r>
              <a:t/>
            </a:r>
            <a:endParaRPr sz="1600">
              <a:solidFill>
                <a:srgbClr val="595959"/>
              </a:solidFill>
            </a:endParaRPr>
          </a:p>
          <a:p>
            <a:pPr indent="-330200" lvl="0" marL="457200" rtl="0" algn="l">
              <a:spcBef>
                <a:spcPts val="0"/>
              </a:spcBef>
              <a:spcAft>
                <a:spcPts val="0"/>
              </a:spcAft>
              <a:buClr>
                <a:srgbClr val="595959"/>
              </a:buClr>
              <a:buSzPts val="1600"/>
              <a:buChar char="●"/>
            </a:pPr>
            <a:r>
              <a:rPr lang="en" sz="1600">
                <a:solidFill>
                  <a:srgbClr val="595959"/>
                </a:solidFill>
              </a:rPr>
              <a:t>Storm-scale ensemble AIWP may be used to complement traditional storm-scale NWP. </a:t>
            </a:r>
            <a:endParaRPr sz="1600">
              <a:solidFill>
                <a:srgbClr val="595959"/>
              </a:solidFill>
            </a:endParaRPr>
          </a:p>
          <a:p>
            <a:pPr indent="0" lvl="0" marL="914400" rtl="0" algn="l">
              <a:spcBef>
                <a:spcPts val="0"/>
              </a:spcBef>
              <a:spcAft>
                <a:spcPts val="0"/>
              </a:spcAft>
              <a:buNone/>
            </a:pPr>
            <a:r>
              <a:t/>
            </a:r>
            <a:endParaRPr sz="1600">
              <a:solidFill>
                <a:srgbClr val="595959"/>
              </a:solidFill>
            </a:endParaRPr>
          </a:p>
          <a:p>
            <a:pPr indent="-330200" lvl="1" marL="914400" rtl="0" algn="l">
              <a:spcBef>
                <a:spcPts val="0"/>
              </a:spcBef>
              <a:spcAft>
                <a:spcPts val="0"/>
              </a:spcAft>
              <a:buClr>
                <a:srgbClr val="595959"/>
              </a:buClr>
              <a:buSzPts val="1600"/>
              <a:buChar char="○"/>
            </a:pPr>
            <a:r>
              <a:rPr lang="en" sz="1600">
                <a:solidFill>
                  <a:srgbClr val="595959"/>
                </a:solidFill>
              </a:rPr>
              <a:t>This is not how most forecasters currently use storm-scale guidance, so further testing is needed to assess this approach. </a:t>
            </a:r>
            <a:endParaRPr sz="1600">
              <a:solidFill>
                <a:srgbClr val="59595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0"/>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Questions?</a:t>
            </a:r>
            <a:endParaRPr/>
          </a:p>
        </p:txBody>
      </p:sp>
      <p:sp>
        <p:nvSpPr>
          <p:cNvPr id="213" name="Google Shape;213;p30"/>
          <p:cNvSpPr txBox="1"/>
          <p:nvPr/>
        </p:nvSpPr>
        <p:spPr>
          <a:xfrm>
            <a:off x="729028" y="1167244"/>
            <a:ext cx="7000500" cy="3269700"/>
          </a:xfrm>
          <a:prstGeom prst="rect">
            <a:avLst/>
          </a:prstGeom>
          <a:noFill/>
          <a:ln>
            <a:noFill/>
          </a:ln>
        </p:spPr>
        <p:txBody>
          <a:bodyPr anchorCtr="0" anchor="t" bIns="91425" lIns="91425" spcFirstLastPara="1" rIns="91425" wrap="square" tIns="91425">
            <a:normAutofit/>
          </a:bodyPr>
          <a:lstStyle/>
          <a:p>
            <a:pPr indent="-228600" lvl="0" marL="457200" rtl="0" algn="l">
              <a:lnSpc>
                <a:spcPct val="115000"/>
              </a:lnSpc>
              <a:spcBef>
                <a:spcPts val="0"/>
              </a:spcBef>
              <a:spcAft>
                <a:spcPts val="0"/>
              </a:spcAft>
              <a:buNone/>
            </a:pPr>
            <a:r>
              <a:t/>
            </a:r>
            <a:endParaRPr sz="1600">
              <a:solidFill>
                <a:srgbClr val="595959"/>
              </a:solidFill>
            </a:endParaRPr>
          </a:p>
          <a:p>
            <a:pPr indent="0" lvl="0" marL="146050" rtl="0" algn="l">
              <a:lnSpc>
                <a:spcPct val="115000"/>
              </a:lnSpc>
              <a:spcBef>
                <a:spcPts val="0"/>
              </a:spcBef>
              <a:spcAft>
                <a:spcPts val="0"/>
              </a:spcAft>
              <a:buNone/>
            </a:pPr>
            <a:r>
              <a:rPr lang="en" sz="1600">
                <a:solidFill>
                  <a:srgbClr val="595959"/>
                </a:solidFill>
              </a:rPr>
              <a:t>More Info: </a:t>
            </a:r>
            <a:r>
              <a:rPr lang="en" sz="1600" u="sng">
                <a:solidFill>
                  <a:srgbClr val="1C3678"/>
                </a:solidFill>
                <a:hlinkClick r:id="rId3">
                  <a:extLst>
                    <a:ext uri="{A12FA001-AC4F-418D-AE19-62706E023703}">
                      <ahyp:hlinkClr val="tx"/>
                    </a:ext>
                  </a:extLst>
                </a:hlinkClick>
              </a:rPr>
              <a:t>https://hwt.nssl.noaa.gov/sfe/2026/</a:t>
            </a:r>
            <a:r>
              <a:rPr lang="en" sz="1600">
                <a:solidFill>
                  <a:srgbClr val="595959"/>
                </a:solidFill>
              </a:rPr>
              <a:t> </a:t>
            </a:r>
            <a:endParaRPr sz="1600">
              <a:solidFill>
                <a:srgbClr val="595959"/>
              </a:solidFill>
            </a:endParaRPr>
          </a:p>
          <a:p>
            <a:pPr indent="0" lvl="0" marL="146050" rtl="0" algn="l">
              <a:lnSpc>
                <a:spcPct val="115000"/>
              </a:lnSpc>
              <a:spcBef>
                <a:spcPts val="0"/>
              </a:spcBef>
              <a:spcAft>
                <a:spcPts val="0"/>
              </a:spcAft>
              <a:buNone/>
            </a:pPr>
            <a:r>
              <a:t/>
            </a:r>
            <a:endParaRPr sz="1600">
              <a:solidFill>
                <a:srgbClr val="595959"/>
              </a:solidFill>
            </a:endParaRPr>
          </a:p>
          <a:p>
            <a:pPr indent="0" lvl="0" marL="146050" rtl="0" algn="l">
              <a:lnSpc>
                <a:spcPct val="115000"/>
              </a:lnSpc>
              <a:spcBef>
                <a:spcPts val="0"/>
              </a:spcBef>
              <a:spcAft>
                <a:spcPts val="0"/>
              </a:spcAft>
              <a:buNone/>
            </a:pPr>
            <a:r>
              <a:rPr lang="en" sz="1600">
                <a:solidFill>
                  <a:srgbClr val="595959"/>
                </a:solidFill>
              </a:rPr>
              <a:t>Email: </a:t>
            </a:r>
            <a:r>
              <a:rPr lang="en" sz="1600" u="sng">
                <a:solidFill>
                  <a:srgbClr val="1C3678"/>
                </a:solidFill>
                <a:hlinkClick r:id="rId4">
                  <a:extLst>
                    <a:ext uri="{A12FA001-AC4F-418D-AE19-62706E023703}">
                      <ahyp:hlinkClr val="tx"/>
                    </a:ext>
                  </a:extLst>
                </a:hlinkClick>
              </a:rPr>
              <a:t>david.harrison@noaa.gov</a:t>
            </a:r>
            <a:r>
              <a:rPr lang="en" sz="1600">
                <a:solidFill>
                  <a:srgbClr val="595959"/>
                </a:solidFill>
              </a:rPr>
              <a:t>   </a:t>
            </a:r>
            <a:endParaRPr sz="1600">
              <a:solidFill>
                <a:srgbClr val="595959"/>
              </a:solidFill>
            </a:endParaRPr>
          </a:p>
          <a:p>
            <a:pPr indent="-228600" lvl="0" marL="457200" rtl="0" algn="l">
              <a:lnSpc>
                <a:spcPct val="115000"/>
              </a:lnSpc>
              <a:spcBef>
                <a:spcPts val="0"/>
              </a:spcBef>
              <a:spcAft>
                <a:spcPts val="0"/>
              </a:spcAft>
              <a:buNone/>
            </a:pPr>
            <a:r>
              <a:t/>
            </a:r>
            <a:endParaRPr sz="1600">
              <a:solidFill>
                <a:srgbClr val="595959"/>
              </a:solidFill>
            </a:endParaRPr>
          </a:p>
          <a:p>
            <a:pPr indent="0" lvl="0" marL="146050" rtl="0" algn="l">
              <a:lnSpc>
                <a:spcPct val="115000"/>
              </a:lnSpc>
              <a:spcBef>
                <a:spcPts val="0"/>
              </a:spcBef>
              <a:spcAft>
                <a:spcPts val="0"/>
              </a:spcAft>
              <a:buNone/>
            </a:pPr>
            <a:r>
              <a:t/>
            </a:r>
            <a:endParaRPr sz="1600">
              <a:solidFill>
                <a:srgbClr val="595959"/>
              </a:solidFill>
            </a:endParaRPr>
          </a:p>
          <a:p>
            <a:pPr indent="0" lvl="0" marL="146050" rtl="0" algn="l">
              <a:lnSpc>
                <a:spcPct val="115000"/>
              </a:lnSpc>
              <a:spcBef>
                <a:spcPts val="0"/>
              </a:spcBef>
              <a:spcAft>
                <a:spcPts val="0"/>
              </a:spcAft>
              <a:buNone/>
            </a:pPr>
            <a:r>
              <a:rPr lang="en" sz="1600">
                <a:solidFill>
                  <a:srgbClr val="595959"/>
                </a:solidFill>
              </a:rPr>
              <a:t>The statements, findings, conclusions, and recommendations are those of the authors and do not necessarily reflect the views of NOAA or the U.S. Department of Commerce.</a:t>
            </a:r>
            <a:endParaRPr sz="1600">
              <a:solidFill>
                <a:srgbClr val="59595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HRRRCast Ensemble Verification</a:t>
            </a:r>
            <a:endParaRPr/>
          </a:p>
        </p:txBody>
      </p:sp>
      <p:pic>
        <p:nvPicPr>
          <p:cNvPr id="219" name="Google Shape;219;p31"/>
          <p:cNvPicPr preferRelativeResize="0"/>
          <p:nvPr/>
        </p:nvPicPr>
        <p:blipFill rotWithShape="1">
          <a:blip r:embed="rId3">
            <a:alphaModFix/>
          </a:blip>
          <a:srcRect b="0" l="0" r="0" t="0"/>
          <a:stretch/>
        </p:blipFill>
        <p:spPr>
          <a:xfrm>
            <a:off x="218625" y="1043199"/>
            <a:ext cx="4410650" cy="3907201"/>
          </a:xfrm>
          <a:prstGeom prst="rect">
            <a:avLst/>
          </a:prstGeom>
          <a:noFill/>
          <a:ln>
            <a:noFill/>
          </a:ln>
        </p:spPr>
      </p:pic>
      <p:pic>
        <p:nvPicPr>
          <p:cNvPr id="220" name="Google Shape;220;p31"/>
          <p:cNvPicPr preferRelativeResize="0"/>
          <p:nvPr/>
        </p:nvPicPr>
        <p:blipFill rotWithShape="1">
          <a:blip r:embed="rId4">
            <a:alphaModFix/>
          </a:blip>
          <a:srcRect b="0" l="0" r="0" t="0"/>
          <a:stretch/>
        </p:blipFill>
        <p:spPr>
          <a:xfrm>
            <a:off x="4659415" y="1037825"/>
            <a:ext cx="4340287" cy="3907200"/>
          </a:xfrm>
          <a:prstGeom prst="rect">
            <a:avLst/>
          </a:prstGeom>
          <a:noFill/>
          <a:ln>
            <a:noFill/>
          </a:ln>
        </p:spPr>
      </p:pic>
      <p:sp>
        <p:nvSpPr>
          <p:cNvPr id="221" name="Google Shape;221;p31"/>
          <p:cNvSpPr txBox="1"/>
          <p:nvPr/>
        </p:nvSpPr>
        <p:spPr>
          <a:xfrm>
            <a:off x="6565450" y="4231825"/>
            <a:ext cx="10614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990000"/>
                </a:solidFill>
              </a:rPr>
              <a:t>HRRRCast</a:t>
            </a:r>
            <a:endParaRPr b="1" sz="1300">
              <a:solidFill>
                <a:srgbClr val="990000"/>
              </a:solidFill>
            </a:endParaRPr>
          </a:p>
        </p:txBody>
      </p:sp>
      <p:sp>
        <p:nvSpPr>
          <p:cNvPr id="222" name="Google Shape;222;p31"/>
          <p:cNvSpPr txBox="1"/>
          <p:nvPr/>
        </p:nvSpPr>
        <p:spPr>
          <a:xfrm>
            <a:off x="553800" y="3363675"/>
            <a:ext cx="10614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990000"/>
                </a:solidFill>
              </a:rPr>
              <a:t>HRRRCast</a:t>
            </a:r>
            <a:endParaRPr b="1" sz="1300">
              <a:solidFill>
                <a:srgbClr val="990000"/>
              </a:solidFill>
            </a:endParaRPr>
          </a:p>
        </p:txBody>
      </p:sp>
      <p:sp>
        <p:nvSpPr>
          <p:cNvPr id="223" name="Google Shape;223;p31"/>
          <p:cNvSpPr txBox="1"/>
          <p:nvPr/>
        </p:nvSpPr>
        <p:spPr>
          <a:xfrm>
            <a:off x="5261875" y="2043800"/>
            <a:ext cx="16506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0B5394"/>
                </a:solidFill>
              </a:rPr>
              <a:t>HREF, REFS, etc</a:t>
            </a:r>
            <a:endParaRPr b="1" sz="1300">
              <a:solidFill>
                <a:srgbClr val="0B5394"/>
              </a:solidFill>
            </a:endParaRPr>
          </a:p>
        </p:txBody>
      </p:sp>
      <p:sp>
        <p:nvSpPr>
          <p:cNvPr id="224" name="Google Shape;224;p31"/>
          <p:cNvSpPr txBox="1"/>
          <p:nvPr/>
        </p:nvSpPr>
        <p:spPr>
          <a:xfrm>
            <a:off x="2373075" y="2475150"/>
            <a:ext cx="16506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0B5394"/>
                </a:solidFill>
              </a:rPr>
              <a:t>HREF, REFS, etc</a:t>
            </a:r>
            <a:endParaRPr b="1" sz="1300">
              <a:solidFill>
                <a:srgbClr val="0B5394"/>
              </a:solidFill>
            </a:endParaRPr>
          </a:p>
        </p:txBody>
      </p:sp>
      <p:cxnSp>
        <p:nvCxnSpPr>
          <p:cNvPr id="225" name="Google Shape;225;p31"/>
          <p:cNvCxnSpPr>
            <a:stCxn id="221" idx="0"/>
          </p:cNvCxnSpPr>
          <p:nvPr/>
        </p:nvCxnSpPr>
        <p:spPr>
          <a:xfrm rot="10800000">
            <a:off x="6980350" y="3741925"/>
            <a:ext cx="115800" cy="489900"/>
          </a:xfrm>
          <a:prstGeom prst="straightConnector1">
            <a:avLst/>
          </a:prstGeom>
          <a:noFill/>
          <a:ln cap="flat" cmpd="sng" w="19050">
            <a:solidFill>
              <a:srgbClr val="990000"/>
            </a:solidFill>
            <a:prstDash val="solid"/>
            <a:round/>
            <a:headEnd len="med" w="med" type="none"/>
            <a:tailEnd len="med" w="med" type="triangle"/>
          </a:ln>
        </p:spPr>
      </p:cxnSp>
      <p:cxnSp>
        <p:nvCxnSpPr>
          <p:cNvPr id="226" name="Google Shape;226;p31"/>
          <p:cNvCxnSpPr/>
          <p:nvPr/>
        </p:nvCxnSpPr>
        <p:spPr>
          <a:xfrm>
            <a:off x="5966750" y="2363600"/>
            <a:ext cx="353700" cy="721200"/>
          </a:xfrm>
          <a:prstGeom prst="straightConnector1">
            <a:avLst/>
          </a:prstGeom>
          <a:noFill/>
          <a:ln cap="flat" cmpd="sng" w="19050">
            <a:solidFill>
              <a:srgbClr val="0B5394"/>
            </a:solidFill>
            <a:prstDash val="solid"/>
            <a:round/>
            <a:headEnd len="med" w="med" type="none"/>
            <a:tailEnd len="med" w="med" type="triangle"/>
          </a:ln>
        </p:spPr>
      </p:cxnSp>
      <p:cxnSp>
        <p:nvCxnSpPr>
          <p:cNvPr id="227" name="Google Shape;227;p31"/>
          <p:cNvCxnSpPr/>
          <p:nvPr/>
        </p:nvCxnSpPr>
        <p:spPr>
          <a:xfrm flipH="1">
            <a:off x="2381325" y="2835750"/>
            <a:ext cx="640200" cy="647700"/>
          </a:xfrm>
          <a:prstGeom prst="straightConnector1">
            <a:avLst/>
          </a:prstGeom>
          <a:noFill/>
          <a:ln cap="flat" cmpd="sng" w="19050">
            <a:solidFill>
              <a:srgbClr val="0B5394"/>
            </a:solidFill>
            <a:prstDash val="solid"/>
            <a:round/>
            <a:headEnd len="med" w="med" type="none"/>
            <a:tailEnd len="med" w="med" type="triangle"/>
          </a:ln>
        </p:spPr>
      </p:cxnSp>
      <p:cxnSp>
        <p:nvCxnSpPr>
          <p:cNvPr id="228" name="Google Shape;228;p31"/>
          <p:cNvCxnSpPr>
            <a:stCxn id="222" idx="2"/>
          </p:cNvCxnSpPr>
          <p:nvPr/>
        </p:nvCxnSpPr>
        <p:spPr>
          <a:xfrm>
            <a:off x="1084500" y="3683475"/>
            <a:ext cx="718500" cy="126600"/>
          </a:xfrm>
          <a:prstGeom prst="straightConnector1">
            <a:avLst/>
          </a:prstGeom>
          <a:noFill/>
          <a:ln cap="flat" cmpd="sng" w="19050">
            <a:solidFill>
              <a:srgbClr val="990000"/>
            </a:solidFill>
            <a:prstDash val="solid"/>
            <a:round/>
            <a:headEnd len="med" w="med" type="none"/>
            <a:tailEnd len="med" w="med" type="triangle"/>
          </a:ln>
        </p:spPr>
      </p:cxnSp>
      <p:sp>
        <p:nvSpPr>
          <p:cNvPr id="229" name="Google Shape;229;p31"/>
          <p:cNvSpPr txBox="1"/>
          <p:nvPr/>
        </p:nvSpPr>
        <p:spPr>
          <a:xfrm>
            <a:off x="3537857" y="4816936"/>
            <a:ext cx="22179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666666"/>
                </a:solidFill>
              </a:rPr>
              <a:t>Courtesy Jake Vancil</a:t>
            </a:r>
            <a:endParaRPr sz="1300">
              <a:solidFill>
                <a:srgbClr val="666666"/>
              </a:solidFill>
            </a:endParaRPr>
          </a:p>
        </p:txBody>
      </p:sp>
      <p:sp>
        <p:nvSpPr>
          <p:cNvPr id="230" name="Google Shape;230;p31"/>
          <p:cNvSpPr txBox="1"/>
          <p:nvPr/>
        </p:nvSpPr>
        <p:spPr>
          <a:xfrm>
            <a:off x="714375" y="1285864"/>
            <a:ext cx="1945800" cy="31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595959"/>
                </a:solidFill>
              </a:rPr>
              <a:t>NMEP REFC &gt; 40 dBZ</a:t>
            </a:r>
            <a:endParaRPr sz="1300">
              <a:solidFill>
                <a:srgbClr val="595959"/>
              </a:solidFill>
            </a:endParaRPr>
          </a:p>
        </p:txBody>
      </p:sp>
      <p:sp>
        <p:nvSpPr>
          <p:cNvPr id="231" name="Google Shape;231;p31"/>
          <p:cNvSpPr txBox="1"/>
          <p:nvPr/>
        </p:nvSpPr>
        <p:spPr>
          <a:xfrm>
            <a:off x="6068718" y="1208446"/>
            <a:ext cx="1945800" cy="31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595959"/>
                </a:solidFill>
              </a:rPr>
              <a:t>NMEP REFC &gt; 40 dBZ</a:t>
            </a:r>
            <a:endParaRPr sz="1300">
              <a:solidFill>
                <a:srgbClr val="59595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HWT Spring Forecasting Experiment</a:t>
            </a:r>
            <a:endParaRPr sz="2700"/>
          </a:p>
        </p:txBody>
      </p:sp>
      <p:sp>
        <p:nvSpPr>
          <p:cNvPr id="92" name="Google Shape;92;p14"/>
          <p:cNvSpPr txBox="1"/>
          <p:nvPr>
            <p:ph idx="1" type="body"/>
          </p:nvPr>
        </p:nvSpPr>
        <p:spPr>
          <a:xfrm>
            <a:off x="835525" y="894675"/>
            <a:ext cx="7617900" cy="22677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rgbClr val="595959"/>
              </a:buClr>
              <a:buSzPts val="1400"/>
              <a:buFont typeface="Arial"/>
              <a:buChar char="●"/>
            </a:pPr>
            <a:r>
              <a:rPr lang="en" sz="1400">
                <a:solidFill>
                  <a:srgbClr val="595959"/>
                </a:solidFill>
                <a:latin typeface="Arial"/>
                <a:ea typeface="Arial"/>
                <a:cs typeface="Arial"/>
                <a:sym typeface="Arial"/>
              </a:rPr>
              <a:t>Five-week experiment jointly organized and facilitated by SPC and NSSL</a:t>
            </a:r>
            <a:endParaRPr sz="1400">
              <a:solidFill>
                <a:srgbClr val="595959"/>
              </a:solidFill>
              <a:latin typeface="Arial"/>
              <a:ea typeface="Arial"/>
              <a:cs typeface="Arial"/>
              <a:sym typeface="Arial"/>
            </a:endParaRPr>
          </a:p>
          <a:p>
            <a:pPr indent="-317500" lvl="0" marL="457200" rtl="0" algn="l">
              <a:spcBef>
                <a:spcPts val="0"/>
              </a:spcBef>
              <a:spcAft>
                <a:spcPts val="0"/>
              </a:spcAft>
              <a:buClr>
                <a:srgbClr val="595959"/>
              </a:buClr>
              <a:buSzPts val="1400"/>
              <a:buFont typeface="Arial"/>
              <a:buChar char="●"/>
            </a:pPr>
            <a:r>
              <a:rPr lang="en" sz="1400">
                <a:solidFill>
                  <a:srgbClr val="595959"/>
                </a:solidFill>
                <a:latin typeface="Arial"/>
                <a:ea typeface="Arial"/>
                <a:cs typeface="Arial"/>
                <a:sym typeface="Arial"/>
              </a:rPr>
              <a:t>Fourth </a:t>
            </a:r>
            <a:r>
              <a:rPr b="1" i="1" lang="en" sz="1400">
                <a:solidFill>
                  <a:srgbClr val="595959"/>
                </a:solidFill>
                <a:latin typeface="Arial"/>
                <a:ea typeface="Arial"/>
                <a:cs typeface="Arial"/>
                <a:sym typeface="Arial"/>
              </a:rPr>
              <a:t>hybrid</a:t>
            </a:r>
            <a:r>
              <a:rPr lang="en" sz="1400">
                <a:solidFill>
                  <a:srgbClr val="595959"/>
                </a:solidFill>
                <a:latin typeface="Arial"/>
                <a:ea typeface="Arial"/>
                <a:cs typeface="Arial"/>
                <a:sym typeface="Arial"/>
              </a:rPr>
              <a:t> SFE in 2026 with 58 remote and 75 in-person participants</a:t>
            </a:r>
            <a:endParaRPr sz="1400">
              <a:solidFill>
                <a:srgbClr val="595959"/>
              </a:solidFill>
              <a:latin typeface="Arial"/>
              <a:ea typeface="Arial"/>
              <a:cs typeface="Arial"/>
              <a:sym typeface="Arial"/>
            </a:endParaRPr>
          </a:p>
          <a:p>
            <a:pPr indent="-317500" lvl="0" marL="457200" rtl="0" algn="l">
              <a:spcBef>
                <a:spcPts val="0"/>
              </a:spcBef>
              <a:spcAft>
                <a:spcPts val="0"/>
              </a:spcAft>
              <a:buClr>
                <a:srgbClr val="595959"/>
              </a:buClr>
              <a:buSzPts val="1400"/>
              <a:buFont typeface="Arial"/>
              <a:buChar char="●"/>
            </a:pPr>
            <a:r>
              <a:rPr lang="en" sz="1400">
                <a:solidFill>
                  <a:srgbClr val="595959"/>
                </a:solidFill>
                <a:latin typeface="Arial"/>
                <a:ea typeface="Arial"/>
                <a:cs typeface="Arial"/>
                <a:sym typeface="Arial"/>
              </a:rPr>
              <a:t>Test and evaluate emerging technology for severe weather prediction</a:t>
            </a:r>
            <a:endParaRPr sz="1400">
              <a:solidFill>
                <a:srgbClr val="595959"/>
              </a:solidFill>
              <a:latin typeface="Arial"/>
              <a:ea typeface="Arial"/>
              <a:cs typeface="Arial"/>
              <a:sym typeface="Arial"/>
            </a:endParaRPr>
          </a:p>
          <a:p>
            <a:pPr indent="-317500" lvl="0" marL="457200" rtl="0" algn="l">
              <a:spcBef>
                <a:spcPts val="0"/>
              </a:spcBef>
              <a:spcAft>
                <a:spcPts val="0"/>
              </a:spcAft>
              <a:buClr>
                <a:srgbClr val="595959"/>
              </a:buClr>
              <a:buSzPts val="1400"/>
              <a:buFont typeface="Arial"/>
              <a:buChar char="●"/>
            </a:pPr>
            <a:r>
              <a:rPr lang="en" sz="1400">
                <a:solidFill>
                  <a:srgbClr val="595959"/>
                </a:solidFill>
                <a:latin typeface="Arial"/>
                <a:ea typeface="Arial"/>
                <a:cs typeface="Arial"/>
                <a:sym typeface="Arial"/>
              </a:rPr>
              <a:t>Accelerate R2O and develop, strengthen O2R pathways</a:t>
            </a:r>
            <a:endParaRPr sz="1400"/>
          </a:p>
        </p:txBody>
      </p:sp>
      <p:pic>
        <p:nvPicPr>
          <p:cNvPr id="93" name="Google Shape;93;p14"/>
          <p:cNvPicPr preferRelativeResize="0"/>
          <p:nvPr/>
        </p:nvPicPr>
        <p:blipFill>
          <a:blip r:embed="rId3">
            <a:alphaModFix/>
          </a:blip>
          <a:stretch>
            <a:fillRect/>
          </a:stretch>
        </p:blipFill>
        <p:spPr>
          <a:xfrm>
            <a:off x="1041000" y="2401519"/>
            <a:ext cx="3997123" cy="2248376"/>
          </a:xfrm>
          <a:prstGeom prst="rect">
            <a:avLst/>
          </a:prstGeom>
          <a:noFill/>
          <a:ln>
            <a:noFill/>
          </a:ln>
        </p:spPr>
      </p:pic>
      <p:grpSp>
        <p:nvGrpSpPr>
          <p:cNvPr id="94" name="Google Shape;94;p14"/>
          <p:cNvGrpSpPr/>
          <p:nvPr/>
        </p:nvGrpSpPr>
        <p:grpSpPr>
          <a:xfrm>
            <a:off x="5620648" y="1992435"/>
            <a:ext cx="3146490" cy="3140730"/>
            <a:chOff x="4397975" y="1121175"/>
            <a:chExt cx="3427549" cy="3421274"/>
          </a:xfrm>
        </p:grpSpPr>
        <p:pic>
          <p:nvPicPr>
            <p:cNvPr id="95" name="Google Shape;95;p14"/>
            <p:cNvPicPr preferRelativeResize="0"/>
            <p:nvPr/>
          </p:nvPicPr>
          <p:blipFill rotWithShape="1">
            <a:blip r:embed="rId4">
              <a:alphaModFix/>
            </a:blip>
            <a:srcRect b="3849" l="50483" r="0" t="8278"/>
            <a:stretch/>
          </p:blipFill>
          <p:spPr>
            <a:xfrm>
              <a:off x="4397975" y="1121175"/>
              <a:ext cx="3427549" cy="3421274"/>
            </a:xfrm>
            <a:prstGeom prst="rect">
              <a:avLst/>
            </a:prstGeom>
            <a:noFill/>
            <a:ln>
              <a:noFill/>
            </a:ln>
          </p:spPr>
        </p:pic>
        <p:pic>
          <p:nvPicPr>
            <p:cNvPr id="96" name="Google Shape;96;p14"/>
            <p:cNvPicPr preferRelativeResize="0"/>
            <p:nvPr/>
          </p:nvPicPr>
          <p:blipFill rotWithShape="1">
            <a:blip r:embed="rId4">
              <a:alphaModFix/>
            </a:blip>
            <a:srcRect b="5343" l="7987" r="64566" t="79372"/>
            <a:stretch/>
          </p:blipFill>
          <p:spPr>
            <a:xfrm>
              <a:off x="4924342" y="1560400"/>
              <a:ext cx="1889802" cy="502774"/>
            </a:xfrm>
            <a:prstGeom prst="rect">
              <a:avLst/>
            </a:prstGeom>
            <a:noFill/>
            <a:ln>
              <a:noFill/>
            </a:ln>
          </p:spPr>
        </p:pic>
      </p:grpSp>
      <p:sp>
        <p:nvSpPr>
          <p:cNvPr id="97" name="Google Shape;97;p14"/>
          <p:cNvSpPr/>
          <p:nvPr/>
        </p:nvSpPr>
        <p:spPr>
          <a:xfrm>
            <a:off x="6100542" y="2409542"/>
            <a:ext cx="1741446" cy="2232301"/>
          </a:xfrm>
          <a:custGeom>
            <a:rect b="b" l="l" r="r" t="t"/>
            <a:pathLst>
              <a:path extrusionOk="0" h="97268" w="75880">
                <a:moveTo>
                  <a:pt x="509" y="0"/>
                </a:moveTo>
                <a:lnTo>
                  <a:pt x="0" y="77661"/>
                </a:lnTo>
                <a:lnTo>
                  <a:pt x="18843" y="77152"/>
                </a:lnTo>
                <a:lnTo>
                  <a:pt x="18588" y="97268"/>
                </a:lnTo>
                <a:lnTo>
                  <a:pt x="75880" y="97013"/>
                </a:lnTo>
                <a:lnTo>
                  <a:pt x="75625" y="0"/>
                </a:lnTo>
                <a:close/>
              </a:path>
            </a:pathLst>
          </a:custGeom>
          <a:noFill/>
          <a:ln cap="flat" cmpd="sng" w="34975">
            <a:solidFill>
              <a:srgbClr val="FF0000"/>
            </a:solidFill>
            <a:prstDash val="solid"/>
            <a:round/>
            <a:headEnd len="med" w="med" type="none"/>
            <a:tailEnd len="med" w="med" type="none"/>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15"/>
          <p:cNvPicPr preferRelativeResize="0"/>
          <p:nvPr/>
        </p:nvPicPr>
        <p:blipFill rotWithShape="1">
          <a:blip r:embed="rId3">
            <a:alphaModFix/>
          </a:blip>
          <a:srcRect b="3520" l="-12887" r="35392" t="-3520"/>
          <a:stretch/>
        </p:blipFill>
        <p:spPr>
          <a:xfrm>
            <a:off x="4255850" y="1005050"/>
            <a:ext cx="4576449" cy="3828000"/>
          </a:xfrm>
          <a:prstGeom prst="rect">
            <a:avLst/>
          </a:prstGeom>
          <a:noFill/>
          <a:ln>
            <a:noFill/>
          </a:ln>
        </p:spPr>
      </p:pic>
      <p:sp>
        <p:nvSpPr>
          <p:cNvPr id="103" name="Google Shape;103;p15"/>
          <p:cNvSpPr/>
          <p:nvPr/>
        </p:nvSpPr>
        <p:spPr>
          <a:xfrm>
            <a:off x="3362500" y="605975"/>
            <a:ext cx="5217300" cy="4335600"/>
          </a:xfrm>
          <a:prstGeom prst="rect">
            <a:avLst/>
          </a:prstGeom>
          <a:gradFill>
            <a:gsLst>
              <a:gs pos="0">
                <a:srgbClr val="FFFFFF"/>
              </a:gs>
              <a:gs pos="47000">
                <a:srgbClr val="FFFFFF"/>
              </a:gs>
              <a:gs pos="100000">
                <a:srgbClr val="FFFFFF">
                  <a:alpha val="0"/>
                </a:srgbClr>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 name="Google Shape;104;p15"/>
          <p:cNvSpPr txBox="1"/>
          <p:nvPr/>
        </p:nvSpPr>
        <p:spPr>
          <a:xfrm>
            <a:off x="280825" y="1113600"/>
            <a:ext cx="6348000" cy="38280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rgbClr val="595959"/>
              </a:buClr>
              <a:buSzPts val="1400"/>
              <a:buChar char="●"/>
            </a:pPr>
            <a:r>
              <a:rPr lang="en">
                <a:solidFill>
                  <a:srgbClr val="595959"/>
                </a:solidFill>
              </a:rPr>
              <a:t>P</a:t>
            </a:r>
            <a:r>
              <a:rPr lang="en">
                <a:solidFill>
                  <a:srgbClr val="595959"/>
                </a:solidFill>
              </a:rPr>
              <a:t>rivate-sector companies have explored and developed AI for global weather prediction (AIWP)</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0" marL="457200" rtl="0" algn="l">
              <a:spcBef>
                <a:spcPts val="0"/>
              </a:spcBef>
              <a:spcAft>
                <a:spcPts val="0"/>
              </a:spcAft>
              <a:buClr>
                <a:srgbClr val="595959"/>
              </a:buClr>
              <a:buSzPts val="1400"/>
              <a:buChar char="●"/>
            </a:pPr>
            <a:r>
              <a:rPr lang="en">
                <a:solidFill>
                  <a:srgbClr val="595959"/>
                </a:solidFill>
              </a:rPr>
              <a:t>AIWP emulators have demonstrated similar or improved statistical skill to ECMWF’s Integrated Forecast System (IFS)</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0" marL="457200" rtl="0" algn="l">
              <a:spcBef>
                <a:spcPts val="0"/>
              </a:spcBef>
              <a:spcAft>
                <a:spcPts val="0"/>
              </a:spcAft>
              <a:buClr>
                <a:srgbClr val="595959"/>
              </a:buClr>
              <a:buSzPts val="1400"/>
              <a:buChar char="●"/>
            </a:pPr>
            <a:r>
              <a:rPr lang="en">
                <a:solidFill>
                  <a:srgbClr val="595959"/>
                </a:solidFill>
              </a:rPr>
              <a:t>Can produce forecasts much faster than traditional NWP with fewer computational resources</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0" marL="457200" rtl="0" algn="l">
              <a:spcBef>
                <a:spcPts val="0"/>
              </a:spcBef>
              <a:spcAft>
                <a:spcPts val="0"/>
              </a:spcAft>
              <a:buClr>
                <a:srgbClr val="595959"/>
              </a:buClr>
              <a:buSzPts val="1400"/>
              <a:buChar char="●"/>
            </a:pPr>
            <a:r>
              <a:rPr lang="en">
                <a:solidFill>
                  <a:srgbClr val="595959"/>
                </a:solidFill>
              </a:rPr>
              <a:t>Formal evaluation in real-time operational settings is limited</a:t>
            </a:r>
            <a:endParaRPr>
              <a:solidFill>
                <a:srgbClr val="595959"/>
              </a:solidFill>
            </a:endParaRPr>
          </a:p>
          <a:p>
            <a:pPr indent="0" lvl="0" marL="457200" rtl="0" algn="l">
              <a:spcBef>
                <a:spcPts val="0"/>
              </a:spcBef>
              <a:spcAft>
                <a:spcPts val="0"/>
              </a:spcAft>
              <a:buNone/>
            </a:pPr>
            <a:r>
              <a:t/>
            </a:r>
            <a:endParaRPr sz="800">
              <a:solidFill>
                <a:srgbClr val="595959"/>
              </a:solidFill>
            </a:endParaRPr>
          </a:p>
          <a:p>
            <a:pPr indent="-317500" lvl="1" marL="914400" rtl="0" algn="l">
              <a:spcBef>
                <a:spcPts val="0"/>
              </a:spcBef>
              <a:spcAft>
                <a:spcPts val="0"/>
              </a:spcAft>
              <a:buClr>
                <a:srgbClr val="595959"/>
              </a:buClr>
              <a:buSzPts val="1400"/>
              <a:buChar char="○"/>
            </a:pPr>
            <a:r>
              <a:rPr lang="en">
                <a:solidFill>
                  <a:srgbClr val="595959"/>
                </a:solidFill>
              </a:rPr>
              <a:t>How do these models compare to traditional NWP in an operational environment?</a:t>
            </a:r>
            <a:endParaRPr>
              <a:solidFill>
                <a:srgbClr val="595959"/>
              </a:solidFill>
            </a:endParaRPr>
          </a:p>
          <a:p>
            <a:pPr indent="0" lvl="0" marL="914400" rtl="0" algn="l">
              <a:spcBef>
                <a:spcPts val="0"/>
              </a:spcBef>
              <a:spcAft>
                <a:spcPts val="0"/>
              </a:spcAft>
              <a:buNone/>
            </a:pPr>
            <a:r>
              <a:t/>
            </a:r>
            <a:endParaRPr sz="800">
              <a:solidFill>
                <a:srgbClr val="595959"/>
              </a:solidFill>
            </a:endParaRPr>
          </a:p>
          <a:p>
            <a:pPr indent="0" lvl="0" marL="914400" rtl="0" algn="l">
              <a:spcBef>
                <a:spcPts val="0"/>
              </a:spcBef>
              <a:spcAft>
                <a:spcPts val="0"/>
              </a:spcAft>
              <a:buNone/>
            </a:pPr>
            <a:r>
              <a:t/>
            </a:r>
            <a:endParaRPr sz="800">
              <a:solidFill>
                <a:srgbClr val="595959"/>
              </a:solidFill>
            </a:endParaRPr>
          </a:p>
          <a:p>
            <a:pPr indent="-317500" lvl="1" marL="914400" rtl="0" algn="l">
              <a:spcBef>
                <a:spcPts val="0"/>
              </a:spcBef>
              <a:spcAft>
                <a:spcPts val="0"/>
              </a:spcAft>
              <a:buClr>
                <a:srgbClr val="595959"/>
              </a:buClr>
              <a:buSzPts val="1400"/>
              <a:buChar char="○"/>
            </a:pPr>
            <a:r>
              <a:rPr lang="en">
                <a:solidFill>
                  <a:srgbClr val="595959"/>
                </a:solidFill>
              </a:rPr>
              <a:t>How do different initial conditions impact model performance?</a:t>
            </a:r>
            <a:endParaRPr>
              <a:solidFill>
                <a:srgbClr val="595959"/>
              </a:solidFill>
            </a:endParaRPr>
          </a:p>
          <a:p>
            <a:pPr indent="0" lvl="0" marL="457200" rtl="0" algn="l">
              <a:spcBef>
                <a:spcPts val="0"/>
              </a:spcBef>
              <a:spcAft>
                <a:spcPts val="0"/>
              </a:spcAft>
              <a:buNone/>
            </a:pPr>
            <a:r>
              <a:t/>
            </a:r>
            <a:endParaRPr>
              <a:solidFill>
                <a:srgbClr val="595959"/>
              </a:solidFill>
            </a:endParaRPr>
          </a:p>
        </p:txBody>
      </p:sp>
      <p:sp>
        <p:nvSpPr>
          <p:cNvPr id="105" name="Google Shape;105;p1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Global AIWP Emulators</a:t>
            </a:r>
            <a:endParaRPr sz="2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Experiment Design</a:t>
            </a:r>
            <a:endParaRPr sz="2600"/>
          </a:p>
        </p:txBody>
      </p:sp>
      <p:sp>
        <p:nvSpPr>
          <p:cNvPr id="111" name="Google Shape;111;p16"/>
          <p:cNvSpPr txBox="1"/>
          <p:nvPr/>
        </p:nvSpPr>
        <p:spPr>
          <a:xfrm>
            <a:off x="52225" y="1014112"/>
            <a:ext cx="5271300" cy="3901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rgbClr val="595959"/>
              </a:buClr>
              <a:buSzPts val="1400"/>
              <a:buChar char="●"/>
            </a:pPr>
            <a:r>
              <a:rPr lang="en">
                <a:solidFill>
                  <a:srgbClr val="595959"/>
                </a:solidFill>
              </a:rPr>
              <a:t>Models were initialized using either GFS or EC initial conditions.  </a:t>
            </a:r>
            <a:endParaRPr>
              <a:solidFill>
                <a:srgbClr val="595959"/>
              </a:solidFill>
            </a:endParaRPr>
          </a:p>
          <a:p>
            <a:pPr indent="-317500" lvl="1" marL="914400" rtl="0" algn="l">
              <a:spcBef>
                <a:spcPts val="1000"/>
              </a:spcBef>
              <a:spcAft>
                <a:spcPts val="0"/>
              </a:spcAft>
              <a:buClr>
                <a:srgbClr val="595959"/>
              </a:buClr>
              <a:buSzPts val="1400"/>
              <a:buChar char="○"/>
            </a:pPr>
            <a:r>
              <a:rPr lang="en">
                <a:solidFill>
                  <a:srgbClr val="595959"/>
                </a:solidFill>
              </a:rPr>
              <a:t>Each group of models was compared independently  </a:t>
            </a:r>
            <a:endParaRPr>
              <a:solidFill>
                <a:srgbClr val="595959"/>
              </a:solidFill>
            </a:endParaRPr>
          </a:p>
          <a:p>
            <a:pPr indent="-317500" lvl="1" marL="914400" rtl="0" algn="l">
              <a:spcBef>
                <a:spcPts val="1000"/>
              </a:spcBef>
              <a:spcAft>
                <a:spcPts val="0"/>
              </a:spcAft>
              <a:buClr>
                <a:srgbClr val="595959"/>
              </a:buClr>
              <a:buSzPts val="1400"/>
              <a:buChar char="○"/>
            </a:pPr>
            <a:r>
              <a:rPr lang="en">
                <a:solidFill>
                  <a:srgbClr val="595959"/>
                </a:solidFill>
              </a:rPr>
              <a:t>Model names were hidden during evaluations</a:t>
            </a:r>
            <a:endParaRPr>
              <a:solidFill>
                <a:srgbClr val="595959"/>
              </a:solidFill>
            </a:endParaRPr>
          </a:p>
          <a:p>
            <a:pPr indent="0" lvl="0" marL="914400" rtl="0" algn="l">
              <a:spcBef>
                <a:spcPts val="0"/>
              </a:spcBef>
              <a:spcAft>
                <a:spcPts val="0"/>
              </a:spcAft>
              <a:buNone/>
            </a:pPr>
            <a:r>
              <a:t/>
            </a:r>
            <a:endParaRPr>
              <a:solidFill>
                <a:srgbClr val="595959"/>
              </a:solidFill>
            </a:endParaRPr>
          </a:p>
          <a:p>
            <a:pPr indent="-317500" lvl="0" marL="457200" rtl="0" algn="l">
              <a:spcBef>
                <a:spcPts val="0"/>
              </a:spcBef>
              <a:spcAft>
                <a:spcPts val="0"/>
              </a:spcAft>
              <a:buClr>
                <a:srgbClr val="595959"/>
              </a:buClr>
              <a:buSzPts val="1400"/>
              <a:buChar char="●"/>
            </a:pPr>
            <a:r>
              <a:rPr lang="en">
                <a:solidFill>
                  <a:srgbClr val="595959"/>
                </a:solidFill>
              </a:rPr>
              <a:t>Participants evaluated the 500-mb forecasts and their usefulness for severe weather forecasting each day </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0" marL="457200" rtl="0" algn="l">
              <a:spcBef>
                <a:spcPts val="0"/>
              </a:spcBef>
              <a:spcAft>
                <a:spcPts val="0"/>
              </a:spcAft>
              <a:buClr>
                <a:srgbClr val="595959"/>
              </a:buClr>
              <a:buSzPts val="1400"/>
              <a:buChar char="●"/>
            </a:pPr>
            <a:r>
              <a:rPr lang="en">
                <a:solidFill>
                  <a:srgbClr val="595959"/>
                </a:solidFill>
              </a:rPr>
              <a:t>Focused on the Day 7 forecast (F156 – F180) for the previous day</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0" marL="457200" rtl="0" algn="l">
              <a:spcBef>
                <a:spcPts val="0"/>
              </a:spcBef>
              <a:spcAft>
                <a:spcPts val="0"/>
              </a:spcAft>
              <a:buClr>
                <a:srgbClr val="595959"/>
              </a:buClr>
              <a:buSzPts val="1400"/>
              <a:buChar char="●"/>
            </a:pPr>
            <a:r>
              <a:rPr lang="en">
                <a:solidFill>
                  <a:srgbClr val="595959"/>
                </a:solidFill>
              </a:rPr>
              <a:t>Participants could view the full North American domain, but were asked to consider how the forecast might impact areas of observed severe weather when evaluating</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0" marL="457200" rtl="0" algn="l">
              <a:spcBef>
                <a:spcPts val="0"/>
              </a:spcBef>
              <a:spcAft>
                <a:spcPts val="0"/>
              </a:spcAft>
              <a:buClr>
                <a:srgbClr val="595959"/>
              </a:buClr>
              <a:buSzPts val="1400"/>
              <a:buChar char="●"/>
            </a:pPr>
            <a:r>
              <a:rPr lang="en">
                <a:solidFill>
                  <a:srgbClr val="595959"/>
                </a:solidFill>
              </a:rPr>
              <a:t>Subjective scores were provided on a 10-point Likert scale</a:t>
            </a:r>
            <a:endParaRPr>
              <a:solidFill>
                <a:srgbClr val="595959"/>
              </a:solidFill>
            </a:endParaRPr>
          </a:p>
          <a:p>
            <a:pPr indent="0" lvl="0" marL="457200" rtl="0" algn="l">
              <a:spcBef>
                <a:spcPts val="0"/>
              </a:spcBef>
              <a:spcAft>
                <a:spcPts val="0"/>
              </a:spcAft>
              <a:buNone/>
            </a:pPr>
            <a:r>
              <a:t/>
            </a:r>
            <a:endParaRPr>
              <a:solidFill>
                <a:srgbClr val="595959"/>
              </a:solidFill>
            </a:endParaRPr>
          </a:p>
        </p:txBody>
      </p:sp>
      <p:sp>
        <p:nvSpPr>
          <p:cNvPr id="112" name="Google Shape;112;p16"/>
          <p:cNvSpPr/>
          <p:nvPr/>
        </p:nvSpPr>
        <p:spPr>
          <a:xfrm>
            <a:off x="5320005" y="1466407"/>
            <a:ext cx="3717300" cy="1905000"/>
          </a:xfrm>
          <a:prstGeom prst="rect">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aphicFrame>
        <p:nvGraphicFramePr>
          <p:cNvPr id="113" name="Google Shape;113;p16"/>
          <p:cNvGraphicFramePr/>
          <p:nvPr/>
        </p:nvGraphicFramePr>
        <p:xfrm>
          <a:off x="5285180" y="1419357"/>
          <a:ext cx="3000000" cy="3000000"/>
        </p:xfrm>
        <a:graphic>
          <a:graphicData uri="http://schemas.openxmlformats.org/drawingml/2006/table">
            <a:tbl>
              <a:tblPr>
                <a:noFill/>
                <a:tableStyleId>{B6DEF205-760E-4CC8-B19B-03F293FA3D17}</a:tableStyleId>
              </a:tblPr>
              <a:tblGrid>
                <a:gridCol w="2070725"/>
                <a:gridCol w="2070725"/>
              </a:tblGrid>
              <a:tr h="381000">
                <a:tc>
                  <a:txBody>
                    <a:bodyPr/>
                    <a:lstStyle/>
                    <a:p>
                      <a:pPr indent="0" lvl="0" marL="0" rtl="0" algn="l">
                        <a:spcBef>
                          <a:spcPts val="0"/>
                        </a:spcBef>
                        <a:spcAft>
                          <a:spcPts val="0"/>
                        </a:spcAft>
                        <a:buNone/>
                      </a:pPr>
                      <a:r>
                        <a:rPr b="1" lang="en" sz="1200">
                          <a:solidFill>
                            <a:srgbClr val="595959"/>
                          </a:solidFill>
                        </a:rPr>
                        <a:t>GFS Initial Conditions</a:t>
                      </a:r>
                      <a:endParaRPr b="1"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rgbClr val="595959"/>
                          </a:solidFill>
                        </a:rPr>
                        <a:t>EC Initial Conditions</a:t>
                      </a:r>
                      <a:endParaRPr b="1"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304800" lvl="0" marL="457200" rtl="0" algn="l">
                        <a:spcBef>
                          <a:spcPts val="0"/>
                        </a:spcBef>
                        <a:spcAft>
                          <a:spcPts val="0"/>
                        </a:spcAft>
                        <a:buClr>
                          <a:srgbClr val="595959"/>
                        </a:buClr>
                        <a:buSzPts val="1200"/>
                        <a:buChar char="❏"/>
                      </a:pPr>
                      <a:r>
                        <a:rPr lang="en" sz="1200">
                          <a:solidFill>
                            <a:srgbClr val="595959"/>
                          </a:solidFill>
                        </a:rPr>
                        <a:t>GFSv17</a:t>
                      </a:r>
                      <a:endParaRPr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304800" lvl="0" marL="457200" rtl="0" algn="l">
                        <a:spcBef>
                          <a:spcPts val="0"/>
                        </a:spcBef>
                        <a:spcAft>
                          <a:spcPts val="0"/>
                        </a:spcAft>
                        <a:buClr>
                          <a:srgbClr val="595959"/>
                        </a:buClr>
                        <a:buSzPts val="1200"/>
                        <a:buChar char="❏"/>
                      </a:pPr>
                      <a:r>
                        <a:rPr lang="en" sz="1200">
                          <a:solidFill>
                            <a:srgbClr val="595959"/>
                          </a:solidFill>
                        </a:rPr>
                        <a:t>GraphCast</a:t>
                      </a:r>
                      <a:endParaRPr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304800" lvl="0" marL="457200" rtl="0" algn="l">
                        <a:spcBef>
                          <a:spcPts val="0"/>
                        </a:spcBef>
                        <a:spcAft>
                          <a:spcPts val="0"/>
                        </a:spcAft>
                        <a:buClr>
                          <a:srgbClr val="595959"/>
                        </a:buClr>
                        <a:buSzPts val="1200"/>
                        <a:buChar char="❏"/>
                      </a:pPr>
                      <a:r>
                        <a:rPr lang="en" sz="1200">
                          <a:solidFill>
                            <a:srgbClr val="595959"/>
                          </a:solidFill>
                        </a:rPr>
                        <a:t>AIGFS</a:t>
                      </a:r>
                      <a:endParaRPr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304800" lvl="0" marL="457200" rtl="0" algn="l">
                        <a:spcBef>
                          <a:spcPts val="0"/>
                        </a:spcBef>
                        <a:spcAft>
                          <a:spcPts val="0"/>
                        </a:spcAft>
                        <a:buClr>
                          <a:srgbClr val="595959"/>
                        </a:buClr>
                        <a:buSzPts val="1200"/>
                        <a:buChar char="❏"/>
                      </a:pPr>
                      <a:r>
                        <a:rPr lang="en" sz="1200">
                          <a:solidFill>
                            <a:srgbClr val="595959"/>
                          </a:solidFill>
                        </a:rPr>
                        <a:t>Pangu-Weather</a:t>
                      </a:r>
                      <a:endParaRPr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304800" lvl="0" marL="457200" rtl="0" algn="l">
                        <a:spcBef>
                          <a:spcPts val="0"/>
                        </a:spcBef>
                        <a:spcAft>
                          <a:spcPts val="0"/>
                        </a:spcAft>
                        <a:buClr>
                          <a:srgbClr val="595959"/>
                        </a:buClr>
                        <a:buSzPts val="1200"/>
                        <a:buChar char="❏"/>
                      </a:pPr>
                      <a:r>
                        <a:rPr lang="en" sz="1200">
                          <a:solidFill>
                            <a:srgbClr val="595959"/>
                          </a:solidFill>
                        </a:rPr>
                        <a:t>Pangu-Weather</a:t>
                      </a:r>
                      <a:endParaRPr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304800" lvl="0" marL="457200" rtl="0" algn="l">
                        <a:spcBef>
                          <a:spcPts val="0"/>
                        </a:spcBef>
                        <a:spcAft>
                          <a:spcPts val="0"/>
                        </a:spcAft>
                        <a:buClr>
                          <a:srgbClr val="595959"/>
                        </a:buClr>
                        <a:buSzPts val="1200"/>
                        <a:buChar char="❏"/>
                      </a:pPr>
                      <a:r>
                        <a:rPr lang="en" sz="1200">
                          <a:solidFill>
                            <a:srgbClr val="595959"/>
                          </a:solidFill>
                        </a:rPr>
                        <a:t>Aurora</a:t>
                      </a:r>
                      <a:endParaRPr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304800" lvl="0" marL="457200" rtl="0" algn="l">
                        <a:spcBef>
                          <a:spcPts val="0"/>
                        </a:spcBef>
                        <a:spcAft>
                          <a:spcPts val="0"/>
                        </a:spcAft>
                        <a:buClr>
                          <a:srgbClr val="595959"/>
                        </a:buClr>
                        <a:buSzPts val="1200"/>
                        <a:buChar char="❏"/>
                      </a:pPr>
                      <a:r>
                        <a:rPr lang="en" sz="1200">
                          <a:solidFill>
                            <a:srgbClr val="595959"/>
                          </a:solidFill>
                        </a:rPr>
                        <a:t>GraphCast</a:t>
                      </a:r>
                      <a:endParaRPr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304800" lvl="0" marL="457200" rtl="0" algn="l">
                        <a:spcBef>
                          <a:spcPts val="0"/>
                        </a:spcBef>
                        <a:spcAft>
                          <a:spcPts val="0"/>
                        </a:spcAft>
                        <a:buClr>
                          <a:srgbClr val="595959"/>
                        </a:buClr>
                        <a:buSzPts val="1200"/>
                        <a:buChar char="❏"/>
                      </a:pPr>
                      <a:r>
                        <a:rPr lang="en" sz="1200">
                          <a:solidFill>
                            <a:srgbClr val="595959"/>
                          </a:solidFill>
                        </a:rPr>
                        <a:t>AIFS</a:t>
                      </a:r>
                      <a:endParaRPr sz="1200">
                        <a:solidFill>
                          <a:srgbClr val="595959"/>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Experiment Design</a:t>
            </a:r>
            <a:endParaRPr sz="2600"/>
          </a:p>
        </p:txBody>
      </p:sp>
      <p:pic>
        <p:nvPicPr>
          <p:cNvPr id="119" name="Google Shape;119;p17"/>
          <p:cNvPicPr preferRelativeResize="0"/>
          <p:nvPr/>
        </p:nvPicPr>
        <p:blipFill>
          <a:blip r:embed="rId3">
            <a:alphaModFix/>
          </a:blip>
          <a:stretch>
            <a:fillRect/>
          </a:stretch>
        </p:blipFill>
        <p:spPr>
          <a:xfrm>
            <a:off x="323501" y="881187"/>
            <a:ext cx="8496998" cy="4213100"/>
          </a:xfrm>
          <a:prstGeom prst="rect">
            <a:avLst/>
          </a:prstGeom>
          <a:noFill/>
          <a:ln>
            <a:noFill/>
          </a:ln>
        </p:spPr>
      </p:pic>
      <p:sp>
        <p:nvSpPr>
          <p:cNvPr id="120" name="Google Shape;120;p17"/>
          <p:cNvSpPr txBox="1"/>
          <p:nvPr/>
        </p:nvSpPr>
        <p:spPr>
          <a:xfrm>
            <a:off x="2467350" y="2228313"/>
            <a:ext cx="4209300" cy="1671300"/>
          </a:xfrm>
          <a:prstGeom prst="rect">
            <a:avLst/>
          </a:prstGeom>
          <a:solidFill>
            <a:srgbClr val="EEEEEE"/>
          </a:solidFill>
          <a:ln cap="flat" cmpd="sng" w="19050">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317500" lvl="0" marL="342900" rtl="0" algn="l">
              <a:spcBef>
                <a:spcPts val="0"/>
              </a:spcBef>
              <a:spcAft>
                <a:spcPts val="0"/>
              </a:spcAft>
              <a:buClr>
                <a:srgbClr val="595959"/>
              </a:buClr>
              <a:buSzPts val="1400"/>
              <a:buChar char="●"/>
            </a:pPr>
            <a:r>
              <a:rPr lang="en">
                <a:solidFill>
                  <a:srgbClr val="595959"/>
                </a:solidFill>
              </a:rPr>
              <a:t>Models with GFS ICs compared to operational GFS and GFS analysis </a:t>
            </a:r>
            <a:endParaRPr>
              <a:solidFill>
                <a:srgbClr val="595959"/>
              </a:solidFill>
            </a:endParaRPr>
          </a:p>
          <a:p>
            <a:pPr indent="-228600" lvl="0" marL="342900" rtl="0" algn="l">
              <a:spcBef>
                <a:spcPts val="0"/>
              </a:spcBef>
              <a:spcAft>
                <a:spcPts val="0"/>
              </a:spcAft>
              <a:buNone/>
            </a:pPr>
            <a:r>
              <a:t/>
            </a:r>
            <a:endParaRPr>
              <a:solidFill>
                <a:srgbClr val="595959"/>
              </a:solidFill>
            </a:endParaRPr>
          </a:p>
          <a:p>
            <a:pPr indent="-317500" lvl="0" marL="342900" rtl="0" algn="l">
              <a:spcBef>
                <a:spcPts val="0"/>
              </a:spcBef>
              <a:spcAft>
                <a:spcPts val="0"/>
              </a:spcAft>
              <a:buClr>
                <a:srgbClr val="595959"/>
              </a:buClr>
              <a:buSzPts val="1400"/>
              <a:buChar char="●"/>
            </a:pPr>
            <a:r>
              <a:rPr lang="en">
                <a:solidFill>
                  <a:srgbClr val="595959"/>
                </a:solidFill>
              </a:rPr>
              <a:t>Models with EC ICs compared to operational ECMWF and EC analysis </a:t>
            </a:r>
            <a:endParaRPr>
              <a:solidFill>
                <a:srgbClr val="595959"/>
              </a:solidFill>
            </a:endParaRPr>
          </a:p>
          <a:p>
            <a:pPr indent="-228600" lvl="0" marL="342900" rtl="0" algn="l">
              <a:spcBef>
                <a:spcPts val="0"/>
              </a:spcBef>
              <a:spcAft>
                <a:spcPts val="0"/>
              </a:spcAft>
              <a:buNone/>
            </a:pPr>
            <a:r>
              <a:t/>
            </a:r>
            <a:endParaRPr>
              <a:solidFill>
                <a:srgbClr val="595959"/>
              </a:solidFill>
            </a:endParaRPr>
          </a:p>
          <a:p>
            <a:pPr indent="-317500" lvl="0" marL="342900" rtl="0" algn="l">
              <a:spcBef>
                <a:spcPts val="0"/>
              </a:spcBef>
              <a:spcAft>
                <a:spcPts val="0"/>
              </a:spcAft>
              <a:buClr>
                <a:srgbClr val="595959"/>
              </a:buClr>
              <a:buSzPts val="1400"/>
              <a:buChar char="●"/>
            </a:pPr>
            <a:r>
              <a:rPr lang="en">
                <a:solidFill>
                  <a:srgbClr val="595959"/>
                </a:solidFill>
              </a:rPr>
              <a:t>Interactive webpage designed by Tim Supinie</a:t>
            </a:r>
            <a:endParaRPr>
              <a:solidFill>
                <a:srgbClr val="595959"/>
              </a:solidFill>
            </a:endParaRPr>
          </a:p>
          <a:p>
            <a:pPr indent="0" lvl="0" marL="0" rtl="0" algn="l">
              <a:spcBef>
                <a:spcPts val="0"/>
              </a:spcBef>
              <a:spcAft>
                <a:spcPts val="0"/>
              </a:spcAft>
              <a:buNone/>
            </a:pPr>
            <a:r>
              <a:t/>
            </a:r>
            <a:endParaRPr>
              <a:solidFill>
                <a:srgbClr val="595959"/>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8"/>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GFS ICs</a:t>
            </a:r>
            <a:endParaRPr sz="2600"/>
          </a:p>
        </p:txBody>
      </p:sp>
      <p:sp>
        <p:nvSpPr>
          <p:cNvPr id="126" name="Google Shape;126;p18"/>
          <p:cNvSpPr txBox="1"/>
          <p:nvPr/>
        </p:nvSpPr>
        <p:spPr>
          <a:xfrm>
            <a:off x="4614575" y="1292525"/>
            <a:ext cx="4426200" cy="35730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95959"/>
                </a:solidFill>
              </a:rPr>
              <a:t>For models initialized with GFS ICs compared to GFS Analysis:</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GFSv17 received the highest overall mean rating</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Differences between most AI ratings were small and not statistically significant</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In contrast to last year, the GFS and GFSv17 were generally favored over the AI models</a:t>
            </a:r>
            <a:endParaRPr>
              <a:solidFill>
                <a:srgbClr val="595959"/>
              </a:solidFill>
            </a:endParaRPr>
          </a:p>
          <a:p>
            <a:pPr indent="0" lvl="0" marL="9144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GFS and GFSv17 both saw a few large misses during the second half of the experiment</a:t>
            </a:r>
            <a:endParaRPr>
              <a:solidFill>
                <a:srgbClr val="595959"/>
              </a:solidFill>
            </a:endParaRPr>
          </a:p>
          <a:p>
            <a:pPr indent="0" lvl="0" marL="457200" rtl="0" algn="l">
              <a:spcBef>
                <a:spcPts val="0"/>
              </a:spcBef>
              <a:spcAft>
                <a:spcPts val="0"/>
              </a:spcAft>
              <a:buNone/>
            </a:pPr>
            <a:r>
              <a:rPr lang="en">
                <a:solidFill>
                  <a:srgbClr val="595959"/>
                </a:solidFill>
              </a:rPr>
              <a:t>	</a:t>
            </a:r>
            <a:endParaRPr>
              <a:solidFill>
                <a:srgbClr val="595959"/>
              </a:solidFill>
            </a:endParaRPr>
          </a:p>
        </p:txBody>
      </p:sp>
      <p:pic>
        <p:nvPicPr>
          <p:cNvPr id="127" name="Google Shape;127;p18"/>
          <p:cNvPicPr preferRelativeResize="0"/>
          <p:nvPr/>
        </p:nvPicPr>
        <p:blipFill rotWithShape="1">
          <a:blip r:embed="rId3">
            <a:alphaModFix/>
          </a:blip>
          <a:srcRect b="0" l="5306" r="8128" t="0"/>
          <a:stretch/>
        </p:blipFill>
        <p:spPr>
          <a:xfrm>
            <a:off x="198425" y="979725"/>
            <a:ext cx="4373575" cy="40420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p19"/>
          <p:cNvPicPr preferRelativeResize="0"/>
          <p:nvPr/>
        </p:nvPicPr>
        <p:blipFill rotWithShape="1">
          <a:blip r:embed="rId3">
            <a:alphaModFix/>
          </a:blip>
          <a:srcRect b="0" l="6922" r="7724" t="0"/>
          <a:stretch/>
        </p:blipFill>
        <p:spPr>
          <a:xfrm>
            <a:off x="66297" y="1337725"/>
            <a:ext cx="4574676" cy="3573001"/>
          </a:xfrm>
          <a:prstGeom prst="rect">
            <a:avLst/>
          </a:prstGeom>
          <a:noFill/>
          <a:ln>
            <a:noFill/>
          </a:ln>
        </p:spPr>
      </p:pic>
      <p:sp>
        <p:nvSpPr>
          <p:cNvPr id="133" name="Google Shape;133;p1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GFS ICs</a:t>
            </a:r>
            <a:endParaRPr sz="2600"/>
          </a:p>
        </p:txBody>
      </p:sp>
      <p:pic>
        <p:nvPicPr>
          <p:cNvPr id="134" name="Google Shape;134;p19" title="AI1AI2AI3_ai1barmin.png"/>
          <p:cNvPicPr preferRelativeResize="0"/>
          <p:nvPr/>
        </p:nvPicPr>
        <p:blipFill rotWithShape="1">
          <a:blip r:embed="rId4">
            <a:alphaModFix/>
          </a:blip>
          <a:srcRect b="0" l="7366" r="7874" t="0"/>
          <a:stretch/>
        </p:blipFill>
        <p:spPr>
          <a:xfrm>
            <a:off x="4534968" y="1333248"/>
            <a:ext cx="4574676" cy="3598013"/>
          </a:xfrm>
          <a:prstGeom prst="rect">
            <a:avLst/>
          </a:prstGeom>
          <a:noFill/>
          <a:ln>
            <a:noFill/>
          </a:ln>
        </p:spPr>
      </p:pic>
      <p:sp>
        <p:nvSpPr>
          <p:cNvPr id="135" name="Google Shape;135;p19"/>
          <p:cNvSpPr txBox="1"/>
          <p:nvPr/>
        </p:nvSpPr>
        <p:spPr>
          <a:xfrm>
            <a:off x="2147275" y="1947550"/>
            <a:ext cx="1885200" cy="49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38761D"/>
                </a:solidFill>
              </a:rPr>
              <a:t># Best Days</a:t>
            </a:r>
            <a:endParaRPr b="1" sz="1600">
              <a:solidFill>
                <a:srgbClr val="38761D"/>
              </a:solidFill>
            </a:endParaRPr>
          </a:p>
        </p:txBody>
      </p:sp>
      <p:sp>
        <p:nvSpPr>
          <p:cNvPr id="136" name="Google Shape;136;p19"/>
          <p:cNvSpPr txBox="1"/>
          <p:nvPr/>
        </p:nvSpPr>
        <p:spPr>
          <a:xfrm>
            <a:off x="6762775" y="1947550"/>
            <a:ext cx="1885200" cy="49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980000"/>
                </a:solidFill>
              </a:rPr>
              <a:t># Worst</a:t>
            </a:r>
            <a:r>
              <a:rPr b="1" lang="en" sz="1600">
                <a:solidFill>
                  <a:srgbClr val="980000"/>
                </a:solidFill>
              </a:rPr>
              <a:t> Days</a:t>
            </a:r>
            <a:endParaRPr b="1" sz="1600">
              <a:solidFill>
                <a:srgbClr val="98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GFS ICs</a:t>
            </a:r>
            <a:endParaRPr sz="2600"/>
          </a:p>
        </p:txBody>
      </p:sp>
      <p:pic>
        <p:nvPicPr>
          <p:cNvPr id="142" name="Google Shape;142;p20"/>
          <p:cNvPicPr preferRelativeResize="0"/>
          <p:nvPr/>
        </p:nvPicPr>
        <p:blipFill>
          <a:blip r:embed="rId3">
            <a:alphaModFix/>
          </a:blip>
          <a:stretch>
            <a:fillRect/>
          </a:stretch>
        </p:blipFill>
        <p:spPr>
          <a:xfrm>
            <a:off x="718538" y="856775"/>
            <a:ext cx="7706923" cy="4138925"/>
          </a:xfrm>
          <a:prstGeom prst="rect">
            <a:avLst/>
          </a:prstGeom>
          <a:noFill/>
          <a:ln>
            <a:noFill/>
          </a:ln>
        </p:spPr>
      </p:pic>
      <p:sp>
        <p:nvSpPr>
          <p:cNvPr id="143" name="Google Shape;143;p20"/>
          <p:cNvSpPr/>
          <p:nvPr/>
        </p:nvSpPr>
        <p:spPr>
          <a:xfrm>
            <a:off x="5860350" y="968100"/>
            <a:ext cx="2565000" cy="20100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Preliminary Results - EC ICs</a:t>
            </a:r>
            <a:endParaRPr sz="2600"/>
          </a:p>
        </p:txBody>
      </p:sp>
      <p:sp>
        <p:nvSpPr>
          <p:cNvPr id="149" name="Google Shape;149;p21"/>
          <p:cNvSpPr txBox="1"/>
          <p:nvPr/>
        </p:nvSpPr>
        <p:spPr>
          <a:xfrm>
            <a:off x="4614575" y="998838"/>
            <a:ext cx="4426200" cy="3835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95959"/>
                </a:solidFill>
              </a:rPr>
              <a:t>For models initialized with EC ICs compared to EC Analysis:</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GraphCast received the highest overall mean rating.  Note that GraphCast had the lowest rating with GFS ICs.</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Most AI models were rated about the same or better than the ECMWF</a:t>
            </a:r>
            <a:endParaRPr>
              <a:solidFill>
                <a:srgbClr val="595959"/>
              </a:solidFill>
            </a:endParaRPr>
          </a:p>
          <a:p>
            <a:pPr indent="0" lvl="0" marL="4572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Microsoft’s Aurora continued to be rated lower than than other models but was anecdotally much better than last year</a:t>
            </a:r>
            <a:endParaRPr>
              <a:solidFill>
                <a:srgbClr val="595959"/>
              </a:solidFill>
            </a:endParaRPr>
          </a:p>
          <a:p>
            <a:pPr indent="0" lvl="0" marL="914400" rtl="0" algn="l">
              <a:spcBef>
                <a:spcPts val="0"/>
              </a:spcBef>
              <a:spcAft>
                <a:spcPts val="0"/>
              </a:spcAft>
              <a:buNone/>
            </a:pPr>
            <a:r>
              <a:t/>
            </a:r>
            <a:endParaRPr>
              <a:solidFill>
                <a:srgbClr val="595959"/>
              </a:solidFill>
            </a:endParaRPr>
          </a:p>
          <a:p>
            <a:pPr indent="-317500" lvl="1" marL="457200" rtl="0" algn="l">
              <a:spcBef>
                <a:spcPts val="0"/>
              </a:spcBef>
              <a:spcAft>
                <a:spcPts val="0"/>
              </a:spcAft>
              <a:buClr>
                <a:srgbClr val="595959"/>
              </a:buClr>
              <a:buSzPts val="1400"/>
              <a:buChar char="○"/>
            </a:pPr>
            <a:r>
              <a:rPr lang="en">
                <a:solidFill>
                  <a:srgbClr val="595959"/>
                </a:solidFill>
              </a:rPr>
              <a:t>ECMWF struggled this year, often with greater forecast error than the operational GFS and GFSv17</a:t>
            </a:r>
            <a:endParaRPr>
              <a:solidFill>
                <a:srgbClr val="595959"/>
              </a:solidFill>
            </a:endParaRPr>
          </a:p>
          <a:p>
            <a:pPr indent="0" lvl="0" marL="457200" rtl="0" algn="l">
              <a:spcBef>
                <a:spcPts val="0"/>
              </a:spcBef>
              <a:spcAft>
                <a:spcPts val="0"/>
              </a:spcAft>
              <a:buNone/>
            </a:pPr>
            <a:r>
              <a:rPr lang="en">
                <a:solidFill>
                  <a:srgbClr val="595959"/>
                </a:solidFill>
              </a:rPr>
              <a:t>	</a:t>
            </a:r>
            <a:endParaRPr>
              <a:solidFill>
                <a:srgbClr val="595959"/>
              </a:solidFill>
            </a:endParaRPr>
          </a:p>
          <a:p>
            <a:pPr indent="0" lvl="0" marL="457200" rtl="0" algn="l">
              <a:spcBef>
                <a:spcPts val="0"/>
              </a:spcBef>
              <a:spcAft>
                <a:spcPts val="0"/>
              </a:spcAft>
              <a:buNone/>
            </a:pPr>
            <a:r>
              <a:t/>
            </a:r>
            <a:endParaRPr>
              <a:solidFill>
                <a:srgbClr val="595959"/>
              </a:solidFill>
            </a:endParaRPr>
          </a:p>
        </p:txBody>
      </p:sp>
      <p:pic>
        <p:nvPicPr>
          <p:cNvPr id="150" name="Google Shape;150;p21"/>
          <p:cNvPicPr preferRelativeResize="0"/>
          <p:nvPr/>
        </p:nvPicPr>
        <p:blipFill rotWithShape="1">
          <a:blip r:embed="rId3">
            <a:alphaModFix/>
          </a:blip>
          <a:srcRect b="0" l="5431" r="7673" t="0"/>
          <a:stretch/>
        </p:blipFill>
        <p:spPr>
          <a:xfrm>
            <a:off x="87325" y="937650"/>
            <a:ext cx="4426200" cy="407500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