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</p:sldIdLst>
  <p:sldSz cy="5143500" cx="9144000"/>
  <p:notesSz cx="6858000" cy="9144000"/>
  <p:embeddedFontLst>
    <p:embeddedFont>
      <p:font typeface="Montserrat SemiBold"/>
      <p:regular r:id="rId34"/>
      <p:bold r:id="rId35"/>
      <p:italic r:id="rId36"/>
      <p:boldItalic r:id="rId37"/>
    </p:embeddedFont>
    <p:embeddedFont>
      <p:font typeface="Proxima Nova"/>
      <p:regular r:id="rId38"/>
      <p:bold r:id="rId39"/>
      <p:italic r:id="rId40"/>
      <p:boldItalic r:id="rId41"/>
    </p:embeddedFont>
    <p:embeddedFont>
      <p:font typeface="Nunito"/>
      <p:regular r:id="rId42"/>
      <p:bold r:id="rId43"/>
      <p:italic r:id="rId44"/>
      <p:boldItalic r:id="rId45"/>
    </p:embeddedFont>
    <p:embeddedFont>
      <p:font typeface="Maven Pro"/>
      <p:regular r:id="rId46"/>
      <p:bold r:id="rId47"/>
    </p:embeddedFont>
    <p:embeddedFont>
      <p:font typeface="Proxima Nova Semibold"/>
      <p:regular r:id="rId48"/>
      <p:bold r:id="rId49"/>
      <p:boldItalic r:id="rId5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ProximaNova-italic.fntdata"/><Relationship Id="rId42" Type="http://schemas.openxmlformats.org/officeDocument/2006/relationships/font" Target="fonts/Nunito-regular.fntdata"/><Relationship Id="rId41" Type="http://schemas.openxmlformats.org/officeDocument/2006/relationships/font" Target="fonts/ProximaNova-boldItalic.fntdata"/><Relationship Id="rId44" Type="http://schemas.openxmlformats.org/officeDocument/2006/relationships/font" Target="fonts/Nunito-italic.fntdata"/><Relationship Id="rId43" Type="http://schemas.openxmlformats.org/officeDocument/2006/relationships/font" Target="fonts/Nunito-bold.fntdata"/><Relationship Id="rId46" Type="http://schemas.openxmlformats.org/officeDocument/2006/relationships/font" Target="fonts/MavenPro-regular.fntdata"/><Relationship Id="rId45" Type="http://schemas.openxmlformats.org/officeDocument/2006/relationships/font" Target="fonts/Nunito-bold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font" Target="fonts/ProximaNovaSemibold-regular.fntdata"/><Relationship Id="rId47" Type="http://schemas.openxmlformats.org/officeDocument/2006/relationships/font" Target="fonts/MavenPro-bold.fntdata"/><Relationship Id="rId49" Type="http://schemas.openxmlformats.org/officeDocument/2006/relationships/font" Target="fonts/ProximaNovaSemibold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font" Target="fonts/MontserratSemiBold-bold.fntdata"/><Relationship Id="rId34" Type="http://schemas.openxmlformats.org/officeDocument/2006/relationships/font" Target="fonts/MontserratSemiBold-regular.fntdata"/><Relationship Id="rId37" Type="http://schemas.openxmlformats.org/officeDocument/2006/relationships/font" Target="fonts/MontserratSemiBold-boldItalic.fntdata"/><Relationship Id="rId36" Type="http://schemas.openxmlformats.org/officeDocument/2006/relationships/font" Target="fonts/MontserratSemiBold-italic.fntdata"/><Relationship Id="rId39" Type="http://schemas.openxmlformats.org/officeDocument/2006/relationships/font" Target="fonts/ProximaNova-bold.fntdata"/><Relationship Id="rId38" Type="http://schemas.openxmlformats.org/officeDocument/2006/relationships/font" Target="fonts/ProximaNova-regular.fntdata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0" Type="http://schemas.openxmlformats.org/officeDocument/2006/relationships/font" Target="fonts/ProximaNovaSemibold-bold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f812a88606_1_3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3" name="Google Shape;83;g3f812a88606_1_3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d813d5ab62_0_1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3d813d5ab62_0_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d813d5ab62_0_1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3d813d5ab62_0_1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d813d5ab62_0_1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3d813d5ab62_0_1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3d813d5ab62_0_1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3d813d5ab62_0_1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3d813d5ab62_0_1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3d813d5ab62_0_1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3d813d5ab62_0_1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3d813d5ab62_0_1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3d813d5ab62_0_1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3d813d5ab62_0_1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3d813d5ab62_0_1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3d813d5ab62_0_1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3d813d5ab62_0_1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3d813d5ab62_0_1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3d813d5ab62_0_1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3d813d5ab62_0_1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d8460c2e6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d8460c2e6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3d813d5ab62_0_1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3d813d5ab62_0_1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3d813d5ab62_0_1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3d813d5ab62_0_1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3d813d5ab62_0_1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3d813d5ab62_0_1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3d813d5ab62_0_2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Google Shape;222;g3d813d5ab62_0_2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3f53b8d5dd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3f53b8d5dd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3f53b8d5ddd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" name="Google Shape;233;g3f53b8d5ddd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3f53b8d5ddd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" name="Google Shape;240;g3f53b8d5ddd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3f53b8d5ddd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3f53b8d5ddd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3326ebad0d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" name="Google Shape;253;g3326ebad0d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Isidora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d813d5ab62_0_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d813d5ab62_0_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d813d5ab62_0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3d813d5ab62_0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d813d5ab62_0_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d813d5ab62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d813d5ab62_0_1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3d813d5ab62_0_1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d813d5ab62_0_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3d813d5ab62_0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d813d5ab62_0_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3d813d5ab62_0_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d813d5ab62_0_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3d813d5ab62_0_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2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9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png"/><Relationship Id="rId3" Type="http://schemas.openxmlformats.org/officeDocument/2006/relationships/image" Target="../media/image2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7.png"/><Relationship Id="rId3" Type="http://schemas.openxmlformats.org/officeDocument/2006/relationships/image" Target="../media/image2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rgbClr val="094D70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 title="4.png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-7" y="8"/>
            <a:ext cx="9262536" cy="521015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/>
          <p:nvPr>
            <p:ph type="ctrTitle"/>
          </p:nvPr>
        </p:nvSpPr>
        <p:spPr>
          <a:xfrm>
            <a:off x="824000" y="1613813"/>
            <a:ext cx="42555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824000" y="3596300"/>
            <a:ext cx="4255500" cy="69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4" name="Google Shape;14;p2" title="UIFCW2026_Logo_whit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96350" y="3291650"/>
            <a:ext cx="1925852" cy="1445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rgbClr val="094D70"/>
        </a:solid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76;p11" title="7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2"/>
            <a:ext cx="9144000" cy="5143497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1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8" name="Google Shape;78;p11"/>
          <p:cNvSpPr txBox="1"/>
          <p:nvPr>
            <p:ph type="title"/>
          </p:nvPr>
        </p:nvSpPr>
        <p:spPr>
          <a:xfrm>
            <a:off x="824000" y="1613825"/>
            <a:ext cx="78981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rgbClr val="F9CB9C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3" title="6.png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-6"/>
            <a:ext cx="9270576" cy="5214699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3"/>
          <p:cNvSpPr txBox="1"/>
          <p:nvPr>
            <p:ph type="title"/>
          </p:nvPr>
        </p:nvSpPr>
        <p:spPr>
          <a:xfrm>
            <a:off x="824000" y="1613825"/>
            <a:ext cx="78981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9" name="Google Shape;19;p3" title="UIFCW2026_Logo_whit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40400" y="3679925"/>
            <a:ext cx="1481800" cy="11120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4" name="Google Shape;24;p4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" name="Google Shape;25;p4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26" name="Google Shape;26;p4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7" name="Google Shape;27;p4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8" name="Google Shape;28;p4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/>
          <p:nvPr>
            <p:ph idx="1" type="body"/>
          </p:nvPr>
        </p:nvSpPr>
        <p:spPr>
          <a:xfrm>
            <a:off x="1303800" y="1990050"/>
            <a:ext cx="34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2" type="body"/>
          </p:nvPr>
        </p:nvSpPr>
        <p:spPr>
          <a:xfrm>
            <a:off x="4903650" y="1990050"/>
            <a:ext cx="34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3" name="Google Shape;33;p5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5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35" name="Google Shape;35;p5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36" name="Google Shape;36;p5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7" name="Google Shape;37;p5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8" name="Google Shape;38;p5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6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1" name="Google Shape;41;p6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6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43" name="Google Shape;43;p6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44" name="Google Shape;44;p6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45" name="Google Shape;45;p6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46" name="Google Shape;46;p6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 txBox="1"/>
          <p:nvPr>
            <p:ph idx="1" type="body"/>
          </p:nvPr>
        </p:nvSpPr>
        <p:spPr>
          <a:xfrm>
            <a:off x="1303800" y="2309675"/>
            <a:ext cx="3312000" cy="222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49" name="Google Shape;49;p7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0" name="Google Shape;50;p7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7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52" name="Google Shape;52;p7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53" name="Google Shape;53;p7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4" name="Google Shape;54;p7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5" name="Google Shape;55;p7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rgbClr val="F9CB9C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oogle Shape;57;p8" title="Artificial Intelligence To Enhance Language Skills Presentation (10)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7433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8"/>
          <p:cNvSpPr txBox="1"/>
          <p:nvPr>
            <p:ph type="title"/>
          </p:nvPr>
        </p:nvSpPr>
        <p:spPr>
          <a:xfrm>
            <a:off x="824000" y="763600"/>
            <a:ext cx="5857800" cy="3573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9pPr>
          </a:lstStyle>
          <a:p/>
        </p:txBody>
      </p:sp>
      <p:sp>
        <p:nvSpPr>
          <p:cNvPr id="59" name="Google Shape;59;p8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0" name="Google Shape;60;p8" title="UIFCW2026_Logo_whit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40400" y="3679925"/>
            <a:ext cx="1481800" cy="11120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 txBox="1"/>
          <p:nvPr>
            <p:ph idx="1" type="subTitle"/>
          </p:nvPr>
        </p:nvSpPr>
        <p:spPr>
          <a:xfrm>
            <a:off x="1303800" y="2743203"/>
            <a:ext cx="3430500" cy="726000"/>
          </a:xfrm>
          <a:prstGeom prst="rect">
            <a:avLst/>
          </a:prstGeom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63" name="Google Shape;63;p9"/>
          <p:cNvSpPr txBox="1"/>
          <p:nvPr>
            <p:ph idx="2" type="body"/>
          </p:nvPr>
        </p:nvSpPr>
        <p:spPr>
          <a:xfrm>
            <a:off x="4877425" y="1040075"/>
            <a:ext cx="3430500" cy="3870600"/>
          </a:xfrm>
          <a:prstGeom prst="rect">
            <a:avLst/>
          </a:prstGeom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4" name="Google Shape;64;p9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5" name="Google Shape;65;p9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9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67" name="Google Shape;67;p9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68" name="Google Shape;68;p9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9" name="Google Shape;69;p9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0" name="Google Shape;70;p9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0"/>
          <p:cNvSpPr txBox="1"/>
          <p:nvPr>
            <p:ph idx="1" type="body"/>
          </p:nvPr>
        </p:nvSpPr>
        <p:spPr>
          <a:xfrm>
            <a:off x="1303800" y="4138975"/>
            <a:ext cx="5843100" cy="53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73" name="Google Shape;73;p10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74" name="Google Shape;74;p10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momentum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unito"/>
              <a:buChar char="●"/>
              <a:defRPr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-2984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-2984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-2984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-2984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-2984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-2984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-2984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-2984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7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8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3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3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9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2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0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8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8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1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2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8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hyperlink" Target="https://arxiv.org/pdf/2306.10574" TargetMode="External"/><Relationship Id="rId4" Type="http://schemas.openxmlformats.org/officeDocument/2006/relationships/hyperlink" Target="https://arxiv.org/pdf/2406.16947" TargetMode="External"/><Relationship Id="rId5" Type="http://schemas.openxmlformats.org/officeDocument/2006/relationships/image" Target="../media/image3.png"/><Relationship Id="rId6" Type="http://schemas.openxmlformats.org/officeDocument/2006/relationships/image" Target="../media/image6.png"/><Relationship Id="rId7" Type="http://schemas.openxmlformats.org/officeDocument/2006/relationships/image" Target="../media/image4.png"/><Relationship Id="rId8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/>
          <p:nvPr>
            <p:ph type="ctrTitle"/>
          </p:nvPr>
        </p:nvSpPr>
        <p:spPr>
          <a:xfrm>
            <a:off x="147650" y="1138050"/>
            <a:ext cx="8958000" cy="13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16667"/>
              <a:buFont typeface="Arial"/>
              <a:buNone/>
            </a:pPr>
            <a:r>
              <a:rPr lang="en"/>
              <a:t>Towards incorporating data assimilation in HRRRCast: a score-based approach</a:t>
            </a:r>
            <a:endParaRPr/>
          </a:p>
        </p:txBody>
      </p:sp>
      <p:sp>
        <p:nvSpPr>
          <p:cNvPr id="86" name="Google Shape;86;p13"/>
          <p:cNvSpPr txBox="1"/>
          <p:nvPr>
            <p:ph idx="1" type="subTitle"/>
          </p:nvPr>
        </p:nvSpPr>
        <p:spPr>
          <a:xfrm>
            <a:off x="278925" y="2682475"/>
            <a:ext cx="6423300" cy="98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Proxima Nova"/>
                <a:ea typeface="Proxima Nova"/>
                <a:cs typeface="Proxima Nova"/>
                <a:sym typeface="Proxima Nova"/>
              </a:rPr>
              <a:t>GSL: Daniel Abdi, Isidora Jankov, Vanderlei Vargas</a:t>
            </a:r>
            <a:endParaRPr sz="18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Proxima Nova"/>
                <a:ea typeface="Proxima Nova"/>
                <a:cs typeface="Proxima Nova"/>
                <a:sym typeface="Proxima Nova"/>
              </a:rPr>
              <a:t>MITRE: Conor Lewellyn, Nick Silverman, Nick Krall, Chris Miller</a:t>
            </a:r>
            <a:endParaRPr sz="18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" sz="1800">
                <a:latin typeface="Proxima Nova"/>
                <a:ea typeface="Proxima Nova"/>
                <a:cs typeface="Proxima Nova"/>
                <a:sym typeface="Proxima Nova"/>
              </a:rPr>
              <a:t>July 23, 2026</a:t>
            </a:r>
            <a:endParaRPr sz="1800"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2"/>
          <p:cNvSpPr txBox="1"/>
          <p:nvPr>
            <p:ph idx="4294967295" type="title"/>
          </p:nvPr>
        </p:nvSpPr>
        <p:spPr>
          <a:xfrm>
            <a:off x="311700" y="120131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ontserrat SemiBold"/>
                <a:ea typeface="Montserrat SemiBold"/>
                <a:cs typeface="Montserrat SemiBold"/>
                <a:sym typeface="Montserrat SemiBold"/>
              </a:rPr>
              <a:t>Station density 1:4 = 6.25%</a:t>
            </a:r>
            <a:endParaRPr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48" name="Google Shape;148;p22" title="T2M-00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845231"/>
            <a:ext cx="8839202" cy="34374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3"/>
          <p:cNvSpPr txBox="1"/>
          <p:nvPr>
            <p:ph idx="4294967295" type="title"/>
          </p:nvPr>
        </p:nvSpPr>
        <p:spPr>
          <a:xfrm>
            <a:off x="311700" y="120131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ontserrat SemiBold"/>
                <a:ea typeface="Montserrat SemiBold"/>
                <a:cs typeface="Montserrat SemiBold"/>
                <a:sym typeface="Montserrat SemiBold"/>
              </a:rPr>
              <a:t>Station density 1:8 = 1.56%</a:t>
            </a:r>
            <a:endParaRPr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54" name="Google Shape;154;p23" title="T2M-00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845231"/>
            <a:ext cx="8839202" cy="34374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4"/>
          <p:cNvSpPr txBox="1"/>
          <p:nvPr>
            <p:ph idx="4294967295" type="title"/>
          </p:nvPr>
        </p:nvSpPr>
        <p:spPr>
          <a:xfrm>
            <a:off x="311700" y="120131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ontserrat SemiBold"/>
                <a:ea typeface="Montserrat SemiBold"/>
                <a:cs typeface="Montserrat SemiBold"/>
                <a:sym typeface="Montserrat SemiBold"/>
              </a:rPr>
              <a:t>Station density 1:16 = 0.39%</a:t>
            </a:r>
            <a:endParaRPr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60" name="Google Shape;160;p24" title="T2M-00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845231"/>
            <a:ext cx="8839202" cy="34374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5"/>
          <p:cNvSpPr txBox="1"/>
          <p:nvPr>
            <p:ph idx="4294967295" type="title"/>
          </p:nvPr>
        </p:nvSpPr>
        <p:spPr>
          <a:xfrm>
            <a:off x="311700" y="120131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ontserrat SemiBold"/>
                <a:ea typeface="Montserrat SemiBold"/>
                <a:cs typeface="Montserrat SemiBold"/>
                <a:sym typeface="Montserrat SemiBold"/>
              </a:rPr>
              <a:t>Station density 1:4 = 6.25%</a:t>
            </a:r>
            <a:endParaRPr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66" name="Google Shape;166;p25" title="CAPE-00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845231"/>
            <a:ext cx="8839202" cy="34374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6"/>
          <p:cNvSpPr txBox="1"/>
          <p:nvPr>
            <p:ph idx="4294967295" type="title"/>
          </p:nvPr>
        </p:nvSpPr>
        <p:spPr>
          <a:xfrm>
            <a:off x="311700" y="120131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ontserrat SemiBold"/>
                <a:ea typeface="Montserrat SemiBold"/>
                <a:cs typeface="Montserrat SemiBold"/>
                <a:sym typeface="Montserrat SemiBold"/>
              </a:rPr>
              <a:t>Station density 1:8 = 1.56%</a:t>
            </a:r>
            <a:endParaRPr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72" name="Google Shape;172;p26" title="CAPE-00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845231"/>
            <a:ext cx="8839202" cy="34374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7"/>
          <p:cNvSpPr txBox="1"/>
          <p:nvPr>
            <p:ph idx="4294967295" type="title"/>
          </p:nvPr>
        </p:nvSpPr>
        <p:spPr>
          <a:xfrm>
            <a:off x="311700" y="120131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ontserrat SemiBold"/>
                <a:ea typeface="Montserrat SemiBold"/>
                <a:cs typeface="Montserrat SemiBold"/>
                <a:sym typeface="Montserrat SemiBold"/>
              </a:rPr>
              <a:t>Station density 1:16 = 0.39%</a:t>
            </a:r>
            <a:endParaRPr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78" name="Google Shape;178;p27" title="CAPE-00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845231"/>
            <a:ext cx="8839202" cy="34374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8"/>
          <p:cNvSpPr txBox="1"/>
          <p:nvPr>
            <p:ph idx="4294967295" type="title"/>
          </p:nvPr>
        </p:nvSpPr>
        <p:spPr>
          <a:xfrm>
            <a:off x="1737350" y="2133025"/>
            <a:ext cx="6279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ontserrat SemiBold"/>
                <a:ea typeface="Montserrat SemiBold"/>
                <a:cs typeface="Montserrat SemiBold"/>
                <a:sym typeface="Montserrat SemiBold"/>
              </a:rPr>
              <a:t>Capturing multivariate relationships</a:t>
            </a:r>
            <a:endParaRPr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9"/>
          <p:cNvSpPr txBox="1"/>
          <p:nvPr>
            <p:ph idx="4294967295" type="title"/>
          </p:nvPr>
        </p:nvSpPr>
        <p:spPr>
          <a:xfrm>
            <a:off x="311700" y="120131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ontserrat SemiBold"/>
                <a:ea typeface="Montserrat SemiBold"/>
                <a:cs typeface="Montserrat SemiBold"/>
                <a:sym typeface="Montserrat SemiBold"/>
              </a:rPr>
              <a:t>Multivariate relationship: with REFC obs</a:t>
            </a:r>
            <a:endParaRPr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89" name="Google Shape;189;p29" title="REFC-00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845231"/>
            <a:ext cx="8839202" cy="34374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30"/>
          <p:cNvSpPr txBox="1"/>
          <p:nvPr>
            <p:ph idx="4294967295" type="title"/>
          </p:nvPr>
        </p:nvSpPr>
        <p:spPr>
          <a:xfrm>
            <a:off x="311700" y="120131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ontserrat SemiBold"/>
                <a:ea typeface="Montserrat SemiBold"/>
                <a:cs typeface="Montserrat SemiBold"/>
                <a:sym typeface="Montserrat SemiBold"/>
              </a:rPr>
              <a:t>Multivariate relationship: without REFC obs</a:t>
            </a:r>
            <a:endParaRPr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95" name="Google Shape;195;p30" title="REFC-00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845231"/>
            <a:ext cx="8839202" cy="34374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1"/>
          <p:cNvSpPr txBox="1"/>
          <p:nvPr>
            <p:ph idx="4294967295" type="title"/>
          </p:nvPr>
        </p:nvSpPr>
        <p:spPr>
          <a:xfrm>
            <a:off x="311700" y="120131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ontserrat SemiBold"/>
                <a:ea typeface="Montserrat SemiBold"/>
                <a:cs typeface="Montserrat SemiBold"/>
                <a:sym typeface="Montserrat SemiBold"/>
              </a:rPr>
              <a:t>Multivariate relationship: learns REFC from APCP</a:t>
            </a:r>
            <a:endParaRPr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01" name="Google Shape;201;p31" title="APCP-00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845231"/>
            <a:ext cx="8839202" cy="34374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/>
          <p:cNvSpPr txBox="1"/>
          <p:nvPr>
            <p:ph idx="4294967295" type="title"/>
          </p:nvPr>
        </p:nvSpPr>
        <p:spPr>
          <a:xfrm>
            <a:off x="311700" y="207031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ontserrat SemiBold"/>
                <a:ea typeface="Montserrat SemiBold"/>
                <a:cs typeface="Montserrat SemiBold"/>
                <a:sym typeface="Montserrat SemiBold"/>
              </a:rPr>
              <a:t>DA as a bayesian inference problem</a:t>
            </a:r>
            <a:endParaRPr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92" name="Google Shape;92;p14" title="bayes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1475" y="706175"/>
            <a:ext cx="5913074" cy="3942049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4"/>
          <p:cNvSpPr txBox="1"/>
          <p:nvPr/>
        </p:nvSpPr>
        <p:spPr>
          <a:xfrm>
            <a:off x="6218150" y="1517400"/>
            <a:ext cx="2884800" cy="23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Advantages:</a:t>
            </a:r>
            <a:endParaRPr>
              <a:solidFill>
                <a:schemeClr val="dk2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</a:pPr>
            <a:r>
              <a:rPr b="1" lang="en">
                <a:solidFill>
                  <a:schemeClr val="dk2"/>
                </a:solidFill>
              </a:rPr>
              <a:t>Train once</a:t>
            </a:r>
            <a:r>
              <a:rPr lang="en">
                <a:solidFill>
                  <a:schemeClr val="dk2"/>
                </a:solidFill>
              </a:rPr>
              <a:t>, use with any observations!</a:t>
            </a:r>
            <a:endParaRPr>
              <a:solidFill>
                <a:schemeClr val="dk2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</a:pPr>
            <a:r>
              <a:rPr b="1" lang="en">
                <a:solidFill>
                  <a:schemeClr val="dk2"/>
                </a:solidFill>
              </a:rPr>
              <a:t>Generate ensembles</a:t>
            </a:r>
            <a:r>
              <a:rPr lang="en">
                <a:solidFill>
                  <a:schemeClr val="dk2"/>
                </a:solidFill>
              </a:rPr>
              <a:t> by stochastic sampling of the posterior</a:t>
            </a:r>
            <a:endParaRPr>
              <a:solidFill>
                <a:schemeClr val="dk2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</a:pPr>
            <a:r>
              <a:rPr lang="en">
                <a:solidFill>
                  <a:schemeClr val="dk2"/>
                </a:solidFill>
              </a:rPr>
              <a:t>Can be used with non-linear obs operators as long as </a:t>
            </a:r>
            <a:r>
              <a:rPr b="1" lang="en">
                <a:solidFill>
                  <a:schemeClr val="dk2"/>
                </a:solidFill>
              </a:rPr>
              <a:t>𝓗 and its Jacobian 𝜕𝓗/𝝏x</a:t>
            </a:r>
            <a:r>
              <a:rPr lang="en">
                <a:solidFill>
                  <a:schemeClr val="dk2"/>
                </a:solidFill>
              </a:rPr>
              <a:t> can be extracted?</a:t>
            </a:r>
            <a:endParaRPr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32"/>
          <p:cNvSpPr txBox="1"/>
          <p:nvPr>
            <p:ph idx="4294967295" type="title"/>
          </p:nvPr>
        </p:nvSpPr>
        <p:spPr>
          <a:xfrm>
            <a:off x="311700" y="120131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ontserrat SemiBold"/>
                <a:ea typeface="Montserrat SemiBold"/>
                <a:cs typeface="Montserrat SemiBold"/>
                <a:sym typeface="Montserrat SemiBold"/>
              </a:rPr>
              <a:t>Multivariate relationship: with T2M obs</a:t>
            </a:r>
            <a:endParaRPr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07" name="Google Shape;207;p32" title="T2M-00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845231"/>
            <a:ext cx="8839202" cy="34374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33"/>
          <p:cNvSpPr txBox="1"/>
          <p:nvPr>
            <p:ph idx="4294967295" type="title"/>
          </p:nvPr>
        </p:nvSpPr>
        <p:spPr>
          <a:xfrm>
            <a:off x="311700" y="120131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ontserrat SemiBold"/>
                <a:ea typeface="Montserrat SemiBold"/>
                <a:cs typeface="Montserrat SemiBold"/>
                <a:sym typeface="Montserrat SemiBold"/>
              </a:rPr>
              <a:t>Multivariate relationship: without T2M obs</a:t>
            </a:r>
            <a:endParaRPr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13" name="Google Shape;213;p33" title="T2M-00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845231"/>
            <a:ext cx="8839202" cy="34374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4"/>
          <p:cNvSpPr txBox="1"/>
          <p:nvPr>
            <p:ph idx="4294967295" type="title"/>
          </p:nvPr>
        </p:nvSpPr>
        <p:spPr>
          <a:xfrm>
            <a:off x="311700" y="120131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ontserrat SemiBold"/>
                <a:ea typeface="Montserrat SemiBold"/>
                <a:cs typeface="Montserrat SemiBold"/>
                <a:sym typeface="Montserrat SemiBold"/>
              </a:rPr>
              <a:t>Multivariate relationship: with CAPE obs</a:t>
            </a:r>
            <a:endParaRPr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19" name="Google Shape;219;p34" title="CAPE-00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845231"/>
            <a:ext cx="8839202" cy="34374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35"/>
          <p:cNvSpPr txBox="1"/>
          <p:nvPr>
            <p:ph idx="4294967295" type="title"/>
          </p:nvPr>
        </p:nvSpPr>
        <p:spPr>
          <a:xfrm>
            <a:off x="311700" y="120131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ontserrat SemiBold"/>
                <a:ea typeface="Montserrat SemiBold"/>
                <a:cs typeface="Montserrat SemiBold"/>
                <a:sym typeface="Montserrat SemiBold"/>
              </a:rPr>
              <a:t>Multivariate relationship: </a:t>
            </a:r>
            <a:r>
              <a:rPr lang="en">
                <a:latin typeface="Montserrat SemiBold"/>
                <a:ea typeface="Montserrat SemiBold"/>
                <a:cs typeface="Montserrat SemiBold"/>
                <a:sym typeface="Montserrat SemiBold"/>
              </a:rPr>
              <a:t>without</a:t>
            </a:r>
            <a:r>
              <a:rPr lang="en">
                <a:latin typeface="Montserrat SemiBold"/>
                <a:ea typeface="Montserrat SemiBold"/>
                <a:cs typeface="Montserrat SemiBold"/>
                <a:sym typeface="Montserrat SemiBold"/>
              </a:rPr>
              <a:t> CAPE obs</a:t>
            </a:r>
            <a:endParaRPr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25" name="Google Shape;225;p35" title="CAPE-00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845231"/>
            <a:ext cx="8839202" cy="34374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36"/>
          <p:cNvSpPr txBox="1"/>
          <p:nvPr>
            <p:ph idx="4294967295" type="title"/>
          </p:nvPr>
        </p:nvSpPr>
        <p:spPr>
          <a:xfrm>
            <a:off x="2704375" y="2239700"/>
            <a:ext cx="3886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ontserrat SemiBold"/>
                <a:ea typeface="Montserrat SemiBold"/>
                <a:cs typeface="Montserrat SemiBold"/>
                <a:sym typeface="Montserrat SemiBold"/>
              </a:rPr>
              <a:t>MITRE experience</a:t>
            </a:r>
            <a:endParaRPr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37"/>
          <p:cNvSpPr txBox="1"/>
          <p:nvPr>
            <p:ph idx="4294967295" type="title"/>
          </p:nvPr>
        </p:nvSpPr>
        <p:spPr>
          <a:xfrm>
            <a:off x="311700" y="120131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ontserrat SemiBold"/>
                <a:ea typeface="Montserrat SemiBold"/>
                <a:cs typeface="Montserrat SemiBold"/>
                <a:sym typeface="Montserrat SemiBold"/>
              </a:rPr>
              <a:t>Cautionary tales</a:t>
            </a:r>
            <a:endParaRPr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36" name="Google Shape;236;p37"/>
          <p:cNvSpPr txBox="1"/>
          <p:nvPr/>
        </p:nvSpPr>
        <p:spPr>
          <a:xfrm>
            <a:off x="311700" y="807725"/>
            <a:ext cx="8832300" cy="363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AutoNum type="arabicPeriod"/>
            </a:pPr>
            <a:r>
              <a:rPr lang="en">
                <a:solidFill>
                  <a:schemeClr val="dk2"/>
                </a:solidFill>
              </a:rPr>
              <a:t>SDA does not use the model forecast as a background!</a:t>
            </a:r>
            <a:endParaRPr>
              <a:solidFill>
                <a:schemeClr val="dk2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AutoNum type="alphaLcPeriod"/>
            </a:pPr>
            <a:r>
              <a:rPr lang="en">
                <a:solidFill>
                  <a:schemeClr val="dk2"/>
                </a:solidFill>
              </a:rPr>
              <a:t>Producing DA over sparse obs stations over complex terrain could be difficult</a:t>
            </a:r>
            <a:endParaRPr>
              <a:solidFill>
                <a:schemeClr val="dk2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AutoNum type="alphaLcPeriod"/>
            </a:pPr>
            <a:r>
              <a:rPr lang="en">
                <a:solidFill>
                  <a:schemeClr val="dk2"/>
                </a:solidFill>
              </a:rPr>
              <a:t>Solution: Initialize SDA with background or construct pseudo-obs from background</a:t>
            </a:r>
            <a:endParaRPr>
              <a:solidFill>
                <a:schemeClr val="dk2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AutoNum type="arabicPeriod"/>
            </a:pPr>
            <a:r>
              <a:rPr lang="en">
                <a:solidFill>
                  <a:schemeClr val="dk2"/>
                </a:solidFill>
              </a:rPr>
              <a:t>SDA replace the covariance term with scalar inflation term</a:t>
            </a:r>
            <a:endParaRPr>
              <a:solidFill>
                <a:schemeClr val="dk2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AutoNum type="alphaLcPeriod"/>
            </a:pPr>
            <a:r>
              <a:rPr lang="en">
                <a:solidFill>
                  <a:schemeClr val="dk2"/>
                </a:solidFill>
              </a:rPr>
              <a:t>Observation </a:t>
            </a:r>
            <a:r>
              <a:rPr lang="en">
                <a:solidFill>
                  <a:schemeClr val="dk2"/>
                </a:solidFill>
              </a:rPr>
              <a:t>influence</a:t>
            </a:r>
            <a:r>
              <a:rPr lang="en">
                <a:solidFill>
                  <a:schemeClr val="dk2"/>
                </a:solidFill>
              </a:rPr>
              <a:t> radius is much smaller</a:t>
            </a:r>
            <a:endParaRPr>
              <a:solidFill>
                <a:schemeClr val="dk2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AutoNum type="alphaLcPeriod"/>
            </a:pPr>
            <a:r>
              <a:rPr lang="en">
                <a:solidFill>
                  <a:schemeClr val="dk2"/>
                </a:solidFill>
              </a:rPr>
              <a:t>High-frequency artefacts observed</a:t>
            </a:r>
            <a:endParaRPr>
              <a:solidFill>
                <a:schemeClr val="dk2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AutoNum type="arabicPeriod"/>
            </a:pPr>
            <a:r>
              <a:rPr lang="en">
                <a:solidFill>
                  <a:schemeClr val="dk2"/>
                </a:solidFill>
              </a:rPr>
              <a:t>Handling non-linear observation operators not </a:t>
            </a:r>
            <a:r>
              <a:rPr lang="en">
                <a:solidFill>
                  <a:schemeClr val="dk2"/>
                </a:solidFill>
              </a:rPr>
              <a:t>straightforward</a:t>
            </a:r>
            <a:endParaRPr>
              <a:solidFill>
                <a:schemeClr val="dk2"/>
              </a:solidFill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</p:txBody>
      </p:sp>
      <p:pic>
        <p:nvPicPr>
          <p:cNvPr id="237" name="Google Shape;237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5800" y="2509225"/>
            <a:ext cx="6300176" cy="1896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38"/>
          <p:cNvSpPr txBox="1"/>
          <p:nvPr>
            <p:ph idx="4294967295" type="title"/>
          </p:nvPr>
        </p:nvSpPr>
        <p:spPr>
          <a:xfrm>
            <a:off x="311700" y="120131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ontserrat SemiBold"/>
                <a:ea typeface="Montserrat SemiBold"/>
                <a:cs typeface="Montserrat SemiBold"/>
                <a:sym typeface="Montserrat SemiBold"/>
              </a:rPr>
              <a:t>Forecast initialized SDA</a:t>
            </a:r>
            <a:endParaRPr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43" name="Google Shape;243;p38"/>
          <p:cNvSpPr txBox="1"/>
          <p:nvPr/>
        </p:nvSpPr>
        <p:spPr>
          <a:xfrm>
            <a:off x="311700" y="750275"/>
            <a:ext cx="8424900" cy="48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</a:pPr>
            <a:r>
              <a:rPr lang="en">
                <a:solidFill>
                  <a:schemeClr val="dk2"/>
                </a:solidFill>
              </a:rPr>
              <a:t>Forecast initialized SDA consistently outperforms both the raw forecast and the Kalman filter</a:t>
            </a:r>
            <a:endParaRPr>
              <a:solidFill>
                <a:schemeClr val="dk2"/>
              </a:solidFill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</p:txBody>
      </p:sp>
      <p:pic>
        <p:nvPicPr>
          <p:cNvPr id="244" name="Google Shape;244;p38"/>
          <p:cNvPicPr preferRelativeResize="0"/>
          <p:nvPr/>
        </p:nvPicPr>
        <p:blipFill rotWithShape="1">
          <a:blip r:embed="rId3">
            <a:alphaModFix/>
          </a:blip>
          <a:srcRect b="0" l="0" r="0" t="1390"/>
          <a:stretch/>
        </p:blipFill>
        <p:spPr>
          <a:xfrm>
            <a:off x="1866900" y="1197700"/>
            <a:ext cx="4598100" cy="3493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39"/>
          <p:cNvSpPr txBox="1"/>
          <p:nvPr>
            <p:ph idx="4294967295" type="title"/>
          </p:nvPr>
        </p:nvSpPr>
        <p:spPr>
          <a:xfrm>
            <a:off x="311700" y="120131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ontserrat SemiBold"/>
                <a:ea typeface="Montserrat SemiBold"/>
                <a:cs typeface="Montserrat SemiBold"/>
                <a:sym typeface="Montserrat SemiBold"/>
              </a:rPr>
              <a:t>Next steps: real observations</a:t>
            </a:r>
            <a:endParaRPr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50" name="Google Shape;250;p39"/>
          <p:cNvSpPr txBox="1"/>
          <p:nvPr/>
        </p:nvSpPr>
        <p:spPr>
          <a:xfrm>
            <a:off x="311700" y="807725"/>
            <a:ext cx="8832300" cy="363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</a:pPr>
            <a:r>
              <a:rPr lang="en">
                <a:solidFill>
                  <a:schemeClr val="dk2"/>
                </a:solidFill>
              </a:rPr>
              <a:t>Incorporate real observations</a:t>
            </a:r>
            <a:endParaRPr>
              <a:solidFill>
                <a:schemeClr val="dk2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</a:pPr>
            <a:r>
              <a:rPr lang="en">
                <a:solidFill>
                  <a:schemeClr val="dk2"/>
                </a:solidFill>
              </a:rPr>
              <a:t>Directly observed surface variables should be straight-forward</a:t>
            </a:r>
            <a:endParaRPr>
              <a:solidFill>
                <a:schemeClr val="dk2"/>
              </a:solidFill>
            </a:endParaRPr>
          </a:p>
          <a:p>
            <a:pPr indent="-317500" lvl="2" marL="13716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</a:pPr>
            <a:r>
              <a:rPr lang="en">
                <a:solidFill>
                  <a:schemeClr val="dk2"/>
                </a:solidFill>
              </a:rPr>
              <a:t>METAR s</a:t>
            </a:r>
            <a:r>
              <a:rPr lang="en">
                <a:solidFill>
                  <a:schemeClr val="dk2"/>
                </a:solidFill>
              </a:rPr>
              <a:t>urface obs: T2M, D2M, U10M, V10M, MSLP</a:t>
            </a:r>
            <a:endParaRPr>
              <a:solidFill>
                <a:schemeClr val="dk2"/>
              </a:solidFill>
            </a:endParaRPr>
          </a:p>
          <a:p>
            <a:pPr indent="-317500" lvl="2" marL="13716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</a:pPr>
            <a:r>
              <a:rPr lang="en">
                <a:solidFill>
                  <a:schemeClr val="dk2"/>
                </a:solidFill>
              </a:rPr>
              <a:t>Upper-air: Radiosonde temperature/wind profiles</a:t>
            </a:r>
            <a:endParaRPr>
              <a:solidFill>
                <a:schemeClr val="dk2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</a:pPr>
            <a:r>
              <a:rPr lang="en">
                <a:solidFill>
                  <a:schemeClr val="dk2"/>
                </a:solidFill>
              </a:rPr>
              <a:t>Satellite products are hard, require forward operators like CRTM</a:t>
            </a:r>
            <a:endParaRPr>
              <a:solidFill>
                <a:schemeClr val="dk2"/>
              </a:solidFill>
            </a:endParaRPr>
          </a:p>
          <a:p>
            <a:pPr indent="-317500" lvl="2" marL="13716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</a:pPr>
            <a:r>
              <a:rPr lang="en">
                <a:solidFill>
                  <a:schemeClr val="dk2"/>
                </a:solidFill>
              </a:rPr>
              <a:t>A wrapper around CRTM or preferably an AI emulator of it</a:t>
            </a:r>
            <a:endParaRPr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</a:pPr>
            <a:r>
              <a:rPr lang="en">
                <a:solidFill>
                  <a:schemeClr val="dk2"/>
                </a:solidFill>
              </a:rPr>
              <a:t>Incorporate background forecast to SDA</a:t>
            </a:r>
            <a:endParaRPr>
              <a:solidFill>
                <a:schemeClr val="dk2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</a:pPr>
            <a:r>
              <a:rPr lang="en">
                <a:solidFill>
                  <a:schemeClr val="dk2"/>
                </a:solidFill>
              </a:rPr>
              <a:t>As pseudo-observations during inference?</a:t>
            </a:r>
            <a:endParaRPr>
              <a:solidFill>
                <a:schemeClr val="dk2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</a:pPr>
            <a:r>
              <a:rPr lang="en">
                <a:solidFill>
                  <a:schemeClr val="dk2"/>
                </a:solidFill>
              </a:rPr>
              <a:t>Conditioning during training of the prior network?</a:t>
            </a:r>
            <a:endParaRPr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40"/>
          <p:cNvSpPr txBox="1"/>
          <p:nvPr>
            <p:ph type="title"/>
          </p:nvPr>
        </p:nvSpPr>
        <p:spPr>
          <a:xfrm>
            <a:off x="1298850" y="2176258"/>
            <a:ext cx="7115100" cy="60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roxima Nova Semibold"/>
                <a:ea typeface="Proxima Nova Semibold"/>
                <a:cs typeface="Proxima Nova Semibold"/>
                <a:sym typeface="Proxima Nova Semibold"/>
              </a:rPr>
              <a:t>Thank you</a:t>
            </a:r>
            <a:endParaRPr>
              <a:latin typeface="Proxima Nova Semibold"/>
              <a:ea typeface="Proxima Nova Semibold"/>
              <a:cs typeface="Proxima Nova Semibold"/>
              <a:sym typeface="Proxima Nova Semibold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5"/>
          <p:cNvSpPr txBox="1"/>
          <p:nvPr>
            <p:ph idx="4294967295" type="title"/>
          </p:nvPr>
        </p:nvSpPr>
        <p:spPr>
          <a:xfrm>
            <a:off x="311700" y="120131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ontserrat SemiBold"/>
                <a:ea typeface="Montserrat SemiBold"/>
                <a:cs typeface="Montserrat SemiBold"/>
                <a:sym typeface="Montserrat SemiBold"/>
              </a:rPr>
              <a:t>SDA algorithm</a:t>
            </a:r>
            <a:endParaRPr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99" name="Google Shape;99;p15"/>
          <p:cNvSpPr txBox="1"/>
          <p:nvPr/>
        </p:nvSpPr>
        <p:spPr>
          <a:xfrm>
            <a:off x="352700" y="3986350"/>
            <a:ext cx="8829300" cy="82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 u="sng">
                <a:solidFill>
                  <a:schemeClr val="hlink"/>
                </a:solidFill>
                <a:hlinkClick r:id="rId3"/>
              </a:rPr>
              <a:t>Rozet et. al 2023</a:t>
            </a:r>
            <a:r>
              <a:rPr lang="en" sz="1800">
                <a:solidFill>
                  <a:schemeClr val="dk2"/>
                </a:solidFill>
              </a:rPr>
              <a:t> original algorithm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 u="sng">
                <a:solidFill>
                  <a:schemeClr val="hlink"/>
                </a:solidFill>
                <a:hlinkClick r:id="rId4"/>
              </a:rPr>
              <a:t>Manshausen 2024 </a:t>
            </a:r>
            <a:r>
              <a:rPr lang="en" sz="1800">
                <a:solidFill>
                  <a:schemeClr val="dk2"/>
                </a:solidFill>
              </a:rPr>
              <a:t> SDA using HRRR dataset over Oklahoma for u10,v10,precip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100" name="Google Shape;100;p15" title="p1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982613" y="1171900"/>
            <a:ext cx="4132051" cy="447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5" title="p2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982612" y="2046350"/>
            <a:ext cx="2820425" cy="527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5" title="p3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982613" y="2661600"/>
            <a:ext cx="3831788" cy="527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5" title="p5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982613" y="3633875"/>
            <a:ext cx="4380749" cy="352475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5"/>
          <p:cNvSpPr txBox="1"/>
          <p:nvPr/>
        </p:nvSpPr>
        <p:spPr>
          <a:xfrm>
            <a:off x="455863" y="3187675"/>
            <a:ext cx="6885300" cy="3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Looks very much like 3D-Var cost function’s second term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05" name="Google Shape;105;p15"/>
          <p:cNvSpPr txBox="1"/>
          <p:nvPr/>
        </p:nvSpPr>
        <p:spPr>
          <a:xfrm>
            <a:off x="440388" y="736575"/>
            <a:ext cx="8391900" cy="3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Posterior score: prior (</a:t>
            </a:r>
            <a:r>
              <a:rPr b="1" lang="en" sz="1800">
                <a:solidFill>
                  <a:schemeClr val="dk2"/>
                </a:solidFill>
              </a:rPr>
              <a:t>learned background</a:t>
            </a:r>
            <a:r>
              <a:rPr lang="en" sz="1800">
                <a:solidFill>
                  <a:schemeClr val="dk2"/>
                </a:solidFill>
              </a:rPr>
              <a:t>) + likelihood score (</a:t>
            </a:r>
            <a:r>
              <a:rPr b="1" lang="en" sz="1800">
                <a:solidFill>
                  <a:schemeClr val="dk2"/>
                </a:solidFill>
              </a:rPr>
              <a:t>guidance</a:t>
            </a:r>
            <a:r>
              <a:rPr lang="en" sz="1800">
                <a:solidFill>
                  <a:schemeClr val="dk2"/>
                </a:solidFill>
              </a:rPr>
              <a:t>)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06" name="Google Shape;106;p15"/>
          <p:cNvSpPr txBox="1"/>
          <p:nvPr/>
        </p:nvSpPr>
        <p:spPr>
          <a:xfrm>
            <a:off x="423513" y="1634675"/>
            <a:ext cx="7968900" cy="3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Gaussian assumption for the likelihood, then take log of the exp function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6"/>
          <p:cNvSpPr txBox="1"/>
          <p:nvPr>
            <p:ph idx="4294967295" type="title"/>
          </p:nvPr>
        </p:nvSpPr>
        <p:spPr>
          <a:xfrm>
            <a:off x="311700" y="120131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ontserrat SemiBold"/>
                <a:ea typeface="Montserrat SemiBold"/>
                <a:cs typeface="Montserrat SemiBold"/>
                <a:sym typeface="Montserrat SemiBold"/>
              </a:rPr>
              <a:t>SDA workflow</a:t>
            </a:r>
            <a:endParaRPr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12" name="Google Shape;112;p16" title="SDA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3450" y="791900"/>
            <a:ext cx="5677599" cy="3648650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16"/>
          <p:cNvSpPr txBox="1"/>
          <p:nvPr/>
        </p:nvSpPr>
        <p:spPr>
          <a:xfrm>
            <a:off x="6071050" y="807725"/>
            <a:ext cx="3072900" cy="363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</a:pPr>
            <a:r>
              <a:rPr lang="en">
                <a:solidFill>
                  <a:schemeClr val="dk2"/>
                </a:solidFill>
              </a:rPr>
              <a:t>Training:</a:t>
            </a:r>
            <a:endParaRPr>
              <a:solidFill>
                <a:schemeClr val="dk2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</a:pPr>
            <a:r>
              <a:rPr lang="en">
                <a:solidFill>
                  <a:schemeClr val="dk2"/>
                </a:solidFill>
              </a:rPr>
              <a:t>Learns weather distribution in the HRRR analysis dataset</a:t>
            </a:r>
            <a:endParaRPr>
              <a:solidFill>
                <a:schemeClr val="dk2"/>
              </a:solidFill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</a:pPr>
            <a:r>
              <a:rPr lang="en">
                <a:solidFill>
                  <a:schemeClr val="dk2"/>
                </a:solidFill>
              </a:rPr>
              <a:t>Inference:</a:t>
            </a:r>
            <a:endParaRPr>
              <a:solidFill>
                <a:schemeClr val="dk2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</a:pPr>
            <a:r>
              <a:rPr lang="en">
                <a:solidFill>
                  <a:schemeClr val="dk2"/>
                </a:solidFill>
              </a:rPr>
              <a:t>Maximum </a:t>
            </a:r>
            <a:r>
              <a:rPr lang="en">
                <a:solidFill>
                  <a:schemeClr val="dk2"/>
                </a:solidFill>
              </a:rPr>
              <a:t>likelihood optimization</a:t>
            </a:r>
            <a:endParaRPr>
              <a:solidFill>
                <a:schemeClr val="dk2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</a:pPr>
            <a:r>
              <a:rPr lang="en">
                <a:solidFill>
                  <a:schemeClr val="dk2"/>
                </a:solidFill>
              </a:rPr>
              <a:t>Likelihood score goes to 0 with more denoising steps</a:t>
            </a:r>
            <a:endParaRPr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7"/>
          <p:cNvSpPr txBox="1"/>
          <p:nvPr>
            <p:ph idx="4294967295" type="title"/>
          </p:nvPr>
        </p:nvSpPr>
        <p:spPr>
          <a:xfrm>
            <a:off x="311700" y="120131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ontserrat SemiBold"/>
                <a:ea typeface="Montserrat SemiBold"/>
                <a:cs typeface="Montserrat SemiBold"/>
                <a:sym typeface="Montserrat SemiBold"/>
              </a:rPr>
              <a:t>Our implementation</a:t>
            </a:r>
            <a:endParaRPr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9" name="Google Shape;119;p17"/>
          <p:cNvSpPr txBox="1"/>
          <p:nvPr/>
        </p:nvSpPr>
        <p:spPr>
          <a:xfrm>
            <a:off x="311700" y="807725"/>
            <a:ext cx="8832300" cy="363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</a:pPr>
            <a:r>
              <a:rPr lang="en">
                <a:solidFill>
                  <a:schemeClr val="dk2"/>
                </a:solidFill>
              </a:rPr>
              <a:t>Denoiser training and network architecture</a:t>
            </a:r>
            <a:endParaRPr>
              <a:solidFill>
                <a:schemeClr val="dk2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</a:pPr>
            <a:r>
              <a:rPr lang="en">
                <a:solidFill>
                  <a:schemeClr val="dk2"/>
                </a:solidFill>
              </a:rPr>
              <a:t>Reuse entire HRRRCast infrastructure!</a:t>
            </a:r>
            <a:endParaRPr>
              <a:solidFill>
                <a:schemeClr val="dk2"/>
              </a:solidFill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</a:pPr>
            <a:r>
              <a:rPr lang="en">
                <a:solidFill>
                  <a:schemeClr val="dk2"/>
                </a:solidFill>
              </a:rPr>
              <a:t>Observation operators are so far all analytic and linear</a:t>
            </a:r>
            <a:endParaRPr>
              <a:solidFill>
                <a:schemeClr val="dk2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</a:pPr>
            <a:r>
              <a:rPr lang="en">
                <a:solidFill>
                  <a:schemeClr val="dk2"/>
                </a:solidFill>
              </a:rPr>
              <a:t>𝓗(</a:t>
            </a:r>
            <a:r>
              <a:rPr b="1" lang="en">
                <a:solidFill>
                  <a:schemeClr val="dk2"/>
                </a:solidFill>
              </a:rPr>
              <a:t>x</a:t>
            </a:r>
            <a:r>
              <a:rPr lang="en">
                <a:solidFill>
                  <a:schemeClr val="dk2"/>
                </a:solidFill>
              </a:rPr>
              <a:t>) = 𝓗</a:t>
            </a:r>
            <a:r>
              <a:rPr b="1" lang="en">
                <a:solidFill>
                  <a:schemeClr val="dk2"/>
                </a:solidFill>
              </a:rPr>
              <a:t>x</a:t>
            </a:r>
            <a:endParaRPr b="1">
              <a:solidFill>
                <a:schemeClr val="dk2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</a:pPr>
            <a:r>
              <a:rPr lang="en">
                <a:solidFill>
                  <a:schemeClr val="dk2"/>
                </a:solidFill>
              </a:rPr>
              <a:t>Easy to compute Adjoint/Jacobian</a:t>
            </a:r>
            <a:endParaRPr>
              <a:solidFill>
                <a:schemeClr val="dk2"/>
              </a:solidFill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dk2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</a:pPr>
            <a:r>
              <a:rPr lang="en">
                <a:solidFill>
                  <a:schemeClr val="dk2"/>
                </a:solidFill>
              </a:rPr>
              <a:t>Implemented observation operators</a:t>
            </a:r>
            <a:endParaRPr>
              <a:solidFill>
                <a:schemeClr val="dk2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</a:pPr>
            <a:r>
              <a:rPr lang="en">
                <a:solidFill>
                  <a:schemeClr val="dk2"/>
                </a:solidFill>
              </a:rPr>
              <a:t>Index-based operator: as used by the NVIDIA paper</a:t>
            </a:r>
            <a:endParaRPr>
              <a:solidFill>
                <a:schemeClr val="dk2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</a:pPr>
            <a:r>
              <a:rPr lang="en">
                <a:solidFill>
                  <a:schemeClr val="dk2"/>
                </a:solidFill>
              </a:rPr>
              <a:t>Interpolation operators: bilinear, bicubic</a:t>
            </a:r>
            <a:endParaRPr>
              <a:solidFill>
                <a:schemeClr val="dk2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</a:pPr>
            <a:r>
              <a:rPr b="1" lang="en">
                <a:solidFill>
                  <a:schemeClr val="dk2"/>
                </a:solidFill>
              </a:rPr>
              <a:t>Neighborhood operators</a:t>
            </a:r>
            <a:r>
              <a:rPr lang="en">
                <a:solidFill>
                  <a:schemeClr val="dk2"/>
                </a:solidFill>
              </a:rPr>
              <a:t>: uniform and gaussian kernels with given radius of influence</a:t>
            </a:r>
            <a:endParaRPr>
              <a:solidFill>
                <a:schemeClr val="dk2"/>
              </a:solidFill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</a:pPr>
            <a:r>
              <a:rPr lang="en">
                <a:solidFill>
                  <a:schemeClr val="dk2"/>
                </a:solidFill>
              </a:rPr>
              <a:t>SDA seems to be flexible enough for non-linear operators</a:t>
            </a:r>
            <a:endParaRPr>
              <a:solidFill>
                <a:schemeClr val="dk2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</a:pPr>
            <a:r>
              <a:rPr lang="en">
                <a:solidFill>
                  <a:schemeClr val="dk2"/>
                </a:solidFill>
              </a:rPr>
              <a:t>E.g CRTM or CRTM-emulator can provide 𝓗 and its adjoint</a:t>
            </a:r>
            <a:endParaRPr>
              <a:solidFill>
                <a:schemeClr val="dk2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</a:pPr>
            <a:r>
              <a:rPr lang="en">
                <a:solidFill>
                  <a:schemeClr val="dk2"/>
                </a:solidFill>
              </a:rPr>
              <a:t>Other complex obs operators: train a NN-emulator and use auto-diff to compute Jacobian?</a:t>
            </a:r>
            <a:endParaRPr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8"/>
          <p:cNvSpPr txBox="1"/>
          <p:nvPr>
            <p:ph idx="4294967295" type="title"/>
          </p:nvPr>
        </p:nvSpPr>
        <p:spPr>
          <a:xfrm>
            <a:off x="1615450" y="2239700"/>
            <a:ext cx="629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ontserrat SemiBold"/>
                <a:ea typeface="Montserrat SemiBold"/>
                <a:cs typeface="Montserrat SemiBold"/>
                <a:sym typeface="Montserrat SemiBold"/>
              </a:rPr>
              <a:t>Results with pseudo-observations</a:t>
            </a:r>
            <a:endParaRPr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9"/>
          <p:cNvSpPr txBox="1"/>
          <p:nvPr>
            <p:ph idx="4294967295" type="title"/>
          </p:nvPr>
        </p:nvSpPr>
        <p:spPr>
          <a:xfrm>
            <a:off x="311700" y="120131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ontserrat SemiBold"/>
                <a:ea typeface="Montserrat SemiBold"/>
                <a:cs typeface="Montserrat SemiBold"/>
                <a:sym typeface="Montserrat SemiBold"/>
              </a:rPr>
              <a:t>S</a:t>
            </a:r>
            <a:r>
              <a:rPr lang="en">
                <a:latin typeface="Montserrat SemiBold"/>
                <a:ea typeface="Montserrat SemiBold"/>
                <a:cs typeface="Montserrat SemiBold"/>
                <a:sym typeface="Montserrat SemiBold"/>
              </a:rPr>
              <a:t>tation density 1:4 = 6.25%</a:t>
            </a:r>
            <a:endParaRPr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30" name="Google Shape;130;p19" title="REFC-00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845231"/>
            <a:ext cx="8839202" cy="34374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0"/>
          <p:cNvSpPr txBox="1"/>
          <p:nvPr>
            <p:ph idx="4294967295" type="title"/>
          </p:nvPr>
        </p:nvSpPr>
        <p:spPr>
          <a:xfrm>
            <a:off x="311700" y="120131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ontserrat SemiBold"/>
                <a:ea typeface="Montserrat SemiBold"/>
                <a:cs typeface="Montserrat SemiBold"/>
                <a:sym typeface="Montserrat SemiBold"/>
              </a:rPr>
              <a:t>Station density 1:8 = 1.56%</a:t>
            </a:r>
            <a:endParaRPr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36" name="Google Shape;136;p20" title="REFC-00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845231"/>
            <a:ext cx="8839202" cy="34374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1"/>
          <p:cNvSpPr txBox="1"/>
          <p:nvPr>
            <p:ph idx="4294967295" type="title"/>
          </p:nvPr>
        </p:nvSpPr>
        <p:spPr>
          <a:xfrm>
            <a:off x="311700" y="120131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ontserrat SemiBold"/>
                <a:ea typeface="Montserrat SemiBold"/>
                <a:cs typeface="Montserrat SemiBold"/>
                <a:sym typeface="Montserrat SemiBold"/>
              </a:rPr>
              <a:t>Station density 1:16 = 0.39%</a:t>
            </a:r>
            <a:endParaRPr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42" name="Google Shape;142;p21" title="REFC-00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845231"/>
            <a:ext cx="8839202" cy="34374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Momentum">
  <a:themeElements>
    <a:clrScheme name="Momentum">
      <a:dk1>
        <a:srgbClr val="C0791B"/>
      </a:dk1>
      <a:lt1>
        <a:srgbClr val="FFFFFF"/>
      </a:lt1>
      <a:dk2>
        <a:srgbClr val="424242"/>
      </a:dk2>
      <a:lt2>
        <a:srgbClr val="8DD8D3"/>
      </a:lt2>
      <a:accent1>
        <a:srgbClr val="0B6374"/>
      </a:accent1>
      <a:accent2>
        <a:srgbClr val="FD5B58"/>
      </a:accent2>
      <a:accent3>
        <a:srgbClr val="599191"/>
      </a:accent3>
      <a:accent4>
        <a:srgbClr val="D7E6A3"/>
      </a:accent4>
      <a:accent5>
        <a:srgbClr val="27278B"/>
      </a:accent5>
      <a:accent6>
        <a:srgbClr val="D558AB"/>
      </a:accent6>
      <a:hlink>
        <a:srgbClr val="27278B"/>
      </a:hlink>
      <a:folHlink>
        <a:srgbClr val="2727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