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2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5" r:id="rId5"/>
    <p:sldMasterId id="2147483666" r:id="rId6"/>
    <p:sldMasterId id="2147483667" r:id="rId7"/>
  </p:sldMasterIdLst>
  <p:notesMasterIdLst>
    <p:notesMasterId r:id="rId8"/>
  </p:notesMasterIdLst>
  <p:sldIdLst>
    <p:sldId id="256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71" r:id="rId24"/>
    <p:sldId id="272" r:id="rId25"/>
    <p:sldId id="273" r:id="rId26"/>
    <p:sldId id="274" r:id="rId27"/>
    <p:sldId id="275" r:id="rId28"/>
    <p:sldId id="276" r:id="rId29"/>
    <p:sldId id="277" r:id="rId30"/>
    <p:sldId id="278" r:id="rId31"/>
    <p:sldId id="279" r:id="rId32"/>
  </p:sldIdLst>
  <p:sldSz cy="5143500" cx="9144000"/>
  <p:notesSz cx="6858000" cy="9144000"/>
  <p:embeddedFontLst>
    <p:embeddedFont>
      <p:font typeface="Helvetica Neue"/>
      <p:regular r:id="rId33"/>
      <p:bold r:id="rId34"/>
      <p:italic r:id="rId35"/>
      <p:boldItalic r:id="rId3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1C67C590-8AB2-48C4-A19A-1BBD8C050CDF}">
  <a:tblStyle styleId="{1C67C590-8AB2-48C4-A19A-1BBD8C050CD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2.xml"/><Relationship Id="rId22" Type="http://schemas.openxmlformats.org/officeDocument/2006/relationships/slide" Target="slides/slide14.xml"/><Relationship Id="rId21" Type="http://schemas.openxmlformats.org/officeDocument/2006/relationships/slide" Target="slides/slide13.xml"/><Relationship Id="rId24" Type="http://schemas.openxmlformats.org/officeDocument/2006/relationships/slide" Target="slides/slide16.xml"/><Relationship Id="rId23" Type="http://schemas.openxmlformats.org/officeDocument/2006/relationships/slide" Target="slides/slide15.xml"/><Relationship Id="rId1" Type="http://schemas.openxmlformats.org/officeDocument/2006/relationships/theme" Target="theme/theme4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1.xml"/><Relationship Id="rId26" Type="http://schemas.openxmlformats.org/officeDocument/2006/relationships/slide" Target="slides/slide18.xml"/><Relationship Id="rId25" Type="http://schemas.openxmlformats.org/officeDocument/2006/relationships/slide" Target="slides/slide17.xml"/><Relationship Id="rId28" Type="http://schemas.openxmlformats.org/officeDocument/2006/relationships/slide" Target="slides/slide20.xml"/><Relationship Id="rId27" Type="http://schemas.openxmlformats.org/officeDocument/2006/relationships/slide" Target="slides/slide19.xml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29" Type="http://schemas.openxmlformats.org/officeDocument/2006/relationships/slide" Target="slides/slide21.xml"/><Relationship Id="rId7" Type="http://schemas.openxmlformats.org/officeDocument/2006/relationships/slideMaster" Target="slideMasters/slideMaster3.xml"/><Relationship Id="rId8" Type="http://schemas.openxmlformats.org/officeDocument/2006/relationships/notesMaster" Target="notesMasters/notesMaster1.xml"/><Relationship Id="rId31" Type="http://schemas.openxmlformats.org/officeDocument/2006/relationships/slide" Target="slides/slide23.xml"/><Relationship Id="rId30" Type="http://schemas.openxmlformats.org/officeDocument/2006/relationships/slide" Target="slides/slide22.xml"/><Relationship Id="rId11" Type="http://schemas.openxmlformats.org/officeDocument/2006/relationships/slide" Target="slides/slide3.xml"/><Relationship Id="rId33" Type="http://schemas.openxmlformats.org/officeDocument/2006/relationships/font" Target="fonts/HelveticaNeue-regular.fntdata"/><Relationship Id="rId10" Type="http://schemas.openxmlformats.org/officeDocument/2006/relationships/slide" Target="slides/slide2.xml"/><Relationship Id="rId32" Type="http://schemas.openxmlformats.org/officeDocument/2006/relationships/slide" Target="slides/slide24.xml"/><Relationship Id="rId13" Type="http://schemas.openxmlformats.org/officeDocument/2006/relationships/slide" Target="slides/slide5.xml"/><Relationship Id="rId35" Type="http://schemas.openxmlformats.org/officeDocument/2006/relationships/font" Target="fonts/HelveticaNeue-italic.fntdata"/><Relationship Id="rId12" Type="http://schemas.openxmlformats.org/officeDocument/2006/relationships/slide" Target="slides/slide4.xml"/><Relationship Id="rId34" Type="http://schemas.openxmlformats.org/officeDocument/2006/relationships/font" Target="fonts/HelveticaNeue-bold.fntdata"/><Relationship Id="rId15" Type="http://schemas.openxmlformats.org/officeDocument/2006/relationships/slide" Target="slides/slide7.xml"/><Relationship Id="rId14" Type="http://schemas.openxmlformats.org/officeDocument/2006/relationships/slide" Target="slides/slide6.xml"/><Relationship Id="rId36" Type="http://schemas.openxmlformats.org/officeDocument/2006/relationships/font" Target="fonts/HelveticaNeue-boldItalic.fntdata"/><Relationship Id="rId17" Type="http://schemas.openxmlformats.org/officeDocument/2006/relationships/slide" Target="slides/slide9.xml"/><Relationship Id="rId16" Type="http://schemas.openxmlformats.org/officeDocument/2006/relationships/slide" Target="slides/slide8.xml"/><Relationship Id="rId19" Type="http://schemas.openxmlformats.org/officeDocument/2006/relationships/slide" Target="slides/slide11.xml"/><Relationship Id="rId18" Type="http://schemas.openxmlformats.org/officeDocument/2006/relationships/slide" Target="slides/slide10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f52a952fc7_1_37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NOTE: </a:t>
            </a:r>
            <a:r>
              <a:rPr lang="en" sz="11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Background image can be used as is or changed for a particular presentation. Click: </a:t>
            </a:r>
            <a:r>
              <a:rPr b="1" lang="en" sz="11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Slide &gt; Edit master.</a:t>
            </a:r>
            <a:endParaRPr b="1"/>
          </a:p>
        </p:txBody>
      </p:sp>
      <p:sp>
        <p:nvSpPr>
          <p:cNvPr id="80" name="Google Shape;80;g3f52a952fc7_1_377:notes"/>
          <p:cNvSpPr/>
          <p:nvPr>
            <p:ph idx="2" type="sldImg"/>
          </p:nvPr>
        </p:nvSpPr>
        <p:spPr>
          <a:xfrm>
            <a:off x="701952" y="1143000"/>
            <a:ext cx="5454000" cy="3085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3f52a952fc7_1_65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9" name="Google Shape;259;g3f52a952fc7_1_655:notes"/>
          <p:cNvSpPr/>
          <p:nvPr>
            <p:ph idx="2" type="sldImg"/>
          </p:nvPr>
        </p:nvSpPr>
        <p:spPr>
          <a:xfrm>
            <a:off x="701952" y="1143000"/>
            <a:ext cx="5454000" cy="3085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3f52a952fc7_1_54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9" name="Google Shape;269;g3f52a952fc7_1_547:notes"/>
          <p:cNvSpPr/>
          <p:nvPr>
            <p:ph idx="2" type="sldImg"/>
          </p:nvPr>
        </p:nvSpPr>
        <p:spPr>
          <a:xfrm>
            <a:off x="701952" y="1143000"/>
            <a:ext cx="5454000" cy="3085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3f52a952fc7_1_55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" name="Google Shape;282;g3f52a952fc7_1_559:notes"/>
          <p:cNvSpPr/>
          <p:nvPr>
            <p:ph idx="2" type="sldImg"/>
          </p:nvPr>
        </p:nvSpPr>
        <p:spPr>
          <a:xfrm>
            <a:off x="701952" y="1143000"/>
            <a:ext cx="5454000" cy="3085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3f52a952fc7_1_56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9" name="Google Shape;289;g3f52a952fc7_1_565:notes"/>
          <p:cNvSpPr/>
          <p:nvPr>
            <p:ph idx="2" type="sldImg"/>
          </p:nvPr>
        </p:nvSpPr>
        <p:spPr>
          <a:xfrm>
            <a:off x="701952" y="1143000"/>
            <a:ext cx="5454000" cy="3085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3f52a952fc7_1_58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" name="Google Shape;305;g3f52a952fc7_1_580:notes"/>
          <p:cNvSpPr/>
          <p:nvPr>
            <p:ph idx="2" type="sldImg"/>
          </p:nvPr>
        </p:nvSpPr>
        <p:spPr>
          <a:xfrm>
            <a:off x="701952" y="1143000"/>
            <a:ext cx="5454000" cy="3085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3f52a952fc7_1_63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4" name="Google Shape;324;g3f52a952fc7_1_636:notes"/>
          <p:cNvSpPr/>
          <p:nvPr>
            <p:ph idx="2" type="sldImg"/>
          </p:nvPr>
        </p:nvSpPr>
        <p:spPr>
          <a:xfrm>
            <a:off x="701952" y="1143000"/>
            <a:ext cx="5454000" cy="3085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3f52a952fc7_1_64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0" name="Google Shape;330;g3f52a952fc7_1_641:notes"/>
          <p:cNvSpPr/>
          <p:nvPr>
            <p:ph idx="2" type="sldImg"/>
          </p:nvPr>
        </p:nvSpPr>
        <p:spPr>
          <a:xfrm>
            <a:off x="701952" y="1143000"/>
            <a:ext cx="5454000" cy="3085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3f52a952fc7_1_6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Google Shape;341;g3f52a952fc7_1_6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3f52a952fc7_1_59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6" name="Google Shape;346;g3f52a952fc7_1_598:notes"/>
          <p:cNvSpPr/>
          <p:nvPr>
            <p:ph idx="2" type="sldImg"/>
          </p:nvPr>
        </p:nvSpPr>
        <p:spPr>
          <a:xfrm>
            <a:off x="701952" y="1143000"/>
            <a:ext cx="5454000" cy="3085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3f52a952fc7_1_60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2" name="Google Shape;352;g3f52a952fc7_1_603:notes"/>
          <p:cNvSpPr/>
          <p:nvPr>
            <p:ph idx="2" type="sldImg"/>
          </p:nvPr>
        </p:nvSpPr>
        <p:spPr>
          <a:xfrm>
            <a:off x="701952" y="1143000"/>
            <a:ext cx="5454000" cy="3085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f52a952fc7_1_38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g3f52a952fc7_1_383:notes"/>
          <p:cNvSpPr/>
          <p:nvPr>
            <p:ph idx="2" type="sldImg"/>
          </p:nvPr>
        </p:nvSpPr>
        <p:spPr>
          <a:xfrm>
            <a:off x="701952" y="1143000"/>
            <a:ext cx="5454000" cy="3085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3f52a952fc7_1_61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6" name="Google Shape;366;g3f52a952fc7_1_616:notes"/>
          <p:cNvSpPr/>
          <p:nvPr>
            <p:ph idx="2" type="sldImg"/>
          </p:nvPr>
        </p:nvSpPr>
        <p:spPr>
          <a:xfrm>
            <a:off x="701952" y="1143000"/>
            <a:ext cx="5454000" cy="3085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3f52a952fc7_1_66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7" name="Google Shape;387;g3f52a952fc7_1_664:notes"/>
          <p:cNvSpPr/>
          <p:nvPr>
            <p:ph idx="2" type="sldImg"/>
          </p:nvPr>
        </p:nvSpPr>
        <p:spPr>
          <a:xfrm>
            <a:off x="701952" y="1143000"/>
            <a:ext cx="5454000" cy="3085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g3f52a952fc7_1_67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1" name="Google Shape;401;g3f52a952fc7_1_677:notes"/>
          <p:cNvSpPr/>
          <p:nvPr>
            <p:ph idx="2" type="sldImg"/>
          </p:nvPr>
        </p:nvSpPr>
        <p:spPr>
          <a:xfrm>
            <a:off x="701952" y="1143000"/>
            <a:ext cx="5454000" cy="3085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g3f52a952fc7_1_6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0" name="Google Shape;420;g3f52a952fc7_1_6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0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g3f52a952fc7_1_7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2" name="Google Shape;442;g3f52a952fc7_1_7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f52a952fc7_1_39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g3f52a952fc7_1_390:notes"/>
          <p:cNvSpPr/>
          <p:nvPr>
            <p:ph idx="2" type="sldImg"/>
          </p:nvPr>
        </p:nvSpPr>
        <p:spPr>
          <a:xfrm>
            <a:off x="701952" y="1143000"/>
            <a:ext cx="5454000" cy="3085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f52a952fc7_1_41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g3f52a952fc7_1_413:notes"/>
          <p:cNvSpPr/>
          <p:nvPr>
            <p:ph idx="2" type="sldImg"/>
          </p:nvPr>
        </p:nvSpPr>
        <p:spPr>
          <a:xfrm>
            <a:off x="701952" y="1143000"/>
            <a:ext cx="5454000" cy="3085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f52a952fc7_1_4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f52a952fc7_1_4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3f52a952fc7_1_4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3f52a952fc7_1_4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3f52a952fc7_1_5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3f52a952fc7_1_5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3f52a952fc7_1_53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4" name="Google Shape;244;g3f52a952fc7_1_534:notes"/>
          <p:cNvSpPr/>
          <p:nvPr>
            <p:ph idx="2" type="sldImg"/>
          </p:nvPr>
        </p:nvSpPr>
        <p:spPr>
          <a:xfrm>
            <a:off x="701952" y="1143000"/>
            <a:ext cx="5454000" cy="3085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3f52a952fc7_1_53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" name="Google Shape;250;g3f52a952fc7_1_539:notes"/>
          <p:cNvSpPr/>
          <p:nvPr>
            <p:ph idx="2" type="sldImg"/>
          </p:nvPr>
        </p:nvSpPr>
        <p:spPr>
          <a:xfrm>
            <a:off x="701952" y="1143000"/>
            <a:ext cx="5454000" cy="3085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 1" type="obj">
  <p:cSld name="OBJECT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5"/>
          <p:cNvSpPr txBox="1"/>
          <p:nvPr>
            <p:ph type="title"/>
          </p:nvPr>
        </p:nvSpPr>
        <p:spPr>
          <a:xfrm>
            <a:off x="457200" y="205979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algn="ctr">
              <a:spcBef>
                <a:spcPts val="0"/>
              </a:spcBef>
              <a:spcAft>
                <a:spcPts val="0"/>
              </a:spcAft>
              <a:buSzPts val="2471"/>
              <a:buNone/>
              <a:defRPr i="0" sz="2471" u="none" cap="none" strike="noStrik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7" name="Google Shape;57;p15"/>
          <p:cNvSpPr txBox="1"/>
          <p:nvPr>
            <p:ph idx="1" type="body"/>
          </p:nvPr>
        </p:nvSpPr>
        <p:spPr>
          <a:xfrm>
            <a:off x="457200" y="1200151"/>
            <a:ext cx="8229600" cy="32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63093" lvl="0" marL="457200" marR="0" algn="l">
              <a:spcBef>
                <a:spcPts val="424"/>
              </a:spcBef>
              <a:spcAft>
                <a:spcPts val="0"/>
              </a:spcAft>
              <a:buSzPts val="2118"/>
              <a:buChar char="•"/>
              <a:defRPr i="0" sz="2118" u="none" cap="none" strike="noStrike"/>
            </a:lvl1pPr>
            <a:lvl2pPr indent="-340678" lvl="1" marL="914400" marR="0" algn="l">
              <a:spcBef>
                <a:spcPts val="353"/>
              </a:spcBef>
              <a:spcAft>
                <a:spcPts val="0"/>
              </a:spcAft>
              <a:buSzPts val="1765"/>
              <a:buChar char="–"/>
              <a:defRPr i="0" sz="1765" u="none" cap="none" strike="noStrike"/>
            </a:lvl2pPr>
            <a:lvl3pPr indent="-329438" lvl="2" marL="1371600" marR="0" algn="l">
              <a:spcBef>
                <a:spcPts val="318"/>
              </a:spcBef>
              <a:spcAft>
                <a:spcPts val="0"/>
              </a:spcAft>
              <a:buSzPts val="1588"/>
              <a:buChar char="•"/>
              <a:defRPr i="0" sz="1588" u="none" cap="none" strike="noStrike"/>
            </a:lvl3pPr>
            <a:lvl4pPr indent="-318262" lvl="3" marL="1828800" marR="0" algn="l">
              <a:spcBef>
                <a:spcPts val="282"/>
              </a:spcBef>
              <a:spcAft>
                <a:spcPts val="0"/>
              </a:spcAft>
              <a:buSzPts val="1412"/>
              <a:buChar char="–"/>
              <a:defRPr i="0" sz="1412" u="none" cap="none" strike="noStrike"/>
            </a:lvl4pPr>
            <a:lvl5pPr indent="-307023" lvl="4" marL="2286000" marR="0" algn="l">
              <a:spcBef>
                <a:spcPts val="247"/>
              </a:spcBef>
              <a:spcAft>
                <a:spcPts val="0"/>
              </a:spcAft>
              <a:buSzPts val="1235"/>
              <a:buChar char="»"/>
              <a:defRPr i="0" sz="1235" u="none" cap="none" strike="noStrike"/>
            </a:lvl5pPr>
            <a:lvl6pPr indent="-340677" lvl="5" marL="2743200" marR="0" algn="l">
              <a:spcBef>
                <a:spcPts val="353"/>
              </a:spcBef>
              <a:spcAft>
                <a:spcPts val="0"/>
              </a:spcAft>
              <a:buSzPts val="1765"/>
              <a:buChar char="•"/>
              <a:defRPr i="0" sz="1765" u="none" cap="none" strike="noStrike"/>
            </a:lvl6pPr>
            <a:lvl7pPr indent="-340677" lvl="6" marL="3200400" marR="0" algn="l">
              <a:spcBef>
                <a:spcPts val="353"/>
              </a:spcBef>
              <a:spcAft>
                <a:spcPts val="0"/>
              </a:spcAft>
              <a:buSzPts val="1765"/>
              <a:buChar char="•"/>
              <a:defRPr i="0" sz="1765" u="none" cap="none" strike="noStrike"/>
            </a:lvl7pPr>
            <a:lvl8pPr indent="-340678" lvl="7" marL="3657600" marR="0" algn="l">
              <a:spcBef>
                <a:spcPts val="353"/>
              </a:spcBef>
              <a:spcAft>
                <a:spcPts val="0"/>
              </a:spcAft>
              <a:buSzPts val="1765"/>
              <a:buChar char="•"/>
              <a:defRPr i="0" sz="1765" u="none" cap="none" strike="noStrike"/>
            </a:lvl8pPr>
            <a:lvl9pPr indent="-340678" lvl="8" marL="4114800" marR="0" algn="l">
              <a:spcBef>
                <a:spcPts val="353"/>
              </a:spcBef>
              <a:spcAft>
                <a:spcPts val="0"/>
              </a:spcAft>
              <a:buSzPts val="1765"/>
              <a:buChar char="•"/>
              <a:defRPr i="0" sz="1765" u="none" cap="none" strike="noStrike"/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7"/>
          <p:cNvSpPr txBox="1"/>
          <p:nvPr>
            <p:ph type="title"/>
          </p:nvPr>
        </p:nvSpPr>
        <p:spPr>
          <a:xfrm>
            <a:off x="457200" y="205979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algn="ctr">
              <a:spcBef>
                <a:spcPts val="0"/>
              </a:spcBef>
              <a:spcAft>
                <a:spcPts val="0"/>
              </a:spcAft>
              <a:buSzPts val="2471"/>
              <a:buNone/>
              <a:defRPr i="0" sz="2471" u="none" cap="none" strike="noStrik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5" name="Google Shape;65;p17"/>
          <p:cNvSpPr txBox="1"/>
          <p:nvPr>
            <p:ph idx="1" type="body"/>
          </p:nvPr>
        </p:nvSpPr>
        <p:spPr>
          <a:xfrm>
            <a:off x="457200" y="1200151"/>
            <a:ext cx="8229600" cy="32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63093" lvl="0" marL="457200" marR="0" algn="l">
              <a:spcBef>
                <a:spcPts val="424"/>
              </a:spcBef>
              <a:spcAft>
                <a:spcPts val="0"/>
              </a:spcAft>
              <a:buSzPts val="2118"/>
              <a:buChar char="•"/>
              <a:defRPr i="0" sz="2118" u="none" cap="none" strike="noStrike"/>
            </a:lvl1pPr>
            <a:lvl2pPr indent="-340678" lvl="1" marL="914400" marR="0" algn="l">
              <a:spcBef>
                <a:spcPts val="353"/>
              </a:spcBef>
              <a:spcAft>
                <a:spcPts val="0"/>
              </a:spcAft>
              <a:buSzPts val="1765"/>
              <a:buChar char="–"/>
              <a:defRPr i="0" sz="1765" u="none" cap="none" strike="noStrike"/>
            </a:lvl2pPr>
            <a:lvl3pPr indent="-329438" lvl="2" marL="1371600" marR="0" algn="l">
              <a:spcBef>
                <a:spcPts val="318"/>
              </a:spcBef>
              <a:spcAft>
                <a:spcPts val="0"/>
              </a:spcAft>
              <a:buSzPts val="1588"/>
              <a:buChar char="•"/>
              <a:defRPr i="0" sz="1588" u="none" cap="none" strike="noStrike"/>
            </a:lvl3pPr>
            <a:lvl4pPr indent="-318262" lvl="3" marL="1828800" marR="0" algn="l">
              <a:spcBef>
                <a:spcPts val="282"/>
              </a:spcBef>
              <a:spcAft>
                <a:spcPts val="0"/>
              </a:spcAft>
              <a:buSzPts val="1412"/>
              <a:buChar char="–"/>
              <a:defRPr i="0" sz="1412" u="none" cap="none" strike="noStrike"/>
            </a:lvl4pPr>
            <a:lvl5pPr indent="-307023" lvl="4" marL="2286000" marR="0" algn="l">
              <a:spcBef>
                <a:spcPts val="247"/>
              </a:spcBef>
              <a:spcAft>
                <a:spcPts val="0"/>
              </a:spcAft>
              <a:buSzPts val="1235"/>
              <a:buChar char="»"/>
              <a:defRPr i="0" sz="1235" u="none" cap="none" strike="noStrike"/>
            </a:lvl5pPr>
            <a:lvl6pPr indent="-340677" lvl="5" marL="2743200" marR="0" algn="l">
              <a:spcBef>
                <a:spcPts val="353"/>
              </a:spcBef>
              <a:spcAft>
                <a:spcPts val="0"/>
              </a:spcAft>
              <a:buSzPts val="1765"/>
              <a:buChar char="•"/>
              <a:defRPr i="0" sz="1765" u="none" cap="none" strike="noStrike"/>
            </a:lvl6pPr>
            <a:lvl7pPr indent="-340677" lvl="6" marL="3200400" marR="0" algn="l">
              <a:spcBef>
                <a:spcPts val="353"/>
              </a:spcBef>
              <a:spcAft>
                <a:spcPts val="0"/>
              </a:spcAft>
              <a:buSzPts val="1765"/>
              <a:buChar char="•"/>
              <a:defRPr i="0" sz="1765" u="none" cap="none" strike="noStrike"/>
            </a:lvl7pPr>
            <a:lvl8pPr indent="-340678" lvl="7" marL="3657600" marR="0" algn="l">
              <a:spcBef>
                <a:spcPts val="353"/>
              </a:spcBef>
              <a:spcAft>
                <a:spcPts val="0"/>
              </a:spcAft>
              <a:buSzPts val="1765"/>
              <a:buChar char="•"/>
              <a:defRPr i="0" sz="1765" u="none" cap="none" strike="noStrike"/>
            </a:lvl8pPr>
            <a:lvl9pPr indent="-340678" lvl="8" marL="4114800" marR="0" algn="l">
              <a:spcBef>
                <a:spcPts val="353"/>
              </a:spcBef>
              <a:spcAft>
                <a:spcPts val="0"/>
              </a:spcAft>
              <a:buSzPts val="1765"/>
              <a:buChar char="•"/>
              <a:defRPr i="0" sz="1765" u="none" cap="none" strike="noStrike"/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8"/>
          <p:cNvSpPr txBox="1"/>
          <p:nvPr>
            <p:ph type="title"/>
          </p:nvPr>
        </p:nvSpPr>
        <p:spPr>
          <a:xfrm>
            <a:off x="457200" y="205979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algn="ctr">
              <a:spcBef>
                <a:spcPts val="0"/>
              </a:spcBef>
              <a:spcAft>
                <a:spcPts val="0"/>
              </a:spcAft>
              <a:buSzPts val="2471"/>
              <a:buNone/>
              <a:defRPr i="0" sz="2471" u="none" cap="none" strike="noStrik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8" name="Google Shape;68;p18"/>
          <p:cNvSpPr txBox="1"/>
          <p:nvPr>
            <p:ph idx="1" type="body"/>
          </p:nvPr>
        </p:nvSpPr>
        <p:spPr>
          <a:xfrm>
            <a:off x="457200" y="1200155"/>
            <a:ext cx="40386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0678" lvl="0" marL="457200" marR="0" algn="l">
              <a:spcBef>
                <a:spcPts val="353"/>
              </a:spcBef>
              <a:spcAft>
                <a:spcPts val="0"/>
              </a:spcAft>
              <a:buSzPts val="1765"/>
              <a:buChar char="•"/>
              <a:defRPr i="0" sz="1765" u="none" cap="none" strike="noStrike"/>
            </a:lvl1pPr>
            <a:lvl2pPr indent="-329438" lvl="1" marL="914400" marR="0" algn="l">
              <a:spcBef>
                <a:spcPts val="318"/>
              </a:spcBef>
              <a:spcAft>
                <a:spcPts val="0"/>
              </a:spcAft>
              <a:buSzPts val="1588"/>
              <a:buChar char="–"/>
              <a:defRPr i="0" sz="1588" u="none" cap="none" strike="noStrike"/>
            </a:lvl2pPr>
            <a:lvl3pPr indent="-318262" lvl="2" marL="1371600" marR="0" algn="l">
              <a:spcBef>
                <a:spcPts val="282"/>
              </a:spcBef>
              <a:spcAft>
                <a:spcPts val="0"/>
              </a:spcAft>
              <a:buSzPts val="1412"/>
              <a:buChar char="•"/>
              <a:defRPr i="0" sz="1412" u="none" cap="none" strike="noStrike"/>
            </a:lvl3pPr>
            <a:lvl4pPr indent="-307023" lvl="3" marL="1828800" marR="0" algn="l">
              <a:spcBef>
                <a:spcPts val="247"/>
              </a:spcBef>
              <a:spcAft>
                <a:spcPts val="0"/>
              </a:spcAft>
              <a:buSzPts val="1235"/>
              <a:buChar char="–"/>
              <a:defRPr i="0" sz="1235" u="none" cap="none" strike="noStrike"/>
            </a:lvl4pPr>
            <a:lvl5pPr indent="-295846" lvl="4" marL="2286000" marR="0" algn="l">
              <a:spcBef>
                <a:spcPts val="212"/>
              </a:spcBef>
              <a:spcAft>
                <a:spcPts val="0"/>
              </a:spcAft>
              <a:buSzPts val="1059"/>
              <a:buChar char="»"/>
              <a:defRPr i="0" sz="1059" u="none" cap="none" strike="noStrike"/>
            </a:lvl5pPr>
            <a:lvl6pPr indent="-329438" lvl="5" marL="2743200" marR="0" algn="l">
              <a:spcBef>
                <a:spcPts val="318"/>
              </a:spcBef>
              <a:spcAft>
                <a:spcPts val="0"/>
              </a:spcAft>
              <a:buSzPts val="1588"/>
              <a:buChar char="•"/>
              <a:defRPr i="0" sz="1588" u="none" cap="none" strike="noStrike"/>
            </a:lvl6pPr>
            <a:lvl7pPr indent="-329438" lvl="6" marL="3200400" marR="0" algn="l">
              <a:spcBef>
                <a:spcPts val="318"/>
              </a:spcBef>
              <a:spcAft>
                <a:spcPts val="0"/>
              </a:spcAft>
              <a:buSzPts val="1588"/>
              <a:buChar char="•"/>
              <a:defRPr i="0" sz="1588" u="none" cap="none" strike="noStrike"/>
            </a:lvl7pPr>
            <a:lvl8pPr indent="-329438" lvl="7" marL="3657600" marR="0" algn="l">
              <a:spcBef>
                <a:spcPts val="318"/>
              </a:spcBef>
              <a:spcAft>
                <a:spcPts val="0"/>
              </a:spcAft>
              <a:buSzPts val="1588"/>
              <a:buChar char="•"/>
              <a:defRPr i="0" sz="1588" u="none" cap="none" strike="noStrike"/>
            </a:lvl8pPr>
            <a:lvl9pPr indent="-329438" lvl="8" marL="4114800" marR="0" algn="l">
              <a:spcBef>
                <a:spcPts val="318"/>
              </a:spcBef>
              <a:spcAft>
                <a:spcPts val="0"/>
              </a:spcAft>
              <a:buSzPts val="1588"/>
              <a:buChar char="•"/>
              <a:defRPr i="0" sz="1588" u="none" cap="none" strike="noStrike"/>
            </a:lvl9pPr>
          </a:lstStyle>
          <a:p/>
        </p:txBody>
      </p:sp>
      <p:sp>
        <p:nvSpPr>
          <p:cNvPr id="69" name="Google Shape;69;p18"/>
          <p:cNvSpPr txBox="1"/>
          <p:nvPr>
            <p:ph idx="2" type="body"/>
          </p:nvPr>
        </p:nvSpPr>
        <p:spPr>
          <a:xfrm>
            <a:off x="4648200" y="1200155"/>
            <a:ext cx="40386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0678" lvl="0" marL="457200" marR="0" algn="l">
              <a:spcBef>
                <a:spcPts val="353"/>
              </a:spcBef>
              <a:spcAft>
                <a:spcPts val="0"/>
              </a:spcAft>
              <a:buSzPts val="1765"/>
              <a:buChar char="•"/>
              <a:defRPr i="0" sz="1765" u="none" cap="none" strike="noStrike"/>
            </a:lvl1pPr>
            <a:lvl2pPr indent="-329438" lvl="1" marL="914400" marR="0" algn="l">
              <a:spcBef>
                <a:spcPts val="318"/>
              </a:spcBef>
              <a:spcAft>
                <a:spcPts val="0"/>
              </a:spcAft>
              <a:buSzPts val="1588"/>
              <a:buChar char="–"/>
              <a:defRPr i="0" sz="1588" u="none" cap="none" strike="noStrike"/>
            </a:lvl2pPr>
            <a:lvl3pPr indent="-318262" lvl="2" marL="1371600" marR="0" algn="l">
              <a:spcBef>
                <a:spcPts val="282"/>
              </a:spcBef>
              <a:spcAft>
                <a:spcPts val="0"/>
              </a:spcAft>
              <a:buSzPts val="1412"/>
              <a:buChar char="•"/>
              <a:defRPr i="0" sz="1412" u="none" cap="none" strike="noStrike"/>
            </a:lvl3pPr>
            <a:lvl4pPr indent="-307023" lvl="3" marL="1828800" marR="0" algn="l">
              <a:spcBef>
                <a:spcPts val="247"/>
              </a:spcBef>
              <a:spcAft>
                <a:spcPts val="0"/>
              </a:spcAft>
              <a:buSzPts val="1235"/>
              <a:buChar char="–"/>
              <a:defRPr i="0" sz="1235" u="none" cap="none" strike="noStrike"/>
            </a:lvl4pPr>
            <a:lvl5pPr indent="-295846" lvl="4" marL="2286000" marR="0" algn="l">
              <a:spcBef>
                <a:spcPts val="212"/>
              </a:spcBef>
              <a:spcAft>
                <a:spcPts val="0"/>
              </a:spcAft>
              <a:buSzPts val="1059"/>
              <a:buChar char="»"/>
              <a:defRPr i="0" sz="1059" u="none" cap="none" strike="noStrike"/>
            </a:lvl5pPr>
            <a:lvl6pPr indent="-329438" lvl="5" marL="2743200" marR="0" algn="l">
              <a:spcBef>
                <a:spcPts val="318"/>
              </a:spcBef>
              <a:spcAft>
                <a:spcPts val="0"/>
              </a:spcAft>
              <a:buSzPts val="1588"/>
              <a:buChar char="•"/>
              <a:defRPr i="0" sz="1588" u="none" cap="none" strike="noStrike"/>
            </a:lvl6pPr>
            <a:lvl7pPr indent="-329438" lvl="6" marL="3200400" marR="0" algn="l">
              <a:spcBef>
                <a:spcPts val="318"/>
              </a:spcBef>
              <a:spcAft>
                <a:spcPts val="0"/>
              </a:spcAft>
              <a:buSzPts val="1588"/>
              <a:buChar char="•"/>
              <a:defRPr i="0" sz="1588" u="none" cap="none" strike="noStrike"/>
            </a:lvl7pPr>
            <a:lvl8pPr indent="-329438" lvl="7" marL="3657600" marR="0" algn="l">
              <a:spcBef>
                <a:spcPts val="318"/>
              </a:spcBef>
              <a:spcAft>
                <a:spcPts val="0"/>
              </a:spcAft>
              <a:buSzPts val="1588"/>
              <a:buChar char="•"/>
              <a:defRPr i="0" sz="1588" u="none" cap="none" strike="noStrike"/>
            </a:lvl8pPr>
            <a:lvl9pPr indent="-329438" lvl="8" marL="4114800" marR="0" algn="l">
              <a:spcBef>
                <a:spcPts val="318"/>
              </a:spcBef>
              <a:spcAft>
                <a:spcPts val="0"/>
              </a:spcAft>
              <a:buSzPts val="1588"/>
              <a:buChar char="•"/>
              <a:defRPr i="0" sz="1588" u="none" cap="none" strike="noStrike"/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9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72" name="Google Shape;72;p19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424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353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318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282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247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353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353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353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353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73" name="Google Shape;73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71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>
            <a:lvl1pPr indent="-363093" lvl="0" marL="457200">
              <a:spcBef>
                <a:spcPts val="424"/>
              </a:spcBef>
              <a:spcAft>
                <a:spcPts val="0"/>
              </a:spcAft>
              <a:buSzPts val="2118"/>
              <a:buChar char="•"/>
              <a:defRPr/>
            </a:lvl1pPr>
            <a:lvl2pPr indent="-340678" lvl="1" marL="914400">
              <a:spcBef>
                <a:spcPts val="353"/>
              </a:spcBef>
              <a:spcAft>
                <a:spcPts val="0"/>
              </a:spcAft>
              <a:buSzPts val="1765"/>
              <a:buChar char="–"/>
              <a:defRPr/>
            </a:lvl2pPr>
            <a:lvl3pPr indent="-329438" lvl="2" marL="1371600">
              <a:spcBef>
                <a:spcPts val="318"/>
              </a:spcBef>
              <a:spcAft>
                <a:spcPts val="0"/>
              </a:spcAft>
              <a:buSzPts val="1588"/>
              <a:buChar char="•"/>
              <a:defRPr/>
            </a:lvl3pPr>
            <a:lvl4pPr indent="-318262" lvl="3" marL="1828800">
              <a:spcBef>
                <a:spcPts val="282"/>
              </a:spcBef>
              <a:spcAft>
                <a:spcPts val="0"/>
              </a:spcAft>
              <a:buSzPts val="1412"/>
              <a:buChar char="–"/>
              <a:defRPr/>
            </a:lvl4pPr>
            <a:lvl5pPr indent="-307023" lvl="4" marL="2286000">
              <a:spcBef>
                <a:spcPts val="247"/>
              </a:spcBef>
              <a:spcAft>
                <a:spcPts val="0"/>
              </a:spcAft>
              <a:buSzPts val="1235"/>
              <a:buChar char="»"/>
              <a:defRPr/>
            </a:lvl5pPr>
            <a:lvl6pPr indent="-340677" lvl="5" marL="2743200">
              <a:spcBef>
                <a:spcPts val="353"/>
              </a:spcBef>
              <a:spcAft>
                <a:spcPts val="0"/>
              </a:spcAft>
              <a:buSzPts val="1765"/>
              <a:buChar char="•"/>
              <a:defRPr/>
            </a:lvl6pPr>
            <a:lvl7pPr indent="-340677" lvl="6" marL="3200400">
              <a:spcBef>
                <a:spcPts val="353"/>
              </a:spcBef>
              <a:spcAft>
                <a:spcPts val="0"/>
              </a:spcAft>
              <a:buSzPts val="1765"/>
              <a:buChar char="•"/>
              <a:defRPr/>
            </a:lvl7pPr>
            <a:lvl8pPr indent="-340678" lvl="7" marL="3657600">
              <a:spcBef>
                <a:spcPts val="353"/>
              </a:spcBef>
              <a:spcAft>
                <a:spcPts val="0"/>
              </a:spcAft>
              <a:buSzPts val="1765"/>
              <a:buChar char="•"/>
              <a:defRPr/>
            </a:lvl8pPr>
            <a:lvl9pPr indent="-340678" lvl="8" marL="4114800">
              <a:spcBef>
                <a:spcPts val="353"/>
              </a:spcBef>
              <a:spcAft>
                <a:spcPts val="0"/>
              </a:spcAft>
              <a:buSzPts val="1765"/>
              <a:buChar char="•"/>
              <a:defRPr/>
            </a:lvl9pPr>
          </a:lstStyle>
          <a:p/>
        </p:txBody>
      </p:sp>
      <p:sp>
        <p:nvSpPr>
          <p:cNvPr id="77" name="Google Shape;77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image" Target="../media/image15.jpg"/><Relationship Id="rId2" Type="http://schemas.openxmlformats.org/officeDocument/2006/relationships/image" Target="../media/image16.png"/><Relationship Id="rId3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3.xml"/><Relationship Id="rId5" Type="http://schemas.openxmlformats.org/officeDocument/2006/relationships/theme" Target="../theme/theme2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7.xml"/><Relationship Id="rId6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oogle Shape;51;p13"/>
          <p:cNvPicPr preferRelativeResize="0"/>
          <p:nvPr/>
        </p:nvPicPr>
        <p:blipFill rotWithShape="1">
          <a:blip r:embed="rId1">
            <a:alphaModFix/>
          </a:blip>
          <a:srcRect b="5503" l="10" r="10" t="10095"/>
          <a:stretch/>
        </p:blipFill>
        <p:spPr>
          <a:xfrm>
            <a:off x="1325" y="0"/>
            <a:ext cx="9138001" cy="5143502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13"/>
          <p:cNvSpPr/>
          <p:nvPr/>
        </p:nvSpPr>
        <p:spPr>
          <a:xfrm>
            <a:off x="1319" y="1711921"/>
            <a:ext cx="9142800" cy="1687200"/>
          </a:xfrm>
          <a:prstGeom prst="rect">
            <a:avLst/>
          </a:prstGeom>
          <a:solidFill>
            <a:schemeClr val="dk1">
              <a:alpha val="8275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53" name="Google Shape;53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07024" y="4291875"/>
            <a:ext cx="1492050" cy="692851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3"/>
    <p:sldLayoutId id="2147483660" r:id="rId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6"/>
          <p:cNvSpPr/>
          <p:nvPr/>
        </p:nvSpPr>
        <p:spPr>
          <a:xfrm>
            <a:off x="-9825" y="4665350"/>
            <a:ext cx="9153900" cy="484500"/>
          </a:xfrm>
          <a:prstGeom prst="rect">
            <a:avLst/>
          </a:prstGeom>
          <a:solidFill>
            <a:srgbClr val="01216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60" name="Google Shape;60;p16"/>
          <p:cNvSpPr txBox="1"/>
          <p:nvPr>
            <p:ph type="title"/>
          </p:nvPr>
        </p:nvSpPr>
        <p:spPr>
          <a:xfrm>
            <a:off x="457200" y="205979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algn="ctr">
              <a:spcBef>
                <a:spcPts val="0"/>
              </a:spcBef>
              <a:spcAft>
                <a:spcPts val="0"/>
              </a:spcAft>
              <a:buSzPts val="2471"/>
              <a:buNone/>
              <a:defRPr b="1" i="0" sz="2471" u="none" cap="none" strike="noStrik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1" name="Google Shape;61;p16"/>
          <p:cNvSpPr txBox="1"/>
          <p:nvPr>
            <p:ph idx="1" type="body"/>
          </p:nvPr>
        </p:nvSpPr>
        <p:spPr>
          <a:xfrm>
            <a:off x="457200" y="1200151"/>
            <a:ext cx="8229600" cy="32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63093" lvl="0" marL="457200" marR="0" algn="l">
              <a:spcBef>
                <a:spcPts val="424"/>
              </a:spcBef>
              <a:spcAft>
                <a:spcPts val="0"/>
              </a:spcAft>
              <a:buSzPts val="2118"/>
              <a:buChar char="•"/>
              <a:defRPr i="0" sz="2118" u="none" cap="none" strike="noStrike"/>
            </a:lvl1pPr>
            <a:lvl2pPr indent="-340678" lvl="1" marL="914400" marR="0" algn="l">
              <a:spcBef>
                <a:spcPts val="353"/>
              </a:spcBef>
              <a:spcAft>
                <a:spcPts val="0"/>
              </a:spcAft>
              <a:buSzPts val="1765"/>
              <a:buChar char="–"/>
              <a:defRPr i="0" sz="1765" u="none" cap="none" strike="noStrike"/>
            </a:lvl2pPr>
            <a:lvl3pPr indent="-329438" lvl="2" marL="1371600" marR="0" algn="l">
              <a:spcBef>
                <a:spcPts val="318"/>
              </a:spcBef>
              <a:spcAft>
                <a:spcPts val="0"/>
              </a:spcAft>
              <a:buSzPts val="1588"/>
              <a:buChar char="•"/>
              <a:defRPr i="0" sz="1588" u="none" cap="none" strike="noStrike"/>
            </a:lvl3pPr>
            <a:lvl4pPr indent="-318262" lvl="3" marL="1828800" marR="0" algn="l">
              <a:spcBef>
                <a:spcPts val="282"/>
              </a:spcBef>
              <a:spcAft>
                <a:spcPts val="0"/>
              </a:spcAft>
              <a:buSzPts val="1412"/>
              <a:buChar char="–"/>
              <a:defRPr i="0" sz="1412" u="none" cap="none" strike="noStrike"/>
            </a:lvl4pPr>
            <a:lvl5pPr indent="-307023" lvl="4" marL="2286000" marR="0" algn="l">
              <a:spcBef>
                <a:spcPts val="247"/>
              </a:spcBef>
              <a:spcAft>
                <a:spcPts val="0"/>
              </a:spcAft>
              <a:buSzPts val="1235"/>
              <a:buChar char="»"/>
              <a:defRPr i="0" sz="1235" u="none" cap="none" strike="noStrike"/>
            </a:lvl5pPr>
            <a:lvl6pPr indent="-340677" lvl="5" marL="2743200" marR="0" algn="l">
              <a:spcBef>
                <a:spcPts val="353"/>
              </a:spcBef>
              <a:spcAft>
                <a:spcPts val="0"/>
              </a:spcAft>
              <a:buSzPts val="1765"/>
              <a:buChar char="•"/>
              <a:defRPr i="0" sz="1765" u="none" cap="none" strike="noStrike"/>
            </a:lvl6pPr>
            <a:lvl7pPr indent="-340677" lvl="6" marL="3200400" marR="0" algn="l">
              <a:spcBef>
                <a:spcPts val="353"/>
              </a:spcBef>
              <a:spcAft>
                <a:spcPts val="0"/>
              </a:spcAft>
              <a:buSzPts val="1765"/>
              <a:buChar char="•"/>
              <a:defRPr i="0" sz="1765" u="none" cap="none" strike="noStrike"/>
            </a:lvl7pPr>
            <a:lvl8pPr indent="-340678" lvl="7" marL="3657600" marR="0" algn="l">
              <a:spcBef>
                <a:spcPts val="353"/>
              </a:spcBef>
              <a:spcAft>
                <a:spcPts val="0"/>
              </a:spcAft>
              <a:buSzPts val="1765"/>
              <a:buChar char="•"/>
              <a:defRPr i="0" sz="1765" u="none" cap="none" strike="noStrike"/>
            </a:lvl8pPr>
            <a:lvl9pPr indent="-340678" lvl="8" marL="4114800" marR="0" algn="l">
              <a:spcBef>
                <a:spcPts val="353"/>
              </a:spcBef>
              <a:spcAft>
                <a:spcPts val="0"/>
              </a:spcAft>
              <a:buSzPts val="1765"/>
              <a:buChar char="•"/>
              <a:defRPr i="0" sz="1765" u="none" cap="none" strike="noStrike"/>
            </a:lvl9pPr>
          </a:lstStyle>
          <a:p/>
        </p:txBody>
      </p:sp>
      <p:pic>
        <p:nvPicPr>
          <p:cNvPr id="62" name="Google Shape;62;p16"/>
          <p:cNvPicPr preferRelativeResize="0"/>
          <p:nvPr/>
        </p:nvPicPr>
        <p:blipFill>
          <a:blip r:embed="rId1">
            <a:alphaModFix/>
          </a:blip>
          <a:stretch>
            <a:fillRect/>
          </a:stretch>
        </p:blipFill>
        <p:spPr>
          <a:xfrm>
            <a:off x="157376" y="4689937"/>
            <a:ext cx="937498" cy="435325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61" r:id="rId2"/>
    <p:sldLayoutId id="2147483662" r:id="rId3"/>
    <p:sldLayoutId id="2147483663" r:id="rId4"/>
    <p:sldLayoutId id="2147483664" r:id="rId5"/>
  </p:sldLayoutIdLst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4.png"/><Relationship Id="rId4" Type="http://schemas.openxmlformats.org/officeDocument/2006/relationships/image" Target="../media/image4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0.png"/><Relationship Id="rId4" Type="http://schemas.openxmlformats.org/officeDocument/2006/relationships/image" Target="../media/image32.png"/><Relationship Id="rId5" Type="http://schemas.openxmlformats.org/officeDocument/2006/relationships/hyperlink" Target="https://www.nature.com/articles/s41467-019-11975-3" TargetMode="External"/><Relationship Id="rId6" Type="http://schemas.openxmlformats.org/officeDocument/2006/relationships/hyperlink" Target="https://journals.ametsoc.org/view/journals/clim/39/1/JCLI-D-24-0482.1.xml" TargetMode="External"/><Relationship Id="rId7" Type="http://schemas.openxmlformats.org/officeDocument/2006/relationships/image" Target="../media/image2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5.xml"/><Relationship Id="rId3" Type="http://schemas.openxmlformats.org/officeDocument/2006/relationships/hyperlink" Target="https://microsoft.github.io/aurora/example_v1p5.html" TargetMode="Externa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9.png"/><Relationship Id="rId4" Type="http://schemas.openxmlformats.org/officeDocument/2006/relationships/image" Target="../media/image36.png"/><Relationship Id="rId5" Type="http://schemas.openxmlformats.org/officeDocument/2006/relationships/hyperlink" Target="https://essopenarchive.org/doi/full/10.22541/essoar.15002925/v1" TargetMode="Externa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8.xml"/><Relationship Id="rId3" Type="http://schemas.openxmlformats.org/officeDocument/2006/relationships/hyperlink" Target="https://ncar-hpc-docs.readthedocs.io/en/latest/storage-systems/glade/lustre/#default-striping" TargetMode="Externa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png"/><Relationship Id="rId4" Type="http://schemas.openxmlformats.org/officeDocument/2006/relationships/hyperlink" Target="https://gist.github.com/shoyer/f77647f3cc7231ae66c5c63b95bfc4a2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8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5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2.xml"/><Relationship Id="rId3" Type="http://schemas.openxmlformats.org/officeDocument/2006/relationships/hyperlink" Target="https://github.com/uturuncoglu/GeoGate/blob/main/.github/workflows/config/pv_two_channel.py" TargetMode="External"/><Relationship Id="rId4" Type="http://schemas.openxmlformats.org/officeDocument/2006/relationships/image" Target="../media/image45.png"/><Relationship Id="rId5" Type="http://schemas.openxmlformats.org/officeDocument/2006/relationships/image" Target="../media/image40.png"/><Relationship Id="rId6" Type="http://schemas.openxmlformats.org/officeDocument/2006/relationships/image" Target="../media/image44.png"/><Relationship Id="rId7" Type="http://schemas.openxmlformats.org/officeDocument/2006/relationships/hyperlink" Target="https://github.com/ESCOMP/CDEPS" TargetMode="External"/><Relationship Id="rId8" Type="http://schemas.openxmlformats.org/officeDocument/2006/relationships/hyperlink" Target="https://github.com/esmf-org/esmf/tree/develop/src/addon/ESMX" TargetMode="Externa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7.png"/><Relationship Id="rId4" Type="http://schemas.openxmlformats.org/officeDocument/2006/relationships/image" Target="../media/image42.png"/><Relationship Id="rId5" Type="http://schemas.openxmlformats.org/officeDocument/2006/relationships/image" Target="../media/image34.png"/><Relationship Id="rId6" Type="http://schemas.openxmlformats.org/officeDocument/2006/relationships/image" Target="../media/image41.png"/><Relationship Id="rId7" Type="http://schemas.openxmlformats.org/officeDocument/2006/relationships/image" Target="../media/image39.png"/><Relationship Id="rId8" Type="http://schemas.openxmlformats.org/officeDocument/2006/relationships/image" Target="../media/image33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://drive.google.com/file/d/1RIFPvdPH95Kkv9IK4lEkQ3eDg-J9h6iJ/view" TargetMode="External"/><Relationship Id="rId4" Type="http://schemas.openxmlformats.org/officeDocument/2006/relationships/image" Target="../media/image31.jpg"/><Relationship Id="rId5" Type="http://schemas.openxmlformats.org/officeDocument/2006/relationships/hyperlink" Target="https://drive.google.com/file/d/1RIFPvdPH95Kkv9IK4lEkQ3eDg-J9h6iJ/view?usp=share_link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Relationship Id="rId4" Type="http://schemas.openxmlformats.org/officeDocument/2006/relationships/image" Target="../media/image4.png"/><Relationship Id="rId9" Type="http://schemas.openxmlformats.org/officeDocument/2006/relationships/image" Target="../media/image18.png"/><Relationship Id="rId5" Type="http://schemas.openxmlformats.org/officeDocument/2006/relationships/hyperlink" Target="https://www.nature.com/articles/s41586-024-08252-9" TargetMode="External"/><Relationship Id="rId6" Type="http://schemas.openxmlformats.org/officeDocument/2006/relationships/image" Target="../media/image7.jpg"/><Relationship Id="rId7" Type="http://schemas.openxmlformats.org/officeDocument/2006/relationships/image" Target="../media/image3.png"/><Relationship Id="rId8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www.nature.com/articles/s41586-024-07744-y" TargetMode="External"/><Relationship Id="rId4" Type="http://schemas.openxmlformats.org/officeDocument/2006/relationships/hyperlink" Target="https://agupubs.onlinelibrary.wiley.com/doi/full/10.1029/2024JH000575" TargetMode="External"/><Relationship Id="rId9" Type="http://schemas.openxmlformats.org/officeDocument/2006/relationships/hyperlink" Target="https://egusphere.copernicus.org/preprints/2026/egusphere-2026-854/" TargetMode="External"/><Relationship Id="rId5" Type="http://schemas.openxmlformats.org/officeDocument/2006/relationships/image" Target="../media/image6.png"/><Relationship Id="rId6" Type="http://schemas.openxmlformats.org/officeDocument/2006/relationships/hyperlink" Target="https://arxiv.org/abs/2603.28704" TargetMode="External"/><Relationship Id="rId7" Type="http://schemas.openxmlformats.org/officeDocument/2006/relationships/image" Target="../media/image17.png"/><Relationship Id="rId8" Type="http://schemas.openxmlformats.org/officeDocument/2006/relationships/image" Target="../media/image1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Relationship Id="rId4" Type="http://schemas.openxmlformats.org/officeDocument/2006/relationships/image" Target="../media/image13.jpg"/><Relationship Id="rId5" Type="http://schemas.openxmlformats.org/officeDocument/2006/relationships/image" Target="../media/image12.png"/><Relationship Id="rId6" Type="http://schemas.openxmlformats.org/officeDocument/2006/relationships/image" Target="../media/image2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png"/><Relationship Id="rId4" Type="http://schemas.openxmlformats.org/officeDocument/2006/relationships/image" Target="../media/image23.png"/><Relationship Id="rId5" Type="http://schemas.openxmlformats.org/officeDocument/2006/relationships/image" Target="../media/image13.jpg"/><Relationship Id="rId6" Type="http://schemas.openxmlformats.org/officeDocument/2006/relationships/image" Target="../media/image1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github.com/geogate-io/GeoGate" TargetMode="External"/><Relationship Id="rId4" Type="http://schemas.openxmlformats.org/officeDocument/2006/relationships/hyperlink" Target="https://llnl-conduit.readthedocs.io/en/latest/index.html" TargetMode="External"/><Relationship Id="rId5" Type="http://schemas.openxmlformats.org/officeDocument/2006/relationships/image" Target="../media/image2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microsoft.github.io/aurora/intro.html" TargetMode="Externa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9.png"/><Relationship Id="rId4" Type="http://schemas.openxmlformats.org/officeDocument/2006/relationships/image" Target="../media/image21.png"/><Relationship Id="rId5" Type="http://schemas.openxmlformats.org/officeDocument/2006/relationships/hyperlink" Target="https://essopenarchive.org/doi/full/10.22541/essoar.15002925/v1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21"/>
          <p:cNvSpPr/>
          <p:nvPr/>
        </p:nvSpPr>
        <p:spPr>
          <a:xfrm>
            <a:off x="300525" y="1863650"/>
            <a:ext cx="86382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" sz="2800">
                <a:solidFill>
                  <a:srgbClr val="A8C7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 Hybrid Physics–Machine Learning Coupled Model for Subseasonal-to-Seasonal (S2S) Prediction</a:t>
            </a:r>
            <a:endParaRPr b="1" sz="8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 sz="2800">
              <a:solidFill>
                <a:srgbClr val="A8C7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3" name="Google Shape;83;p21"/>
          <p:cNvSpPr txBox="1"/>
          <p:nvPr/>
        </p:nvSpPr>
        <p:spPr>
          <a:xfrm>
            <a:off x="2855126" y="4765731"/>
            <a:ext cx="3433800" cy="27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Helvetica Neue"/>
              <a:buNone/>
            </a:pPr>
            <a:r>
              <a:rPr b="1" lang="en" sz="1200">
                <a:solidFill>
                  <a:srgbClr val="43434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July</a:t>
            </a:r>
            <a:r>
              <a:rPr b="1" i="0" lang="en" sz="1200" u="none" cap="none" strike="noStrike">
                <a:solidFill>
                  <a:srgbClr val="43434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b="1" lang="en" sz="1200">
                <a:solidFill>
                  <a:srgbClr val="43434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23</a:t>
            </a:r>
            <a:r>
              <a:rPr b="1" i="0" lang="en" sz="1200" u="none" cap="none" strike="noStrike">
                <a:solidFill>
                  <a:srgbClr val="43434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, 20</a:t>
            </a:r>
            <a:r>
              <a:rPr b="1" lang="en" sz="1200">
                <a:solidFill>
                  <a:srgbClr val="43434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26</a:t>
            </a:r>
            <a:endParaRPr sz="1200">
              <a:solidFill>
                <a:srgbClr val="434343"/>
              </a:solidFill>
            </a:endParaRPr>
          </a:p>
        </p:txBody>
      </p:sp>
      <p:sp>
        <p:nvSpPr>
          <p:cNvPr id="84" name="Google Shape;84;p21"/>
          <p:cNvSpPr/>
          <p:nvPr/>
        </p:nvSpPr>
        <p:spPr>
          <a:xfrm>
            <a:off x="2122000" y="3721775"/>
            <a:ext cx="4714200" cy="6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800">
                <a:solidFill>
                  <a:srgbClr val="43434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Ufuk Turuncoglu</a:t>
            </a:r>
            <a:r>
              <a:rPr b="1" baseline="30000" i="1" lang="en" sz="1800">
                <a:solidFill>
                  <a:srgbClr val="43434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</a:t>
            </a:r>
            <a:r>
              <a:rPr b="1" i="1" lang="en" sz="1800">
                <a:solidFill>
                  <a:srgbClr val="43434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&amp; Wessel P. Bruinsma</a:t>
            </a:r>
            <a:r>
              <a:rPr b="1" baseline="30000" i="1" lang="en" sz="1800">
                <a:solidFill>
                  <a:srgbClr val="43434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</a:t>
            </a:r>
            <a:endParaRPr baseline="30000" sz="1800">
              <a:solidFill>
                <a:srgbClr val="434343"/>
              </a:solidFill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br>
              <a:rPr b="1" i="1" lang="en" sz="1000">
                <a:solidFill>
                  <a:srgbClr val="43434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1" i="1" lang="en" sz="1000">
                <a:solidFill>
                  <a:srgbClr val="43434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(1) </a:t>
            </a:r>
            <a:r>
              <a:rPr i="1" lang="en" sz="1000">
                <a:solidFill>
                  <a:srgbClr val="43434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National Center for Atmospheric Research (NCAR), Boulder, Colorado, USA</a:t>
            </a:r>
            <a:endParaRPr i="1" sz="1000">
              <a:solidFill>
                <a:srgbClr val="43434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100">
                <a:solidFill>
                  <a:srgbClr val="43434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(2) </a:t>
            </a:r>
            <a:r>
              <a:rPr i="1" lang="en" sz="1100">
                <a:solidFill>
                  <a:srgbClr val="43434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Department of Engineering, University of Cambridge, Cambridge, UK</a:t>
            </a:r>
            <a:endParaRPr i="1" sz="1100">
              <a:solidFill>
                <a:srgbClr val="43434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30"/>
          <p:cNvSpPr txBox="1"/>
          <p:nvPr/>
        </p:nvSpPr>
        <p:spPr>
          <a:xfrm>
            <a:off x="308250" y="182950"/>
            <a:ext cx="8527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Inference Strategies</a:t>
            </a:r>
            <a:endParaRPr sz="2400">
              <a:solidFill>
                <a:srgbClr val="FF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62" name="Google Shape;262;p30" title="Fig_15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00200" y="755650"/>
            <a:ext cx="6543601" cy="3722326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30"/>
          <p:cNvSpPr txBox="1"/>
          <p:nvPr/>
        </p:nvSpPr>
        <p:spPr>
          <a:xfrm>
            <a:off x="7931950" y="1267425"/>
            <a:ext cx="1024800" cy="77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Perfect prediction</a:t>
            </a:r>
            <a:endParaRPr sz="1000">
              <a:solidFill>
                <a:srgbClr val="FF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ctr">
              <a:spcBef>
                <a:spcPts val="1000"/>
              </a:spcBef>
              <a:spcAft>
                <a:spcPts val="1000"/>
              </a:spcAft>
              <a:buNone/>
            </a:pPr>
            <a:r>
              <a:rPr b="1" lang="en" sz="10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AUR_R</a:t>
            </a:r>
            <a:endParaRPr b="1" sz="1000">
              <a:solidFill>
                <a:srgbClr val="FF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64" name="Google Shape;264;p30"/>
          <p:cNvSpPr txBox="1"/>
          <p:nvPr/>
        </p:nvSpPr>
        <p:spPr>
          <a:xfrm>
            <a:off x="308250" y="2857900"/>
            <a:ext cx="1024800" cy="123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Perfect prediction constrained with ERA5 SST</a:t>
            </a:r>
            <a:endParaRPr sz="1000">
              <a:solidFill>
                <a:srgbClr val="FF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ctr">
              <a:spcBef>
                <a:spcPts val="1000"/>
              </a:spcBef>
              <a:spcAft>
                <a:spcPts val="1000"/>
              </a:spcAft>
              <a:buNone/>
            </a:pPr>
            <a:r>
              <a:rPr b="1" lang="en" sz="10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AUR_RE</a:t>
            </a:r>
            <a:endParaRPr b="1" sz="1000">
              <a:solidFill>
                <a:srgbClr val="FF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65" name="Google Shape;265;p30"/>
          <p:cNvSpPr txBox="1"/>
          <p:nvPr/>
        </p:nvSpPr>
        <p:spPr>
          <a:xfrm>
            <a:off x="7931950" y="2857900"/>
            <a:ext cx="1024800" cy="123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Perfect prediction constrained with MOM6 SST</a:t>
            </a:r>
            <a:endParaRPr sz="1000">
              <a:solidFill>
                <a:srgbClr val="FF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ctr">
              <a:spcBef>
                <a:spcPts val="1000"/>
              </a:spcBef>
              <a:spcAft>
                <a:spcPts val="1000"/>
              </a:spcAft>
              <a:buNone/>
            </a:pPr>
            <a:r>
              <a:rPr b="1" lang="en" sz="10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AUR_RM</a:t>
            </a:r>
            <a:endParaRPr sz="1000">
              <a:solidFill>
                <a:srgbClr val="FF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66" name="Google Shape;266;p30"/>
          <p:cNvSpPr txBox="1"/>
          <p:nvPr/>
        </p:nvSpPr>
        <p:spPr>
          <a:xfrm>
            <a:off x="308250" y="1190475"/>
            <a:ext cx="1024800" cy="9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Forced prediction</a:t>
            </a:r>
            <a:br>
              <a:rPr lang="en" sz="10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sz="10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ERA5</a:t>
            </a:r>
            <a:endParaRPr sz="1000">
              <a:solidFill>
                <a:srgbClr val="FF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ctr">
              <a:spcBef>
                <a:spcPts val="1000"/>
              </a:spcBef>
              <a:spcAft>
                <a:spcPts val="1000"/>
              </a:spcAft>
              <a:buNone/>
            </a:pPr>
            <a:r>
              <a:rPr b="1" lang="en" sz="10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AUR_F</a:t>
            </a:r>
            <a:endParaRPr b="1" sz="1000">
              <a:solidFill>
                <a:srgbClr val="FF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31"/>
          <p:cNvSpPr txBox="1"/>
          <p:nvPr/>
        </p:nvSpPr>
        <p:spPr>
          <a:xfrm>
            <a:off x="311700" y="18295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Sea Surface Temperature from MOM6</a:t>
            </a:r>
            <a:endParaRPr sz="2400">
              <a:solidFill>
                <a:srgbClr val="FF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72" name="Google Shape;272;p31"/>
          <p:cNvSpPr txBox="1"/>
          <p:nvPr/>
        </p:nvSpPr>
        <p:spPr>
          <a:xfrm>
            <a:off x="311700" y="755650"/>
            <a:ext cx="85206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1000"/>
              </a:spcAft>
              <a:buSzPts val="1600"/>
              <a:buFont typeface="Helvetica Neue"/>
              <a:buChar char="●"/>
            </a:pPr>
            <a:r>
              <a:rPr lang="en" sz="1600">
                <a:latin typeface="Helvetica Neue"/>
                <a:ea typeface="Helvetica Neue"/>
                <a:cs typeface="Helvetica Neue"/>
                <a:sym typeface="Helvetica Neue"/>
              </a:rPr>
              <a:t>Comparison against REF and OISST</a:t>
            </a:r>
            <a:endParaRPr sz="16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73" name="Google Shape;273;p31"/>
          <p:cNvSpPr txBox="1"/>
          <p:nvPr/>
        </p:nvSpPr>
        <p:spPr>
          <a:xfrm>
            <a:off x="311700" y="4146725"/>
            <a:ext cx="85206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highlight>
                  <a:srgbClr val="FFFF00"/>
                </a:highlight>
                <a:latin typeface="Helvetica Neue"/>
                <a:ea typeface="Helvetica Neue"/>
                <a:cs typeface="Helvetica Neue"/>
                <a:sym typeface="Helvetica Neue"/>
              </a:rPr>
              <a:t>In general the performance of the Aurora coupled configurations are comparable with the REF simulation. </a:t>
            </a:r>
            <a:br>
              <a:rPr lang="en" sz="1200">
                <a:highlight>
                  <a:srgbClr val="FFFF00"/>
                </a:highlight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sz="1200">
                <a:latin typeface="Helvetica Neue"/>
                <a:ea typeface="Helvetica Neue"/>
                <a:cs typeface="Helvetica Neue"/>
                <a:sym typeface="Helvetica Neue"/>
              </a:rPr>
              <a:t>Some issues are found in MOM6 and CICE model configurations and ICs.</a:t>
            </a:r>
            <a:endParaRPr sz="12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74" name="Google Shape;274;p31" title="Fig_14.png"/>
          <p:cNvPicPr preferRelativeResize="0"/>
          <p:nvPr/>
        </p:nvPicPr>
        <p:blipFill rotWithShape="1">
          <a:blip r:embed="rId3">
            <a:alphaModFix/>
          </a:blip>
          <a:srcRect b="52107" l="0" r="0" t="0"/>
          <a:stretch/>
        </p:blipFill>
        <p:spPr>
          <a:xfrm>
            <a:off x="3159745" y="1186763"/>
            <a:ext cx="5984263" cy="2959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p31" title="Unknown.png"/>
          <p:cNvPicPr preferRelativeResize="0"/>
          <p:nvPr/>
        </p:nvPicPr>
        <p:blipFill rotWithShape="1">
          <a:blip r:embed="rId4">
            <a:alphaModFix/>
          </a:blip>
          <a:srcRect b="0" l="0" r="49436" t="0"/>
          <a:stretch/>
        </p:blipFill>
        <p:spPr>
          <a:xfrm>
            <a:off x="0" y="1186750"/>
            <a:ext cx="2971175" cy="2959974"/>
          </a:xfrm>
          <a:prstGeom prst="rect">
            <a:avLst/>
          </a:prstGeom>
          <a:noFill/>
          <a:ln>
            <a:noFill/>
          </a:ln>
        </p:spPr>
      </p:pic>
      <p:sp>
        <p:nvSpPr>
          <p:cNvPr id="276" name="Google Shape;276;p31"/>
          <p:cNvSpPr/>
          <p:nvPr/>
        </p:nvSpPr>
        <p:spPr>
          <a:xfrm>
            <a:off x="6198225" y="1161825"/>
            <a:ext cx="2529300" cy="29850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p31"/>
          <p:cNvSpPr txBox="1"/>
          <p:nvPr/>
        </p:nvSpPr>
        <p:spPr>
          <a:xfrm>
            <a:off x="6198225" y="694138"/>
            <a:ext cx="25293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None/>
            </a:pPr>
            <a:r>
              <a:rPr b="1" lang="en" sz="1000">
                <a:solidFill>
                  <a:srgbClr val="FF0000"/>
                </a:solidFill>
                <a:highlight>
                  <a:srgbClr val="FFFF00"/>
                </a:highlight>
                <a:latin typeface="Helvetica Neue"/>
                <a:ea typeface="Helvetica Neue"/>
                <a:cs typeface="Helvetica Neue"/>
                <a:sym typeface="Helvetica Neue"/>
              </a:rPr>
              <a:t>SST feedback is reducing bias </a:t>
            </a:r>
            <a:br>
              <a:rPr b="1" lang="en" sz="1000">
                <a:solidFill>
                  <a:srgbClr val="FF0000"/>
                </a:solidFill>
                <a:highlight>
                  <a:srgbClr val="FFFF00"/>
                </a:highlight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1" lang="en" sz="1000">
                <a:solidFill>
                  <a:srgbClr val="FF0000"/>
                </a:solidFill>
                <a:highlight>
                  <a:srgbClr val="FFFF00"/>
                </a:highlight>
                <a:latin typeface="Helvetica Neue"/>
                <a:ea typeface="Helvetica Neue"/>
                <a:cs typeface="Helvetica Neue"/>
                <a:sym typeface="Helvetica Neue"/>
              </a:rPr>
              <a:t>respect to AUR_R</a:t>
            </a:r>
            <a:endParaRPr b="1" sz="1000">
              <a:highlight>
                <a:srgbClr val="FFFF00"/>
              </a:highlight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78" name="Google Shape;278;p31"/>
          <p:cNvSpPr/>
          <p:nvPr/>
        </p:nvSpPr>
        <p:spPr>
          <a:xfrm>
            <a:off x="1764875" y="1784250"/>
            <a:ext cx="1206300" cy="1848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" name="Google Shape;279;p31"/>
          <p:cNvSpPr txBox="1"/>
          <p:nvPr/>
        </p:nvSpPr>
        <p:spPr>
          <a:xfrm>
            <a:off x="2806859" y="1616275"/>
            <a:ext cx="7125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None/>
            </a:pPr>
            <a:r>
              <a:rPr lang="en" sz="10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Large warm bias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32"/>
          <p:cNvSpPr txBox="1"/>
          <p:nvPr/>
        </p:nvSpPr>
        <p:spPr>
          <a:xfrm>
            <a:off x="311700" y="18295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Sea Surface Temperature from MOM6</a:t>
            </a:r>
            <a:endParaRPr sz="2400">
              <a:solidFill>
                <a:srgbClr val="FF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85" name="Google Shape;285;p32" title="Fig_14.png"/>
          <p:cNvPicPr preferRelativeResize="0"/>
          <p:nvPr/>
        </p:nvPicPr>
        <p:blipFill rotWithShape="1">
          <a:blip r:embed="rId3">
            <a:alphaModFix/>
          </a:blip>
          <a:srcRect b="0" l="0" r="0" t="47922"/>
          <a:stretch/>
        </p:blipFill>
        <p:spPr>
          <a:xfrm>
            <a:off x="311688" y="755649"/>
            <a:ext cx="6852475" cy="3685627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p32"/>
          <p:cNvSpPr txBox="1"/>
          <p:nvPr/>
        </p:nvSpPr>
        <p:spPr>
          <a:xfrm>
            <a:off x="7232700" y="2017650"/>
            <a:ext cx="16551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None/>
            </a:pPr>
            <a:r>
              <a:rPr b="1" lang="en" sz="1000">
                <a:solidFill>
                  <a:srgbClr val="FF0000"/>
                </a:solidFill>
                <a:highlight>
                  <a:srgbClr val="FFFF00"/>
                </a:highlight>
                <a:latin typeface="Helvetica Neue"/>
                <a:ea typeface="Helvetica Neue"/>
                <a:cs typeface="Helvetica Neue"/>
                <a:sym typeface="Helvetica Neue"/>
              </a:rPr>
              <a:t>The runs with SST feedback (AUR_RE and AUR_RM) is helping to reduce bias and have smaller RMSE respect to AUR_F.</a:t>
            </a:r>
            <a:endParaRPr b="1" sz="1000">
              <a:highlight>
                <a:srgbClr val="FFFF00"/>
              </a:highlight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33"/>
          <p:cNvSpPr txBox="1"/>
          <p:nvPr/>
        </p:nvSpPr>
        <p:spPr>
          <a:xfrm>
            <a:off x="311700" y="18295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Sea Ice Extent and Coverage from CICE6</a:t>
            </a:r>
            <a:endParaRPr sz="2400">
              <a:solidFill>
                <a:srgbClr val="FF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92" name="Google Shape;292;p33" title="imag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11713" y="2513550"/>
            <a:ext cx="4180874" cy="20627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p33" title="image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1413" y="2513550"/>
            <a:ext cx="4180874" cy="2062801"/>
          </a:xfrm>
          <a:prstGeom prst="rect">
            <a:avLst/>
          </a:prstGeom>
          <a:noFill/>
          <a:ln>
            <a:noFill/>
          </a:ln>
        </p:spPr>
      </p:pic>
      <p:sp>
        <p:nvSpPr>
          <p:cNvPr id="294" name="Google Shape;294;p33"/>
          <p:cNvSpPr/>
          <p:nvPr/>
        </p:nvSpPr>
        <p:spPr>
          <a:xfrm>
            <a:off x="351550" y="2513550"/>
            <a:ext cx="4180800" cy="2062800"/>
          </a:xfrm>
          <a:prstGeom prst="roundRect">
            <a:avLst>
              <a:gd fmla="val 6985" name="adj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5" name="Google Shape;295;p33"/>
          <p:cNvSpPr/>
          <p:nvPr/>
        </p:nvSpPr>
        <p:spPr>
          <a:xfrm>
            <a:off x="4611750" y="2513550"/>
            <a:ext cx="4180800" cy="2062800"/>
          </a:xfrm>
          <a:prstGeom prst="roundRect">
            <a:avLst>
              <a:gd fmla="val 6985" name="adj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6" name="Google Shape;296;p33"/>
          <p:cNvSpPr txBox="1"/>
          <p:nvPr/>
        </p:nvSpPr>
        <p:spPr>
          <a:xfrm>
            <a:off x="351550" y="2464575"/>
            <a:ext cx="4180800" cy="37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18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NH</a:t>
            </a:r>
            <a:endParaRPr b="1" sz="1218">
              <a:solidFill>
                <a:srgbClr val="FF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97" name="Google Shape;297;p33"/>
          <p:cNvSpPr txBox="1"/>
          <p:nvPr/>
        </p:nvSpPr>
        <p:spPr>
          <a:xfrm>
            <a:off x="4611750" y="2464575"/>
            <a:ext cx="4180800" cy="37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18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SH</a:t>
            </a:r>
            <a:endParaRPr b="1" sz="1218">
              <a:solidFill>
                <a:srgbClr val="FF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98" name="Google Shape;298;p33"/>
          <p:cNvSpPr/>
          <p:nvPr/>
        </p:nvSpPr>
        <p:spPr>
          <a:xfrm flipH="1">
            <a:off x="2323250" y="2464575"/>
            <a:ext cx="916800" cy="21705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9" name="Google Shape;299;p33"/>
          <p:cNvSpPr/>
          <p:nvPr/>
        </p:nvSpPr>
        <p:spPr>
          <a:xfrm flipH="1">
            <a:off x="4750000" y="2464575"/>
            <a:ext cx="916800" cy="21705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0" name="Google Shape;300;p33"/>
          <p:cNvSpPr txBox="1"/>
          <p:nvPr/>
        </p:nvSpPr>
        <p:spPr>
          <a:xfrm>
            <a:off x="7377900" y="755650"/>
            <a:ext cx="1454400" cy="139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ERA5 has also issues in the polar regions with large bias in surface temperature</a:t>
            </a:r>
            <a:endParaRPr sz="1000">
              <a:solidFill>
                <a:srgbClr val="FF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1000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5"/>
              </a:rPr>
              <a:t>Batrak and Müller, 2019</a:t>
            </a:r>
            <a:r>
              <a:rPr lang="en" sz="10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and </a:t>
            </a:r>
            <a:r>
              <a:rPr lang="en" sz="1000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6"/>
              </a:rPr>
              <a:t>Michalezyk et al., 2026</a:t>
            </a:r>
            <a:endParaRPr sz="1000">
              <a:solidFill>
                <a:srgbClr val="FF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01" name="Google Shape;301;p33"/>
          <p:cNvSpPr txBox="1"/>
          <p:nvPr/>
        </p:nvSpPr>
        <p:spPr>
          <a:xfrm>
            <a:off x="351550" y="755650"/>
            <a:ext cx="1454400" cy="139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Very similar large bias in each hemisphere summer is appeared in all simulations incl. CDEPS DATM</a:t>
            </a:r>
            <a:endParaRPr sz="1000">
              <a:solidFill>
                <a:srgbClr val="FF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ctr"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1000">
                <a:solidFill>
                  <a:srgbClr val="FF0000"/>
                </a:solidFill>
                <a:highlight>
                  <a:srgbClr val="FFFF00"/>
                </a:highlight>
                <a:latin typeface="Helvetica Neue"/>
                <a:ea typeface="Helvetica Neue"/>
                <a:cs typeface="Helvetica Neue"/>
                <a:sym typeface="Helvetica Neue"/>
              </a:rPr>
              <a:t>It is related with model configuration!!!</a:t>
            </a:r>
            <a:endParaRPr>
              <a:highlight>
                <a:srgbClr val="FFFF00"/>
              </a:highlight>
            </a:endParaRPr>
          </a:p>
        </p:txBody>
      </p:sp>
      <p:pic>
        <p:nvPicPr>
          <p:cNvPr id="302" name="Google Shape;302;p33" title="s2s_sie-2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862388" y="716525"/>
            <a:ext cx="5419223" cy="1719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" name="Google Shape;307;p34" title="Fig_16.png"/>
          <p:cNvPicPr preferRelativeResize="0"/>
          <p:nvPr/>
        </p:nvPicPr>
        <p:blipFill rotWithShape="1">
          <a:blip r:embed="rId3">
            <a:alphaModFix/>
          </a:blip>
          <a:srcRect b="30165" l="0" r="0" t="37745"/>
          <a:stretch/>
        </p:blipFill>
        <p:spPr>
          <a:xfrm>
            <a:off x="311700" y="755650"/>
            <a:ext cx="5289849" cy="2221450"/>
          </a:xfrm>
          <a:prstGeom prst="rect">
            <a:avLst/>
          </a:prstGeom>
          <a:noFill/>
          <a:ln>
            <a:noFill/>
          </a:ln>
        </p:spPr>
      </p:pic>
      <p:sp>
        <p:nvSpPr>
          <p:cNvPr id="308" name="Google Shape;308;p34"/>
          <p:cNvSpPr txBox="1"/>
          <p:nvPr/>
        </p:nvSpPr>
        <p:spPr>
          <a:xfrm>
            <a:off x="311700" y="2977100"/>
            <a:ext cx="52899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b="1" lang="en" sz="1000">
                <a:latin typeface="Helvetica Neue"/>
                <a:ea typeface="Helvetica Neue"/>
                <a:cs typeface="Helvetica Neue"/>
                <a:sym typeface="Helvetica Neue"/>
              </a:rPr>
              <a:t>Figure:</a:t>
            </a:r>
            <a:r>
              <a:rPr lang="en" sz="1000">
                <a:latin typeface="Helvetica Neue"/>
                <a:ea typeface="Helvetica Neue"/>
                <a:cs typeface="Helvetica Neue"/>
                <a:sym typeface="Helvetica Neue"/>
              </a:rPr>
              <a:t> Globally averaged (over ocean) time series of relative RMSE and ACC scores with respect to </a:t>
            </a:r>
            <a:r>
              <a:rPr b="1" lang="en" sz="1000">
                <a:latin typeface="Helvetica Neue"/>
                <a:ea typeface="Helvetica Neue"/>
                <a:cs typeface="Helvetica Neue"/>
                <a:sym typeface="Helvetica Neue"/>
              </a:rPr>
              <a:t>AUR_R</a:t>
            </a:r>
            <a:r>
              <a:rPr lang="en" sz="1000">
                <a:latin typeface="Helvetica Neue"/>
                <a:ea typeface="Helvetica Neue"/>
                <a:cs typeface="Helvetica Neue"/>
                <a:sym typeface="Helvetica Neue"/>
              </a:rPr>
              <a:t> (free prediction mode) for 2-meter air temperature for different seasons</a:t>
            </a:r>
            <a:endParaRPr sz="10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309" name="Google Shape;309;p34" title="Fig_16.png"/>
          <p:cNvPicPr preferRelativeResize="0"/>
          <p:nvPr/>
        </p:nvPicPr>
        <p:blipFill rotWithShape="1">
          <a:blip r:embed="rId3">
            <a:alphaModFix/>
          </a:blip>
          <a:srcRect b="5711" l="631" r="55252" t="70505"/>
          <a:stretch/>
        </p:blipFill>
        <p:spPr>
          <a:xfrm>
            <a:off x="5717725" y="755650"/>
            <a:ext cx="2662675" cy="1878559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p34"/>
          <p:cNvSpPr/>
          <p:nvPr/>
        </p:nvSpPr>
        <p:spPr>
          <a:xfrm>
            <a:off x="10676150" y="4496163"/>
            <a:ext cx="248400" cy="188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1" name="Google Shape;311;p34"/>
          <p:cNvSpPr txBox="1"/>
          <p:nvPr/>
        </p:nvSpPr>
        <p:spPr>
          <a:xfrm>
            <a:off x="311700" y="18295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Added Value of Coupling</a:t>
            </a:r>
            <a:endParaRPr sz="2400">
              <a:solidFill>
                <a:srgbClr val="FF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312" name="Google Shape;312;p34" title="Fig_16.png"/>
          <p:cNvPicPr preferRelativeResize="0"/>
          <p:nvPr/>
        </p:nvPicPr>
        <p:blipFill rotWithShape="1">
          <a:blip r:embed="rId3">
            <a:alphaModFix/>
          </a:blip>
          <a:srcRect b="4284" l="44715" r="12472" t="70503"/>
          <a:stretch/>
        </p:blipFill>
        <p:spPr>
          <a:xfrm>
            <a:off x="5796325" y="2634200"/>
            <a:ext cx="2584073" cy="199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3" name="Google Shape;313;p34" title="Fig_16.png"/>
          <p:cNvPicPr preferRelativeResize="0"/>
          <p:nvPr/>
        </p:nvPicPr>
        <p:blipFill rotWithShape="1">
          <a:blip r:embed="rId3">
            <a:alphaModFix/>
          </a:blip>
          <a:srcRect b="4380" l="87500" r="0" t="70407"/>
          <a:stretch/>
        </p:blipFill>
        <p:spPr>
          <a:xfrm>
            <a:off x="8380401" y="755650"/>
            <a:ext cx="754475" cy="199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4" name="Google Shape;314;p34" title="Fig_16.png"/>
          <p:cNvPicPr preferRelativeResize="0"/>
          <p:nvPr/>
        </p:nvPicPr>
        <p:blipFill rotWithShape="1">
          <a:blip r:embed="rId3">
            <a:alphaModFix/>
          </a:blip>
          <a:srcRect b="4380" l="87500" r="0" t="70407"/>
          <a:stretch/>
        </p:blipFill>
        <p:spPr>
          <a:xfrm>
            <a:off x="8380401" y="2625067"/>
            <a:ext cx="754475" cy="1991475"/>
          </a:xfrm>
          <a:prstGeom prst="rect">
            <a:avLst/>
          </a:prstGeom>
          <a:noFill/>
          <a:ln>
            <a:noFill/>
          </a:ln>
        </p:spPr>
      </p:pic>
      <p:sp>
        <p:nvSpPr>
          <p:cNvPr id="315" name="Google Shape;315;p34"/>
          <p:cNvSpPr/>
          <p:nvPr/>
        </p:nvSpPr>
        <p:spPr>
          <a:xfrm>
            <a:off x="5685075" y="657263"/>
            <a:ext cx="248400" cy="188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6" name="Google Shape;316;p34"/>
          <p:cNvSpPr/>
          <p:nvPr/>
        </p:nvSpPr>
        <p:spPr>
          <a:xfrm>
            <a:off x="279775" y="704238"/>
            <a:ext cx="248400" cy="188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7" name="Google Shape;317;p34"/>
          <p:cNvSpPr/>
          <p:nvPr/>
        </p:nvSpPr>
        <p:spPr>
          <a:xfrm>
            <a:off x="279775" y="2867338"/>
            <a:ext cx="248400" cy="188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8" name="Google Shape;318;p34"/>
          <p:cNvSpPr txBox="1"/>
          <p:nvPr/>
        </p:nvSpPr>
        <p:spPr>
          <a:xfrm>
            <a:off x="2717725" y="3652400"/>
            <a:ext cx="30000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b="1" lang="en" sz="1000">
                <a:latin typeface="Helvetica Neue"/>
                <a:ea typeface="Helvetica Neue"/>
                <a:cs typeface="Helvetica Neue"/>
                <a:sym typeface="Helvetica Neue"/>
              </a:rPr>
              <a:t>Figure: </a:t>
            </a:r>
            <a:r>
              <a:rPr lang="en" sz="1000">
                <a:latin typeface="Helvetica Neue"/>
                <a:ea typeface="Helvetica Neue"/>
                <a:cs typeface="Helvetica Neue"/>
                <a:sym typeface="Helvetica Neue"/>
              </a:rPr>
              <a:t>Relative RMSE of the </a:t>
            </a:r>
            <a:r>
              <a:rPr b="1" lang="en" sz="1000">
                <a:latin typeface="Helvetica Neue"/>
                <a:ea typeface="Helvetica Neue"/>
                <a:cs typeface="Helvetica Neue"/>
                <a:sym typeface="Helvetica Neue"/>
              </a:rPr>
              <a:t>AUR_RM</a:t>
            </a:r>
            <a:r>
              <a:rPr lang="en" sz="1000">
                <a:latin typeface="Helvetica Neue"/>
                <a:ea typeface="Helvetica Neue"/>
                <a:cs typeface="Helvetica Neue"/>
                <a:sym typeface="Helvetica Neue"/>
              </a:rPr>
              <a:t> simulation with respect to AUR_R for different seasons, variables, and regions.</a:t>
            </a:r>
            <a:endParaRPr sz="10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19" name="Google Shape;319;p34"/>
          <p:cNvSpPr txBox="1"/>
          <p:nvPr/>
        </p:nvSpPr>
        <p:spPr>
          <a:xfrm>
            <a:off x="311700" y="3469700"/>
            <a:ext cx="21450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None/>
            </a:pPr>
            <a:r>
              <a:rPr lang="en" sz="1000">
                <a:solidFill>
                  <a:srgbClr val="FF0000"/>
                </a:solidFill>
                <a:highlight>
                  <a:srgbClr val="FFFF00"/>
                </a:highlight>
                <a:latin typeface="Helvetica Neue"/>
                <a:ea typeface="Helvetica Neue"/>
                <a:cs typeface="Helvetica Neue"/>
                <a:sym typeface="Helvetica Neue"/>
              </a:rPr>
              <a:t>SST coupled configurations have smaller RMSE and higher ACC in general</a:t>
            </a:r>
            <a:endParaRPr>
              <a:highlight>
                <a:srgbClr val="FFFF00"/>
              </a:highlight>
            </a:endParaRPr>
          </a:p>
        </p:txBody>
      </p:sp>
      <p:sp>
        <p:nvSpPr>
          <p:cNvPr id="320" name="Google Shape;320;p34"/>
          <p:cNvSpPr/>
          <p:nvPr/>
        </p:nvSpPr>
        <p:spPr>
          <a:xfrm>
            <a:off x="6030800" y="755650"/>
            <a:ext cx="557100" cy="38610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1" name="Google Shape;321;p34"/>
          <p:cNvSpPr txBox="1"/>
          <p:nvPr/>
        </p:nvSpPr>
        <p:spPr>
          <a:xfrm>
            <a:off x="1678525" y="4191975"/>
            <a:ext cx="40392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1000"/>
              </a:spcAft>
              <a:buNone/>
            </a:pPr>
            <a:r>
              <a:rPr lang="en" sz="1000">
                <a:solidFill>
                  <a:srgbClr val="FF0000"/>
                </a:solidFill>
                <a:highlight>
                  <a:srgbClr val="FFFF00"/>
                </a:highlight>
                <a:latin typeface="Helvetica Neue"/>
                <a:ea typeface="Helvetica Neue"/>
                <a:cs typeface="Helvetica Neue"/>
                <a:sym typeface="Helvetica Neue"/>
              </a:rPr>
              <a:t>Set of surface variables such as humidity, surface temperature, longwave radiation are more responsive to the corrected SST</a:t>
            </a:r>
            <a:endParaRPr>
              <a:highlight>
                <a:srgbClr val="FFFF00"/>
              </a:highlight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35"/>
          <p:cNvSpPr txBox="1"/>
          <p:nvPr/>
        </p:nvSpPr>
        <p:spPr>
          <a:xfrm>
            <a:off x="311700" y="18295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Conclusion</a:t>
            </a:r>
            <a:endParaRPr sz="2400">
              <a:solidFill>
                <a:srgbClr val="FF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7" name="Google Shape;327;p35"/>
          <p:cNvSpPr txBox="1"/>
          <p:nvPr/>
        </p:nvSpPr>
        <p:spPr>
          <a:xfrm>
            <a:off x="311700" y="755650"/>
            <a:ext cx="8520600" cy="39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Font typeface="Helvetica Neue"/>
              <a:buChar char="●"/>
            </a:pPr>
            <a:r>
              <a:rPr i="1" lang="en" sz="16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Application agnostic</a:t>
            </a:r>
            <a:r>
              <a:rPr lang="en" sz="1600">
                <a:latin typeface="Helvetica Neue"/>
                <a:ea typeface="Helvetica Neue"/>
                <a:cs typeface="Helvetica Neue"/>
                <a:sym typeface="Helvetica Neue"/>
              </a:rPr>
              <a:t> implementation (ESMF/NUOPC based)</a:t>
            </a:r>
            <a:endParaRPr sz="16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0200" lvl="0" marL="457200" rtl="0" algn="l">
              <a:spcBef>
                <a:spcPts val="1000"/>
              </a:spcBef>
              <a:spcAft>
                <a:spcPts val="0"/>
              </a:spcAft>
              <a:buSzPts val="1600"/>
              <a:buFont typeface="Helvetica Neue"/>
              <a:buChar char="●"/>
            </a:pPr>
            <a:r>
              <a:rPr lang="en" sz="1600">
                <a:latin typeface="Helvetica Neue"/>
                <a:ea typeface="Helvetica Neue"/>
                <a:cs typeface="Helvetica Neue"/>
                <a:sym typeface="Helvetica Neue"/>
              </a:rPr>
              <a:t>Generic, flexible and efficient </a:t>
            </a:r>
            <a:r>
              <a:rPr i="1" lang="en" sz="16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generic component (GeoGate)</a:t>
            </a:r>
            <a:r>
              <a:rPr lang="en" sz="1600"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endParaRPr sz="16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0200" lvl="1" marL="914400" rtl="0" algn="l">
              <a:spcBef>
                <a:spcPts val="1000"/>
              </a:spcBef>
              <a:spcAft>
                <a:spcPts val="0"/>
              </a:spcAft>
              <a:buSzPts val="1600"/>
              <a:buFont typeface="Helvetica Neue"/>
              <a:buChar char="○"/>
            </a:pPr>
            <a:r>
              <a:rPr lang="en" sz="1600">
                <a:latin typeface="Helvetica Neue"/>
                <a:ea typeface="Helvetica Neue"/>
                <a:cs typeface="Helvetica Neue"/>
                <a:sym typeface="Helvetica Neue"/>
              </a:rPr>
              <a:t>Enables coupling with any ML-based models/emulators with minimal effort</a:t>
            </a:r>
            <a:endParaRPr sz="16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0200" lvl="1" marL="914400" rtl="0" algn="l">
              <a:spcBef>
                <a:spcPts val="1000"/>
              </a:spcBef>
              <a:spcAft>
                <a:spcPts val="0"/>
              </a:spcAft>
              <a:buSzPts val="1600"/>
              <a:buFont typeface="Helvetica Neue"/>
              <a:buChar char="○"/>
            </a:pPr>
            <a:r>
              <a:rPr lang="en" sz="1600">
                <a:latin typeface="Helvetica Neue"/>
                <a:ea typeface="Helvetica Neue"/>
                <a:cs typeface="Helvetica Neue"/>
                <a:sym typeface="Helvetica Neue"/>
              </a:rPr>
              <a:t>It might be used to test ideas like online bias correction, data assimilation etc.</a:t>
            </a:r>
            <a:endParaRPr sz="16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0200" lvl="2" marL="1371600" rtl="0" algn="l">
              <a:spcBef>
                <a:spcPts val="1000"/>
              </a:spcBef>
              <a:spcAft>
                <a:spcPts val="0"/>
              </a:spcAft>
              <a:buSzPts val="1600"/>
              <a:buFont typeface="Helvetica Neue"/>
              <a:buChar char="■"/>
            </a:pPr>
            <a:r>
              <a:rPr lang="en" sz="1600">
                <a:latin typeface="Helvetica Neue"/>
                <a:ea typeface="Helvetica Neue"/>
                <a:cs typeface="Helvetica Neue"/>
                <a:sym typeface="Helvetica Neue"/>
              </a:rPr>
              <a:t>model/s → AI/ML (bias correction or DA) → model/s</a:t>
            </a:r>
            <a:endParaRPr sz="16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0200" lvl="1" marL="914400" rtl="0" algn="l">
              <a:spcBef>
                <a:spcPts val="1000"/>
              </a:spcBef>
              <a:spcAft>
                <a:spcPts val="0"/>
              </a:spcAft>
              <a:buSzPts val="1600"/>
              <a:buFont typeface="Helvetica Neue"/>
              <a:buChar char="○"/>
            </a:pPr>
            <a:r>
              <a:rPr lang="en" sz="1600">
                <a:latin typeface="Helvetica Neue"/>
                <a:ea typeface="Helvetica Neue"/>
                <a:cs typeface="Helvetica Neue"/>
                <a:sym typeface="Helvetica Neue"/>
              </a:rPr>
              <a:t>Plugin based design that can be extended easily</a:t>
            </a:r>
            <a:endParaRPr sz="16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0200" lvl="0" marL="457200" rtl="0" algn="l">
              <a:spcBef>
                <a:spcPts val="1000"/>
              </a:spcBef>
              <a:spcAft>
                <a:spcPts val="0"/>
              </a:spcAft>
              <a:buSzPts val="1600"/>
              <a:buFont typeface="Helvetica Neue"/>
              <a:buChar char="●"/>
            </a:pPr>
            <a:r>
              <a:rPr lang="en" sz="1600">
                <a:latin typeface="Helvetica Neue"/>
                <a:ea typeface="Helvetica Neue"/>
                <a:cs typeface="Helvetica Neue"/>
                <a:sym typeface="Helvetica Neue"/>
              </a:rPr>
              <a:t>The </a:t>
            </a:r>
            <a:r>
              <a:rPr i="1" lang="en" sz="16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fine tuned version of the Aurora model</a:t>
            </a:r>
            <a:endParaRPr i="1" sz="1600">
              <a:solidFill>
                <a:srgbClr val="FF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0200" lvl="1" marL="914400" rtl="0" algn="l">
              <a:spcBef>
                <a:spcPts val="1000"/>
              </a:spcBef>
              <a:spcAft>
                <a:spcPts val="0"/>
              </a:spcAft>
              <a:buSzPts val="1600"/>
              <a:buFont typeface="Helvetica Neue"/>
              <a:buChar char="○"/>
            </a:pPr>
            <a:r>
              <a:rPr lang="en" sz="1600">
                <a:latin typeface="Helvetica Neue"/>
                <a:ea typeface="Helvetica Neue"/>
                <a:cs typeface="Helvetica Neue"/>
                <a:sym typeface="Helvetica Neue"/>
              </a:rPr>
              <a:t>New </a:t>
            </a:r>
            <a:r>
              <a:rPr lang="en" sz="1600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3"/>
              </a:rPr>
              <a:t>Aurora model (v1.5)</a:t>
            </a:r>
            <a:r>
              <a:rPr lang="en" sz="1600">
                <a:latin typeface="Helvetica Neue"/>
                <a:ea typeface="Helvetica Neue"/>
                <a:cs typeface="Helvetica Neue"/>
                <a:sym typeface="Helvetica Neue"/>
              </a:rPr>
              <a:t> is available → ensemble support, higher temporal frequency (hourly)</a:t>
            </a:r>
            <a:endParaRPr sz="16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0200" lvl="1" marL="914400" rtl="0" algn="l">
              <a:spcBef>
                <a:spcPts val="1000"/>
              </a:spcBef>
              <a:spcAft>
                <a:spcPts val="1000"/>
              </a:spcAft>
              <a:buSzPts val="1600"/>
              <a:buFont typeface="Helvetica Neue"/>
              <a:buChar char="○"/>
            </a:pPr>
            <a:r>
              <a:rPr lang="en" sz="1600">
                <a:latin typeface="Helvetica Neue"/>
                <a:ea typeface="Helvetica Neue"/>
                <a:cs typeface="Helvetica Neue"/>
                <a:sym typeface="Helvetica Neue"/>
              </a:rPr>
              <a:t>It can be further improved by adding physical constraints (via loss function etc.), longer training, more variable for coupling (flux components)</a:t>
            </a:r>
            <a:endParaRPr sz="16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36"/>
          <p:cNvSpPr txBox="1"/>
          <p:nvPr/>
        </p:nvSpPr>
        <p:spPr>
          <a:xfrm>
            <a:off x="311700" y="18295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Questions?</a:t>
            </a:r>
            <a:endParaRPr sz="2400">
              <a:solidFill>
                <a:srgbClr val="FF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333" name="Google Shape;333;p36" title="Unknown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38" y="2538575"/>
            <a:ext cx="1828675" cy="1828675"/>
          </a:xfrm>
          <a:prstGeom prst="rect">
            <a:avLst/>
          </a:prstGeom>
          <a:noFill/>
          <a:ln>
            <a:noFill/>
          </a:ln>
        </p:spPr>
      </p:pic>
      <p:sp>
        <p:nvSpPr>
          <p:cNvPr id="334" name="Google Shape;334;p36"/>
          <p:cNvSpPr txBox="1"/>
          <p:nvPr/>
        </p:nvSpPr>
        <p:spPr>
          <a:xfrm>
            <a:off x="311663" y="4280925"/>
            <a:ext cx="18288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geogate.io</a:t>
            </a:r>
            <a:endParaRPr/>
          </a:p>
        </p:txBody>
      </p:sp>
      <p:graphicFrame>
        <p:nvGraphicFramePr>
          <p:cNvPr id="335" name="Google Shape;335;p36"/>
          <p:cNvGraphicFramePr/>
          <p:nvPr/>
        </p:nvGraphicFramePr>
        <p:xfrm>
          <a:off x="311700" y="7556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{1C67C590-8AB2-48C4-A19A-1BBD8C050CDF}</a:tableStyleId>
              </a:tblPr>
              <a:tblGrid>
                <a:gridCol w="2130150"/>
                <a:gridCol w="2130150"/>
                <a:gridCol w="2130150"/>
                <a:gridCol w="2130150"/>
              </a:tblGrid>
              <a:tr h="3589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lang="en" sz="1100">
                          <a:highlight>
                            <a:srgbClr val="FFFF00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Wessel P. Bruinsma (co-author)</a:t>
                      </a:r>
                      <a:endParaRPr sz="11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lang="en" sz="1100">
                          <a:highlight>
                            <a:srgbClr val="FFFF00"/>
                          </a:highlight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Department of Engineering, University of Cambridge, Cambridge, UK</a:t>
                      </a:r>
                      <a:endParaRPr sz="11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lang="en" sz="11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Robert Oehmke, Daniel Rosen, Gerhard Theurich, and Ann Tsay</a:t>
                      </a:r>
                      <a:endParaRPr sz="11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lang="en" sz="11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ESMF Team</a:t>
                      </a:r>
                      <a:endParaRPr sz="11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/>
                </a:tc>
              </a:tr>
              <a:tr h="454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lang="en" sz="11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Brian Dobbins, Gustavo Marques and David Bailey</a:t>
                      </a:r>
                      <a:endParaRPr sz="1100">
                        <a:highlight>
                          <a:srgbClr val="FFFF00"/>
                        </a:highlight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lang="en" sz="11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NCAR/CGD</a:t>
                      </a:r>
                      <a:endParaRPr sz="11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lang="en" sz="11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Saeed Moghimi</a:t>
                      </a:r>
                      <a:endParaRPr sz="11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lang="en" sz="11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NOAA/NOS</a:t>
                      </a:r>
                      <a:endParaRPr sz="11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/>
                </a:tc>
              </a:tr>
              <a:tr h="454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lang="en" sz="11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Brian Vanderwende and Negin Sobhani</a:t>
                      </a:r>
                      <a:endParaRPr sz="11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lang="en" sz="11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NCAR/CISL</a:t>
                      </a:r>
                      <a:endParaRPr sz="11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lang="en" sz="11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Denise Worthen and Nick Szapiro</a:t>
                      </a:r>
                      <a:endParaRPr sz="11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lang="en" sz="11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NOAA/EMC</a:t>
                      </a:r>
                      <a:endParaRPr sz="11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336" name="Google Shape;336;p36"/>
          <p:cNvSpPr txBox="1"/>
          <p:nvPr/>
        </p:nvSpPr>
        <p:spPr>
          <a:xfrm>
            <a:off x="220229" y="454925"/>
            <a:ext cx="3000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b="1" lang="en" sz="1200">
                <a:latin typeface="Helvetica Neue"/>
                <a:ea typeface="Helvetica Neue"/>
                <a:cs typeface="Helvetica Neue"/>
                <a:sym typeface="Helvetica Neue"/>
              </a:rPr>
              <a:t>Collaborators:</a:t>
            </a:r>
            <a:endParaRPr/>
          </a:p>
        </p:txBody>
      </p:sp>
      <p:pic>
        <p:nvPicPr>
          <p:cNvPr id="337" name="Google Shape;337;p36" title="Screenshot 2026-07-10 at 2.59.36 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41850" y="2538575"/>
            <a:ext cx="6390449" cy="2050412"/>
          </a:xfrm>
          <a:prstGeom prst="rect">
            <a:avLst/>
          </a:prstGeom>
          <a:noFill/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38" name="Google Shape;338;p36"/>
          <p:cNvSpPr txBox="1"/>
          <p:nvPr/>
        </p:nvSpPr>
        <p:spPr>
          <a:xfrm>
            <a:off x="8057225" y="4192825"/>
            <a:ext cx="7524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u="sng">
                <a:solidFill>
                  <a:schemeClr val="hlink"/>
                </a:solidFill>
                <a:highlight>
                  <a:srgbClr val="FFFF00"/>
                </a:highlight>
                <a:latin typeface="Helvetica Neue"/>
                <a:ea typeface="Helvetica Neue"/>
                <a:cs typeface="Helvetica Neue"/>
                <a:sym typeface="Helvetica Neue"/>
                <a:hlinkClick r:id="rId5"/>
              </a:rPr>
              <a:t>Preprint</a:t>
            </a:r>
            <a:endParaRPr>
              <a:highlight>
                <a:srgbClr val="FFFF00"/>
              </a:highlight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37"/>
          <p:cNvSpPr txBox="1"/>
          <p:nvPr/>
        </p:nvSpPr>
        <p:spPr>
          <a:xfrm>
            <a:off x="311700" y="228540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Additional Slides</a:t>
            </a:r>
            <a:endParaRPr sz="2400">
              <a:solidFill>
                <a:srgbClr val="FF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38"/>
          <p:cNvSpPr txBox="1"/>
          <p:nvPr/>
        </p:nvSpPr>
        <p:spPr>
          <a:xfrm>
            <a:off x="311700" y="18295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Inference Optimization </a:t>
            </a:r>
            <a:endParaRPr sz="2400">
              <a:solidFill>
                <a:srgbClr val="FF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49" name="Google Shape;349;p38"/>
          <p:cNvSpPr txBox="1"/>
          <p:nvPr/>
        </p:nvSpPr>
        <p:spPr>
          <a:xfrm>
            <a:off x="311700" y="755650"/>
            <a:ext cx="8520600" cy="36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Font typeface="Helvetica Neue"/>
              <a:buChar char="●"/>
            </a:pPr>
            <a:r>
              <a:rPr lang="en" sz="1600">
                <a:latin typeface="Helvetica Neue"/>
                <a:ea typeface="Helvetica Neue"/>
                <a:cs typeface="Helvetica Neue"/>
                <a:sym typeface="Helvetica Neue"/>
              </a:rPr>
              <a:t>Performance of inference → Python script is triggered every coupling time step</a:t>
            </a:r>
            <a:endParaRPr sz="16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0200" lvl="1" marL="914400" rtl="0" algn="l">
              <a:spcBef>
                <a:spcPts val="1000"/>
              </a:spcBef>
              <a:spcAft>
                <a:spcPts val="0"/>
              </a:spcAft>
              <a:buSzPts val="1600"/>
              <a:buFont typeface="Helvetica Neue"/>
              <a:buChar char="○"/>
            </a:pPr>
            <a:r>
              <a:rPr lang="en" sz="1600">
                <a:latin typeface="Helvetica Neue"/>
                <a:ea typeface="Helvetica Neue"/>
                <a:cs typeface="Helvetica Neue"/>
                <a:sym typeface="Helvetica Neue"/>
              </a:rPr>
              <a:t>Overhead of preparing AI model in each iteration</a:t>
            </a:r>
            <a:endParaRPr sz="16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0200" lvl="2" marL="1371600" rtl="0" algn="l">
              <a:spcBef>
                <a:spcPts val="1000"/>
              </a:spcBef>
              <a:spcAft>
                <a:spcPts val="0"/>
              </a:spcAft>
              <a:buSzPts val="1600"/>
              <a:buFont typeface="Helvetica Neue"/>
              <a:buChar char="■"/>
            </a:pPr>
            <a:r>
              <a:rPr lang="en" sz="1600">
                <a:latin typeface="Helvetica Neue"/>
                <a:ea typeface="Helvetica Neue"/>
                <a:cs typeface="Helvetica Neue"/>
                <a:sym typeface="Helvetica Neue"/>
              </a:rPr>
              <a:t>Solutions: Caching and preserving Python environment</a:t>
            </a:r>
            <a:endParaRPr sz="16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0200" lvl="1" marL="914400" rtl="0" algn="l">
              <a:spcBef>
                <a:spcPts val="1000"/>
              </a:spcBef>
              <a:spcAft>
                <a:spcPts val="0"/>
              </a:spcAft>
              <a:buSzPts val="1600"/>
              <a:buFont typeface="Helvetica Neue"/>
              <a:buChar char="○"/>
            </a:pPr>
            <a:r>
              <a:rPr lang="en" sz="1600">
                <a:latin typeface="Helvetica Neue"/>
                <a:ea typeface="Helvetica Neue"/>
                <a:cs typeface="Helvetica Neue"/>
                <a:sym typeface="Helvetica Neue"/>
              </a:rPr>
              <a:t>Overhead of loading Python modules</a:t>
            </a:r>
            <a:endParaRPr sz="16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0200" lvl="2" marL="1371600" rtl="0" algn="l">
              <a:spcBef>
                <a:spcPts val="1000"/>
              </a:spcBef>
              <a:spcAft>
                <a:spcPts val="0"/>
              </a:spcAft>
              <a:buSzPts val="1600"/>
              <a:buFont typeface="Helvetica Neue"/>
              <a:buChar char="■"/>
            </a:pPr>
            <a:r>
              <a:rPr lang="en" sz="1600">
                <a:latin typeface="Helvetica Neue"/>
                <a:ea typeface="Helvetica Neue"/>
                <a:cs typeface="Helvetica Neue"/>
                <a:sym typeface="Helvetica Neue"/>
              </a:rPr>
              <a:t>Python's import mechanism makes many small metadata calls like stat(), open(), and access()</a:t>
            </a:r>
            <a:endParaRPr sz="16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0200" lvl="2" marL="1371600" rtl="0" algn="l">
              <a:spcBef>
                <a:spcPts val="1000"/>
              </a:spcBef>
              <a:spcAft>
                <a:spcPts val="0"/>
              </a:spcAft>
              <a:buSzPts val="1600"/>
              <a:buFont typeface="Helvetica Neue"/>
              <a:buChar char="■"/>
            </a:pPr>
            <a:r>
              <a:rPr lang="en" sz="1600">
                <a:latin typeface="Helvetica Neue"/>
                <a:ea typeface="Helvetica Neue"/>
                <a:cs typeface="Helvetica Neue"/>
                <a:sym typeface="Helvetica Neue"/>
              </a:rPr>
              <a:t>Lustre file system is not designed for metadata-heavy workloads (</a:t>
            </a:r>
            <a:r>
              <a:rPr lang="en" sz="1600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3"/>
              </a:rPr>
              <a:t>Derecho</a:t>
            </a:r>
            <a:r>
              <a:rPr lang="en" sz="1600">
                <a:latin typeface="Helvetica Neue"/>
                <a:ea typeface="Helvetica Neue"/>
                <a:cs typeface="Helvetica Neue"/>
                <a:sym typeface="Helvetica Neue"/>
              </a:rPr>
              <a:t>)</a:t>
            </a:r>
            <a:endParaRPr sz="16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0200" lvl="2" marL="1371600" rtl="0" algn="l">
              <a:spcBef>
                <a:spcPts val="1000"/>
              </a:spcBef>
              <a:spcAft>
                <a:spcPts val="0"/>
              </a:spcAft>
              <a:buSzPts val="1600"/>
              <a:buFont typeface="Helvetica Neue"/>
              <a:buChar char="■"/>
            </a:pPr>
            <a:r>
              <a:rPr lang="en" sz="1600">
                <a:latin typeface="Helvetica Neue"/>
                <a:ea typeface="Helvetica Neue"/>
                <a:cs typeface="Helvetica Neue"/>
                <a:sym typeface="Helvetica Neue"/>
              </a:rPr>
              <a:t>Solutions:</a:t>
            </a:r>
            <a:endParaRPr sz="16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0200" lvl="3" marL="1828800" rtl="0" algn="l">
              <a:spcBef>
                <a:spcPts val="1000"/>
              </a:spcBef>
              <a:spcAft>
                <a:spcPts val="0"/>
              </a:spcAft>
              <a:buSzPts val="1600"/>
              <a:buFont typeface="Helvetica Neue"/>
              <a:buChar char="●"/>
            </a:pPr>
            <a:r>
              <a:rPr lang="en" sz="1600">
                <a:latin typeface="Helvetica Neue"/>
                <a:ea typeface="Helvetica Neue"/>
                <a:cs typeface="Helvetica Neue"/>
                <a:sym typeface="Helvetica Neue"/>
              </a:rPr>
              <a:t>Flattening, packing the environment</a:t>
            </a:r>
            <a:endParaRPr sz="16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0200" lvl="3" marL="1828800" rtl="0" algn="l">
              <a:spcBef>
                <a:spcPts val="1000"/>
              </a:spcBef>
              <a:spcAft>
                <a:spcPts val="1000"/>
              </a:spcAft>
              <a:buSzPts val="1600"/>
              <a:buFont typeface="Helvetica Neue"/>
              <a:buChar char="●"/>
            </a:pPr>
            <a:r>
              <a:rPr lang="en" sz="1600">
                <a:latin typeface="Helvetica Neue"/>
                <a:ea typeface="Helvetica Neue"/>
                <a:cs typeface="Helvetica Neue"/>
                <a:sym typeface="Helvetica Neue"/>
              </a:rPr>
              <a:t>Caching, persistent inference environment, containers</a:t>
            </a:r>
            <a:endParaRPr sz="16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39"/>
          <p:cNvSpPr txBox="1"/>
          <p:nvPr/>
        </p:nvSpPr>
        <p:spPr>
          <a:xfrm>
            <a:off x="311700" y="18295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Inference Optimization - Components</a:t>
            </a:r>
            <a:endParaRPr sz="2400">
              <a:solidFill>
                <a:srgbClr val="FF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55" name="Google Shape;355;p39"/>
          <p:cNvSpPr txBox="1"/>
          <p:nvPr/>
        </p:nvSpPr>
        <p:spPr>
          <a:xfrm>
            <a:off x="311700" y="755650"/>
            <a:ext cx="85206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1000"/>
              </a:spcAft>
              <a:buSzPts val="1600"/>
              <a:buFont typeface="Helvetica Neue"/>
              <a:buChar char="●"/>
            </a:pPr>
            <a:r>
              <a:rPr lang="en" sz="1600">
                <a:latin typeface="Helvetica Neue"/>
                <a:ea typeface="Helvetica Neue"/>
                <a:cs typeface="Helvetica Neue"/>
                <a:sym typeface="Helvetica Neue"/>
              </a:rPr>
              <a:t>Benchmark based on 1-day fully coupled S2S configuration based on </a:t>
            </a:r>
            <a:r>
              <a:rPr i="1" lang="en" sz="1600">
                <a:latin typeface="Helvetica Neue"/>
                <a:ea typeface="Helvetica Neue"/>
                <a:cs typeface="Helvetica Neue"/>
                <a:sym typeface="Helvetica Neue"/>
              </a:rPr>
              <a:t>datm_cdeps_mx025_cfsr</a:t>
            </a:r>
            <a:endParaRPr i="1" sz="16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356" name="Google Shape;356;p39" title="plot_esmf_timing-2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15225" y="1432750"/>
            <a:ext cx="5313551" cy="3183476"/>
          </a:xfrm>
          <a:prstGeom prst="rect">
            <a:avLst/>
          </a:prstGeom>
          <a:noFill/>
          <a:ln>
            <a:noFill/>
          </a:ln>
        </p:spPr>
      </p:pic>
      <p:sp>
        <p:nvSpPr>
          <p:cNvPr id="357" name="Google Shape;357;p39"/>
          <p:cNvSpPr/>
          <p:nvPr/>
        </p:nvSpPr>
        <p:spPr>
          <a:xfrm>
            <a:off x="1858800" y="3150400"/>
            <a:ext cx="2477700" cy="4821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8" name="Google Shape;358;p39"/>
          <p:cNvSpPr txBox="1"/>
          <p:nvPr/>
        </p:nvSpPr>
        <p:spPr>
          <a:xfrm>
            <a:off x="4422325" y="3022000"/>
            <a:ext cx="13977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Runs on single CPU but offloads AI model to GPU</a:t>
            </a:r>
            <a:endParaRPr/>
          </a:p>
        </p:txBody>
      </p:sp>
      <p:sp>
        <p:nvSpPr>
          <p:cNvPr id="359" name="Google Shape;359;p39"/>
          <p:cNvSpPr txBox="1"/>
          <p:nvPr/>
        </p:nvSpPr>
        <p:spPr>
          <a:xfrm>
            <a:off x="940175" y="3206800"/>
            <a:ext cx="8328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GeoGate</a:t>
            </a:r>
            <a:endParaRPr b="1"/>
          </a:p>
        </p:txBody>
      </p:sp>
      <p:sp>
        <p:nvSpPr>
          <p:cNvPr id="360" name="Google Shape;360;p39"/>
          <p:cNvSpPr txBox="1"/>
          <p:nvPr/>
        </p:nvSpPr>
        <p:spPr>
          <a:xfrm>
            <a:off x="7484850" y="1877550"/>
            <a:ext cx="12297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~%50 improvement</a:t>
            </a:r>
            <a:endParaRPr b="1" sz="1200">
              <a:solidFill>
                <a:srgbClr val="FF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61" name="Google Shape;361;p39"/>
          <p:cNvSpPr/>
          <p:nvPr/>
        </p:nvSpPr>
        <p:spPr>
          <a:xfrm>
            <a:off x="6063625" y="1802250"/>
            <a:ext cx="1352700" cy="3315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2" name="Google Shape;362;p39"/>
          <p:cNvSpPr/>
          <p:nvPr/>
        </p:nvSpPr>
        <p:spPr>
          <a:xfrm>
            <a:off x="6063625" y="2240250"/>
            <a:ext cx="1352700" cy="3315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3" name="Google Shape;363;p39"/>
          <p:cNvSpPr txBox="1"/>
          <p:nvPr/>
        </p:nvSpPr>
        <p:spPr>
          <a:xfrm>
            <a:off x="7293600" y="3022000"/>
            <a:ext cx="1612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We have also multi-core GeoGate example for Aurora inference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2"/>
          <p:cNvSpPr txBox="1"/>
          <p:nvPr/>
        </p:nvSpPr>
        <p:spPr>
          <a:xfrm>
            <a:off x="311700" y="18295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Evolution of ML Weather Prediction (MLWP) Models</a:t>
            </a:r>
            <a:endParaRPr sz="2400">
              <a:solidFill>
                <a:srgbClr val="FF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90" name="Google Shape;90;p22" title="image.png"/>
          <p:cNvPicPr preferRelativeResize="0"/>
          <p:nvPr/>
        </p:nvPicPr>
        <p:blipFill rotWithShape="1">
          <a:blip r:embed="rId3">
            <a:alphaModFix/>
          </a:blip>
          <a:srcRect b="0" l="0" r="0" t="7347"/>
          <a:stretch/>
        </p:blipFill>
        <p:spPr>
          <a:xfrm>
            <a:off x="1108488" y="755650"/>
            <a:ext cx="6927024" cy="358455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22"/>
          <p:cNvSpPr txBox="1"/>
          <p:nvPr/>
        </p:nvSpPr>
        <p:spPr>
          <a:xfrm>
            <a:off x="4786515" y="4340200"/>
            <a:ext cx="3000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4"/>
              </a:rPr>
              <a:t>courtesy of Stephan Rasp</a:t>
            </a:r>
            <a:endParaRPr sz="10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2" name="Google Shape;92;p22"/>
          <p:cNvSpPr txBox="1"/>
          <p:nvPr/>
        </p:nvSpPr>
        <p:spPr>
          <a:xfrm>
            <a:off x="1706350" y="727658"/>
            <a:ext cx="2379300" cy="149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18">
                <a:highlight>
                  <a:srgbClr val="FFFF00"/>
                </a:highlight>
                <a:latin typeface="Helvetica Neue"/>
                <a:ea typeface="Helvetica Neue"/>
                <a:cs typeface="Helvetica Neue"/>
                <a:sym typeface="Helvetica Neue"/>
              </a:rPr>
              <a:t>Please also note that this is just a single metric, specifically the geopotential height at 500 hPa, and it represents a global average. It does not show the overall performance of the listed ML models</a:t>
            </a:r>
            <a:endParaRPr sz="1218">
              <a:highlight>
                <a:srgbClr val="FFFF00"/>
              </a:highlight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40"/>
          <p:cNvSpPr txBox="1"/>
          <p:nvPr/>
        </p:nvSpPr>
        <p:spPr>
          <a:xfrm>
            <a:off x="311700" y="18295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Inference Optimization - Python</a:t>
            </a:r>
            <a:endParaRPr sz="2400">
              <a:solidFill>
                <a:srgbClr val="FF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69" name="Google Shape;369;p40"/>
          <p:cNvSpPr txBox="1"/>
          <p:nvPr/>
        </p:nvSpPr>
        <p:spPr>
          <a:xfrm>
            <a:off x="311700" y="3527688"/>
            <a:ext cx="13635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*_Cache: </a:t>
            </a:r>
            <a:r>
              <a:rPr lang="en" sz="10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Preserved python environment</a:t>
            </a:r>
            <a:endParaRPr sz="1000">
              <a:solidFill>
                <a:srgbClr val="FF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0">
              <a:solidFill>
                <a:srgbClr val="FF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*_CS: </a:t>
            </a:r>
            <a:r>
              <a:rPr lang="en" sz="10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Client/Server approach</a:t>
            </a:r>
            <a:endParaRPr sz="1000">
              <a:solidFill>
                <a:srgbClr val="FF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370" name="Google Shape;370;p40" title="plot_python_detailed-2.png"/>
          <p:cNvPicPr preferRelativeResize="0"/>
          <p:nvPr/>
        </p:nvPicPr>
        <p:blipFill rotWithShape="1">
          <a:blip r:embed="rId3">
            <a:alphaModFix/>
          </a:blip>
          <a:srcRect b="8711" l="6159" r="5603" t="8480"/>
          <a:stretch/>
        </p:blipFill>
        <p:spPr>
          <a:xfrm>
            <a:off x="1849625" y="764038"/>
            <a:ext cx="5444751" cy="3865026"/>
          </a:xfrm>
          <a:prstGeom prst="rect">
            <a:avLst/>
          </a:prstGeom>
          <a:noFill/>
          <a:ln>
            <a:noFill/>
          </a:ln>
        </p:spPr>
      </p:pic>
      <p:sp>
        <p:nvSpPr>
          <p:cNvPr id="371" name="Google Shape;371;p40"/>
          <p:cNvSpPr/>
          <p:nvPr/>
        </p:nvSpPr>
        <p:spPr>
          <a:xfrm>
            <a:off x="4464425" y="1865400"/>
            <a:ext cx="2861700" cy="5196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2" name="Google Shape;372;p40"/>
          <p:cNvSpPr/>
          <p:nvPr/>
        </p:nvSpPr>
        <p:spPr>
          <a:xfrm>
            <a:off x="2989275" y="1624400"/>
            <a:ext cx="2703600" cy="3894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3" name="Google Shape;373;p40"/>
          <p:cNvSpPr txBox="1"/>
          <p:nvPr/>
        </p:nvSpPr>
        <p:spPr>
          <a:xfrm>
            <a:off x="2560661" y="4440439"/>
            <a:ext cx="23583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GeoGate / 1 Core + GPU</a:t>
            </a:r>
            <a:endParaRPr b="1" sz="800">
              <a:solidFill>
                <a:srgbClr val="FF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74" name="Google Shape;374;p40"/>
          <p:cNvSpPr/>
          <p:nvPr/>
        </p:nvSpPr>
        <p:spPr>
          <a:xfrm rot="-5400000">
            <a:off x="4375200" y="2528000"/>
            <a:ext cx="97200" cy="3952200"/>
          </a:xfrm>
          <a:prstGeom prst="leftBrace">
            <a:avLst>
              <a:gd fmla="val 50000" name="adj1"/>
              <a:gd fmla="val 50000" name="adj2"/>
            </a:avLst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5" name="Google Shape;375;p40"/>
          <p:cNvSpPr/>
          <p:nvPr/>
        </p:nvSpPr>
        <p:spPr>
          <a:xfrm rot="-5400000">
            <a:off x="6779100" y="4132850"/>
            <a:ext cx="80400" cy="742500"/>
          </a:xfrm>
          <a:prstGeom prst="leftBrace">
            <a:avLst>
              <a:gd fmla="val 50000" name="adj1"/>
              <a:gd fmla="val 50000" name="adj2"/>
            </a:avLst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6" name="Google Shape;376;p40"/>
          <p:cNvSpPr txBox="1"/>
          <p:nvPr/>
        </p:nvSpPr>
        <p:spPr>
          <a:xfrm>
            <a:off x="5640161" y="4440439"/>
            <a:ext cx="23583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GeoGate / 72 Core + GPU</a:t>
            </a:r>
            <a:endParaRPr b="1" sz="800">
              <a:solidFill>
                <a:srgbClr val="FF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77" name="Google Shape;377;p40"/>
          <p:cNvSpPr txBox="1"/>
          <p:nvPr/>
        </p:nvSpPr>
        <p:spPr>
          <a:xfrm>
            <a:off x="7562600" y="1571100"/>
            <a:ext cx="14730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Interpolation (MOM6-&gt;Aurora), </a:t>
            </a:r>
            <a:br>
              <a:rPr lang="en" sz="10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sz="10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move data to conduit </a:t>
            </a:r>
            <a:endParaRPr sz="1000">
              <a:solidFill>
                <a:srgbClr val="FF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back and forth, </a:t>
            </a:r>
            <a:br>
              <a:rPr lang="en" sz="10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sz="10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and other Python related code</a:t>
            </a:r>
            <a:endParaRPr sz="1200"/>
          </a:p>
        </p:txBody>
      </p:sp>
      <p:sp>
        <p:nvSpPr>
          <p:cNvPr id="378" name="Google Shape;378;p40"/>
          <p:cNvSpPr txBox="1"/>
          <p:nvPr/>
        </p:nvSpPr>
        <p:spPr>
          <a:xfrm>
            <a:off x="448450" y="1188050"/>
            <a:ext cx="1363500" cy="14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22222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Component overhead like interaction with other components, direct connection with OCN, preparing data that are used by the plugin</a:t>
            </a:r>
            <a:endParaRPr sz="1000">
              <a:solidFill>
                <a:srgbClr val="22222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cxnSp>
        <p:nvCxnSpPr>
          <p:cNvPr id="379" name="Google Shape;379;p40"/>
          <p:cNvCxnSpPr/>
          <p:nvPr/>
        </p:nvCxnSpPr>
        <p:spPr>
          <a:xfrm>
            <a:off x="1715675" y="1870150"/>
            <a:ext cx="1566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80" name="Google Shape;380;p40"/>
          <p:cNvCxnSpPr/>
          <p:nvPr/>
        </p:nvCxnSpPr>
        <p:spPr>
          <a:xfrm rot="10800000">
            <a:off x="6823300" y="3965475"/>
            <a:ext cx="721200" cy="57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81" name="Google Shape;381;p40"/>
          <p:cNvSpPr txBox="1"/>
          <p:nvPr/>
        </p:nvSpPr>
        <p:spPr>
          <a:xfrm>
            <a:off x="7585250" y="3568125"/>
            <a:ext cx="14277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Large variation among inference, probably due to system overhead</a:t>
            </a:r>
            <a:endParaRPr sz="1200"/>
          </a:p>
        </p:txBody>
      </p:sp>
      <p:cxnSp>
        <p:nvCxnSpPr>
          <p:cNvPr id="382" name="Google Shape;382;p40"/>
          <p:cNvCxnSpPr/>
          <p:nvPr/>
        </p:nvCxnSpPr>
        <p:spPr>
          <a:xfrm rot="10800000">
            <a:off x="7020900" y="3078625"/>
            <a:ext cx="721200" cy="57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83" name="Google Shape;383;p40"/>
          <p:cNvSpPr txBox="1"/>
          <p:nvPr/>
        </p:nvSpPr>
        <p:spPr>
          <a:xfrm>
            <a:off x="7756550" y="2758225"/>
            <a:ext cx="10851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MPI also helps further improvement</a:t>
            </a:r>
            <a:endParaRPr sz="1200"/>
          </a:p>
        </p:txBody>
      </p:sp>
      <p:cxnSp>
        <p:nvCxnSpPr>
          <p:cNvPr id="384" name="Google Shape;384;p40"/>
          <p:cNvCxnSpPr/>
          <p:nvPr/>
        </p:nvCxnSpPr>
        <p:spPr>
          <a:xfrm rot="10800000">
            <a:off x="7241100" y="2124300"/>
            <a:ext cx="280800" cy="18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41"/>
          <p:cNvSpPr txBox="1"/>
          <p:nvPr/>
        </p:nvSpPr>
        <p:spPr>
          <a:xfrm>
            <a:off x="311700" y="18295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Inference Optimization: Client/Server</a:t>
            </a:r>
            <a:endParaRPr sz="2400">
              <a:solidFill>
                <a:srgbClr val="FF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90" name="Google Shape;390;p41"/>
          <p:cNvSpPr txBox="1"/>
          <p:nvPr/>
        </p:nvSpPr>
        <p:spPr>
          <a:xfrm>
            <a:off x="311700" y="755650"/>
            <a:ext cx="85206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1000"/>
              </a:spcAft>
              <a:buSzPts val="1600"/>
              <a:buFont typeface="Helvetica Neue"/>
              <a:buChar char="●"/>
            </a:pPr>
            <a:r>
              <a:rPr lang="en" sz="1600">
                <a:latin typeface="Helvetica Neue"/>
                <a:ea typeface="Helvetica Neue"/>
                <a:cs typeface="Helvetica Neue"/>
                <a:sym typeface="Helvetica Neue"/>
              </a:rPr>
              <a:t>Client/Server approach (uses Linux sockets)</a:t>
            </a:r>
            <a:endParaRPr sz="16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391" name="Google Shape;391;p41" title="Aurora Client–Server Architecture — DLS2S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77150" y="1186750"/>
            <a:ext cx="5721725" cy="3424875"/>
          </a:xfrm>
          <a:prstGeom prst="rect">
            <a:avLst/>
          </a:prstGeom>
          <a:noFill/>
          <a:ln>
            <a:noFill/>
          </a:ln>
        </p:spPr>
      </p:pic>
      <p:sp>
        <p:nvSpPr>
          <p:cNvPr id="392" name="Google Shape;392;p41"/>
          <p:cNvSpPr txBox="1"/>
          <p:nvPr/>
        </p:nvSpPr>
        <p:spPr>
          <a:xfrm>
            <a:off x="687300" y="3219275"/>
            <a:ext cx="10317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CLIENT</a:t>
            </a:r>
            <a:br>
              <a:rPr b="1" lang="en" sz="8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1" lang="en" sz="8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Interacts with GeoGate</a:t>
            </a:r>
            <a:endParaRPr b="1" sz="800">
              <a:solidFill>
                <a:srgbClr val="FF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93" name="Google Shape;393;p41"/>
          <p:cNvSpPr/>
          <p:nvPr/>
        </p:nvSpPr>
        <p:spPr>
          <a:xfrm>
            <a:off x="1719000" y="2746925"/>
            <a:ext cx="131700" cy="1498800"/>
          </a:xfrm>
          <a:prstGeom prst="leftBrace">
            <a:avLst>
              <a:gd fmla="val 50000" name="adj1"/>
              <a:gd fmla="val 50000" name="adj2"/>
            </a:avLst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4" name="Google Shape;394;p41"/>
          <p:cNvSpPr txBox="1"/>
          <p:nvPr/>
        </p:nvSpPr>
        <p:spPr>
          <a:xfrm>
            <a:off x="5925350" y="2746925"/>
            <a:ext cx="12123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Get new data in every coupling interval and passes to the server</a:t>
            </a:r>
            <a:endParaRPr/>
          </a:p>
        </p:txBody>
      </p:sp>
      <p:sp>
        <p:nvSpPr>
          <p:cNvPr id="395" name="Google Shape;395;p41"/>
          <p:cNvSpPr/>
          <p:nvPr/>
        </p:nvSpPr>
        <p:spPr>
          <a:xfrm>
            <a:off x="1284000" y="1860075"/>
            <a:ext cx="131700" cy="612600"/>
          </a:xfrm>
          <a:prstGeom prst="leftBrace">
            <a:avLst>
              <a:gd fmla="val 50000" name="adj1"/>
              <a:gd fmla="val 50000" name="adj2"/>
            </a:avLst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6" name="Google Shape;396;p41"/>
          <p:cNvSpPr txBox="1"/>
          <p:nvPr/>
        </p:nvSpPr>
        <p:spPr>
          <a:xfrm>
            <a:off x="252300" y="1827825"/>
            <a:ext cx="10317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SERVER</a:t>
            </a:r>
            <a:br>
              <a:rPr b="1" lang="en" sz="8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1" lang="en" sz="8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listens CLIENT and make new predication</a:t>
            </a:r>
            <a:endParaRPr b="1" sz="800">
              <a:solidFill>
                <a:srgbClr val="FF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97" name="Google Shape;397;p41"/>
          <p:cNvSpPr txBox="1"/>
          <p:nvPr/>
        </p:nvSpPr>
        <p:spPr>
          <a:xfrm>
            <a:off x="5925350" y="3691625"/>
            <a:ext cx="12123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Return new prediction to GeoGate</a:t>
            </a:r>
            <a:endParaRPr/>
          </a:p>
        </p:txBody>
      </p:sp>
      <p:sp>
        <p:nvSpPr>
          <p:cNvPr id="398" name="Google Shape;398;p41"/>
          <p:cNvSpPr txBox="1"/>
          <p:nvPr/>
        </p:nvSpPr>
        <p:spPr>
          <a:xfrm>
            <a:off x="6687300" y="1581525"/>
            <a:ext cx="21450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" sz="1600">
                <a:latin typeface="Helvetica Neue"/>
                <a:ea typeface="Helvetica Neue"/>
                <a:cs typeface="Helvetica Neue"/>
                <a:sym typeface="Helvetica Neue"/>
              </a:rPr>
              <a:t>Server is started before running MPI executable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42"/>
          <p:cNvSpPr txBox="1"/>
          <p:nvPr/>
        </p:nvSpPr>
        <p:spPr>
          <a:xfrm>
            <a:off x="311700" y="18295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ParaView Catalyst Plugin</a:t>
            </a:r>
            <a:endParaRPr sz="2400">
              <a:solidFill>
                <a:srgbClr val="FF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04" name="Google Shape;404;p42"/>
          <p:cNvSpPr txBox="1"/>
          <p:nvPr/>
        </p:nvSpPr>
        <p:spPr>
          <a:xfrm>
            <a:off x="311700" y="755650"/>
            <a:ext cx="85206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1000"/>
              </a:spcAft>
              <a:buSzPts val="1600"/>
              <a:buFont typeface="Helvetica Neue"/>
              <a:buChar char="●"/>
            </a:pPr>
            <a:r>
              <a:rPr lang="en" sz="1600">
                <a:highlight>
                  <a:srgbClr val="FFFF00"/>
                </a:highlight>
                <a:latin typeface="Helvetica Neue"/>
                <a:ea typeface="Helvetica Neue"/>
                <a:cs typeface="Helvetica Neue"/>
                <a:sym typeface="Helvetica Neue"/>
              </a:rPr>
              <a:t>It is not just for Python interaction</a:t>
            </a:r>
            <a:r>
              <a:rPr lang="en" sz="1600">
                <a:latin typeface="Helvetica Neue"/>
                <a:ea typeface="Helvetica Neue"/>
                <a:cs typeface="Helvetica Neue"/>
                <a:sym typeface="Helvetica Neue"/>
              </a:rPr>
              <a:t> - </a:t>
            </a:r>
            <a:r>
              <a:rPr lang="en" sz="1600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3"/>
              </a:rPr>
              <a:t>two channel (atmosphere, ocean) pipeline</a:t>
            </a:r>
            <a:r>
              <a:rPr lang="en" sz="1600">
                <a:latin typeface="Helvetica Neue"/>
                <a:ea typeface="Helvetica Neue"/>
                <a:cs typeface="Helvetica Neue"/>
                <a:sym typeface="Helvetica Neue"/>
              </a:rPr>
              <a:t>:</a:t>
            </a:r>
            <a:endParaRPr sz="16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05" name="Google Shape;405;p42" title="a.png"/>
          <p:cNvPicPr preferRelativeResize="0"/>
          <p:nvPr/>
        </p:nvPicPr>
        <p:blipFill rotWithShape="1">
          <a:blip r:embed="rId4">
            <a:alphaModFix/>
          </a:blip>
          <a:srcRect b="0" l="14530" r="0" t="0"/>
          <a:stretch/>
        </p:blipFill>
        <p:spPr>
          <a:xfrm>
            <a:off x="5707471" y="1387525"/>
            <a:ext cx="2891831" cy="2125502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406" name="Google Shape;406;p42" title="Screenshot 2025-04-28 at 9.39.28 P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368450" y="1387525"/>
            <a:ext cx="2149200" cy="2125498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407" name="Google Shape;407;p42"/>
          <p:cNvSpPr/>
          <p:nvPr/>
        </p:nvSpPr>
        <p:spPr>
          <a:xfrm>
            <a:off x="3364350" y="1557500"/>
            <a:ext cx="2199900" cy="10554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8" name="Google Shape;408;p42"/>
          <p:cNvSpPr txBox="1"/>
          <p:nvPr/>
        </p:nvSpPr>
        <p:spPr>
          <a:xfrm>
            <a:off x="0" y="2203275"/>
            <a:ext cx="960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" sz="10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Connect to components</a:t>
            </a:r>
            <a:endParaRPr sz="800">
              <a:solidFill>
                <a:srgbClr val="FF0000"/>
              </a:solidFill>
            </a:endParaRPr>
          </a:p>
        </p:txBody>
      </p:sp>
      <p:sp>
        <p:nvSpPr>
          <p:cNvPr id="409" name="Google Shape;409;p42"/>
          <p:cNvSpPr txBox="1"/>
          <p:nvPr/>
        </p:nvSpPr>
        <p:spPr>
          <a:xfrm>
            <a:off x="3368450" y="3584625"/>
            <a:ext cx="21492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None/>
            </a:pPr>
            <a:r>
              <a:rPr lang="en" sz="1600">
                <a:solidFill>
                  <a:srgbClr val="22222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Catalyst pipeline</a:t>
            </a:r>
            <a:br>
              <a:rPr lang="en" sz="1600">
                <a:solidFill>
                  <a:srgbClr val="222222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sz="1600">
                <a:solidFill>
                  <a:srgbClr val="22222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(exported as Python)</a:t>
            </a:r>
            <a:endParaRPr sz="1600">
              <a:solidFill>
                <a:srgbClr val="22222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10" name="Google Shape;410;p42"/>
          <p:cNvSpPr txBox="1"/>
          <p:nvPr/>
        </p:nvSpPr>
        <p:spPr>
          <a:xfrm>
            <a:off x="5697988" y="3613275"/>
            <a:ext cx="28917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None/>
            </a:pPr>
            <a:r>
              <a:rPr lang="en" sz="1600">
                <a:solidFill>
                  <a:srgbClr val="22222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Simple output</a:t>
            </a:r>
            <a:endParaRPr>
              <a:solidFill>
                <a:srgbClr val="222222"/>
              </a:solidFill>
            </a:endParaRPr>
          </a:p>
        </p:txBody>
      </p:sp>
      <p:pic>
        <p:nvPicPr>
          <p:cNvPr id="411" name="Google Shape;411;p42" title="Screenshot 2025-04-29 at 4.29.08 PM.png"/>
          <p:cNvPicPr preferRelativeResize="0"/>
          <p:nvPr/>
        </p:nvPicPr>
        <p:blipFill rotWithShape="1">
          <a:blip r:embed="rId6">
            <a:alphaModFix/>
          </a:blip>
          <a:srcRect b="0" l="0" r="0" t="38408"/>
          <a:stretch/>
        </p:blipFill>
        <p:spPr>
          <a:xfrm>
            <a:off x="861550" y="1387525"/>
            <a:ext cx="2316600" cy="212523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412" name="Google Shape;412;p42"/>
          <p:cNvSpPr txBox="1"/>
          <p:nvPr/>
        </p:nvSpPr>
        <p:spPr>
          <a:xfrm>
            <a:off x="871500" y="3613275"/>
            <a:ext cx="23166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None/>
            </a:pPr>
            <a:r>
              <a:rPr lang="en" sz="1600">
                <a:solidFill>
                  <a:srgbClr val="22222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Simple Run Sequence</a:t>
            </a:r>
            <a:br>
              <a:rPr lang="en" sz="1600">
                <a:solidFill>
                  <a:srgbClr val="222222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sz="1600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7"/>
              </a:rPr>
              <a:t>CDEPS</a:t>
            </a:r>
            <a:r>
              <a:rPr lang="en" sz="1600">
                <a:solidFill>
                  <a:srgbClr val="22222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+</a:t>
            </a:r>
            <a:br>
              <a:rPr lang="en" sz="1600">
                <a:solidFill>
                  <a:srgbClr val="222222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sz="1600">
                <a:solidFill>
                  <a:srgbClr val="22222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GeoGate + </a:t>
            </a:r>
            <a:r>
              <a:rPr lang="en" sz="1600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8"/>
              </a:rPr>
              <a:t>ESMX</a:t>
            </a:r>
            <a:endParaRPr>
              <a:solidFill>
                <a:srgbClr val="222222"/>
              </a:solidFill>
            </a:endParaRPr>
          </a:p>
        </p:txBody>
      </p:sp>
      <p:sp>
        <p:nvSpPr>
          <p:cNvPr id="413" name="Google Shape;413;p42"/>
          <p:cNvSpPr txBox="1"/>
          <p:nvPr/>
        </p:nvSpPr>
        <p:spPr>
          <a:xfrm>
            <a:off x="4557050" y="1971450"/>
            <a:ext cx="9606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latin typeface="Helvetica Neue"/>
                <a:ea typeface="Helvetica Neue"/>
                <a:cs typeface="Helvetica Neue"/>
                <a:sym typeface="Helvetica Neue"/>
              </a:rPr>
              <a:t>maps vector from lat-lon to cartesian</a:t>
            </a:r>
            <a:endParaRPr/>
          </a:p>
        </p:txBody>
      </p:sp>
      <p:sp>
        <p:nvSpPr>
          <p:cNvPr id="414" name="Google Shape;414;p42"/>
          <p:cNvSpPr/>
          <p:nvPr/>
        </p:nvSpPr>
        <p:spPr>
          <a:xfrm>
            <a:off x="3368450" y="2644275"/>
            <a:ext cx="2199900" cy="644400"/>
          </a:xfrm>
          <a:prstGeom prst="rect">
            <a:avLst/>
          </a:prstGeom>
          <a:noFill/>
          <a:ln cap="flat" cmpd="sng" w="1905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5" name="Google Shape;415;p42"/>
          <p:cNvSpPr/>
          <p:nvPr/>
        </p:nvSpPr>
        <p:spPr>
          <a:xfrm>
            <a:off x="817800" y="2286375"/>
            <a:ext cx="2403300" cy="3264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6" name="Google Shape;416;p42"/>
          <p:cNvSpPr/>
          <p:nvPr/>
        </p:nvSpPr>
        <p:spPr>
          <a:xfrm>
            <a:off x="828150" y="2613375"/>
            <a:ext cx="2403300" cy="4311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7" name="Google Shape;417;p42"/>
          <p:cNvSpPr txBox="1"/>
          <p:nvPr/>
        </p:nvSpPr>
        <p:spPr>
          <a:xfrm>
            <a:off x="0" y="2613375"/>
            <a:ext cx="9606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" sz="10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Call desired</a:t>
            </a:r>
            <a:br>
              <a:rPr lang="en" sz="10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sz="10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plug-in (multiple-</a:t>
            </a:r>
            <a:br>
              <a:rPr lang="en" sz="10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sz="10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phase </a:t>
            </a:r>
            <a:br>
              <a:rPr lang="en" sz="10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sz="10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can be called)</a:t>
            </a:r>
            <a:endParaRPr sz="80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43"/>
          <p:cNvSpPr txBox="1"/>
          <p:nvPr/>
        </p:nvSpPr>
        <p:spPr>
          <a:xfrm>
            <a:off x="311700" y="18295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 Situ Analysis with UFS WM</a:t>
            </a:r>
            <a:endParaRPr sz="2400">
              <a:solidFill>
                <a:srgbClr val="FF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23" name="Google Shape;423;p43" title="Screenshot 2025-08-13 at 12.55.16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755650"/>
            <a:ext cx="2011100" cy="379495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424" name="Google Shape;424;p43" title="Screenshot 2025-08-13 at 1.03.38 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48226" y="1228100"/>
            <a:ext cx="5970874" cy="1777247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grpSp>
        <p:nvGrpSpPr>
          <p:cNvPr id="425" name="Google Shape;425;p43"/>
          <p:cNvGrpSpPr/>
          <p:nvPr/>
        </p:nvGrpSpPr>
        <p:grpSpPr>
          <a:xfrm>
            <a:off x="2448223" y="3120044"/>
            <a:ext cx="5970824" cy="1430556"/>
            <a:chOff x="2432998" y="2303444"/>
            <a:chExt cx="5970824" cy="1430556"/>
          </a:xfrm>
        </p:grpSpPr>
        <p:pic>
          <p:nvPicPr>
            <p:cNvPr id="426" name="Google Shape;426;p43" title="RenderView1_000500.png"/>
            <p:cNvPicPr preferRelativeResize="0"/>
            <p:nvPr/>
          </p:nvPicPr>
          <p:blipFill rotWithShape="1">
            <a:blip r:embed="rId5">
              <a:alphaModFix/>
            </a:blip>
            <a:srcRect b="0" l="22155" r="21898" t="0"/>
            <a:stretch/>
          </p:blipFill>
          <p:spPr>
            <a:xfrm>
              <a:off x="2432998" y="2303444"/>
              <a:ext cx="1289426" cy="123674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7" name="Google Shape;427;p43" title="RenderView2_000500.png"/>
            <p:cNvPicPr preferRelativeResize="0"/>
            <p:nvPr/>
          </p:nvPicPr>
          <p:blipFill rotWithShape="1">
            <a:blip r:embed="rId6">
              <a:alphaModFix/>
            </a:blip>
            <a:srcRect b="0" l="21573" r="21550" t="0"/>
            <a:stretch/>
          </p:blipFill>
          <p:spPr>
            <a:xfrm>
              <a:off x="3722417" y="2303460"/>
              <a:ext cx="1310833" cy="123673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8" name="Google Shape;428;p43" title="RenderView3_000500.png"/>
            <p:cNvPicPr preferRelativeResize="0"/>
            <p:nvPr/>
          </p:nvPicPr>
          <p:blipFill rotWithShape="1">
            <a:blip r:embed="rId7">
              <a:alphaModFix/>
            </a:blip>
            <a:srcRect b="0" l="11489" r="15192" t="0"/>
            <a:stretch/>
          </p:blipFill>
          <p:spPr>
            <a:xfrm>
              <a:off x="5033252" y="2303448"/>
              <a:ext cx="1689810" cy="12367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9" name="Google Shape;429;p43" title="RenderView4_000500.png"/>
            <p:cNvPicPr preferRelativeResize="0"/>
            <p:nvPr/>
          </p:nvPicPr>
          <p:blipFill rotWithShape="1">
            <a:blip r:embed="rId8">
              <a:alphaModFix/>
            </a:blip>
            <a:srcRect b="0" l="11720" r="15352" t="0"/>
            <a:stretch/>
          </p:blipFill>
          <p:spPr>
            <a:xfrm>
              <a:off x="6723074" y="2303448"/>
              <a:ext cx="1680748" cy="123675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30" name="Google Shape;430;p43"/>
            <p:cNvSpPr txBox="1"/>
            <p:nvPr/>
          </p:nvSpPr>
          <p:spPr>
            <a:xfrm>
              <a:off x="2432998" y="3540200"/>
              <a:ext cx="1289400" cy="193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1425" lIns="31425" spcFirstLastPara="1" rIns="31425" wrap="square" tIns="3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344"/>
                </a:spcAft>
                <a:buNone/>
              </a:pPr>
              <a:r>
                <a:rPr b="1" lang="en" sz="846">
                  <a:solidFill>
                    <a:srgbClr val="000000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SSH</a:t>
              </a:r>
              <a:endParaRPr b="1" sz="846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431" name="Google Shape;431;p43"/>
            <p:cNvSpPr txBox="1"/>
            <p:nvPr/>
          </p:nvSpPr>
          <p:spPr>
            <a:xfrm>
              <a:off x="3722427" y="3540200"/>
              <a:ext cx="1289400" cy="193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1425" lIns="31425" spcFirstLastPara="1" rIns="31425" wrap="square" tIns="3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344"/>
                </a:spcAft>
                <a:buNone/>
              </a:pPr>
              <a:r>
                <a:rPr b="1" lang="en" sz="846">
                  <a:solidFill>
                    <a:srgbClr val="000000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SWH</a:t>
              </a:r>
              <a:endParaRPr b="1" sz="846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432" name="Google Shape;432;p43"/>
            <p:cNvSpPr txBox="1"/>
            <p:nvPr/>
          </p:nvSpPr>
          <p:spPr>
            <a:xfrm>
              <a:off x="5033252" y="3540200"/>
              <a:ext cx="3370500" cy="193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1425" lIns="31425" spcFirstLastPara="1" rIns="31425" wrap="square" tIns="3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344"/>
                </a:spcAft>
                <a:buNone/>
              </a:pPr>
              <a:r>
                <a:rPr b="1" lang="en" sz="846">
                  <a:solidFill>
                    <a:srgbClr val="000000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Sea Ice + SST (SH; NH)</a:t>
              </a:r>
              <a:endParaRPr b="1" sz="846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sp>
        <p:nvSpPr>
          <p:cNvPr id="433" name="Google Shape;433;p43"/>
          <p:cNvSpPr txBox="1"/>
          <p:nvPr/>
        </p:nvSpPr>
        <p:spPr>
          <a:xfrm>
            <a:off x="2448325" y="717525"/>
            <a:ext cx="5970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i="1" lang="en" sz="1200">
                <a:highlight>
                  <a:srgbClr val="FFFF00"/>
                </a:highlight>
                <a:latin typeface="Helvetica Neue"/>
                <a:ea typeface="Helvetica Neue"/>
                <a:cs typeface="Helvetica Neue"/>
                <a:sym typeface="Helvetica Neue"/>
              </a:rPr>
              <a:t>cpld_control_gefs</a:t>
            </a:r>
            <a:r>
              <a:rPr lang="en" sz="1200">
                <a:latin typeface="Helvetica Neue"/>
                <a:ea typeface="Helvetica Neue"/>
                <a:cs typeface="Helvetica Neue"/>
                <a:sym typeface="Helvetica Neue"/>
              </a:rPr>
              <a:t> → the GeoGate ESMF/NUOPC component creates a different channel for each connected component, such as </a:t>
            </a:r>
            <a:r>
              <a:rPr i="1" lang="en" sz="1200">
                <a:latin typeface="Helvetica Neue"/>
                <a:ea typeface="Helvetica Neue"/>
                <a:cs typeface="Helvetica Neue"/>
                <a:sym typeface="Helvetica Neue"/>
              </a:rPr>
              <a:t>atm</a:t>
            </a:r>
            <a:r>
              <a:rPr lang="en" sz="1200">
                <a:latin typeface="Helvetica Neue"/>
                <a:ea typeface="Helvetica Neue"/>
                <a:cs typeface="Helvetica Neue"/>
                <a:sym typeface="Helvetica Neue"/>
              </a:rPr>
              <a:t>, </a:t>
            </a:r>
            <a:r>
              <a:rPr i="1" lang="en" sz="1200">
                <a:latin typeface="Helvetica Neue"/>
                <a:ea typeface="Helvetica Neue"/>
                <a:cs typeface="Helvetica Neue"/>
                <a:sym typeface="Helvetica Neue"/>
              </a:rPr>
              <a:t>ocn</a:t>
            </a:r>
            <a:r>
              <a:rPr lang="en" sz="1200">
                <a:latin typeface="Helvetica Neue"/>
                <a:ea typeface="Helvetica Neue"/>
                <a:cs typeface="Helvetica Neue"/>
                <a:sym typeface="Helvetica Neue"/>
              </a:rPr>
              <a:t>, </a:t>
            </a:r>
            <a:r>
              <a:rPr i="1" lang="en" sz="1200">
                <a:latin typeface="Helvetica Neue"/>
                <a:ea typeface="Helvetica Neue"/>
                <a:cs typeface="Helvetica Neue"/>
                <a:sym typeface="Helvetica Neue"/>
              </a:rPr>
              <a:t>ice</a:t>
            </a:r>
            <a:r>
              <a:rPr lang="en" sz="1200">
                <a:latin typeface="Helvetica Neue"/>
                <a:ea typeface="Helvetica Neue"/>
                <a:cs typeface="Helvetica Neue"/>
                <a:sym typeface="Helvetica Neue"/>
              </a:rPr>
              <a:t>, and </a:t>
            </a:r>
            <a:r>
              <a:rPr i="1" lang="en" sz="1200">
                <a:latin typeface="Helvetica Neue"/>
                <a:ea typeface="Helvetica Neue"/>
                <a:cs typeface="Helvetica Neue"/>
                <a:sym typeface="Helvetica Neue"/>
              </a:rPr>
              <a:t>wav</a:t>
            </a:r>
            <a:endParaRPr i="1" sz="12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34" name="Google Shape;434;p43"/>
          <p:cNvSpPr/>
          <p:nvPr/>
        </p:nvSpPr>
        <p:spPr>
          <a:xfrm>
            <a:off x="243850" y="1595150"/>
            <a:ext cx="2011200" cy="2439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5" name="Google Shape;435;p43"/>
          <p:cNvSpPr/>
          <p:nvPr/>
        </p:nvSpPr>
        <p:spPr>
          <a:xfrm>
            <a:off x="243850" y="2678550"/>
            <a:ext cx="2011200" cy="1434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6" name="Google Shape;436;p43"/>
          <p:cNvSpPr/>
          <p:nvPr/>
        </p:nvSpPr>
        <p:spPr>
          <a:xfrm>
            <a:off x="243850" y="3005350"/>
            <a:ext cx="2011200" cy="1434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7" name="Google Shape;437;p43"/>
          <p:cNvSpPr/>
          <p:nvPr/>
        </p:nvSpPr>
        <p:spPr>
          <a:xfrm>
            <a:off x="243850" y="3546350"/>
            <a:ext cx="2011200" cy="1434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8" name="Google Shape;438;p43"/>
          <p:cNvSpPr/>
          <p:nvPr/>
        </p:nvSpPr>
        <p:spPr>
          <a:xfrm>
            <a:off x="2415550" y="1228100"/>
            <a:ext cx="2994600" cy="5541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9" name="Google Shape;439;p43"/>
          <p:cNvSpPr/>
          <p:nvPr/>
        </p:nvSpPr>
        <p:spPr>
          <a:xfrm>
            <a:off x="2448325" y="2731875"/>
            <a:ext cx="4485900" cy="1434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44"/>
          <p:cNvSpPr txBox="1"/>
          <p:nvPr/>
        </p:nvSpPr>
        <p:spPr>
          <a:xfrm>
            <a:off x="311700" y="18295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 Situ Analysis with UFS WM</a:t>
            </a:r>
            <a:endParaRPr sz="2400">
              <a:solidFill>
                <a:srgbClr val="FF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45" name="Google Shape;445;p44" title="cpld_control_gefs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25288" y="755650"/>
            <a:ext cx="7093424" cy="3807153"/>
          </a:xfrm>
          <a:prstGeom prst="rect">
            <a:avLst/>
          </a:prstGeom>
          <a:noFill/>
          <a:ln>
            <a:noFill/>
          </a:ln>
        </p:spPr>
      </p:pic>
      <p:sp>
        <p:nvSpPr>
          <p:cNvPr id="446" name="Google Shape;446;p44"/>
          <p:cNvSpPr txBox="1"/>
          <p:nvPr/>
        </p:nvSpPr>
        <p:spPr>
          <a:xfrm>
            <a:off x="1062450" y="788050"/>
            <a:ext cx="498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u="sng">
                <a:solidFill>
                  <a:srgbClr val="FFFF00"/>
                </a:solidFill>
                <a:latin typeface="Helvetica Neue"/>
                <a:ea typeface="Helvetica Neue"/>
                <a:cs typeface="Helvetica Neue"/>
                <a:sym typeface="Helvetica Neue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Link</a:t>
            </a:r>
            <a:endParaRPr sz="1200">
              <a:solidFill>
                <a:srgbClr val="FFFF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3"/>
          <p:cNvSpPr/>
          <p:nvPr/>
        </p:nvSpPr>
        <p:spPr>
          <a:xfrm>
            <a:off x="311700" y="787425"/>
            <a:ext cx="7253700" cy="1623000"/>
          </a:xfrm>
          <a:prstGeom prst="roundRect">
            <a:avLst>
              <a:gd fmla="val 10143" name="adj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23"/>
          <p:cNvSpPr txBox="1"/>
          <p:nvPr/>
        </p:nvSpPr>
        <p:spPr>
          <a:xfrm>
            <a:off x="311700" y="18295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Emerging Challenges in ML-based models</a:t>
            </a:r>
            <a:endParaRPr sz="2400">
              <a:solidFill>
                <a:srgbClr val="FF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99" name="Google Shape;99;p23" title="one_vs_two_sided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7703" y="843725"/>
            <a:ext cx="1918723" cy="1126100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23"/>
          <p:cNvSpPr txBox="1"/>
          <p:nvPr/>
        </p:nvSpPr>
        <p:spPr>
          <a:xfrm>
            <a:off x="407700" y="1938050"/>
            <a:ext cx="1918800" cy="5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  <a:buNone/>
            </a:pPr>
            <a:r>
              <a:rPr lang="en" sz="1000">
                <a:solidFill>
                  <a:schemeClr val="dk1"/>
                </a:solidFill>
                <a:highlight>
                  <a:srgbClr val="FFFF00"/>
                </a:highlight>
                <a:latin typeface="Helvetica Neue"/>
                <a:ea typeface="Helvetica Neue"/>
                <a:cs typeface="Helvetica Neue"/>
                <a:sym typeface="Helvetica Neue"/>
              </a:rPr>
              <a:t>Unable to represent rare extreme events accurately</a:t>
            </a:r>
            <a:endParaRPr>
              <a:solidFill>
                <a:schemeClr val="dk1"/>
              </a:solidFill>
              <a:highlight>
                <a:srgbClr val="FFFF00"/>
              </a:highlight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01" name="Google Shape;101;p23" title="41586_2024_8252_Fig3_HTML.png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26350" y="843725"/>
            <a:ext cx="5202525" cy="1510400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23"/>
          <p:cNvSpPr txBox="1"/>
          <p:nvPr/>
        </p:nvSpPr>
        <p:spPr>
          <a:xfrm>
            <a:off x="7666025" y="898575"/>
            <a:ext cx="1303500" cy="140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  <a:buNone/>
            </a:pPr>
            <a:r>
              <a:rPr lang="en" sz="1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It is </a:t>
            </a:r>
            <a:r>
              <a:rPr lang="en" sz="1000">
                <a:solidFill>
                  <a:schemeClr val="dk1"/>
                </a:solidFill>
                <a:highlight>
                  <a:srgbClr val="FFFF00"/>
                </a:highlight>
                <a:latin typeface="Helvetica Neue"/>
                <a:ea typeface="Helvetica Neue"/>
                <a:cs typeface="Helvetica Neue"/>
                <a:sym typeface="Helvetica Neue"/>
              </a:rPr>
              <a:t>good in tracks, but not wind and pressure extremes and smoother precipitation </a:t>
            </a:r>
            <a:r>
              <a:rPr lang="en" sz="1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(negative bias) </a:t>
            </a:r>
            <a:r>
              <a:rPr lang="en" sz="1000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5"/>
              </a:rPr>
              <a:t>Price et al., 2024</a:t>
            </a:r>
            <a:endParaRPr sz="10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3" name="Google Shape;103;p23"/>
          <p:cNvSpPr/>
          <p:nvPr/>
        </p:nvSpPr>
        <p:spPr>
          <a:xfrm>
            <a:off x="311700" y="2494300"/>
            <a:ext cx="2133000" cy="2110800"/>
          </a:xfrm>
          <a:prstGeom prst="roundRect">
            <a:avLst>
              <a:gd fmla="val 10143" name="adj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23"/>
          <p:cNvSpPr txBox="1"/>
          <p:nvPr/>
        </p:nvSpPr>
        <p:spPr>
          <a:xfrm>
            <a:off x="407663" y="4089400"/>
            <a:ext cx="1918800" cy="5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  <a:buNone/>
            </a:pPr>
            <a:r>
              <a:rPr lang="en" sz="1000">
                <a:solidFill>
                  <a:schemeClr val="dk1"/>
                </a:solidFill>
                <a:highlight>
                  <a:srgbClr val="FFFF00"/>
                </a:highlight>
                <a:latin typeface="Helvetica Neue"/>
                <a:ea typeface="Helvetica Neue"/>
                <a:cs typeface="Helvetica Neue"/>
                <a:sym typeface="Helvetica Neue"/>
              </a:rPr>
              <a:t>Insufficient or lack of physical constraints</a:t>
            </a:r>
            <a:endParaRPr>
              <a:solidFill>
                <a:schemeClr val="dk1"/>
              </a:solidFill>
              <a:highlight>
                <a:srgbClr val="FFFF00"/>
              </a:highlight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05" name="Google Shape;105;p23" title="researchers-create-fra.jpg"/>
          <p:cNvPicPr preferRelativeResize="0"/>
          <p:nvPr/>
        </p:nvPicPr>
        <p:blipFill rotWithShape="1">
          <a:blip r:embed="rId6">
            <a:alphaModFix/>
          </a:blip>
          <a:srcRect b="28133" l="0" r="55466" t="27619"/>
          <a:stretch/>
        </p:blipFill>
        <p:spPr>
          <a:xfrm>
            <a:off x="566625" y="2621050"/>
            <a:ext cx="1623150" cy="1074425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23"/>
          <p:cNvSpPr/>
          <p:nvPr/>
        </p:nvSpPr>
        <p:spPr>
          <a:xfrm>
            <a:off x="2536750" y="2494300"/>
            <a:ext cx="2133000" cy="2110800"/>
          </a:xfrm>
          <a:prstGeom prst="roundRect">
            <a:avLst>
              <a:gd fmla="val 10143" name="adj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23"/>
          <p:cNvSpPr txBox="1"/>
          <p:nvPr/>
        </p:nvSpPr>
        <p:spPr>
          <a:xfrm>
            <a:off x="2643838" y="4089400"/>
            <a:ext cx="1918800" cy="5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  <a:buNone/>
            </a:pPr>
            <a:r>
              <a:rPr lang="en" sz="1000">
                <a:solidFill>
                  <a:schemeClr val="dk1"/>
                </a:solidFill>
                <a:highlight>
                  <a:srgbClr val="FFFF00"/>
                </a:highlight>
                <a:latin typeface="Helvetica Neue"/>
                <a:ea typeface="Helvetica Neue"/>
                <a:cs typeface="Helvetica Neue"/>
                <a:sym typeface="Helvetica Neue"/>
              </a:rPr>
              <a:t>Difficulties with extrapolating to new climate conditions</a:t>
            </a:r>
            <a:endParaRPr>
              <a:solidFill>
                <a:schemeClr val="dk1"/>
              </a:solidFill>
              <a:highlight>
                <a:srgbClr val="FFFF00"/>
              </a:highlight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08" name="Google Shape;108;p23" title="41612_2020_121_Fig1_HTML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662587" y="2627174"/>
            <a:ext cx="1881325" cy="118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23" title="n1jr9rqnxjt81.png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33200" y="3709525"/>
            <a:ext cx="1090000" cy="365825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23"/>
          <p:cNvSpPr/>
          <p:nvPr/>
        </p:nvSpPr>
        <p:spPr>
          <a:xfrm>
            <a:off x="4761800" y="2494300"/>
            <a:ext cx="2767200" cy="2110800"/>
          </a:xfrm>
          <a:prstGeom prst="roundRect">
            <a:avLst>
              <a:gd fmla="val 10143" name="adj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23"/>
          <p:cNvSpPr txBox="1"/>
          <p:nvPr/>
        </p:nvSpPr>
        <p:spPr>
          <a:xfrm>
            <a:off x="4792400" y="3912400"/>
            <a:ext cx="25740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  <a:buNone/>
            </a:pPr>
            <a:r>
              <a:rPr lang="en" sz="1000">
                <a:solidFill>
                  <a:srgbClr val="FF0000"/>
                </a:solidFill>
                <a:highlight>
                  <a:srgbClr val="FFFF00"/>
                </a:highlight>
                <a:latin typeface="Helvetica Neue"/>
                <a:ea typeface="Helvetica Neue"/>
                <a:cs typeface="Helvetica Neue"/>
                <a:sym typeface="Helvetica Neue"/>
              </a:rPr>
              <a:t>Numerical instabilities especially for longer time scales</a:t>
            </a:r>
            <a:r>
              <a:rPr lang="en" sz="1000">
                <a:solidFill>
                  <a:schemeClr val="dk1"/>
                </a:solidFill>
                <a:highlight>
                  <a:srgbClr val="FFFF00"/>
                </a:highlight>
                <a:latin typeface="Helvetica Neue"/>
                <a:ea typeface="Helvetica Neue"/>
                <a:cs typeface="Helvetica Neue"/>
                <a:sym typeface="Helvetica Neue"/>
              </a:rPr>
              <a:t>, higher temporal resolutions </a:t>
            </a:r>
            <a:endParaRPr>
              <a:solidFill>
                <a:schemeClr val="dk1"/>
              </a:solidFill>
              <a:highlight>
                <a:srgbClr val="FFFF00"/>
              </a:highlight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12" name="Google Shape;112;p23" title="What-is-concept-drift.png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873650" y="2638200"/>
            <a:ext cx="2411466" cy="1057275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23"/>
          <p:cNvSpPr/>
          <p:nvPr/>
        </p:nvSpPr>
        <p:spPr>
          <a:xfrm>
            <a:off x="6140475" y="2696450"/>
            <a:ext cx="403800" cy="365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23"/>
          <p:cNvSpPr/>
          <p:nvPr/>
        </p:nvSpPr>
        <p:spPr>
          <a:xfrm>
            <a:off x="4837475" y="2571750"/>
            <a:ext cx="403800" cy="152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23"/>
          <p:cNvSpPr/>
          <p:nvPr/>
        </p:nvSpPr>
        <p:spPr>
          <a:xfrm rot="5400000">
            <a:off x="6250475" y="2908500"/>
            <a:ext cx="387600" cy="152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23"/>
          <p:cNvSpPr txBox="1"/>
          <p:nvPr/>
        </p:nvSpPr>
        <p:spPr>
          <a:xfrm>
            <a:off x="7666025" y="2495350"/>
            <a:ext cx="1303500" cy="21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  <a:buNone/>
            </a:pPr>
            <a:r>
              <a:rPr b="1" lang="en" sz="10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Introducing additional components of the Earth System could help constrain AI/ML-based models</a:t>
            </a:r>
            <a:r>
              <a:rPr b="1" lang="en" sz="1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" sz="1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and produce more physically realistic predictions.</a:t>
            </a:r>
            <a:endParaRPr sz="10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4"/>
          <p:cNvSpPr txBox="1"/>
          <p:nvPr/>
        </p:nvSpPr>
        <p:spPr>
          <a:xfrm>
            <a:off x="311700" y="18295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Hybrid Physics-ML Models?</a:t>
            </a:r>
            <a:endParaRPr sz="2400">
              <a:solidFill>
                <a:srgbClr val="FF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2" name="Google Shape;122;p24"/>
          <p:cNvSpPr txBox="1"/>
          <p:nvPr/>
        </p:nvSpPr>
        <p:spPr>
          <a:xfrm>
            <a:off x="5549500" y="2681425"/>
            <a:ext cx="34347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u="sng">
                <a:solidFill>
                  <a:schemeClr val="hlink"/>
                </a:solidFill>
                <a:highlight>
                  <a:srgbClr val="FFFFFF"/>
                </a:highlight>
                <a:latin typeface="Helvetica Neue"/>
                <a:ea typeface="Helvetica Neue"/>
                <a:cs typeface="Helvetica Neue"/>
                <a:sym typeface="Helvetica Neue"/>
                <a:hlinkClick r:id="rId3"/>
              </a:rPr>
              <a:t>Kochkov et al., 2024: NeuralGCM</a:t>
            </a:r>
            <a:endParaRPr sz="10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highlight>
                  <a:srgbClr val="FFFF00"/>
                </a:highlight>
                <a:latin typeface="Helvetica Neue"/>
                <a:ea typeface="Helvetica Neue"/>
                <a:cs typeface="Helvetica Neue"/>
                <a:sym typeface="Helvetica Neue"/>
              </a:rPr>
              <a:t>Traditional DYCORE coupled with AI/ML based physics</a:t>
            </a:r>
            <a:endParaRPr sz="1000">
              <a:highlight>
                <a:srgbClr val="FFFF00"/>
              </a:highlight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3" name="Google Shape;123;p24"/>
          <p:cNvSpPr txBox="1"/>
          <p:nvPr/>
        </p:nvSpPr>
        <p:spPr>
          <a:xfrm>
            <a:off x="7097100" y="3199438"/>
            <a:ext cx="1735200" cy="137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4"/>
              </a:rPr>
              <a:t>Spencer et al., 2025: </a:t>
            </a:r>
            <a:r>
              <a:rPr lang="en" sz="1000">
                <a:solidFill>
                  <a:srgbClr val="1C1D1E"/>
                </a:solidFill>
                <a:highlight>
                  <a:srgbClr val="FFFF00"/>
                </a:highlight>
                <a:latin typeface="Helvetica Neue"/>
                <a:ea typeface="Helvetica Neue"/>
                <a:cs typeface="Helvetica Neue"/>
                <a:sym typeface="Helvetica Neue"/>
              </a:rPr>
              <a:t>The Ai2 Climate Emulator coupled to a </a:t>
            </a:r>
            <a:r>
              <a:rPr b="1" lang="en" sz="1000">
                <a:solidFill>
                  <a:srgbClr val="FF0000"/>
                </a:solidFill>
                <a:highlight>
                  <a:srgbClr val="FFFF00"/>
                </a:highlight>
                <a:latin typeface="Helvetica Neue"/>
                <a:ea typeface="Helvetica Neue"/>
                <a:cs typeface="Helvetica Neue"/>
                <a:sym typeface="Helvetica Neue"/>
              </a:rPr>
              <a:t>slab ocean</a:t>
            </a:r>
            <a:r>
              <a:rPr b="1" lang="en" sz="10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" sz="1000">
                <a:solidFill>
                  <a:srgbClr val="1C1D1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accurately emulates temperature and precipitation sensitivity in a physics-based model</a:t>
            </a:r>
            <a:endParaRPr sz="10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24" name="Google Shape;124;p24" title="Screenshot 2026-07-06 at 6.40.54 P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7000" y="1221699"/>
            <a:ext cx="5033801" cy="149175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125" name="Google Shape;125;p24"/>
          <p:cNvSpPr txBox="1"/>
          <p:nvPr/>
        </p:nvSpPr>
        <p:spPr>
          <a:xfrm>
            <a:off x="289108" y="766973"/>
            <a:ext cx="5267400" cy="6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6"/>
              </a:rPr>
              <a:t>Antonio et al., 2026</a:t>
            </a:r>
            <a:r>
              <a:rPr lang="en" sz="1000">
                <a:latin typeface="Helvetica Neue"/>
                <a:ea typeface="Helvetica Neue"/>
                <a:cs typeface="Helvetica Neue"/>
                <a:sym typeface="Helvetica Neue"/>
              </a:rPr>
              <a:t>: </a:t>
            </a:r>
            <a:r>
              <a:rPr lang="en" sz="1000">
                <a:highlight>
                  <a:srgbClr val="FFFF00"/>
                </a:highlight>
                <a:latin typeface="Helvetica Neue"/>
                <a:ea typeface="Helvetica Neue"/>
                <a:cs typeface="Helvetica Neue"/>
                <a:sym typeface="Helvetica Neue"/>
              </a:rPr>
              <a:t>ACE2-NEMO:</a:t>
            </a:r>
            <a:r>
              <a:rPr lang="en" sz="1000">
                <a:latin typeface="Helvetica Neue"/>
                <a:ea typeface="Helvetica Neue"/>
                <a:cs typeface="Helvetica Neue"/>
                <a:sym typeface="Helvetica Neue"/>
              </a:rPr>
              <a:t> Coupling an ML atmospheric emulator to a full-depth dynamical ocean model</a:t>
            </a:r>
            <a:endParaRPr sz="10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26" name="Google Shape;126;p24" title="image.png"/>
          <p:cNvPicPr preferRelativeResize="0"/>
          <p:nvPr/>
        </p:nvPicPr>
        <p:blipFill rotWithShape="1">
          <a:blip r:embed="rId7">
            <a:alphaModFix/>
          </a:blip>
          <a:srcRect b="0" l="0" r="29711" t="0"/>
          <a:stretch/>
        </p:blipFill>
        <p:spPr>
          <a:xfrm>
            <a:off x="5654400" y="755650"/>
            <a:ext cx="3013290" cy="19578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27" name="Google Shape;127;p24" title="Screenshot 2026-07-06 at 6.47.16 PM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87000" y="3233277"/>
            <a:ext cx="6643930" cy="1310512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128" name="Google Shape;128;p24"/>
          <p:cNvSpPr txBox="1"/>
          <p:nvPr/>
        </p:nvSpPr>
        <p:spPr>
          <a:xfrm>
            <a:off x="281577" y="2816973"/>
            <a:ext cx="50337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9"/>
              </a:rPr>
              <a:t>Barge et al., 2026: </a:t>
            </a:r>
            <a:r>
              <a:rPr lang="en" sz="1000">
                <a:latin typeface="Helvetica Neue"/>
                <a:ea typeface="Helvetica Neue"/>
                <a:cs typeface="Helvetica Neue"/>
                <a:sym typeface="Helvetica Neue"/>
              </a:rPr>
              <a:t>Deploying Machine Learning components coupled to Earth System Models with </a:t>
            </a:r>
            <a:r>
              <a:rPr lang="en" sz="1000">
                <a:highlight>
                  <a:srgbClr val="FFFF00"/>
                </a:highlight>
                <a:latin typeface="Helvetica Neue"/>
                <a:ea typeface="Helvetica Neue"/>
                <a:cs typeface="Helvetica Neue"/>
                <a:sym typeface="Helvetica Neue"/>
              </a:rPr>
              <a:t>OASIS3-MCT (v6) and Eophis (v1.1)</a:t>
            </a:r>
            <a:endParaRPr>
              <a:highlight>
                <a:srgbClr val="FFFF00"/>
              </a:highlight>
            </a:endParaRPr>
          </a:p>
        </p:txBody>
      </p:sp>
      <p:sp>
        <p:nvSpPr>
          <p:cNvPr id="129" name="Google Shape;129;p24"/>
          <p:cNvSpPr txBox="1"/>
          <p:nvPr/>
        </p:nvSpPr>
        <p:spPr>
          <a:xfrm>
            <a:off x="387000" y="4238950"/>
            <a:ext cx="43629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* Mainly designed for interfacing parameterization modules with GCMs</a:t>
            </a:r>
            <a:endParaRPr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5"/>
          <p:cNvSpPr txBox="1"/>
          <p:nvPr/>
        </p:nvSpPr>
        <p:spPr>
          <a:xfrm>
            <a:off x="311700" y="18295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Hybrid Physics-ML Coupled Modeling System</a:t>
            </a:r>
            <a:endParaRPr sz="2400">
              <a:solidFill>
                <a:srgbClr val="FF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pSp>
        <p:nvGrpSpPr>
          <p:cNvPr id="135" name="Google Shape;135;p25"/>
          <p:cNvGrpSpPr/>
          <p:nvPr/>
        </p:nvGrpSpPr>
        <p:grpSpPr>
          <a:xfrm>
            <a:off x="1604213" y="1754363"/>
            <a:ext cx="4801999" cy="1326450"/>
            <a:chOff x="1687225" y="1894525"/>
            <a:chExt cx="4801999" cy="1326450"/>
          </a:xfrm>
        </p:grpSpPr>
        <p:pic>
          <p:nvPicPr>
            <p:cNvPr id="136" name="Google Shape;136;p25" title="image.png"/>
            <p:cNvPicPr preferRelativeResize="0"/>
            <p:nvPr/>
          </p:nvPicPr>
          <p:blipFill rotWithShape="1">
            <a:blip r:embed="rId3">
              <a:alphaModFix/>
            </a:blip>
            <a:srcRect b="55918" l="0" r="0" t="23023"/>
            <a:stretch/>
          </p:blipFill>
          <p:spPr>
            <a:xfrm>
              <a:off x="2540325" y="1894525"/>
              <a:ext cx="3948899" cy="77416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7" name="Google Shape;137;p25"/>
            <p:cNvSpPr/>
            <p:nvPr/>
          </p:nvSpPr>
          <p:spPr>
            <a:xfrm>
              <a:off x="2591450" y="1894525"/>
              <a:ext cx="957000" cy="5523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" name="Google Shape;138;p25"/>
            <p:cNvSpPr/>
            <p:nvPr/>
          </p:nvSpPr>
          <p:spPr>
            <a:xfrm>
              <a:off x="2633500" y="2041650"/>
              <a:ext cx="793800" cy="5523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" name="Google Shape;139;p25"/>
            <p:cNvSpPr/>
            <p:nvPr/>
          </p:nvSpPr>
          <p:spPr>
            <a:xfrm>
              <a:off x="1687225" y="2668675"/>
              <a:ext cx="793800" cy="5523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" name="Google Shape;140;p25"/>
            <p:cNvSpPr/>
            <p:nvPr/>
          </p:nvSpPr>
          <p:spPr>
            <a:xfrm rot="5400000">
              <a:off x="3401050" y="2449451"/>
              <a:ext cx="171000" cy="160500"/>
            </a:xfrm>
            <a:prstGeom prst="rtTriangl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" name="Google Shape;141;p25"/>
            <p:cNvSpPr/>
            <p:nvPr/>
          </p:nvSpPr>
          <p:spPr>
            <a:xfrm>
              <a:off x="4065050" y="1899783"/>
              <a:ext cx="2408400" cy="630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" name="Google Shape;142;p25"/>
            <p:cNvSpPr/>
            <p:nvPr/>
          </p:nvSpPr>
          <p:spPr>
            <a:xfrm>
              <a:off x="4033425" y="2041650"/>
              <a:ext cx="77700" cy="4053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143" name="Google Shape;143;p25" title="image.png"/>
          <p:cNvPicPr preferRelativeResize="0"/>
          <p:nvPr/>
        </p:nvPicPr>
        <p:blipFill rotWithShape="1">
          <a:blip r:embed="rId3">
            <a:alphaModFix/>
          </a:blip>
          <a:srcRect b="77576" l="0" r="0" t="0"/>
          <a:stretch/>
        </p:blipFill>
        <p:spPr>
          <a:xfrm>
            <a:off x="2428113" y="1095625"/>
            <a:ext cx="4063376" cy="848205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25"/>
          <p:cNvSpPr/>
          <p:nvPr/>
        </p:nvSpPr>
        <p:spPr>
          <a:xfrm>
            <a:off x="2428125" y="1071150"/>
            <a:ext cx="3948900" cy="12174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25"/>
          <p:cNvSpPr txBox="1"/>
          <p:nvPr/>
        </p:nvSpPr>
        <p:spPr>
          <a:xfrm>
            <a:off x="2223375" y="755650"/>
            <a:ext cx="43584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ML Weather Prediction Model (MLWP; Aurora, GraphCast etc.)</a:t>
            </a:r>
            <a:endParaRPr sz="1100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pSp>
        <p:nvGrpSpPr>
          <p:cNvPr id="146" name="Google Shape;146;p25"/>
          <p:cNvGrpSpPr/>
          <p:nvPr/>
        </p:nvGrpSpPr>
        <p:grpSpPr>
          <a:xfrm rot="10800000">
            <a:off x="2429211" y="2868859"/>
            <a:ext cx="4801999" cy="1326450"/>
            <a:chOff x="1687225" y="1894525"/>
            <a:chExt cx="4801999" cy="1326450"/>
          </a:xfrm>
        </p:grpSpPr>
        <p:pic>
          <p:nvPicPr>
            <p:cNvPr id="147" name="Google Shape;147;p25" title="image.png"/>
            <p:cNvPicPr preferRelativeResize="0"/>
            <p:nvPr/>
          </p:nvPicPr>
          <p:blipFill rotWithShape="1">
            <a:blip r:embed="rId3">
              <a:alphaModFix/>
            </a:blip>
            <a:srcRect b="55918" l="0" r="0" t="23023"/>
            <a:stretch/>
          </p:blipFill>
          <p:spPr>
            <a:xfrm>
              <a:off x="2540325" y="1894525"/>
              <a:ext cx="3948899" cy="77416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8" name="Google Shape;148;p25"/>
            <p:cNvSpPr/>
            <p:nvPr/>
          </p:nvSpPr>
          <p:spPr>
            <a:xfrm>
              <a:off x="2591450" y="1894525"/>
              <a:ext cx="957000" cy="5523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" name="Google Shape;149;p25"/>
            <p:cNvSpPr/>
            <p:nvPr/>
          </p:nvSpPr>
          <p:spPr>
            <a:xfrm>
              <a:off x="2633500" y="2041650"/>
              <a:ext cx="793800" cy="5523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" name="Google Shape;150;p25"/>
            <p:cNvSpPr/>
            <p:nvPr/>
          </p:nvSpPr>
          <p:spPr>
            <a:xfrm>
              <a:off x="1687225" y="2668675"/>
              <a:ext cx="793800" cy="5523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" name="Google Shape;151;p25"/>
            <p:cNvSpPr/>
            <p:nvPr/>
          </p:nvSpPr>
          <p:spPr>
            <a:xfrm rot="5400000">
              <a:off x="3401050" y="2449451"/>
              <a:ext cx="171000" cy="160500"/>
            </a:xfrm>
            <a:prstGeom prst="rtTriangl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" name="Google Shape;152;p25"/>
            <p:cNvSpPr/>
            <p:nvPr/>
          </p:nvSpPr>
          <p:spPr>
            <a:xfrm>
              <a:off x="4065050" y="1899783"/>
              <a:ext cx="2408400" cy="630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" name="Google Shape;153;p25"/>
            <p:cNvSpPr/>
            <p:nvPr/>
          </p:nvSpPr>
          <p:spPr>
            <a:xfrm>
              <a:off x="4033425" y="2041650"/>
              <a:ext cx="77700" cy="4053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54" name="Google Shape;154;p25"/>
          <p:cNvSpPr txBox="1"/>
          <p:nvPr/>
        </p:nvSpPr>
        <p:spPr>
          <a:xfrm>
            <a:off x="4942225" y="3795800"/>
            <a:ext cx="392100" cy="148500"/>
          </a:xfrm>
          <a:prstGeom prst="rect">
            <a:avLst/>
          </a:prstGeom>
          <a:solidFill>
            <a:srgbClr val="E7E7E7"/>
          </a:solidFill>
          <a:ln>
            <a:noFill/>
          </a:ln>
        </p:spPr>
        <p:txBody>
          <a:bodyPr anchorCtr="0" anchor="ctr" bIns="91425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500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55" name="Google Shape;155;p25"/>
          <p:cNvSpPr txBox="1"/>
          <p:nvPr/>
        </p:nvSpPr>
        <p:spPr>
          <a:xfrm>
            <a:off x="4886369" y="3681155"/>
            <a:ext cx="50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6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Physical Model</a:t>
            </a:r>
            <a:endParaRPr b="1" sz="600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56" name="Google Shape;156;p25"/>
          <p:cNvSpPr txBox="1"/>
          <p:nvPr/>
        </p:nvSpPr>
        <p:spPr>
          <a:xfrm>
            <a:off x="2429200" y="3550538"/>
            <a:ext cx="23541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Any ESMF/NUOPC based physical model component </a:t>
            </a:r>
            <a:endParaRPr sz="800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(MOM6, SCHISM, CICE6, …) </a:t>
            </a:r>
            <a:endParaRPr sz="800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57" name="Google Shape;157;p25"/>
          <p:cNvSpPr/>
          <p:nvPr/>
        </p:nvSpPr>
        <p:spPr>
          <a:xfrm rot="-5400000">
            <a:off x="2527725" y="2848625"/>
            <a:ext cx="392100" cy="1908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19050">
            <a:solidFill>
              <a:srgbClr val="1DA489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</p:txBody>
      </p:sp>
      <p:sp>
        <p:nvSpPr>
          <p:cNvPr id="158" name="Google Shape;158;p25"/>
          <p:cNvSpPr/>
          <p:nvPr/>
        </p:nvSpPr>
        <p:spPr>
          <a:xfrm rot="5400000">
            <a:off x="5876550" y="2848625"/>
            <a:ext cx="392100" cy="1908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19050">
            <a:solidFill>
              <a:srgbClr val="1DA4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25"/>
          <p:cNvSpPr txBox="1"/>
          <p:nvPr/>
        </p:nvSpPr>
        <p:spPr>
          <a:xfrm>
            <a:off x="3867441" y="1917325"/>
            <a:ext cx="5433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Python </a:t>
            </a:r>
            <a:endParaRPr/>
          </a:p>
        </p:txBody>
      </p:sp>
      <p:pic>
        <p:nvPicPr>
          <p:cNvPr id="160" name="Google Shape;160;p25" title="image.jpeg"/>
          <p:cNvPicPr preferRelativeResize="0"/>
          <p:nvPr/>
        </p:nvPicPr>
        <p:blipFill rotWithShape="1">
          <a:blip r:embed="rId4">
            <a:alphaModFix/>
          </a:blip>
          <a:srcRect b="21571" l="5555" r="5714" t="12522"/>
          <a:stretch/>
        </p:blipFill>
        <p:spPr>
          <a:xfrm>
            <a:off x="5141050" y="4080800"/>
            <a:ext cx="851075" cy="434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25" title="image.png"/>
          <p:cNvPicPr preferRelativeResize="0"/>
          <p:nvPr/>
        </p:nvPicPr>
        <p:blipFill rotWithShape="1">
          <a:blip r:embed="rId5">
            <a:alphaModFix/>
          </a:blip>
          <a:srcRect b="24811" l="8166" r="8341" t="19732"/>
          <a:stretch/>
        </p:blipFill>
        <p:spPr>
          <a:xfrm>
            <a:off x="4244726" y="4079546"/>
            <a:ext cx="851074" cy="437058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25"/>
          <p:cNvSpPr txBox="1"/>
          <p:nvPr/>
        </p:nvSpPr>
        <p:spPr>
          <a:xfrm>
            <a:off x="4244725" y="4625925"/>
            <a:ext cx="17871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Example products from physical model (i.e ocean)</a:t>
            </a:r>
            <a:endParaRPr sz="800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63" name="Google Shape;163;p25"/>
          <p:cNvSpPr txBox="1"/>
          <p:nvPr/>
        </p:nvSpPr>
        <p:spPr>
          <a:xfrm>
            <a:off x="4244726" y="4413350"/>
            <a:ext cx="8511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Heat Content</a:t>
            </a:r>
            <a:endParaRPr b="1"/>
          </a:p>
        </p:txBody>
      </p:sp>
      <p:sp>
        <p:nvSpPr>
          <p:cNvPr id="164" name="Google Shape;164;p25"/>
          <p:cNvSpPr txBox="1"/>
          <p:nvPr/>
        </p:nvSpPr>
        <p:spPr>
          <a:xfrm>
            <a:off x="5141051" y="4413350"/>
            <a:ext cx="8511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SST</a:t>
            </a:r>
            <a:endParaRPr b="1"/>
          </a:p>
        </p:txBody>
      </p:sp>
      <p:sp>
        <p:nvSpPr>
          <p:cNvPr id="165" name="Google Shape;165;p25"/>
          <p:cNvSpPr txBox="1"/>
          <p:nvPr/>
        </p:nvSpPr>
        <p:spPr>
          <a:xfrm>
            <a:off x="858875" y="1341300"/>
            <a:ext cx="15291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</a:t>
            </a:r>
            <a:r>
              <a:rPr b="1" lang="en" sz="8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nput:</a:t>
            </a:r>
            <a:br>
              <a:rPr lang="en" sz="8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sz="8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Time / Date</a:t>
            </a:r>
            <a:endParaRPr sz="800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Initial Condition</a:t>
            </a:r>
            <a:endParaRPr sz="800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(ERA5, GFS, …)</a:t>
            </a:r>
            <a:endParaRPr/>
          </a:p>
        </p:txBody>
      </p:sp>
      <p:sp>
        <p:nvSpPr>
          <p:cNvPr id="166" name="Google Shape;166;p25"/>
          <p:cNvSpPr txBox="1"/>
          <p:nvPr/>
        </p:nvSpPr>
        <p:spPr>
          <a:xfrm>
            <a:off x="6531650" y="4589400"/>
            <a:ext cx="26124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* It is application agnostic solution since other component/s will only see the generic ESMF/NUOPC component (GeoGate).</a:t>
            </a:r>
            <a:endParaRPr b="1"/>
          </a:p>
        </p:txBody>
      </p:sp>
      <p:sp>
        <p:nvSpPr>
          <p:cNvPr id="167" name="Google Shape;167;p25"/>
          <p:cNvSpPr txBox="1"/>
          <p:nvPr/>
        </p:nvSpPr>
        <p:spPr>
          <a:xfrm>
            <a:off x="3509592" y="2007580"/>
            <a:ext cx="392100" cy="148500"/>
          </a:xfrm>
          <a:prstGeom prst="rect">
            <a:avLst/>
          </a:prstGeom>
          <a:solidFill>
            <a:srgbClr val="E7E7E7"/>
          </a:solidFill>
          <a:ln>
            <a:noFill/>
          </a:ln>
        </p:spPr>
        <p:txBody>
          <a:bodyPr anchorCtr="0" anchor="ctr" bIns="91425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500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68" name="Google Shape;168;p25"/>
          <p:cNvSpPr txBox="1"/>
          <p:nvPr/>
        </p:nvSpPr>
        <p:spPr>
          <a:xfrm>
            <a:off x="3453344" y="1886580"/>
            <a:ext cx="50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6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AI/ML</a:t>
            </a:r>
            <a:br>
              <a:rPr b="1" lang="en" sz="6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1" lang="en" sz="6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Model</a:t>
            </a:r>
            <a:endParaRPr b="1" sz="600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69" name="Google Shape;169;p25" title="raf,360x360,075,t,fafafa-ca443f4786.u1.jpg"/>
          <p:cNvPicPr preferRelativeResize="0"/>
          <p:nvPr/>
        </p:nvPicPr>
        <p:blipFill rotWithShape="1">
          <a:blip r:embed="rId6">
            <a:alphaModFix/>
          </a:blip>
          <a:srcRect b="27183" l="33770" r="34224" t="26666"/>
          <a:stretch/>
        </p:blipFill>
        <p:spPr>
          <a:xfrm>
            <a:off x="4104075" y="2560650"/>
            <a:ext cx="588222" cy="848200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25"/>
          <p:cNvSpPr/>
          <p:nvPr/>
        </p:nvSpPr>
        <p:spPr>
          <a:xfrm>
            <a:off x="1347300" y="816527"/>
            <a:ext cx="190800" cy="1470600"/>
          </a:xfrm>
          <a:prstGeom prst="leftBrace">
            <a:avLst>
              <a:gd fmla="val 50000" name="adj1"/>
              <a:gd fmla="val 50000" name="adj2"/>
            </a:avLst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25"/>
          <p:cNvSpPr txBox="1"/>
          <p:nvPr/>
        </p:nvSpPr>
        <p:spPr>
          <a:xfrm>
            <a:off x="86425" y="1228577"/>
            <a:ext cx="12864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Python</a:t>
            </a:r>
            <a:endParaRPr sz="1000">
              <a:solidFill>
                <a:srgbClr val="FF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(PyTorch, …)</a:t>
            </a:r>
            <a:endParaRPr sz="1000">
              <a:solidFill>
                <a:srgbClr val="FF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GPU enabled</a:t>
            </a:r>
            <a:endParaRPr sz="1000">
              <a:solidFill>
                <a:srgbClr val="FF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72" name="Google Shape;172;p25"/>
          <p:cNvSpPr/>
          <p:nvPr/>
        </p:nvSpPr>
        <p:spPr>
          <a:xfrm>
            <a:off x="1372950" y="3587050"/>
            <a:ext cx="139500" cy="369300"/>
          </a:xfrm>
          <a:prstGeom prst="leftBrace">
            <a:avLst>
              <a:gd fmla="val 50000" name="adj1"/>
              <a:gd fmla="val 50000" name="adj2"/>
            </a:avLst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25"/>
          <p:cNvSpPr txBox="1"/>
          <p:nvPr/>
        </p:nvSpPr>
        <p:spPr>
          <a:xfrm>
            <a:off x="86425" y="3525400"/>
            <a:ext cx="12864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Fortran/C/C++</a:t>
            </a:r>
            <a:endParaRPr sz="1000">
              <a:solidFill>
                <a:srgbClr val="FF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(ESMF/NUOPC)</a:t>
            </a:r>
            <a:endParaRPr sz="1000">
              <a:solidFill>
                <a:srgbClr val="FF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74" name="Google Shape;174;p25"/>
          <p:cNvSpPr/>
          <p:nvPr/>
        </p:nvSpPr>
        <p:spPr>
          <a:xfrm>
            <a:off x="311700" y="706750"/>
            <a:ext cx="6219900" cy="1650900"/>
          </a:xfrm>
          <a:prstGeom prst="roundRect">
            <a:avLst>
              <a:gd fmla="val 10143" name="adj"/>
            </a:avLst>
          </a:prstGeom>
          <a:noFill/>
          <a:ln cap="flat" cmpd="sng" w="9525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25"/>
          <p:cNvSpPr txBox="1"/>
          <p:nvPr/>
        </p:nvSpPr>
        <p:spPr>
          <a:xfrm>
            <a:off x="6714450" y="1211925"/>
            <a:ext cx="16218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ML-based model component/s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76" name="Google Shape;176;p25"/>
          <p:cNvSpPr txBox="1"/>
          <p:nvPr/>
        </p:nvSpPr>
        <p:spPr>
          <a:xfrm>
            <a:off x="6714450" y="3672650"/>
            <a:ext cx="16218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Physics-based model component/s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77" name="Google Shape;177;p25"/>
          <p:cNvSpPr txBox="1"/>
          <p:nvPr/>
        </p:nvSpPr>
        <p:spPr>
          <a:xfrm>
            <a:off x="6512100" y="2528375"/>
            <a:ext cx="20265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Generic, flexible, and efficient way to bridge the gap?</a:t>
            </a:r>
            <a:endParaRPr>
              <a:solidFill>
                <a:srgbClr val="FF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78" name="Google Shape;178;p25"/>
          <p:cNvSpPr/>
          <p:nvPr/>
        </p:nvSpPr>
        <p:spPr>
          <a:xfrm>
            <a:off x="311700" y="3530409"/>
            <a:ext cx="6219900" cy="492600"/>
          </a:xfrm>
          <a:prstGeom prst="roundRect">
            <a:avLst>
              <a:gd fmla="val 10143" name="adj"/>
            </a:avLst>
          </a:prstGeom>
          <a:noFill/>
          <a:ln cap="flat" cmpd="sng" w="9525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6"/>
          <p:cNvSpPr txBox="1"/>
          <p:nvPr/>
        </p:nvSpPr>
        <p:spPr>
          <a:xfrm>
            <a:off x="311700" y="18295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Bridging two worlds: GeoGate</a:t>
            </a:r>
            <a:endParaRPr sz="2400">
              <a:solidFill>
                <a:srgbClr val="FF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pSp>
        <p:nvGrpSpPr>
          <p:cNvPr id="184" name="Google Shape;184;p26"/>
          <p:cNvGrpSpPr/>
          <p:nvPr/>
        </p:nvGrpSpPr>
        <p:grpSpPr>
          <a:xfrm>
            <a:off x="1604213" y="1754363"/>
            <a:ext cx="4801999" cy="1326450"/>
            <a:chOff x="1687225" y="1894525"/>
            <a:chExt cx="4801999" cy="1326450"/>
          </a:xfrm>
        </p:grpSpPr>
        <p:pic>
          <p:nvPicPr>
            <p:cNvPr id="185" name="Google Shape;185;p26" title="image.png"/>
            <p:cNvPicPr preferRelativeResize="0"/>
            <p:nvPr/>
          </p:nvPicPr>
          <p:blipFill rotWithShape="1">
            <a:blip r:embed="rId3">
              <a:alphaModFix/>
            </a:blip>
            <a:srcRect b="55918" l="0" r="0" t="23023"/>
            <a:stretch/>
          </p:blipFill>
          <p:spPr>
            <a:xfrm>
              <a:off x="2540325" y="1894525"/>
              <a:ext cx="3948899" cy="77416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6" name="Google Shape;186;p26"/>
            <p:cNvSpPr/>
            <p:nvPr/>
          </p:nvSpPr>
          <p:spPr>
            <a:xfrm>
              <a:off x="2591450" y="1894525"/>
              <a:ext cx="957000" cy="5523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" name="Google Shape;187;p26"/>
            <p:cNvSpPr/>
            <p:nvPr/>
          </p:nvSpPr>
          <p:spPr>
            <a:xfrm>
              <a:off x="2633500" y="2041650"/>
              <a:ext cx="793800" cy="5523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" name="Google Shape;188;p26"/>
            <p:cNvSpPr/>
            <p:nvPr/>
          </p:nvSpPr>
          <p:spPr>
            <a:xfrm>
              <a:off x="1687225" y="2668675"/>
              <a:ext cx="793800" cy="5523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" name="Google Shape;189;p26"/>
            <p:cNvSpPr/>
            <p:nvPr/>
          </p:nvSpPr>
          <p:spPr>
            <a:xfrm rot="5400000">
              <a:off x="3401050" y="2449451"/>
              <a:ext cx="171000" cy="160500"/>
            </a:xfrm>
            <a:prstGeom prst="rtTriangl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" name="Google Shape;190;p26"/>
            <p:cNvSpPr/>
            <p:nvPr/>
          </p:nvSpPr>
          <p:spPr>
            <a:xfrm>
              <a:off x="4065050" y="1899783"/>
              <a:ext cx="2408400" cy="630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" name="Google Shape;191;p26"/>
            <p:cNvSpPr/>
            <p:nvPr/>
          </p:nvSpPr>
          <p:spPr>
            <a:xfrm>
              <a:off x="4033425" y="2041650"/>
              <a:ext cx="77700" cy="4053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192" name="Google Shape;192;p26" title="image.png"/>
          <p:cNvPicPr preferRelativeResize="0"/>
          <p:nvPr/>
        </p:nvPicPr>
        <p:blipFill rotWithShape="1">
          <a:blip r:embed="rId3">
            <a:alphaModFix/>
          </a:blip>
          <a:srcRect b="77576" l="0" r="0" t="0"/>
          <a:stretch/>
        </p:blipFill>
        <p:spPr>
          <a:xfrm>
            <a:off x="2428113" y="1095625"/>
            <a:ext cx="4063376" cy="8482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26" title="fulllogo.png"/>
          <p:cNvPicPr preferRelativeResize="0"/>
          <p:nvPr/>
        </p:nvPicPr>
        <p:blipFill rotWithShape="1">
          <a:blip r:embed="rId4">
            <a:alphaModFix/>
          </a:blip>
          <a:srcRect b="39550" l="7810" r="41380" t="39279"/>
          <a:stretch/>
        </p:blipFill>
        <p:spPr>
          <a:xfrm>
            <a:off x="3426173" y="2646190"/>
            <a:ext cx="1786950" cy="595651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26"/>
          <p:cNvSpPr/>
          <p:nvPr/>
        </p:nvSpPr>
        <p:spPr>
          <a:xfrm>
            <a:off x="2428125" y="1071150"/>
            <a:ext cx="3948900" cy="12174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p26"/>
          <p:cNvSpPr txBox="1"/>
          <p:nvPr/>
        </p:nvSpPr>
        <p:spPr>
          <a:xfrm>
            <a:off x="2223375" y="755650"/>
            <a:ext cx="43584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ML Weather Prediction Model (MLWP; Aurora, GraphCast etc.)</a:t>
            </a:r>
            <a:endParaRPr sz="1100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pSp>
        <p:nvGrpSpPr>
          <p:cNvPr id="196" name="Google Shape;196;p26"/>
          <p:cNvGrpSpPr/>
          <p:nvPr/>
        </p:nvGrpSpPr>
        <p:grpSpPr>
          <a:xfrm rot="10800000">
            <a:off x="2429211" y="2868859"/>
            <a:ext cx="4801999" cy="1326450"/>
            <a:chOff x="1687225" y="1894525"/>
            <a:chExt cx="4801999" cy="1326450"/>
          </a:xfrm>
        </p:grpSpPr>
        <p:pic>
          <p:nvPicPr>
            <p:cNvPr id="197" name="Google Shape;197;p26" title="image.png"/>
            <p:cNvPicPr preferRelativeResize="0"/>
            <p:nvPr/>
          </p:nvPicPr>
          <p:blipFill rotWithShape="1">
            <a:blip r:embed="rId3">
              <a:alphaModFix/>
            </a:blip>
            <a:srcRect b="55918" l="0" r="0" t="23023"/>
            <a:stretch/>
          </p:blipFill>
          <p:spPr>
            <a:xfrm>
              <a:off x="2540325" y="1894525"/>
              <a:ext cx="3948899" cy="77416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8" name="Google Shape;198;p26"/>
            <p:cNvSpPr/>
            <p:nvPr/>
          </p:nvSpPr>
          <p:spPr>
            <a:xfrm>
              <a:off x="2591450" y="1894525"/>
              <a:ext cx="957000" cy="5523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" name="Google Shape;199;p26"/>
            <p:cNvSpPr/>
            <p:nvPr/>
          </p:nvSpPr>
          <p:spPr>
            <a:xfrm>
              <a:off x="2633500" y="2041650"/>
              <a:ext cx="793800" cy="5523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" name="Google Shape;200;p26"/>
            <p:cNvSpPr/>
            <p:nvPr/>
          </p:nvSpPr>
          <p:spPr>
            <a:xfrm>
              <a:off x="1687225" y="2668675"/>
              <a:ext cx="793800" cy="5523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" name="Google Shape;201;p26"/>
            <p:cNvSpPr/>
            <p:nvPr/>
          </p:nvSpPr>
          <p:spPr>
            <a:xfrm rot="5400000">
              <a:off x="3401050" y="2449451"/>
              <a:ext cx="171000" cy="160500"/>
            </a:xfrm>
            <a:prstGeom prst="rtTriangl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" name="Google Shape;202;p26"/>
            <p:cNvSpPr/>
            <p:nvPr/>
          </p:nvSpPr>
          <p:spPr>
            <a:xfrm>
              <a:off x="4065050" y="1899783"/>
              <a:ext cx="2408400" cy="630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" name="Google Shape;203;p26"/>
            <p:cNvSpPr/>
            <p:nvPr/>
          </p:nvSpPr>
          <p:spPr>
            <a:xfrm>
              <a:off x="4033425" y="2041650"/>
              <a:ext cx="77700" cy="4053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04" name="Google Shape;204;p26"/>
          <p:cNvSpPr txBox="1"/>
          <p:nvPr/>
        </p:nvSpPr>
        <p:spPr>
          <a:xfrm>
            <a:off x="4942225" y="3795800"/>
            <a:ext cx="392100" cy="148500"/>
          </a:xfrm>
          <a:prstGeom prst="rect">
            <a:avLst/>
          </a:prstGeom>
          <a:solidFill>
            <a:srgbClr val="E7E7E7"/>
          </a:solidFill>
          <a:ln>
            <a:noFill/>
          </a:ln>
        </p:spPr>
        <p:txBody>
          <a:bodyPr anchorCtr="0" anchor="ctr" bIns="91425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500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05" name="Google Shape;205;p26"/>
          <p:cNvSpPr txBox="1"/>
          <p:nvPr/>
        </p:nvSpPr>
        <p:spPr>
          <a:xfrm>
            <a:off x="4886369" y="3681155"/>
            <a:ext cx="50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6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Physical Model</a:t>
            </a:r>
            <a:endParaRPr b="1" sz="600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06" name="Google Shape;206;p26"/>
          <p:cNvSpPr txBox="1"/>
          <p:nvPr/>
        </p:nvSpPr>
        <p:spPr>
          <a:xfrm>
            <a:off x="2429200" y="3550538"/>
            <a:ext cx="23541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Any ESMF/NUOPC based physical model component can be used </a:t>
            </a:r>
            <a:br>
              <a:rPr lang="en" sz="8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sz="8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(MOM6, SCHISM, CICE6, …) </a:t>
            </a:r>
            <a:endParaRPr sz="800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07" name="Google Shape;207;p26"/>
          <p:cNvSpPr/>
          <p:nvPr/>
        </p:nvSpPr>
        <p:spPr>
          <a:xfrm rot="-5400000">
            <a:off x="2527725" y="2848625"/>
            <a:ext cx="392100" cy="1908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19050">
            <a:solidFill>
              <a:srgbClr val="1DA489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</p:txBody>
      </p:sp>
      <p:sp>
        <p:nvSpPr>
          <p:cNvPr id="208" name="Google Shape;208;p26"/>
          <p:cNvSpPr/>
          <p:nvPr/>
        </p:nvSpPr>
        <p:spPr>
          <a:xfrm rot="5400000">
            <a:off x="5876550" y="2848625"/>
            <a:ext cx="392100" cy="1908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19050">
            <a:solidFill>
              <a:srgbClr val="1DA4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26"/>
          <p:cNvSpPr txBox="1"/>
          <p:nvPr/>
        </p:nvSpPr>
        <p:spPr>
          <a:xfrm>
            <a:off x="923375" y="2523050"/>
            <a:ext cx="14646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Two-way interaction:</a:t>
            </a:r>
            <a:endParaRPr b="1" sz="800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 ML model might</a:t>
            </a:r>
            <a:br>
              <a:rPr lang="en" sz="8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sz="8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have feedback from</a:t>
            </a:r>
            <a:br>
              <a:rPr lang="en" sz="8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sz="8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active model component</a:t>
            </a:r>
            <a:br>
              <a:rPr lang="en" sz="8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sz="8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such as surface flux components or SST</a:t>
            </a:r>
            <a:endParaRPr sz="800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10" name="Google Shape;210;p26"/>
          <p:cNvSpPr txBox="1"/>
          <p:nvPr/>
        </p:nvSpPr>
        <p:spPr>
          <a:xfrm>
            <a:off x="3867441" y="1917325"/>
            <a:ext cx="5433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Python </a:t>
            </a:r>
            <a:endParaRPr/>
          </a:p>
        </p:txBody>
      </p:sp>
      <p:pic>
        <p:nvPicPr>
          <p:cNvPr id="211" name="Google Shape;211;p26" title="image.jpeg"/>
          <p:cNvPicPr preferRelativeResize="0"/>
          <p:nvPr/>
        </p:nvPicPr>
        <p:blipFill rotWithShape="1">
          <a:blip r:embed="rId5">
            <a:alphaModFix/>
          </a:blip>
          <a:srcRect b="21571" l="5555" r="5714" t="12522"/>
          <a:stretch/>
        </p:blipFill>
        <p:spPr>
          <a:xfrm>
            <a:off x="5141050" y="4080800"/>
            <a:ext cx="851075" cy="434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26" title="image.png"/>
          <p:cNvPicPr preferRelativeResize="0"/>
          <p:nvPr/>
        </p:nvPicPr>
        <p:blipFill rotWithShape="1">
          <a:blip r:embed="rId6">
            <a:alphaModFix/>
          </a:blip>
          <a:srcRect b="24811" l="8166" r="8341" t="19732"/>
          <a:stretch/>
        </p:blipFill>
        <p:spPr>
          <a:xfrm>
            <a:off x="4244726" y="4079546"/>
            <a:ext cx="851074" cy="437058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26"/>
          <p:cNvSpPr txBox="1"/>
          <p:nvPr/>
        </p:nvSpPr>
        <p:spPr>
          <a:xfrm>
            <a:off x="4244725" y="4625925"/>
            <a:ext cx="17871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Example products from physical model (i.e ocean)</a:t>
            </a:r>
            <a:endParaRPr sz="800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14" name="Google Shape;214;p26"/>
          <p:cNvSpPr txBox="1"/>
          <p:nvPr/>
        </p:nvSpPr>
        <p:spPr>
          <a:xfrm>
            <a:off x="4244726" y="4413350"/>
            <a:ext cx="8511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Heat Content</a:t>
            </a:r>
            <a:endParaRPr b="1"/>
          </a:p>
        </p:txBody>
      </p:sp>
      <p:sp>
        <p:nvSpPr>
          <p:cNvPr id="215" name="Google Shape;215;p26"/>
          <p:cNvSpPr txBox="1"/>
          <p:nvPr/>
        </p:nvSpPr>
        <p:spPr>
          <a:xfrm>
            <a:off x="5141051" y="4413350"/>
            <a:ext cx="8511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SST</a:t>
            </a:r>
            <a:endParaRPr b="1"/>
          </a:p>
        </p:txBody>
      </p:sp>
      <p:sp>
        <p:nvSpPr>
          <p:cNvPr id="216" name="Google Shape;216;p26"/>
          <p:cNvSpPr/>
          <p:nvPr/>
        </p:nvSpPr>
        <p:spPr>
          <a:xfrm>
            <a:off x="6531650" y="1071150"/>
            <a:ext cx="1550400" cy="1217400"/>
          </a:xfrm>
          <a:prstGeom prst="bracePair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26"/>
          <p:cNvSpPr txBox="1"/>
          <p:nvPr/>
        </p:nvSpPr>
        <p:spPr>
          <a:xfrm>
            <a:off x="6722750" y="1156500"/>
            <a:ext cx="1168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Running ML-based model</a:t>
            </a:r>
            <a:endParaRPr sz="800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br>
              <a:rPr lang="en" sz="8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sz="8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single forecast</a:t>
            </a:r>
            <a:endParaRPr sz="800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or</a:t>
            </a:r>
            <a:endParaRPr sz="800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ensemble</a:t>
            </a:r>
            <a:endParaRPr sz="800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18" name="Google Shape;218;p26"/>
          <p:cNvSpPr/>
          <p:nvPr/>
        </p:nvSpPr>
        <p:spPr>
          <a:xfrm>
            <a:off x="6531650" y="2376050"/>
            <a:ext cx="1550400" cy="1217400"/>
          </a:xfrm>
          <a:prstGeom prst="bracePair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p26"/>
          <p:cNvSpPr txBox="1"/>
          <p:nvPr/>
        </p:nvSpPr>
        <p:spPr>
          <a:xfrm>
            <a:off x="6722750" y="2437975"/>
            <a:ext cx="11682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If it is ensemble run, the results can be aggregated to drive physical component such as ocean or multiple-instances can be triggered</a:t>
            </a:r>
            <a:endParaRPr sz="800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20" name="Google Shape;220;p26"/>
          <p:cNvSpPr txBox="1"/>
          <p:nvPr/>
        </p:nvSpPr>
        <p:spPr>
          <a:xfrm>
            <a:off x="858875" y="1279650"/>
            <a:ext cx="15291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</a:t>
            </a:r>
            <a:r>
              <a:rPr b="1" lang="en" sz="8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nput:</a:t>
            </a:r>
            <a:br>
              <a:rPr lang="en" sz="8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sz="8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Time / Date</a:t>
            </a:r>
            <a:endParaRPr sz="800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Initial Condition</a:t>
            </a:r>
            <a:endParaRPr sz="800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(ERA5, GFS, …)</a:t>
            </a:r>
            <a:endParaRPr/>
          </a:p>
        </p:txBody>
      </p:sp>
      <p:sp>
        <p:nvSpPr>
          <p:cNvPr id="221" name="Google Shape;221;p26"/>
          <p:cNvSpPr txBox="1"/>
          <p:nvPr/>
        </p:nvSpPr>
        <p:spPr>
          <a:xfrm>
            <a:off x="6531650" y="4589400"/>
            <a:ext cx="26124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* It is application agnostic solution since other component/s will only see the generic ESMF/NUOPC component (GeoGate).</a:t>
            </a:r>
            <a:endParaRPr b="1"/>
          </a:p>
        </p:txBody>
      </p:sp>
      <p:sp>
        <p:nvSpPr>
          <p:cNvPr id="222" name="Google Shape;222;p26"/>
          <p:cNvSpPr txBox="1"/>
          <p:nvPr/>
        </p:nvSpPr>
        <p:spPr>
          <a:xfrm>
            <a:off x="3509592" y="2007580"/>
            <a:ext cx="392100" cy="148500"/>
          </a:xfrm>
          <a:prstGeom prst="rect">
            <a:avLst/>
          </a:prstGeom>
          <a:solidFill>
            <a:srgbClr val="E7E7E7"/>
          </a:solidFill>
          <a:ln>
            <a:noFill/>
          </a:ln>
        </p:spPr>
        <p:txBody>
          <a:bodyPr anchorCtr="0" anchor="ctr" bIns="91425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500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23" name="Google Shape;223;p26"/>
          <p:cNvSpPr txBox="1"/>
          <p:nvPr/>
        </p:nvSpPr>
        <p:spPr>
          <a:xfrm>
            <a:off x="3453344" y="1886580"/>
            <a:ext cx="50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6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ML</a:t>
            </a:r>
            <a:br>
              <a:rPr b="1" lang="en" sz="6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1" lang="en" sz="6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Model</a:t>
            </a:r>
            <a:endParaRPr b="1" sz="600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24" name="Google Shape;224;p26"/>
          <p:cNvSpPr/>
          <p:nvPr/>
        </p:nvSpPr>
        <p:spPr>
          <a:xfrm>
            <a:off x="3426175" y="2637775"/>
            <a:ext cx="1835100" cy="647100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27"/>
          <p:cNvSpPr txBox="1"/>
          <p:nvPr/>
        </p:nvSpPr>
        <p:spPr>
          <a:xfrm>
            <a:off x="311700" y="18295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3"/>
              </a:rPr>
              <a:t>GeoGate</a:t>
            </a:r>
            <a:r>
              <a:rPr lang="en" sz="24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: Generic ESMF/NUOPC Component</a:t>
            </a:r>
            <a:endParaRPr sz="2400">
              <a:solidFill>
                <a:srgbClr val="FF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30" name="Google Shape;230;p27"/>
          <p:cNvSpPr txBox="1"/>
          <p:nvPr/>
        </p:nvSpPr>
        <p:spPr>
          <a:xfrm>
            <a:off x="311700" y="3748550"/>
            <a:ext cx="8520600" cy="80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ighlight>
                  <a:srgbClr val="FFFF00"/>
                </a:highlight>
                <a:latin typeface="Helvetica Neue"/>
                <a:ea typeface="Helvetica Neue"/>
                <a:cs typeface="Helvetica Neue"/>
                <a:sym typeface="Helvetica Neue"/>
                <a:hlinkClick r:id="rId4"/>
              </a:rPr>
              <a:t>Conduit library</a:t>
            </a: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passes data among layers in different programming languages (Fortran, C/C++, Python)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Zero copy between NUOPC “cap” and wrapper layer - </a:t>
            </a:r>
            <a:r>
              <a:rPr lang="en">
                <a:solidFill>
                  <a:schemeClr val="dk1"/>
                </a:solidFill>
                <a:highlight>
                  <a:srgbClr val="FFFF00"/>
                </a:highlight>
                <a:latin typeface="Helvetica Neue"/>
                <a:ea typeface="Helvetica Neue"/>
                <a:cs typeface="Helvetica Neue"/>
                <a:sym typeface="Helvetica Neue"/>
              </a:rPr>
              <a:t>no additional memory pressure</a:t>
            </a:r>
            <a:endParaRPr>
              <a:solidFill>
                <a:schemeClr val="dk1"/>
              </a:solidFill>
              <a:highlight>
                <a:srgbClr val="FFFF00"/>
              </a:highlight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31" name="Google Shape;231;p27"/>
          <p:cNvSpPr txBox="1"/>
          <p:nvPr/>
        </p:nvSpPr>
        <p:spPr>
          <a:xfrm>
            <a:off x="1140675" y="1693988"/>
            <a:ext cx="9393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NUOPC “cap”</a:t>
            </a:r>
            <a:endParaRPr b="1" sz="800">
              <a:solidFill>
                <a:srgbClr val="FF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Fortran</a:t>
            </a:r>
            <a:endParaRPr b="1" sz="800">
              <a:solidFill>
                <a:srgbClr val="FF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(mesh based)</a:t>
            </a:r>
            <a:endParaRPr b="1" sz="800">
              <a:solidFill>
                <a:srgbClr val="FF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32" name="Google Shape;232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00275" y="842388"/>
            <a:ext cx="4743450" cy="2819400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27"/>
          <p:cNvSpPr/>
          <p:nvPr/>
        </p:nvSpPr>
        <p:spPr>
          <a:xfrm>
            <a:off x="2780350" y="842400"/>
            <a:ext cx="86100" cy="594000"/>
          </a:xfrm>
          <a:prstGeom prst="leftBrace">
            <a:avLst>
              <a:gd fmla="val 50000" name="adj1"/>
              <a:gd fmla="val 50000" name="adj2"/>
            </a:avLst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" name="Google Shape;234;p27"/>
          <p:cNvSpPr txBox="1"/>
          <p:nvPr/>
        </p:nvSpPr>
        <p:spPr>
          <a:xfrm>
            <a:off x="1469475" y="800850"/>
            <a:ext cx="12819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Interact with other </a:t>
            </a:r>
            <a:br>
              <a:rPr b="1" lang="en" sz="8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1" lang="en" sz="8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components through</a:t>
            </a:r>
            <a:br>
              <a:rPr b="1" lang="en" sz="8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1" lang="en" sz="8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its import/export states</a:t>
            </a:r>
            <a:endParaRPr b="1" sz="800">
              <a:solidFill>
                <a:srgbClr val="FF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35" name="Google Shape;235;p27"/>
          <p:cNvSpPr/>
          <p:nvPr/>
        </p:nvSpPr>
        <p:spPr>
          <a:xfrm>
            <a:off x="2114175" y="1674050"/>
            <a:ext cx="86100" cy="594000"/>
          </a:xfrm>
          <a:prstGeom prst="leftBrace">
            <a:avLst>
              <a:gd fmla="val 50000" name="adj1"/>
              <a:gd fmla="val 50000" name="adj2"/>
            </a:avLst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</p:txBody>
      </p:sp>
      <p:sp>
        <p:nvSpPr>
          <p:cNvPr id="236" name="Google Shape;236;p27"/>
          <p:cNvSpPr/>
          <p:nvPr/>
        </p:nvSpPr>
        <p:spPr>
          <a:xfrm rot="10800000">
            <a:off x="6846525" y="1755500"/>
            <a:ext cx="97200" cy="547500"/>
          </a:xfrm>
          <a:prstGeom prst="leftBrace">
            <a:avLst>
              <a:gd fmla="val 50000" name="adj1"/>
              <a:gd fmla="val 50000" name="adj2"/>
            </a:avLst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Google Shape;237;p27"/>
          <p:cNvSpPr txBox="1"/>
          <p:nvPr/>
        </p:nvSpPr>
        <p:spPr>
          <a:xfrm>
            <a:off x="7022700" y="1629050"/>
            <a:ext cx="12297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Wrapper</a:t>
            </a:r>
            <a:endParaRPr b="1" sz="800">
              <a:solidFill>
                <a:srgbClr val="FF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leverages from Conduit to interact with Fortran, C, C++ and Python</a:t>
            </a:r>
            <a:endParaRPr b="1" sz="800">
              <a:solidFill>
                <a:srgbClr val="FF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38" name="Google Shape;238;p27"/>
          <p:cNvSpPr/>
          <p:nvPr/>
        </p:nvSpPr>
        <p:spPr>
          <a:xfrm>
            <a:off x="2780350" y="2908650"/>
            <a:ext cx="86100" cy="594000"/>
          </a:xfrm>
          <a:prstGeom prst="leftBrace">
            <a:avLst>
              <a:gd fmla="val 50000" name="adj1"/>
              <a:gd fmla="val 50000" name="adj2"/>
            </a:avLst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p27"/>
          <p:cNvSpPr txBox="1"/>
          <p:nvPr/>
        </p:nvSpPr>
        <p:spPr>
          <a:xfrm>
            <a:off x="1563075" y="2928600"/>
            <a:ext cx="11883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 situ visualization and co-processing plugin</a:t>
            </a:r>
            <a:endParaRPr b="1" sz="800">
              <a:solidFill>
                <a:srgbClr val="FF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40" name="Google Shape;240;p27"/>
          <p:cNvSpPr txBox="1"/>
          <p:nvPr/>
        </p:nvSpPr>
        <p:spPr>
          <a:xfrm>
            <a:off x="7121700" y="2797450"/>
            <a:ext cx="10317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Plugin for Python interaction</a:t>
            </a:r>
            <a:endParaRPr b="1" sz="800">
              <a:solidFill>
                <a:srgbClr val="FF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41" name="Google Shape;241;p27"/>
          <p:cNvSpPr/>
          <p:nvPr/>
        </p:nvSpPr>
        <p:spPr>
          <a:xfrm rot="10800000">
            <a:off x="6966900" y="2739250"/>
            <a:ext cx="97200" cy="547500"/>
          </a:xfrm>
          <a:prstGeom prst="leftBrace">
            <a:avLst>
              <a:gd fmla="val 50000" name="adj1"/>
              <a:gd fmla="val 50000" name="adj2"/>
            </a:avLst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28"/>
          <p:cNvSpPr txBox="1"/>
          <p:nvPr/>
        </p:nvSpPr>
        <p:spPr>
          <a:xfrm>
            <a:off x="311700" y="18295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Hybrid S2S Configuration</a:t>
            </a:r>
            <a:endParaRPr sz="2400">
              <a:solidFill>
                <a:srgbClr val="FF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47" name="Google Shape;247;p28"/>
          <p:cNvSpPr txBox="1"/>
          <p:nvPr/>
        </p:nvSpPr>
        <p:spPr>
          <a:xfrm>
            <a:off x="311700" y="755650"/>
            <a:ext cx="8520600" cy="40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Font typeface="Helvetica Neue"/>
              <a:buChar char="●"/>
            </a:pPr>
            <a:r>
              <a:rPr lang="en" sz="1600">
                <a:latin typeface="Helvetica Neue"/>
                <a:ea typeface="Helvetica Neue"/>
                <a:cs typeface="Helvetica Neue"/>
                <a:sym typeface="Helvetica Neue"/>
              </a:rPr>
              <a:t>Based on UFS WM regression test (RT): </a:t>
            </a:r>
            <a:r>
              <a:rPr i="1" lang="en" sz="1600">
                <a:highlight>
                  <a:srgbClr val="FFFF00"/>
                </a:highlight>
                <a:latin typeface="Helvetica Neue"/>
                <a:ea typeface="Helvetica Neue"/>
                <a:cs typeface="Helvetica Neue"/>
                <a:sym typeface="Helvetica Neue"/>
              </a:rPr>
              <a:t>datm_cdeps_mx025_cfsr</a:t>
            </a:r>
            <a:endParaRPr i="1" sz="1600">
              <a:highlight>
                <a:srgbClr val="FFFF00"/>
              </a:highlight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0200" lvl="1" marL="914400" rtl="0" algn="l">
              <a:spcBef>
                <a:spcPts val="1000"/>
              </a:spcBef>
              <a:spcAft>
                <a:spcPts val="0"/>
              </a:spcAft>
              <a:buSzPts val="1600"/>
              <a:buFont typeface="Helvetica Neue"/>
              <a:buChar char="○"/>
            </a:pPr>
            <a:r>
              <a:rPr lang="en" sz="1600">
                <a:highlight>
                  <a:srgbClr val="FFFF00"/>
                </a:highlight>
                <a:latin typeface="Helvetica Neue"/>
                <a:ea typeface="Helvetica Neue"/>
                <a:cs typeface="Helvetica Neue"/>
                <a:sym typeface="Helvetica Neue"/>
              </a:rPr>
              <a:t>Four component coupled system</a:t>
            </a:r>
            <a:endParaRPr sz="1600">
              <a:highlight>
                <a:srgbClr val="FFFF00"/>
              </a:highlight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0200" lvl="2" marL="13716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Helvetica Neue"/>
              <a:buChar char="■"/>
            </a:pPr>
            <a:r>
              <a:rPr lang="en" sz="1600">
                <a:latin typeface="Helvetica Neue"/>
                <a:ea typeface="Helvetica Neue"/>
                <a:cs typeface="Helvetica Neue"/>
                <a:sym typeface="Helvetica Neue"/>
              </a:rPr>
              <a:t>CDEPS [DATM] + MOM6 + CICE6 + CMEPS</a:t>
            </a:r>
            <a:endParaRPr sz="1600">
              <a:highlight>
                <a:srgbClr val="FFFF00"/>
              </a:highlight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0200" lvl="2" marL="1371600" rtl="0" algn="l">
              <a:spcBef>
                <a:spcPts val="1000"/>
              </a:spcBef>
              <a:spcAft>
                <a:spcPts val="0"/>
              </a:spcAft>
              <a:buSzPts val="1600"/>
              <a:buFont typeface="Helvetica Neue"/>
              <a:buChar char="■"/>
            </a:pPr>
            <a:r>
              <a:rPr lang="en" sz="1600">
                <a:latin typeface="Helvetica Neue"/>
                <a:ea typeface="Helvetica Neue"/>
                <a:cs typeface="Helvetica Neue"/>
                <a:sym typeface="Helvetica Neue"/>
              </a:rPr>
              <a:t>GeoGate [fine tuned </a:t>
            </a:r>
            <a:r>
              <a:rPr lang="en" sz="1600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3"/>
              </a:rPr>
              <a:t>Microsoft’s Aurora</a:t>
            </a:r>
            <a:r>
              <a:rPr lang="en" sz="1600">
                <a:latin typeface="Helvetica Neue"/>
                <a:ea typeface="Helvetica Neue"/>
                <a:cs typeface="Helvetica Neue"/>
                <a:sym typeface="Helvetica Neue"/>
              </a:rPr>
              <a:t>] + MOM6 + CICE6 + CMEPS</a:t>
            </a:r>
            <a:endParaRPr sz="16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0200" lvl="1" marL="9144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Helvetica Neue"/>
              <a:buChar char="○"/>
            </a:pPr>
            <a:r>
              <a:rPr lang="en" sz="1600">
                <a:latin typeface="Helvetica Neue"/>
                <a:ea typeface="Helvetica Neue"/>
                <a:cs typeface="Helvetica Neue"/>
                <a:sym typeface="Helvetica Neue"/>
              </a:rPr>
              <a:t>The initial conditions for MOM6 and CICE6 are updated for </a:t>
            </a:r>
            <a:r>
              <a:rPr lang="en" sz="1600">
                <a:highlight>
                  <a:srgbClr val="FFFF00"/>
                </a:highlight>
                <a:latin typeface="Helvetica Neue"/>
                <a:ea typeface="Helvetica Neue"/>
                <a:cs typeface="Helvetica Neue"/>
                <a:sym typeface="Helvetica Neue"/>
              </a:rPr>
              <a:t>Jan, Apr, Jul, Oct 2021 (to cover all seasons)</a:t>
            </a:r>
            <a:endParaRPr sz="16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0200" lvl="2" marL="13716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Helvetica Neue"/>
              <a:buChar char="■"/>
            </a:pPr>
            <a:r>
              <a:rPr lang="en" sz="1600">
                <a:latin typeface="Helvetica Neue"/>
                <a:ea typeface="Helvetica Neue"/>
                <a:cs typeface="Helvetica Neue"/>
                <a:sym typeface="Helvetica Neue"/>
              </a:rPr>
              <a:t>Thanks to Denise Worthen and Nick Szapiro (NOAA/EMC)</a:t>
            </a:r>
            <a:endParaRPr sz="16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0200" lvl="1" marL="914400" rtl="0" algn="l">
              <a:spcBef>
                <a:spcPts val="1000"/>
              </a:spcBef>
              <a:spcAft>
                <a:spcPts val="0"/>
              </a:spcAft>
              <a:buSzPts val="1600"/>
              <a:buFont typeface="Helvetica Neue"/>
              <a:buChar char="○"/>
            </a:pPr>
            <a:r>
              <a:rPr lang="en" sz="1600">
                <a:highlight>
                  <a:srgbClr val="FFFF00"/>
                </a:highlight>
                <a:latin typeface="Helvetica Neue"/>
                <a:ea typeface="Helvetica Neue"/>
                <a:cs typeface="Helvetica Neue"/>
                <a:sym typeface="Helvetica Neue"/>
              </a:rPr>
              <a:t>35-days long S2S timescale runs</a:t>
            </a:r>
            <a:endParaRPr sz="1600">
              <a:highlight>
                <a:srgbClr val="FFFF00"/>
              </a:highlight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0200" lvl="2" marL="1371600" rtl="0" algn="l">
              <a:spcBef>
                <a:spcPts val="1000"/>
              </a:spcBef>
              <a:spcAft>
                <a:spcPts val="0"/>
              </a:spcAft>
              <a:buSzPts val="1600"/>
              <a:buFont typeface="Helvetica Neue"/>
              <a:buChar char="■"/>
            </a:pPr>
            <a:r>
              <a:rPr lang="en" sz="1600">
                <a:latin typeface="Helvetica Neue"/>
                <a:ea typeface="Helvetica Neue"/>
                <a:cs typeface="Helvetica Neue"/>
                <a:sym typeface="Helvetica Neue"/>
              </a:rPr>
              <a:t>Two-way feedback is achieved by providing MOM6 SST to Aurora model</a:t>
            </a:r>
            <a:endParaRPr sz="16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0200" lvl="2" marL="1371600" rtl="0" algn="l">
              <a:spcBef>
                <a:spcPts val="1000"/>
              </a:spcBef>
              <a:spcAft>
                <a:spcPts val="0"/>
              </a:spcAft>
              <a:buSzPts val="1600"/>
              <a:buFont typeface="Helvetica Neue"/>
              <a:buChar char="■"/>
            </a:pPr>
            <a:r>
              <a:rPr lang="en" sz="1600">
                <a:latin typeface="Helvetica Neue"/>
                <a:ea typeface="Helvetica Neue"/>
                <a:cs typeface="Helvetica Neue"/>
                <a:sym typeface="Helvetica Neue"/>
              </a:rPr>
              <a:t>Testing different inference strategies</a:t>
            </a:r>
            <a:endParaRPr sz="16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0200" lvl="3" marL="1828800" rtl="0" algn="l">
              <a:spcBef>
                <a:spcPts val="1000"/>
              </a:spcBef>
              <a:spcAft>
                <a:spcPts val="1000"/>
              </a:spcAft>
              <a:buSzPts val="1600"/>
              <a:buFont typeface="Helvetica Neue"/>
              <a:buChar char="●"/>
            </a:pPr>
            <a:r>
              <a:rPr lang="en" sz="1600">
                <a:latin typeface="Helvetica Neue"/>
                <a:ea typeface="Helvetica Neue"/>
                <a:cs typeface="Helvetica Neue"/>
                <a:sym typeface="Helvetica Neue"/>
              </a:rPr>
              <a:t>One-way vs. two-way, free prediction vs. constrained</a:t>
            </a:r>
            <a:endParaRPr sz="16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9"/>
          <p:cNvSpPr txBox="1"/>
          <p:nvPr/>
        </p:nvSpPr>
        <p:spPr>
          <a:xfrm>
            <a:off x="311700" y="755650"/>
            <a:ext cx="8520600" cy="29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Font typeface="Helvetica Neue"/>
              <a:buChar char="●"/>
            </a:pPr>
            <a:r>
              <a:rPr lang="en" sz="1600">
                <a:latin typeface="Helvetica Neue"/>
                <a:ea typeface="Helvetica Neue"/>
                <a:cs typeface="Helvetica Neue"/>
                <a:sym typeface="Helvetica Neue"/>
              </a:rPr>
              <a:t>A set of experiments are conducted with </a:t>
            </a:r>
            <a:r>
              <a:rPr i="1" lang="en" sz="1600">
                <a:latin typeface="Helvetica Neue"/>
                <a:ea typeface="Helvetica Neue"/>
                <a:cs typeface="Helvetica Neue"/>
                <a:sym typeface="Helvetica Neue"/>
              </a:rPr>
              <a:t>HESM-S2S</a:t>
            </a:r>
            <a:r>
              <a:rPr lang="en" sz="1600">
                <a:latin typeface="Helvetica Neue"/>
                <a:ea typeface="Helvetica Neue"/>
                <a:cs typeface="Helvetica Neue"/>
                <a:sym typeface="Helvetica Neue"/>
              </a:rPr>
              <a:t> to measure performance of the Aurora coupled configurations</a:t>
            </a:r>
            <a:endParaRPr sz="16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6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6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6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6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6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sz="16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53" name="Google Shape;253;p29"/>
          <p:cNvSpPr txBox="1"/>
          <p:nvPr/>
        </p:nvSpPr>
        <p:spPr>
          <a:xfrm>
            <a:off x="311700" y="18295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Experiments</a:t>
            </a:r>
            <a:endParaRPr sz="2400">
              <a:solidFill>
                <a:srgbClr val="FF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54" name="Google Shape;254;p29" title="Screenshot 2026-04-15 at 11.25.35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6062" y="1508409"/>
            <a:ext cx="5373374" cy="2126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Google Shape;255;p29" title="Untitled presentation-3.png"/>
          <p:cNvPicPr preferRelativeResize="0"/>
          <p:nvPr/>
        </p:nvPicPr>
        <p:blipFill rotWithShape="1">
          <a:blip r:embed="rId4">
            <a:alphaModFix/>
          </a:blip>
          <a:srcRect b="0" l="50072" r="0" t="0"/>
          <a:stretch/>
        </p:blipFill>
        <p:spPr>
          <a:xfrm>
            <a:off x="6355050" y="1508400"/>
            <a:ext cx="2477250" cy="2869500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p29"/>
          <p:cNvSpPr txBox="1"/>
          <p:nvPr/>
        </p:nvSpPr>
        <p:spPr>
          <a:xfrm>
            <a:off x="778323" y="3680050"/>
            <a:ext cx="30000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highlight>
                  <a:srgbClr val="FFFF00"/>
                </a:highlight>
                <a:latin typeface="Helvetica Neue"/>
                <a:ea typeface="Helvetica Neue"/>
                <a:cs typeface="Helvetica Neue"/>
                <a:sym typeface="Helvetica Neue"/>
              </a:rPr>
              <a:t>The initial paper is submitted to JAMES and </a:t>
            </a:r>
            <a:br>
              <a:rPr lang="en" sz="1000">
                <a:highlight>
                  <a:srgbClr val="FFFF00"/>
                </a:highlight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sz="1000">
                <a:highlight>
                  <a:srgbClr val="FFFF00"/>
                </a:highlight>
                <a:latin typeface="Helvetica Neue"/>
                <a:ea typeface="Helvetica Neue"/>
                <a:cs typeface="Helvetica Neue"/>
                <a:sym typeface="Helvetica Neue"/>
              </a:rPr>
              <a:t>it is under review: </a:t>
            </a:r>
            <a:r>
              <a:rPr lang="en" sz="1000" u="sng">
                <a:solidFill>
                  <a:srgbClr val="012169"/>
                </a:solidFill>
                <a:latin typeface="Helvetica Neue"/>
                <a:ea typeface="Helvetica Neue"/>
                <a:cs typeface="Helvetica Neue"/>
                <a:sym typeface="Helvetica Neue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https://essopenarchive.org/doi/full/10.22541/essoar.15002925/v1</a:t>
            </a:r>
            <a:endParaRPr sz="10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NCAR+UCAR_Blue">
  <a:themeElements>
    <a:clrScheme name="NCAR and UCAR">
      <a:dk1>
        <a:srgbClr val="666666"/>
      </a:dk1>
      <a:lt1>
        <a:srgbClr val="FFFFFF"/>
      </a:lt1>
      <a:dk2>
        <a:srgbClr val="122D5D"/>
      </a:dk2>
      <a:lt2>
        <a:srgbClr val="D3DCEC"/>
      </a:lt2>
      <a:accent1>
        <a:srgbClr val="277DA1"/>
      </a:accent1>
      <a:accent2>
        <a:srgbClr val="248F87"/>
      </a:accent2>
      <a:accent3>
        <a:srgbClr val="BBD52F"/>
      </a:accent3>
      <a:accent4>
        <a:srgbClr val="D3DCEC"/>
      </a:accent4>
      <a:accent5>
        <a:srgbClr val="6C6C6C"/>
      </a:accent5>
      <a:accent6>
        <a:srgbClr val="9EA0A3"/>
      </a:accent6>
      <a:hlink>
        <a:srgbClr val="012169"/>
      </a:hlink>
      <a:folHlink>
        <a:srgbClr val="BBD52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itle Page: NCAR - Blue Logo">
  <a:themeElements>
    <a:clrScheme name="NCAR UCAR">
      <a:dk1>
        <a:srgbClr val="000000"/>
      </a:dk1>
      <a:lt1>
        <a:srgbClr val="FFFFFF"/>
      </a:lt1>
      <a:dk2>
        <a:srgbClr val="1F3058"/>
      </a:dk2>
      <a:lt2>
        <a:srgbClr val="EEECE1"/>
      </a:lt2>
      <a:accent1>
        <a:srgbClr val="1A3141"/>
      </a:accent1>
      <a:accent2>
        <a:srgbClr val="456673"/>
      </a:accent2>
      <a:accent3>
        <a:srgbClr val="C45229"/>
      </a:accent3>
      <a:accent4>
        <a:srgbClr val="9F1B25"/>
      </a:accent4>
      <a:accent5>
        <a:srgbClr val="B36E25"/>
      </a:accent5>
      <a:accent6>
        <a:srgbClr val="555058"/>
      </a:accent6>
      <a:hlink>
        <a:srgbClr val="1F3058"/>
      </a:hlink>
      <a:folHlink>
        <a:srgbClr val="7C788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