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6" r:id="rId3"/>
    <p:sldMasterId id="2147483657" r:id="rId4"/>
    <p:sldMasterId id="214748365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3.xml"/><Relationship Id="rId25" Type="http://schemas.openxmlformats.org/officeDocument/2006/relationships/slide" Target="slides/slide19.xml"/><Relationship Id="rId5" Type="http://schemas.openxmlformats.org/officeDocument/2006/relationships/slideMaster" Target="slideMasters/slideMaster3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3210e76a7f4_0_1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" name="Google Shape;51;g3210e76a7f4_0_15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2" name="Google Shape;52;g3210e76a7f4_0_15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f4bf2b552e_0_24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2" name="Google Shape;172;g3f4bf2b552e_0_2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f4bf2b552e_0_38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9" name="Google Shape;179;g3f4bf2b552e_0_38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f4bf2b552e_0_26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6" name="Google Shape;186;g3f4bf2b552e_0_2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f4bf2b552e_0_33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1" name="Google Shape;201;g3f4bf2b552e_0_3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f4bf2b552e_0_39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8" name="Google Shape;208;g3f4bf2b552e_0_39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f4bf2b552e_0_25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5" name="Google Shape;215;g3f4bf2b552e_0_2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f4bf2b552e_0_39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2" name="Google Shape;222;g3f4bf2b552e_0_39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f4bf2b552e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0" name="Google Shape;240;g3f4bf2b552e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f81a1858cf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7" name="Google Shape;247;g3f81a1858cf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4" name="Google Shape;25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5" name="Google Shape;6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f4bf2b552e_0_3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2" name="Google Shape;72;g3f4bf2b552e_0_3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f4bf2b552e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f4bf2b552e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f4bf2b552e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f4bf2b552e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f530cc0365_0_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9" name="Google Shape;119;g3f530cc0365_0_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f530cc0365_0_5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1" name="Google Shape;131;g3f530cc0365_0_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f4bf2b552e_0_1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9" name="Google Shape;149;g3f4bf2b552e_0_1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f4bf2b552e_0_3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5" name="Google Shape;165;g3f4bf2b552e_0_3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png"/><Relationship Id="rId3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-dark" type="title">
  <p:cSld name="TITLE">
    <p:bg>
      <p:bgPr>
        <a:solidFill>
          <a:srgbClr val="001743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3"/>
          <p:cNvPicPr preferRelativeResize="0"/>
          <p:nvPr/>
        </p:nvPicPr>
        <p:blipFill rotWithShape="1">
          <a:blip r:embed="rId2">
            <a:alphaModFix/>
          </a:blip>
          <a:srcRect b="0" l="122" r="12816" t="0"/>
          <a:stretch/>
        </p:blipFill>
        <p:spPr>
          <a:xfrm>
            <a:off x="0" y="0"/>
            <a:ext cx="53064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3"/>
          <p:cNvSpPr/>
          <p:nvPr/>
        </p:nvSpPr>
        <p:spPr>
          <a:xfrm rot="5400000">
            <a:off x="3944050" y="1680183"/>
            <a:ext cx="2751300" cy="283200"/>
          </a:xfrm>
          <a:prstGeom prst="rect">
            <a:avLst/>
          </a:prstGeom>
          <a:solidFill>
            <a:srgbClr val="0085CA"/>
          </a:soli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Google Shape;1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33733" y="3429000"/>
            <a:ext cx="1872934" cy="187296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"/>
          <p:cNvSpPr txBox="1"/>
          <p:nvPr/>
        </p:nvSpPr>
        <p:spPr>
          <a:xfrm>
            <a:off x="5956800" y="5535600"/>
            <a:ext cx="5626800" cy="105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National Oceanic and Atmospheric Administration</a:t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U.S. Department of Commerce</a:t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3"/>
          <p:cNvSpPr txBox="1"/>
          <p:nvPr>
            <p:ph idx="1" type="subTitle"/>
          </p:nvPr>
        </p:nvSpPr>
        <p:spPr>
          <a:xfrm>
            <a:off x="6666200" y="5535600"/>
            <a:ext cx="4304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5810800" y="935700"/>
            <a:ext cx="6087600" cy="19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None/>
              <a:defRPr sz="43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None/>
              <a:defRPr sz="43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None/>
              <a:defRPr sz="43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None/>
              <a:defRPr sz="43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None/>
              <a:defRPr sz="43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None/>
              <a:defRPr sz="43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None/>
              <a:defRPr sz="43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None/>
              <a:defRPr sz="43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None/>
              <a:defRPr sz="43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266700" y="-146773"/>
            <a:ext cx="110871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" type="body"/>
          </p:nvPr>
        </p:nvSpPr>
        <p:spPr>
          <a:xfrm>
            <a:off x="266700" y="1325563"/>
            <a:ext cx="11595000" cy="48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9375913" y="64325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266700" y="-146773"/>
            <a:ext cx="110871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9375913" y="64325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266700" y="-146773"/>
            <a:ext cx="110871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9375913" y="64325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2" type="sldNum"/>
          </p:nvPr>
        </p:nvSpPr>
        <p:spPr>
          <a:xfrm>
            <a:off x="9375913" y="64325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i="0" sz="4400" u="none" cap="none" strike="noStrike">
                <a:solidFill>
                  <a:schemeClr val="dk1"/>
                </a:solidFill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rgbClr val="000000"/>
                </a:solidFill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rgbClr val="000000"/>
                </a:solidFill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rgbClr val="000000"/>
                </a:solidFill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rgbClr val="000000"/>
                </a:solidFill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rgbClr val="000000"/>
                </a:solidFill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rgbClr val="000000"/>
                </a:solidFill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rgbClr val="000000"/>
                </a:solidFill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45" name="Google Shape;45;p1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i="0" sz="2800" u="none" cap="none" strike="noStrike">
                <a:solidFill>
                  <a:schemeClr val="dk1"/>
                </a:solidFill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i="0" sz="2400" u="none" cap="none" strike="noStrike">
                <a:solidFill>
                  <a:schemeClr val="dk1"/>
                </a:solidFill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6" name="Google Shape;46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chemeClr val="dk1"/>
                </a:solidFill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chemeClr val="dk1"/>
                </a:solidFill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chemeClr val="dk1"/>
                </a:solidFill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chemeClr val="dk1"/>
                </a:solidFill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chemeClr val="dk1"/>
                </a:solidFill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chemeClr val="dk1"/>
                </a:solidFill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chemeClr val="dk1"/>
                </a:solidFill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chemeClr val="dk1"/>
                </a:solidFill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7" name="Google Shape;47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chemeClr val="dk1"/>
                </a:solidFill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chemeClr val="dk1"/>
                </a:solidFill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chemeClr val="dk1"/>
                </a:solidFill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chemeClr val="dk1"/>
                </a:solidFill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chemeClr val="dk1"/>
                </a:solidFill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chemeClr val="dk1"/>
                </a:solidFill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chemeClr val="dk1"/>
                </a:solidFill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chemeClr val="dk1"/>
                </a:solidFill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8" name="Google Shape;48;p11"/>
          <p:cNvSpPr txBox="1"/>
          <p:nvPr>
            <p:ph idx="12" type="sldNum"/>
          </p:nvPr>
        </p:nvSpPr>
        <p:spPr>
          <a:xfrm>
            <a:off x="9375913" y="64325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theme" Target="../theme/theme3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Layout" Target="../slideLayouts/slideLayout8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/>
          <p:nvPr>
            <p:ph idx="1" type="body"/>
          </p:nvPr>
        </p:nvSpPr>
        <p:spPr>
          <a:xfrm>
            <a:off x="266700" y="1325563"/>
            <a:ext cx="11595100" cy="4884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i="0" sz="1400" u="none" cap="none" strike="noStrike">
                <a:solidFill>
                  <a:schemeClr val="dk1"/>
                </a:solidFill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i="0" sz="2400" u="none" cap="none" strike="noStrike">
                <a:solidFill>
                  <a:schemeClr val="dk1"/>
                </a:solidFill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1" name="Google Shape;21;p5"/>
          <p:cNvSpPr/>
          <p:nvPr/>
        </p:nvSpPr>
        <p:spPr>
          <a:xfrm rot="5400000">
            <a:off x="5579990" y="-5579991"/>
            <a:ext cx="1032019" cy="12192001"/>
          </a:xfrm>
          <a:prstGeom prst="rect">
            <a:avLst/>
          </a:prstGeom>
          <a:solidFill>
            <a:srgbClr val="00174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5"/>
          <p:cNvSpPr/>
          <p:nvPr/>
        </p:nvSpPr>
        <p:spPr>
          <a:xfrm rot="10800000">
            <a:off x="325857" y="848278"/>
            <a:ext cx="3897695" cy="274320"/>
          </a:xfrm>
          <a:prstGeom prst="rect">
            <a:avLst/>
          </a:prstGeom>
          <a:solidFill>
            <a:srgbClr val="0085C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5"/>
          <p:cNvSpPr txBox="1"/>
          <p:nvPr>
            <p:ph type="title"/>
          </p:nvPr>
        </p:nvSpPr>
        <p:spPr>
          <a:xfrm>
            <a:off x="266700" y="-146773"/>
            <a:ext cx="110871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i="0" sz="4800" u="none" cap="none" strike="noStrike">
                <a:solidFill>
                  <a:schemeClr val="lt1"/>
                </a:solidFill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rgbClr val="000000"/>
                </a:solidFill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rgbClr val="000000"/>
                </a:solidFill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rgbClr val="000000"/>
                </a:solidFill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rgbClr val="000000"/>
                </a:solidFill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rgbClr val="000000"/>
                </a:solidFill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rgbClr val="000000"/>
                </a:solidFill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rgbClr val="000000"/>
                </a:solidFill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9375913" y="64325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" name="Google Shape;25;p5"/>
          <p:cNvSpPr txBox="1"/>
          <p:nvPr/>
        </p:nvSpPr>
        <p:spPr>
          <a:xfrm>
            <a:off x="2743200" y="6443100"/>
            <a:ext cx="6705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i="0" lang="en-US" sz="1000" u="none" cap="none" strike="noStrike">
                <a:solidFill>
                  <a:srgbClr val="001743"/>
                </a:solidFill>
              </a:rPr>
              <a:t>Department of Commerce   |   National Oceanic and Atmospheric Administration   |   </a:t>
            </a:r>
            <a:r>
              <a:rPr lang="en-US" sz="1000">
                <a:solidFill>
                  <a:srgbClr val="001743"/>
                </a:solidFill>
              </a:rPr>
              <a:t>weather</a:t>
            </a:r>
            <a:r>
              <a:rPr i="0" lang="en-US" sz="1000" u="none" cap="none" strike="noStrike">
                <a:solidFill>
                  <a:srgbClr val="001743"/>
                </a:solidFill>
              </a:rPr>
              <a:t>.gov</a:t>
            </a:r>
            <a:endParaRPr i="0" sz="1000" u="none" cap="none" strike="noStrike">
              <a:solidFill>
                <a:srgbClr val="001743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1"/>
    <p:sldLayoutId id="2147483652" r:id="rId2"/>
    <p:sldLayoutId id="2147483653" r:id="rId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/>
          <p:nvPr>
            <p:ph idx="12" type="sldNum"/>
          </p:nvPr>
        </p:nvSpPr>
        <p:spPr>
          <a:xfrm>
            <a:off x="9375913" y="64325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i="0" sz="1200" u="none" cap="none" strike="noStrike">
                <a:solidFill>
                  <a:srgbClr val="001743"/>
                </a:solidFill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i="0" sz="1200" u="none" cap="none" strike="noStrike">
                <a:solidFill>
                  <a:srgbClr val="001743"/>
                </a:solidFill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i="0" sz="1200" u="none" cap="none" strike="noStrike">
                <a:solidFill>
                  <a:srgbClr val="001743"/>
                </a:solidFill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i="0" sz="1200" u="none" cap="none" strike="noStrike">
                <a:solidFill>
                  <a:srgbClr val="001743"/>
                </a:solidFill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i="0" sz="1200" u="none" cap="none" strike="noStrike">
                <a:solidFill>
                  <a:srgbClr val="001743"/>
                </a:solidFill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i="0" sz="1200" u="none" cap="none" strike="noStrike">
                <a:solidFill>
                  <a:srgbClr val="001743"/>
                </a:solidFill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i="0" sz="1200" u="none" cap="none" strike="noStrike">
                <a:solidFill>
                  <a:srgbClr val="001743"/>
                </a:solidFill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i="0" sz="1200" u="none" cap="none" strike="noStrike">
                <a:solidFill>
                  <a:srgbClr val="001743"/>
                </a:solidFill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i="0" sz="1200" u="none" cap="none" strike="noStrike">
                <a:solidFill>
                  <a:srgbClr val="001743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0" name="Google Shape;40;p9"/>
          <p:cNvSpPr txBox="1"/>
          <p:nvPr/>
        </p:nvSpPr>
        <p:spPr>
          <a:xfrm>
            <a:off x="1773108" y="6493397"/>
            <a:ext cx="8645784" cy="228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596"/>
              </a:buClr>
              <a:buSzPts val="1000"/>
              <a:buFont typeface="Arial"/>
              <a:buNone/>
            </a:pPr>
            <a:r>
              <a:rPr i="0" lang="en-US" sz="1000" u="none" cap="none" strike="noStrike">
                <a:solidFill>
                  <a:srgbClr val="001743"/>
                </a:solidFill>
              </a:rPr>
              <a:t>Department of Commerce   |   National Oceanic and Atmospheric Administration</a:t>
            </a:r>
            <a:endParaRPr i="0" sz="1000" u="none" cap="none" strike="noStrike">
              <a:solidFill>
                <a:srgbClr val="001743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4" r:id="rId1"/>
    <p:sldLayoutId id="2147483655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4.pn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Relationship Id="rId4" Type="http://schemas.openxmlformats.org/officeDocument/2006/relationships/image" Target="../media/image8.png"/><Relationship Id="rId5" Type="http://schemas.openxmlformats.org/officeDocument/2006/relationships/image" Target="../media/image18.png"/><Relationship Id="rId6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0.png"/><Relationship Id="rId6" Type="http://schemas.openxmlformats.org/officeDocument/2006/relationships/image" Target="../media/image1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2.png"/><Relationship Id="rId4" Type="http://schemas.openxmlformats.org/officeDocument/2006/relationships/image" Target="../media/image9.png"/><Relationship Id="rId5" Type="http://schemas.openxmlformats.org/officeDocument/2006/relationships/image" Target="../media/image6.png"/><Relationship Id="rId6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png"/><Relationship Id="rId4" Type="http://schemas.openxmlformats.org/officeDocument/2006/relationships/image" Target="../media/image12.png"/><Relationship Id="rId5" Type="http://schemas.openxmlformats.org/officeDocument/2006/relationships/image" Target="../media/image19.png"/><Relationship Id="rId6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Relationship Id="rId4" Type="http://schemas.openxmlformats.org/officeDocument/2006/relationships/image" Target="../media/image11.png"/><Relationship Id="rId5" Type="http://schemas.openxmlformats.org/officeDocument/2006/relationships/image" Target="../media/image5.png"/><Relationship Id="rId6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2"/>
          <p:cNvPicPr preferRelativeResize="0"/>
          <p:nvPr/>
        </p:nvPicPr>
        <p:blipFill rotWithShape="1">
          <a:blip r:embed="rId3">
            <a:alphaModFix/>
          </a:blip>
          <a:srcRect b="0" l="120" r="120" t="0"/>
          <a:stretch/>
        </p:blipFill>
        <p:spPr>
          <a:xfrm>
            <a:off x="0" y="1"/>
            <a:ext cx="6095996" cy="6875653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2"/>
          <p:cNvSpPr/>
          <p:nvPr/>
        </p:nvSpPr>
        <p:spPr>
          <a:xfrm rot="5400000">
            <a:off x="5436375" y="-135750"/>
            <a:ext cx="6858000" cy="7129500"/>
          </a:xfrm>
          <a:prstGeom prst="rect">
            <a:avLst/>
          </a:prstGeom>
          <a:solidFill>
            <a:srgbClr val="00174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2"/>
          <p:cNvSpPr txBox="1"/>
          <p:nvPr/>
        </p:nvSpPr>
        <p:spPr>
          <a:xfrm>
            <a:off x="5475225" y="74625"/>
            <a:ext cx="6780300" cy="49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200">
                <a:solidFill>
                  <a:schemeClr val="lt1"/>
                </a:solidFill>
              </a:rPr>
              <a:t>Improving Tropical Cyclone Track and Intensity Forecasts via Integrated </a:t>
            </a:r>
            <a:r>
              <a:rPr b="1" lang="en-US" sz="3200">
                <a:solidFill>
                  <a:schemeClr val="lt1"/>
                </a:solidFill>
              </a:rPr>
              <a:t>AI</a:t>
            </a:r>
            <a:endParaRPr b="1" i="0" sz="3200" u="none" cap="none" strike="noStrike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i="0" sz="2400" u="none" cap="none" strike="noStrike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600">
                <a:solidFill>
                  <a:schemeClr val="lt1"/>
                </a:solidFill>
              </a:rPr>
              <a:t>Lin Zhu</a:t>
            </a:r>
            <a:r>
              <a:rPr b="1" baseline="30000" lang="en-US" sz="1600">
                <a:solidFill>
                  <a:schemeClr val="lt1"/>
                </a:solidFill>
              </a:rPr>
              <a:t>1</a:t>
            </a:r>
            <a:r>
              <a:rPr b="1" lang="en-US" sz="1600">
                <a:solidFill>
                  <a:schemeClr val="lt1"/>
                </a:solidFill>
              </a:rPr>
              <a:t>, Xu Lu</a:t>
            </a:r>
            <a:r>
              <a:rPr b="1" baseline="30000" lang="en-US" sz="1600">
                <a:solidFill>
                  <a:schemeClr val="lt1"/>
                </a:solidFill>
              </a:rPr>
              <a:t>2</a:t>
            </a:r>
            <a:r>
              <a:rPr b="1" lang="en-US" sz="1600">
                <a:solidFill>
                  <a:schemeClr val="lt1"/>
                </a:solidFill>
              </a:rPr>
              <a:t>, </a:t>
            </a:r>
            <a:r>
              <a:rPr b="1" lang="en-US" sz="1600">
                <a:solidFill>
                  <a:schemeClr val="lt1"/>
                </a:solidFill>
              </a:rPr>
              <a:t>Zhan Zhang</a:t>
            </a:r>
            <a:r>
              <a:rPr b="1" baseline="30000" lang="en-US" sz="1600">
                <a:solidFill>
                  <a:schemeClr val="lt1"/>
                </a:solidFill>
              </a:rPr>
              <a:t>3</a:t>
            </a:r>
            <a:r>
              <a:rPr b="1" lang="en-US" sz="1600">
                <a:solidFill>
                  <a:schemeClr val="lt1"/>
                </a:solidFill>
              </a:rPr>
              <a:t>, Bin Liu</a:t>
            </a:r>
            <a:r>
              <a:rPr b="1" baseline="30000" lang="en-US" sz="1600">
                <a:solidFill>
                  <a:schemeClr val="lt1"/>
                </a:solidFill>
              </a:rPr>
              <a:t>2</a:t>
            </a:r>
            <a:r>
              <a:rPr b="1" lang="en-US" sz="1600">
                <a:solidFill>
                  <a:schemeClr val="lt1"/>
                </a:solidFill>
              </a:rPr>
              <a:t>, Y</a:t>
            </a:r>
            <a:r>
              <a:rPr b="1" lang="en-US" sz="1600">
                <a:solidFill>
                  <a:schemeClr val="lt1"/>
                </a:solidFill>
              </a:rPr>
              <a:t>onghui Weng</a:t>
            </a:r>
            <a:r>
              <a:rPr b="1" baseline="30000" lang="en-US" sz="1600">
                <a:solidFill>
                  <a:schemeClr val="lt1"/>
                </a:solidFill>
              </a:rPr>
              <a:t>2</a:t>
            </a:r>
            <a:r>
              <a:rPr b="1" lang="en-US" sz="1600">
                <a:solidFill>
                  <a:schemeClr val="lt1"/>
                </a:solidFill>
              </a:rPr>
              <a:t>, Biju Thomas</a:t>
            </a:r>
            <a:r>
              <a:rPr b="1" baseline="30000" lang="en-US" sz="1600">
                <a:solidFill>
                  <a:schemeClr val="lt1"/>
                </a:solidFill>
              </a:rPr>
              <a:t>2</a:t>
            </a:r>
            <a:r>
              <a:rPr b="1" lang="en-US" sz="1600">
                <a:solidFill>
                  <a:schemeClr val="lt1"/>
                </a:solidFill>
              </a:rPr>
              <a:t>, </a:t>
            </a:r>
            <a:r>
              <a:rPr b="1" lang="en-US" sz="1600">
                <a:solidFill>
                  <a:schemeClr val="lt1"/>
                </a:solidFill>
              </a:rPr>
              <a:t>Linlin Cui</a:t>
            </a:r>
            <a:r>
              <a:rPr b="1" baseline="30000" lang="en-US" sz="1600">
                <a:solidFill>
                  <a:schemeClr val="lt1"/>
                </a:solidFill>
              </a:rPr>
              <a:t>2</a:t>
            </a:r>
            <a:r>
              <a:rPr b="1" lang="en-US" sz="1600">
                <a:solidFill>
                  <a:schemeClr val="lt1"/>
                </a:solidFill>
              </a:rPr>
              <a:t>, </a:t>
            </a:r>
            <a:r>
              <a:rPr b="1" baseline="30000" lang="en-US" sz="1600">
                <a:solidFill>
                  <a:schemeClr val="lt1"/>
                </a:solidFill>
              </a:rPr>
              <a:t> </a:t>
            </a:r>
            <a:r>
              <a:rPr b="1" lang="en-US" sz="1600">
                <a:solidFill>
                  <a:schemeClr val="lt1"/>
                </a:solidFill>
              </a:rPr>
              <a:t>Jun Wang</a:t>
            </a:r>
            <a:r>
              <a:rPr b="1" baseline="30000" lang="en-US" sz="1600">
                <a:solidFill>
                  <a:schemeClr val="lt1"/>
                </a:solidFill>
              </a:rPr>
              <a:t>3</a:t>
            </a:r>
            <a:r>
              <a:rPr b="1" lang="en-US" sz="1600">
                <a:solidFill>
                  <a:schemeClr val="lt1"/>
                </a:solidFill>
              </a:rPr>
              <a:t>, </a:t>
            </a:r>
            <a:r>
              <a:rPr b="1" lang="en-US" sz="1600">
                <a:solidFill>
                  <a:schemeClr val="lt1"/>
                </a:solidFill>
              </a:rPr>
              <a:t>Vijay Tallapragada</a:t>
            </a:r>
            <a:r>
              <a:rPr b="1" baseline="30000" lang="en-US" sz="1600">
                <a:solidFill>
                  <a:schemeClr val="lt1"/>
                </a:solidFill>
              </a:rPr>
              <a:t>3</a:t>
            </a:r>
            <a:r>
              <a:rPr b="1" lang="en-US" sz="1600">
                <a:solidFill>
                  <a:schemeClr val="lt1"/>
                </a:solidFill>
              </a:rPr>
              <a:t>, </a:t>
            </a:r>
            <a:r>
              <a:rPr b="1" lang="en-US" sz="1600">
                <a:solidFill>
                  <a:schemeClr val="lt1"/>
                </a:solidFill>
              </a:rPr>
              <a:t>Fanglin Yang</a:t>
            </a:r>
            <a:r>
              <a:rPr b="1" baseline="30000" lang="en-US" sz="1600">
                <a:solidFill>
                  <a:schemeClr val="lt1"/>
                </a:solidFill>
              </a:rPr>
              <a:t>3</a:t>
            </a:r>
            <a:r>
              <a:rPr b="1" lang="en-US" sz="1600">
                <a:solidFill>
                  <a:schemeClr val="lt1"/>
                </a:solidFill>
              </a:rPr>
              <a:t> </a:t>
            </a:r>
            <a:endParaRPr b="1" sz="1600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aseline="30000" i="1" lang="en-US">
                <a:solidFill>
                  <a:schemeClr val="lt1"/>
                </a:solidFill>
              </a:rPr>
              <a:t>1</a:t>
            </a:r>
            <a:r>
              <a:rPr i="1" lang="en-US">
                <a:solidFill>
                  <a:schemeClr val="lt1"/>
                </a:solidFill>
              </a:rPr>
              <a:t>SAIC at NOAA/NWS/OMD;</a:t>
            </a:r>
            <a:endParaRPr i="1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aseline="30000" i="1" lang="en-US">
                <a:solidFill>
                  <a:schemeClr val="lt1"/>
                </a:solidFill>
              </a:rPr>
              <a:t>2</a:t>
            </a:r>
            <a:r>
              <a:rPr i="1" lang="en-US">
                <a:solidFill>
                  <a:schemeClr val="lt1"/>
                </a:solidFill>
              </a:rPr>
              <a:t>Lynker at NOAA/NWS/OMD; </a:t>
            </a:r>
            <a:endParaRPr i="1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aseline="30000" i="1" lang="en-US">
                <a:solidFill>
                  <a:schemeClr val="lt1"/>
                </a:solidFill>
              </a:rPr>
              <a:t>3</a:t>
            </a:r>
            <a:r>
              <a:rPr i="1" lang="en-US">
                <a:solidFill>
                  <a:schemeClr val="lt1"/>
                </a:solidFill>
              </a:rPr>
              <a:t>NOAA/NWS/OMD</a:t>
            </a:r>
            <a:endParaRPr i="1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12"/>
          <p:cNvSpPr/>
          <p:nvPr/>
        </p:nvSpPr>
        <p:spPr>
          <a:xfrm rot="5400000">
            <a:off x="4159122" y="1633785"/>
            <a:ext cx="2283000" cy="212400"/>
          </a:xfrm>
          <a:prstGeom prst="rect">
            <a:avLst/>
          </a:prstGeom>
          <a:solidFill>
            <a:srgbClr val="0085C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96987" y="4084676"/>
            <a:ext cx="1330119" cy="1330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65448" y="4095138"/>
            <a:ext cx="1330115" cy="133014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2"/>
          <p:cNvSpPr txBox="1"/>
          <p:nvPr/>
        </p:nvSpPr>
        <p:spPr>
          <a:xfrm>
            <a:off x="5305418" y="5896874"/>
            <a:ext cx="6881700" cy="35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596"/>
              </a:buClr>
              <a:buSzPts val="1000"/>
              <a:buFont typeface="Arial"/>
              <a:buNone/>
            </a:pPr>
            <a:r>
              <a:rPr i="0" lang="en-US" sz="1400" u="none" cap="none" strike="noStrike">
                <a:solidFill>
                  <a:srgbClr val="FFFFFF"/>
                </a:solidFill>
              </a:rPr>
              <a:t>National Oceanic and Atmospheric Administration</a:t>
            </a:r>
            <a:endParaRPr i="0" sz="1400" u="none" cap="none" strike="noStrike">
              <a:solidFill>
                <a:srgbClr val="FFFFFF"/>
              </a:solidFill>
            </a:endParaRPr>
          </a:p>
        </p:txBody>
      </p:sp>
      <p:sp>
        <p:nvSpPr>
          <p:cNvPr id="61" name="Google Shape;61;p12"/>
          <p:cNvSpPr txBox="1"/>
          <p:nvPr/>
        </p:nvSpPr>
        <p:spPr>
          <a:xfrm>
            <a:off x="5305418" y="6202373"/>
            <a:ext cx="6881700" cy="35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596"/>
              </a:buClr>
              <a:buSzPts val="1000"/>
              <a:buFont typeface="Arial"/>
              <a:buNone/>
            </a:pPr>
            <a:r>
              <a:rPr lang="en-US">
                <a:solidFill>
                  <a:srgbClr val="FFFFFF"/>
                </a:solidFill>
              </a:rPr>
              <a:t>National Weather Service</a:t>
            </a:r>
            <a:endParaRPr i="0" sz="1400" u="none" cap="none" strike="noStrike">
              <a:solidFill>
                <a:srgbClr val="FFFFFF"/>
              </a:solidFill>
            </a:endParaRPr>
          </a:p>
        </p:txBody>
      </p:sp>
      <p:sp>
        <p:nvSpPr>
          <p:cNvPr id="62" name="Google Shape;62;p12"/>
          <p:cNvSpPr txBox="1"/>
          <p:nvPr/>
        </p:nvSpPr>
        <p:spPr>
          <a:xfrm>
            <a:off x="5305418" y="5628524"/>
            <a:ext cx="6881700" cy="35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596"/>
              </a:buClr>
              <a:buSzPts val="1000"/>
              <a:buFont typeface="Arial"/>
              <a:buNone/>
            </a:pPr>
            <a:r>
              <a:rPr i="0" lang="en-US" sz="1400" u="none" cap="none" strike="noStrike">
                <a:solidFill>
                  <a:srgbClr val="FFFFFF"/>
                </a:solidFill>
              </a:rPr>
              <a:t>U.S. Department of Commerce</a:t>
            </a:r>
            <a:endParaRPr i="0" sz="1400" u="none" cap="none" strike="noStrike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1"/>
          <p:cNvSpPr txBox="1"/>
          <p:nvPr>
            <p:ph type="title"/>
          </p:nvPr>
        </p:nvSpPr>
        <p:spPr>
          <a:xfrm>
            <a:off x="266700" y="-146773"/>
            <a:ext cx="110871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742"/>
              </a:buClr>
              <a:buSzPts val="4400"/>
              <a:buFont typeface="Calibri"/>
              <a:buNone/>
            </a:pPr>
            <a:r>
              <a:rPr lang="en-US" sz="4000"/>
              <a:t>Objectives for bias correction via XGBoost</a:t>
            </a:r>
            <a:endParaRPr b="1" sz="4000"/>
          </a:p>
        </p:txBody>
      </p:sp>
      <p:sp>
        <p:nvSpPr>
          <p:cNvPr id="175" name="Google Shape;175;p21"/>
          <p:cNvSpPr txBox="1"/>
          <p:nvPr>
            <p:ph idx="1" type="body"/>
          </p:nvPr>
        </p:nvSpPr>
        <p:spPr>
          <a:xfrm>
            <a:off x="904875" y="1301775"/>
            <a:ext cx="10620300" cy="48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8300" lvl="0" marL="457200" rtl="0" algn="l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US" sz="2200">
                <a:highlight>
                  <a:schemeClr val="lt1"/>
                </a:highlight>
              </a:rPr>
              <a:t>Improve HAFS tropical cyclone intensity forecasts through post-processing</a:t>
            </a:r>
            <a:endParaRPr sz="2200">
              <a:highlight>
                <a:schemeClr val="lt1"/>
              </a:highlight>
            </a:endParaRPr>
          </a:p>
          <a:p>
            <a:pPr indent="-3683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>
                <a:highlight>
                  <a:schemeClr val="lt1"/>
                </a:highlight>
              </a:rPr>
              <a:t>Machine learning can capture nonlinear relationships</a:t>
            </a:r>
            <a:endParaRPr sz="2200">
              <a:highlight>
                <a:schemeClr val="lt1"/>
              </a:highlight>
            </a:endParaRPr>
          </a:p>
          <a:p>
            <a:pPr indent="-3683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>
                <a:highlight>
                  <a:schemeClr val="lt1"/>
                </a:highlight>
              </a:rPr>
              <a:t>use XGBoost to learn forecast biases</a:t>
            </a:r>
            <a:endParaRPr sz="2200">
              <a:highlight>
                <a:schemeClr val="lt1"/>
              </a:highlight>
            </a:endParaRPr>
          </a:p>
          <a:p>
            <a:pPr indent="-3683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>
                <a:highlight>
                  <a:schemeClr val="lt1"/>
                </a:highlight>
              </a:rPr>
              <a:t>Apply correction after HAFS completes its forecast</a:t>
            </a:r>
            <a:endParaRPr sz="2200">
              <a:highlight>
                <a:schemeClr val="lt1"/>
              </a:highlight>
            </a:endParaRPr>
          </a:p>
          <a:p>
            <a:pPr indent="-3683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>
                <a:highlight>
                  <a:schemeClr val="lt1"/>
                </a:highlight>
              </a:rPr>
              <a:t>Low computational cost and easy to implement</a:t>
            </a:r>
            <a:endParaRPr sz="2200">
              <a:highlight>
                <a:schemeClr val="lt1"/>
              </a:highlight>
            </a:endParaRPr>
          </a:p>
        </p:txBody>
      </p:sp>
      <p:sp>
        <p:nvSpPr>
          <p:cNvPr id="176" name="Google Shape;176;p21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2"/>
          <p:cNvSpPr txBox="1"/>
          <p:nvPr>
            <p:ph type="title"/>
          </p:nvPr>
        </p:nvSpPr>
        <p:spPr>
          <a:xfrm>
            <a:off x="266700" y="-146773"/>
            <a:ext cx="110871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742"/>
              </a:buClr>
              <a:buSzPts val="4400"/>
              <a:buFont typeface="Calibri"/>
              <a:buNone/>
            </a:pPr>
            <a:r>
              <a:rPr lang="en-US" sz="4000"/>
              <a:t>XGBoost for HAFS Bias Correction	 </a:t>
            </a:r>
            <a:endParaRPr b="1" sz="4000"/>
          </a:p>
        </p:txBody>
      </p:sp>
      <p:sp>
        <p:nvSpPr>
          <p:cNvPr id="182" name="Google Shape;182;p22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83" name="Google Shape;183;p22" title="ChatGPT Image Jul 11, 2026, 08_28_22 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4175" y="1178925"/>
            <a:ext cx="10484825" cy="520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3"/>
          <p:cNvSpPr txBox="1"/>
          <p:nvPr>
            <p:ph type="title"/>
          </p:nvPr>
        </p:nvSpPr>
        <p:spPr>
          <a:xfrm>
            <a:off x="73200" y="-146775"/>
            <a:ext cx="121920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742"/>
              </a:buClr>
              <a:buSzPts val="4400"/>
              <a:buFont typeface="Calibri"/>
              <a:buNone/>
            </a:pPr>
            <a:r>
              <a:rPr lang="en-US" sz="4000"/>
              <a:t>Preliminary Results of </a:t>
            </a:r>
            <a:r>
              <a:rPr lang="en-US" sz="4000"/>
              <a:t>XGBoost bias correction</a:t>
            </a:r>
            <a:endParaRPr b="1" sz="4000"/>
          </a:p>
        </p:txBody>
      </p:sp>
      <p:sp>
        <p:nvSpPr>
          <p:cNvPr id="189" name="Google Shape;189;p23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90" name="Google Shape;19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9025" y="1178925"/>
            <a:ext cx="4004226" cy="287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37450" y="1178925"/>
            <a:ext cx="3902631" cy="2864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9025" y="3923275"/>
            <a:ext cx="4004226" cy="250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37450" y="4043925"/>
            <a:ext cx="3938299" cy="2388625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3"/>
          <p:cNvSpPr txBox="1"/>
          <p:nvPr/>
        </p:nvSpPr>
        <p:spPr>
          <a:xfrm>
            <a:off x="2531900" y="4167427"/>
            <a:ext cx="18531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highlight>
                  <a:schemeClr val="lt1"/>
                </a:highlight>
              </a:rPr>
              <a:t>Vmax Error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195" name="Google Shape;195;p23"/>
          <p:cNvSpPr txBox="1"/>
          <p:nvPr/>
        </p:nvSpPr>
        <p:spPr>
          <a:xfrm>
            <a:off x="6577600" y="1445025"/>
            <a:ext cx="18054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highlight>
                  <a:schemeClr val="lt1"/>
                </a:highlight>
              </a:rPr>
              <a:t>Vmax Skill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196" name="Google Shape;196;p23"/>
          <p:cNvSpPr txBox="1"/>
          <p:nvPr/>
        </p:nvSpPr>
        <p:spPr>
          <a:xfrm>
            <a:off x="2531900" y="1402796"/>
            <a:ext cx="18531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highlight>
                  <a:schemeClr val="lt1"/>
                </a:highlight>
              </a:rPr>
              <a:t>Vmax Error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197" name="Google Shape;197;p23"/>
          <p:cNvSpPr txBox="1"/>
          <p:nvPr/>
        </p:nvSpPr>
        <p:spPr>
          <a:xfrm>
            <a:off x="6718100" y="4264431"/>
            <a:ext cx="18054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highlight>
                  <a:schemeClr val="lt1"/>
                </a:highlight>
              </a:rPr>
              <a:t>Vmax Skill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198" name="Google Shape;198;p23"/>
          <p:cNvSpPr txBox="1"/>
          <p:nvPr/>
        </p:nvSpPr>
        <p:spPr>
          <a:xfrm>
            <a:off x="8359950" y="2030025"/>
            <a:ext cx="3606600" cy="3632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</a:rPr>
              <a:t>XGBoost improves storm intensity for both HAFS-A and HAFS-B, the errors are reduced across all forecast lead times. Overall, the improvement is 5-10%.</a:t>
            </a:r>
            <a:endParaRPr sz="2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4"/>
          <p:cNvSpPr txBox="1"/>
          <p:nvPr>
            <p:ph type="title"/>
          </p:nvPr>
        </p:nvSpPr>
        <p:spPr>
          <a:xfrm>
            <a:off x="266700" y="-146773"/>
            <a:ext cx="110871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742"/>
              </a:buClr>
              <a:buSzPts val="4400"/>
              <a:buFont typeface="Calibri"/>
              <a:buNone/>
            </a:pPr>
            <a:r>
              <a:rPr lang="en-US" sz="4000"/>
              <a:t>Overview</a:t>
            </a:r>
            <a:endParaRPr b="1" sz="4000"/>
          </a:p>
        </p:txBody>
      </p:sp>
      <p:sp>
        <p:nvSpPr>
          <p:cNvPr id="204" name="Google Shape;204;p24"/>
          <p:cNvSpPr txBox="1"/>
          <p:nvPr>
            <p:ph idx="1" type="body"/>
          </p:nvPr>
        </p:nvSpPr>
        <p:spPr>
          <a:xfrm>
            <a:off x="762000" y="1301775"/>
            <a:ext cx="10763400" cy="48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highlight>
                <a:schemeClr val="lt1"/>
              </a:highlight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2800"/>
              <a:buChar char="●"/>
            </a:pPr>
            <a:r>
              <a:rPr b="1" lang="en-US" sz="2800">
                <a:solidFill>
                  <a:srgbClr val="D8D8D8"/>
                </a:solidFill>
                <a:highlight>
                  <a:schemeClr val="lt1"/>
                </a:highlight>
              </a:rPr>
              <a:t>Improve Hurricane track via Spectral Nudging</a:t>
            </a:r>
            <a:endParaRPr b="1" sz="2800">
              <a:solidFill>
                <a:srgbClr val="D8D8D8"/>
              </a:solidFill>
              <a:highlight>
                <a:schemeClr val="lt1"/>
              </a:highlight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2800"/>
              <a:buChar char="●"/>
            </a:pPr>
            <a:r>
              <a:rPr b="1" lang="en-US" sz="2800">
                <a:solidFill>
                  <a:srgbClr val="D8D8D8"/>
                </a:solidFill>
                <a:highlight>
                  <a:schemeClr val="lt1"/>
                </a:highlight>
              </a:rPr>
              <a:t>Hurricane intensity bias correct via XGBoost</a:t>
            </a:r>
            <a:endParaRPr b="1" sz="2800">
              <a:solidFill>
                <a:srgbClr val="D8D8D8"/>
              </a:solidFill>
              <a:highlight>
                <a:schemeClr val="lt1"/>
              </a:highlight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SzPts val="2800"/>
              <a:buChar char="●"/>
            </a:pPr>
            <a:r>
              <a:rPr b="1" lang="en-US" sz="2800">
                <a:highlight>
                  <a:schemeClr val="lt1"/>
                </a:highlight>
              </a:rPr>
              <a:t>AI-HAFS</a:t>
            </a:r>
            <a:r>
              <a:rPr b="1" lang="en-US" sz="2800">
                <a:highlight>
                  <a:schemeClr val="lt1"/>
                </a:highlight>
              </a:rPr>
              <a:t> in Anemoi Framework</a:t>
            </a:r>
            <a:endParaRPr b="1" sz="2800">
              <a:highlight>
                <a:schemeClr val="lt1"/>
              </a:highlight>
            </a:endParaRPr>
          </a:p>
        </p:txBody>
      </p:sp>
      <p:sp>
        <p:nvSpPr>
          <p:cNvPr id="205" name="Google Shape;205;p24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5"/>
          <p:cNvSpPr txBox="1"/>
          <p:nvPr>
            <p:ph type="title"/>
          </p:nvPr>
        </p:nvSpPr>
        <p:spPr>
          <a:xfrm>
            <a:off x="266700" y="-146773"/>
            <a:ext cx="110871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742"/>
              </a:buClr>
              <a:buSzPts val="4400"/>
              <a:buFont typeface="Calibri"/>
              <a:buNone/>
            </a:pPr>
            <a:r>
              <a:rPr lang="en-US" sz="4000"/>
              <a:t>Motivation &amp; Objectives </a:t>
            </a:r>
            <a:endParaRPr b="1" sz="4000"/>
          </a:p>
        </p:txBody>
      </p:sp>
      <p:sp>
        <p:nvSpPr>
          <p:cNvPr id="211" name="Google Shape;211;p25"/>
          <p:cNvSpPr txBox="1"/>
          <p:nvPr>
            <p:ph idx="1" type="body"/>
          </p:nvPr>
        </p:nvSpPr>
        <p:spPr>
          <a:xfrm>
            <a:off x="690575" y="1623250"/>
            <a:ext cx="10787100" cy="48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8300" lvl="0" marL="457200" rtl="0" algn="l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US" sz="2200">
                <a:highlight>
                  <a:schemeClr val="lt1"/>
                </a:highlight>
              </a:rPr>
              <a:t>Most existing data-driven AI weather models primarily target global weather prediction, and are not optimized for tropical cyclones</a:t>
            </a:r>
            <a:endParaRPr sz="2200">
              <a:highlight>
                <a:schemeClr val="lt1"/>
              </a:highlight>
            </a:endParaRPr>
          </a:p>
          <a:p>
            <a:pPr indent="-3683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>
                <a:highlight>
                  <a:schemeClr val="lt1"/>
                </a:highlight>
              </a:rPr>
              <a:t>Develop an AI-based tropical cyclone forecasting system using Anemoi Framework.</a:t>
            </a:r>
            <a:endParaRPr sz="2200">
              <a:highlight>
                <a:schemeClr val="lt1"/>
              </a:highlight>
            </a:endParaRPr>
          </a:p>
          <a:p>
            <a:pPr indent="-3683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>
                <a:highlight>
                  <a:schemeClr val="lt1"/>
                </a:highlight>
              </a:rPr>
              <a:t>Build a high-resolution over storm region AI model for tropical cyclone prediction.</a:t>
            </a:r>
            <a:endParaRPr sz="2200">
              <a:highlight>
                <a:schemeClr val="lt1"/>
              </a:highlight>
            </a:endParaRPr>
          </a:p>
        </p:txBody>
      </p:sp>
      <p:sp>
        <p:nvSpPr>
          <p:cNvPr id="212" name="Google Shape;212;p25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6"/>
          <p:cNvSpPr txBox="1"/>
          <p:nvPr>
            <p:ph type="title"/>
          </p:nvPr>
        </p:nvSpPr>
        <p:spPr>
          <a:xfrm>
            <a:off x="266700" y="-146773"/>
            <a:ext cx="110871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742"/>
              </a:buClr>
              <a:buSzPts val="4400"/>
              <a:buFont typeface="Calibri"/>
              <a:buNone/>
            </a:pPr>
            <a:r>
              <a:rPr lang="en-US" sz="4000"/>
              <a:t>AI-HAFS Experiments Design</a:t>
            </a:r>
            <a:endParaRPr sz="4000"/>
          </a:p>
        </p:txBody>
      </p:sp>
      <p:sp>
        <p:nvSpPr>
          <p:cNvPr id="218" name="Google Shape;218;p26"/>
          <p:cNvSpPr txBox="1"/>
          <p:nvPr>
            <p:ph idx="1" type="body"/>
          </p:nvPr>
        </p:nvSpPr>
        <p:spPr>
          <a:xfrm>
            <a:off x="171425" y="1363738"/>
            <a:ext cx="11595000" cy="48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Char char="●"/>
            </a:pPr>
            <a:r>
              <a:rPr lang="en-US" sz="2200">
                <a:solidFill>
                  <a:srgbClr val="000000"/>
                </a:solidFill>
              </a:rPr>
              <a:t>Trimmed-down state space</a:t>
            </a:r>
            <a:r>
              <a:rPr lang="en-US" sz="2200">
                <a:solidFill>
                  <a:srgbClr val="000000"/>
                </a:solidFill>
              </a:rPr>
              <a:t>:</a:t>
            </a:r>
            <a:endParaRPr sz="2200">
              <a:solidFill>
                <a:srgbClr val="000000"/>
              </a:solidFill>
            </a:endParaRPr>
          </a:p>
          <a:p>
            <a:pPr indent="-3683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Char char="○"/>
            </a:pPr>
            <a:r>
              <a:rPr lang="en-US" sz="2200">
                <a:solidFill>
                  <a:srgbClr val="000000"/>
                </a:solidFill>
              </a:rPr>
              <a:t>Prognostic: z, u, v, w, t, q at 13 pressure levels and mslp, t2m, u10m, v10m</a:t>
            </a:r>
            <a:endParaRPr sz="2200">
              <a:solidFill>
                <a:srgbClr val="000000"/>
              </a:solidFill>
            </a:endParaRPr>
          </a:p>
          <a:p>
            <a:pPr indent="0" lvl="0" marL="91440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000000"/>
              </a:solidFill>
            </a:endParaRPr>
          </a:p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Char char="●"/>
            </a:pPr>
            <a:r>
              <a:rPr lang="en-US" sz="2200">
                <a:solidFill>
                  <a:srgbClr val="000000"/>
                </a:solidFill>
              </a:rPr>
              <a:t>Graph Encoder, Processor &amp; Decoder + Graph Transformer Processor</a:t>
            </a:r>
            <a:endParaRPr sz="2200">
              <a:solidFill>
                <a:srgbClr val="000000"/>
              </a:solidFill>
            </a:endParaRPr>
          </a:p>
          <a:p>
            <a:pPr indent="-3683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Char char="○"/>
            </a:pPr>
            <a:r>
              <a:rPr lang="en-US" sz="2200">
                <a:solidFill>
                  <a:srgbClr val="000000"/>
                </a:solidFill>
              </a:rPr>
              <a:t>Latent </a:t>
            </a:r>
            <a:r>
              <a:rPr lang="en-US" sz="2200">
                <a:solidFill>
                  <a:srgbClr val="000000"/>
                </a:solidFill>
              </a:rPr>
              <a:t>space</a:t>
            </a:r>
            <a:r>
              <a:rPr lang="en-US" sz="2200">
                <a:solidFill>
                  <a:srgbClr val="000000"/>
                </a:solidFill>
              </a:rPr>
              <a:t> = </a:t>
            </a:r>
            <a:r>
              <a:rPr lang="en-US" sz="2200">
                <a:solidFill>
                  <a:srgbClr val="000000"/>
                </a:solidFill>
              </a:rPr>
              <a:t>coarsed data space + cutout fine NATL region</a:t>
            </a:r>
            <a:endParaRPr sz="22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000000"/>
              </a:solidFill>
            </a:endParaRPr>
          </a:p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Training dataset:</a:t>
            </a:r>
            <a:endParaRPr sz="2200"/>
          </a:p>
          <a:p>
            <a:pPr indent="-3683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-US" sz="2200"/>
              <a:t>Forcing dataset: Global dataset at 0.25° resolution </a:t>
            </a:r>
            <a:endParaRPr sz="2200"/>
          </a:p>
          <a:p>
            <a:pPr indent="-3683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-US" sz="2200"/>
              <a:t>Regional dataset: North Atlantic region at 12 km resolution</a:t>
            </a:r>
            <a:endParaRPr sz="2200">
              <a:solidFill>
                <a:srgbClr val="000000"/>
              </a:solidFill>
            </a:endParaRPr>
          </a:p>
        </p:txBody>
      </p:sp>
      <p:sp>
        <p:nvSpPr>
          <p:cNvPr id="219" name="Google Shape;219;p26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7"/>
          <p:cNvSpPr txBox="1"/>
          <p:nvPr>
            <p:ph type="title"/>
          </p:nvPr>
        </p:nvSpPr>
        <p:spPr>
          <a:xfrm>
            <a:off x="200750" y="-146773"/>
            <a:ext cx="110871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742"/>
              </a:buClr>
              <a:buSzPts val="4400"/>
              <a:buFont typeface="Calibri"/>
              <a:buNone/>
            </a:pPr>
            <a:r>
              <a:rPr lang="en-US" sz="4000"/>
              <a:t>AI-HAFS</a:t>
            </a:r>
            <a:r>
              <a:rPr lang="en-US" sz="4000"/>
              <a:t> Preliminary Results</a:t>
            </a:r>
            <a:endParaRPr b="1" sz="4000"/>
          </a:p>
        </p:txBody>
      </p:sp>
      <p:sp>
        <p:nvSpPr>
          <p:cNvPr id="225" name="Google Shape;225;p27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26" name="Google Shape;22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50" y="976525"/>
            <a:ext cx="3645625" cy="35716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7" name="Google Shape;227;p27"/>
          <p:cNvGrpSpPr/>
          <p:nvPr/>
        </p:nvGrpSpPr>
        <p:grpSpPr>
          <a:xfrm>
            <a:off x="22939" y="4271324"/>
            <a:ext cx="3809860" cy="2586674"/>
            <a:chOff x="271500" y="4233113"/>
            <a:chExt cx="3531900" cy="2586674"/>
          </a:xfrm>
        </p:grpSpPr>
        <p:pic>
          <p:nvPicPr>
            <p:cNvPr id="228" name="Google Shape;228;p2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71500" y="4233113"/>
              <a:ext cx="3531900" cy="25866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9" name="Google Shape;229;p27"/>
            <p:cNvSpPr txBox="1"/>
            <p:nvPr/>
          </p:nvSpPr>
          <p:spPr>
            <a:xfrm>
              <a:off x="620703" y="4463464"/>
              <a:ext cx="2753100" cy="492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000">
                  <a:solidFill>
                    <a:srgbClr val="FF0000"/>
                  </a:solidFill>
                </a:rPr>
                <a:t>HFSA: Operational HAFS-A</a:t>
              </a:r>
              <a:endParaRPr b="1" sz="1000">
                <a:solidFill>
                  <a:srgbClr val="FF0000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000">
                  <a:solidFill>
                    <a:srgbClr val="0000FF"/>
                  </a:solidFill>
                </a:rPr>
                <a:t>AITC: AI-HAFS experiment</a:t>
              </a:r>
              <a:endParaRPr b="1" sz="1000">
                <a:solidFill>
                  <a:srgbClr val="0000FF"/>
                </a:solidFill>
              </a:endParaRPr>
            </a:p>
          </p:txBody>
        </p:sp>
      </p:grpSp>
      <p:pic>
        <p:nvPicPr>
          <p:cNvPr id="230" name="Google Shape;230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18100" y="976525"/>
            <a:ext cx="3909050" cy="3294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1" name="Google Shape;231;p27"/>
          <p:cNvGrpSpPr/>
          <p:nvPr/>
        </p:nvGrpSpPr>
        <p:grpSpPr>
          <a:xfrm>
            <a:off x="3817954" y="4271350"/>
            <a:ext cx="4016206" cy="2586650"/>
            <a:chOff x="4162475" y="4250350"/>
            <a:chExt cx="3408475" cy="2586650"/>
          </a:xfrm>
        </p:grpSpPr>
        <p:pic>
          <p:nvPicPr>
            <p:cNvPr id="232" name="Google Shape;232;p27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162475" y="4250350"/>
              <a:ext cx="3408475" cy="2586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3" name="Google Shape;233;p27"/>
            <p:cNvSpPr txBox="1"/>
            <p:nvPr/>
          </p:nvSpPr>
          <p:spPr>
            <a:xfrm>
              <a:off x="4511663" y="4520612"/>
              <a:ext cx="2745600" cy="492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000">
                  <a:solidFill>
                    <a:srgbClr val="FF0000"/>
                  </a:solidFill>
                </a:rPr>
                <a:t>HFSA: Operational HAFS-A</a:t>
              </a:r>
              <a:endParaRPr b="1" sz="1000">
                <a:solidFill>
                  <a:srgbClr val="FF0000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000">
                  <a:solidFill>
                    <a:srgbClr val="0000FF"/>
                  </a:solidFill>
                </a:rPr>
                <a:t>AITC: AI-HAFS  experiment</a:t>
              </a:r>
              <a:endParaRPr b="1" sz="1000">
                <a:solidFill>
                  <a:srgbClr val="0000FF"/>
                </a:solidFill>
              </a:endParaRPr>
            </a:p>
          </p:txBody>
        </p:sp>
      </p:grpSp>
      <p:sp>
        <p:nvSpPr>
          <p:cNvPr id="234" name="Google Shape;234;p27"/>
          <p:cNvSpPr txBox="1"/>
          <p:nvPr/>
        </p:nvSpPr>
        <p:spPr>
          <a:xfrm>
            <a:off x="5424450" y="2505125"/>
            <a:ext cx="1343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0000"/>
                </a:solidFill>
              </a:rPr>
              <a:t>HFSA</a:t>
            </a:r>
            <a:endParaRPr b="1" sz="2400">
              <a:solidFill>
                <a:srgbClr val="FF0000"/>
              </a:solidFill>
            </a:endParaRPr>
          </a:p>
        </p:txBody>
      </p:sp>
      <p:sp>
        <p:nvSpPr>
          <p:cNvPr id="235" name="Google Shape;235;p27"/>
          <p:cNvSpPr txBox="1"/>
          <p:nvPr/>
        </p:nvSpPr>
        <p:spPr>
          <a:xfrm>
            <a:off x="1481100" y="2586075"/>
            <a:ext cx="1162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0000FF"/>
                </a:solidFill>
              </a:rPr>
              <a:t>AITC</a:t>
            </a:r>
            <a:endParaRPr b="1" sz="2400">
              <a:solidFill>
                <a:srgbClr val="0000FF"/>
              </a:solidFill>
            </a:endParaRPr>
          </a:p>
        </p:txBody>
      </p:sp>
      <p:sp>
        <p:nvSpPr>
          <p:cNvPr id="236" name="Google Shape;236;p27"/>
          <p:cNvSpPr txBox="1"/>
          <p:nvPr/>
        </p:nvSpPr>
        <p:spPr>
          <a:xfrm>
            <a:off x="7913525" y="1238525"/>
            <a:ext cx="42786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FF"/>
                </a:solidFill>
              </a:rPr>
              <a:t>Top Row: Track Composite</a:t>
            </a:r>
            <a:endParaRPr sz="2000">
              <a:solidFill>
                <a:srgbClr val="0000FF"/>
              </a:solidFill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Hurricane Erin 05L 2025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Compared with </a:t>
            </a:r>
            <a:r>
              <a:rPr lang="en-US" sz="2000">
                <a:solidFill>
                  <a:schemeClr val="dk1"/>
                </a:solidFill>
              </a:rPr>
              <a:t>operational</a:t>
            </a:r>
            <a:r>
              <a:rPr lang="en-US" sz="2000">
                <a:solidFill>
                  <a:schemeClr val="dk1"/>
                </a:solidFill>
              </a:rPr>
              <a:t> HAFS-A, AI-HAFS experiment also captures the overall track, differences most evident at longer forecast lead times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237" name="Google Shape;237;p27"/>
          <p:cNvSpPr txBox="1"/>
          <p:nvPr/>
        </p:nvSpPr>
        <p:spPr>
          <a:xfrm>
            <a:off x="7913525" y="4462450"/>
            <a:ext cx="4199100" cy="23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FF"/>
                </a:solidFill>
              </a:rPr>
              <a:t>Bottom</a:t>
            </a:r>
            <a:r>
              <a:rPr lang="en-US" sz="2000">
                <a:solidFill>
                  <a:srgbClr val="0000FF"/>
                </a:solidFill>
              </a:rPr>
              <a:t> Row: Summary Statistics</a:t>
            </a:r>
            <a:endParaRPr sz="2000">
              <a:solidFill>
                <a:srgbClr val="0000FF"/>
              </a:solidFill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AI-HAFS experiment has smaller track error at early forecast lead times. It provides positive skill overall ~10% through 72h.</a:t>
            </a:r>
            <a:endParaRPr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8"/>
          <p:cNvSpPr txBox="1"/>
          <p:nvPr>
            <p:ph type="title"/>
          </p:nvPr>
        </p:nvSpPr>
        <p:spPr>
          <a:xfrm>
            <a:off x="266700" y="-146773"/>
            <a:ext cx="110871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742"/>
              </a:buClr>
              <a:buSzPts val="4400"/>
              <a:buFont typeface="Calibri"/>
              <a:buNone/>
            </a:pPr>
            <a:r>
              <a:rPr lang="en-US" sz="4000"/>
              <a:t>Summary</a:t>
            </a:r>
            <a:endParaRPr b="1" sz="4000"/>
          </a:p>
        </p:txBody>
      </p:sp>
      <p:sp>
        <p:nvSpPr>
          <p:cNvPr id="243" name="Google Shape;243;p28"/>
          <p:cNvSpPr txBox="1"/>
          <p:nvPr>
            <p:ph idx="1" type="body"/>
          </p:nvPr>
        </p:nvSpPr>
        <p:spPr>
          <a:xfrm>
            <a:off x="266700" y="1325563"/>
            <a:ext cx="11595000" cy="48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A Recursive Filter capability has been successfully implemented in the HAFS to perform scale-separation for Spectral Nudging.</a:t>
            </a:r>
            <a:endParaRPr sz="2200"/>
          </a:p>
          <a:p>
            <a:pPr indent="-3683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Spectral Nudging towards the AI-GFS forecasts large-scale T &amp; wind fields showed promising improvements in the TC track predictions.</a:t>
            </a:r>
            <a:endParaRPr sz="2200"/>
          </a:p>
          <a:p>
            <a:pPr indent="-3683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XGBoost can effectively learns HAFS intensity forecast errors, provides efficient statistical post-processing and improves intensity accuracy. </a:t>
            </a:r>
            <a:endParaRPr sz="2200"/>
          </a:p>
          <a:p>
            <a:pPr indent="-3683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Early AI-HAFS experiment demonstrate AI-based hurricane prediction capability with encouraging track performance. </a:t>
            </a:r>
            <a:endParaRPr sz="22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2200"/>
          </a:p>
        </p:txBody>
      </p:sp>
      <p:sp>
        <p:nvSpPr>
          <p:cNvPr id="244" name="Google Shape;244;p28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9"/>
          <p:cNvSpPr txBox="1"/>
          <p:nvPr>
            <p:ph type="title"/>
          </p:nvPr>
        </p:nvSpPr>
        <p:spPr>
          <a:xfrm>
            <a:off x="266700" y="-146773"/>
            <a:ext cx="110871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742"/>
              </a:buClr>
              <a:buSzPts val="4400"/>
              <a:buFont typeface="Calibri"/>
              <a:buNone/>
            </a:pPr>
            <a:r>
              <a:rPr lang="en-US" sz="4000"/>
              <a:t>Future Work</a:t>
            </a:r>
            <a:endParaRPr b="1" sz="4000"/>
          </a:p>
        </p:txBody>
      </p:sp>
      <p:sp>
        <p:nvSpPr>
          <p:cNvPr id="250" name="Google Shape;250;p29"/>
          <p:cNvSpPr txBox="1"/>
          <p:nvPr>
            <p:ph idx="1" type="body"/>
          </p:nvPr>
        </p:nvSpPr>
        <p:spPr>
          <a:xfrm>
            <a:off x="266700" y="1325563"/>
            <a:ext cx="11595000" cy="48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Spectral</a:t>
            </a:r>
            <a:r>
              <a:rPr lang="en-US" sz="2200"/>
              <a:t> nudging: evaluate more TC cases and investigate the impact of different </a:t>
            </a:r>
            <a:r>
              <a:rPr lang="en-US" sz="2200"/>
              <a:t>spectral</a:t>
            </a:r>
            <a:r>
              <a:rPr lang="en-US" sz="2200"/>
              <a:t> nudging </a:t>
            </a:r>
            <a:r>
              <a:rPr lang="en-US" sz="2200"/>
              <a:t>separation</a:t>
            </a:r>
            <a:r>
              <a:rPr lang="en-US" sz="2200"/>
              <a:t> scales, explore alternative scale-separation methods (eg. FFT-based approaches).</a:t>
            </a:r>
            <a:endParaRPr sz="2200"/>
          </a:p>
          <a:p>
            <a:pPr indent="-3683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Intensity correction: </a:t>
            </a:r>
            <a:r>
              <a:rPr lang="en-US" sz="2200"/>
              <a:t>explore</a:t>
            </a:r>
            <a:r>
              <a:rPr lang="en-US" sz="2200"/>
              <a:t> more advanced AI methods and extend framework to jointly correct both track and intensity. </a:t>
            </a:r>
            <a:endParaRPr sz="2200"/>
          </a:p>
          <a:p>
            <a:pPr indent="-3683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AI-HAFS in Anemoi: continue developing the model for Hurricane prediction, optimize </a:t>
            </a:r>
            <a:r>
              <a:rPr lang="en-US" sz="2200"/>
              <a:t>configuration</a:t>
            </a:r>
            <a:r>
              <a:rPr lang="en-US" sz="2200"/>
              <a:t> and training strategy, train with higher-resolution dataset to improve hurricane structure and intensity. </a:t>
            </a:r>
            <a:endParaRPr sz="22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2200"/>
          </a:p>
        </p:txBody>
      </p:sp>
      <p:sp>
        <p:nvSpPr>
          <p:cNvPr id="251" name="Google Shape;251;p29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0"/>
          <p:cNvSpPr txBox="1"/>
          <p:nvPr>
            <p:ph idx="12" type="sldNum"/>
          </p:nvPr>
        </p:nvSpPr>
        <p:spPr>
          <a:xfrm>
            <a:off x="11675166" y="6429558"/>
            <a:ext cx="516834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7" name="Google Shape;257;p30"/>
          <p:cNvPicPr preferRelativeResize="0"/>
          <p:nvPr/>
        </p:nvPicPr>
        <p:blipFill rotWithShape="1">
          <a:blip r:embed="rId3">
            <a:alphaModFix/>
          </a:blip>
          <a:srcRect b="17093" l="0" r="0" t="26657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30"/>
          <p:cNvSpPr txBox="1"/>
          <p:nvPr/>
        </p:nvSpPr>
        <p:spPr>
          <a:xfrm>
            <a:off x="5557425" y="1407540"/>
            <a:ext cx="52587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lang="en-US" sz="5000">
                <a:solidFill>
                  <a:schemeClr val="lt1"/>
                </a:solidFill>
              </a:rPr>
              <a:t>Thank you!</a:t>
            </a:r>
            <a:endParaRPr b="1" i="0" sz="5000" u="none" cap="none" strike="noStrike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/>
          <p:nvPr>
            <p:ph type="title"/>
          </p:nvPr>
        </p:nvSpPr>
        <p:spPr>
          <a:xfrm>
            <a:off x="266700" y="-146773"/>
            <a:ext cx="110871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742"/>
              </a:buClr>
              <a:buSzPts val="4400"/>
              <a:buFont typeface="Calibri"/>
              <a:buNone/>
            </a:pPr>
            <a:r>
              <a:rPr lang="en-US" sz="4000"/>
              <a:t>Overview</a:t>
            </a:r>
            <a:endParaRPr b="1" sz="4000"/>
          </a:p>
        </p:txBody>
      </p:sp>
      <p:sp>
        <p:nvSpPr>
          <p:cNvPr id="68" name="Google Shape;68;p13"/>
          <p:cNvSpPr txBox="1"/>
          <p:nvPr>
            <p:ph idx="1" type="body"/>
          </p:nvPr>
        </p:nvSpPr>
        <p:spPr>
          <a:xfrm>
            <a:off x="654850" y="1301775"/>
            <a:ext cx="11013300" cy="48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highlight>
                <a:schemeClr val="lt1"/>
              </a:highlight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</a:pPr>
            <a:r>
              <a:rPr b="1" lang="en-US" sz="2800">
                <a:highlight>
                  <a:schemeClr val="lt1"/>
                </a:highlight>
              </a:rPr>
              <a:t>Improve Hurricane track via Spectral Nudging</a:t>
            </a:r>
            <a:endParaRPr b="1" sz="2800">
              <a:highlight>
                <a:schemeClr val="lt1"/>
              </a:highlight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</a:pPr>
            <a:r>
              <a:rPr b="1" lang="en-US" sz="2800">
                <a:highlight>
                  <a:schemeClr val="lt1"/>
                </a:highlight>
              </a:rPr>
              <a:t>Hurricane intensity bias correct via XGBoost</a:t>
            </a:r>
            <a:endParaRPr b="1" sz="2800">
              <a:highlight>
                <a:schemeClr val="lt1"/>
              </a:highlight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SzPts val="2800"/>
              <a:buChar char="●"/>
            </a:pPr>
            <a:r>
              <a:rPr b="1" lang="en-US" sz="2800">
                <a:highlight>
                  <a:schemeClr val="lt1"/>
                </a:highlight>
              </a:rPr>
              <a:t>AI-HAFS</a:t>
            </a:r>
            <a:r>
              <a:rPr b="1" lang="en-US" sz="2800">
                <a:highlight>
                  <a:schemeClr val="lt1"/>
                </a:highlight>
              </a:rPr>
              <a:t> in Anemoi Framework</a:t>
            </a:r>
            <a:endParaRPr b="1" sz="2800">
              <a:highlight>
                <a:schemeClr val="lt1"/>
              </a:highlight>
            </a:endParaRPr>
          </a:p>
        </p:txBody>
      </p:sp>
      <p:sp>
        <p:nvSpPr>
          <p:cNvPr id="69" name="Google Shape;69;p13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/>
          <p:nvPr>
            <p:ph type="title"/>
          </p:nvPr>
        </p:nvSpPr>
        <p:spPr>
          <a:xfrm>
            <a:off x="266700" y="-146773"/>
            <a:ext cx="110871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742"/>
              </a:buClr>
              <a:buSzPts val="4400"/>
              <a:buFont typeface="Calibri"/>
              <a:buNone/>
            </a:pPr>
            <a:r>
              <a:rPr lang="en-US" sz="4000"/>
              <a:t>Overview</a:t>
            </a:r>
            <a:endParaRPr b="1" sz="4000"/>
          </a:p>
        </p:txBody>
      </p:sp>
      <p:sp>
        <p:nvSpPr>
          <p:cNvPr id="75" name="Google Shape;75;p14"/>
          <p:cNvSpPr txBox="1"/>
          <p:nvPr>
            <p:ph idx="1" type="body"/>
          </p:nvPr>
        </p:nvSpPr>
        <p:spPr>
          <a:xfrm>
            <a:off x="762000" y="1301775"/>
            <a:ext cx="10715400" cy="48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highlight>
                <a:schemeClr val="lt1"/>
              </a:highlight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</a:pPr>
            <a:r>
              <a:rPr b="1" lang="en-US" sz="2800">
                <a:highlight>
                  <a:schemeClr val="lt1"/>
                </a:highlight>
              </a:rPr>
              <a:t>Improve Hurricane track via Spectral Nudging</a:t>
            </a:r>
            <a:endParaRPr b="1" sz="2800">
              <a:highlight>
                <a:schemeClr val="lt1"/>
              </a:highlight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2800"/>
              <a:buChar char="●"/>
            </a:pPr>
            <a:r>
              <a:rPr b="1" lang="en-US" sz="2800">
                <a:solidFill>
                  <a:srgbClr val="D8D8D8"/>
                </a:solidFill>
                <a:highlight>
                  <a:schemeClr val="lt1"/>
                </a:highlight>
              </a:rPr>
              <a:t>Hurricane intensity bias correct via XGBoost</a:t>
            </a:r>
            <a:endParaRPr b="1" sz="2800">
              <a:solidFill>
                <a:srgbClr val="D8D8D8"/>
              </a:solidFill>
              <a:highlight>
                <a:schemeClr val="lt1"/>
              </a:highlight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D8D8D8"/>
              </a:buClr>
              <a:buSzPts val="2800"/>
              <a:buChar char="●"/>
            </a:pPr>
            <a:r>
              <a:rPr b="1" lang="en-US" sz="2800">
                <a:solidFill>
                  <a:srgbClr val="D8D8D8"/>
                </a:solidFill>
                <a:highlight>
                  <a:schemeClr val="lt1"/>
                </a:highlight>
              </a:rPr>
              <a:t>AI-HAFS in Anemoi Framework</a:t>
            </a:r>
            <a:endParaRPr b="1" sz="2800">
              <a:solidFill>
                <a:srgbClr val="D8D8D8"/>
              </a:solidFill>
              <a:highlight>
                <a:schemeClr val="lt1"/>
              </a:highlight>
            </a:endParaRPr>
          </a:p>
        </p:txBody>
      </p:sp>
      <p:sp>
        <p:nvSpPr>
          <p:cNvPr id="76" name="Google Shape;76;p14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/>
          <p:nvPr>
            <p:ph idx="12" type="sldNum"/>
          </p:nvPr>
        </p:nvSpPr>
        <p:spPr>
          <a:xfrm>
            <a:off x="12501217" y="8576732"/>
            <a:ext cx="3657600" cy="486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2" name="Google Shape;82;p15"/>
          <p:cNvSpPr txBox="1"/>
          <p:nvPr/>
        </p:nvSpPr>
        <p:spPr>
          <a:xfrm>
            <a:off x="0" y="105333"/>
            <a:ext cx="12192000" cy="66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742"/>
              </a:buClr>
              <a:buSzPts val="4400"/>
              <a:buFont typeface="Calibri"/>
              <a:buNone/>
            </a:pPr>
            <a:r>
              <a:rPr b="1" lang="en-US" sz="4000">
                <a:solidFill>
                  <a:schemeClr val="lt1"/>
                </a:solidFill>
              </a:rPr>
              <a:t>Spectral Nudging Introduction</a:t>
            </a:r>
            <a:endParaRPr b="1" i="0" sz="35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15"/>
          <p:cNvSpPr/>
          <p:nvPr/>
        </p:nvSpPr>
        <p:spPr>
          <a:xfrm>
            <a:off x="382033" y="3844900"/>
            <a:ext cx="10285733" cy="1880820"/>
          </a:xfrm>
          <a:custGeom>
            <a:rect b="b" l="l" r="r" t="t"/>
            <a:pathLst>
              <a:path extrusionOk="0" h="56426" w="325292">
                <a:moveTo>
                  <a:pt x="0" y="13934"/>
                </a:moveTo>
                <a:cubicBezTo>
                  <a:pt x="2410" y="17826"/>
                  <a:pt x="7784" y="32469"/>
                  <a:pt x="14457" y="37288"/>
                </a:cubicBezTo>
                <a:cubicBezTo>
                  <a:pt x="21130" y="42107"/>
                  <a:pt x="32344" y="44610"/>
                  <a:pt x="40036" y="42849"/>
                </a:cubicBezTo>
                <a:cubicBezTo>
                  <a:pt x="47728" y="41088"/>
                  <a:pt x="53196" y="27650"/>
                  <a:pt x="60610" y="26723"/>
                </a:cubicBezTo>
                <a:cubicBezTo>
                  <a:pt x="68024" y="25796"/>
                  <a:pt x="74696" y="32376"/>
                  <a:pt x="84520" y="37288"/>
                </a:cubicBezTo>
                <a:cubicBezTo>
                  <a:pt x="94344" y="42200"/>
                  <a:pt x="110377" y="58048"/>
                  <a:pt x="119552" y="56194"/>
                </a:cubicBezTo>
                <a:cubicBezTo>
                  <a:pt x="128727" y="54341"/>
                  <a:pt x="135399" y="33952"/>
                  <a:pt x="139569" y="26167"/>
                </a:cubicBezTo>
                <a:cubicBezTo>
                  <a:pt x="143739" y="18382"/>
                  <a:pt x="136048" y="11524"/>
                  <a:pt x="144574" y="9485"/>
                </a:cubicBezTo>
                <a:cubicBezTo>
                  <a:pt x="153100" y="7446"/>
                  <a:pt x="175991" y="6427"/>
                  <a:pt x="190726" y="13934"/>
                </a:cubicBezTo>
                <a:cubicBezTo>
                  <a:pt x="205462" y="21441"/>
                  <a:pt x="224183" y="56750"/>
                  <a:pt x="232987" y="54526"/>
                </a:cubicBezTo>
                <a:cubicBezTo>
                  <a:pt x="241791" y="52302"/>
                  <a:pt x="236323" y="5038"/>
                  <a:pt x="243552" y="589"/>
                </a:cubicBezTo>
                <a:cubicBezTo>
                  <a:pt x="250781" y="-3859"/>
                  <a:pt x="262736" y="25148"/>
                  <a:pt x="276359" y="27835"/>
                </a:cubicBezTo>
                <a:cubicBezTo>
                  <a:pt x="289982" y="30523"/>
                  <a:pt x="317137" y="18568"/>
                  <a:pt x="325292" y="16714"/>
                </a:cubicBezTo>
              </a:path>
            </a:pathLst>
          </a:custGeom>
          <a:noFill/>
          <a:ln cap="flat" cmpd="sng" w="508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sp>
      <p:cxnSp>
        <p:nvCxnSpPr>
          <p:cNvPr id="84" name="Google Shape;84;p15"/>
          <p:cNvCxnSpPr/>
          <p:nvPr/>
        </p:nvCxnSpPr>
        <p:spPr>
          <a:xfrm>
            <a:off x="379939" y="6755455"/>
            <a:ext cx="10880100" cy="0"/>
          </a:xfrm>
          <a:prstGeom prst="straightConnector1">
            <a:avLst/>
          </a:prstGeom>
          <a:noFill/>
          <a:ln cap="flat" cmpd="sng" w="508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5" name="Google Shape;85;p15"/>
          <p:cNvSpPr txBox="1"/>
          <p:nvPr/>
        </p:nvSpPr>
        <p:spPr>
          <a:xfrm>
            <a:off x="48339" y="6223002"/>
            <a:ext cx="9825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73763"/>
                </a:solidFill>
              </a:rPr>
              <a:t>T+0h</a:t>
            </a:r>
            <a:endParaRPr sz="2200">
              <a:solidFill>
                <a:srgbClr val="073763"/>
              </a:solidFill>
            </a:endParaRPr>
          </a:p>
        </p:txBody>
      </p:sp>
      <p:sp>
        <p:nvSpPr>
          <p:cNvPr id="86" name="Google Shape;86;p15"/>
          <p:cNvSpPr txBox="1"/>
          <p:nvPr/>
        </p:nvSpPr>
        <p:spPr>
          <a:xfrm>
            <a:off x="10277539" y="6223002"/>
            <a:ext cx="1301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73763"/>
                </a:solidFill>
              </a:rPr>
              <a:t>T+120h</a:t>
            </a:r>
            <a:endParaRPr sz="2200">
              <a:solidFill>
                <a:srgbClr val="073763"/>
              </a:solidFill>
            </a:endParaRPr>
          </a:p>
        </p:txBody>
      </p:sp>
      <p:sp>
        <p:nvSpPr>
          <p:cNvPr id="87" name="Google Shape;87;p15"/>
          <p:cNvSpPr txBox="1"/>
          <p:nvPr/>
        </p:nvSpPr>
        <p:spPr>
          <a:xfrm>
            <a:off x="10596739" y="3952078"/>
            <a:ext cx="1301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FF0000"/>
                </a:solidFill>
              </a:rPr>
              <a:t>Target</a:t>
            </a:r>
            <a:endParaRPr sz="2200">
              <a:solidFill>
                <a:srgbClr val="FF0000"/>
              </a:solidFill>
            </a:endParaRPr>
          </a:p>
        </p:txBody>
      </p:sp>
      <p:sp>
        <p:nvSpPr>
          <p:cNvPr id="88" name="Google Shape;88;p15"/>
          <p:cNvSpPr txBox="1"/>
          <p:nvPr/>
        </p:nvSpPr>
        <p:spPr>
          <a:xfrm>
            <a:off x="10596739" y="5372255"/>
            <a:ext cx="1301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</a:rPr>
              <a:t>Free Model</a:t>
            </a:r>
            <a:endParaRPr sz="2200">
              <a:solidFill>
                <a:schemeClr val="dk1"/>
              </a:solidFill>
            </a:endParaRPr>
          </a:p>
        </p:txBody>
      </p:sp>
      <p:cxnSp>
        <p:nvCxnSpPr>
          <p:cNvPr id="89" name="Google Shape;89;p15"/>
          <p:cNvCxnSpPr/>
          <p:nvPr/>
        </p:nvCxnSpPr>
        <p:spPr>
          <a:xfrm rot="10800000">
            <a:off x="2156100" y="4874767"/>
            <a:ext cx="0" cy="6531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0" name="Google Shape;90;p15"/>
          <p:cNvCxnSpPr/>
          <p:nvPr/>
        </p:nvCxnSpPr>
        <p:spPr>
          <a:xfrm flipH="1" rot="10800000">
            <a:off x="3981500" y="5750367"/>
            <a:ext cx="21300" cy="4845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1" name="Google Shape;91;p15"/>
          <p:cNvCxnSpPr/>
          <p:nvPr/>
        </p:nvCxnSpPr>
        <p:spPr>
          <a:xfrm rot="10800000">
            <a:off x="4985833" y="4130500"/>
            <a:ext cx="0" cy="8100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2" name="Google Shape;92;p15"/>
          <p:cNvCxnSpPr/>
          <p:nvPr/>
        </p:nvCxnSpPr>
        <p:spPr>
          <a:xfrm>
            <a:off x="6474233" y="3694867"/>
            <a:ext cx="0" cy="5664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3" name="Google Shape;93;p15"/>
          <p:cNvCxnSpPr/>
          <p:nvPr/>
        </p:nvCxnSpPr>
        <p:spPr>
          <a:xfrm>
            <a:off x="7322433" y="4375700"/>
            <a:ext cx="0" cy="9696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4" name="Google Shape;94;p15"/>
          <p:cNvCxnSpPr/>
          <p:nvPr/>
        </p:nvCxnSpPr>
        <p:spPr>
          <a:xfrm rot="10800000">
            <a:off x="9362533" y="4807867"/>
            <a:ext cx="0" cy="3927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95" name="Google Shape;95;p15"/>
          <p:cNvSpPr txBox="1"/>
          <p:nvPr/>
        </p:nvSpPr>
        <p:spPr>
          <a:xfrm>
            <a:off x="8214033" y="4800207"/>
            <a:ext cx="982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6"/>
                </a:solidFill>
              </a:rPr>
              <a:t>……</a:t>
            </a:r>
            <a:endParaRPr sz="2400">
              <a:solidFill>
                <a:schemeClr val="accent6"/>
              </a:solidFill>
            </a:endParaRPr>
          </a:p>
        </p:txBody>
      </p:sp>
      <p:cxnSp>
        <p:nvCxnSpPr>
          <p:cNvPr id="96" name="Google Shape;96;p15"/>
          <p:cNvCxnSpPr/>
          <p:nvPr/>
        </p:nvCxnSpPr>
        <p:spPr>
          <a:xfrm rot="10800000">
            <a:off x="10348000" y="4506700"/>
            <a:ext cx="0" cy="4320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97" name="Google Shape;97;p15"/>
          <p:cNvSpPr txBox="1"/>
          <p:nvPr/>
        </p:nvSpPr>
        <p:spPr>
          <a:xfrm>
            <a:off x="5553060" y="4549942"/>
            <a:ext cx="1816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accent6"/>
                </a:solidFill>
              </a:rPr>
              <a:t>Nudging Tendency</a:t>
            </a:r>
            <a:endParaRPr sz="2200">
              <a:solidFill>
                <a:schemeClr val="accent6"/>
              </a:solidFill>
            </a:endParaRPr>
          </a:p>
        </p:txBody>
      </p:sp>
      <p:sp>
        <p:nvSpPr>
          <p:cNvPr id="98" name="Google Shape;98;p15"/>
          <p:cNvSpPr txBox="1"/>
          <p:nvPr/>
        </p:nvSpPr>
        <p:spPr>
          <a:xfrm>
            <a:off x="379950" y="1126175"/>
            <a:ext cx="11415300" cy="27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-444500" lvl="0" marL="6096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US" sz="2200">
                <a:solidFill>
                  <a:schemeClr val="dk1"/>
                </a:solidFill>
              </a:rPr>
              <a:t>Use model–target </a:t>
            </a:r>
            <a:r>
              <a:rPr b="1" lang="en-US" sz="2200">
                <a:solidFill>
                  <a:srgbClr val="980000"/>
                </a:solidFill>
              </a:rPr>
              <a:t>differences </a:t>
            </a:r>
            <a:r>
              <a:rPr lang="en-US" sz="2200">
                <a:solidFill>
                  <a:schemeClr val="dk1"/>
                </a:solidFill>
              </a:rPr>
              <a:t>as an </a:t>
            </a:r>
            <a:r>
              <a:rPr b="1" lang="en-US" sz="2200">
                <a:solidFill>
                  <a:srgbClr val="980000"/>
                </a:solidFill>
              </a:rPr>
              <a:t>additional forcing</a:t>
            </a:r>
            <a:r>
              <a:rPr lang="en-US" sz="2200">
                <a:solidFill>
                  <a:schemeClr val="dk1"/>
                </a:solidFill>
              </a:rPr>
              <a:t> term to </a:t>
            </a:r>
            <a:r>
              <a:rPr b="1" lang="en-US" sz="2200">
                <a:solidFill>
                  <a:srgbClr val="980000"/>
                </a:solidFill>
              </a:rPr>
              <a:t>gradually </a:t>
            </a:r>
            <a:r>
              <a:rPr lang="en-US" sz="2200">
                <a:solidFill>
                  <a:schemeClr val="dk1"/>
                </a:solidFill>
              </a:rPr>
              <a:t>relax the evolving model state toward the target.</a:t>
            </a:r>
            <a:endParaRPr sz="2200">
              <a:solidFill>
                <a:schemeClr val="dk1"/>
              </a:solidFill>
            </a:endParaRPr>
          </a:p>
          <a:p>
            <a:pPr indent="-444500" lvl="0" marL="609600" rtl="0" algn="l">
              <a:lnSpc>
                <a:spcPct val="200000"/>
              </a:lnSpc>
              <a:spcBef>
                <a:spcPts val="1300"/>
              </a:spcBef>
              <a:spcAft>
                <a:spcPts val="1300"/>
              </a:spcAft>
              <a:buClr>
                <a:schemeClr val="dk1"/>
              </a:buClr>
              <a:buSzPts val="2200"/>
              <a:buChar char="●"/>
            </a:pPr>
            <a:r>
              <a:rPr lang="en-US" sz="2200">
                <a:solidFill>
                  <a:schemeClr val="dk1"/>
                </a:solidFill>
              </a:rPr>
              <a:t>Apply the forcing during integration to reduce imbalances and better maintain model balance.</a:t>
            </a:r>
            <a:endParaRPr sz="2200">
              <a:solidFill>
                <a:schemeClr val="dk1"/>
              </a:solidFill>
            </a:endParaRPr>
          </a:p>
        </p:txBody>
      </p:sp>
      <p:sp>
        <p:nvSpPr>
          <p:cNvPr id="99" name="Google Shape;99;p15"/>
          <p:cNvSpPr/>
          <p:nvPr/>
        </p:nvSpPr>
        <p:spPr>
          <a:xfrm>
            <a:off x="394100" y="3319868"/>
            <a:ext cx="10284976" cy="3121655"/>
          </a:xfrm>
          <a:custGeom>
            <a:rect b="b" l="l" r="r" t="t"/>
            <a:pathLst>
              <a:path extrusionOk="0" h="93652" w="308557">
                <a:moveTo>
                  <a:pt x="0" y="65455"/>
                </a:moveTo>
                <a:cubicBezTo>
                  <a:pt x="1291" y="64804"/>
                  <a:pt x="2004" y="58543"/>
                  <a:pt x="7747" y="61550"/>
                </a:cubicBezTo>
                <a:cubicBezTo>
                  <a:pt x="13490" y="64557"/>
                  <a:pt x="26007" y="81863"/>
                  <a:pt x="34459" y="83496"/>
                </a:cubicBezTo>
                <a:cubicBezTo>
                  <a:pt x="42912" y="85129"/>
                  <a:pt x="50977" y="71086"/>
                  <a:pt x="58462" y="71347"/>
                </a:cubicBezTo>
                <a:cubicBezTo>
                  <a:pt x="65947" y="71608"/>
                  <a:pt x="69367" y="81405"/>
                  <a:pt x="79368" y="85063"/>
                </a:cubicBezTo>
                <a:cubicBezTo>
                  <a:pt x="89369" y="88721"/>
                  <a:pt x="109112" y="95252"/>
                  <a:pt x="118469" y="93293"/>
                </a:cubicBezTo>
                <a:cubicBezTo>
                  <a:pt x="127826" y="91334"/>
                  <a:pt x="130510" y="80045"/>
                  <a:pt x="135510" y="73310"/>
                </a:cubicBezTo>
                <a:cubicBezTo>
                  <a:pt x="140511" y="66575"/>
                  <a:pt x="140988" y="63467"/>
                  <a:pt x="148472" y="52885"/>
                </a:cubicBezTo>
                <a:cubicBezTo>
                  <a:pt x="155956" y="42304"/>
                  <a:pt x="171863" y="18174"/>
                  <a:pt x="180413" y="9821"/>
                </a:cubicBezTo>
                <a:cubicBezTo>
                  <a:pt x="188963" y="1468"/>
                  <a:pt x="190801" y="-3373"/>
                  <a:pt x="199770" y="2767"/>
                </a:cubicBezTo>
                <a:cubicBezTo>
                  <a:pt x="208739" y="8907"/>
                  <a:pt x="225515" y="35425"/>
                  <a:pt x="234226" y="46659"/>
                </a:cubicBezTo>
                <a:cubicBezTo>
                  <a:pt x="242937" y="57893"/>
                  <a:pt x="239646" y="64490"/>
                  <a:pt x="252034" y="70172"/>
                </a:cubicBezTo>
                <a:cubicBezTo>
                  <a:pt x="264423" y="75854"/>
                  <a:pt x="299137" y="78990"/>
                  <a:pt x="308557" y="80753"/>
                </a:cubicBezTo>
              </a:path>
            </a:pathLst>
          </a:custGeom>
          <a:noFill/>
          <a:ln cap="flat" cmpd="sng" w="508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0" name="Google Shape;100;p15"/>
          <p:cNvSpPr/>
          <p:nvPr/>
        </p:nvSpPr>
        <p:spPr>
          <a:xfrm>
            <a:off x="407167" y="3668797"/>
            <a:ext cx="10251410" cy="2624001"/>
          </a:xfrm>
          <a:custGeom>
            <a:rect b="b" l="l" r="r" t="t"/>
            <a:pathLst>
              <a:path extrusionOk="0" h="78722" w="307550">
                <a:moveTo>
                  <a:pt x="0" y="54201"/>
                </a:moveTo>
                <a:cubicBezTo>
                  <a:pt x="2291" y="53612"/>
                  <a:pt x="6940" y="49160"/>
                  <a:pt x="13748" y="50666"/>
                </a:cubicBezTo>
                <a:cubicBezTo>
                  <a:pt x="20556" y="52172"/>
                  <a:pt x="33060" y="62450"/>
                  <a:pt x="40850" y="63235"/>
                </a:cubicBezTo>
                <a:cubicBezTo>
                  <a:pt x="48640" y="64021"/>
                  <a:pt x="53354" y="54594"/>
                  <a:pt x="60489" y="55379"/>
                </a:cubicBezTo>
                <a:cubicBezTo>
                  <a:pt x="67625" y="56165"/>
                  <a:pt x="75938" y="64086"/>
                  <a:pt x="83663" y="67948"/>
                </a:cubicBezTo>
                <a:cubicBezTo>
                  <a:pt x="91388" y="71811"/>
                  <a:pt x="99502" y="79994"/>
                  <a:pt x="106837" y="78554"/>
                </a:cubicBezTo>
                <a:cubicBezTo>
                  <a:pt x="114172" y="77114"/>
                  <a:pt x="121910" y="67294"/>
                  <a:pt x="127671" y="59307"/>
                </a:cubicBezTo>
                <a:cubicBezTo>
                  <a:pt x="133432" y="51320"/>
                  <a:pt x="136638" y="37573"/>
                  <a:pt x="141402" y="30634"/>
                </a:cubicBezTo>
                <a:cubicBezTo>
                  <a:pt x="146167" y="23695"/>
                  <a:pt x="148206" y="22713"/>
                  <a:pt x="156258" y="17672"/>
                </a:cubicBezTo>
                <a:cubicBezTo>
                  <a:pt x="164310" y="12631"/>
                  <a:pt x="179360" y="-2621"/>
                  <a:pt x="189715" y="390"/>
                </a:cubicBezTo>
                <a:cubicBezTo>
                  <a:pt x="200070" y="3401"/>
                  <a:pt x="212431" y="31092"/>
                  <a:pt x="218388" y="35740"/>
                </a:cubicBezTo>
                <a:cubicBezTo>
                  <a:pt x="224345" y="40388"/>
                  <a:pt x="222512" y="30634"/>
                  <a:pt x="225458" y="28277"/>
                </a:cubicBezTo>
                <a:cubicBezTo>
                  <a:pt x="228404" y="25920"/>
                  <a:pt x="229124" y="18654"/>
                  <a:pt x="236063" y="21600"/>
                </a:cubicBezTo>
                <a:cubicBezTo>
                  <a:pt x="243002" y="24546"/>
                  <a:pt x="255179" y="43858"/>
                  <a:pt x="267093" y="45953"/>
                </a:cubicBezTo>
                <a:cubicBezTo>
                  <a:pt x="279008" y="48048"/>
                  <a:pt x="300807" y="36133"/>
                  <a:pt x="307550" y="34169"/>
                </a:cubicBezTo>
              </a:path>
            </a:pathLst>
          </a:custGeom>
          <a:noFill/>
          <a:ln cap="flat" cmpd="sng" w="38100">
            <a:solidFill>
              <a:srgbClr val="FF00FF"/>
            </a:solidFill>
            <a:prstDash val="dash"/>
            <a:round/>
            <a:headEnd len="med" w="med" type="none"/>
            <a:tailEnd len="med" w="med" type="none"/>
          </a:ln>
        </p:spPr>
      </p:sp>
      <p:sp>
        <p:nvSpPr>
          <p:cNvPr id="101" name="Google Shape;101;p15"/>
          <p:cNvSpPr txBox="1"/>
          <p:nvPr/>
        </p:nvSpPr>
        <p:spPr>
          <a:xfrm>
            <a:off x="10593367" y="4364643"/>
            <a:ext cx="1751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FF00FF"/>
                </a:solidFill>
              </a:rPr>
              <a:t>Nudged Model</a:t>
            </a:r>
            <a:endParaRPr sz="2200">
              <a:solidFill>
                <a:srgbClr val="FF00FF"/>
              </a:solidFill>
            </a:endParaRPr>
          </a:p>
        </p:txBody>
      </p:sp>
      <p:cxnSp>
        <p:nvCxnSpPr>
          <p:cNvPr id="102" name="Google Shape;102;p15"/>
          <p:cNvCxnSpPr/>
          <p:nvPr/>
        </p:nvCxnSpPr>
        <p:spPr>
          <a:xfrm rot="10800000">
            <a:off x="363196" y="4323304"/>
            <a:ext cx="0" cy="10869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3" name="Google Shape;103;p15"/>
          <p:cNvCxnSpPr/>
          <p:nvPr/>
        </p:nvCxnSpPr>
        <p:spPr>
          <a:xfrm rot="10800000">
            <a:off x="8118700" y="3917300"/>
            <a:ext cx="13200" cy="4584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 txBox="1"/>
          <p:nvPr>
            <p:ph idx="12" type="sldNum"/>
          </p:nvPr>
        </p:nvSpPr>
        <p:spPr>
          <a:xfrm>
            <a:off x="12501217" y="8576732"/>
            <a:ext cx="3657600" cy="486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09" name="Google Shape;109;p16" title="totalerr.png"/>
          <p:cNvPicPr preferRelativeResize="0"/>
          <p:nvPr/>
        </p:nvPicPr>
        <p:blipFill rotWithShape="1">
          <a:blip r:embed="rId3">
            <a:alphaModFix/>
          </a:blip>
          <a:srcRect b="33937" l="0" r="0" t="0"/>
          <a:stretch/>
        </p:blipFill>
        <p:spPr>
          <a:xfrm>
            <a:off x="0" y="1023400"/>
            <a:ext cx="4930346" cy="5834603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6"/>
          <p:cNvSpPr txBox="1"/>
          <p:nvPr/>
        </p:nvSpPr>
        <p:spPr>
          <a:xfrm>
            <a:off x="335800" y="4082667"/>
            <a:ext cx="1790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2"/>
                </a:solidFill>
              </a:rPr>
              <a:t>Vmax Error</a:t>
            </a:r>
            <a:endParaRPr sz="2400">
              <a:solidFill>
                <a:schemeClr val="dk2"/>
              </a:solidFill>
            </a:endParaRPr>
          </a:p>
        </p:txBody>
      </p:sp>
      <p:sp>
        <p:nvSpPr>
          <p:cNvPr id="111" name="Google Shape;111;p16"/>
          <p:cNvSpPr txBox="1"/>
          <p:nvPr/>
        </p:nvSpPr>
        <p:spPr>
          <a:xfrm>
            <a:off x="335800" y="2374167"/>
            <a:ext cx="1790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2"/>
                </a:solidFill>
              </a:rPr>
              <a:t>Track Error</a:t>
            </a:r>
            <a:endParaRPr sz="2400">
              <a:solidFill>
                <a:schemeClr val="dk2"/>
              </a:solidFill>
            </a:endParaRPr>
          </a:p>
        </p:txBody>
      </p:sp>
      <p:sp>
        <p:nvSpPr>
          <p:cNvPr id="112" name="Google Shape;112;p16"/>
          <p:cNvSpPr txBox="1"/>
          <p:nvPr/>
        </p:nvSpPr>
        <p:spPr>
          <a:xfrm>
            <a:off x="860633" y="755708"/>
            <a:ext cx="3684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2"/>
                </a:solidFill>
                <a:highlight>
                  <a:schemeClr val="lt1"/>
                </a:highlight>
              </a:rPr>
              <a:t>Hurricane Melissa (2025)</a:t>
            </a:r>
            <a:endParaRPr sz="2400">
              <a:solidFill>
                <a:schemeClr val="dk2"/>
              </a:solidFill>
              <a:highlight>
                <a:schemeClr val="lt1"/>
              </a:highlight>
            </a:endParaRPr>
          </a:p>
        </p:txBody>
      </p:sp>
      <p:sp>
        <p:nvSpPr>
          <p:cNvPr id="113" name="Google Shape;113;p16"/>
          <p:cNvSpPr txBox="1"/>
          <p:nvPr/>
        </p:nvSpPr>
        <p:spPr>
          <a:xfrm>
            <a:off x="2126600" y="5976925"/>
            <a:ext cx="3076500" cy="83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accent4"/>
                </a:solidFill>
                <a:highlight>
                  <a:schemeClr val="lt1"/>
                </a:highlight>
              </a:rPr>
              <a:t>HAF3:	HAFSv2.2 Final</a:t>
            </a:r>
            <a:endParaRPr sz="1900">
              <a:solidFill>
                <a:schemeClr val="accent4"/>
              </a:solidFill>
              <a:highlight>
                <a:schemeClr val="lt1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FF0000"/>
                </a:solidFill>
                <a:highlight>
                  <a:schemeClr val="lt1"/>
                </a:highlight>
              </a:rPr>
              <a:t>AGFS:Operational AIGFS</a:t>
            </a:r>
            <a:endParaRPr sz="1900">
              <a:solidFill>
                <a:srgbClr val="FF0000"/>
              </a:solidFill>
              <a:highlight>
                <a:schemeClr val="lt1"/>
              </a:highlight>
            </a:endParaRPr>
          </a:p>
        </p:txBody>
      </p:sp>
      <p:sp>
        <p:nvSpPr>
          <p:cNvPr id="114" name="Google Shape;114;p16"/>
          <p:cNvSpPr txBox="1"/>
          <p:nvPr/>
        </p:nvSpPr>
        <p:spPr>
          <a:xfrm>
            <a:off x="0" y="105333"/>
            <a:ext cx="12192000" cy="66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b="1" lang="en-US" sz="3500">
                <a:solidFill>
                  <a:schemeClr val="lt1"/>
                </a:solidFill>
              </a:rPr>
              <a:t>Why Spectral Nudging Towards AIGFS?</a:t>
            </a:r>
            <a:endParaRPr b="1" i="0" sz="35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6"/>
          <p:cNvSpPr txBox="1"/>
          <p:nvPr/>
        </p:nvSpPr>
        <p:spPr>
          <a:xfrm>
            <a:off x="4930325" y="1372225"/>
            <a:ext cx="7125000" cy="21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-444500" lvl="0" marL="6096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US" sz="2200">
                <a:solidFill>
                  <a:schemeClr val="dk1"/>
                </a:solidFill>
              </a:rPr>
              <a:t>AIGFS produces overall better track</a:t>
            </a:r>
            <a:endParaRPr sz="2200">
              <a:solidFill>
                <a:schemeClr val="dk1"/>
              </a:solidFill>
            </a:endParaRPr>
          </a:p>
          <a:p>
            <a:pPr indent="-444500" lvl="1" marL="1219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○"/>
            </a:pPr>
            <a:r>
              <a:rPr lang="en-US" sz="2200">
                <a:solidFill>
                  <a:schemeClr val="dk1"/>
                </a:solidFill>
              </a:rPr>
              <a:t>Better Large-Scale Environmental Flow</a:t>
            </a:r>
            <a:endParaRPr sz="2200">
              <a:solidFill>
                <a:schemeClr val="dk1"/>
              </a:solidFill>
            </a:endParaRPr>
          </a:p>
          <a:p>
            <a:pPr indent="-444500" lvl="0" marL="6096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US" sz="2200">
                <a:solidFill>
                  <a:schemeClr val="dk1"/>
                </a:solidFill>
              </a:rPr>
              <a:t>HAFS produces overall better intensity</a:t>
            </a:r>
            <a:endParaRPr sz="2200">
              <a:solidFill>
                <a:schemeClr val="dk1"/>
              </a:solidFill>
            </a:endParaRPr>
          </a:p>
          <a:p>
            <a:pPr indent="-444500" lvl="1" marL="1219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○"/>
            </a:pPr>
            <a:r>
              <a:rPr lang="en-US" sz="2200">
                <a:solidFill>
                  <a:schemeClr val="dk1"/>
                </a:solidFill>
              </a:rPr>
              <a:t>Better Small-Scale Inner-core Evolution</a:t>
            </a:r>
            <a:endParaRPr sz="2200">
              <a:solidFill>
                <a:schemeClr val="dk1"/>
              </a:solidFill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5219963" y="4081817"/>
            <a:ext cx="6682800" cy="21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-444500" lvl="0" marL="6096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➔"/>
            </a:pPr>
            <a:r>
              <a:rPr lang="en-US" sz="2200">
                <a:solidFill>
                  <a:schemeClr val="dk1"/>
                </a:solidFill>
              </a:rPr>
              <a:t>Can we utilize the better large scale environment from AIGFS forecast in real-time?</a:t>
            </a:r>
            <a:endParaRPr sz="2200">
              <a:solidFill>
                <a:schemeClr val="dk1"/>
              </a:solidFill>
            </a:endParaRPr>
          </a:p>
          <a:p>
            <a:pPr indent="-444500" lvl="1" marL="1219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◆"/>
            </a:pPr>
            <a:r>
              <a:rPr lang="en-US" sz="2200">
                <a:solidFill>
                  <a:schemeClr val="dk1"/>
                </a:solidFill>
              </a:rPr>
              <a:t>Spectral nudging towards the AIGFS large-scale</a:t>
            </a:r>
            <a:endParaRPr sz="2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17" title="202513_NGFS_allcycles_track.png"/>
          <p:cNvPicPr preferRelativeResize="0"/>
          <p:nvPr/>
        </p:nvPicPr>
        <p:blipFill rotWithShape="1">
          <a:blip r:embed="rId3">
            <a:alphaModFix/>
          </a:blip>
          <a:srcRect b="3219" l="0" r="0" t="3219"/>
          <a:stretch/>
        </p:blipFill>
        <p:spPr>
          <a:xfrm>
            <a:off x="3657605" y="3749733"/>
            <a:ext cx="3657600" cy="304799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7"/>
          <p:cNvSpPr txBox="1"/>
          <p:nvPr>
            <p:ph idx="12" type="sldNum"/>
          </p:nvPr>
        </p:nvSpPr>
        <p:spPr>
          <a:xfrm>
            <a:off x="12501217" y="8576732"/>
            <a:ext cx="36576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3" name="Google Shape;123;p17"/>
          <p:cNvSpPr txBox="1"/>
          <p:nvPr/>
        </p:nvSpPr>
        <p:spPr>
          <a:xfrm>
            <a:off x="0" y="105333"/>
            <a:ext cx="12192000" cy="66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b="1" lang="en-US" sz="3500">
                <a:solidFill>
                  <a:schemeClr val="lt1"/>
                </a:solidFill>
              </a:rPr>
              <a:t>AIGFS Spectral Nudging in HAFS (Melissa)</a:t>
            </a:r>
            <a:endParaRPr b="1" i="0" sz="35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4" name="Google Shape;124;p17" title="202513_HAF3_allcycles_track.png"/>
          <p:cNvPicPr preferRelativeResize="0"/>
          <p:nvPr/>
        </p:nvPicPr>
        <p:blipFill rotWithShape="1">
          <a:blip r:embed="rId4">
            <a:alphaModFix/>
          </a:blip>
          <a:srcRect b="3219" l="0" r="0" t="3219"/>
          <a:stretch/>
        </p:blipFill>
        <p:spPr>
          <a:xfrm>
            <a:off x="6" y="3749735"/>
            <a:ext cx="3657600" cy="304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7" title="202513_AICN_allcycles_track.png"/>
          <p:cNvPicPr preferRelativeResize="0"/>
          <p:nvPr/>
        </p:nvPicPr>
        <p:blipFill rotWithShape="1">
          <a:blip r:embed="rId5">
            <a:alphaModFix/>
          </a:blip>
          <a:srcRect b="3219" l="0" r="0" t="3219"/>
          <a:stretch/>
        </p:blipFill>
        <p:spPr>
          <a:xfrm>
            <a:off x="6" y="818735"/>
            <a:ext cx="3657600" cy="3047995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7"/>
          <p:cNvSpPr txBox="1"/>
          <p:nvPr/>
        </p:nvSpPr>
        <p:spPr>
          <a:xfrm>
            <a:off x="7380900" y="1346525"/>
            <a:ext cx="4719600" cy="214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-444500" lvl="0" marL="609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US" sz="2200">
                <a:solidFill>
                  <a:srgbClr val="FF0000"/>
                </a:solidFill>
              </a:rPr>
              <a:t>AISN </a:t>
            </a:r>
            <a:r>
              <a:rPr lang="en-US" sz="2200">
                <a:solidFill>
                  <a:schemeClr val="dk1"/>
                </a:solidFill>
              </a:rPr>
              <a:t>did well in the turning, but produces slightly larger right bias at higher latitudes even though the </a:t>
            </a:r>
            <a:r>
              <a:rPr lang="en-US" sz="2200">
                <a:solidFill>
                  <a:srgbClr val="00FFFF"/>
                </a:solidFill>
              </a:rPr>
              <a:t>AIGFS </a:t>
            </a:r>
            <a:r>
              <a:rPr lang="en-US" sz="2200">
                <a:solidFill>
                  <a:schemeClr val="dk1"/>
                </a:solidFill>
              </a:rPr>
              <a:t>leans to the left of track.</a:t>
            </a:r>
            <a:endParaRPr sz="2200">
              <a:solidFill>
                <a:schemeClr val="dk1"/>
              </a:solidFill>
            </a:endParaRPr>
          </a:p>
        </p:txBody>
      </p:sp>
      <p:sp>
        <p:nvSpPr>
          <p:cNvPr id="127" name="Google Shape;127;p17"/>
          <p:cNvSpPr txBox="1"/>
          <p:nvPr/>
        </p:nvSpPr>
        <p:spPr>
          <a:xfrm>
            <a:off x="7578875" y="4592000"/>
            <a:ext cx="3594900" cy="17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4"/>
                </a:solidFill>
                <a:highlight>
                  <a:schemeClr val="lt1"/>
                </a:highlight>
              </a:rPr>
              <a:t>HAF3: HAFSv2.2 Final</a:t>
            </a:r>
            <a:endParaRPr b="1" sz="1800">
              <a:solidFill>
                <a:schemeClr val="accent4"/>
              </a:solidFill>
              <a:highlight>
                <a:schemeClr val="lt1"/>
              </a:highlight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7DF17"/>
                </a:solidFill>
                <a:highlight>
                  <a:schemeClr val="lt1"/>
                </a:highlight>
              </a:rPr>
              <a:t>AICN: HAF3 + AIGFS LBC</a:t>
            </a:r>
            <a:endParaRPr b="1" sz="1800">
              <a:solidFill>
                <a:srgbClr val="17DF17"/>
              </a:solidFill>
              <a:highlight>
                <a:schemeClr val="lt1"/>
              </a:highlight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0000"/>
                </a:solidFill>
                <a:highlight>
                  <a:schemeClr val="lt1"/>
                </a:highlight>
              </a:rPr>
              <a:t>AISN: AICN + SN</a:t>
            </a:r>
            <a:endParaRPr b="1" sz="1800">
              <a:solidFill>
                <a:srgbClr val="FF0000"/>
              </a:solidFill>
              <a:highlight>
                <a:schemeClr val="lt1"/>
              </a:highlight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0FFFF"/>
                </a:solidFill>
                <a:highlight>
                  <a:schemeClr val="lt1"/>
                </a:highlight>
              </a:rPr>
              <a:t>NGFS: AIGFS</a:t>
            </a:r>
            <a:endParaRPr sz="1800">
              <a:solidFill>
                <a:schemeClr val="accent4"/>
              </a:solidFill>
              <a:highlight>
                <a:schemeClr val="lt1"/>
              </a:highlight>
            </a:endParaRPr>
          </a:p>
        </p:txBody>
      </p:sp>
      <p:pic>
        <p:nvPicPr>
          <p:cNvPr id="128" name="Google Shape;128;p17" title="202513_AISN_allcycles_track.png"/>
          <p:cNvPicPr preferRelativeResize="0"/>
          <p:nvPr/>
        </p:nvPicPr>
        <p:blipFill rotWithShape="1">
          <a:blip r:embed="rId6">
            <a:alphaModFix/>
          </a:blip>
          <a:srcRect b="6186" l="0" r="0" t="6186"/>
          <a:stretch/>
        </p:blipFill>
        <p:spPr>
          <a:xfrm>
            <a:off x="3734275" y="818725"/>
            <a:ext cx="3657600" cy="2854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8"/>
          <p:cNvSpPr txBox="1"/>
          <p:nvPr>
            <p:ph idx="12" type="sldNum"/>
          </p:nvPr>
        </p:nvSpPr>
        <p:spPr>
          <a:xfrm>
            <a:off x="12501217" y="8576732"/>
            <a:ext cx="36576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4" name="Google Shape;134;p18"/>
          <p:cNvSpPr txBox="1"/>
          <p:nvPr/>
        </p:nvSpPr>
        <p:spPr>
          <a:xfrm>
            <a:off x="0" y="8"/>
            <a:ext cx="12192000" cy="66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b="1" lang="en-US" sz="3200">
                <a:solidFill>
                  <a:schemeClr val="lt1"/>
                </a:solidFill>
              </a:rPr>
              <a:t>AIGFS Spectral Nudging in HAFS (Melissa)</a:t>
            </a:r>
            <a:endParaRPr b="1" i="0" sz="3200" u="none" cap="none" strike="noStrike">
              <a:solidFill>
                <a:schemeClr val="lt1"/>
              </a:solidFill>
            </a:endParaRPr>
          </a:p>
        </p:txBody>
      </p:sp>
      <p:sp>
        <p:nvSpPr>
          <p:cNvPr id="135" name="Google Shape;135;p18"/>
          <p:cNvSpPr txBox="1"/>
          <p:nvPr/>
        </p:nvSpPr>
        <p:spPr>
          <a:xfrm>
            <a:off x="9246084" y="1405833"/>
            <a:ext cx="12405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rgbClr val="980000"/>
                </a:solidFill>
              </a:rPr>
              <a:t>~30%</a:t>
            </a:r>
            <a:endParaRPr sz="2700">
              <a:solidFill>
                <a:srgbClr val="980000"/>
              </a:solidFill>
            </a:endParaRPr>
          </a:p>
        </p:txBody>
      </p:sp>
      <p:sp>
        <p:nvSpPr>
          <p:cNvPr id="136" name="Google Shape;136;p18"/>
          <p:cNvSpPr txBox="1"/>
          <p:nvPr/>
        </p:nvSpPr>
        <p:spPr>
          <a:xfrm>
            <a:off x="9155900" y="5020475"/>
            <a:ext cx="3179100" cy="17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4"/>
                </a:solidFill>
                <a:highlight>
                  <a:schemeClr val="lt1"/>
                </a:highlight>
              </a:rPr>
              <a:t>HAF3: HAFSv2.2 Final</a:t>
            </a:r>
            <a:endParaRPr b="1" sz="1800">
              <a:solidFill>
                <a:schemeClr val="accent4"/>
              </a:solidFill>
              <a:highlight>
                <a:schemeClr val="lt1"/>
              </a:highlight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7DF17"/>
                </a:solidFill>
                <a:highlight>
                  <a:schemeClr val="lt1"/>
                </a:highlight>
              </a:rPr>
              <a:t>AICN: HAF3 + AIGFS LBC</a:t>
            </a:r>
            <a:endParaRPr b="1" sz="1800">
              <a:solidFill>
                <a:srgbClr val="17DF17"/>
              </a:solidFill>
              <a:highlight>
                <a:schemeClr val="lt1"/>
              </a:highlight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0000"/>
                </a:solidFill>
                <a:highlight>
                  <a:schemeClr val="lt1"/>
                </a:highlight>
              </a:rPr>
              <a:t>AISN: AICN + SN</a:t>
            </a:r>
            <a:endParaRPr b="1" sz="1800">
              <a:solidFill>
                <a:srgbClr val="FF0000"/>
              </a:solidFill>
              <a:highlight>
                <a:schemeClr val="lt1"/>
              </a:highlight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0FFFF"/>
                </a:solidFill>
                <a:highlight>
                  <a:schemeClr val="lt1"/>
                </a:highlight>
              </a:rPr>
              <a:t>NGFS: AIGFS</a:t>
            </a:r>
            <a:endParaRPr b="1" sz="1800">
              <a:solidFill>
                <a:srgbClr val="FF0000"/>
              </a:solidFill>
              <a:highlight>
                <a:schemeClr val="lt1"/>
              </a:highlight>
            </a:endParaRPr>
          </a:p>
        </p:txBody>
      </p:sp>
      <p:sp>
        <p:nvSpPr>
          <p:cNvPr id="137" name="Google Shape;137;p18"/>
          <p:cNvSpPr txBox="1"/>
          <p:nvPr/>
        </p:nvSpPr>
        <p:spPr>
          <a:xfrm>
            <a:off x="9155900" y="2169475"/>
            <a:ext cx="3027300" cy="28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Compared with </a:t>
            </a:r>
            <a:r>
              <a:rPr b="1" lang="en-US" sz="2000">
                <a:solidFill>
                  <a:srgbClr val="17DF17"/>
                </a:solidFill>
              </a:rPr>
              <a:t>AICN</a:t>
            </a:r>
            <a:r>
              <a:rPr b="1" lang="en-US" sz="2000">
                <a:solidFill>
                  <a:schemeClr val="dk1"/>
                </a:solidFill>
              </a:rPr>
              <a:t>,</a:t>
            </a:r>
            <a:r>
              <a:rPr lang="en-US" sz="2000">
                <a:solidFill>
                  <a:schemeClr val="dk1"/>
                </a:solidFill>
              </a:rPr>
              <a:t> </a:t>
            </a:r>
            <a:r>
              <a:rPr b="1" lang="en-US" sz="2000">
                <a:solidFill>
                  <a:srgbClr val="FF0000"/>
                </a:solidFill>
              </a:rPr>
              <a:t>AISN</a:t>
            </a:r>
            <a:r>
              <a:rPr lang="en-US" sz="2000">
                <a:solidFill>
                  <a:schemeClr val="dk1"/>
                </a:solidFill>
              </a:rPr>
              <a:t> improves track prediction up to 40%, averaged ~30%. Intensity is average comparable.</a:t>
            </a:r>
            <a:endParaRPr sz="2000">
              <a:solidFill>
                <a:schemeClr val="dk1"/>
              </a:solidFill>
            </a:endParaRPr>
          </a:p>
        </p:txBody>
      </p:sp>
      <p:pic>
        <p:nvPicPr>
          <p:cNvPr id="138" name="Google Shape;13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975" y="709725"/>
            <a:ext cx="4558875" cy="339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1756" y="709725"/>
            <a:ext cx="4470622" cy="33383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0" name="Google Shape;140;p18"/>
          <p:cNvCxnSpPr/>
          <p:nvPr/>
        </p:nvCxnSpPr>
        <p:spPr>
          <a:xfrm>
            <a:off x="5025284" y="1675691"/>
            <a:ext cx="4050900" cy="1200"/>
          </a:xfrm>
          <a:prstGeom prst="straightConnector1">
            <a:avLst/>
          </a:prstGeom>
          <a:noFill/>
          <a:ln cap="flat" cmpd="sng" w="38100">
            <a:solidFill>
              <a:srgbClr val="980000"/>
            </a:solidFill>
            <a:prstDash val="dash"/>
            <a:round/>
            <a:headEnd len="med" w="med" type="none"/>
            <a:tailEnd len="med" w="med" type="none"/>
          </a:ln>
        </p:spPr>
      </p:cxnSp>
      <p:pic>
        <p:nvPicPr>
          <p:cNvPr id="141" name="Google Shape;141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0975" y="3836775"/>
            <a:ext cx="4558875" cy="295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13500" y="3774275"/>
            <a:ext cx="4558875" cy="30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8"/>
          <p:cNvSpPr txBox="1"/>
          <p:nvPr/>
        </p:nvSpPr>
        <p:spPr>
          <a:xfrm>
            <a:off x="2918494" y="3189002"/>
            <a:ext cx="1700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highlight>
                  <a:schemeClr val="lt1"/>
                </a:highlight>
              </a:rPr>
              <a:t>Track Error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144" name="Google Shape;144;p18"/>
          <p:cNvSpPr txBox="1"/>
          <p:nvPr/>
        </p:nvSpPr>
        <p:spPr>
          <a:xfrm>
            <a:off x="7657806" y="3186945"/>
            <a:ext cx="1700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highlight>
                  <a:schemeClr val="lt1"/>
                </a:highlight>
              </a:rPr>
              <a:t>Track Skill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145" name="Google Shape;145;p18"/>
          <p:cNvSpPr txBox="1"/>
          <p:nvPr/>
        </p:nvSpPr>
        <p:spPr>
          <a:xfrm>
            <a:off x="2957951" y="5970122"/>
            <a:ext cx="1700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highlight>
                  <a:schemeClr val="lt1"/>
                </a:highlight>
              </a:rPr>
              <a:t>Vmax Error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146" name="Google Shape;146;p18"/>
          <p:cNvSpPr txBox="1"/>
          <p:nvPr/>
        </p:nvSpPr>
        <p:spPr>
          <a:xfrm>
            <a:off x="7506166" y="5964225"/>
            <a:ext cx="17007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  <a:highlight>
                  <a:schemeClr val="lt1"/>
                </a:highlight>
              </a:rPr>
              <a:t>Vmax Skill</a:t>
            </a:r>
            <a:endParaRPr sz="23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9"/>
          <p:cNvSpPr txBox="1"/>
          <p:nvPr>
            <p:ph idx="12" type="sldNum"/>
          </p:nvPr>
        </p:nvSpPr>
        <p:spPr>
          <a:xfrm>
            <a:off x="12501217" y="8576732"/>
            <a:ext cx="36576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2" name="Google Shape;152;p19"/>
          <p:cNvSpPr txBox="1"/>
          <p:nvPr/>
        </p:nvSpPr>
        <p:spPr>
          <a:xfrm>
            <a:off x="0" y="10108"/>
            <a:ext cx="12192000" cy="66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b="1" lang="en-US" sz="3200">
                <a:solidFill>
                  <a:schemeClr val="lt1"/>
                </a:solidFill>
              </a:rPr>
              <a:t>AIGFS Spectral Nudging in HAFS (2025 Major AL Storms)</a:t>
            </a:r>
            <a:endParaRPr b="1" i="0" sz="3200" u="none" cap="none" strike="noStrike">
              <a:solidFill>
                <a:schemeClr val="lt1"/>
              </a:solidFill>
            </a:endParaRPr>
          </a:p>
        </p:txBody>
      </p:sp>
      <p:sp>
        <p:nvSpPr>
          <p:cNvPr id="153" name="Google Shape;153;p19"/>
          <p:cNvSpPr txBox="1"/>
          <p:nvPr/>
        </p:nvSpPr>
        <p:spPr>
          <a:xfrm>
            <a:off x="9132125" y="4967950"/>
            <a:ext cx="3167100" cy="17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4"/>
                </a:solidFill>
                <a:highlight>
                  <a:schemeClr val="lt1"/>
                </a:highlight>
              </a:rPr>
              <a:t>HAF3: HAFSv2.2 Final</a:t>
            </a:r>
            <a:endParaRPr b="1" sz="1800">
              <a:solidFill>
                <a:schemeClr val="accent4"/>
              </a:solidFill>
              <a:highlight>
                <a:schemeClr val="lt1"/>
              </a:highlight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7DF17"/>
                </a:solidFill>
                <a:highlight>
                  <a:schemeClr val="lt1"/>
                </a:highlight>
              </a:rPr>
              <a:t>AICN: HAF3 + AIGFS LBC</a:t>
            </a:r>
            <a:endParaRPr b="1" sz="1800">
              <a:solidFill>
                <a:srgbClr val="17DF17"/>
              </a:solidFill>
              <a:highlight>
                <a:schemeClr val="lt1"/>
              </a:highlight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0000"/>
                </a:solidFill>
                <a:highlight>
                  <a:schemeClr val="lt1"/>
                </a:highlight>
              </a:rPr>
              <a:t>AISN: AICN + SN</a:t>
            </a:r>
            <a:endParaRPr b="1" sz="1800">
              <a:solidFill>
                <a:srgbClr val="FF0000"/>
              </a:solidFill>
              <a:highlight>
                <a:schemeClr val="lt1"/>
              </a:highlight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0FFFF"/>
                </a:solidFill>
                <a:highlight>
                  <a:schemeClr val="lt1"/>
                </a:highlight>
              </a:rPr>
              <a:t>NGFS: AIGFS</a:t>
            </a:r>
            <a:endParaRPr b="1" sz="1800">
              <a:solidFill>
                <a:srgbClr val="FF0000"/>
              </a:solidFill>
              <a:highlight>
                <a:schemeClr val="lt1"/>
              </a:highlight>
            </a:endParaRPr>
          </a:p>
        </p:txBody>
      </p:sp>
      <p:sp>
        <p:nvSpPr>
          <p:cNvPr id="154" name="Google Shape;154;p19"/>
          <p:cNvSpPr txBox="1"/>
          <p:nvPr/>
        </p:nvSpPr>
        <p:spPr>
          <a:xfrm>
            <a:off x="9202025" y="1521225"/>
            <a:ext cx="3027300" cy="28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C</a:t>
            </a:r>
            <a:r>
              <a:rPr lang="en-US" sz="2000">
                <a:solidFill>
                  <a:schemeClr val="dk1"/>
                </a:solidFill>
              </a:rPr>
              <a:t>ompared with </a:t>
            </a:r>
            <a:r>
              <a:rPr b="1" lang="en-US" sz="2000">
                <a:solidFill>
                  <a:srgbClr val="17DF17"/>
                </a:solidFill>
              </a:rPr>
              <a:t>AICN</a:t>
            </a:r>
            <a:r>
              <a:rPr b="1" lang="en-US" sz="2000">
                <a:solidFill>
                  <a:schemeClr val="dk1"/>
                </a:solidFill>
              </a:rPr>
              <a:t>, </a:t>
            </a:r>
            <a:r>
              <a:rPr b="1" lang="en-US" sz="2000">
                <a:solidFill>
                  <a:srgbClr val="FF0000"/>
                </a:solidFill>
              </a:rPr>
              <a:t>AISN</a:t>
            </a:r>
            <a:r>
              <a:rPr lang="en-US" sz="2000">
                <a:solidFill>
                  <a:schemeClr val="dk1"/>
                </a:solidFill>
              </a:rPr>
              <a:t> improves track prediction </a:t>
            </a:r>
            <a:r>
              <a:rPr lang="en-US" sz="2000">
                <a:solidFill>
                  <a:schemeClr val="dk1"/>
                </a:solidFill>
              </a:rPr>
              <a:t>almost through all forecast lead times and comparable intensity.</a:t>
            </a:r>
            <a:endParaRPr sz="2000">
              <a:solidFill>
                <a:schemeClr val="dk1"/>
              </a:solidFill>
            </a:endParaRPr>
          </a:p>
        </p:txBody>
      </p:sp>
      <p:pic>
        <p:nvPicPr>
          <p:cNvPr id="155" name="Google Shape;15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04363"/>
            <a:ext cx="4550674" cy="3381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50675" y="604375"/>
            <a:ext cx="4691750" cy="338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3791150"/>
            <a:ext cx="4550676" cy="306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50675" y="3791150"/>
            <a:ext cx="4691749" cy="3066849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9"/>
          <p:cNvSpPr txBox="1"/>
          <p:nvPr/>
        </p:nvSpPr>
        <p:spPr>
          <a:xfrm>
            <a:off x="2882775" y="3105658"/>
            <a:ext cx="1700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highlight>
                  <a:schemeClr val="lt1"/>
                </a:highlight>
              </a:rPr>
              <a:t>Track Error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160" name="Google Shape;160;p19"/>
          <p:cNvSpPr txBox="1"/>
          <p:nvPr/>
        </p:nvSpPr>
        <p:spPr>
          <a:xfrm>
            <a:off x="7669713" y="3067883"/>
            <a:ext cx="1700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highlight>
                  <a:schemeClr val="lt1"/>
                </a:highlight>
              </a:rPr>
              <a:t>Track Skill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161" name="Google Shape;161;p19"/>
          <p:cNvSpPr txBox="1"/>
          <p:nvPr/>
        </p:nvSpPr>
        <p:spPr>
          <a:xfrm>
            <a:off x="2826982" y="6005841"/>
            <a:ext cx="1700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highlight>
                  <a:schemeClr val="lt1"/>
                </a:highlight>
              </a:rPr>
              <a:t>Vmax Error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162" name="Google Shape;162;p19"/>
          <p:cNvSpPr txBox="1"/>
          <p:nvPr/>
        </p:nvSpPr>
        <p:spPr>
          <a:xfrm>
            <a:off x="7506166" y="5964225"/>
            <a:ext cx="17007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  <a:highlight>
                  <a:schemeClr val="lt1"/>
                </a:highlight>
              </a:rPr>
              <a:t>Vmax Skill</a:t>
            </a:r>
            <a:endParaRPr sz="23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0"/>
          <p:cNvSpPr txBox="1"/>
          <p:nvPr>
            <p:ph type="title"/>
          </p:nvPr>
        </p:nvSpPr>
        <p:spPr>
          <a:xfrm>
            <a:off x="266700" y="-146773"/>
            <a:ext cx="110871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742"/>
              </a:buClr>
              <a:buSzPts val="4400"/>
              <a:buFont typeface="Calibri"/>
              <a:buNone/>
            </a:pPr>
            <a:r>
              <a:rPr lang="en-US" sz="4000"/>
              <a:t>Overview</a:t>
            </a:r>
            <a:endParaRPr b="1" sz="4000"/>
          </a:p>
        </p:txBody>
      </p:sp>
      <p:sp>
        <p:nvSpPr>
          <p:cNvPr id="168" name="Google Shape;168;p20"/>
          <p:cNvSpPr txBox="1"/>
          <p:nvPr>
            <p:ph idx="1" type="body"/>
          </p:nvPr>
        </p:nvSpPr>
        <p:spPr>
          <a:xfrm>
            <a:off x="821525" y="1301775"/>
            <a:ext cx="10703700" cy="48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highlight>
                <a:schemeClr val="lt1"/>
              </a:highlight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2800"/>
              <a:buChar char="●"/>
            </a:pPr>
            <a:r>
              <a:rPr b="1" lang="en-US" sz="2800">
                <a:solidFill>
                  <a:srgbClr val="D8D8D8"/>
                </a:solidFill>
                <a:highlight>
                  <a:schemeClr val="lt1"/>
                </a:highlight>
              </a:rPr>
              <a:t>Improve Hurricane track via Spectral Nudging</a:t>
            </a:r>
            <a:endParaRPr b="1" sz="2800">
              <a:solidFill>
                <a:srgbClr val="D8D8D8"/>
              </a:solidFill>
              <a:highlight>
                <a:schemeClr val="lt1"/>
              </a:highlight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</a:pPr>
            <a:r>
              <a:rPr b="1" lang="en-US" sz="2800">
                <a:highlight>
                  <a:schemeClr val="lt1"/>
                </a:highlight>
              </a:rPr>
              <a:t>Hurricane intensity bias correct via XGBoost</a:t>
            </a:r>
            <a:endParaRPr b="1" sz="2800">
              <a:highlight>
                <a:schemeClr val="lt1"/>
              </a:highlight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D8D8D8"/>
              </a:buClr>
              <a:buSzPts val="2800"/>
              <a:buChar char="●"/>
            </a:pPr>
            <a:r>
              <a:rPr b="1" lang="en-US" sz="2800">
                <a:solidFill>
                  <a:srgbClr val="D8D8D8"/>
                </a:solidFill>
                <a:highlight>
                  <a:schemeClr val="lt1"/>
                </a:highlight>
              </a:rPr>
              <a:t>AI-HAFS</a:t>
            </a:r>
            <a:r>
              <a:rPr b="1" lang="en-US" sz="2800">
                <a:solidFill>
                  <a:srgbClr val="D8D8D8"/>
                </a:solidFill>
                <a:highlight>
                  <a:schemeClr val="lt1"/>
                </a:highlight>
              </a:rPr>
              <a:t> in Anemoi Framework</a:t>
            </a:r>
            <a:endParaRPr b="1" sz="2800">
              <a:solidFill>
                <a:srgbClr val="D8D8D8"/>
              </a:solidFill>
              <a:highlight>
                <a:schemeClr val="lt1"/>
              </a:highlight>
            </a:endParaRPr>
          </a:p>
        </p:txBody>
      </p:sp>
      <p:sp>
        <p:nvSpPr>
          <p:cNvPr id="169" name="Google Shape;169;p20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blue-header-bar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