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89" r:id="rId4"/>
    <p:sldId id="284" r:id="rId5"/>
    <p:sldId id="262" r:id="rId6"/>
    <p:sldId id="263" r:id="rId7"/>
    <p:sldId id="265" r:id="rId8"/>
    <p:sldId id="277" r:id="rId9"/>
    <p:sldId id="290" r:id="rId10"/>
    <p:sldId id="286" r:id="rId11"/>
    <p:sldId id="291" r:id="rId12"/>
    <p:sldId id="293" r:id="rId13"/>
    <p:sldId id="270" r:id="rId14"/>
    <p:sldId id="271" r:id="rId15"/>
    <p:sldId id="266" r:id="rId16"/>
  </p:sldIdLst>
  <p:sldSz cx="9144000" cy="5715000" type="screen16x10"/>
  <p:notesSz cx="6858000" cy="9144000"/>
  <p:embeddedFontLst>
    <p:embeddedFont>
      <p:font typeface="Cambria Math" panose="02040503050406030204" pitchFamily="18" charset="0"/>
      <p:regular r:id="rId18"/>
    </p:embeddedFont>
    <p:embeddedFont>
      <p:font typeface="Century Gothic" panose="020B0502020202020204" pitchFamily="34" charset="0"/>
      <p:regular r:id="rId19"/>
      <p:bold r:id="rId20"/>
      <p:italic r:id="rId21"/>
      <p:boldItalic r:id="rId22"/>
    </p:embeddedFont>
    <p:embeddedFont>
      <p:font typeface="Lexend SemiBold" panose="020B0604020202020204" charset="0"/>
      <p:regular r:id="rId23"/>
      <p:bold r:id="rId24"/>
    </p:embeddedFont>
    <p:embeddedFont>
      <p:font typeface="Roboto Medium" panose="020B0604020202020204" charset="0"/>
      <p:regular r:id="rId25"/>
      <p: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userDrawn="1">
          <p15:clr>
            <a:srgbClr val="747775"/>
          </p15:clr>
        </p15:guide>
        <p15:guide id="2" pos="2880"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Bengtsson - NOAA Federa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CCCC"/>
    <a:srgbClr val="CFE2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F3BA1D-CA38-8E40-A4F4-5CAA4C75D55E}" v="3" dt="2026-06-18T11:46:59.4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52"/>
    <p:restoredTop sz="85302"/>
  </p:normalViewPr>
  <p:slideViewPr>
    <p:cSldViewPr snapToGrid="0">
      <p:cViewPr varScale="1">
        <p:scale>
          <a:sx n="155" d="100"/>
          <a:sy n="155" d="100"/>
        </p:scale>
        <p:origin x="1794" y="132"/>
      </p:cViewPr>
      <p:guideLst>
        <p:guide orient="horz" pos="180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thy Smith" userId="ef65343d-f657-4da4-86da-31fa6e2e42b9" providerId="ADAL" clId="{95A7DD06-4E0E-5FCC-98AD-023DB0AF47C1}"/>
    <pc:docChg chg="undo redo custSel addSld delSld modSld sldOrd">
      <pc:chgData name="Timothy Smith" userId="ef65343d-f657-4da4-86da-31fa6e2e42b9" providerId="ADAL" clId="{95A7DD06-4E0E-5FCC-98AD-023DB0AF47C1}" dt="2026-06-18T11:47:23.069" v="3465" actId="1076"/>
      <pc:docMkLst>
        <pc:docMk/>
      </pc:docMkLst>
      <pc:sldChg chg="addSp delSp modSp mod delAnim modAnim">
        <pc:chgData name="Timothy Smith" userId="ef65343d-f657-4da4-86da-31fa6e2e42b9" providerId="ADAL" clId="{95A7DD06-4E0E-5FCC-98AD-023DB0AF47C1}" dt="2026-06-16T07:19:29.266" v="3338" actId="1076"/>
        <pc:sldMkLst>
          <pc:docMk/>
          <pc:sldMk cId="0" sldId="256"/>
        </pc:sldMkLst>
        <pc:picChg chg="add mod modCrop">
          <ac:chgData name="Timothy Smith" userId="ef65343d-f657-4da4-86da-31fa6e2e42b9" providerId="ADAL" clId="{95A7DD06-4E0E-5FCC-98AD-023DB0AF47C1}" dt="2026-06-16T07:18:37.967" v="3323" actId="1076"/>
          <ac:picMkLst>
            <pc:docMk/>
            <pc:sldMk cId="0" sldId="256"/>
            <ac:picMk id="10" creationId="{3E0A3E6A-7954-6832-D3D6-C3AE8C4FCF64}"/>
          </ac:picMkLst>
        </pc:picChg>
        <pc:picChg chg="add mod modCrop">
          <ac:chgData name="Timothy Smith" userId="ef65343d-f657-4da4-86da-31fa6e2e42b9" providerId="ADAL" clId="{95A7DD06-4E0E-5FCC-98AD-023DB0AF47C1}" dt="2026-06-16T07:19:29.266" v="3338" actId="1076"/>
          <ac:picMkLst>
            <pc:docMk/>
            <pc:sldMk cId="0" sldId="256"/>
            <ac:picMk id="11" creationId="{168B96AB-CE6F-7BA1-0304-B57C1BFBC54E}"/>
          </ac:picMkLst>
        </pc:picChg>
      </pc:sldChg>
      <pc:sldChg chg="modSp mod ord modNotesTx">
        <pc:chgData name="Timothy Smith" userId="ef65343d-f657-4da4-86da-31fa6e2e42b9" providerId="ADAL" clId="{95A7DD06-4E0E-5FCC-98AD-023DB0AF47C1}" dt="2026-06-16T06:39:31.081" v="3171" actId="20578"/>
        <pc:sldMkLst>
          <pc:docMk/>
          <pc:sldMk cId="0" sldId="260"/>
        </pc:sldMkLst>
        <pc:spChg chg="mod">
          <ac:chgData name="Timothy Smith" userId="ef65343d-f657-4da4-86da-31fa6e2e42b9" providerId="ADAL" clId="{95A7DD06-4E0E-5FCC-98AD-023DB0AF47C1}" dt="2026-06-15T22:39:46.106" v="2316" actId="1076"/>
          <ac:spMkLst>
            <pc:docMk/>
            <pc:sldMk cId="0" sldId="260"/>
            <ac:spMk id="2" creationId="{21A685A1-DA7B-C30A-A839-E70C56A34D04}"/>
          </ac:spMkLst>
        </pc:spChg>
        <pc:spChg chg="mod">
          <ac:chgData name="Timothy Smith" userId="ef65343d-f657-4da4-86da-31fa6e2e42b9" providerId="ADAL" clId="{95A7DD06-4E0E-5FCC-98AD-023DB0AF47C1}" dt="2026-06-15T22:40:50.548" v="2342" actId="14100"/>
          <ac:spMkLst>
            <pc:docMk/>
            <pc:sldMk cId="0" sldId="260"/>
            <ac:spMk id="103" creationId="{00000000-0000-0000-0000-000000000000}"/>
          </ac:spMkLst>
        </pc:spChg>
      </pc:sldChg>
      <pc:sldChg chg="modSp mod">
        <pc:chgData name="Timothy Smith" userId="ef65343d-f657-4da4-86da-31fa6e2e42b9" providerId="ADAL" clId="{95A7DD06-4E0E-5FCC-98AD-023DB0AF47C1}" dt="2026-06-16T08:01:59.710" v="3365" actId="20577"/>
        <pc:sldMkLst>
          <pc:docMk/>
          <pc:sldMk cId="0" sldId="263"/>
        </pc:sldMkLst>
        <pc:spChg chg="mod">
          <ac:chgData name="Timothy Smith" userId="ef65343d-f657-4da4-86da-31fa6e2e42b9" providerId="ADAL" clId="{95A7DD06-4E0E-5FCC-98AD-023DB0AF47C1}" dt="2026-06-14T20:24:10.792" v="110" actId="20577"/>
          <ac:spMkLst>
            <pc:docMk/>
            <pc:sldMk cId="0" sldId="263"/>
            <ac:spMk id="130" creationId="{00000000-0000-0000-0000-000000000000}"/>
          </ac:spMkLst>
        </pc:spChg>
        <pc:spChg chg="mod">
          <ac:chgData name="Timothy Smith" userId="ef65343d-f657-4da4-86da-31fa6e2e42b9" providerId="ADAL" clId="{95A7DD06-4E0E-5FCC-98AD-023DB0AF47C1}" dt="2026-06-16T08:01:59.710" v="3365" actId="20577"/>
          <ac:spMkLst>
            <pc:docMk/>
            <pc:sldMk cId="0" sldId="263"/>
            <ac:spMk id="131" creationId="{00000000-0000-0000-0000-000000000000}"/>
          </ac:spMkLst>
        </pc:spChg>
      </pc:sldChg>
      <pc:sldChg chg="delSp modSp mod delAnim modAnim modNotesTx">
        <pc:chgData name="Timothy Smith" userId="ef65343d-f657-4da4-86da-31fa6e2e42b9" providerId="ADAL" clId="{95A7DD06-4E0E-5FCC-98AD-023DB0AF47C1}" dt="2026-06-16T06:39:03.382" v="3165"/>
        <pc:sldMkLst>
          <pc:docMk/>
          <pc:sldMk cId="0" sldId="265"/>
        </pc:sldMkLst>
        <pc:spChg chg="mod">
          <ac:chgData name="Timothy Smith" userId="ef65343d-f657-4da4-86da-31fa6e2e42b9" providerId="ADAL" clId="{95A7DD06-4E0E-5FCC-98AD-023DB0AF47C1}" dt="2026-06-15T22:28:49.417" v="2094" actId="20577"/>
          <ac:spMkLst>
            <pc:docMk/>
            <pc:sldMk cId="0" sldId="265"/>
            <ac:spMk id="151" creationId="{00000000-0000-0000-0000-000000000000}"/>
          </ac:spMkLst>
        </pc:spChg>
        <pc:spChg chg="mod">
          <ac:chgData name="Timothy Smith" userId="ef65343d-f657-4da4-86da-31fa6e2e42b9" providerId="ADAL" clId="{95A7DD06-4E0E-5FCC-98AD-023DB0AF47C1}" dt="2026-06-15T21:02:57.601" v="1758" actId="20577"/>
          <ac:spMkLst>
            <pc:docMk/>
            <pc:sldMk cId="0" sldId="265"/>
            <ac:spMk id="152" creationId="{00000000-0000-0000-0000-000000000000}"/>
          </ac:spMkLst>
        </pc:spChg>
      </pc:sldChg>
      <pc:sldChg chg="modSp mod">
        <pc:chgData name="Timothy Smith" userId="ef65343d-f657-4da4-86da-31fa6e2e42b9" providerId="ADAL" clId="{95A7DD06-4E0E-5FCC-98AD-023DB0AF47C1}" dt="2026-06-16T06:37:14.634" v="3154" actId="20577"/>
        <pc:sldMkLst>
          <pc:docMk/>
          <pc:sldMk cId="0" sldId="267"/>
        </pc:sldMkLst>
        <pc:spChg chg="mod">
          <ac:chgData name="Timothy Smith" userId="ef65343d-f657-4da4-86da-31fa6e2e42b9" providerId="ADAL" clId="{95A7DD06-4E0E-5FCC-98AD-023DB0AF47C1}" dt="2026-06-16T06:36:06.245" v="3128" actId="20577"/>
          <ac:spMkLst>
            <pc:docMk/>
            <pc:sldMk cId="0" sldId="267"/>
            <ac:spMk id="166" creationId="{00000000-0000-0000-0000-000000000000}"/>
          </ac:spMkLst>
        </pc:spChg>
        <pc:spChg chg="mod">
          <ac:chgData name="Timothy Smith" userId="ef65343d-f657-4da4-86da-31fa6e2e42b9" providerId="ADAL" clId="{95A7DD06-4E0E-5FCC-98AD-023DB0AF47C1}" dt="2026-06-16T06:37:14.634" v="3154" actId="20577"/>
          <ac:spMkLst>
            <pc:docMk/>
            <pc:sldMk cId="0" sldId="267"/>
            <ac:spMk id="168" creationId="{00000000-0000-0000-0000-000000000000}"/>
          </ac:spMkLst>
        </pc:spChg>
      </pc:sldChg>
      <pc:sldChg chg="addSp delSp modSp mod">
        <pc:chgData name="Timothy Smith" userId="ef65343d-f657-4da4-86da-31fa6e2e42b9" providerId="ADAL" clId="{95A7DD06-4E0E-5FCC-98AD-023DB0AF47C1}" dt="2026-06-16T08:03:09.002" v="3389" actId="20577"/>
        <pc:sldMkLst>
          <pc:docMk/>
          <pc:sldMk cId="0" sldId="268"/>
        </pc:sldMkLst>
        <pc:spChg chg="mod">
          <ac:chgData name="Timothy Smith" userId="ef65343d-f657-4da4-86da-31fa6e2e42b9" providerId="ADAL" clId="{95A7DD06-4E0E-5FCC-98AD-023DB0AF47C1}" dt="2026-06-16T08:03:09.002" v="3389" actId="20577"/>
          <ac:spMkLst>
            <pc:docMk/>
            <pc:sldMk cId="0" sldId="268"/>
            <ac:spMk id="174" creationId="{00000000-0000-0000-0000-000000000000}"/>
          </ac:spMkLst>
        </pc:spChg>
        <pc:spChg chg="mod">
          <ac:chgData name="Timothy Smith" userId="ef65343d-f657-4da4-86da-31fa6e2e42b9" providerId="ADAL" clId="{95A7DD06-4E0E-5FCC-98AD-023DB0AF47C1}" dt="2026-06-16T07:45:28.127" v="3347" actId="1076"/>
          <ac:spMkLst>
            <pc:docMk/>
            <pc:sldMk cId="0" sldId="268"/>
            <ac:spMk id="175" creationId="{00000000-0000-0000-0000-000000000000}"/>
          </ac:spMkLst>
        </pc:spChg>
        <pc:picChg chg="add mod">
          <ac:chgData name="Timothy Smith" userId="ef65343d-f657-4da4-86da-31fa6e2e42b9" providerId="ADAL" clId="{95A7DD06-4E0E-5FCC-98AD-023DB0AF47C1}" dt="2026-06-16T07:58:26.374" v="3352" actId="1076"/>
          <ac:picMkLst>
            <pc:docMk/>
            <pc:sldMk cId="0" sldId="268"/>
            <ac:picMk id="5" creationId="{F4712A54-8D27-632E-6F1B-0F95706275B1}"/>
          </ac:picMkLst>
        </pc:picChg>
      </pc:sldChg>
      <pc:sldChg chg="addSp delSp modSp mod chgLayout">
        <pc:chgData name="Timothy Smith" userId="ef65343d-f657-4da4-86da-31fa6e2e42b9" providerId="ADAL" clId="{95A7DD06-4E0E-5FCC-98AD-023DB0AF47C1}" dt="2026-06-16T06:42:08.112" v="3205" actId="478"/>
        <pc:sldMkLst>
          <pc:docMk/>
          <pc:sldMk cId="0" sldId="269"/>
        </pc:sldMkLst>
        <pc:spChg chg="mod ord">
          <ac:chgData name="Timothy Smith" userId="ef65343d-f657-4da4-86da-31fa6e2e42b9" providerId="ADAL" clId="{95A7DD06-4E0E-5FCC-98AD-023DB0AF47C1}" dt="2026-06-16T06:42:05.465" v="3204" actId="27636"/>
          <ac:spMkLst>
            <pc:docMk/>
            <pc:sldMk cId="0" sldId="269"/>
            <ac:spMk id="182" creationId="{00000000-0000-0000-0000-000000000000}"/>
          </ac:spMkLst>
        </pc:spChg>
      </pc:sldChg>
      <pc:sldChg chg="addSp delSp modSp mod">
        <pc:chgData name="Timothy Smith" userId="ef65343d-f657-4da4-86da-31fa6e2e42b9" providerId="ADAL" clId="{95A7DD06-4E0E-5FCC-98AD-023DB0AF47C1}" dt="2026-06-16T08:21:31.319" v="3452" actId="1076"/>
        <pc:sldMkLst>
          <pc:docMk/>
          <pc:sldMk cId="0" sldId="270"/>
        </pc:sldMkLst>
        <pc:spChg chg="mod">
          <ac:chgData name="Timothy Smith" userId="ef65343d-f657-4da4-86da-31fa6e2e42b9" providerId="ADAL" clId="{95A7DD06-4E0E-5FCC-98AD-023DB0AF47C1}" dt="2026-06-16T08:15:59.161" v="3444" actId="20577"/>
          <ac:spMkLst>
            <pc:docMk/>
            <pc:sldMk cId="0" sldId="270"/>
            <ac:spMk id="188" creationId="{00000000-0000-0000-0000-000000000000}"/>
          </ac:spMkLst>
        </pc:spChg>
        <pc:picChg chg="add mod modCrop">
          <ac:chgData name="Timothy Smith" userId="ef65343d-f657-4da4-86da-31fa6e2e42b9" providerId="ADAL" clId="{95A7DD06-4E0E-5FCC-98AD-023DB0AF47C1}" dt="2026-06-16T08:15:36.791" v="3437" actId="1076"/>
          <ac:picMkLst>
            <pc:docMk/>
            <pc:sldMk cId="0" sldId="270"/>
            <ac:picMk id="2" creationId="{0786D750-0B9C-5A74-24F8-584DFBC60E1E}"/>
          </ac:picMkLst>
        </pc:picChg>
        <pc:picChg chg="add mod modCrop">
          <ac:chgData name="Timothy Smith" userId="ef65343d-f657-4da4-86da-31fa6e2e42b9" providerId="ADAL" clId="{95A7DD06-4E0E-5FCC-98AD-023DB0AF47C1}" dt="2026-06-16T08:15:28.051" v="3434" actId="1076"/>
          <ac:picMkLst>
            <pc:docMk/>
            <pc:sldMk cId="0" sldId="270"/>
            <ac:picMk id="3" creationId="{129F4302-73D6-9F0E-2580-DB02B2DC7F38}"/>
          </ac:picMkLst>
        </pc:picChg>
        <pc:picChg chg="add mod modCrop">
          <ac:chgData name="Timothy Smith" userId="ef65343d-f657-4da4-86da-31fa6e2e42b9" providerId="ADAL" clId="{95A7DD06-4E0E-5FCC-98AD-023DB0AF47C1}" dt="2026-06-16T08:21:31.319" v="3452" actId="1076"/>
          <ac:picMkLst>
            <pc:docMk/>
            <pc:sldMk cId="0" sldId="270"/>
            <ac:picMk id="4" creationId="{50682C09-CFC8-0585-365A-297C8E20650B}"/>
          </ac:picMkLst>
        </pc:picChg>
      </pc:sldChg>
      <pc:sldChg chg="addSp delSp modSp mod setBg">
        <pc:chgData name="Timothy Smith" userId="ef65343d-f657-4da4-86da-31fa6e2e42b9" providerId="ADAL" clId="{95A7DD06-4E0E-5FCC-98AD-023DB0AF47C1}" dt="2026-06-18T11:47:23.069" v="3465" actId="1076"/>
        <pc:sldMkLst>
          <pc:docMk/>
          <pc:sldMk cId="0" sldId="271"/>
        </pc:sldMkLst>
        <pc:spChg chg="mod">
          <ac:chgData name="Timothy Smith" userId="ef65343d-f657-4da4-86da-31fa6e2e42b9" providerId="ADAL" clId="{95A7DD06-4E0E-5FCC-98AD-023DB0AF47C1}" dt="2026-06-18T11:47:23.069" v="3465" actId="1076"/>
          <ac:spMkLst>
            <pc:docMk/>
            <pc:sldMk cId="0" sldId="271"/>
            <ac:spMk id="4" creationId="{11619420-29C8-68B1-6A9E-E4F414B67599}"/>
          </ac:spMkLst>
        </pc:spChg>
        <pc:spChg chg="mod">
          <ac:chgData name="Timothy Smith" userId="ef65343d-f657-4da4-86da-31fa6e2e42b9" providerId="ADAL" clId="{95A7DD06-4E0E-5FCC-98AD-023DB0AF47C1}" dt="2026-06-18T11:47:07.261" v="3462" actId="1076"/>
          <ac:spMkLst>
            <pc:docMk/>
            <pc:sldMk cId="0" sldId="271"/>
            <ac:spMk id="204" creationId="{00000000-0000-0000-0000-000000000000}"/>
          </ac:spMkLst>
        </pc:spChg>
        <pc:spChg chg="mod">
          <ac:chgData name="Timothy Smith" userId="ef65343d-f657-4da4-86da-31fa6e2e42b9" providerId="ADAL" clId="{95A7DD06-4E0E-5FCC-98AD-023DB0AF47C1}" dt="2026-06-18T11:47:04.653" v="3461" actId="1076"/>
          <ac:spMkLst>
            <pc:docMk/>
            <pc:sldMk cId="0" sldId="271"/>
            <ac:spMk id="205" creationId="{00000000-0000-0000-0000-000000000000}"/>
          </ac:spMkLst>
        </pc:spChg>
        <pc:picChg chg="add del mod modCrop">
          <ac:chgData name="Timothy Smith" userId="ef65343d-f657-4da4-86da-31fa6e2e42b9" providerId="ADAL" clId="{95A7DD06-4E0E-5FCC-98AD-023DB0AF47C1}" dt="2026-06-18T11:47:01.472" v="3460" actId="478"/>
          <ac:picMkLst>
            <pc:docMk/>
            <pc:sldMk cId="0" sldId="271"/>
            <ac:picMk id="3" creationId="{BE45238F-E6E3-8150-CE7F-61B06249CEDB}"/>
          </ac:picMkLst>
        </pc:picChg>
      </pc:sldChg>
      <pc:sldChg chg="modSp">
        <pc:chgData name="Timothy Smith" userId="ef65343d-f657-4da4-86da-31fa6e2e42b9" providerId="ADAL" clId="{95A7DD06-4E0E-5FCC-98AD-023DB0AF47C1}" dt="2026-06-15T22:22:29.453" v="2091" actId="20577"/>
        <pc:sldMkLst>
          <pc:docMk/>
          <pc:sldMk cId="0" sldId="274"/>
        </pc:sldMkLst>
        <pc:spChg chg="mod">
          <ac:chgData name="Timothy Smith" userId="ef65343d-f657-4da4-86da-31fa6e2e42b9" providerId="ADAL" clId="{95A7DD06-4E0E-5FCC-98AD-023DB0AF47C1}" dt="2026-06-15T22:22:29.453" v="2091" actId="20577"/>
          <ac:spMkLst>
            <pc:docMk/>
            <pc:sldMk cId="0" sldId="274"/>
            <ac:spMk id="2" creationId="{3ECACA56-B358-092B-6C24-F8E1FF6E0BA2}"/>
          </ac:spMkLst>
        </pc:spChg>
      </pc:sldChg>
      <pc:sldChg chg="modSp mod">
        <pc:chgData name="Timothy Smith" userId="ef65343d-f657-4da4-86da-31fa6e2e42b9" providerId="ADAL" clId="{95A7DD06-4E0E-5FCC-98AD-023DB0AF47C1}" dt="2026-06-15T20:45:07.799" v="400" actId="1076"/>
        <pc:sldMkLst>
          <pc:docMk/>
          <pc:sldMk cId="0" sldId="275"/>
        </pc:sldMkLst>
        <pc:grpChg chg="mod">
          <ac:chgData name="Timothy Smith" userId="ef65343d-f657-4da4-86da-31fa6e2e42b9" providerId="ADAL" clId="{95A7DD06-4E0E-5FCC-98AD-023DB0AF47C1}" dt="2026-06-15T20:45:07.799" v="400" actId="1076"/>
          <ac:grpSpMkLst>
            <pc:docMk/>
            <pc:sldMk cId="0" sldId="275"/>
            <ac:grpSpMk id="191" creationId="{00000000-0000-0000-0000-000000000000}"/>
          </ac:grpSpMkLst>
        </pc:grpChg>
      </pc:sldChg>
      <pc:sldChg chg="ord">
        <pc:chgData name="Timothy Smith" userId="ef65343d-f657-4da4-86da-31fa6e2e42b9" providerId="ADAL" clId="{95A7DD06-4E0E-5FCC-98AD-023DB0AF47C1}" dt="2026-06-16T06:35:33.680" v="3122" actId="20578"/>
        <pc:sldMkLst>
          <pc:docMk/>
          <pc:sldMk cId="0" sldId="276"/>
        </pc:sldMkLst>
      </pc:sldChg>
      <pc:sldChg chg="modNotesTx">
        <pc:chgData name="Timothy Smith" userId="ef65343d-f657-4da4-86da-31fa6e2e42b9" providerId="ADAL" clId="{95A7DD06-4E0E-5FCC-98AD-023DB0AF47C1}" dt="2026-06-15T22:34:06.726" v="2315" actId="20577"/>
        <pc:sldMkLst>
          <pc:docMk/>
          <pc:sldMk cId="1209346608" sldId="277"/>
        </pc:sldMkLst>
      </pc:sldChg>
      <pc:sldChg chg="addSp delSp modSp mod ord">
        <pc:chgData name="Timothy Smith" userId="ef65343d-f657-4da4-86da-31fa6e2e42b9" providerId="ADAL" clId="{95A7DD06-4E0E-5FCC-98AD-023DB0AF47C1}" dt="2026-06-16T08:02:48.286" v="3367" actId="20578"/>
        <pc:sldMkLst>
          <pc:docMk/>
          <pc:sldMk cId="1072995330" sldId="278"/>
        </pc:sldMkLst>
        <pc:spChg chg="mod">
          <ac:chgData name="Timothy Smith" userId="ef65343d-f657-4da4-86da-31fa6e2e42b9" providerId="ADAL" clId="{95A7DD06-4E0E-5FCC-98AD-023DB0AF47C1}" dt="2026-06-16T07:59:18.814" v="3361" actId="1076"/>
          <ac:spMkLst>
            <pc:docMk/>
            <pc:sldMk cId="1072995330" sldId="278"/>
            <ac:spMk id="6" creationId="{8BB1E342-2413-9784-B842-0DA5EAF7C358}"/>
          </ac:spMkLst>
        </pc:spChg>
        <pc:spChg chg="mod">
          <ac:chgData name="Timothy Smith" userId="ef65343d-f657-4da4-86da-31fa6e2e42b9" providerId="ADAL" clId="{95A7DD06-4E0E-5FCC-98AD-023DB0AF47C1}" dt="2026-06-16T07:59:16.735" v="3360" actId="1076"/>
          <ac:spMkLst>
            <pc:docMk/>
            <pc:sldMk cId="1072995330" sldId="278"/>
            <ac:spMk id="7" creationId="{0CA8AFB4-DA3E-2250-1C81-F68F7DEF7635}"/>
          </ac:spMkLst>
        </pc:spChg>
        <pc:picChg chg="add mod">
          <ac:chgData name="Timothy Smith" userId="ef65343d-f657-4da4-86da-31fa6e2e42b9" providerId="ADAL" clId="{95A7DD06-4E0E-5FCC-98AD-023DB0AF47C1}" dt="2026-06-16T07:58:49.089" v="3359" actId="1076"/>
          <ac:picMkLst>
            <pc:docMk/>
            <pc:sldMk cId="1072995330" sldId="278"/>
            <ac:picMk id="4" creationId="{53A2C2E5-980C-CD1D-51F1-3AA65AF0DBDF}"/>
          </ac:picMkLst>
        </pc:picChg>
      </pc:sldChg>
      <pc:sldChg chg="ord modAnim">
        <pc:chgData name="Timothy Smith" userId="ef65343d-f657-4da4-86da-31fa6e2e42b9" providerId="ADAL" clId="{95A7DD06-4E0E-5FCC-98AD-023DB0AF47C1}" dt="2026-06-16T06:37:50.929" v="3155"/>
        <pc:sldMkLst>
          <pc:docMk/>
          <pc:sldMk cId="3756554109" sldId="279"/>
        </pc:sldMkLst>
      </pc:sldChg>
      <pc:sldChg chg="addSp delSp modSp mod delAnim modAnim">
        <pc:chgData name="Timothy Smith" userId="ef65343d-f657-4da4-86da-31fa6e2e42b9" providerId="ADAL" clId="{95A7DD06-4E0E-5FCC-98AD-023DB0AF47C1}" dt="2026-06-16T06:46:42.155" v="3273"/>
        <pc:sldMkLst>
          <pc:docMk/>
          <pc:sldMk cId="1042248490" sldId="284"/>
        </pc:sldMkLst>
        <pc:spChg chg="add mod">
          <ac:chgData name="Timothy Smith" userId="ef65343d-f657-4da4-86da-31fa6e2e42b9" providerId="ADAL" clId="{95A7DD06-4E0E-5FCC-98AD-023DB0AF47C1}" dt="2026-06-16T05:32:35.360" v="3119" actId="20577"/>
          <ac:spMkLst>
            <pc:docMk/>
            <pc:sldMk cId="1042248490" sldId="284"/>
            <ac:spMk id="7" creationId="{51E0C8FB-22FD-4E8F-E2B2-380887056E05}"/>
          </ac:spMkLst>
        </pc:spChg>
        <pc:spChg chg="mod">
          <ac:chgData name="Timothy Smith" userId="ef65343d-f657-4da4-86da-31fa6e2e42b9" providerId="ADAL" clId="{95A7DD06-4E0E-5FCC-98AD-023DB0AF47C1}" dt="2026-06-15T10:41:02.149" v="301" actId="113"/>
          <ac:spMkLst>
            <pc:docMk/>
            <pc:sldMk cId="1042248490" sldId="284"/>
            <ac:spMk id="20" creationId="{0AE0DDC8-4E1C-176D-C190-AE96BA1FA35D}"/>
          </ac:spMkLst>
        </pc:spChg>
        <pc:spChg chg="mod">
          <ac:chgData name="Timothy Smith" userId="ef65343d-f657-4da4-86da-31fa6e2e42b9" providerId="ADAL" clId="{95A7DD06-4E0E-5FCC-98AD-023DB0AF47C1}" dt="2026-06-15T10:41:18.324" v="306" actId="113"/>
          <ac:spMkLst>
            <pc:docMk/>
            <pc:sldMk cId="1042248490" sldId="284"/>
            <ac:spMk id="32" creationId="{F35371E5-FAA3-6D2F-AF83-9C8D79F703C2}"/>
          </ac:spMkLst>
        </pc:spChg>
        <pc:spChg chg="mod">
          <ac:chgData name="Timothy Smith" userId="ef65343d-f657-4da4-86da-31fa6e2e42b9" providerId="ADAL" clId="{95A7DD06-4E0E-5FCC-98AD-023DB0AF47C1}" dt="2026-06-15T10:41:08.760" v="303" actId="113"/>
          <ac:spMkLst>
            <pc:docMk/>
            <pc:sldMk cId="1042248490" sldId="284"/>
            <ac:spMk id="33" creationId="{7FA5413F-84BF-4577-B3B6-72D2DE208FAA}"/>
          </ac:spMkLst>
        </pc:spChg>
        <pc:spChg chg="mod">
          <ac:chgData name="Timothy Smith" userId="ef65343d-f657-4da4-86da-31fa6e2e42b9" providerId="ADAL" clId="{95A7DD06-4E0E-5FCC-98AD-023DB0AF47C1}" dt="2026-06-15T10:25:53.885" v="155" actId="33524"/>
          <ac:spMkLst>
            <pc:docMk/>
            <pc:sldMk cId="1042248490" sldId="284"/>
            <ac:spMk id="35" creationId="{0131CAE7-B03E-C154-7848-901457ECE7CA}"/>
          </ac:spMkLst>
        </pc:spChg>
        <pc:spChg chg="mod">
          <ac:chgData name="Timothy Smith" userId="ef65343d-f657-4da4-86da-31fa6e2e42b9" providerId="ADAL" clId="{95A7DD06-4E0E-5FCC-98AD-023DB0AF47C1}" dt="2026-06-15T20:56:54.784" v="1150" actId="20577"/>
          <ac:spMkLst>
            <pc:docMk/>
            <pc:sldMk cId="1042248490" sldId="284"/>
            <ac:spMk id="38" creationId="{351904F6-F584-AECE-E476-0B186805CBD7}"/>
          </ac:spMkLst>
        </pc:spChg>
        <pc:spChg chg="mod">
          <ac:chgData name="Timothy Smith" userId="ef65343d-f657-4da4-86da-31fa6e2e42b9" providerId="ADAL" clId="{95A7DD06-4E0E-5FCC-98AD-023DB0AF47C1}" dt="2026-06-15T10:41:27.352" v="309" actId="113"/>
          <ac:spMkLst>
            <pc:docMk/>
            <pc:sldMk cId="1042248490" sldId="284"/>
            <ac:spMk id="40" creationId="{412AE624-3E81-D20B-A698-ECB455F3B8CE}"/>
          </ac:spMkLst>
        </pc:spChg>
      </pc:sldChg>
      <pc:sldChg chg="ord">
        <pc:chgData name="Timothy Smith" userId="ef65343d-f657-4da4-86da-31fa6e2e42b9" providerId="ADAL" clId="{95A7DD06-4E0E-5FCC-98AD-023DB0AF47C1}" dt="2026-06-15T21:31:04.044" v="1844" actId="20578"/>
        <pc:sldMkLst>
          <pc:docMk/>
          <pc:sldMk cId="3853277972" sldId="285"/>
        </pc:sldMkLst>
      </pc:sldChg>
      <pc:sldChg chg="addSp delSp modSp mod modNotesTx">
        <pc:chgData name="Timothy Smith" userId="ef65343d-f657-4da4-86da-31fa6e2e42b9" providerId="ADAL" clId="{95A7DD06-4E0E-5FCC-98AD-023DB0AF47C1}" dt="2026-06-16T06:38:02.916" v="3158" actId="1076"/>
        <pc:sldMkLst>
          <pc:docMk/>
          <pc:sldMk cId="3880844000" sldId="286"/>
        </pc:sldMkLst>
        <pc:spChg chg="add mod">
          <ac:chgData name="Timothy Smith" userId="ef65343d-f657-4da4-86da-31fa6e2e42b9" providerId="ADAL" clId="{95A7DD06-4E0E-5FCC-98AD-023DB0AF47C1}" dt="2026-06-16T06:38:00.956" v="3157" actId="1076"/>
          <ac:spMkLst>
            <pc:docMk/>
            <pc:sldMk cId="3880844000" sldId="286"/>
            <ac:spMk id="4" creationId="{4F484518-D8ED-8FB3-1BCA-5F238B3574FB}"/>
          </ac:spMkLst>
        </pc:spChg>
        <pc:spChg chg="add mod">
          <ac:chgData name="Timothy Smith" userId="ef65343d-f657-4da4-86da-31fa6e2e42b9" providerId="ADAL" clId="{95A7DD06-4E0E-5FCC-98AD-023DB0AF47C1}" dt="2026-06-16T06:38:02.916" v="3158" actId="1076"/>
          <ac:spMkLst>
            <pc:docMk/>
            <pc:sldMk cId="3880844000" sldId="286"/>
            <ac:spMk id="7" creationId="{9204257D-5FD0-4233-2C4A-84D95677FBF4}"/>
          </ac:spMkLst>
        </pc:spChg>
        <pc:picChg chg="mod">
          <ac:chgData name="Timothy Smith" userId="ef65343d-f657-4da4-86da-31fa6e2e42b9" providerId="ADAL" clId="{95A7DD06-4E0E-5FCC-98AD-023DB0AF47C1}" dt="2026-06-15T21:32:05.595" v="1846" actId="14100"/>
          <ac:picMkLst>
            <pc:docMk/>
            <pc:sldMk cId="3880844000" sldId="286"/>
            <ac:picMk id="6" creationId="{2853CC79-4CEA-0A72-135B-1FF65C7C961A}"/>
          </ac:picMkLst>
        </pc:picChg>
      </pc:sldChg>
      <pc:sldChg chg="addSp delSp modSp new mod modNotesTx">
        <pc:chgData name="Timothy Smith" userId="ef65343d-f657-4da4-86da-31fa6e2e42b9" providerId="ADAL" clId="{95A7DD06-4E0E-5FCC-98AD-023DB0AF47C1}" dt="2026-06-16T06:41:20.304" v="3200" actId="1076"/>
        <pc:sldMkLst>
          <pc:docMk/>
          <pc:sldMk cId="996265249" sldId="288"/>
        </pc:sldMkLst>
        <pc:spChg chg="mod">
          <ac:chgData name="Timothy Smith" userId="ef65343d-f657-4da4-86da-31fa6e2e42b9" providerId="ADAL" clId="{95A7DD06-4E0E-5FCC-98AD-023DB0AF47C1}" dt="2026-06-15T22:20:00.622" v="2081" actId="20577"/>
          <ac:spMkLst>
            <pc:docMk/>
            <pc:sldMk cId="996265249" sldId="288"/>
            <ac:spMk id="2" creationId="{29A80006-7389-A838-F90D-4B5E28367CC7}"/>
          </ac:spMkLst>
        </pc:spChg>
        <pc:spChg chg="add mod">
          <ac:chgData name="Timothy Smith" userId="ef65343d-f657-4da4-86da-31fa6e2e42b9" providerId="ADAL" clId="{95A7DD06-4E0E-5FCC-98AD-023DB0AF47C1}" dt="2026-06-16T06:40:06.510" v="3184" actId="207"/>
          <ac:spMkLst>
            <pc:docMk/>
            <pc:sldMk cId="996265249" sldId="288"/>
            <ac:spMk id="3" creationId="{07C2459D-57F5-A50C-6A5D-771CA8D3A2C1}"/>
          </ac:spMkLst>
        </pc:spChg>
        <pc:spChg chg="add mod">
          <ac:chgData name="Timothy Smith" userId="ef65343d-f657-4da4-86da-31fa6e2e42b9" providerId="ADAL" clId="{95A7DD06-4E0E-5FCC-98AD-023DB0AF47C1}" dt="2026-06-15T22:20:26.617" v="2090" actId="14100"/>
          <ac:spMkLst>
            <pc:docMk/>
            <pc:sldMk cId="996265249" sldId="288"/>
            <ac:spMk id="5" creationId="{A59F6436-1678-1B10-ABCC-326C09418FB1}"/>
          </ac:spMkLst>
        </pc:spChg>
        <pc:spChg chg="add mod">
          <ac:chgData name="Timothy Smith" userId="ef65343d-f657-4da4-86da-31fa6e2e42b9" providerId="ADAL" clId="{95A7DD06-4E0E-5FCC-98AD-023DB0AF47C1}" dt="2026-06-16T06:40:15.072" v="3186" actId="1076"/>
          <ac:spMkLst>
            <pc:docMk/>
            <pc:sldMk cId="996265249" sldId="288"/>
            <ac:spMk id="22" creationId="{E77D1F88-98D0-AF7B-5B2C-EBB9853A34A7}"/>
          </ac:spMkLst>
        </pc:spChg>
        <pc:spChg chg="add mod">
          <ac:chgData name="Timothy Smith" userId="ef65343d-f657-4da4-86da-31fa6e2e42b9" providerId="ADAL" clId="{95A7DD06-4E0E-5FCC-98AD-023DB0AF47C1}" dt="2026-06-16T06:40:15.072" v="3186" actId="1076"/>
          <ac:spMkLst>
            <pc:docMk/>
            <pc:sldMk cId="996265249" sldId="288"/>
            <ac:spMk id="24" creationId="{1F258D86-2C30-5F2B-3CE7-8A50F2AC5EEC}"/>
          </ac:spMkLst>
        </pc:spChg>
        <pc:spChg chg="add mod">
          <ac:chgData name="Timothy Smith" userId="ef65343d-f657-4da4-86da-31fa6e2e42b9" providerId="ADAL" clId="{95A7DD06-4E0E-5FCC-98AD-023DB0AF47C1}" dt="2026-06-15T20:46:14.505" v="420" actId="1076"/>
          <ac:spMkLst>
            <pc:docMk/>
            <pc:sldMk cId="996265249" sldId="288"/>
            <ac:spMk id="25" creationId="{ED82E852-C160-B2EB-0B30-16D4A325969C}"/>
          </ac:spMkLst>
        </pc:spChg>
        <pc:spChg chg="add mod">
          <ac:chgData name="Timothy Smith" userId="ef65343d-f657-4da4-86da-31fa6e2e42b9" providerId="ADAL" clId="{95A7DD06-4E0E-5FCC-98AD-023DB0AF47C1}" dt="2026-06-16T06:40:21.150" v="3188" actId="1076"/>
          <ac:spMkLst>
            <pc:docMk/>
            <pc:sldMk cId="996265249" sldId="288"/>
            <ac:spMk id="26" creationId="{F1D3B04E-7A12-A300-B907-7345EF2CFC63}"/>
          </ac:spMkLst>
        </pc:spChg>
        <pc:spChg chg="add mod">
          <ac:chgData name="Timothy Smith" userId="ef65343d-f657-4da4-86da-31fa6e2e42b9" providerId="ADAL" clId="{95A7DD06-4E0E-5FCC-98AD-023DB0AF47C1}" dt="2026-06-16T06:40:21.150" v="3188" actId="1076"/>
          <ac:spMkLst>
            <pc:docMk/>
            <pc:sldMk cId="996265249" sldId="288"/>
            <ac:spMk id="27" creationId="{36A4760A-5406-9A48-8D40-971A43ACB69B}"/>
          </ac:spMkLst>
        </pc:spChg>
        <pc:spChg chg="add mod">
          <ac:chgData name="Timothy Smith" userId="ef65343d-f657-4da4-86da-31fa6e2e42b9" providerId="ADAL" clId="{95A7DD06-4E0E-5FCC-98AD-023DB0AF47C1}" dt="2026-06-16T06:40:26.158" v="3190" actId="1076"/>
          <ac:spMkLst>
            <pc:docMk/>
            <pc:sldMk cId="996265249" sldId="288"/>
            <ac:spMk id="28" creationId="{A1F917FC-8DAD-2973-41FF-367B5E73C700}"/>
          </ac:spMkLst>
        </pc:spChg>
        <pc:spChg chg="add mod">
          <ac:chgData name="Timothy Smith" userId="ef65343d-f657-4da4-86da-31fa6e2e42b9" providerId="ADAL" clId="{95A7DD06-4E0E-5FCC-98AD-023DB0AF47C1}" dt="2026-06-15T22:18:03.062" v="1947" actId="1076"/>
          <ac:spMkLst>
            <pc:docMk/>
            <pc:sldMk cId="996265249" sldId="288"/>
            <ac:spMk id="30" creationId="{962D6E14-EAAC-2381-C2F1-D24F5036C8D7}"/>
          </ac:spMkLst>
        </pc:spChg>
        <pc:spChg chg="add mod">
          <ac:chgData name="Timothy Smith" userId="ef65343d-f657-4da4-86da-31fa6e2e42b9" providerId="ADAL" clId="{95A7DD06-4E0E-5FCC-98AD-023DB0AF47C1}" dt="2026-06-15T22:17:55.420" v="1946" actId="1076"/>
          <ac:spMkLst>
            <pc:docMk/>
            <pc:sldMk cId="996265249" sldId="288"/>
            <ac:spMk id="32" creationId="{3AD16B73-399A-6991-2057-53FA93334EAF}"/>
          </ac:spMkLst>
        </pc:spChg>
        <pc:spChg chg="add mod">
          <ac:chgData name="Timothy Smith" userId="ef65343d-f657-4da4-86da-31fa6e2e42b9" providerId="ADAL" clId="{95A7DD06-4E0E-5FCC-98AD-023DB0AF47C1}" dt="2026-06-16T06:41:20.304" v="3200" actId="1076"/>
          <ac:spMkLst>
            <pc:docMk/>
            <pc:sldMk cId="996265249" sldId="288"/>
            <ac:spMk id="34" creationId="{6882C38B-4AB7-376A-E7F3-009D9DDFE7E1}"/>
          </ac:spMkLst>
        </pc:spChg>
        <pc:spChg chg="add mod">
          <ac:chgData name="Timothy Smith" userId="ef65343d-f657-4da4-86da-31fa6e2e42b9" providerId="ADAL" clId="{95A7DD06-4E0E-5FCC-98AD-023DB0AF47C1}" dt="2026-06-15T22:18:45.951" v="1952" actId="208"/>
          <ac:spMkLst>
            <pc:docMk/>
            <pc:sldMk cId="996265249" sldId="288"/>
            <ac:spMk id="35" creationId="{C2D2B363-FCEF-A130-435E-0BA739231E0C}"/>
          </ac:spMkLst>
        </pc:spChg>
        <pc:spChg chg="add mod">
          <ac:chgData name="Timothy Smith" userId="ef65343d-f657-4da4-86da-31fa6e2e42b9" providerId="ADAL" clId="{95A7DD06-4E0E-5FCC-98AD-023DB0AF47C1}" dt="2026-06-15T22:19:25.892" v="1997" actId="1076"/>
          <ac:spMkLst>
            <pc:docMk/>
            <pc:sldMk cId="996265249" sldId="288"/>
            <ac:spMk id="36" creationId="{11C29D17-2AEF-1E14-1225-0557FA71C7A5}"/>
          </ac:spMkLst>
        </pc:spChg>
        <pc:spChg chg="add mod">
          <ac:chgData name="Timothy Smith" userId="ef65343d-f657-4da4-86da-31fa6e2e42b9" providerId="ADAL" clId="{95A7DD06-4E0E-5FCC-98AD-023DB0AF47C1}" dt="2026-06-16T06:40:26.158" v="3190" actId="1076"/>
          <ac:spMkLst>
            <pc:docMk/>
            <pc:sldMk cId="996265249" sldId="288"/>
            <ac:spMk id="37" creationId="{B2065945-B6D3-FE31-4A2C-DB0147BB71DF}"/>
          </ac:spMkLst>
        </pc:spChg>
        <pc:grpChg chg="add mod">
          <ac:chgData name="Timothy Smith" userId="ef65343d-f657-4da4-86da-31fa6e2e42b9" providerId="ADAL" clId="{95A7DD06-4E0E-5FCC-98AD-023DB0AF47C1}" dt="2026-06-15T22:17:44.922" v="1945" actId="1076"/>
          <ac:grpSpMkLst>
            <pc:docMk/>
            <pc:sldMk cId="996265249" sldId="288"/>
            <ac:grpSpMk id="6" creationId="{B69B4302-0EAF-A6A7-8DAC-75D3D72DCE60}"/>
          </ac:grpSpMkLst>
        </pc:grpChg>
        <pc:grpChg chg="add mod">
          <ac:chgData name="Timothy Smith" userId="ef65343d-f657-4da4-86da-31fa6e2e42b9" providerId="ADAL" clId="{95A7DD06-4E0E-5FCC-98AD-023DB0AF47C1}" dt="2026-06-15T20:45:36.320" v="408" actId="1076"/>
          <ac:grpSpMkLst>
            <pc:docMk/>
            <pc:sldMk cId="996265249" sldId="288"/>
            <ac:grpSpMk id="10" creationId="{B1E3AA6F-D800-6B1B-74F6-38A7307064C3}"/>
          </ac:grpSpMkLst>
        </pc:grpChg>
        <pc:grpChg chg="add mod">
          <ac:chgData name="Timothy Smith" userId="ef65343d-f657-4da4-86da-31fa6e2e42b9" providerId="ADAL" clId="{95A7DD06-4E0E-5FCC-98AD-023DB0AF47C1}" dt="2026-06-16T06:40:43.509" v="3191" actId="1076"/>
          <ac:grpSpMkLst>
            <pc:docMk/>
            <pc:sldMk cId="996265249" sldId="288"/>
            <ac:grpSpMk id="14" creationId="{2362D7BD-B053-D9D9-5F74-D148714D6DC8}"/>
          </ac:grpSpMkLst>
        </pc:grpChg>
        <pc:grpChg chg="add mod">
          <ac:chgData name="Timothy Smith" userId="ef65343d-f657-4da4-86da-31fa6e2e42b9" providerId="ADAL" clId="{95A7DD06-4E0E-5FCC-98AD-023DB0AF47C1}" dt="2026-06-16T06:40:46.409" v="3192" actId="1076"/>
          <ac:grpSpMkLst>
            <pc:docMk/>
            <pc:sldMk cId="996265249" sldId="288"/>
            <ac:grpSpMk id="18" creationId="{A065C81E-13C1-AB54-07B2-3A1AF47AF56F}"/>
          </ac:grpSpMkLst>
        </pc:grpChg>
        <pc:graphicFrameChg chg="add mod modGraphic">
          <ac:chgData name="Timothy Smith" userId="ef65343d-f657-4da4-86da-31fa6e2e42b9" providerId="ADAL" clId="{95A7DD06-4E0E-5FCC-98AD-023DB0AF47C1}" dt="2026-06-15T22:17:27.077" v="1937" actId="1076"/>
          <ac:graphicFrameMkLst>
            <pc:docMk/>
            <pc:sldMk cId="996265249" sldId="288"/>
            <ac:graphicFrameMk id="4" creationId="{C5AE5639-D789-3FAD-B8F8-6004078146D2}"/>
          </ac:graphicFrameMkLst>
        </pc:graphicFrameChg>
        <pc:picChg chg="mod">
          <ac:chgData name="Timothy Smith" userId="ef65343d-f657-4da4-86da-31fa6e2e42b9" providerId="ADAL" clId="{95A7DD06-4E0E-5FCC-98AD-023DB0AF47C1}" dt="2026-06-15T20:45:10.894" v="401"/>
          <ac:picMkLst>
            <pc:docMk/>
            <pc:sldMk cId="996265249" sldId="288"/>
            <ac:picMk id="7" creationId="{C82C753E-8729-AB09-5A4B-322EE9AB11D5}"/>
          </ac:picMkLst>
        </pc:picChg>
        <pc:picChg chg="mod">
          <ac:chgData name="Timothy Smith" userId="ef65343d-f657-4da4-86da-31fa6e2e42b9" providerId="ADAL" clId="{95A7DD06-4E0E-5FCC-98AD-023DB0AF47C1}" dt="2026-06-15T20:45:10.894" v="401"/>
          <ac:picMkLst>
            <pc:docMk/>
            <pc:sldMk cId="996265249" sldId="288"/>
            <ac:picMk id="8" creationId="{80DC2437-889C-4CFD-A123-1725F3D8BB06}"/>
          </ac:picMkLst>
        </pc:picChg>
        <pc:picChg chg="mod">
          <ac:chgData name="Timothy Smith" userId="ef65343d-f657-4da4-86da-31fa6e2e42b9" providerId="ADAL" clId="{95A7DD06-4E0E-5FCC-98AD-023DB0AF47C1}" dt="2026-06-15T20:45:10.894" v="401"/>
          <ac:picMkLst>
            <pc:docMk/>
            <pc:sldMk cId="996265249" sldId="288"/>
            <ac:picMk id="9" creationId="{3B71E484-911D-4820-31A3-0DD46E75B7F6}"/>
          </ac:picMkLst>
        </pc:picChg>
        <pc:picChg chg="mod">
          <ac:chgData name="Timothy Smith" userId="ef65343d-f657-4da4-86da-31fa6e2e42b9" providerId="ADAL" clId="{95A7DD06-4E0E-5FCC-98AD-023DB0AF47C1}" dt="2026-06-15T20:45:34.321" v="407"/>
          <ac:picMkLst>
            <pc:docMk/>
            <pc:sldMk cId="996265249" sldId="288"/>
            <ac:picMk id="11" creationId="{564FC792-0E15-CC2F-0D20-415101AACA2E}"/>
          </ac:picMkLst>
        </pc:picChg>
        <pc:picChg chg="mod">
          <ac:chgData name="Timothy Smith" userId="ef65343d-f657-4da4-86da-31fa6e2e42b9" providerId="ADAL" clId="{95A7DD06-4E0E-5FCC-98AD-023DB0AF47C1}" dt="2026-06-15T20:45:34.321" v="407"/>
          <ac:picMkLst>
            <pc:docMk/>
            <pc:sldMk cId="996265249" sldId="288"/>
            <ac:picMk id="12" creationId="{AE328404-C8C2-EBD2-E507-8D1C9E40285D}"/>
          </ac:picMkLst>
        </pc:picChg>
        <pc:picChg chg="mod">
          <ac:chgData name="Timothy Smith" userId="ef65343d-f657-4da4-86da-31fa6e2e42b9" providerId="ADAL" clId="{95A7DD06-4E0E-5FCC-98AD-023DB0AF47C1}" dt="2026-06-15T20:45:34.321" v="407"/>
          <ac:picMkLst>
            <pc:docMk/>
            <pc:sldMk cId="996265249" sldId="288"/>
            <ac:picMk id="13" creationId="{BBD4FA5B-CC9E-EEBF-A5AF-8B7B74B41F0D}"/>
          </ac:picMkLst>
        </pc:picChg>
        <pc:picChg chg="mod">
          <ac:chgData name="Timothy Smith" userId="ef65343d-f657-4da4-86da-31fa6e2e42b9" providerId="ADAL" clId="{95A7DD06-4E0E-5FCC-98AD-023DB0AF47C1}" dt="2026-06-15T20:45:37.638" v="409"/>
          <ac:picMkLst>
            <pc:docMk/>
            <pc:sldMk cId="996265249" sldId="288"/>
            <ac:picMk id="15" creationId="{7B2FB1B9-C9E5-979F-4BDB-ECE598CE21D5}"/>
          </ac:picMkLst>
        </pc:picChg>
        <pc:picChg chg="mod">
          <ac:chgData name="Timothy Smith" userId="ef65343d-f657-4da4-86da-31fa6e2e42b9" providerId="ADAL" clId="{95A7DD06-4E0E-5FCC-98AD-023DB0AF47C1}" dt="2026-06-15T20:45:37.638" v="409"/>
          <ac:picMkLst>
            <pc:docMk/>
            <pc:sldMk cId="996265249" sldId="288"/>
            <ac:picMk id="16" creationId="{9A1FDE38-53D8-3E8D-6E86-0655F4557815}"/>
          </ac:picMkLst>
        </pc:picChg>
        <pc:picChg chg="mod">
          <ac:chgData name="Timothy Smith" userId="ef65343d-f657-4da4-86da-31fa6e2e42b9" providerId="ADAL" clId="{95A7DD06-4E0E-5FCC-98AD-023DB0AF47C1}" dt="2026-06-15T20:45:37.638" v="409"/>
          <ac:picMkLst>
            <pc:docMk/>
            <pc:sldMk cId="996265249" sldId="288"/>
            <ac:picMk id="17" creationId="{38352BB1-4B24-67F2-5AC2-22A44E3F9433}"/>
          </ac:picMkLst>
        </pc:picChg>
        <pc:picChg chg="mod">
          <ac:chgData name="Timothy Smith" userId="ef65343d-f657-4da4-86da-31fa6e2e42b9" providerId="ADAL" clId="{95A7DD06-4E0E-5FCC-98AD-023DB0AF47C1}" dt="2026-06-15T20:45:42.056" v="411"/>
          <ac:picMkLst>
            <pc:docMk/>
            <pc:sldMk cId="996265249" sldId="288"/>
            <ac:picMk id="19" creationId="{B3958B92-21E2-F9A4-F02E-AE87358479A3}"/>
          </ac:picMkLst>
        </pc:picChg>
        <pc:picChg chg="mod">
          <ac:chgData name="Timothy Smith" userId="ef65343d-f657-4da4-86da-31fa6e2e42b9" providerId="ADAL" clId="{95A7DD06-4E0E-5FCC-98AD-023DB0AF47C1}" dt="2026-06-15T20:45:42.056" v="411"/>
          <ac:picMkLst>
            <pc:docMk/>
            <pc:sldMk cId="996265249" sldId="288"/>
            <ac:picMk id="20" creationId="{97E372BA-7794-C125-B94B-D84168AE0570}"/>
          </ac:picMkLst>
        </pc:picChg>
        <pc:picChg chg="mod">
          <ac:chgData name="Timothy Smith" userId="ef65343d-f657-4da4-86da-31fa6e2e42b9" providerId="ADAL" clId="{95A7DD06-4E0E-5FCC-98AD-023DB0AF47C1}" dt="2026-06-15T20:45:42.056" v="411"/>
          <ac:picMkLst>
            <pc:docMk/>
            <pc:sldMk cId="996265249" sldId="288"/>
            <ac:picMk id="21" creationId="{DB1E29EA-75CA-8D3B-2B22-C291B644EA97}"/>
          </ac:picMkLst>
        </pc:picChg>
        <pc:cxnChg chg="add mod">
          <ac:chgData name="Timothy Smith" userId="ef65343d-f657-4da4-86da-31fa6e2e42b9" providerId="ADAL" clId="{95A7DD06-4E0E-5FCC-98AD-023DB0AF47C1}" dt="2026-06-16T06:40:57.521" v="3193" actId="1076"/>
          <ac:cxnSpMkLst>
            <pc:docMk/>
            <pc:sldMk cId="996265249" sldId="288"/>
            <ac:cxnSpMk id="23" creationId="{A4AC110D-1B83-FE9B-2C6A-211C2B45835E}"/>
          </ac:cxnSpMkLst>
        </pc:cxnChg>
        <pc:cxnChg chg="add mod">
          <ac:chgData name="Timothy Smith" userId="ef65343d-f657-4da4-86da-31fa6e2e42b9" providerId="ADAL" clId="{95A7DD06-4E0E-5FCC-98AD-023DB0AF47C1}" dt="2026-06-16T06:41:05.479" v="3194" actId="1076"/>
          <ac:cxnSpMkLst>
            <pc:docMk/>
            <pc:sldMk cId="996265249" sldId="288"/>
            <ac:cxnSpMk id="29" creationId="{9E20E25F-7617-4440-DAA0-4BE9DFA28B62}"/>
          </ac:cxnSpMkLst>
        </pc:cxnChg>
        <pc:cxnChg chg="add mod">
          <ac:chgData name="Timothy Smith" userId="ef65343d-f657-4da4-86da-31fa6e2e42b9" providerId="ADAL" clId="{95A7DD06-4E0E-5FCC-98AD-023DB0AF47C1}" dt="2026-06-15T22:17:55.420" v="1946" actId="1076"/>
          <ac:cxnSpMkLst>
            <pc:docMk/>
            <pc:sldMk cId="996265249" sldId="288"/>
            <ac:cxnSpMk id="31" creationId="{CE5F6812-E59B-50A6-F47B-63C9C814D382}"/>
          </ac:cxnSpMkLst>
        </pc:cxnChg>
        <pc:cxnChg chg="add mod">
          <ac:chgData name="Timothy Smith" userId="ef65343d-f657-4da4-86da-31fa6e2e42b9" providerId="ADAL" clId="{95A7DD06-4E0E-5FCC-98AD-023DB0AF47C1}" dt="2026-06-16T06:41:15.279" v="3199" actId="1076"/>
          <ac:cxnSpMkLst>
            <pc:docMk/>
            <pc:sldMk cId="996265249" sldId="288"/>
            <ac:cxnSpMk id="33" creationId="{D24D90EF-37D6-9490-C45F-A2FE9A2DCC88}"/>
          </ac:cxnSpMkLst>
        </pc:cxn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6-06-09T22:36:13.212" idx="1">
    <p:pos x="203" y="123"/>
    <p:text>@sergey.frolov@noaa.gov maybe a slide before this one explaining what replay is?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ea97219ad9_1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3ea97219ad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7fd4fbebc7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7fd4fbebc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7fd4fbebc7_0_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7fd4fbebc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8a6c24a468_0_8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8a6c24a46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AutoNum type="arabicPeriod"/>
            </a:pPr>
            <a:r>
              <a:rPr lang="en" dirty="0"/>
              <a:t>Can visually see features look good in the predictions.</a:t>
            </a:r>
            <a:endParaRPr dirty="0"/>
          </a:p>
          <a:p>
            <a:pPr marL="914400" lvl="1" indent="-298450" algn="l" rtl="0">
              <a:spcBef>
                <a:spcPts val="0"/>
              </a:spcBef>
              <a:spcAft>
                <a:spcPts val="0"/>
              </a:spcAft>
              <a:buSzPts val="1100"/>
              <a:buAutoNum type="alphaLcPeriod"/>
            </a:pPr>
            <a:r>
              <a:rPr lang="en" dirty="0"/>
              <a:t>Can follow individual synoptic scale storms in the target and predictions out to ~5 days, about what we see in the RMSE analysis</a:t>
            </a:r>
            <a:endParaRPr dirty="0"/>
          </a:p>
          <a:p>
            <a:pPr marL="914400" lvl="1" indent="-298450" algn="l" rtl="0">
              <a:spcBef>
                <a:spcPts val="0"/>
              </a:spcBef>
              <a:spcAft>
                <a:spcPts val="0"/>
              </a:spcAft>
              <a:buSzPts val="1100"/>
              <a:buAutoNum type="alphaLcPeriod"/>
            </a:pPr>
            <a:r>
              <a:rPr lang="en" dirty="0"/>
              <a:t>See some relatively sharp features in the predictions, at least over the mountainous regions and e.g. over the great lakes</a:t>
            </a:r>
            <a:endParaRPr dirty="0"/>
          </a:p>
          <a:p>
            <a:pPr marL="914400" lvl="1" indent="-298450" algn="l" rtl="0">
              <a:spcBef>
                <a:spcPts val="0"/>
              </a:spcBef>
              <a:spcAft>
                <a:spcPts val="0"/>
              </a:spcAft>
              <a:buSzPts val="1100"/>
              <a:buAutoNum type="alphaLcPeriod"/>
            </a:pPr>
            <a:r>
              <a:rPr lang="en" dirty="0"/>
              <a:t>Definitely smooth otherwise, especially over the Pacific ocean and over the US plains </a:t>
            </a:r>
            <a:endParaRPr dirty="0"/>
          </a:p>
          <a:p>
            <a:pPr marL="457200" lvl="0" indent="-298450" algn="l" rtl="0">
              <a:spcBef>
                <a:spcPts val="0"/>
              </a:spcBef>
              <a:spcAft>
                <a:spcPts val="0"/>
              </a:spcAft>
              <a:buSzPts val="1100"/>
              <a:buAutoNum type="arabicPeriod"/>
            </a:pPr>
            <a:r>
              <a:rPr lang="en" dirty="0"/>
              <a:t>After 5 days though, encouraged to see that the fields don’t lose all resemblance to reality, we just don’t see a 1:1 match like we were seeing in the first 5 days.</a:t>
            </a:r>
            <a:endParaRPr dirty="0"/>
          </a:p>
          <a:p>
            <a:pPr marL="457200" lvl="0" indent="-298450" algn="l" rtl="0">
              <a:spcBef>
                <a:spcPts val="0"/>
              </a:spcBef>
              <a:spcAft>
                <a:spcPts val="0"/>
              </a:spcAft>
              <a:buSzPts val="1100"/>
              <a:buAutoNum type="arabicPeriod"/>
            </a:pPr>
            <a:r>
              <a:rPr lang="en" dirty="0"/>
              <a:t>Also encouraged to see seamless behavior at the boundary, as this is not always the case in the data. The model is learning a dynamical representation that is stitching these two subdomains together.</a:t>
            </a:r>
            <a:endParaRPr dirty="0"/>
          </a:p>
          <a:p>
            <a:pPr marL="457200" lvl="0" indent="-298450" algn="l" rtl="0">
              <a:spcBef>
                <a:spcPts val="0"/>
              </a:spcBef>
              <a:spcAft>
                <a:spcPts val="0"/>
              </a:spcAft>
              <a:buSzPts val="1100"/>
              <a:buAutoNum type="arabicPeriod"/>
            </a:pPr>
            <a:r>
              <a:rPr lang="en" dirty="0"/>
              <a:t>Have not evaluated stability, but simply good to see visual lineup with the objective reality shown before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7f493921f3_0_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7f493921f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ecda2ed185_0_6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3ecda2ed185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7f493921f3_0_23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7f493921f3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8a6c24a468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8a6c24a46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8a6c24a468_0_5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8a6c24a468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nb-NO" dirty="0" err="1"/>
              <a:t>Assign</a:t>
            </a:r>
            <a:r>
              <a:rPr lang="nb-NO" dirty="0"/>
              <a:t> </a:t>
            </a:r>
            <a:r>
              <a:rPr lang="nb-NO" dirty="0" err="1"/>
              <a:t>colors</a:t>
            </a:r>
            <a:r>
              <a:rPr lang="nb-NO" dirty="0"/>
              <a:t>, </a:t>
            </a:r>
            <a:r>
              <a:rPr lang="nb-NO" dirty="0" err="1"/>
              <a:t>near</a:t>
            </a:r>
            <a:r>
              <a:rPr lang="nb-NO" dirty="0"/>
              <a:t> </a:t>
            </a:r>
            <a:r>
              <a:rPr lang="nb-NO" dirty="0" err="1"/>
              <a:t>surface</a:t>
            </a:r>
            <a:r>
              <a:rPr lang="nb-NO" dirty="0"/>
              <a:t> variables </a:t>
            </a:r>
            <a:r>
              <a:rPr lang="nb-NO" dirty="0" err="1"/>
              <a:t>along</a:t>
            </a:r>
            <a:r>
              <a:rPr lang="nb-NO" dirty="0"/>
              <a:t> </a:t>
            </a:r>
            <a:r>
              <a:rPr lang="nb-NO" dirty="0" err="1"/>
              <a:t>the</a:t>
            </a:r>
            <a:r>
              <a:rPr lang="nb-NO" dirty="0"/>
              <a:t> </a:t>
            </a:r>
            <a:r>
              <a:rPr lang="nb-NO" dirty="0" err="1"/>
              <a:t>top</a:t>
            </a:r>
            <a:r>
              <a:rPr lang="nb-NO" dirty="0"/>
              <a:t>, and </a:t>
            </a:r>
            <a:r>
              <a:rPr lang="nb-NO" dirty="0" err="1"/>
              <a:t>upper</a:t>
            </a:r>
            <a:r>
              <a:rPr lang="nb-NO" dirty="0"/>
              <a:t> </a:t>
            </a:r>
            <a:r>
              <a:rPr lang="nb-NO" dirty="0" err="1"/>
              <a:t>atmosphere</a:t>
            </a:r>
            <a:r>
              <a:rPr lang="nb-NO" dirty="0"/>
              <a:t> variables </a:t>
            </a:r>
            <a:r>
              <a:rPr lang="nb-NO" dirty="0" err="1"/>
              <a:t>along</a:t>
            </a:r>
            <a:r>
              <a:rPr lang="nb-NO" dirty="0"/>
              <a:t> </a:t>
            </a:r>
            <a:r>
              <a:rPr lang="nb-NO" dirty="0" err="1"/>
              <a:t>the</a:t>
            </a:r>
            <a:r>
              <a:rPr lang="nb-NO" dirty="0"/>
              <a:t> </a:t>
            </a:r>
            <a:r>
              <a:rPr lang="nb-NO" dirty="0" err="1"/>
              <a:t>bottom</a:t>
            </a:r>
            <a:endParaRPr lang="nb-NO" dirty="0"/>
          </a:p>
          <a:p>
            <a:pPr marL="171450" lvl="0" indent="-171450" algn="l" rtl="0">
              <a:spcBef>
                <a:spcPts val="0"/>
              </a:spcBef>
              <a:spcAft>
                <a:spcPts val="0"/>
              </a:spcAft>
            </a:pPr>
            <a:r>
              <a:rPr lang="nb-NO" dirty="0"/>
              <a:t>First, </a:t>
            </a:r>
            <a:r>
              <a:rPr lang="nb-NO" dirty="0" err="1"/>
              <a:t>the</a:t>
            </a:r>
            <a:r>
              <a:rPr lang="nb-NO" dirty="0"/>
              <a:t> </a:t>
            </a:r>
            <a:r>
              <a:rPr lang="nb-NO" dirty="0" err="1"/>
              <a:t>near</a:t>
            </a:r>
            <a:r>
              <a:rPr lang="nb-NO" dirty="0"/>
              <a:t> </a:t>
            </a:r>
            <a:r>
              <a:rPr lang="nb-NO" dirty="0" err="1"/>
              <a:t>surface</a:t>
            </a:r>
            <a:r>
              <a:rPr lang="nb-NO" dirty="0"/>
              <a:t> variables </a:t>
            </a:r>
            <a:r>
              <a:rPr lang="nb-NO" dirty="0" err="1"/>
              <a:t>are</a:t>
            </a:r>
            <a:r>
              <a:rPr lang="nb-NO" dirty="0"/>
              <a:t> </a:t>
            </a:r>
            <a:r>
              <a:rPr lang="nb-NO" dirty="0" err="1"/>
              <a:t>where</a:t>
            </a:r>
            <a:r>
              <a:rPr lang="nb-NO" dirty="0"/>
              <a:t> </a:t>
            </a:r>
            <a:r>
              <a:rPr lang="nb-NO" dirty="0" err="1"/>
              <a:t>we</a:t>
            </a:r>
            <a:r>
              <a:rPr lang="nb-NO" dirty="0"/>
              <a:t> </a:t>
            </a:r>
            <a:r>
              <a:rPr lang="nb-NO" dirty="0" err="1"/>
              <a:t>see</a:t>
            </a:r>
            <a:r>
              <a:rPr lang="nb-NO" dirty="0"/>
              <a:t> </a:t>
            </a:r>
            <a:r>
              <a:rPr lang="nb-NO" dirty="0" err="1"/>
              <a:t>the</a:t>
            </a:r>
            <a:r>
              <a:rPr lang="nb-NO" dirty="0"/>
              <a:t> most positive </a:t>
            </a:r>
            <a:r>
              <a:rPr lang="nb-NO" dirty="0" err="1"/>
              <a:t>results</a:t>
            </a:r>
            <a:r>
              <a:rPr lang="nb-NO" dirty="0"/>
              <a:t>. Here </a:t>
            </a:r>
            <a:r>
              <a:rPr lang="nb-NO" dirty="0" err="1"/>
              <a:t>Nested</a:t>
            </a:r>
            <a:r>
              <a:rPr lang="nb-NO" dirty="0"/>
              <a:t>-EAGLE </a:t>
            </a:r>
            <a:r>
              <a:rPr lang="nb-NO" dirty="0" err="1"/>
              <a:t>outperforms</a:t>
            </a:r>
            <a:r>
              <a:rPr lang="nb-NO" dirty="0"/>
              <a:t> </a:t>
            </a:r>
            <a:r>
              <a:rPr lang="nb-NO" dirty="0" err="1"/>
              <a:t>the</a:t>
            </a:r>
            <a:r>
              <a:rPr lang="nb-NO" dirty="0"/>
              <a:t> </a:t>
            </a:r>
            <a:r>
              <a:rPr lang="nb-NO" dirty="0" err="1"/>
              <a:t>two</a:t>
            </a:r>
            <a:r>
              <a:rPr lang="nb-NO" dirty="0"/>
              <a:t> </a:t>
            </a:r>
            <a:r>
              <a:rPr lang="nb-NO" dirty="0" err="1"/>
              <a:t>operational</a:t>
            </a:r>
            <a:r>
              <a:rPr lang="nb-NO" dirty="0"/>
              <a:t> baselines </a:t>
            </a:r>
            <a:r>
              <a:rPr lang="nb-NO" dirty="0" err="1"/>
              <a:t>out</a:t>
            </a:r>
            <a:r>
              <a:rPr lang="nb-NO" dirty="0"/>
              <a:t> to at </a:t>
            </a:r>
            <a:r>
              <a:rPr lang="nb-NO" dirty="0" err="1"/>
              <a:t>least</a:t>
            </a:r>
            <a:r>
              <a:rPr lang="nb-NO" dirty="0"/>
              <a:t> 5 </a:t>
            </a:r>
            <a:r>
              <a:rPr lang="nb-NO" dirty="0" err="1"/>
              <a:t>days</a:t>
            </a:r>
            <a:r>
              <a:rPr lang="nb-NO" dirty="0"/>
              <a:t> or so.</a:t>
            </a:r>
          </a:p>
          <a:p>
            <a:pPr marL="171450" lvl="0" indent="-171450" algn="l" rtl="0">
              <a:spcBef>
                <a:spcPts val="0"/>
              </a:spcBef>
              <a:spcAft>
                <a:spcPts val="0"/>
              </a:spcAft>
            </a:pPr>
            <a:r>
              <a:rPr lang="nb-NO" dirty="0" err="1"/>
              <a:t>Near</a:t>
            </a:r>
            <a:r>
              <a:rPr lang="nb-NO" dirty="0"/>
              <a:t> </a:t>
            </a:r>
            <a:r>
              <a:rPr lang="nb-NO" dirty="0" err="1"/>
              <a:t>surface</a:t>
            </a:r>
            <a:r>
              <a:rPr lang="nb-NO" dirty="0"/>
              <a:t> </a:t>
            </a:r>
            <a:r>
              <a:rPr lang="nb-NO" dirty="0" err="1"/>
              <a:t>improved</a:t>
            </a:r>
            <a:r>
              <a:rPr lang="nb-NO" dirty="0"/>
              <a:t> initial </a:t>
            </a:r>
            <a:r>
              <a:rPr lang="nb-NO" dirty="0" err="1"/>
              <a:t>conditions</a:t>
            </a:r>
            <a:r>
              <a:rPr lang="nb-NO" dirty="0"/>
              <a:t> </a:t>
            </a:r>
            <a:r>
              <a:rPr lang="nb-NO" dirty="0" err="1"/>
              <a:t>are</a:t>
            </a:r>
            <a:r>
              <a:rPr lang="nb-NO" dirty="0"/>
              <a:t> from...</a:t>
            </a:r>
          </a:p>
          <a:p>
            <a:pPr marL="628650" lvl="1" indent="-171450" algn="l" rtl="0">
              <a:spcBef>
                <a:spcPts val="0"/>
              </a:spcBef>
              <a:spcAft>
                <a:spcPts val="0"/>
              </a:spcAft>
            </a:pPr>
            <a:r>
              <a:rPr lang="nb-NO" dirty="0" err="1"/>
              <a:t>HRRR’s</a:t>
            </a:r>
            <a:r>
              <a:rPr lang="nb-NO" dirty="0"/>
              <a:t> </a:t>
            </a:r>
            <a:r>
              <a:rPr lang="nb-NO" dirty="0" err="1"/>
              <a:t>hourly</a:t>
            </a:r>
            <a:r>
              <a:rPr lang="nb-NO" dirty="0"/>
              <a:t> </a:t>
            </a:r>
            <a:r>
              <a:rPr lang="nb-NO" dirty="0" err="1"/>
              <a:t>assimilation</a:t>
            </a:r>
            <a:r>
              <a:rPr lang="nb-NO" dirty="0"/>
              <a:t> </a:t>
            </a:r>
            <a:r>
              <a:rPr lang="nb-NO" dirty="0" err="1"/>
              <a:t>cycle</a:t>
            </a:r>
            <a:r>
              <a:rPr lang="nb-NO" dirty="0"/>
              <a:t> and </a:t>
            </a:r>
            <a:r>
              <a:rPr lang="nb-NO" dirty="0" err="1"/>
              <a:t>higher</a:t>
            </a:r>
            <a:r>
              <a:rPr lang="nb-NO" dirty="0"/>
              <a:t> spatial </a:t>
            </a:r>
            <a:r>
              <a:rPr lang="nb-NO" dirty="0" err="1"/>
              <a:t>resolution</a:t>
            </a:r>
            <a:endParaRPr lang="nb-NO" dirty="0"/>
          </a:p>
          <a:p>
            <a:pPr marL="628650" lvl="1" indent="-171450" algn="l" rtl="0">
              <a:spcBef>
                <a:spcPts val="0"/>
              </a:spcBef>
              <a:spcAft>
                <a:spcPts val="0"/>
              </a:spcAft>
            </a:pPr>
            <a:r>
              <a:rPr lang="nb-NO" dirty="0"/>
              <a:t>Better land </a:t>
            </a:r>
            <a:r>
              <a:rPr lang="nb-NO" dirty="0" err="1"/>
              <a:t>model</a:t>
            </a:r>
            <a:r>
              <a:rPr lang="nb-NO" dirty="0"/>
              <a:t>, </a:t>
            </a:r>
            <a:r>
              <a:rPr lang="nb-NO" dirty="0" err="1"/>
              <a:t>can</a:t>
            </a:r>
            <a:r>
              <a:rPr lang="nb-NO" dirty="0"/>
              <a:t> make </a:t>
            </a:r>
            <a:r>
              <a:rPr lang="nb-NO" dirty="0" err="1"/>
              <a:t>better</a:t>
            </a:r>
            <a:r>
              <a:rPr lang="nb-NO" dirty="0"/>
              <a:t> </a:t>
            </a:r>
            <a:r>
              <a:rPr lang="nb-NO" dirty="0" err="1"/>
              <a:t>use</a:t>
            </a:r>
            <a:r>
              <a:rPr lang="nb-NO" dirty="0"/>
              <a:t> </a:t>
            </a:r>
            <a:r>
              <a:rPr lang="nb-NO" dirty="0" err="1"/>
              <a:t>of</a:t>
            </a:r>
            <a:r>
              <a:rPr lang="nb-NO" dirty="0"/>
              <a:t> </a:t>
            </a:r>
            <a:r>
              <a:rPr lang="nb-NO" dirty="0" err="1"/>
              <a:t>near</a:t>
            </a:r>
            <a:r>
              <a:rPr lang="nb-NO" dirty="0"/>
              <a:t> </a:t>
            </a:r>
            <a:r>
              <a:rPr lang="nb-NO" dirty="0" err="1"/>
              <a:t>surface</a:t>
            </a:r>
            <a:r>
              <a:rPr lang="nb-NO" dirty="0"/>
              <a:t> </a:t>
            </a:r>
            <a:r>
              <a:rPr lang="nb-NO" dirty="0" err="1"/>
              <a:t>observations</a:t>
            </a:r>
            <a:endParaRPr lang="nb-NO" dirty="0"/>
          </a:p>
          <a:p>
            <a:pPr marL="628650" lvl="1" indent="-171450" algn="l" rtl="0">
              <a:spcBef>
                <a:spcPts val="0"/>
              </a:spcBef>
              <a:spcAft>
                <a:spcPts val="0"/>
              </a:spcAft>
            </a:pPr>
            <a:r>
              <a:rPr lang="nb-NO" dirty="0"/>
              <a:t>Better </a:t>
            </a:r>
            <a:r>
              <a:rPr lang="nb-NO" dirty="0" err="1"/>
              <a:t>observational</a:t>
            </a:r>
            <a:r>
              <a:rPr lang="nb-NO" dirty="0"/>
              <a:t> </a:t>
            </a:r>
            <a:r>
              <a:rPr lang="nb-NO" dirty="0" err="1"/>
              <a:t>coverage</a:t>
            </a:r>
            <a:r>
              <a:rPr lang="nb-NO" dirty="0"/>
              <a:t>, </a:t>
            </a:r>
            <a:r>
              <a:rPr lang="nb-NO" dirty="0" err="1"/>
              <a:t>uses</a:t>
            </a:r>
            <a:r>
              <a:rPr lang="nb-NO" dirty="0"/>
              <a:t> more </a:t>
            </a:r>
            <a:r>
              <a:rPr lang="nb-NO" dirty="0" err="1"/>
              <a:t>station</a:t>
            </a:r>
            <a:r>
              <a:rPr lang="nb-NO" dirty="0"/>
              <a:t> data </a:t>
            </a:r>
            <a:r>
              <a:rPr lang="nb-NO" dirty="0" err="1"/>
              <a:t>than</a:t>
            </a:r>
            <a:r>
              <a:rPr lang="nb-NO" dirty="0"/>
              <a:t> GFS</a:t>
            </a:r>
          </a:p>
          <a:p>
            <a:pPr marL="171450" lvl="0" indent="-171450" algn="l" rtl="0">
              <a:spcBef>
                <a:spcPts val="0"/>
              </a:spcBef>
              <a:spcAft>
                <a:spcPts val="0"/>
              </a:spcAft>
            </a:pPr>
            <a:r>
              <a:rPr lang="nb-NO" dirty="0"/>
              <a:t>For </a:t>
            </a:r>
            <a:r>
              <a:rPr lang="nb-NO" dirty="0" err="1"/>
              <a:t>near</a:t>
            </a:r>
            <a:r>
              <a:rPr lang="nb-NO" dirty="0"/>
              <a:t> </a:t>
            </a:r>
            <a:r>
              <a:rPr lang="nb-NO" dirty="0" err="1"/>
              <a:t>surface</a:t>
            </a:r>
            <a:r>
              <a:rPr lang="nb-NO" dirty="0"/>
              <a:t> </a:t>
            </a:r>
            <a:r>
              <a:rPr lang="nb-NO" dirty="0" err="1"/>
              <a:t>winds</a:t>
            </a:r>
            <a:r>
              <a:rPr lang="nb-NO" dirty="0"/>
              <a:t>, it leads HRRR and GFS by a </a:t>
            </a:r>
            <a:r>
              <a:rPr lang="nb-NO" dirty="0" err="1"/>
              <a:t>sizable</a:t>
            </a:r>
            <a:r>
              <a:rPr lang="nb-NO" dirty="0"/>
              <a:t> </a:t>
            </a:r>
            <a:r>
              <a:rPr lang="nb-NO" dirty="0" err="1"/>
              <a:t>margine</a:t>
            </a:r>
            <a:r>
              <a:rPr lang="nb-NO" dirty="0"/>
              <a:t>, </a:t>
            </a:r>
            <a:r>
              <a:rPr lang="nb-NO" dirty="0" err="1"/>
              <a:t>with</a:t>
            </a:r>
            <a:r>
              <a:rPr lang="nb-NO" dirty="0"/>
              <a:t> </a:t>
            </a:r>
            <a:r>
              <a:rPr lang="nb-NO" dirty="0" err="1"/>
              <a:t>approximately</a:t>
            </a:r>
            <a:r>
              <a:rPr lang="nb-NO" dirty="0"/>
              <a:t> a 2 </a:t>
            </a:r>
            <a:r>
              <a:rPr lang="nb-NO" dirty="0" err="1"/>
              <a:t>day</a:t>
            </a:r>
            <a:r>
              <a:rPr lang="nb-NO" dirty="0"/>
              <a:t> lead in skill </a:t>
            </a:r>
            <a:r>
              <a:rPr lang="nb-NO" dirty="0" err="1"/>
              <a:t>gain</a:t>
            </a:r>
            <a:r>
              <a:rPr lang="nb-NO" dirty="0"/>
              <a:t> over </a:t>
            </a:r>
            <a:r>
              <a:rPr lang="nb-NO" dirty="0" err="1"/>
              <a:t>looking</a:t>
            </a:r>
            <a:r>
              <a:rPr lang="nb-NO" dirty="0"/>
              <a:t> at </a:t>
            </a:r>
            <a:r>
              <a:rPr lang="nb-NO" dirty="0" err="1"/>
              <a:t>the</a:t>
            </a:r>
            <a:r>
              <a:rPr lang="nb-NO" dirty="0"/>
              <a:t> </a:t>
            </a:r>
            <a:r>
              <a:rPr lang="nb-NO" dirty="0" err="1"/>
              <a:t>near</a:t>
            </a:r>
            <a:r>
              <a:rPr lang="nb-NO" dirty="0"/>
              <a:t> </a:t>
            </a:r>
            <a:r>
              <a:rPr lang="nb-NO" dirty="0" err="1"/>
              <a:t>surface</a:t>
            </a:r>
            <a:r>
              <a:rPr lang="nb-NO" dirty="0"/>
              <a:t> variables, </a:t>
            </a:r>
          </a:p>
          <a:p>
            <a:pPr marL="171450" lvl="0" indent="-171450" algn="l" rtl="0">
              <a:spcBef>
                <a:spcPts val="0"/>
              </a:spcBef>
              <a:spcAft>
                <a:spcPts val="0"/>
              </a:spcAft>
            </a:pPr>
            <a:r>
              <a:rPr lang="nb-NO" dirty="0"/>
              <a:t>In </a:t>
            </a:r>
            <a:r>
              <a:rPr lang="nb-NO" dirty="0" err="1"/>
              <a:t>the</a:t>
            </a:r>
            <a:r>
              <a:rPr lang="nb-NO" dirty="0"/>
              <a:t> </a:t>
            </a:r>
            <a:r>
              <a:rPr lang="nb-NO" dirty="0" err="1"/>
              <a:t>upper</a:t>
            </a:r>
            <a:r>
              <a:rPr lang="nb-NO" dirty="0"/>
              <a:t> </a:t>
            </a:r>
            <a:r>
              <a:rPr lang="nb-NO" dirty="0" err="1"/>
              <a:t>atmosphere</a:t>
            </a:r>
            <a:r>
              <a:rPr lang="nb-NO" dirty="0"/>
              <a:t>, </a:t>
            </a:r>
            <a:r>
              <a:rPr lang="nb-NO" dirty="0" err="1"/>
              <a:t>the</a:t>
            </a:r>
            <a:r>
              <a:rPr lang="nb-NO" dirty="0"/>
              <a:t> skill </a:t>
            </a:r>
            <a:r>
              <a:rPr lang="nb-NO" dirty="0" err="1"/>
              <a:t>gain</a:t>
            </a:r>
            <a:r>
              <a:rPr lang="nb-NO" dirty="0"/>
              <a:t> is </a:t>
            </a:r>
            <a:r>
              <a:rPr lang="nb-NO" dirty="0" err="1"/>
              <a:t>much</a:t>
            </a:r>
            <a:r>
              <a:rPr lang="nb-NO" dirty="0"/>
              <a:t> more </a:t>
            </a:r>
            <a:r>
              <a:rPr lang="nb-NO" dirty="0" err="1"/>
              <a:t>muted</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we had to play with the loss function a bit, so this was a good check that we were not over prioritizing the US</a:t>
            </a:r>
          </a:p>
        </p:txBody>
      </p:sp>
    </p:spTree>
    <p:extLst>
      <p:ext uri="{BB962C8B-B14F-4D97-AF65-F5344CB8AC3E}">
        <p14:creationId xmlns:p14="http://schemas.microsoft.com/office/powerpoint/2010/main" val="3352676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ecda2ed185_0_12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ecda2ed185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100" b="0" i="0" u="none" strike="noStrike" cap="none" dirty="0">
                <a:solidFill>
                  <a:srgbClr val="000000"/>
                </a:solidFill>
                <a:effectLst/>
                <a:latin typeface="Arial"/>
                <a:ea typeface="Arial"/>
                <a:cs typeface="Arial"/>
                <a:sym typeface="Arial"/>
              </a:rPr>
              <a:t>The ML models still rely on GFS and HRRR initial conditions to run a forecast</a:t>
            </a:r>
          </a:p>
          <a:p>
            <a:pPr rtl="0"/>
            <a:r>
              <a:rPr lang="en-US" sz="1100" b="0" i="0" u="none" strike="noStrike" cap="none" dirty="0">
                <a:solidFill>
                  <a:srgbClr val="000000"/>
                </a:solidFill>
                <a:effectLst/>
                <a:latin typeface="Arial"/>
                <a:cs typeface="Arial"/>
                <a:sym typeface="Arial"/>
              </a:rPr>
              <a:t>Here we use these two models to understand how much of the skill in their forecasts are coming from the initial conditions, and how much is baked into the model at training time.</a:t>
            </a:r>
          </a:p>
          <a:p>
            <a:pPr rtl="0"/>
            <a:endParaRPr lang="en-US" b="0" dirty="0">
              <a:effectLst/>
            </a:endParaRPr>
          </a:p>
          <a:p>
            <a:pPr rtl="0"/>
            <a:r>
              <a:rPr lang="en-US" sz="1100" b="0" i="0" u="none" strike="noStrike" cap="none" dirty="0">
                <a:solidFill>
                  <a:srgbClr val="000000"/>
                </a:solidFill>
                <a:effectLst/>
                <a:latin typeface="Arial"/>
                <a:ea typeface="Arial"/>
                <a:cs typeface="Arial"/>
                <a:sym typeface="Arial"/>
              </a:rPr>
              <a:t>Nested-EAGLE is robust to degraded (relatively speaking) ICs, and it is clear that the nested training was beneficial in order to capture gains from HRRR analysis.</a:t>
            </a:r>
            <a:endParaRPr lang="en-US" b="0" dirty="0">
              <a:effectLst/>
            </a:endParaRPr>
          </a:p>
          <a:p>
            <a:pPr rtl="0"/>
            <a:r>
              <a:rPr lang="en-US" sz="1100" b="0" i="0" u="none" strike="noStrike" cap="none" dirty="0">
                <a:solidFill>
                  <a:srgbClr val="000000"/>
                </a:solidFill>
                <a:effectLst/>
                <a:latin typeface="Arial"/>
                <a:ea typeface="Arial"/>
                <a:cs typeface="Arial"/>
                <a:sym typeface="Arial"/>
              </a:rPr>
              <a:t>Improvements presumably from:</a:t>
            </a:r>
            <a:endParaRPr lang="en-US" b="0" dirty="0">
              <a:effectLst/>
            </a:endParaRPr>
          </a:p>
          <a:p>
            <a:endParaRPr lang="en-US" dirty="0"/>
          </a:p>
        </p:txBody>
      </p:sp>
    </p:spTree>
    <p:extLst>
      <p:ext uri="{BB962C8B-B14F-4D97-AF65-F5344CB8AC3E}">
        <p14:creationId xmlns:p14="http://schemas.microsoft.com/office/powerpoint/2010/main" val="4054650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827305"/>
            <a:ext cx="8520600" cy="2280667"/>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149029"/>
            <a:ext cx="8520600" cy="880667"/>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137150" y="152389"/>
            <a:ext cx="8869800" cy="636333"/>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137160" y="1016000"/>
            <a:ext cx="8869800" cy="3796000"/>
          </a:xfrm>
          <a:prstGeom prst="rect">
            <a:avLst/>
          </a:prstGeom>
        </p:spPr>
        <p:txBody>
          <a:bodyPr spcFirstLastPara="1" wrap="square" lIns="91425" tIns="91425" rIns="91425" bIns="91425" anchor="t" anchorCtr="0">
            <a:noAutofit/>
          </a:bodyPr>
          <a:lstStyle>
            <a:lvl1pPr marL="457196" lvl="0" indent="-342896">
              <a:spcBef>
                <a:spcPts val="0"/>
              </a:spcBef>
              <a:spcAft>
                <a:spcPts val="0"/>
              </a:spcAft>
              <a:buSzPts val="1800"/>
              <a:buChar char="●"/>
              <a:defRPr/>
            </a:lvl1pPr>
            <a:lvl2pPr marL="914391" lvl="1" indent="-317497">
              <a:spcBef>
                <a:spcPts val="0"/>
              </a:spcBef>
              <a:spcAft>
                <a:spcPts val="0"/>
              </a:spcAft>
              <a:buSzPts val="1400"/>
              <a:buChar char="○"/>
              <a:defRPr/>
            </a:lvl2pPr>
            <a:lvl3pPr marL="1371587" lvl="2" indent="-317497">
              <a:spcBef>
                <a:spcPts val="0"/>
              </a:spcBef>
              <a:spcAft>
                <a:spcPts val="0"/>
              </a:spcAft>
              <a:buSzPts val="1400"/>
              <a:buChar char="■"/>
              <a:defRPr/>
            </a:lvl3pPr>
            <a:lvl4pPr marL="1828782" lvl="3" indent="-317497">
              <a:spcBef>
                <a:spcPts val="0"/>
              </a:spcBef>
              <a:spcAft>
                <a:spcPts val="0"/>
              </a:spcAft>
              <a:buSzPts val="1400"/>
              <a:buChar char="●"/>
              <a:defRPr/>
            </a:lvl4pPr>
            <a:lvl5pPr marL="2285978" lvl="4" indent="-317497">
              <a:spcBef>
                <a:spcPts val="0"/>
              </a:spcBef>
              <a:spcAft>
                <a:spcPts val="0"/>
              </a:spcAft>
              <a:buSzPts val="1400"/>
              <a:buChar char="○"/>
              <a:defRPr/>
            </a:lvl5pPr>
            <a:lvl6pPr marL="2743173" lvl="5" indent="-317497">
              <a:spcBef>
                <a:spcPts val="0"/>
              </a:spcBef>
              <a:spcAft>
                <a:spcPts val="0"/>
              </a:spcAft>
              <a:buSzPts val="1400"/>
              <a:buChar char="■"/>
              <a:defRPr/>
            </a:lvl6pPr>
            <a:lvl7pPr marL="3200368" lvl="6" indent="-317497">
              <a:spcBef>
                <a:spcPts val="0"/>
              </a:spcBef>
              <a:spcAft>
                <a:spcPts val="0"/>
              </a:spcAft>
              <a:buSzPts val="1400"/>
              <a:buChar char="●"/>
              <a:defRPr/>
            </a:lvl7pPr>
            <a:lvl8pPr marL="3657563" lvl="7" indent="-317497">
              <a:spcBef>
                <a:spcPts val="0"/>
              </a:spcBef>
              <a:spcAft>
                <a:spcPts val="0"/>
              </a:spcAft>
              <a:buSzPts val="1400"/>
              <a:buChar char="○"/>
              <a:defRPr/>
            </a:lvl8pPr>
            <a:lvl9pPr marL="4114759" lvl="8" indent="-317497">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94472"/>
            <a:ext cx="8520600" cy="636333"/>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280528"/>
            <a:ext cx="3999900" cy="3796000"/>
          </a:xfrm>
          <a:prstGeom prst="rect">
            <a:avLst/>
          </a:prstGeom>
        </p:spPr>
        <p:txBody>
          <a:bodyPr spcFirstLastPara="1" wrap="square" lIns="91425" tIns="91425" rIns="91425" bIns="91425" anchor="t" anchorCtr="0">
            <a:normAutofit/>
          </a:bodyPr>
          <a:lstStyle>
            <a:lvl1pPr marL="457196" lvl="0" indent="-317497">
              <a:spcBef>
                <a:spcPts val="0"/>
              </a:spcBef>
              <a:spcAft>
                <a:spcPts val="0"/>
              </a:spcAft>
              <a:buSzPts val="1400"/>
              <a:buChar char="●"/>
              <a:defRPr sz="1400"/>
            </a:lvl1pPr>
            <a:lvl2pPr marL="914391" lvl="1" indent="-304797">
              <a:spcBef>
                <a:spcPts val="0"/>
              </a:spcBef>
              <a:spcAft>
                <a:spcPts val="0"/>
              </a:spcAft>
              <a:buSzPts val="1200"/>
              <a:buChar char="○"/>
              <a:defRPr sz="1200"/>
            </a:lvl2pPr>
            <a:lvl3pPr marL="1371587" lvl="2" indent="-304797">
              <a:spcBef>
                <a:spcPts val="0"/>
              </a:spcBef>
              <a:spcAft>
                <a:spcPts val="0"/>
              </a:spcAft>
              <a:buSzPts val="1200"/>
              <a:buChar char="■"/>
              <a:defRPr sz="1200"/>
            </a:lvl3pPr>
            <a:lvl4pPr marL="1828782" lvl="3" indent="-304797">
              <a:spcBef>
                <a:spcPts val="0"/>
              </a:spcBef>
              <a:spcAft>
                <a:spcPts val="0"/>
              </a:spcAft>
              <a:buSzPts val="1200"/>
              <a:buChar char="●"/>
              <a:defRPr sz="1200"/>
            </a:lvl4pPr>
            <a:lvl5pPr marL="2285978" lvl="4" indent="-304797">
              <a:spcBef>
                <a:spcPts val="0"/>
              </a:spcBef>
              <a:spcAft>
                <a:spcPts val="0"/>
              </a:spcAft>
              <a:buSzPts val="1200"/>
              <a:buChar char="○"/>
              <a:defRPr sz="1200"/>
            </a:lvl5pPr>
            <a:lvl6pPr marL="2743173" lvl="5" indent="-304797">
              <a:spcBef>
                <a:spcPts val="0"/>
              </a:spcBef>
              <a:spcAft>
                <a:spcPts val="0"/>
              </a:spcAft>
              <a:buSzPts val="1200"/>
              <a:buChar char="■"/>
              <a:defRPr sz="1200"/>
            </a:lvl6pPr>
            <a:lvl7pPr marL="3200368" lvl="6" indent="-304797">
              <a:spcBef>
                <a:spcPts val="0"/>
              </a:spcBef>
              <a:spcAft>
                <a:spcPts val="0"/>
              </a:spcAft>
              <a:buSzPts val="1200"/>
              <a:buChar char="●"/>
              <a:defRPr sz="1200"/>
            </a:lvl7pPr>
            <a:lvl8pPr marL="3657563" lvl="7" indent="-304797">
              <a:spcBef>
                <a:spcPts val="0"/>
              </a:spcBef>
              <a:spcAft>
                <a:spcPts val="0"/>
              </a:spcAft>
              <a:buSzPts val="1200"/>
              <a:buChar char="○"/>
              <a:defRPr sz="1200"/>
            </a:lvl8pPr>
            <a:lvl9pPr marL="4114759" lvl="8" indent="-304797">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280528"/>
            <a:ext cx="3999900" cy="3796000"/>
          </a:xfrm>
          <a:prstGeom prst="rect">
            <a:avLst/>
          </a:prstGeom>
        </p:spPr>
        <p:txBody>
          <a:bodyPr spcFirstLastPara="1" wrap="square" lIns="91425" tIns="91425" rIns="91425" bIns="91425" anchor="t" anchorCtr="0">
            <a:normAutofit/>
          </a:bodyPr>
          <a:lstStyle>
            <a:lvl1pPr marL="457196" lvl="0" indent="-317497">
              <a:spcBef>
                <a:spcPts val="0"/>
              </a:spcBef>
              <a:spcAft>
                <a:spcPts val="0"/>
              </a:spcAft>
              <a:buSzPts val="1400"/>
              <a:buChar char="●"/>
              <a:defRPr sz="1400"/>
            </a:lvl1pPr>
            <a:lvl2pPr marL="914391" lvl="1" indent="-304797">
              <a:spcBef>
                <a:spcPts val="0"/>
              </a:spcBef>
              <a:spcAft>
                <a:spcPts val="0"/>
              </a:spcAft>
              <a:buSzPts val="1200"/>
              <a:buChar char="○"/>
              <a:defRPr sz="1200"/>
            </a:lvl2pPr>
            <a:lvl3pPr marL="1371587" lvl="2" indent="-304797">
              <a:spcBef>
                <a:spcPts val="0"/>
              </a:spcBef>
              <a:spcAft>
                <a:spcPts val="0"/>
              </a:spcAft>
              <a:buSzPts val="1200"/>
              <a:buChar char="■"/>
              <a:defRPr sz="1200"/>
            </a:lvl3pPr>
            <a:lvl4pPr marL="1828782" lvl="3" indent="-304797">
              <a:spcBef>
                <a:spcPts val="0"/>
              </a:spcBef>
              <a:spcAft>
                <a:spcPts val="0"/>
              </a:spcAft>
              <a:buSzPts val="1200"/>
              <a:buChar char="●"/>
              <a:defRPr sz="1200"/>
            </a:lvl4pPr>
            <a:lvl5pPr marL="2285978" lvl="4" indent="-304797">
              <a:spcBef>
                <a:spcPts val="0"/>
              </a:spcBef>
              <a:spcAft>
                <a:spcPts val="0"/>
              </a:spcAft>
              <a:buSzPts val="1200"/>
              <a:buChar char="○"/>
              <a:defRPr sz="1200"/>
            </a:lvl5pPr>
            <a:lvl6pPr marL="2743173" lvl="5" indent="-304797">
              <a:spcBef>
                <a:spcPts val="0"/>
              </a:spcBef>
              <a:spcAft>
                <a:spcPts val="0"/>
              </a:spcAft>
              <a:buSzPts val="1200"/>
              <a:buChar char="■"/>
              <a:defRPr sz="1200"/>
            </a:lvl6pPr>
            <a:lvl7pPr marL="3200368" lvl="6" indent="-304797">
              <a:spcBef>
                <a:spcPts val="0"/>
              </a:spcBef>
              <a:spcAft>
                <a:spcPts val="0"/>
              </a:spcAft>
              <a:buSzPts val="1200"/>
              <a:buChar char="●"/>
              <a:defRPr sz="1200"/>
            </a:lvl7pPr>
            <a:lvl8pPr marL="3657563" lvl="7" indent="-304797">
              <a:spcBef>
                <a:spcPts val="0"/>
              </a:spcBef>
              <a:spcAft>
                <a:spcPts val="0"/>
              </a:spcAft>
              <a:buSzPts val="1200"/>
              <a:buChar char="○"/>
              <a:defRPr sz="1200"/>
            </a:lvl8pPr>
            <a:lvl9pPr marL="4114759" lvl="8" indent="-304797">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94472"/>
            <a:ext cx="8520600" cy="636333"/>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m">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617333"/>
            <a:ext cx="2808000" cy="839667"/>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544001"/>
            <a:ext cx="2808000" cy="3532667"/>
          </a:xfrm>
          <a:prstGeom prst="rect">
            <a:avLst/>
          </a:prstGeom>
        </p:spPr>
        <p:txBody>
          <a:bodyPr spcFirstLastPara="1" wrap="square" lIns="91425" tIns="91425" rIns="91425" bIns="91425" anchor="t" anchorCtr="0">
            <a:normAutofit/>
          </a:bodyPr>
          <a:lstStyle>
            <a:lvl1pPr marL="457196" lvl="0" indent="-304797">
              <a:spcBef>
                <a:spcPts val="0"/>
              </a:spcBef>
              <a:spcAft>
                <a:spcPts val="0"/>
              </a:spcAft>
              <a:buSzPts val="1200"/>
              <a:buChar char="●"/>
              <a:defRPr sz="1200"/>
            </a:lvl1pPr>
            <a:lvl2pPr marL="914391" lvl="1" indent="-304797">
              <a:spcBef>
                <a:spcPts val="0"/>
              </a:spcBef>
              <a:spcAft>
                <a:spcPts val="0"/>
              </a:spcAft>
              <a:buSzPts val="1200"/>
              <a:buChar char="○"/>
              <a:defRPr sz="1200"/>
            </a:lvl2pPr>
            <a:lvl3pPr marL="1371587" lvl="2" indent="-304797">
              <a:spcBef>
                <a:spcPts val="0"/>
              </a:spcBef>
              <a:spcAft>
                <a:spcPts val="0"/>
              </a:spcAft>
              <a:buSzPts val="1200"/>
              <a:buChar char="■"/>
              <a:defRPr sz="1200"/>
            </a:lvl3pPr>
            <a:lvl4pPr marL="1828782" lvl="3" indent="-304797">
              <a:spcBef>
                <a:spcPts val="0"/>
              </a:spcBef>
              <a:spcAft>
                <a:spcPts val="0"/>
              </a:spcAft>
              <a:buSzPts val="1200"/>
              <a:buChar char="●"/>
              <a:defRPr sz="1200"/>
            </a:lvl4pPr>
            <a:lvl5pPr marL="2285978" lvl="4" indent="-304797">
              <a:spcBef>
                <a:spcPts val="0"/>
              </a:spcBef>
              <a:spcAft>
                <a:spcPts val="0"/>
              </a:spcAft>
              <a:buSzPts val="1200"/>
              <a:buChar char="○"/>
              <a:defRPr sz="1200"/>
            </a:lvl5pPr>
            <a:lvl6pPr marL="2743173" lvl="5" indent="-304797">
              <a:spcBef>
                <a:spcPts val="0"/>
              </a:spcBef>
              <a:spcAft>
                <a:spcPts val="0"/>
              </a:spcAft>
              <a:buSzPts val="1200"/>
              <a:buChar char="■"/>
              <a:defRPr sz="1200"/>
            </a:lvl6pPr>
            <a:lvl7pPr marL="3200368" lvl="6" indent="-304797">
              <a:spcBef>
                <a:spcPts val="0"/>
              </a:spcBef>
              <a:spcAft>
                <a:spcPts val="0"/>
              </a:spcAft>
              <a:buSzPts val="1200"/>
              <a:buChar char="●"/>
              <a:defRPr sz="1200"/>
            </a:lvl7pPr>
            <a:lvl8pPr marL="3657563" lvl="7" indent="-304797">
              <a:spcBef>
                <a:spcPts val="0"/>
              </a:spcBef>
              <a:spcAft>
                <a:spcPts val="0"/>
              </a:spcAft>
              <a:buSzPts val="1200"/>
              <a:buChar char="○"/>
              <a:defRPr sz="1200"/>
            </a:lvl8pPr>
            <a:lvl9pPr marL="4114759" lvl="8" indent="-304797">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500168"/>
            <a:ext cx="6367800" cy="4545333"/>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39"/>
            <a:ext cx="4572000" cy="571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 name="Google Shape;37;p9"/>
          <p:cNvSpPr txBox="1">
            <a:spLocks noGrp="1"/>
          </p:cNvSpPr>
          <p:nvPr>
            <p:ph type="title"/>
          </p:nvPr>
        </p:nvSpPr>
        <p:spPr>
          <a:xfrm>
            <a:off x="265500" y="1370194"/>
            <a:ext cx="4045200" cy="16470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114529"/>
            <a:ext cx="4045200" cy="1372333"/>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804529"/>
            <a:ext cx="3837000" cy="4105667"/>
          </a:xfrm>
          <a:prstGeom prst="rect">
            <a:avLst/>
          </a:prstGeom>
        </p:spPr>
        <p:txBody>
          <a:bodyPr spcFirstLastPara="1" wrap="square" lIns="91425" tIns="91425" rIns="91425" bIns="91425" anchor="ctr" anchorCtr="0">
            <a:normAutofit/>
          </a:bodyPr>
          <a:lstStyle>
            <a:lvl1pPr marL="457196" lvl="0" indent="-342896">
              <a:spcBef>
                <a:spcPts val="0"/>
              </a:spcBef>
              <a:spcAft>
                <a:spcPts val="0"/>
              </a:spcAft>
              <a:buSzPts val="1800"/>
              <a:buChar char="●"/>
              <a:defRPr/>
            </a:lvl1pPr>
            <a:lvl2pPr marL="914391" lvl="1" indent="-317497">
              <a:spcBef>
                <a:spcPts val="0"/>
              </a:spcBef>
              <a:spcAft>
                <a:spcPts val="0"/>
              </a:spcAft>
              <a:buSzPts val="1400"/>
              <a:buChar char="○"/>
              <a:defRPr/>
            </a:lvl2pPr>
            <a:lvl3pPr marL="1371587" lvl="2" indent="-317497">
              <a:spcBef>
                <a:spcPts val="0"/>
              </a:spcBef>
              <a:spcAft>
                <a:spcPts val="0"/>
              </a:spcAft>
              <a:buSzPts val="1400"/>
              <a:buChar char="■"/>
              <a:defRPr/>
            </a:lvl3pPr>
            <a:lvl4pPr marL="1828782" lvl="3" indent="-317497">
              <a:spcBef>
                <a:spcPts val="0"/>
              </a:spcBef>
              <a:spcAft>
                <a:spcPts val="0"/>
              </a:spcAft>
              <a:buSzPts val="1400"/>
              <a:buChar char="●"/>
              <a:defRPr/>
            </a:lvl4pPr>
            <a:lvl5pPr marL="2285978" lvl="4" indent="-317497">
              <a:spcBef>
                <a:spcPts val="0"/>
              </a:spcBef>
              <a:spcAft>
                <a:spcPts val="0"/>
              </a:spcAft>
              <a:buSzPts val="1400"/>
              <a:buChar char="○"/>
              <a:defRPr/>
            </a:lvl5pPr>
            <a:lvl6pPr marL="2743173" lvl="5" indent="-317497">
              <a:spcBef>
                <a:spcPts val="0"/>
              </a:spcBef>
              <a:spcAft>
                <a:spcPts val="0"/>
              </a:spcAft>
              <a:buSzPts val="1400"/>
              <a:buChar char="■"/>
              <a:defRPr/>
            </a:lvl6pPr>
            <a:lvl7pPr marL="3200368" lvl="6" indent="-317497">
              <a:spcBef>
                <a:spcPts val="0"/>
              </a:spcBef>
              <a:spcAft>
                <a:spcPts val="0"/>
              </a:spcAft>
              <a:buSzPts val="1400"/>
              <a:buChar char="●"/>
              <a:defRPr/>
            </a:lvl7pPr>
            <a:lvl8pPr marL="3657563" lvl="7" indent="-317497">
              <a:spcBef>
                <a:spcPts val="0"/>
              </a:spcBef>
              <a:spcAft>
                <a:spcPts val="0"/>
              </a:spcAft>
              <a:buSzPts val="1400"/>
              <a:buChar char="○"/>
              <a:defRPr/>
            </a:lvl8pPr>
            <a:lvl9pPr marL="4114759" lvl="8" indent="-317497">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700639"/>
            <a:ext cx="5998800" cy="672333"/>
          </a:xfrm>
          <a:prstGeom prst="rect">
            <a:avLst/>
          </a:prstGeom>
        </p:spPr>
        <p:txBody>
          <a:bodyPr spcFirstLastPara="1" wrap="square" lIns="91425" tIns="91425" rIns="91425" bIns="91425" anchor="ctr" anchorCtr="0">
            <a:normAutofit/>
          </a:bodyPr>
          <a:lstStyle>
            <a:lvl1pPr marL="457196" lvl="0" indent="-228597">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229029"/>
            <a:ext cx="8520600" cy="2181667"/>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502472"/>
            <a:ext cx="8520600" cy="1445333"/>
          </a:xfrm>
          <a:prstGeom prst="rect">
            <a:avLst/>
          </a:prstGeom>
        </p:spPr>
        <p:txBody>
          <a:bodyPr spcFirstLastPara="1" wrap="square" lIns="91425" tIns="91425" rIns="91425" bIns="91425" anchor="t" anchorCtr="0">
            <a:normAutofit/>
          </a:bodyPr>
          <a:lstStyle>
            <a:lvl1pPr marL="457196" lvl="0" indent="-342896" algn="ctr">
              <a:spcBef>
                <a:spcPts val="0"/>
              </a:spcBef>
              <a:spcAft>
                <a:spcPts val="0"/>
              </a:spcAft>
              <a:buSzPts val="1800"/>
              <a:buChar char="●"/>
              <a:defRPr/>
            </a:lvl1pPr>
            <a:lvl2pPr marL="914391" lvl="1" indent="-317497" algn="ctr">
              <a:spcBef>
                <a:spcPts val="0"/>
              </a:spcBef>
              <a:spcAft>
                <a:spcPts val="0"/>
              </a:spcAft>
              <a:buSzPts val="1400"/>
              <a:buChar char="○"/>
              <a:defRPr/>
            </a:lvl2pPr>
            <a:lvl3pPr marL="1371587" lvl="2" indent="-317497" algn="ctr">
              <a:spcBef>
                <a:spcPts val="0"/>
              </a:spcBef>
              <a:spcAft>
                <a:spcPts val="0"/>
              </a:spcAft>
              <a:buSzPts val="1400"/>
              <a:buChar char="■"/>
              <a:defRPr/>
            </a:lvl3pPr>
            <a:lvl4pPr marL="1828782" lvl="3" indent="-317497" algn="ctr">
              <a:spcBef>
                <a:spcPts val="0"/>
              </a:spcBef>
              <a:spcAft>
                <a:spcPts val="0"/>
              </a:spcAft>
              <a:buSzPts val="1400"/>
              <a:buChar char="●"/>
              <a:defRPr/>
            </a:lvl4pPr>
            <a:lvl5pPr marL="2285978" lvl="4" indent="-317497" algn="ctr">
              <a:spcBef>
                <a:spcPts val="0"/>
              </a:spcBef>
              <a:spcAft>
                <a:spcPts val="0"/>
              </a:spcAft>
              <a:buSzPts val="1400"/>
              <a:buChar char="○"/>
              <a:defRPr/>
            </a:lvl5pPr>
            <a:lvl6pPr marL="2743173" lvl="5" indent="-317497" algn="ctr">
              <a:spcBef>
                <a:spcPts val="0"/>
              </a:spcBef>
              <a:spcAft>
                <a:spcPts val="0"/>
              </a:spcAft>
              <a:buSzPts val="1400"/>
              <a:buChar char="■"/>
              <a:defRPr/>
            </a:lvl6pPr>
            <a:lvl7pPr marL="3200368" lvl="6" indent="-317497" algn="ctr">
              <a:spcBef>
                <a:spcPts val="0"/>
              </a:spcBef>
              <a:spcAft>
                <a:spcPts val="0"/>
              </a:spcAft>
              <a:buSzPts val="1400"/>
              <a:buChar char="●"/>
              <a:defRPr/>
            </a:lvl7pPr>
            <a:lvl8pPr marL="3657563" lvl="7" indent="-317497" algn="ctr">
              <a:spcBef>
                <a:spcPts val="0"/>
              </a:spcBef>
              <a:spcAft>
                <a:spcPts val="0"/>
              </a:spcAft>
              <a:buSzPts val="1400"/>
              <a:buChar char="○"/>
              <a:defRPr/>
            </a:lvl8pPr>
            <a:lvl9pPr marL="4114759" lvl="8" indent="-317497"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5181352"/>
            <a:ext cx="548700" cy="437333"/>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94472"/>
            <a:ext cx="8520600" cy="636333"/>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80528"/>
            <a:ext cx="8520600" cy="3796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5181352"/>
            <a:ext cx="548700" cy="437333"/>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6.emf"/><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journals.ametsoc.org/view/journals/aies/5/2/AIES-D-25-0001.1.xml" TargetMode="Externa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9.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iopscience.iop.org/article/10.1088/1367-2630/ab3b4c/met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9.png"/><Relationship Id="rId3" Type="http://schemas.openxmlformats.org/officeDocument/2006/relationships/image" Target="../media/image8.jpeg"/><Relationship Id="rId7" Type="http://schemas.openxmlformats.org/officeDocument/2006/relationships/image" Target="../media/image15.png"/><Relationship Id="rId12"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11.jpeg"/><Relationship Id="rId5" Type="http://schemas.openxmlformats.org/officeDocument/2006/relationships/image" Target="../media/image10.jpeg"/><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image" Target="../media/image9.jpeg"/><Relationship Id="rId9" Type="http://schemas.openxmlformats.org/officeDocument/2006/relationships/hyperlink" Target="https://journals.ametsoc.org/view/journals/aies/5/2/AIES-D-25-0001.1.xml" TargetMode="External"/><Relationship Id="rId1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ufs2arco.readthedocs.io/en/latest/" TargetMode="External"/><Relationship Id="rId7"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github.com/NOAA-PSL/eagle-tools" TargetMode="External"/><Relationship Id="rId5" Type="http://schemas.openxmlformats.org/officeDocument/2006/relationships/hyperlink" Target="https://nnja-ai.readthedocs.io/en/latest/" TargetMode="External"/><Relationship Id="rId4" Type="http://schemas.openxmlformats.org/officeDocument/2006/relationships/hyperlink" Target="https://www.brightband.com/data/nnja-a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rot="-5400000">
            <a:off x="-4771950" y="-2497525"/>
            <a:ext cx="9522600" cy="9969900"/>
          </a:xfrm>
          <a:prstGeom prst="pie">
            <a:avLst>
              <a:gd name="adj1" fmla="val 0"/>
              <a:gd name="adj2" fmla="val 10791941"/>
            </a:avLst>
          </a:prstGeom>
          <a:solidFill>
            <a:srgbClr val="CFE2F3"/>
          </a:solidFill>
          <a:ln>
            <a:noFill/>
          </a:ln>
        </p:spPr>
        <p:txBody>
          <a:bodyPr spcFirstLastPara="1" wrap="square" lIns="91425" tIns="91425" rIns="91425" bIns="91425" anchor="ctr" anchorCtr="0">
            <a:noAutofit/>
          </a:bodyPr>
          <a:lstStyle/>
          <a:p>
            <a:pPr algn="ctr"/>
            <a:endParaRPr dirty="0">
              <a:latin typeface="Roboto Medium"/>
              <a:ea typeface="Roboto Medium"/>
              <a:cs typeface="Roboto Medium"/>
              <a:sym typeface="Roboto Medium"/>
            </a:endParaRPr>
          </a:p>
        </p:txBody>
      </p:sp>
      <p:sp>
        <p:nvSpPr>
          <p:cNvPr id="55" name="Google Shape;55;p13"/>
          <p:cNvSpPr txBox="1"/>
          <p:nvPr/>
        </p:nvSpPr>
        <p:spPr>
          <a:xfrm>
            <a:off x="311700" y="168300"/>
            <a:ext cx="4231500" cy="2689200"/>
          </a:xfrm>
          <a:prstGeom prst="rect">
            <a:avLst/>
          </a:prstGeom>
          <a:noFill/>
          <a:ln>
            <a:noFill/>
          </a:ln>
        </p:spPr>
        <p:txBody>
          <a:bodyPr spcFirstLastPara="1" wrap="square" lIns="91425" tIns="91425" rIns="91425" bIns="91425" anchor="t" anchorCtr="0">
            <a:noAutofit/>
          </a:bodyPr>
          <a:lstStyle/>
          <a:p>
            <a:r>
              <a:rPr lang="en" sz="3000" dirty="0"/>
              <a:t>Nested-EAGLE:</a:t>
            </a:r>
            <a:endParaRPr sz="3000" dirty="0"/>
          </a:p>
          <a:p>
            <a:r>
              <a:rPr lang="en" sz="3000" dirty="0"/>
              <a:t>A Data Driven, Global Weather Model with High Resolution over the Contiguous US</a:t>
            </a:r>
            <a:endParaRPr sz="3000" dirty="0"/>
          </a:p>
        </p:txBody>
      </p:sp>
      <p:sp>
        <p:nvSpPr>
          <p:cNvPr id="56" name="Google Shape;56;p13"/>
          <p:cNvSpPr txBox="1"/>
          <p:nvPr/>
        </p:nvSpPr>
        <p:spPr>
          <a:xfrm>
            <a:off x="311699" y="2584527"/>
            <a:ext cx="4460326" cy="2689200"/>
          </a:xfrm>
          <a:prstGeom prst="rect">
            <a:avLst/>
          </a:prstGeom>
          <a:noFill/>
          <a:ln>
            <a:noFill/>
          </a:ln>
        </p:spPr>
        <p:txBody>
          <a:bodyPr spcFirstLastPara="1" wrap="square" lIns="91425" tIns="91425" rIns="91425" bIns="91425" anchor="b" anchorCtr="0">
            <a:normAutofit/>
          </a:bodyPr>
          <a:lstStyle/>
          <a:p>
            <a:r>
              <a:rPr lang="en" b="1" dirty="0"/>
              <a:t>Timothy Smith</a:t>
            </a:r>
            <a:br>
              <a:rPr lang="en" b="1" dirty="0"/>
            </a:br>
            <a:r>
              <a:rPr lang="en" b="1" dirty="0"/>
              <a:t>previously NOAA PSL, now at the Nansen Center</a:t>
            </a:r>
            <a:br>
              <a:rPr lang="en" b="1" dirty="0"/>
            </a:br>
            <a:endParaRPr b="1" dirty="0"/>
          </a:p>
          <a:p>
            <a:pPr>
              <a:buClr>
                <a:schemeClr val="dk1"/>
              </a:buClr>
              <a:buSzPts val="1100"/>
            </a:pPr>
            <a:r>
              <a:rPr lang="en" dirty="0">
                <a:solidFill>
                  <a:schemeClr val="dk1"/>
                </a:solidFill>
              </a:rPr>
              <a:t>Mariah Pope, EPIC</a:t>
            </a:r>
            <a:endParaRPr dirty="0"/>
          </a:p>
          <a:p>
            <a:r>
              <a:rPr lang="en" dirty="0"/>
              <a:t>Sergey Frolov, NOAA PSL</a:t>
            </a:r>
            <a:endParaRPr dirty="0"/>
          </a:p>
          <a:p>
            <a:r>
              <a:rPr lang="en" dirty="0"/>
              <a:t>Brett Basarab, CIRES/NOAA PSL</a:t>
            </a:r>
            <a:endParaRPr dirty="0"/>
          </a:p>
          <a:p>
            <a:r>
              <a:rPr lang="en" dirty="0"/>
              <a:t>Paul Madden, CIRES/NOAA GSL</a:t>
            </a:r>
          </a:p>
          <a:p>
            <a:r>
              <a:rPr lang="nb-NO" dirty="0"/>
              <a:t>Bo Huang, CIRES/NOAA PSL</a:t>
            </a:r>
            <a:endParaRPr dirty="0"/>
          </a:p>
          <a:p>
            <a:r>
              <a:rPr lang="en" dirty="0"/>
              <a:t>Daniel Abdi, CIRES/NOAA GSL</a:t>
            </a:r>
            <a:endParaRPr dirty="0"/>
          </a:p>
          <a:p>
            <a:r>
              <a:rPr lang="en" dirty="0"/>
              <a:t>Isidora Jankov, NOAA GSL</a:t>
            </a:r>
            <a:endParaRPr dirty="0"/>
          </a:p>
        </p:txBody>
      </p:sp>
      <p:pic>
        <p:nvPicPr>
          <p:cNvPr id="57" name="Google Shape;57;p13"/>
          <p:cNvPicPr preferRelativeResize="0"/>
          <p:nvPr/>
        </p:nvPicPr>
        <p:blipFill rotWithShape="1">
          <a:blip r:embed="rId3">
            <a:alphaModFix/>
          </a:blip>
          <a:srcRect/>
          <a:stretch/>
        </p:blipFill>
        <p:spPr>
          <a:xfrm>
            <a:off x="3199651" y="3803461"/>
            <a:ext cx="1141445" cy="1141445"/>
          </a:xfrm>
          <a:prstGeom prst="rect">
            <a:avLst/>
          </a:prstGeom>
          <a:noFill/>
          <a:ln>
            <a:noFill/>
          </a:ln>
        </p:spPr>
      </p:pic>
      <p:pic>
        <p:nvPicPr>
          <p:cNvPr id="10" name="Picture 9">
            <a:extLst>
              <a:ext uri="{FF2B5EF4-FFF2-40B4-BE49-F238E27FC236}">
                <a16:creationId xmlns:a16="http://schemas.microsoft.com/office/drawing/2014/main" id="{3E0A3E6A-7954-6832-D3D6-C3AE8C4FCF64}"/>
              </a:ext>
            </a:extLst>
          </p:cNvPr>
          <p:cNvPicPr>
            <a:picLocks noChangeAspect="1"/>
          </p:cNvPicPr>
          <p:nvPr/>
        </p:nvPicPr>
        <p:blipFill>
          <a:blip r:embed="rId4"/>
          <a:srcRect l="49559" t="4440" b="22428"/>
          <a:stretch>
            <a:fillRect/>
          </a:stretch>
        </p:blipFill>
        <p:spPr>
          <a:xfrm>
            <a:off x="5139547" y="679350"/>
            <a:ext cx="3865126" cy="3810353"/>
          </a:xfrm>
          <a:prstGeom prst="rect">
            <a:avLst/>
          </a:prstGeom>
        </p:spPr>
      </p:pic>
      <p:pic>
        <p:nvPicPr>
          <p:cNvPr id="11" name="Picture 10">
            <a:extLst>
              <a:ext uri="{FF2B5EF4-FFF2-40B4-BE49-F238E27FC236}">
                <a16:creationId xmlns:a16="http://schemas.microsoft.com/office/drawing/2014/main" id="{168B96AB-CE6F-7BA1-0304-B57C1BFBC54E}"/>
              </a:ext>
            </a:extLst>
          </p:cNvPr>
          <p:cNvPicPr>
            <a:picLocks noChangeAspect="1"/>
          </p:cNvPicPr>
          <p:nvPr/>
        </p:nvPicPr>
        <p:blipFill>
          <a:blip r:embed="rId4"/>
          <a:srcRect l="9550" t="78446" r="9858" b="-354"/>
          <a:stretch>
            <a:fillRect/>
          </a:stretch>
        </p:blipFill>
        <p:spPr>
          <a:xfrm>
            <a:off x="5271331" y="4489703"/>
            <a:ext cx="3601557" cy="6656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F90DF-9EC1-A896-5987-C4270B13CAC0}"/>
              </a:ext>
            </a:extLst>
          </p:cNvPr>
          <p:cNvSpPr>
            <a:spLocks noGrp="1"/>
          </p:cNvSpPr>
          <p:nvPr>
            <p:ph type="title"/>
          </p:nvPr>
        </p:nvSpPr>
        <p:spPr/>
        <p:txBody>
          <a:bodyPr>
            <a:normAutofit fontScale="90000"/>
          </a:bodyPr>
          <a:lstStyle/>
          <a:p>
            <a:r>
              <a:rPr lang="en-US"/>
              <a:t>Skill Gain from Errors of the Day, or Learned Constraints?</a:t>
            </a:r>
          </a:p>
        </p:txBody>
      </p:sp>
      <p:pic>
        <p:nvPicPr>
          <p:cNvPr id="6" name="Picture 5">
            <a:extLst>
              <a:ext uri="{FF2B5EF4-FFF2-40B4-BE49-F238E27FC236}">
                <a16:creationId xmlns:a16="http://schemas.microsoft.com/office/drawing/2014/main" id="{2853CC79-4CEA-0A72-135B-1FF65C7C961A}"/>
              </a:ext>
            </a:extLst>
          </p:cNvPr>
          <p:cNvPicPr>
            <a:picLocks noChangeAspect="1"/>
          </p:cNvPicPr>
          <p:nvPr/>
        </p:nvPicPr>
        <p:blipFill>
          <a:blip r:embed="rId3"/>
          <a:stretch>
            <a:fillRect/>
          </a:stretch>
        </p:blipFill>
        <p:spPr>
          <a:xfrm>
            <a:off x="193958" y="1315092"/>
            <a:ext cx="8595158" cy="2044557"/>
          </a:xfrm>
          <a:prstGeom prst="rect">
            <a:avLst/>
          </a:prstGeom>
        </p:spPr>
      </p:pic>
      <p:sp>
        <p:nvSpPr>
          <p:cNvPr id="4" name="Google Shape;151;p22">
            <a:extLst>
              <a:ext uri="{FF2B5EF4-FFF2-40B4-BE49-F238E27FC236}">
                <a16:creationId xmlns:a16="http://schemas.microsoft.com/office/drawing/2014/main" id="{4F484518-D8ED-8FB3-1BCA-5F238B3574FB}"/>
              </a:ext>
            </a:extLst>
          </p:cNvPr>
          <p:cNvSpPr/>
          <p:nvPr/>
        </p:nvSpPr>
        <p:spPr>
          <a:xfrm>
            <a:off x="1109218" y="4093943"/>
            <a:ext cx="2745387" cy="892500"/>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The models relax to the errors corresponding to their training</a:t>
            </a:r>
          </a:p>
        </p:txBody>
      </p:sp>
      <p:sp>
        <p:nvSpPr>
          <p:cNvPr id="7" name="Google Shape;151;p22">
            <a:extLst>
              <a:ext uri="{FF2B5EF4-FFF2-40B4-BE49-F238E27FC236}">
                <a16:creationId xmlns:a16="http://schemas.microsoft.com/office/drawing/2014/main" id="{9204257D-5FD0-4233-2C4A-84D95677FBF4}"/>
              </a:ext>
            </a:extLst>
          </p:cNvPr>
          <p:cNvSpPr/>
          <p:nvPr/>
        </p:nvSpPr>
        <p:spPr>
          <a:xfrm>
            <a:off x="5289395" y="4093943"/>
            <a:ext cx="2745387" cy="892500"/>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In this framework, improved initial conditions must be incorporated into training</a:t>
            </a:r>
          </a:p>
        </p:txBody>
      </p:sp>
    </p:spTree>
    <p:extLst>
      <p:ext uri="{BB962C8B-B14F-4D97-AF65-F5344CB8AC3E}">
        <p14:creationId xmlns:p14="http://schemas.microsoft.com/office/powerpoint/2010/main" val="3880844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CB4F3-3FE0-41B6-9EE4-3F65EFAA389F}"/>
              </a:ext>
            </a:extLst>
          </p:cNvPr>
          <p:cNvSpPr>
            <a:spLocks noGrp="1"/>
          </p:cNvSpPr>
          <p:nvPr>
            <p:ph type="title"/>
          </p:nvPr>
        </p:nvSpPr>
        <p:spPr/>
        <p:txBody>
          <a:bodyPr>
            <a:normAutofit fontScale="90000"/>
          </a:bodyPr>
          <a:lstStyle/>
          <a:p>
            <a:r>
              <a:rPr lang="en-US" dirty="0"/>
              <a:t>Should we abandon variable resolution and switch to global km-scale?</a:t>
            </a:r>
          </a:p>
        </p:txBody>
      </p:sp>
      <p:pic>
        <p:nvPicPr>
          <p:cNvPr id="4" name="Picture 3">
            <a:extLst>
              <a:ext uri="{FF2B5EF4-FFF2-40B4-BE49-F238E27FC236}">
                <a16:creationId xmlns:a16="http://schemas.microsoft.com/office/drawing/2014/main" id="{6D7E0DF8-2343-4CE8-87DD-B836BC2499AF}"/>
              </a:ext>
            </a:extLst>
          </p:cNvPr>
          <p:cNvPicPr>
            <a:picLocks noChangeAspect="1"/>
          </p:cNvPicPr>
          <p:nvPr/>
        </p:nvPicPr>
        <p:blipFill rotWithShape="1">
          <a:blip r:embed="rId2"/>
          <a:srcRect l="35410"/>
          <a:stretch/>
        </p:blipFill>
        <p:spPr>
          <a:xfrm>
            <a:off x="222422" y="1179168"/>
            <a:ext cx="5551645" cy="2044557"/>
          </a:xfrm>
          <a:prstGeom prst="rect">
            <a:avLst/>
          </a:prstGeom>
        </p:spPr>
      </p:pic>
      <p:pic>
        <p:nvPicPr>
          <p:cNvPr id="5" name="Picture 4">
            <a:extLst>
              <a:ext uri="{FF2B5EF4-FFF2-40B4-BE49-F238E27FC236}">
                <a16:creationId xmlns:a16="http://schemas.microsoft.com/office/drawing/2014/main" id="{9622A27E-B468-4812-97C7-EF0BDBB451F5}"/>
              </a:ext>
            </a:extLst>
          </p:cNvPr>
          <p:cNvPicPr>
            <a:picLocks noChangeAspect="1"/>
          </p:cNvPicPr>
          <p:nvPr/>
        </p:nvPicPr>
        <p:blipFill rotWithShape="1">
          <a:blip r:embed="rId3">
            <a:extLst>
              <a:ext uri="{28A0092B-C50C-407E-A947-70E740481C1C}">
                <a14:useLocalDpi xmlns:a14="http://schemas.microsoft.com/office/drawing/2010/main" val="0"/>
              </a:ext>
            </a:extLst>
          </a:blip>
          <a:srcRect t="4385"/>
          <a:stretch/>
        </p:blipFill>
        <p:spPr>
          <a:xfrm>
            <a:off x="485283" y="3642362"/>
            <a:ext cx="2429552" cy="1786940"/>
          </a:xfrm>
          <a:prstGeom prst="rect">
            <a:avLst/>
          </a:prstGeom>
        </p:spPr>
      </p:pic>
      <p:pic>
        <p:nvPicPr>
          <p:cNvPr id="6" name="Picture 5">
            <a:extLst>
              <a:ext uri="{FF2B5EF4-FFF2-40B4-BE49-F238E27FC236}">
                <a16:creationId xmlns:a16="http://schemas.microsoft.com/office/drawing/2014/main" id="{F97E9593-3C26-4B42-B518-1AD469B482C2}"/>
              </a:ext>
            </a:extLst>
          </p:cNvPr>
          <p:cNvPicPr>
            <a:picLocks noChangeAspect="1"/>
          </p:cNvPicPr>
          <p:nvPr/>
        </p:nvPicPr>
        <p:blipFill rotWithShape="1">
          <a:blip r:embed="rId3">
            <a:extLst>
              <a:ext uri="{28A0092B-C50C-407E-A947-70E740481C1C}">
                <a14:useLocalDpi xmlns:a14="http://schemas.microsoft.com/office/drawing/2010/main" val="0"/>
              </a:ext>
            </a:extLst>
          </a:blip>
          <a:srcRect l="7066" t="76015" r="77826" b="7392"/>
          <a:stretch/>
        </p:blipFill>
        <p:spPr>
          <a:xfrm>
            <a:off x="3404287" y="3830595"/>
            <a:ext cx="1433384" cy="1210962"/>
          </a:xfrm>
          <a:prstGeom prst="rect">
            <a:avLst/>
          </a:prstGeom>
        </p:spPr>
      </p:pic>
      <p:sp>
        <p:nvSpPr>
          <p:cNvPr id="7" name="Google Shape;151;p22">
            <a:extLst>
              <a:ext uri="{FF2B5EF4-FFF2-40B4-BE49-F238E27FC236}">
                <a16:creationId xmlns:a16="http://schemas.microsoft.com/office/drawing/2014/main" id="{2DA4A34D-28C7-4F5E-87A7-C39500A42B7B}"/>
              </a:ext>
            </a:extLst>
          </p:cNvPr>
          <p:cNvSpPr/>
          <p:nvPr/>
        </p:nvSpPr>
        <p:spPr>
          <a:xfrm>
            <a:off x="5832389" y="986219"/>
            <a:ext cx="3089189" cy="892500"/>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The AI models relax to the errors corresponding to their training</a:t>
            </a:r>
          </a:p>
        </p:txBody>
      </p:sp>
      <p:sp>
        <p:nvSpPr>
          <p:cNvPr id="8" name="Google Shape;151;p22">
            <a:extLst>
              <a:ext uri="{FF2B5EF4-FFF2-40B4-BE49-F238E27FC236}">
                <a16:creationId xmlns:a16="http://schemas.microsoft.com/office/drawing/2014/main" id="{FB6F21A4-1F86-4203-A689-6DC143EC4947}"/>
              </a:ext>
            </a:extLst>
          </p:cNvPr>
          <p:cNvSpPr/>
          <p:nvPr/>
        </p:nvSpPr>
        <p:spPr>
          <a:xfrm>
            <a:off x="5832388" y="2052956"/>
            <a:ext cx="3089189" cy="1451851"/>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With present technology, we can either generate training dataset using a free-running model at 3 km over the entire globe or with regional refinement </a:t>
            </a:r>
          </a:p>
        </p:txBody>
      </p:sp>
      <p:sp>
        <p:nvSpPr>
          <p:cNvPr id="9" name="Google Shape;151;p22">
            <a:extLst>
              <a:ext uri="{FF2B5EF4-FFF2-40B4-BE49-F238E27FC236}">
                <a16:creationId xmlns:a16="http://schemas.microsoft.com/office/drawing/2014/main" id="{24387C05-1AEF-495B-80BF-BFBAE96C9EA4}"/>
              </a:ext>
            </a:extLst>
          </p:cNvPr>
          <p:cNvSpPr/>
          <p:nvPr/>
        </p:nvSpPr>
        <p:spPr>
          <a:xfrm>
            <a:off x="5832387" y="3830595"/>
            <a:ext cx="3089189" cy="1451851"/>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Free-running models (e.g. CONUS404) are scientifically less skillful compared to data-constrained models (e.g. HRRR).</a:t>
            </a:r>
          </a:p>
        </p:txBody>
      </p:sp>
    </p:spTree>
    <p:extLst>
      <p:ext uri="{BB962C8B-B14F-4D97-AF65-F5344CB8AC3E}">
        <p14:creationId xmlns:p14="http://schemas.microsoft.com/office/powerpoint/2010/main" val="2040632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79"/>
          <p:cNvSpPr txBox="1">
            <a:spLocks noGrp="1"/>
          </p:cNvSpPr>
          <p:nvPr>
            <p:ph type="title"/>
          </p:nvPr>
        </p:nvSpPr>
        <p:spPr>
          <a:xfrm>
            <a:off x="322600" y="481425"/>
            <a:ext cx="8693100" cy="458400"/>
          </a:xfrm>
          <a:prstGeom prst="rect">
            <a:avLst/>
          </a:prstGeom>
        </p:spPr>
        <p:txBody>
          <a:bodyPr spcFirstLastPara="1" wrap="square" lIns="91425" tIns="91425" rIns="91425" bIns="91425" anchor="ctr" anchorCtr="0">
            <a:noAutofit/>
          </a:bodyPr>
          <a:lstStyle/>
          <a:p>
            <a:r>
              <a:rPr lang="en" sz="2700" dirty="0"/>
              <a:t>Nested Replay: </a:t>
            </a:r>
            <a:r>
              <a:rPr lang="en-US" sz="2700" dirty="0"/>
              <a:t>training data for the next version of Nested-EAGLE</a:t>
            </a:r>
            <a:endParaRPr sz="2700" dirty="0"/>
          </a:p>
        </p:txBody>
      </p:sp>
      <p:pic>
        <p:nvPicPr>
          <p:cNvPr id="384" name="Google Shape;384;p79"/>
          <p:cNvPicPr preferRelativeResize="0"/>
          <p:nvPr/>
        </p:nvPicPr>
        <p:blipFill>
          <a:blip r:embed="rId3">
            <a:alphaModFix/>
          </a:blip>
          <a:stretch>
            <a:fillRect/>
          </a:stretch>
        </p:blipFill>
        <p:spPr>
          <a:xfrm>
            <a:off x="170325" y="1262551"/>
            <a:ext cx="4267200" cy="3941693"/>
          </a:xfrm>
          <a:prstGeom prst="rect">
            <a:avLst/>
          </a:prstGeom>
          <a:noFill/>
          <a:ln>
            <a:noFill/>
          </a:ln>
        </p:spPr>
      </p:pic>
      <p:sp>
        <p:nvSpPr>
          <p:cNvPr id="385" name="Google Shape;385;p79"/>
          <p:cNvSpPr txBox="1"/>
          <p:nvPr/>
        </p:nvSpPr>
        <p:spPr>
          <a:xfrm>
            <a:off x="4572000" y="3488957"/>
            <a:ext cx="4346700" cy="1897669"/>
          </a:xfrm>
          <a:prstGeom prst="rect">
            <a:avLst/>
          </a:prstGeom>
          <a:noFill/>
          <a:ln>
            <a:noFill/>
          </a:ln>
        </p:spPr>
        <p:txBody>
          <a:bodyPr spcFirstLastPara="1" wrap="square" lIns="91425" tIns="91425" rIns="91425" bIns="91425" anchor="t" anchorCtr="0">
            <a:spAutoFit/>
          </a:bodyPr>
          <a:lstStyle/>
          <a:p>
            <a:pPr marL="12700">
              <a:lnSpc>
                <a:spcPct val="115000"/>
              </a:lnSpc>
              <a:spcBef>
                <a:spcPts val="400"/>
              </a:spcBef>
            </a:pPr>
            <a:r>
              <a:rPr lang="en" sz="1300" dirty="0">
                <a:solidFill>
                  <a:schemeClr val="dk1"/>
                </a:solidFill>
              </a:rPr>
              <a:t>Nested UFS configuration:</a:t>
            </a:r>
            <a:endParaRPr sz="1300" dirty="0">
              <a:solidFill>
                <a:schemeClr val="dk1"/>
              </a:solidFill>
            </a:endParaRPr>
          </a:p>
          <a:p>
            <a:pPr marL="457200" indent="-311150">
              <a:lnSpc>
                <a:spcPct val="115000"/>
              </a:lnSpc>
              <a:spcBef>
                <a:spcPts val="400"/>
              </a:spcBef>
              <a:buClr>
                <a:schemeClr val="dk1"/>
              </a:buClr>
              <a:buSzPts val="1300"/>
              <a:buChar char="●"/>
            </a:pPr>
            <a:r>
              <a:rPr lang="en" sz="1300" dirty="0">
                <a:solidFill>
                  <a:schemeClr val="dk1"/>
                </a:solidFill>
                <a:latin typeface="Century Gothic"/>
                <a:ea typeface="Century Gothic"/>
                <a:cs typeface="Century Gothic"/>
                <a:sym typeface="Century Gothic"/>
              </a:rPr>
              <a:t>Atm-only UFS 12 km global, 3 km CONUS replayed to ERA5.</a:t>
            </a:r>
            <a:endParaRPr sz="1300" dirty="0">
              <a:solidFill>
                <a:schemeClr val="dk1"/>
              </a:solidFill>
              <a:latin typeface="Century Gothic"/>
              <a:ea typeface="Century Gothic"/>
              <a:cs typeface="Century Gothic"/>
              <a:sym typeface="Century Gothic"/>
            </a:endParaRPr>
          </a:p>
          <a:p>
            <a:pPr marL="457200" indent="-311150">
              <a:lnSpc>
                <a:spcPct val="115000"/>
              </a:lnSpc>
              <a:buClr>
                <a:schemeClr val="dk1"/>
              </a:buClr>
              <a:buSzPts val="1300"/>
              <a:buChar char="●"/>
            </a:pPr>
            <a:r>
              <a:rPr lang="en" sz="1300" dirty="0">
                <a:solidFill>
                  <a:schemeClr val="dk1"/>
                </a:solidFill>
                <a:latin typeface="Century Gothic"/>
                <a:ea typeface="Century Gothic"/>
                <a:cs typeface="Century Gothic"/>
                <a:sym typeface="Century Gothic"/>
              </a:rPr>
              <a:t>Production starting later this summer (length ~10 years).</a:t>
            </a:r>
            <a:endParaRPr sz="1300" dirty="0">
              <a:solidFill>
                <a:schemeClr val="dk1"/>
              </a:solidFill>
              <a:latin typeface="Century Gothic"/>
              <a:ea typeface="Century Gothic"/>
              <a:cs typeface="Century Gothic"/>
              <a:sym typeface="Century Gothic"/>
            </a:endParaRPr>
          </a:p>
          <a:p>
            <a:pPr marL="457200" indent="-311150">
              <a:lnSpc>
                <a:spcPct val="115000"/>
              </a:lnSpc>
              <a:buClr>
                <a:schemeClr val="dk1"/>
              </a:buClr>
              <a:buSzPts val="1300"/>
              <a:buChar char="●"/>
            </a:pPr>
            <a:r>
              <a:rPr lang="en" sz="1300" dirty="0">
                <a:solidFill>
                  <a:schemeClr val="dk1"/>
                </a:solidFill>
                <a:latin typeface="Century Gothic"/>
                <a:ea typeface="Century Gothic"/>
                <a:cs typeface="Century Gothic"/>
                <a:sym typeface="Century Gothic"/>
              </a:rPr>
              <a:t>Early results show promising skill for improved representation of precipitation extremes.</a:t>
            </a:r>
            <a:endParaRPr sz="1300" dirty="0">
              <a:solidFill>
                <a:schemeClr val="dk1"/>
              </a:solidFill>
              <a:latin typeface="Century Gothic"/>
              <a:ea typeface="Century Gothic"/>
              <a:cs typeface="Century Gothic"/>
              <a:sym typeface="Century Gothic"/>
            </a:endParaRPr>
          </a:p>
        </p:txBody>
      </p:sp>
      <p:sp>
        <p:nvSpPr>
          <p:cNvPr id="5" name="Google Shape;151;p22">
            <a:extLst>
              <a:ext uri="{FF2B5EF4-FFF2-40B4-BE49-F238E27FC236}">
                <a16:creationId xmlns:a16="http://schemas.microsoft.com/office/drawing/2014/main" id="{234800FD-31FB-4AA4-BC5D-8E450BC63964}"/>
              </a:ext>
            </a:extLst>
          </p:cNvPr>
          <p:cNvSpPr/>
          <p:nvPr/>
        </p:nvSpPr>
        <p:spPr>
          <a:xfrm>
            <a:off x="4979774" y="1554629"/>
            <a:ext cx="3589638" cy="892500"/>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NOAA PSL aims to generate new training data for Nested-EAGLE models </a:t>
            </a:r>
            <a:br>
              <a:rPr lang="en-US" dirty="0"/>
            </a:br>
            <a:r>
              <a:rPr lang="en-US" dirty="0"/>
              <a:t>(potential new collaboration with AOML)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9" name="Google Shape;189;p27"/>
          <p:cNvSpPr txBox="1">
            <a:spLocks noGrp="1"/>
          </p:cNvSpPr>
          <p:nvPr>
            <p:ph type="title"/>
          </p:nvPr>
        </p:nvSpPr>
        <p:spPr>
          <a:xfrm>
            <a:off x="137150" y="152389"/>
            <a:ext cx="8869800" cy="636333"/>
          </a:xfrm>
        </p:spPr>
        <p:txBody>
          <a:bodyPr spcFirstLastPara="1" wrap="square" lIns="91425" tIns="91425" rIns="91425" bIns="91425" anchor="t" anchorCtr="0">
            <a:normAutofit/>
          </a:bodyPr>
          <a:lstStyle/>
          <a:p>
            <a:r>
              <a:rPr lang="en-US" dirty="0"/>
              <a:t>Summary</a:t>
            </a:r>
          </a:p>
        </p:txBody>
      </p:sp>
      <p:sp>
        <p:nvSpPr>
          <p:cNvPr id="188" name="Google Shape;188;p27"/>
          <p:cNvSpPr txBox="1">
            <a:spLocks noGrp="1"/>
          </p:cNvSpPr>
          <p:nvPr>
            <p:ph type="body" idx="1"/>
          </p:nvPr>
        </p:nvSpPr>
        <p:spPr>
          <a:xfrm>
            <a:off x="210460" y="856356"/>
            <a:ext cx="6728390" cy="3796000"/>
          </a:xfrm>
        </p:spPr>
        <p:txBody>
          <a:bodyPr spcFirstLastPara="1" wrap="square" lIns="91425" tIns="91425" rIns="91425" bIns="91425" anchor="t" anchorCtr="0">
            <a:noAutofit/>
          </a:bodyPr>
          <a:lstStyle/>
          <a:p>
            <a:r>
              <a:rPr lang="en-US" dirty="0"/>
              <a:t>Nested-EAGLE outperforms NOAA’s current NWP suite for near surface quantities, providing short to medium forecasts all-in-one</a:t>
            </a:r>
          </a:p>
          <a:p>
            <a:pPr lvl="1"/>
            <a:r>
              <a:rPr lang="en-US" dirty="0"/>
              <a:t>These improvements are due to using better NOAA data in training (HRRR) </a:t>
            </a:r>
          </a:p>
          <a:p>
            <a:pPr lvl="1"/>
            <a:r>
              <a:rPr lang="en-US" dirty="0"/>
              <a:t>Precipitation shows blurred features: Good location, bad amplitudes</a:t>
            </a:r>
          </a:p>
          <a:p>
            <a:r>
              <a:rPr lang="en-US" dirty="0"/>
              <a:t>Open, reproducible, and accessible. The pipeline consists of pip &amp; </a:t>
            </a:r>
            <a:r>
              <a:rPr lang="en-US" dirty="0" err="1"/>
              <a:t>conda</a:t>
            </a:r>
            <a:r>
              <a:rPr lang="en-US" dirty="0"/>
              <a:t> installable packages and </a:t>
            </a:r>
            <a:r>
              <a:rPr lang="en-US" dirty="0" err="1"/>
              <a:t>yaml</a:t>
            </a:r>
            <a:r>
              <a:rPr lang="en-US" dirty="0"/>
              <a:t> files</a:t>
            </a:r>
          </a:p>
        </p:txBody>
      </p:sp>
      <p:pic>
        <p:nvPicPr>
          <p:cNvPr id="190" name="Google Shape;190;p27"/>
          <p:cNvPicPr preferRelativeResize="0"/>
          <p:nvPr/>
        </p:nvPicPr>
        <p:blipFill>
          <a:blip r:embed="rId3">
            <a:alphaModFix/>
          </a:blip>
          <a:stretch>
            <a:fillRect/>
          </a:stretch>
        </p:blipFill>
        <p:spPr>
          <a:xfrm>
            <a:off x="2947692" y="4623025"/>
            <a:ext cx="2055323" cy="738625"/>
          </a:xfrm>
          <a:prstGeom prst="rect">
            <a:avLst/>
          </a:prstGeom>
          <a:noFill/>
          <a:ln>
            <a:noFill/>
          </a:ln>
        </p:spPr>
      </p:pic>
      <p:grpSp>
        <p:nvGrpSpPr>
          <p:cNvPr id="191" name="Google Shape;191;p27"/>
          <p:cNvGrpSpPr/>
          <p:nvPr/>
        </p:nvGrpSpPr>
        <p:grpSpPr>
          <a:xfrm>
            <a:off x="675575" y="4705976"/>
            <a:ext cx="1820500" cy="572700"/>
            <a:chOff x="675575" y="4355000"/>
            <a:chExt cx="1820500" cy="572700"/>
          </a:xfrm>
        </p:grpSpPr>
        <p:pic>
          <p:nvPicPr>
            <p:cNvPr id="192" name="Google Shape;192;p27"/>
            <p:cNvPicPr preferRelativeResize="0"/>
            <p:nvPr/>
          </p:nvPicPr>
          <p:blipFill rotWithShape="1">
            <a:blip r:embed="rId4">
              <a:alphaModFix/>
            </a:blip>
            <a:srcRect/>
            <a:stretch/>
          </p:blipFill>
          <p:spPr>
            <a:xfrm>
              <a:off x="675575" y="4355000"/>
              <a:ext cx="572700" cy="572700"/>
            </a:xfrm>
            <a:prstGeom prst="rect">
              <a:avLst/>
            </a:prstGeom>
            <a:noFill/>
            <a:ln>
              <a:noFill/>
            </a:ln>
          </p:spPr>
        </p:pic>
        <p:sp>
          <p:nvSpPr>
            <p:cNvPr id="193" name="Google Shape;193;p27"/>
            <p:cNvSpPr txBox="1"/>
            <p:nvPr/>
          </p:nvSpPr>
          <p:spPr>
            <a:xfrm>
              <a:off x="1294275" y="4450850"/>
              <a:ext cx="1201800" cy="381000"/>
            </a:xfrm>
            <a:prstGeom prst="rect">
              <a:avLst/>
            </a:prstGeom>
            <a:noFill/>
            <a:ln>
              <a:noFill/>
            </a:ln>
          </p:spPr>
          <p:txBody>
            <a:bodyPr spcFirstLastPara="1" wrap="square" lIns="91425" tIns="91425" rIns="91425" bIns="91425" anchor="ctr" anchorCtr="0">
              <a:noAutofit/>
            </a:bodyPr>
            <a:lstStyle/>
            <a:p>
              <a:pPr algn="ctr"/>
              <a:r>
                <a:rPr lang="en-US" sz="1800" dirty="0">
                  <a:latin typeface="Lexend SemiBold"/>
                  <a:ea typeface="Lexend SemiBold"/>
                  <a:cs typeface="Lexend SemiBold"/>
                  <a:sym typeface="Lexend SemiBold"/>
                </a:rPr>
                <a:t>ufs2arco</a:t>
              </a:r>
            </a:p>
          </p:txBody>
        </p:sp>
      </p:grpSp>
      <p:grpSp>
        <p:nvGrpSpPr>
          <p:cNvPr id="194" name="Google Shape;194;p27"/>
          <p:cNvGrpSpPr/>
          <p:nvPr/>
        </p:nvGrpSpPr>
        <p:grpSpPr>
          <a:xfrm>
            <a:off x="5454650" y="4705976"/>
            <a:ext cx="1410900" cy="572700"/>
            <a:chOff x="5640500" y="4354975"/>
            <a:chExt cx="1410900" cy="572700"/>
          </a:xfrm>
        </p:grpSpPr>
        <p:pic>
          <p:nvPicPr>
            <p:cNvPr id="195" name="Google Shape;195;p27"/>
            <p:cNvPicPr preferRelativeResize="0"/>
            <p:nvPr/>
          </p:nvPicPr>
          <p:blipFill rotWithShape="1">
            <a:blip r:embed="rId4">
              <a:alphaModFix/>
            </a:blip>
            <a:srcRect/>
            <a:stretch/>
          </p:blipFill>
          <p:spPr>
            <a:xfrm>
              <a:off x="5640500" y="4354975"/>
              <a:ext cx="572700" cy="572700"/>
            </a:xfrm>
            <a:prstGeom prst="rect">
              <a:avLst/>
            </a:prstGeom>
            <a:noFill/>
            <a:ln>
              <a:noFill/>
            </a:ln>
          </p:spPr>
        </p:pic>
        <p:sp>
          <p:nvSpPr>
            <p:cNvPr id="196" name="Google Shape;196;p27"/>
            <p:cNvSpPr txBox="1"/>
            <p:nvPr/>
          </p:nvSpPr>
          <p:spPr>
            <a:xfrm>
              <a:off x="6213200" y="4450825"/>
              <a:ext cx="838200" cy="381000"/>
            </a:xfrm>
            <a:prstGeom prst="rect">
              <a:avLst/>
            </a:prstGeom>
            <a:noFill/>
            <a:ln>
              <a:noFill/>
            </a:ln>
          </p:spPr>
          <p:txBody>
            <a:bodyPr spcFirstLastPara="1" wrap="square" lIns="91425" tIns="91425" rIns="91425" bIns="91425" anchor="ctr" anchorCtr="0">
              <a:noAutofit/>
            </a:bodyPr>
            <a:lstStyle/>
            <a:p>
              <a:pPr algn="ctr"/>
              <a:r>
                <a:rPr lang="en-US" sz="1800" dirty="0" err="1">
                  <a:latin typeface="Lexend SemiBold"/>
                  <a:ea typeface="Lexend SemiBold"/>
                  <a:cs typeface="Lexend SemiBold"/>
                  <a:sym typeface="Lexend SemiBold"/>
                </a:rPr>
                <a:t>wxvx</a:t>
              </a:r>
              <a:endParaRPr lang="en-US" sz="1800" dirty="0">
                <a:latin typeface="Lexend SemiBold"/>
                <a:ea typeface="Lexend SemiBold"/>
                <a:cs typeface="Lexend SemiBold"/>
                <a:sym typeface="Lexend SemiBold"/>
              </a:endParaRPr>
            </a:p>
          </p:txBody>
        </p:sp>
      </p:grpSp>
      <p:pic>
        <p:nvPicPr>
          <p:cNvPr id="2" name="Picture 1">
            <a:extLst>
              <a:ext uri="{FF2B5EF4-FFF2-40B4-BE49-F238E27FC236}">
                <a16:creationId xmlns:a16="http://schemas.microsoft.com/office/drawing/2014/main" id="{0786D750-0B9C-5A74-24F8-584DFBC60E1E}"/>
              </a:ext>
            </a:extLst>
          </p:cNvPr>
          <p:cNvPicPr>
            <a:picLocks noChangeAspect="1"/>
          </p:cNvPicPr>
          <p:nvPr/>
        </p:nvPicPr>
        <p:blipFill>
          <a:blip r:embed="rId5"/>
          <a:srcRect l="35208" t="-2524" r="33950" b="57506"/>
          <a:stretch>
            <a:fillRect/>
          </a:stretch>
        </p:blipFill>
        <p:spPr>
          <a:xfrm>
            <a:off x="7043299" y="470555"/>
            <a:ext cx="1882173" cy="1404874"/>
          </a:xfrm>
          <a:prstGeom prst="rect">
            <a:avLst/>
          </a:prstGeom>
        </p:spPr>
      </p:pic>
      <p:pic>
        <p:nvPicPr>
          <p:cNvPr id="4" name="Picture 3">
            <a:extLst>
              <a:ext uri="{FF2B5EF4-FFF2-40B4-BE49-F238E27FC236}">
                <a16:creationId xmlns:a16="http://schemas.microsoft.com/office/drawing/2014/main" id="{50682C09-CFC8-0585-365A-297C8E20650B}"/>
              </a:ext>
            </a:extLst>
          </p:cNvPr>
          <p:cNvPicPr>
            <a:picLocks noChangeAspect="1"/>
          </p:cNvPicPr>
          <p:nvPr/>
        </p:nvPicPr>
        <p:blipFill>
          <a:blip r:embed="rId6"/>
          <a:srcRect l="68836" t="4199" r="1860" b="60534"/>
          <a:stretch>
            <a:fillRect/>
          </a:stretch>
        </p:blipFill>
        <p:spPr>
          <a:xfrm>
            <a:off x="7217299" y="2096370"/>
            <a:ext cx="1534171" cy="1255404"/>
          </a:xfrm>
          <a:prstGeom prst="rect">
            <a:avLst/>
          </a:prstGeom>
        </p:spPr>
      </p:pic>
      <p:pic>
        <p:nvPicPr>
          <p:cNvPr id="14" name="Google Shape;426;p84" title="FSSthreshold_pctl.AORC.GFS.HRRR.NestedEagle.radius0.30deg.full_period.06_hour_precipitation_fhr24.202302-202401.CONUS.png">
            <a:extLst>
              <a:ext uri="{FF2B5EF4-FFF2-40B4-BE49-F238E27FC236}">
                <a16:creationId xmlns:a16="http://schemas.microsoft.com/office/drawing/2014/main" id="{7BD05871-C882-447F-9728-3A380FC8A245}"/>
              </a:ext>
            </a:extLst>
          </p:cNvPr>
          <p:cNvPicPr preferRelativeResize="0"/>
          <p:nvPr/>
        </p:nvPicPr>
        <p:blipFill>
          <a:blip r:embed="rId7">
            <a:alphaModFix/>
          </a:blip>
          <a:stretch>
            <a:fillRect/>
          </a:stretch>
        </p:blipFill>
        <p:spPr>
          <a:xfrm>
            <a:off x="7088672" y="3828343"/>
            <a:ext cx="1977077" cy="15208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9000" r="-9000"/>
          </a:stretch>
        </a:blipFill>
        <a:effectLst/>
      </p:bgPr>
    </p:bg>
    <p:spTree>
      <p:nvGrpSpPr>
        <p:cNvPr id="1" name="Shape 203"/>
        <p:cNvGrpSpPr/>
        <p:nvPr/>
      </p:nvGrpSpPr>
      <p:grpSpPr>
        <a:xfrm>
          <a:off x="0" y="0"/>
          <a:ext cx="0" cy="0"/>
          <a:chOff x="0" y="0"/>
          <a:chExt cx="0" cy="0"/>
        </a:xfrm>
      </p:grpSpPr>
      <p:sp>
        <p:nvSpPr>
          <p:cNvPr id="205" name="Google Shape;205;p28"/>
          <p:cNvSpPr txBox="1">
            <a:spLocks noGrp="1"/>
          </p:cNvSpPr>
          <p:nvPr>
            <p:ph type="title"/>
          </p:nvPr>
        </p:nvSpPr>
        <p:spPr>
          <a:xfrm>
            <a:off x="123588" y="152390"/>
            <a:ext cx="1943441" cy="636333"/>
          </a:xfrm>
          <a:solidFill>
            <a:schemeClr val="bg1">
              <a:lumMod val="95000"/>
            </a:schemeClr>
          </a:solidFill>
        </p:spPr>
        <p:txBody>
          <a:bodyPr spcFirstLastPara="1" wrap="square" lIns="91425" tIns="91425" rIns="91425" bIns="91425" anchor="t" anchorCtr="0">
            <a:normAutofit/>
          </a:bodyPr>
          <a:lstStyle/>
          <a:p>
            <a:r>
              <a:rPr lang="en-US" dirty="0"/>
              <a:t>Next Steps</a:t>
            </a:r>
          </a:p>
        </p:txBody>
      </p:sp>
      <p:sp>
        <p:nvSpPr>
          <p:cNvPr id="204" name="Google Shape;204;p28"/>
          <p:cNvSpPr txBox="1">
            <a:spLocks noGrp="1"/>
          </p:cNvSpPr>
          <p:nvPr>
            <p:ph type="body" idx="1"/>
          </p:nvPr>
        </p:nvSpPr>
        <p:spPr>
          <a:xfrm>
            <a:off x="123588" y="3498573"/>
            <a:ext cx="4951684" cy="2064037"/>
          </a:xfrm>
          <a:solidFill>
            <a:schemeClr val="bg1">
              <a:lumMod val="85000"/>
            </a:schemeClr>
          </a:solidFill>
        </p:spPr>
        <p:txBody>
          <a:bodyPr spcFirstLastPara="1" wrap="square" lIns="91425" tIns="91425" rIns="91425" bIns="91425" anchor="t" anchorCtr="0">
            <a:noAutofit/>
          </a:bodyPr>
          <a:lstStyle/>
          <a:p>
            <a:r>
              <a:rPr lang="en-US" dirty="0"/>
              <a:t>MITRE/PSL: Higher temporal resolution and ensemble development (See poster by Josh de Rosa)</a:t>
            </a:r>
          </a:p>
          <a:p>
            <a:r>
              <a:rPr lang="en-US" dirty="0"/>
              <a:t>Staged pre-training to further improve skill</a:t>
            </a:r>
            <a:br>
              <a:rPr lang="en-US" dirty="0"/>
            </a:br>
            <a:r>
              <a:rPr lang="en-US" dirty="0"/>
              <a:t>(similar to </a:t>
            </a:r>
            <a:r>
              <a:rPr lang="en-US" dirty="0">
                <a:hlinkClick r:id="rId4"/>
              </a:rPr>
              <a:t>Nipen et al., (2026)</a:t>
            </a:r>
            <a:r>
              <a:rPr lang="en-US" dirty="0"/>
              <a:t>)</a:t>
            </a:r>
          </a:p>
          <a:p>
            <a:r>
              <a:rPr lang="en-US" dirty="0"/>
              <a:t>Learn from observations directly</a:t>
            </a:r>
          </a:p>
          <a:p>
            <a:r>
              <a:rPr lang="en-US" dirty="0"/>
              <a:t>Add coupled ocean.</a:t>
            </a:r>
          </a:p>
        </p:txBody>
      </p:sp>
      <p:sp>
        <p:nvSpPr>
          <p:cNvPr id="4" name="Google Shape;176;p25">
            <a:extLst>
              <a:ext uri="{FF2B5EF4-FFF2-40B4-BE49-F238E27FC236}">
                <a16:creationId xmlns:a16="http://schemas.microsoft.com/office/drawing/2014/main" id="{11619420-29C8-68B1-6A9E-E4F414B67599}"/>
              </a:ext>
            </a:extLst>
          </p:cNvPr>
          <p:cNvSpPr/>
          <p:nvPr/>
        </p:nvSpPr>
        <p:spPr>
          <a:xfrm>
            <a:off x="5239265" y="4266724"/>
            <a:ext cx="3781147" cy="1220582"/>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The model has been running in a Near Real Time, quasi operational setting since April.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137150" y="152389"/>
            <a:ext cx="8869800" cy="636333"/>
          </a:xfrm>
        </p:spPr>
        <p:txBody>
          <a:bodyPr spcFirstLastPara="1" wrap="square" lIns="91425" tIns="91425" rIns="91425" bIns="91425" anchor="t" anchorCtr="0">
            <a:normAutofit/>
          </a:bodyPr>
          <a:lstStyle/>
          <a:p>
            <a:r>
              <a:rPr lang="en-US"/>
              <a:t>Qualitative 10 Day Forecasts</a:t>
            </a:r>
          </a:p>
        </p:txBody>
      </p:sp>
      <p:pic>
        <p:nvPicPr>
          <p:cNvPr id="2" name="10m_wind_speed.2023-03-09T12.2023-03-24T12.mp4">
            <a:hlinkClick r:id="" action="ppaction://media"/>
            <a:extLst>
              <a:ext uri="{FF2B5EF4-FFF2-40B4-BE49-F238E27FC236}">
                <a16:creationId xmlns:a16="http://schemas.microsoft.com/office/drawing/2014/main" id="{0444F42A-6CE7-15B4-F57C-71E5D9200EF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92325" y="983587"/>
            <a:ext cx="6759349" cy="47314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137150" y="152389"/>
            <a:ext cx="8869800" cy="636333"/>
          </a:xfrm>
        </p:spPr>
        <p:txBody>
          <a:bodyPr spcFirstLastPara="1" wrap="square" lIns="91425" tIns="91425" rIns="91425" bIns="91425" anchor="t" anchorCtr="0">
            <a:normAutofit/>
          </a:bodyPr>
          <a:lstStyle/>
          <a:p>
            <a:r>
              <a:rPr lang="en-US" dirty="0"/>
              <a:t>Motivation: Seamless Prediction Across Scales</a:t>
            </a:r>
          </a:p>
        </p:txBody>
      </p:sp>
      <p:sp>
        <p:nvSpPr>
          <p:cNvPr id="65" name="Google Shape;65;p14"/>
          <p:cNvSpPr txBox="1">
            <a:spLocks noGrp="1"/>
          </p:cNvSpPr>
          <p:nvPr>
            <p:ph type="body" idx="1"/>
          </p:nvPr>
        </p:nvSpPr>
        <p:spPr>
          <a:xfrm>
            <a:off x="136525" y="1016000"/>
            <a:ext cx="3856265" cy="3795713"/>
          </a:xfrm>
        </p:spPr>
        <p:txBody>
          <a:bodyPr spcFirstLastPara="1" wrap="square" lIns="91425" tIns="91425" rIns="91425" bIns="91425" anchor="t" anchorCtr="0">
            <a:noAutofit/>
          </a:bodyPr>
          <a:lstStyle/>
          <a:p>
            <a:r>
              <a:rPr lang="en-US" dirty="0"/>
              <a:t>Weather and climate phenomena can be broadly categorized by their spatiotemporal scales</a:t>
            </a:r>
          </a:p>
          <a:p>
            <a:r>
              <a:rPr lang="en-US" dirty="0"/>
              <a:t>NOAA’s Numerical Weather Prediction suite consists of individual forecast systems, each of which is uniquely tuned to its target application and scales of motion</a:t>
            </a:r>
          </a:p>
        </p:txBody>
      </p:sp>
      <p:sp>
        <p:nvSpPr>
          <p:cNvPr id="66" name="Google Shape;66;p14"/>
          <p:cNvSpPr/>
          <p:nvPr/>
        </p:nvSpPr>
        <p:spPr>
          <a:xfrm>
            <a:off x="264825" y="4312744"/>
            <a:ext cx="3529800" cy="11448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sz="1700" dirty="0"/>
              <a:t>Can we unify some of these applications into a single model?</a:t>
            </a:r>
            <a:endParaRPr sz="1700" dirty="0"/>
          </a:p>
        </p:txBody>
      </p:sp>
      <p:pic>
        <p:nvPicPr>
          <p:cNvPr id="67" name="Google Shape;67;p14"/>
          <p:cNvPicPr preferRelativeResize="0"/>
          <p:nvPr/>
        </p:nvPicPr>
        <p:blipFill>
          <a:blip r:embed="rId3">
            <a:alphaModFix/>
          </a:blip>
          <a:stretch>
            <a:fillRect/>
          </a:stretch>
        </p:blipFill>
        <p:spPr>
          <a:xfrm>
            <a:off x="4184300" y="1148001"/>
            <a:ext cx="4845200" cy="3845875"/>
          </a:xfrm>
          <a:prstGeom prst="rect">
            <a:avLst/>
          </a:prstGeom>
          <a:noFill/>
          <a:ln>
            <a:noFill/>
          </a:ln>
        </p:spPr>
      </p:pic>
      <p:sp>
        <p:nvSpPr>
          <p:cNvPr id="68" name="Google Shape;68;p14"/>
          <p:cNvSpPr/>
          <p:nvPr/>
        </p:nvSpPr>
        <p:spPr>
          <a:xfrm rot="-2279877">
            <a:off x="6278277" y="2727619"/>
            <a:ext cx="1606151" cy="753622"/>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HAFS</a:t>
            </a:r>
            <a:endParaRPr dirty="0"/>
          </a:p>
        </p:txBody>
      </p:sp>
      <p:sp>
        <p:nvSpPr>
          <p:cNvPr id="69" name="Google Shape;69;p14"/>
          <p:cNvSpPr/>
          <p:nvPr/>
        </p:nvSpPr>
        <p:spPr>
          <a:xfrm rot="-2305245">
            <a:off x="6157261" y="2644546"/>
            <a:ext cx="1033098" cy="572961"/>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HRRR</a:t>
            </a:r>
            <a:endParaRPr dirty="0"/>
          </a:p>
        </p:txBody>
      </p:sp>
      <p:sp>
        <p:nvSpPr>
          <p:cNvPr id="70" name="Google Shape;70;p14"/>
          <p:cNvSpPr/>
          <p:nvPr/>
        </p:nvSpPr>
        <p:spPr>
          <a:xfrm rot="-2047428">
            <a:off x="6964754" y="1997017"/>
            <a:ext cx="1033186" cy="573131"/>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GFS</a:t>
            </a:r>
            <a:endParaRPr dirty="0"/>
          </a:p>
        </p:txBody>
      </p:sp>
      <p:sp>
        <p:nvSpPr>
          <p:cNvPr id="71" name="Google Shape;71;p14"/>
          <p:cNvSpPr/>
          <p:nvPr/>
        </p:nvSpPr>
        <p:spPr>
          <a:xfrm rot="-2047260">
            <a:off x="8036015" y="981536"/>
            <a:ext cx="1194775" cy="573131"/>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SPEAR</a:t>
            </a:r>
            <a:endParaRPr dirty="0"/>
          </a:p>
        </p:txBody>
      </p:sp>
      <p:sp>
        <p:nvSpPr>
          <p:cNvPr id="72" name="Google Shape;72;p14"/>
          <p:cNvSpPr/>
          <p:nvPr/>
        </p:nvSpPr>
        <p:spPr>
          <a:xfrm rot="-2305245">
            <a:off x="5452936" y="3204646"/>
            <a:ext cx="1033098" cy="572961"/>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err="1"/>
              <a:t>WoFS</a:t>
            </a:r>
            <a:endParaRPr/>
          </a:p>
        </p:txBody>
      </p:sp>
      <p:sp>
        <p:nvSpPr>
          <p:cNvPr id="73" name="Google Shape;73;p14"/>
          <p:cNvSpPr txBox="1"/>
          <p:nvPr/>
        </p:nvSpPr>
        <p:spPr>
          <a:xfrm>
            <a:off x="5076975" y="5113144"/>
            <a:ext cx="3802200" cy="344400"/>
          </a:xfrm>
          <a:prstGeom prst="rect">
            <a:avLst/>
          </a:prstGeom>
          <a:noFill/>
          <a:ln>
            <a:noFill/>
          </a:ln>
        </p:spPr>
        <p:txBody>
          <a:bodyPr spcFirstLastPara="1" wrap="square" lIns="91425" tIns="91425" rIns="91425" bIns="91425" anchor="ctr" anchorCtr="0">
            <a:noAutofit/>
          </a:bodyPr>
          <a:lstStyle/>
          <a:p>
            <a:pPr algn="ctr"/>
            <a:r>
              <a:rPr lang="en" sz="1800" dirty="0">
                <a:solidFill>
                  <a:schemeClr val="dk2"/>
                </a:solidFill>
              </a:rPr>
              <a:t>Figure from </a:t>
            </a:r>
            <a:r>
              <a:rPr lang="en" sz="1800" u="sng" dirty="0">
                <a:solidFill>
                  <a:schemeClr val="hlink"/>
                </a:solidFill>
                <a:hlinkClick r:id="rId4"/>
              </a:rPr>
              <a:t>Brisch &amp; Kantz (2019)</a:t>
            </a:r>
            <a:endParaRPr sz="1800" dirty="0">
              <a:solidFill>
                <a:schemeClr val="dk2"/>
              </a:solidFill>
            </a:endParaRPr>
          </a:p>
        </p:txBody>
      </p:sp>
      <p:sp>
        <p:nvSpPr>
          <p:cNvPr id="74" name="Google Shape;74;p14"/>
          <p:cNvSpPr/>
          <p:nvPr/>
        </p:nvSpPr>
        <p:spPr>
          <a:xfrm rot="-2047148">
            <a:off x="7272032" y="1403984"/>
            <a:ext cx="788889" cy="573131"/>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t>SFS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p83"/>
          <p:cNvPicPr preferRelativeResize="0"/>
          <p:nvPr/>
        </p:nvPicPr>
        <p:blipFill rotWithShape="1">
          <a:blip r:embed="rId3">
            <a:alphaModFix/>
          </a:blip>
          <a:srcRect b="26139"/>
          <a:stretch/>
        </p:blipFill>
        <p:spPr>
          <a:xfrm>
            <a:off x="6967425" y="1305148"/>
            <a:ext cx="2129626" cy="1372273"/>
          </a:xfrm>
          <a:prstGeom prst="rect">
            <a:avLst/>
          </a:prstGeom>
          <a:noFill/>
          <a:ln>
            <a:noFill/>
          </a:ln>
        </p:spPr>
      </p:pic>
      <p:pic>
        <p:nvPicPr>
          <p:cNvPr id="410" name="Google Shape;410;p83"/>
          <p:cNvPicPr preferRelativeResize="0"/>
          <p:nvPr/>
        </p:nvPicPr>
        <p:blipFill rotWithShape="1">
          <a:blip r:embed="rId4">
            <a:alphaModFix/>
          </a:blip>
          <a:srcRect b="21869"/>
          <a:stretch/>
        </p:blipFill>
        <p:spPr>
          <a:xfrm>
            <a:off x="619001" y="1305150"/>
            <a:ext cx="3228001" cy="3222124"/>
          </a:xfrm>
          <a:prstGeom prst="rect">
            <a:avLst/>
          </a:prstGeom>
          <a:noFill/>
          <a:ln>
            <a:noFill/>
          </a:ln>
        </p:spPr>
      </p:pic>
      <p:sp>
        <p:nvSpPr>
          <p:cNvPr id="411" name="Google Shape;411;p83"/>
          <p:cNvSpPr/>
          <p:nvPr/>
        </p:nvSpPr>
        <p:spPr>
          <a:xfrm>
            <a:off x="5083838" y="4181175"/>
            <a:ext cx="3923100" cy="10410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t>Data driven approach: use ML to compress ~1 decade of GFS &amp; HRRR + 4 decades of UFS-Replay knowledge into a single prediction system</a:t>
            </a:r>
            <a:endParaRPr/>
          </a:p>
        </p:txBody>
      </p:sp>
      <p:sp>
        <p:nvSpPr>
          <p:cNvPr id="412" name="Google Shape;412;p83"/>
          <p:cNvSpPr txBox="1">
            <a:spLocks noGrp="1"/>
          </p:cNvSpPr>
          <p:nvPr>
            <p:ph type="title"/>
          </p:nvPr>
        </p:nvSpPr>
        <p:spPr>
          <a:xfrm>
            <a:off x="137150" y="422900"/>
            <a:ext cx="8442900" cy="572700"/>
          </a:xfrm>
          <a:prstGeom prst="rect">
            <a:avLst/>
          </a:prstGeom>
        </p:spPr>
        <p:txBody>
          <a:bodyPr spcFirstLastPara="1" wrap="square" lIns="91425" tIns="91425" rIns="91425" bIns="91425" anchor="t" anchorCtr="0">
            <a:noAutofit/>
          </a:bodyPr>
          <a:lstStyle/>
          <a:p>
            <a:pPr>
              <a:buSzPts val="990"/>
            </a:pPr>
            <a:r>
              <a:rPr lang="en-US" sz="1820" dirty="0"/>
              <a:t>Atmospheric River as an example of cross-scale forecast problem</a:t>
            </a:r>
            <a:endParaRPr sz="1820" dirty="0"/>
          </a:p>
        </p:txBody>
      </p:sp>
      <p:sp>
        <p:nvSpPr>
          <p:cNvPr id="413" name="Google Shape;413;p83"/>
          <p:cNvSpPr/>
          <p:nvPr/>
        </p:nvSpPr>
        <p:spPr>
          <a:xfrm>
            <a:off x="1396326" y="2429325"/>
            <a:ext cx="757599" cy="376336"/>
          </a:xfrm>
          <a:custGeom>
            <a:avLst/>
            <a:gdLst/>
            <a:ahLst/>
            <a:cxnLst/>
            <a:rect l="l" t="t" r="r" b="b"/>
            <a:pathLst>
              <a:path w="53845" h="30246" extrusionOk="0">
                <a:moveTo>
                  <a:pt x="0" y="30246"/>
                </a:moveTo>
                <a:cubicBezTo>
                  <a:pt x="3712" y="25981"/>
                  <a:pt x="13296" y="9694"/>
                  <a:pt x="22270" y="4653"/>
                </a:cubicBezTo>
                <a:cubicBezTo>
                  <a:pt x="31244" y="-388"/>
                  <a:pt x="48583" y="776"/>
                  <a:pt x="53845" y="0"/>
                </a:cubicBezTo>
              </a:path>
            </a:pathLst>
          </a:custGeom>
          <a:noFill/>
          <a:ln w="28575" cap="flat" cmpd="sng">
            <a:solidFill>
              <a:srgbClr val="000000"/>
            </a:solidFill>
            <a:prstDash val="solid"/>
            <a:round/>
            <a:headEnd type="stealth" w="med" len="med"/>
            <a:tailEnd type="stealth" w="med" len="med"/>
          </a:ln>
        </p:spPr>
      </p:sp>
      <p:sp>
        <p:nvSpPr>
          <p:cNvPr id="414" name="Google Shape;414;p83"/>
          <p:cNvSpPr txBox="1"/>
          <p:nvPr/>
        </p:nvSpPr>
        <p:spPr>
          <a:xfrm rot="-1538390">
            <a:off x="1077895" y="2096381"/>
            <a:ext cx="1063523" cy="400666"/>
          </a:xfrm>
          <a:prstGeom prst="rect">
            <a:avLst/>
          </a:prstGeom>
          <a:noFill/>
          <a:ln>
            <a:noFill/>
          </a:ln>
        </p:spPr>
        <p:txBody>
          <a:bodyPr spcFirstLastPara="1" wrap="square" lIns="91425" tIns="91425" rIns="91425" bIns="91425" anchor="ctr" anchorCtr="0">
            <a:noAutofit/>
          </a:bodyPr>
          <a:lstStyle/>
          <a:p>
            <a:pPr algn="ctr"/>
            <a:r>
              <a:rPr lang="en" sz="1800"/>
              <a:t>3850 km</a:t>
            </a:r>
            <a:endParaRPr sz="1800"/>
          </a:p>
        </p:txBody>
      </p:sp>
      <p:pic>
        <p:nvPicPr>
          <p:cNvPr id="415" name="Google Shape;415;p83"/>
          <p:cNvPicPr preferRelativeResize="0"/>
          <p:nvPr/>
        </p:nvPicPr>
        <p:blipFill>
          <a:blip r:embed="rId5">
            <a:alphaModFix/>
          </a:blip>
          <a:stretch>
            <a:fillRect/>
          </a:stretch>
        </p:blipFill>
        <p:spPr>
          <a:xfrm>
            <a:off x="3825250" y="1339272"/>
            <a:ext cx="3106126" cy="1157425"/>
          </a:xfrm>
          <a:prstGeom prst="rect">
            <a:avLst/>
          </a:prstGeom>
          <a:noFill/>
          <a:ln>
            <a:noFill/>
          </a:ln>
        </p:spPr>
      </p:pic>
      <p:sp>
        <p:nvSpPr>
          <p:cNvPr id="416" name="Google Shape;416;p83"/>
          <p:cNvSpPr txBox="1"/>
          <p:nvPr/>
        </p:nvSpPr>
        <p:spPr>
          <a:xfrm>
            <a:off x="3899300" y="2537947"/>
            <a:ext cx="2844000" cy="738900"/>
          </a:xfrm>
          <a:prstGeom prst="rect">
            <a:avLst/>
          </a:prstGeom>
          <a:noFill/>
          <a:ln>
            <a:noFill/>
          </a:ln>
        </p:spPr>
        <p:txBody>
          <a:bodyPr spcFirstLastPara="1" wrap="square" lIns="91425" tIns="91425" rIns="91425" bIns="91425" anchor="t" anchorCtr="0">
            <a:spAutoFit/>
          </a:bodyPr>
          <a:lstStyle/>
          <a:p>
            <a:pPr algn="ctr"/>
            <a:r>
              <a:rPr lang="en" sz="1200">
                <a:solidFill>
                  <a:schemeClr val="dk2"/>
                </a:solidFill>
              </a:rPr>
              <a:t>Transport of tropical moisture to the West coast is modulated by the ocean surface (100-1,000 km). </a:t>
            </a:r>
            <a:endParaRPr sz="1200">
              <a:solidFill>
                <a:schemeClr val="dk2"/>
              </a:solidFill>
            </a:endParaRPr>
          </a:p>
        </p:txBody>
      </p:sp>
      <p:sp>
        <p:nvSpPr>
          <p:cNvPr id="417" name="Google Shape;417;p83"/>
          <p:cNvSpPr txBox="1"/>
          <p:nvPr/>
        </p:nvSpPr>
        <p:spPr>
          <a:xfrm>
            <a:off x="7123400" y="2607622"/>
            <a:ext cx="1908300" cy="738900"/>
          </a:xfrm>
          <a:prstGeom prst="rect">
            <a:avLst/>
          </a:prstGeom>
          <a:noFill/>
          <a:ln>
            <a:noFill/>
          </a:ln>
        </p:spPr>
        <p:txBody>
          <a:bodyPr spcFirstLastPara="1" wrap="square" lIns="91425" tIns="91425" rIns="91425" bIns="91425" anchor="t" anchorCtr="0">
            <a:spAutoFit/>
          </a:bodyPr>
          <a:lstStyle/>
          <a:p>
            <a:pPr algn="ctr"/>
            <a:r>
              <a:rPr lang="en" sz="1200">
                <a:solidFill>
                  <a:schemeClr val="dk2"/>
                </a:solidFill>
              </a:rPr>
              <a:t>AR precipitation over the West coast is terrain driven (~10 km). </a:t>
            </a:r>
            <a:endParaRPr sz="1200">
              <a:solidFill>
                <a:schemeClr val="dk2"/>
              </a:solidFill>
            </a:endParaRPr>
          </a:p>
        </p:txBody>
      </p:sp>
      <p:sp>
        <p:nvSpPr>
          <p:cNvPr id="418" name="Google Shape;418;p83"/>
          <p:cNvSpPr txBox="1"/>
          <p:nvPr/>
        </p:nvSpPr>
        <p:spPr>
          <a:xfrm>
            <a:off x="619000" y="4527275"/>
            <a:ext cx="3228000" cy="738900"/>
          </a:xfrm>
          <a:prstGeom prst="rect">
            <a:avLst/>
          </a:prstGeom>
          <a:noFill/>
          <a:ln>
            <a:noFill/>
          </a:ln>
        </p:spPr>
        <p:txBody>
          <a:bodyPr spcFirstLastPara="1" wrap="square" lIns="91425" tIns="91425" rIns="91425" bIns="91425" anchor="t" anchorCtr="0">
            <a:spAutoFit/>
          </a:bodyPr>
          <a:lstStyle/>
          <a:p>
            <a:pPr algn="ctr"/>
            <a:r>
              <a:rPr lang="en" sz="1200">
                <a:solidFill>
                  <a:schemeClr val="dk2"/>
                </a:solidFill>
              </a:rPr>
              <a:t>Steering of the AR is driven by large-scale pressure gradients </a:t>
            </a:r>
            <a:endParaRPr sz="1200">
              <a:solidFill>
                <a:schemeClr val="dk2"/>
              </a:solidFill>
            </a:endParaRPr>
          </a:p>
          <a:p>
            <a:pPr algn="ctr"/>
            <a:r>
              <a:rPr lang="en" sz="1200">
                <a:solidFill>
                  <a:schemeClr val="dk2"/>
                </a:solidFill>
              </a:rPr>
              <a:t>(5,000-10,000 km). </a:t>
            </a:r>
            <a:endParaRPr sz="12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53DD5A49-E18D-5FA2-E069-1E79CCFB9DF2}"/>
              </a:ext>
            </a:extLst>
          </p:cNvPr>
          <p:cNvPicPr>
            <a:picLocks noChangeAspect="1"/>
          </p:cNvPicPr>
          <p:nvPr/>
        </p:nvPicPr>
        <p:blipFill>
          <a:blip r:embed="rId2"/>
          <a:srcRect l="639" t="4903" r="50146" b="23148"/>
          <a:stretch>
            <a:fillRect/>
          </a:stretch>
        </p:blipFill>
        <p:spPr>
          <a:xfrm>
            <a:off x="137150" y="3021458"/>
            <a:ext cx="2172986" cy="2160000"/>
          </a:xfrm>
          <a:prstGeom prst="rect">
            <a:avLst/>
          </a:prstGeom>
        </p:spPr>
      </p:pic>
      <p:sp>
        <p:nvSpPr>
          <p:cNvPr id="2" name="Title 1">
            <a:extLst>
              <a:ext uri="{FF2B5EF4-FFF2-40B4-BE49-F238E27FC236}">
                <a16:creationId xmlns:a16="http://schemas.microsoft.com/office/drawing/2014/main" id="{E3A0B65B-4D23-D166-5985-3274B351561B}"/>
              </a:ext>
            </a:extLst>
          </p:cNvPr>
          <p:cNvSpPr>
            <a:spLocks noGrp="1"/>
          </p:cNvSpPr>
          <p:nvPr>
            <p:ph type="title"/>
          </p:nvPr>
        </p:nvSpPr>
        <p:spPr/>
        <p:txBody>
          <a:bodyPr/>
          <a:lstStyle/>
          <a:p>
            <a:r>
              <a:rPr lang="en-US"/>
              <a:t>GFS + HRRR = Nested-EAGLE</a:t>
            </a:r>
          </a:p>
        </p:txBody>
      </p:sp>
      <p:pic>
        <p:nvPicPr>
          <p:cNvPr id="6" name="Picture 5">
            <a:extLst>
              <a:ext uri="{FF2B5EF4-FFF2-40B4-BE49-F238E27FC236}">
                <a16:creationId xmlns:a16="http://schemas.microsoft.com/office/drawing/2014/main" id="{4A7B5C2E-19B5-B5C3-8001-FBBE28015EEB}"/>
              </a:ext>
            </a:extLst>
          </p:cNvPr>
          <p:cNvPicPr>
            <a:picLocks noChangeAspect="1"/>
          </p:cNvPicPr>
          <p:nvPr/>
        </p:nvPicPr>
        <p:blipFill>
          <a:blip r:embed="rId3"/>
          <a:srcRect l="883" t="6321" r="49902" b="29558"/>
          <a:stretch>
            <a:fillRect/>
          </a:stretch>
        </p:blipFill>
        <p:spPr>
          <a:xfrm>
            <a:off x="137150" y="877421"/>
            <a:ext cx="2160000" cy="1445737"/>
          </a:xfrm>
          <a:prstGeom prst="rect">
            <a:avLst/>
          </a:prstGeom>
        </p:spPr>
      </p:pic>
      <p:pic>
        <p:nvPicPr>
          <p:cNvPr id="8" name="Picture 7">
            <a:extLst>
              <a:ext uri="{FF2B5EF4-FFF2-40B4-BE49-F238E27FC236}">
                <a16:creationId xmlns:a16="http://schemas.microsoft.com/office/drawing/2014/main" id="{E53DC7EC-FF12-3AEF-7F6A-580E5FCF35F4}"/>
              </a:ext>
            </a:extLst>
          </p:cNvPr>
          <p:cNvPicPr>
            <a:picLocks noChangeAspect="1"/>
          </p:cNvPicPr>
          <p:nvPr/>
        </p:nvPicPr>
        <p:blipFill>
          <a:blip r:embed="rId4"/>
          <a:srcRect l="737" t="4903" r="50146" b="23004"/>
          <a:stretch>
            <a:fillRect/>
          </a:stretch>
        </p:blipFill>
        <p:spPr>
          <a:xfrm>
            <a:off x="2407680" y="1777500"/>
            <a:ext cx="2164320" cy="2160000"/>
          </a:xfrm>
          <a:prstGeom prst="rect">
            <a:avLst/>
          </a:prstGeom>
        </p:spPr>
      </p:pic>
      <p:pic>
        <p:nvPicPr>
          <p:cNvPr id="9" name="Picture 8">
            <a:extLst>
              <a:ext uri="{FF2B5EF4-FFF2-40B4-BE49-F238E27FC236}">
                <a16:creationId xmlns:a16="http://schemas.microsoft.com/office/drawing/2014/main" id="{05B455B4-57C8-8D30-1202-E261647AF899}"/>
              </a:ext>
            </a:extLst>
          </p:cNvPr>
          <p:cNvPicPr>
            <a:picLocks noChangeAspect="1"/>
          </p:cNvPicPr>
          <p:nvPr/>
        </p:nvPicPr>
        <p:blipFill>
          <a:blip r:embed="rId5"/>
          <a:srcRect l="50246" t="4614" r="735" b="23004"/>
          <a:stretch>
            <a:fillRect/>
          </a:stretch>
        </p:blipFill>
        <p:spPr>
          <a:xfrm>
            <a:off x="5862163" y="1777500"/>
            <a:ext cx="2151395" cy="2160000"/>
          </a:xfrm>
          <a:prstGeom prst="rect">
            <a:avLst/>
          </a:prstGeom>
        </p:spPr>
      </p:pic>
      <p:sp>
        <p:nvSpPr>
          <p:cNvPr id="15" name="Freeform 14">
            <a:extLst>
              <a:ext uri="{FF2B5EF4-FFF2-40B4-BE49-F238E27FC236}">
                <a16:creationId xmlns:a16="http://schemas.microsoft.com/office/drawing/2014/main" id="{F2445E94-8848-1636-07DF-E08AA27111CA}"/>
              </a:ext>
            </a:extLst>
          </p:cNvPr>
          <p:cNvSpPr/>
          <p:nvPr/>
        </p:nvSpPr>
        <p:spPr>
          <a:xfrm>
            <a:off x="2255520" y="1321854"/>
            <a:ext cx="1516380" cy="895566"/>
          </a:xfrm>
          <a:custGeom>
            <a:avLst/>
            <a:gdLst>
              <a:gd name="csX0" fmla="*/ 0 w 1516380"/>
              <a:gd name="csY0" fmla="*/ 106888 h 967948"/>
              <a:gd name="csX1" fmla="*/ 1211580 w 1516380"/>
              <a:gd name="csY1" fmla="*/ 76408 h 967948"/>
              <a:gd name="csX2" fmla="*/ 1516380 w 1516380"/>
              <a:gd name="csY2" fmla="*/ 967948 h 967948"/>
              <a:gd name="csX0" fmla="*/ 0 w 1516380"/>
              <a:gd name="csY0" fmla="*/ 34506 h 895566"/>
              <a:gd name="csX1" fmla="*/ 1127760 w 1516380"/>
              <a:gd name="csY1" fmla="*/ 179286 h 895566"/>
              <a:gd name="csX2" fmla="*/ 1516380 w 1516380"/>
              <a:gd name="csY2" fmla="*/ 895566 h 895566"/>
            </a:gdLst>
            <a:ahLst/>
            <a:cxnLst>
              <a:cxn ang="0">
                <a:pos x="csX0" y="csY0"/>
              </a:cxn>
              <a:cxn ang="0">
                <a:pos x="csX1" y="csY1"/>
              </a:cxn>
              <a:cxn ang="0">
                <a:pos x="csX2" y="csY2"/>
              </a:cxn>
            </a:cxnLst>
            <a:rect l="l" t="t" r="r" b="b"/>
            <a:pathLst>
              <a:path w="1516380" h="895566">
                <a:moveTo>
                  <a:pt x="0" y="34506"/>
                </a:moveTo>
                <a:cubicBezTo>
                  <a:pt x="479425" y="-52489"/>
                  <a:pt x="875030" y="35776"/>
                  <a:pt x="1127760" y="179286"/>
                </a:cubicBezTo>
                <a:cubicBezTo>
                  <a:pt x="1380490" y="322796"/>
                  <a:pt x="1471930" y="753326"/>
                  <a:pt x="1516380" y="895566"/>
                </a:cubicBezTo>
              </a:path>
            </a:pathLst>
          </a:custGeom>
          <a:noFill/>
          <a:ln w="50800">
            <a:solidFill>
              <a:schemeClr val="accent4">
                <a:lumMod val="75000"/>
              </a:schemeClr>
            </a:solidFill>
            <a:tailEnd type="stealt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E0789DE8-FC4B-AF96-91C2-342E3BD1307C}"/>
              </a:ext>
            </a:extLst>
          </p:cNvPr>
          <p:cNvSpPr/>
          <p:nvPr/>
        </p:nvSpPr>
        <p:spPr>
          <a:xfrm>
            <a:off x="2331720" y="3931920"/>
            <a:ext cx="807720" cy="327644"/>
          </a:xfrm>
          <a:custGeom>
            <a:avLst/>
            <a:gdLst>
              <a:gd name="csX0" fmla="*/ 0 w 807720"/>
              <a:gd name="csY0" fmla="*/ 312420 h 367312"/>
              <a:gd name="csX1" fmla="*/ 487680 w 807720"/>
              <a:gd name="csY1" fmla="*/ 342900 h 367312"/>
              <a:gd name="csX2" fmla="*/ 807720 w 807720"/>
              <a:gd name="csY2" fmla="*/ 0 h 367312"/>
              <a:gd name="csX0" fmla="*/ 0 w 807720"/>
              <a:gd name="csY0" fmla="*/ 312420 h 327644"/>
              <a:gd name="csX1" fmla="*/ 449580 w 807720"/>
              <a:gd name="csY1" fmla="*/ 251460 h 327644"/>
              <a:gd name="csX2" fmla="*/ 807720 w 807720"/>
              <a:gd name="csY2" fmla="*/ 0 h 327644"/>
            </a:gdLst>
            <a:ahLst/>
            <a:cxnLst>
              <a:cxn ang="0">
                <a:pos x="csX0" y="csY0"/>
              </a:cxn>
              <a:cxn ang="0">
                <a:pos x="csX1" y="csY1"/>
              </a:cxn>
              <a:cxn ang="0">
                <a:pos x="csX2" y="csY2"/>
              </a:cxn>
            </a:cxnLst>
            <a:rect l="l" t="t" r="r" b="b"/>
            <a:pathLst>
              <a:path w="807720" h="327644">
                <a:moveTo>
                  <a:pt x="0" y="312420"/>
                </a:moveTo>
                <a:cubicBezTo>
                  <a:pt x="176530" y="353695"/>
                  <a:pt x="314960" y="303530"/>
                  <a:pt x="449580" y="251460"/>
                </a:cubicBezTo>
                <a:cubicBezTo>
                  <a:pt x="584200" y="199390"/>
                  <a:pt x="767080" y="30480"/>
                  <a:pt x="807720" y="0"/>
                </a:cubicBezTo>
              </a:path>
            </a:pathLst>
          </a:custGeom>
          <a:noFill/>
          <a:ln w="50800">
            <a:solidFill>
              <a:schemeClr val="accent1">
                <a:lumMod val="75000"/>
              </a:schemeClr>
            </a:solidFill>
            <a:tailEnd type="stealt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B15F028-8806-B180-8FEC-7F23D56099A1}"/>
              </a:ext>
            </a:extLst>
          </p:cNvPr>
          <p:cNvSpPr txBox="1"/>
          <p:nvPr/>
        </p:nvSpPr>
        <p:spPr>
          <a:xfrm>
            <a:off x="436100" y="2217420"/>
            <a:ext cx="1562100" cy="307777"/>
          </a:xfrm>
          <a:prstGeom prst="rect">
            <a:avLst/>
          </a:prstGeom>
          <a:noFill/>
        </p:spPr>
        <p:txBody>
          <a:bodyPr wrap="square" rtlCol="0">
            <a:spAutoFit/>
          </a:bodyPr>
          <a:lstStyle/>
          <a:p>
            <a:pPr algn="ctr"/>
            <a:r>
              <a:rPr lang="en-US"/>
              <a:t>HRRR </a:t>
            </a:r>
            <a:r>
              <a:rPr lang="en-US" err="1"/>
              <a:t>fhr</a:t>
            </a:r>
            <a:r>
              <a:rPr lang="en-US"/>
              <a:t> = 0</a:t>
            </a:r>
          </a:p>
        </p:txBody>
      </p:sp>
      <p:sp>
        <p:nvSpPr>
          <p:cNvPr id="19" name="TextBox 18">
            <a:extLst>
              <a:ext uri="{FF2B5EF4-FFF2-40B4-BE49-F238E27FC236}">
                <a16:creationId xmlns:a16="http://schemas.microsoft.com/office/drawing/2014/main" id="{86612AFE-0773-952C-7458-34E641079E34}"/>
              </a:ext>
            </a:extLst>
          </p:cNvPr>
          <p:cNvSpPr txBox="1"/>
          <p:nvPr/>
        </p:nvSpPr>
        <p:spPr>
          <a:xfrm>
            <a:off x="436100" y="5181458"/>
            <a:ext cx="1562100" cy="307777"/>
          </a:xfrm>
          <a:prstGeom prst="rect">
            <a:avLst/>
          </a:prstGeom>
          <a:noFill/>
        </p:spPr>
        <p:txBody>
          <a:bodyPr wrap="square" rtlCol="0">
            <a:spAutoFit/>
          </a:bodyPr>
          <a:lstStyle/>
          <a:p>
            <a:pPr algn="ctr"/>
            <a:r>
              <a:rPr lang="en-US"/>
              <a:t>GFS </a:t>
            </a:r>
            <a:r>
              <a:rPr lang="en-US" err="1"/>
              <a:t>fhr</a:t>
            </a:r>
            <a:r>
              <a:rPr lang="en-US"/>
              <a:t> = 0</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AE0DDC8-4E1C-176D-C190-AE96BA1FA35D}"/>
                  </a:ext>
                </a:extLst>
              </p:cNvPr>
              <p:cNvSpPr txBox="1"/>
              <p:nvPr/>
            </p:nvSpPr>
            <p:spPr>
              <a:xfrm>
                <a:off x="2719181" y="4101458"/>
                <a:ext cx="1863210" cy="738664"/>
              </a:xfrm>
              <a:prstGeom prst="rect">
                <a:avLst/>
              </a:prstGeom>
              <a:noFill/>
            </p:spPr>
            <p:txBody>
              <a:bodyPr wrap="square" rtlCol="0">
                <a:spAutoFit/>
              </a:bodyPr>
              <a:lstStyle/>
              <a:p>
                <a:pPr algn="ctr"/>
                <a:r>
                  <a:rPr lang="en-US" dirty="0"/>
                  <a:t>Nested-EAGLE</a:t>
                </a:r>
              </a:p>
              <a:p>
                <a:pPr algn="ctr"/>
                <a:r>
                  <a:rPr lang="en-US" dirty="0"/>
                  <a:t>Initial Conditions</a:t>
                </a:r>
              </a:p>
              <a:p>
                <a:pPr algn="ctr"/>
                <a14:m>
                  <m:oMathPara xmlns:m="http://schemas.openxmlformats.org/officeDocument/2006/math">
                    <m:oMathParaPr>
                      <m:jc m:val="centerGroup"/>
                    </m:oMathParaPr>
                    <m:oMath xmlns:m="http://schemas.openxmlformats.org/officeDocument/2006/math">
                      <m:r>
                        <a:rPr lang="nb-NO" b="1" i="1" smtClean="0">
                          <a:latin typeface="Cambria Math" panose="02040503050406030204" pitchFamily="18" charset="0"/>
                        </a:rPr>
                        <m:t>𝒙</m:t>
                      </m:r>
                      <m:d>
                        <m:dPr>
                          <m:ctrlPr>
                            <a:rPr lang="nb-NO" b="0" i="1" smtClean="0">
                              <a:latin typeface="Cambria Math" panose="02040503050406030204" pitchFamily="18" charset="0"/>
                            </a:rPr>
                          </m:ctrlPr>
                        </m:dPr>
                        <m:e>
                          <m:r>
                            <a:rPr lang="nb-NO" b="0" i="1" smtClean="0">
                              <a:latin typeface="Cambria Math" panose="02040503050406030204" pitchFamily="18" charset="0"/>
                            </a:rPr>
                            <m:t>𝑡</m:t>
                          </m:r>
                        </m:e>
                      </m:d>
                    </m:oMath>
                  </m:oMathPara>
                </a14:m>
                <a:endParaRPr lang="en-US" dirty="0"/>
              </a:p>
            </p:txBody>
          </p:sp>
        </mc:Choice>
        <mc:Fallback xmlns="">
          <p:sp>
            <p:nvSpPr>
              <p:cNvPr id="20" name="TextBox 19">
                <a:extLst>
                  <a:ext uri="{FF2B5EF4-FFF2-40B4-BE49-F238E27FC236}">
                    <a16:creationId xmlns:a16="http://schemas.microsoft.com/office/drawing/2014/main" id="{0AE0DDC8-4E1C-176D-C190-AE96BA1FA35D}"/>
                  </a:ext>
                </a:extLst>
              </p:cNvPr>
              <p:cNvSpPr txBox="1">
                <a:spLocks noRot="1" noChangeAspect="1" noMove="1" noResize="1" noEditPoints="1" noAdjustHandles="1" noChangeArrowheads="1" noChangeShapeType="1" noTextEdit="1"/>
              </p:cNvSpPr>
              <p:nvPr/>
            </p:nvSpPr>
            <p:spPr>
              <a:xfrm>
                <a:off x="2719181" y="4101458"/>
                <a:ext cx="1863210" cy="738664"/>
              </a:xfrm>
              <a:prstGeom prst="rect">
                <a:avLst/>
              </a:prstGeom>
              <a:blipFill>
                <a:blip r:embed="rId6"/>
                <a:stretch>
                  <a:fillRect t="-1695"/>
                </a:stretch>
              </a:blipFill>
            </p:spPr>
            <p:txBody>
              <a:bodyPr/>
              <a:lstStyle/>
              <a:p>
                <a:r>
                  <a:rPr lang="en-US">
                    <a:noFill/>
                  </a:rPr>
                  <a:t> </a:t>
                </a:r>
              </a:p>
            </p:txBody>
          </p:sp>
        </mc:Fallback>
      </mc:AlternateContent>
      <p:cxnSp>
        <p:nvCxnSpPr>
          <p:cNvPr id="30" name="Straight Arrow Connector 29">
            <a:extLst>
              <a:ext uri="{FF2B5EF4-FFF2-40B4-BE49-F238E27FC236}">
                <a16:creationId xmlns:a16="http://schemas.microsoft.com/office/drawing/2014/main" id="{46D79514-37BF-2A75-F013-D4BB8015A026}"/>
              </a:ext>
            </a:extLst>
          </p:cNvPr>
          <p:cNvCxnSpPr>
            <a:cxnSpLocks/>
            <a:stCxn id="8" idx="3"/>
            <a:endCxn id="9" idx="1"/>
          </p:cNvCxnSpPr>
          <p:nvPr/>
        </p:nvCxnSpPr>
        <p:spPr>
          <a:xfrm>
            <a:off x="4572000" y="2857500"/>
            <a:ext cx="1290163" cy="0"/>
          </a:xfrm>
          <a:prstGeom prst="straightConnector1">
            <a:avLst/>
          </a:prstGeom>
          <a:ln w="50800">
            <a:solidFill>
              <a:srgbClr val="00B050"/>
            </a:solidFill>
            <a:headEnd type="none"/>
            <a:tailEnd type="stealt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F35371E5-FAA3-6D2F-AF83-9C8D79F703C2}"/>
                  </a:ext>
                </a:extLst>
              </p:cNvPr>
              <p:cNvSpPr txBox="1"/>
              <p:nvPr/>
            </p:nvSpPr>
            <p:spPr>
              <a:xfrm>
                <a:off x="5600652" y="3931920"/>
                <a:ext cx="3406198" cy="3077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ea typeface="Cambria Math" panose="02040503050406030204" pitchFamily="18" charset="0"/>
                        </a:rPr>
                        <m:t>𝒙</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+6</m:t>
                          </m:r>
                          <m:r>
                            <a:rPr lang="en-US" b="0" i="1" smtClean="0">
                              <a:latin typeface="Cambria Math" panose="02040503050406030204" pitchFamily="18" charset="0"/>
                              <a:ea typeface="Cambria Math" panose="02040503050406030204" pitchFamily="18" charset="0"/>
                            </a:rPr>
                            <m:t>h</m:t>
                          </m:r>
                        </m:e>
                      </m:d>
                      <m:r>
                        <a:rPr lang="en-US" b="0" i="1" smtClean="0">
                          <a:latin typeface="Cambria Math" panose="02040503050406030204" pitchFamily="18" charset="0"/>
                          <a:ea typeface="Cambria Math" panose="02040503050406030204" pitchFamily="18" charset="0"/>
                        </a:rPr>
                        <m:t>= </m:t>
                      </m:r>
                      <m:r>
                        <a:rPr lang="en-US" i="1" smtClean="0">
                          <a:latin typeface="Cambria Math" panose="02040503050406030204" pitchFamily="18" charset="0"/>
                          <a:ea typeface="Cambria Math" panose="02040503050406030204" pitchFamily="18" charset="0"/>
                        </a:rPr>
                        <m:t>ℳ</m:t>
                      </m:r>
                      <m:d>
                        <m:dPr>
                          <m:ctrlPr>
                            <a:rPr lang="en-US" b="1"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𝒙</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𝒙</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−6</m:t>
                          </m:r>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e>
                      </m:d>
                    </m:oMath>
                  </m:oMathPara>
                </a14:m>
                <a:endParaRPr lang="en-US" dirty="0"/>
              </a:p>
            </p:txBody>
          </p:sp>
        </mc:Choice>
        <mc:Fallback xmlns="">
          <p:sp>
            <p:nvSpPr>
              <p:cNvPr id="32" name="TextBox 31">
                <a:extLst>
                  <a:ext uri="{FF2B5EF4-FFF2-40B4-BE49-F238E27FC236}">
                    <a16:creationId xmlns:a16="http://schemas.microsoft.com/office/drawing/2014/main" id="{F35371E5-FAA3-6D2F-AF83-9C8D79F703C2}"/>
                  </a:ext>
                </a:extLst>
              </p:cNvPr>
              <p:cNvSpPr txBox="1">
                <a:spLocks noRot="1" noChangeAspect="1" noMove="1" noResize="1" noEditPoints="1" noAdjustHandles="1" noChangeArrowheads="1" noChangeShapeType="1" noTextEdit="1"/>
              </p:cNvSpPr>
              <p:nvPr/>
            </p:nvSpPr>
            <p:spPr>
              <a:xfrm>
                <a:off x="5600652" y="3931920"/>
                <a:ext cx="3406198" cy="307777"/>
              </a:xfrm>
              <a:prstGeom prst="rect">
                <a:avLst/>
              </a:prstGeom>
              <a:blipFill>
                <a:blip r:embed="rId7"/>
                <a:stretch>
                  <a:fillRect b="-16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FA5413F-84BF-4577-B3B6-72D2DE208FAA}"/>
                  </a:ext>
                </a:extLst>
              </p:cNvPr>
              <p:cNvSpPr txBox="1"/>
              <p:nvPr/>
            </p:nvSpPr>
            <p:spPr>
              <a:xfrm>
                <a:off x="3829431" y="3243612"/>
                <a:ext cx="2775301" cy="523220"/>
              </a:xfrm>
              <a:prstGeom prst="rect">
                <a:avLst/>
              </a:prstGeom>
              <a:noFill/>
            </p:spPr>
            <p:txBody>
              <a:bodyPr wrap="square" rtlCol="0">
                <a:spAutoFit/>
              </a:bodyPr>
              <a:lstStyle/>
              <a:p>
                <a:pPr algn="ctr"/>
                <a:r>
                  <a:rPr lang="en-US" dirty="0"/>
                  <a:t>Nested-EAGLE</a:t>
                </a:r>
                <a:endParaRPr lang="en-US" b="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 </m:t>
                      </m:r>
                      <m:r>
                        <a:rPr lang="en-US" i="1" smtClean="0">
                          <a:latin typeface="Cambria Math" panose="02040503050406030204" pitchFamily="18" charset="0"/>
                          <a:ea typeface="Cambria Math" panose="02040503050406030204" pitchFamily="18" charset="0"/>
                        </a:rPr>
                        <m:t>ℳ</m:t>
                      </m:r>
                      <m:d>
                        <m:dPr>
                          <m:ctrlPr>
                            <a:rPr lang="en-US" b="1"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𝒙</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𝒙</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−6</m:t>
                          </m:r>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m:t>
                          </m:r>
                        </m:e>
                      </m:d>
                    </m:oMath>
                  </m:oMathPara>
                </a14:m>
                <a:endParaRPr lang="en-US" dirty="0"/>
              </a:p>
            </p:txBody>
          </p:sp>
        </mc:Choice>
        <mc:Fallback xmlns="">
          <p:sp>
            <p:nvSpPr>
              <p:cNvPr id="33" name="TextBox 32">
                <a:extLst>
                  <a:ext uri="{FF2B5EF4-FFF2-40B4-BE49-F238E27FC236}">
                    <a16:creationId xmlns:a16="http://schemas.microsoft.com/office/drawing/2014/main" id="{7FA5413F-84BF-4577-B3B6-72D2DE208FAA}"/>
                  </a:ext>
                </a:extLst>
              </p:cNvPr>
              <p:cNvSpPr txBox="1">
                <a:spLocks noRot="1" noChangeAspect="1" noMove="1" noResize="1" noEditPoints="1" noAdjustHandles="1" noChangeArrowheads="1" noChangeShapeType="1" noTextEdit="1"/>
              </p:cNvSpPr>
              <p:nvPr/>
            </p:nvSpPr>
            <p:spPr>
              <a:xfrm>
                <a:off x="3829431" y="3243612"/>
                <a:ext cx="2775301" cy="523220"/>
              </a:xfrm>
              <a:prstGeom prst="rect">
                <a:avLst/>
              </a:prstGeom>
              <a:blipFill>
                <a:blip r:embed="rId8"/>
                <a:stretch>
                  <a:fillRect t="-4762" b="-7143"/>
                </a:stretch>
              </a:blipFill>
            </p:spPr>
            <p:txBody>
              <a:bodyPr/>
              <a:lstStyle/>
              <a:p>
                <a:r>
                  <a:rPr lang="en-US">
                    <a:noFill/>
                  </a:rPr>
                  <a:t> </a:t>
                </a:r>
              </a:p>
            </p:txBody>
          </p:sp>
        </mc:Fallback>
      </mc:AlternateContent>
      <p:sp>
        <p:nvSpPr>
          <p:cNvPr id="35" name="Google Shape;81;p15">
            <a:extLst>
              <a:ext uri="{FF2B5EF4-FFF2-40B4-BE49-F238E27FC236}">
                <a16:creationId xmlns:a16="http://schemas.microsoft.com/office/drawing/2014/main" id="{0131CAE7-B03E-C154-7848-901457ECE7CA}"/>
              </a:ext>
            </a:extLst>
          </p:cNvPr>
          <p:cNvSpPr/>
          <p:nvPr/>
        </p:nvSpPr>
        <p:spPr>
          <a:xfrm>
            <a:off x="2902887" y="4926278"/>
            <a:ext cx="5969264" cy="676634"/>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dirty="0"/>
              <a:t>Follows approach pioneered by </a:t>
            </a:r>
            <a:r>
              <a:rPr lang="en-US" dirty="0">
                <a:hlinkClick r:id="rId9"/>
              </a:rPr>
              <a:t>Nipen et al., (2026) </a:t>
            </a:r>
            <a:r>
              <a:rPr lang="en-US" dirty="0"/>
              <a:t>at Met Norway, and directly benefits from open-source contributions by the Anemoi team.</a:t>
            </a: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351904F6-F584-AECE-E476-0B186805CBD7}"/>
                  </a:ext>
                </a:extLst>
              </p:cNvPr>
              <p:cNvSpPr txBox="1"/>
              <p:nvPr/>
            </p:nvSpPr>
            <p:spPr>
              <a:xfrm>
                <a:off x="5600652" y="4363068"/>
                <a:ext cx="3406198" cy="738664"/>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dirty="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ea typeface="Cambria Math" panose="02040503050406030204" pitchFamily="18" charset="0"/>
                        </a:rPr>
                        <m:t>𝒙</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𝑡</m:t>
                          </m:r>
                          <m:r>
                            <a:rPr lang="en-US" i="1">
                              <a:latin typeface="Cambria Math" panose="02040503050406030204" pitchFamily="18" charset="0"/>
                              <a:ea typeface="Cambria Math" panose="02040503050406030204" pitchFamily="18" charset="0"/>
                            </a:rPr>
                            <m:t>+24</m:t>
                          </m:r>
                          <m:r>
                            <a:rPr lang="en-US" i="1">
                              <a:latin typeface="Cambria Math" panose="02040503050406030204" pitchFamily="18" charset="0"/>
                              <a:ea typeface="Cambria Math" panose="02040503050406030204" pitchFamily="18" charset="0"/>
                            </a:rPr>
                            <m:t>h</m:t>
                          </m:r>
                        </m:e>
                      </m:d>
                      <m:r>
                        <a:rPr lang="en-US" i="1">
                          <a:latin typeface="Cambria Math" panose="02040503050406030204" pitchFamily="18" charset="0"/>
                          <a:ea typeface="Cambria Math" panose="02040503050406030204" pitchFamily="18" charset="0"/>
                        </a:rPr>
                        <m:t>= </m:t>
                      </m:r>
                      <m:r>
                        <a:rPr lang="en-US" i="1">
                          <a:latin typeface="Cambria Math" panose="02040503050406030204" pitchFamily="18" charset="0"/>
                          <a:ea typeface="Cambria Math" panose="02040503050406030204" pitchFamily="18" charset="0"/>
                        </a:rPr>
                        <m:t>ℳ</m:t>
                      </m:r>
                      <m:d>
                        <m:dPr>
                          <m:ctrlPr>
                            <a:rPr lang="en-US" b="1" i="1">
                              <a:latin typeface="Cambria Math" panose="02040503050406030204" pitchFamily="18" charset="0"/>
                              <a:ea typeface="Cambria Math" panose="02040503050406030204" pitchFamily="18" charset="0"/>
                            </a:rPr>
                          </m:ctrlPr>
                        </m:dPr>
                        <m:e>
                          <m:r>
                            <a:rPr lang="en-US" b="1" i="1">
                              <a:latin typeface="Cambria Math" panose="02040503050406030204" pitchFamily="18" charset="0"/>
                              <a:ea typeface="Cambria Math" panose="02040503050406030204" pitchFamily="18" charset="0"/>
                            </a:rPr>
                            <m:t>𝒙</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𝑡</m:t>
                              </m:r>
                              <m:r>
                                <a:rPr lang="en-US" i="1">
                                  <a:latin typeface="Cambria Math" panose="02040503050406030204" pitchFamily="18" charset="0"/>
                                  <a:ea typeface="Cambria Math" panose="02040503050406030204" pitchFamily="18" charset="0"/>
                                </a:rPr>
                                <m:t>+18</m:t>
                              </m:r>
                              <m:r>
                                <a:rPr lang="en-US" i="1">
                                  <a:latin typeface="Cambria Math" panose="02040503050406030204" pitchFamily="18" charset="0"/>
                                  <a:ea typeface="Cambria Math" panose="02040503050406030204" pitchFamily="18" charset="0"/>
                                </a:rPr>
                                <m:t>h</m:t>
                              </m:r>
                            </m:e>
                          </m:d>
                          <m:r>
                            <a:rPr lang="en-US" i="1">
                              <a:latin typeface="Cambria Math" panose="02040503050406030204" pitchFamily="18" charset="0"/>
                              <a:ea typeface="Cambria Math" panose="02040503050406030204" pitchFamily="18" charset="0"/>
                            </a:rPr>
                            <m:t>, </m:t>
                          </m:r>
                          <m:r>
                            <a:rPr lang="en-US" b="1" i="1">
                              <a:latin typeface="Cambria Math" panose="02040503050406030204" pitchFamily="18" charset="0"/>
                              <a:ea typeface="Cambria Math" panose="02040503050406030204" pitchFamily="18" charset="0"/>
                            </a:rPr>
                            <m:t>𝒙</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𝑡</m:t>
                          </m:r>
                          <m:r>
                            <a:rPr lang="en-US" i="1">
                              <a:latin typeface="Cambria Math" panose="02040503050406030204" pitchFamily="18" charset="0"/>
                              <a:ea typeface="Cambria Math" panose="02040503050406030204" pitchFamily="18" charset="0"/>
                            </a:rPr>
                            <m:t>+12</m:t>
                          </m:r>
                          <m:r>
                            <a:rPr lang="en-US" i="1">
                              <a:latin typeface="Cambria Math" panose="02040503050406030204" pitchFamily="18" charset="0"/>
                              <a:ea typeface="Cambria Math" panose="02040503050406030204" pitchFamily="18" charset="0"/>
                            </a:rPr>
                            <m:t>h</m:t>
                          </m:r>
                          <m:r>
                            <a:rPr lang="en-US" i="1">
                              <a:latin typeface="Cambria Math" panose="02040503050406030204" pitchFamily="18" charset="0"/>
                              <a:ea typeface="Cambria Math" panose="02040503050406030204" pitchFamily="18" charset="0"/>
                            </a:rPr>
                            <m:t>)</m:t>
                          </m:r>
                        </m:e>
                      </m:d>
                    </m:oMath>
                  </m:oMathPara>
                </a14:m>
                <a:endParaRPr lang="en-US" dirty="0"/>
              </a:p>
              <a:p>
                <a:pPr algn="ctr"/>
                <a:endParaRPr lang="en-US" dirty="0"/>
              </a:p>
            </p:txBody>
          </p:sp>
        </mc:Choice>
        <mc:Fallback xmlns="">
          <p:sp>
            <p:nvSpPr>
              <p:cNvPr id="38" name="TextBox 37">
                <a:extLst>
                  <a:ext uri="{FF2B5EF4-FFF2-40B4-BE49-F238E27FC236}">
                    <a16:creationId xmlns:a16="http://schemas.microsoft.com/office/drawing/2014/main" id="{351904F6-F584-AECE-E476-0B186805CBD7}"/>
                  </a:ext>
                </a:extLst>
              </p:cNvPr>
              <p:cNvSpPr txBox="1">
                <a:spLocks noRot="1" noChangeAspect="1" noMove="1" noResize="1" noEditPoints="1" noAdjustHandles="1" noChangeArrowheads="1" noChangeShapeType="1" noTextEdit="1"/>
              </p:cNvSpPr>
              <p:nvPr/>
            </p:nvSpPr>
            <p:spPr>
              <a:xfrm>
                <a:off x="5600652" y="4363068"/>
                <a:ext cx="3406198" cy="738664"/>
              </a:xfrm>
              <a:prstGeom prst="rect">
                <a:avLst/>
              </a:prstGeom>
              <a:blipFill>
                <a:blip r:embed="rId10"/>
                <a:stretch>
                  <a:fillRect/>
                </a:stretch>
              </a:blipFill>
            </p:spPr>
            <p:txBody>
              <a:bodyPr/>
              <a:lstStyle/>
              <a:p>
                <a:r>
                  <a:rPr lang="en-US">
                    <a:noFill/>
                  </a:rPr>
                  <a:t> </a:t>
                </a:r>
              </a:p>
            </p:txBody>
          </p:sp>
        </mc:Fallback>
      </mc:AlternateContent>
      <p:pic>
        <p:nvPicPr>
          <p:cNvPr id="39" name="Picture 38">
            <a:extLst>
              <a:ext uri="{FF2B5EF4-FFF2-40B4-BE49-F238E27FC236}">
                <a16:creationId xmlns:a16="http://schemas.microsoft.com/office/drawing/2014/main" id="{D6E8A8CC-CADE-BAA6-5BE9-35F16BB9D3DA}"/>
              </a:ext>
            </a:extLst>
          </p:cNvPr>
          <p:cNvPicPr>
            <a:picLocks noChangeAspect="1"/>
          </p:cNvPicPr>
          <p:nvPr/>
        </p:nvPicPr>
        <p:blipFill>
          <a:blip r:embed="rId11">
            <a:clrChange>
              <a:clrFrom>
                <a:srgbClr val="FEFEFE"/>
              </a:clrFrom>
              <a:clrTo>
                <a:srgbClr val="FEFEFE">
                  <a:alpha val="0"/>
                </a:srgbClr>
              </a:clrTo>
            </a:clrChange>
          </a:blip>
          <a:srcRect l="50049" t="4470" r="636" b="22860"/>
          <a:stretch>
            <a:fillRect/>
          </a:stretch>
        </p:blipFill>
        <p:spPr>
          <a:xfrm>
            <a:off x="6225894" y="1777500"/>
            <a:ext cx="2155714" cy="2160000"/>
          </a:xfrm>
          <a:prstGeom prst="rect">
            <a:avLst/>
          </a:prstGeom>
        </p:spPr>
      </p:pic>
      <p:pic>
        <p:nvPicPr>
          <p:cNvPr id="10" name="Picture 9">
            <a:extLst>
              <a:ext uri="{FF2B5EF4-FFF2-40B4-BE49-F238E27FC236}">
                <a16:creationId xmlns:a16="http://schemas.microsoft.com/office/drawing/2014/main" id="{EBF0D278-A9AF-6C65-274A-5EDB6F334D1B}"/>
              </a:ext>
            </a:extLst>
          </p:cNvPr>
          <p:cNvPicPr>
            <a:picLocks noChangeAspect="1"/>
          </p:cNvPicPr>
          <p:nvPr/>
        </p:nvPicPr>
        <p:blipFill>
          <a:blip r:embed="rId12">
            <a:clrChange>
              <a:clrFrom>
                <a:srgbClr val="FEFEFE"/>
              </a:clrFrom>
              <a:clrTo>
                <a:srgbClr val="FEFEFE">
                  <a:alpha val="0"/>
                </a:srgbClr>
              </a:clrTo>
            </a:clrChange>
          </a:blip>
          <a:srcRect l="50247" t="4614" r="636" b="23004"/>
          <a:stretch>
            <a:fillRect/>
          </a:stretch>
        </p:blipFill>
        <p:spPr>
          <a:xfrm>
            <a:off x="6988303" y="1777500"/>
            <a:ext cx="2155697" cy="2160000"/>
          </a:xfrm>
          <a:prstGeom prst="rect">
            <a:avLst/>
          </a:prstGeom>
        </p:spPr>
      </p:pic>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412AE624-3E81-D20B-A698-ECB455F3B8CE}"/>
                  </a:ext>
                </a:extLst>
              </p:cNvPr>
              <p:cNvSpPr txBox="1"/>
              <p:nvPr/>
            </p:nvSpPr>
            <p:spPr>
              <a:xfrm>
                <a:off x="5600652" y="4177610"/>
                <a:ext cx="3406198" cy="307777"/>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ea typeface="Cambria Math" panose="02040503050406030204" pitchFamily="18" charset="0"/>
                        </a:rPr>
                        <m:t>𝒙</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+12</m:t>
                          </m:r>
                          <m:r>
                            <a:rPr lang="en-US" b="0" i="1" smtClean="0">
                              <a:latin typeface="Cambria Math" panose="02040503050406030204" pitchFamily="18" charset="0"/>
                              <a:ea typeface="Cambria Math" panose="02040503050406030204" pitchFamily="18" charset="0"/>
                            </a:rPr>
                            <m:t>h</m:t>
                          </m:r>
                        </m:e>
                      </m:d>
                      <m:r>
                        <a:rPr lang="en-US" b="0" i="1" smtClean="0">
                          <a:latin typeface="Cambria Math" panose="02040503050406030204" pitchFamily="18" charset="0"/>
                          <a:ea typeface="Cambria Math" panose="02040503050406030204" pitchFamily="18" charset="0"/>
                        </a:rPr>
                        <m:t>= </m:t>
                      </m:r>
                      <m:r>
                        <a:rPr lang="en-US" i="1" smtClean="0">
                          <a:latin typeface="Cambria Math" panose="02040503050406030204" pitchFamily="18" charset="0"/>
                          <a:ea typeface="Cambria Math" panose="02040503050406030204" pitchFamily="18" charset="0"/>
                        </a:rPr>
                        <m:t>ℳ</m:t>
                      </m:r>
                      <m:d>
                        <m:dPr>
                          <m:ctrlPr>
                            <a:rPr lang="en-US" b="1" i="1" smtClean="0">
                              <a:latin typeface="Cambria Math" panose="02040503050406030204" pitchFamily="18" charset="0"/>
                              <a:ea typeface="Cambria Math" panose="02040503050406030204" pitchFamily="18" charset="0"/>
                            </a:rPr>
                          </m:ctrlPr>
                        </m:dPr>
                        <m:e>
                          <m:r>
                            <a:rPr lang="en-US" b="1" i="1" smtClean="0">
                              <a:latin typeface="Cambria Math" panose="02040503050406030204" pitchFamily="18" charset="0"/>
                              <a:ea typeface="Cambria Math" panose="02040503050406030204" pitchFamily="18" charset="0"/>
                            </a:rPr>
                            <m:t>𝒙</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𝑡</m:t>
                              </m:r>
                            </m:e>
                          </m:d>
                          <m:r>
                            <a:rPr lang="en-US" b="0" i="1" smtClean="0">
                              <a:latin typeface="Cambria Math" panose="02040503050406030204" pitchFamily="18" charset="0"/>
                              <a:ea typeface="Cambria Math" panose="02040503050406030204" pitchFamily="18" charset="0"/>
                            </a:rPr>
                            <m:t>+6</m:t>
                          </m:r>
                          <m:r>
                            <a:rPr lang="en-US" b="0" i="1" smtClean="0">
                              <a:latin typeface="Cambria Math" panose="02040503050406030204" pitchFamily="18" charset="0"/>
                              <a:ea typeface="Cambria Math" panose="02040503050406030204" pitchFamily="18" charset="0"/>
                            </a:rPr>
                            <m:t>h</m:t>
                          </m:r>
                          <m:r>
                            <a:rPr lang="en-US" b="0" i="1"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𝒙</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𝑡</m:t>
                          </m:r>
                          <m:r>
                            <a:rPr lang="en-US" b="0" i="1" smtClean="0">
                              <a:latin typeface="Cambria Math" panose="02040503050406030204" pitchFamily="18" charset="0"/>
                              <a:ea typeface="Cambria Math" panose="02040503050406030204" pitchFamily="18" charset="0"/>
                            </a:rPr>
                            <m:t>)</m:t>
                          </m:r>
                        </m:e>
                      </m:d>
                    </m:oMath>
                  </m:oMathPara>
                </a14:m>
                <a:endParaRPr lang="en-US" dirty="0"/>
              </a:p>
            </p:txBody>
          </p:sp>
        </mc:Choice>
        <mc:Fallback xmlns="">
          <p:sp>
            <p:nvSpPr>
              <p:cNvPr id="40" name="TextBox 39">
                <a:extLst>
                  <a:ext uri="{FF2B5EF4-FFF2-40B4-BE49-F238E27FC236}">
                    <a16:creationId xmlns:a16="http://schemas.microsoft.com/office/drawing/2014/main" id="{412AE624-3E81-D20B-A698-ECB455F3B8CE}"/>
                  </a:ext>
                </a:extLst>
              </p:cNvPr>
              <p:cNvSpPr txBox="1">
                <a:spLocks noRot="1" noChangeAspect="1" noMove="1" noResize="1" noEditPoints="1" noAdjustHandles="1" noChangeArrowheads="1" noChangeShapeType="1" noTextEdit="1"/>
              </p:cNvSpPr>
              <p:nvPr/>
            </p:nvSpPr>
            <p:spPr>
              <a:xfrm>
                <a:off x="5600652" y="4177610"/>
                <a:ext cx="3406198" cy="307777"/>
              </a:xfrm>
              <a:prstGeom prst="rect">
                <a:avLst/>
              </a:prstGeom>
              <a:blipFill>
                <a:blip r:embed="rId13"/>
                <a:stretch>
                  <a:fillRect b="-15385"/>
                </a:stretch>
              </a:blipFill>
            </p:spPr>
            <p:txBody>
              <a:bodyPr/>
              <a:lstStyle/>
              <a:p>
                <a:r>
                  <a:rPr lang="en-US">
                    <a:noFill/>
                  </a:rPr>
                  <a:t> </a:t>
                </a:r>
              </a:p>
            </p:txBody>
          </p:sp>
        </mc:Fallback>
      </mc:AlternateContent>
      <p:sp>
        <p:nvSpPr>
          <p:cNvPr id="45" name="TextBox 44">
            <a:extLst>
              <a:ext uri="{FF2B5EF4-FFF2-40B4-BE49-F238E27FC236}">
                <a16:creationId xmlns:a16="http://schemas.microsoft.com/office/drawing/2014/main" id="{F463FC0F-0645-E6ED-5059-C59C74C01C3C}"/>
              </a:ext>
            </a:extLst>
          </p:cNvPr>
          <p:cNvSpPr txBox="1"/>
          <p:nvPr/>
        </p:nvSpPr>
        <p:spPr>
          <a:xfrm>
            <a:off x="436100" y="5379774"/>
            <a:ext cx="1562100" cy="307777"/>
          </a:xfrm>
          <a:prstGeom prst="rect">
            <a:avLst/>
          </a:prstGeom>
          <a:noFill/>
        </p:spPr>
        <p:txBody>
          <a:bodyPr wrap="square" rtlCol="0">
            <a:spAutoFit/>
          </a:bodyPr>
          <a:lstStyle/>
          <a:p>
            <a:pPr algn="ctr"/>
            <a:r>
              <a:rPr lang="en-US"/>
              <a:t>(HRRR Cutout)</a:t>
            </a:r>
          </a:p>
        </p:txBody>
      </p:sp>
      <p:pic>
        <p:nvPicPr>
          <p:cNvPr id="46" name="Picture 45">
            <a:extLst>
              <a:ext uri="{FF2B5EF4-FFF2-40B4-BE49-F238E27FC236}">
                <a16:creationId xmlns:a16="http://schemas.microsoft.com/office/drawing/2014/main" id="{BF55D1B6-2940-42E4-4138-4962C2A9CD2E}"/>
              </a:ext>
            </a:extLst>
          </p:cNvPr>
          <p:cNvPicPr>
            <a:picLocks noChangeAspect="1"/>
          </p:cNvPicPr>
          <p:nvPr/>
        </p:nvPicPr>
        <p:blipFill>
          <a:blip r:embed="rId14"/>
          <a:srcRect l="639" t="4903" r="49949" b="23148"/>
          <a:stretch>
            <a:fillRect/>
          </a:stretch>
        </p:blipFill>
        <p:spPr>
          <a:xfrm>
            <a:off x="150077" y="3021458"/>
            <a:ext cx="2181643" cy="2160000"/>
          </a:xfrm>
          <a:prstGeom prst="rect">
            <a:avLst/>
          </a:prstGeom>
        </p:spPr>
      </p:pic>
      <mc:AlternateContent xmlns:mc="http://schemas.openxmlformats.org/markup-compatibility/2006" xmlns:a14="http://schemas.microsoft.com/office/drawing/2010/main">
        <mc:Choice Requires="a14">
          <p:sp>
            <p:nvSpPr>
              <p:cNvPr id="7" name="Google Shape;81;p15">
                <a:extLst>
                  <a:ext uri="{FF2B5EF4-FFF2-40B4-BE49-F238E27FC236}">
                    <a16:creationId xmlns:a16="http://schemas.microsoft.com/office/drawing/2014/main" id="{51E0C8FB-22FD-4E8F-E2B2-380887056E05}"/>
                  </a:ext>
                </a:extLst>
              </p:cNvPr>
              <p:cNvSpPr/>
              <p:nvPr/>
            </p:nvSpPr>
            <p:spPr>
              <a:xfrm>
                <a:off x="5689750" y="403087"/>
                <a:ext cx="3228002" cy="988302"/>
              </a:xfrm>
              <a:prstGeom prst="roundRect">
                <a:avLst>
                  <a:gd name="adj" fmla="val 16667"/>
                </a:avLst>
              </a:prstGeom>
              <a:solidFill>
                <a:schemeClr val="bg2">
                  <a:lumMod val="20000"/>
                  <a:lumOff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nb-NO" dirty="0">
                    <a:ea typeface="Cambria Math" panose="02040503050406030204" pitchFamily="18" charset="0"/>
                  </a:rPr>
                  <a:t>Train </a:t>
                </a:r>
                <a:r>
                  <a:rPr lang="nb-NO" dirty="0" err="1">
                    <a:ea typeface="Cambria Math" panose="02040503050406030204" pitchFamily="18" charset="0"/>
                  </a:rPr>
                  <a:t>the</a:t>
                </a:r>
                <a:r>
                  <a:rPr lang="nb-NO" dirty="0">
                    <a:ea typeface="Cambria Math" panose="02040503050406030204" pitchFamily="18" charset="0"/>
                  </a:rPr>
                  <a:t> </a:t>
                </a:r>
                <a:r>
                  <a:rPr lang="nb-NO" dirty="0" err="1">
                    <a:ea typeface="Cambria Math" panose="02040503050406030204" pitchFamily="18" charset="0"/>
                  </a:rPr>
                  <a:t>model</a:t>
                </a:r>
                <a:r>
                  <a:rPr lang="nb-NO" dirty="0">
                    <a:ea typeface="Cambria Math" panose="02040503050406030204" pitchFamily="18" charset="0"/>
                  </a:rPr>
                  <a:t> so </a:t>
                </a:r>
                <a:r>
                  <a:rPr lang="nb-NO" dirty="0" err="1">
                    <a:ea typeface="Cambria Math" panose="02040503050406030204" pitchFamily="18" charset="0"/>
                  </a:rPr>
                  <a:t>that</a:t>
                </a:r>
                <a:r>
                  <a:rPr lang="nb-NO" dirty="0">
                    <a:ea typeface="Cambria Math" panose="02040503050406030204" pitchFamily="18" charset="0"/>
                  </a:rPr>
                  <a:t> </a:t>
                </a:r>
                <a:r>
                  <a:rPr lang="nb-NO" dirty="0" err="1">
                    <a:ea typeface="Cambria Math" panose="02040503050406030204" pitchFamily="18" charset="0"/>
                  </a:rPr>
                  <a:t>forecast</a:t>
                </a:r>
                <a:r>
                  <a:rPr lang="nb-NO" dirty="0">
                    <a:ea typeface="Cambria Math" panose="02040503050406030204" pitchFamily="18" charset="0"/>
                  </a:rPr>
                  <a:t> </a:t>
                </a:r>
                <a:r>
                  <a:rPr lang="nb-NO" dirty="0" err="1">
                    <a:ea typeface="Cambria Math" panose="02040503050406030204" pitchFamily="18" charset="0"/>
                  </a:rPr>
                  <a:t>looks</a:t>
                </a:r>
                <a:r>
                  <a:rPr lang="nb-NO" dirty="0">
                    <a:ea typeface="Cambria Math" panose="02040503050406030204" pitchFamily="18" charset="0"/>
                  </a:rPr>
                  <a:t> like </a:t>
                </a:r>
                <a:r>
                  <a:rPr lang="nb-NO" dirty="0" err="1">
                    <a:ea typeface="Cambria Math" panose="02040503050406030204" pitchFamily="18" charset="0"/>
                  </a:rPr>
                  <a:t>the</a:t>
                </a:r>
                <a:r>
                  <a:rPr lang="nb-NO" dirty="0">
                    <a:ea typeface="Cambria Math" panose="02040503050406030204" pitchFamily="18" charset="0"/>
                  </a:rPr>
                  <a:t> </a:t>
                </a:r>
                <a:r>
                  <a:rPr lang="nb-NO" dirty="0" err="1">
                    <a:ea typeface="Cambria Math" panose="02040503050406030204" pitchFamily="18" charset="0"/>
                  </a:rPr>
                  <a:t>next</a:t>
                </a:r>
                <a:r>
                  <a:rPr lang="nb-NO" dirty="0">
                    <a:ea typeface="Cambria Math" panose="02040503050406030204" pitchFamily="18" charset="0"/>
                  </a:rPr>
                  <a:t> </a:t>
                </a:r>
                <a:r>
                  <a:rPr lang="nb-NO" dirty="0" err="1">
                    <a:ea typeface="Cambria Math" panose="02040503050406030204" pitchFamily="18" charset="0"/>
                  </a:rPr>
                  <a:t>analysis</a:t>
                </a:r>
                <a:r>
                  <a:rPr lang="nb-NO" dirty="0">
                    <a:ea typeface="Cambria Math" panose="02040503050406030204" pitchFamily="18" charset="0"/>
                  </a:rPr>
                  <a:t>, i.e.</a:t>
                </a:r>
                <a14:m>
                  <m:oMath xmlns:m="http://schemas.openxmlformats.org/officeDocument/2006/math">
                    <m:r>
                      <a:rPr lang="nb-NO">
                        <a:latin typeface="Cambria Math" panose="02040503050406030204" pitchFamily="18" charset="0"/>
                        <a:ea typeface="Cambria Math" panose="02040503050406030204" pitchFamily="18" charset="0"/>
                      </a:rPr>
                      <m:t> </m:t>
                    </m:r>
                  </m:oMath>
                </a14:m>
                <a:endParaRPr lang="nb-NO"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ℒ</m:t>
                      </m:r>
                      <m:r>
                        <a:rPr lang="nb-NO" b="0" i="1" smtClean="0">
                          <a:latin typeface="Cambria Math" panose="02040503050406030204" pitchFamily="18" charset="0"/>
                          <a:ea typeface="Cambria Math" panose="02040503050406030204" pitchFamily="18" charset="0"/>
                        </a:rPr>
                        <m:t>=</m:t>
                      </m:r>
                      <m:r>
                        <a:rPr lang="nb-NO" b="0" i="1" smtClean="0">
                          <a:latin typeface="Cambria Math" panose="02040503050406030204" pitchFamily="18" charset="0"/>
                          <a:ea typeface="Cambria Math" panose="02040503050406030204" pitchFamily="18" charset="0"/>
                        </a:rPr>
                        <m:t>𝑀𝑆𝐸</m:t>
                      </m:r>
                      <m:r>
                        <a:rPr lang="nb-NO" b="0"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𝒙</m:t>
                      </m:r>
                      <m:d>
                        <m:dPr>
                          <m:ctrlPr>
                            <a:rPr lang="en-US" i="1">
                              <a:latin typeface="Cambria Math" panose="02040503050406030204" pitchFamily="18" charset="0"/>
                              <a:ea typeface="Cambria Math" panose="02040503050406030204" pitchFamily="18" charset="0"/>
                            </a:rPr>
                          </m:ctrlPr>
                        </m:dPr>
                        <m:e>
                          <m:r>
                            <a:rPr lang="en-US" i="1">
                              <a:latin typeface="Cambria Math" panose="02040503050406030204" pitchFamily="18" charset="0"/>
                              <a:ea typeface="Cambria Math" panose="02040503050406030204" pitchFamily="18" charset="0"/>
                            </a:rPr>
                            <m:t>𝑡</m:t>
                          </m:r>
                          <m:r>
                            <a:rPr lang="en-US" i="1">
                              <a:latin typeface="Cambria Math" panose="02040503050406030204" pitchFamily="18" charset="0"/>
                              <a:ea typeface="Cambria Math" panose="02040503050406030204" pitchFamily="18" charset="0"/>
                            </a:rPr>
                            <m:t>+6</m:t>
                          </m:r>
                          <m:r>
                            <a:rPr lang="en-US" i="1">
                              <a:latin typeface="Cambria Math" panose="02040503050406030204" pitchFamily="18" charset="0"/>
                              <a:ea typeface="Cambria Math" panose="02040503050406030204" pitchFamily="18" charset="0"/>
                            </a:rPr>
                            <m:t>h</m:t>
                          </m:r>
                        </m:e>
                      </m:d>
                      <m:r>
                        <a:rPr lang="nb-NO" i="1">
                          <a:latin typeface="Cambria Math" panose="02040503050406030204" pitchFamily="18" charset="0"/>
                          <a:ea typeface="Cambria Math" panose="02040503050406030204" pitchFamily="18" charset="0"/>
                        </a:rPr>
                        <m:t> </m:t>
                      </m:r>
                      <m:r>
                        <a:rPr lang="nb-NO" b="1" i="1" smtClean="0">
                          <a:latin typeface="Cambria Math" panose="02040503050406030204" pitchFamily="18" charset="0"/>
                          <a:ea typeface="Cambria Math" panose="02040503050406030204" pitchFamily="18" charset="0"/>
                        </a:rPr>
                        <m:t>−</m:t>
                      </m:r>
                      <m:r>
                        <a:rPr lang="nb-NO" b="1" i="1" smtClean="0">
                          <a:latin typeface="Cambria Math" panose="02040503050406030204" pitchFamily="18" charset="0"/>
                          <a:ea typeface="Cambria Math" panose="02040503050406030204" pitchFamily="18" charset="0"/>
                        </a:rPr>
                        <m:t>𝒚</m:t>
                      </m:r>
                      <m:d>
                        <m:dPr>
                          <m:ctrlPr>
                            <a:rPr lang="nb-NO" i="1">
                              <a:latin typeface="Cambria Math" panose="02040503050406030204" pitchFamily="18" charset="0"/>
                              <a:ea typeface="Cambria Math" panose="02040503050406030204" pitchFamily="18" charset="0"/>
                            </a:rPr>
                          </m:ctrlPr>
                        </m:dPr>
                        <m:e>
                          <m:r>
                            <a:rPr lang="nb-NO" i="1">
                              <a:latin typeface="Cambria Math" panose="02040503050406030204" pitchFamily="18" charset="0"/>
                              <a:ea typeface="Cambria Math" panose="02040503050406030204" pitchFamily="18" charset="0"/>
                            </a:rPr>
                            <m:t>𝑡</m:t>
                          </m:r>
                          <m:r>
                            <a:rPr lang="nb-NO" i="1">
                              <a:latin typeface="Cambria Math" panose="02040503050406030204" pitchFamily="18" charset="0"/>
                              <a:ea typeface="Cambria Math" panose="02040503050406030204" pitchFamily="18" charset="0"/>
                            </a:rPr>
                            <m:t>+6</m:t>
                          </m:r>
                          <m:r>
                            <a:rPr lang="nb-NO" i="1">
                              <a:latin typeface="Cambria Math" panose="02040503050406030204" pitchFamily="18" charset="0"/>
                              <a:ea typeface="Cambria Math" panose="02040503050406030204" pitchFamily="18" charset="0"/>
                            </a:rPr>
                            <m:t>h</m:t>
                          </m:r>
                        </m:e>
                      </m:d>
                      <m:r>
                        <a:rPr lang="nb-NO" b="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7" name="Google Shape;81;p15">
                <a:extLst>
                  <a:ext uri="{FF2B5EF4-FFF2-40B4-BE49-F238E27FC236}">
                    <a16:creationId xmlns:a16="http://schemas.microsoft.com/office/drawing/2014/main" id="{51E0C8FB-22FD-4E8F-E2B2-380887056E05}"/>
                  </a:ext>
                </a:extLst>
              </p:cNvPr>
              <p:cNvSpPr>
                <a:spLocks noRot="1" noChangeAspect="1" noMove="1" noResize="1" noEditPoints="1" noAdjustHandles="1" noChangeArrowheads="1" noChangeShapeType="1" noTextEdit="1"/>
              </p:cNvSpPr>
              <p:nvPr/>
            </p:nvSpPr>
            <p:spPr>
              <a:xfrm>
                <a:off x="5689750" y="403087"/>
                <a:ext cx="3228002" cy="988302"/>
              </a:xfrm>
              <a:prstGeom prst="roundRect">
                <a:avLst>
                  <a:gd name="adj" fmla="val 16667"/>
                </a:avLst>
              </a:prstGeom>
              <a:blipFill>
                <a:blip r:embed="rId15"/>
                <a:stretch>
                  <a:fillRect/>
                </a:stretch>
              </a:blipFill>
              <a:ln w="9525" cap="flat" cmpd="sng">
                <a:solidFill>
                  <a:schemeClr val="dk2"/>
                </a:solidFill>
                <a:prstDash val="solid"/>
                <a:round/>
                <a:headEnd type="none" w="sm" len="sm"/>
                <a:tailEnd type="none" w="sm" len="sm"/>
              </a:ln>
            </p:spPr>
            <p:txBody>
              <a:bodyPr/>
              <a:lstStyle/>
              <a:p>
                <a:r>
                  <a:rPr lang="en-US">
                    <a:noFill/>
                  </a:rPr>
                  <a:t> </a:t>
                </a:r>
              </a:p>
            </p:txBody>
          </p:sp>
        </mc:Fallback>
      </mc:AlternateContent>
    </p:spTree>
    <p:extLst>
      <p:ext uri="{BB962C8B-B14F-4D97-AF65-F5344CB8AC3E}">
        <p14:creationId xmlns:p14="http://schemas.microsoft.com/office/powerpoint/2010/main" val="104224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p:bldP spid="32" grpId="0"/>
      <p:bldP spid="33" grpId="0"/>
      <p:bldP spid="35" grpId="0" animBg="1"/>
      <p:bldP spid="38" grpId="0"/>
      <p:bldP spid="40" grpId="0"/>
      <p:bldP spid="45"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9" descr="no no no"/>
          <p:cNvPicPr preferRelativeResize="0">
            <a:picLocks noChangeAspect="1"/>
          </p:cNvPicPr>
          <p:nvPr/>
        </p:nvPicPr>
        <p:blipFill>
          <a:blip r:embed="rId3">
            <a:alphaModFix/>
          </a:blip>
          <a:stretch>
            <a:fillRect/>
          </a:stretch>
        </p:blipFill>
        <p:spPr>
          <a:xfrm>
            <a:off x="0" y="449580"/>
            <a:ext cx="9138318" cy="4979669"/>
          </a:xfrm>
          <a:prstGeom prst="rect">
            <a:avLst/>
          </a:prstGeom>
          <a:noFill/>
          <a:ln>
            <a:noFill/>
          </a:ln>
        </p:spPr>
      </p:pic>
      <p:sp>
        <p:nvSpPr>
          <p:cNvPr id="125" name="Google Shape;125;p19"/>
          <p:cNvSpPr txBox="1">
            <a:spLocks noGrp="1"/>
          </p:cNvSpPr>
          <p:nvPr>
            <p:ph type="title"/>
          </p:nvPr>
        </p:nvSpPr>
        <p:spPr>
          <a:xfrm>
            <a:off x="0" y="5100340"/>
            <a:ext cx="1869300" cy="572700"/>
          </a:xfrm>
          <a:prstGeom prst="rect">
            <a:avLst/>
          </a:prstGeom>
          <a:solidFill>
            <a:schemeClr val="lt2"/>
          </a:solidFill>
        </p:spPr>
        <p:txBody>
          <a:bodyPr spcFirstLastPara="1" wrap="square" lIns="91425" tIns="91425" rIns="91425" bIns="91425" anchor="ctr" anchorCtr="0">
            <a:normAutofit fontScale="90000"/>
          </a:bodyPr>
          <a:lstStyle/>
          <a:p>
            <a:pPr algn="ctr"/>
            <a:r>
              <a:rPr lang="en"/>
              <a:t>Evaluation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0"/>
          <p:cNvSpPr txBox="1">
            <a:spLocks noGrp="1"/>
          </p:cNvSpPr>
          <p:nvPr>
            <p:ph type="title"/>
          </p:nvPr>
        </p:nvSpPr>
        <p:spPr>
          <a:xfrm>
            <a:off x="137150" y="152389"/>
            <a:ext cx="8869800" cy="636333"/>
          </a:xfrm>
        </p:spPr>
        <p:txBody>
          <a:bodyPr spcFirstLastPara="1" wrap="square" lIns="91425" tIns="91425" rIns="91425" bIns="91425" anchor="t" anchorCtr="0">
            <a:normAutofit/>
          </a:bodyPr>
          <a:lstStyle/>
          <a:p>
            <a:r>
              <a:rPr lang="en-US" dirty="0"/>
              <a:t>Prognostic Skill Over US &amp; Europe</a:t>
            </a:r>
          </a:p>
        </p:txBody>
      </p:sp>
      <p:sp>
        <p:nvSpPr>
          <p:cNvPr id="131" name="Google Shape;131;p20"/>
          <p:cNvSpPr txBox="1">
            <a:spLocks noGrp="1"/>
          </p:cNvSpPr>
          <p:nvPr>
            <p:ph type="body" idx="1"/>
          </p:nvPr>
        </p:nvSpPr>
        <p:spPr>
          <a:xfrm>
            <a:off x="136525" y="1016001"/>
            <a:ext cx="8870950" cy="2115820"/>
          </a:xfrm>
        </p:spPr>
        <p:txBody>
          <a:bodyPr spcFirstLastPara="1" wrap="square" lIns="91425" tIns="91425" rIns="91425" bIns="91425" anchor="t" anchorCtr="0">
            <a:noAutofit/>
          </a:bodyPr>
          <a:lstStyle/>
          <a:p>
            <a:r>
              <a:rPr lang="en-US" dirty="0"/>
              <a:t>293 forecasts initialized during Feb 2024 - Jan 2025</a:t>
            </a:r>
          </a:p>
          <a:p>
            <a:r>
              <a:rPr lang="en-US" dirty="0"/>
              <a:t>Conservatively </a:t>
            </a:r>
            <a:r>
              <a:rPr lang="en-US" dirty="0" err="1"/>
              <a:t>regridded</a:t>
            </a:r>
            <a:r>
              <a:rPr lang="en-US" dirty="0"/>
              <a:t> to 6km (US) and 0.25° grid (Europe/Globe)</a:t>
            </a:r>
          </a:p>
          <a:p>
            <a:pPr lvl="1"/>
            <a:r>
              <a:rPr lang="en-US" dirty="0"/>
              <a:t>Processing with </a:t>
            </a:r>
            <a:r>
              <a:rPr lang="en-US" dirty="0">
                <a:hlinkClick r:id="rId3"/>
              </a:rPr>
              <a:t>ufs2arco</a:t>
            </a:r>
            <a:endParaRPr lang="en-US" dirty="0"/>
          </a:p>
          <a:p>
            <a:r>
              <a:rPr lang="en-US" dirty="0"/>
              <a:t>Bilinearly interpolate to conventional observations from </a:t>
            </a:r>
            <a:r>
              <a:rPr lang="en-US" dirty="0">
                <a:hlinkClick r:id="rId4"/>
              </a:rPr>
              <a:t>NOAA/Brightband NNJA-AI dataset</a:t>
            </a:r>
            <a:endParaRPr lang="en-US" dirty="0"/>
          </a:p>
          <a:p>
            <a:pPr lvl="1"/>
            <a:r>
              <a:rPr lang="en-US" dirty="0"/>
              <a:t>Includes e.g. dropsondes, rawinsondes, aircraft, SYNOP/METAR station data</a:t>
            </a:r>
          </a:p>
          <a:p>
            <a:pPr lvl="1"/>
            <a:r>
              <a:rPr lang="en-US" dirty="0"/>
              <a:t>Data ingest via </a:t>
            </a:r>
            <a:r>
              <a:rPr lang="en-US" dirty="0">
                <a:hlinkClick r:id="rId5"/>
              </a:rPr>
              <a:t>nnja-ai</a:t>
            </a:r>
            <a:r>
              <a:rPr lang="en-US" dirty="0"/>
              <a:t> and comparison via </a:t>
            </a:r>
            <a:r>
              <a:rPr lang="en-US" dirty="0">
                <a:hlinkClick r:id="rId6"/>
              </a:rPr>
              <a:t>eagle-tools</a:t>
            </a:r>
            <a:endParaRPr lang="en-US" dirty="0"/>
          </a:p>
        </p:txBody>
      </p:sp>
      <p:pic>
        <p:nvPicPr>
          <p:cNvPr id="12" name="Picture 11">
            <a:extLst>
              <a:ext uri="{FF2B5EF4-FFF2-40B4-BE49-F238E27FC236}">
                <a16:creationId xmlns:a16="http://schemas.microsoft.com/office/drawing/2014/main" id="{265B96AA-4077-F856-D127-DC638EC4FB34}"/>
              </a:ext>
            </a:extLst>
          </p:cNvPr>
          <p:cNvPicPr>
            <a:picLocks noChangeAspect="1"/>
          </p:cNvPicPr>
          <p:nvPr/>
        </p:nvPicPr>
        <p:blipFill>
          <a:blip r:embed="rId7"/>
          <a:stretch>
            <a:fillRect/>
          </a:stretch>
        </p:blipFill>
        <p:spPr>
          <a:xfrm>
            <a:off x="2270435" y="3185160"/>
            <a:ext cx="4603129" cy="2377440"/>
          </a:xfrm>
          <a:prstGeom prst="rect">
            <a:avLst/>
          </a:prstGeom>
        </p:spPr>
      </p:pic>
      <p:sp>
        <p:nvSpPr>
          <p:cNvPr id="13" name="Google Shape;117;p18">
            <a:extLst>
              <a:ext uri="{FF2B5EF4-FFF2-40B4-BE49-F238E27FC236}">
                <a16:creationId xmlns:a16="http://schemas.microsoft.com/office/drawing/2014/main" id="{F4CADC3A-5543-CE3D-6AEE-C2CFFE602D09}"/>
              </a:ext>
            </a:extLst>
          </p:cNvPr>
          <p:cNvSpPr/>
          <p:nvPr/>
        </p:nvSpPr>
        <p:spPr>
          <a:xfrm>
            <a:off x="7109460" y="3779520"/>
            <a:ext cx="1956710" cy="1259205"/>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t>Example of evaluation coverage on 7 Dec 2024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3" name="Picture 2">
            <a:extLst>
              <a:ext uri="{FF2B5EF4-FFF2-40B4-BE49-F238E27FC236}">
                <a16:creationId xmlns:a16="http://schemas.microsoft.com/office/drawing/2014/main" id="{DEF33643-9D36-FC65-B9C1-DB0403C43538}"/>
              </a:ext>
            </a:extLst>
          </p:cNvPr>
          <p:cNvPicPr>
            <a:picLocks noChangeAspect="1"/>
          </p:cNvPicPr>
          <p:nvPr/>
        </p:nvPicPr>
        <p:blipFill>
          <a:blip r:embed="rId3"/>
          <a:stretch>
            <a:fillRect/>
          </a:stretch>
        </p:blipFill>
        <p:spPr>
          <a:xfrm>
            <a:off x="972000" y="864951"/>
            <a:ext cx="7200000" cy="3681961"/>
          </a:xfrm>
          <a:prstGeom prst="rect">
            <a:avLst/>
          </a:prstGeom>
        </p:spPr>
      </p:pic>
      <p:sp>
        <p:nvSpPr>
          <p:cNvPr id="149" name="Google Shape;149;p22"/>
          <p:cNvSpPr txBox="1">
            <a:spLocks noGrp="1"/>
          </p:cNvSpPr>
          <p:nvPr>
            <p:ph type="title"/>
          </p:nvPr>
        </p:nvSpPr>
        <p:spPr>
          <a:xfrm>
            <a:off x="137150" y="292268"/>
            <a:ext cx="8869800" cy="572700"/>
          </a:xfrm>
          <a:prstGeom prst="rect">
            <a:avLst/>
          </a:prstGeom>
        </p:spPr>
        <p:txBody>
          <a:bodyPr spcFirstLastPara="1" wrap="square" lIns="91425" tIns="91425" rIns="91425" bIns="91425" anchor="t" anchorCtr="0">
            <a:normAutofit fontScale="90000"/>
          </a:bodyPr>
          <a:lstStyle/>
          <a:p>
            <a:r>
              <a:rPr lang="en"/>
              <a:t>Prognostic Skill Over CONUS vs Conventional Observations</a:t>
            </a:r>
            <a:endParaRPr/>
          </a:p>
        </p:txBody>
      </p:sp>
      <p:sp>
        <p:nvSpPr>
          <p:cNvPr id="150" name="Google Shape;150;p22"/>
          <p:cNvSpPr/>
          <p:nvPr/>
        </p:nvSpPr>
        <p:spPr>
          <a:xfrm>
            <a:off x="252450" y="4662301"/>
            <a:ext cx="2812500" cy="892500"/>
          </a:xfrm>
          <a:prstGeom prst="roundRect">
            <a:avLst>
              <a:gd name="adj" fmla="val 16667"/>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a:t>~2 day skill gain to 5 days in</a:t>
            </a:r>
            <a:endParaRPr/>
          </a:p>
          <a:p>
            <a:pPr algn="ctr"/>
            <a:r>
              <a:rPr lang="en"/>
              <a:t>2m Temperature, 10m Winds</a:t>
            </a:r>
            <a:endParaRPr/>
          </a:p>
        </p:txBody>
      </p:sp>
      <p:sp>
        <p:nvSpPr>
          <p:cNvPr id="151" name="Google Shape;151;p22"/>
          <p:cNvSpPr/>
          <p:nvPr/>
        </p:nvSpPr>
        <p:spPr>
          <a:xfrm>
            <a:off x="3453400" y="4642225"/>
            <a:ext cx="2775900" cy="892500"/>
          </a:xfrm>
          <a:prstGeom prst="roundRect">
            <a:avLst>
              <a:gd name="adj" fmla="val 16667"/>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Slight advantage to ~5 day</a:t>
            </a:r>
            <a:endParaRPr dirty="0"/>
          </a:p>
          <a:p>
            <a:pPr algn="ctr"/>
            <a:r>
              <a:rPr lang="en" dirty="0"/>
              <a:t>850 </a:t>
            </a:r>
            <a:r>
              <a:rPr lang="en" dirty="0" err="1"/>
              <a:t>hPa</a:t>
            </a:r>
            <a:r>
              <a:rPr lang="en" dirty="0"/>
              <a:t> Temperature</a:t>
            </a:r>
            <a:endParaRPr dirty="0"/>
          </a:p>
        </p:txBody>
      </p:sp>
      <p:sp>
        <p:nvSpPr>
          <p:cNvPr id="152" name="Google Shape;152;p22"/>
          <p:cNvSpPr/>
          <p:nvPr/>
        </p:nvSpPr>
        <p:spPr>
          <a:xfrm>
            <a:off x="6617750" y="4642225"/>
            <a:ext cx="2389200" cy="892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 dirty="0"/>
              <a:t>Competitive Z500 and upper air winds</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3186D-BC17-0178-69F1-1636FCAD75A7}"/>
              </a:ext>
            </a:extLst>
          </p:cNvPr>
          <p:cNvSpPr>
            <a:spLocks noGrp="1"/>
          </p:cNvSpPr>
          <p:nvPr>
            <p:ph type="title"/>
          </p:nvPr>
        </p:nvSpPr>
        <p:spPr/>
        <p:txBody>
          <a:bodyPr>
            <a:normAutofit fontScale="90000"/>
          </a:bodyPr>
          <a:lstStyle/>
          <a:p>
            <a:r>
              <a:rPr lang="en-US"/>
              <a:t>Prognostic Skill Over Europe vs Conventional Observations</a:t>
            </a:r>
          </a:p>
        </p:txBody>
      </p:sp>
      <p:sp>
        <p:nvSpPr>
          <p:cNvPr id="6" name="Google Shape;151;p22">
            <a:extLst>
              <a:ext uri="{FF2B5EF4-FFF2-40B4-BE49-F238E27FC236}">
                <a16:creationId xmlns:a16="http://schemas.microsoft.com/office/drawing/2014/main" id="{C952395D-4B29-A921-ECCD-2EBDAC1FD0D3}"/>
              </a:ext>
            </a:extLst>
          </p:cNvPr>
          <p:cNvSpPr/>
          <p:nvPr/>
        </p:nvSpPr>
        <p:spPr>
          <a:xfrm>
            <a:off x="137150" y="4546430"/>
            <a:ext cx="2745387" cy="892500"/>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a:t>Outside of the US, Nested-EAGLE tracks a model trained only on GFS analysis</a:t>
            </a:r>
          </a:p>
        </p:txBody>
      </p:sp>
      <p:pic>
        <p:nvPicPr>
          <p:cNvPr id="8" name="Picture 7">
            <a:extLst>
              <a:ext uri="{FF2B5EF4-FFF2-40B4-BE49-F238E27FC236}">
                <a16:creationId xmlns:a16="http://schemas.microsoft.com/office/drawing/2014/main" id="{0B2EDFE4-6713-6263-03BC-C8105F3C7290}"/>
              </a:ext>
            </a:extLst>
          </p:cNvPr>
          <p:cNvPicPr>
            <a:picLocks noChangeAspect="1"/>
          </p:cNvPicPr>
          <p:nvPr/>
        </p:nvPicPr>
        <p:blipFill>
          <a:blip r:embed="rId3"/>
          <a:stretch>
            <a:fillRect/>
          </a:stretch>
        </p:blipFill>
        <p:spPr>
          <a:xfrm>
            <a:off x="972000" y="788722"/>
            <a:ext cx="7200000" cy="3681961"/>
          </a:xfrm>
          <a:prstGeom prst="rect">
            <a:avLst/>
          </a:prstGeom>
        </p:spPr>
      </p:pic>
      <p:sp>
        <p:nvSpPr>
          <p:cNvPr id="3" name="Google Shape;151;p22">
            <a:extLst>
              <a:ext uri="{FF2B5EF4-FFF2-40B4-BE49-F238E27FC236}">
                <a16:creationId xmlns:a16="http://schemas.microsoft.com/office/drawing/2014/main" id="{4B70A44E-8636-01F2-C63E-2D2A19CE8A2E}"/>
              </a:ext>
            </a:extLst>
          </p:cNvPr>
          <p:cNvSpPr/>
          <p:nvPr/>
        </p:nvSpPr>
        <p:spPr>
          <a:xfrm>
            <a:off x="6000206" y="4546430"/>
            <a:ext cx="2980519" cy="892500"/>
          </a:xfrm>
          <a:prstGeom prst="roundRect">
            <a:avLst>
              <a:gd name="adj" fmla="val 16667"/>
            </a:avLst>
          </a:prstGeom>
          <a:solidFill>
            <a:srgbClr val="CFE2F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a:t>At least not overtrained to US - still a good global MRW model!</a:t>
            </a:r>
          </a:p>
        </p:txBody>
      </p:sp>
      <p:sp>
        <p:nvSpPr>
          <p:cNvPr id="4" name="Google Shape;151;p22">
            <a:extLst>
              <a:ext uri="{FF2B5EF4-FFF2-40B4-BE49-F238E27FC236}">
                <a16:creationId xmlns:a16="http://schemas.microsoft.com/office/drawing/2014/main" id="{A9191D23-3BE2-DD13-40B6-7B51A3BBF0A8}"/>
              </a:ext>
            </a:extLst>
          </p:cNvPr>
          <p:cNvSpPr/>
          <p:nvPr/>
        </p:nvSpPr>
        <p:spPr>
          <a:xfrm>
            <a:off x="2951112" y="4546430"/>
            <a:ext cx="2980519" cy="892500"/>
          </a:xfrm>
          <a:prstGeom prst="roundRect">
            <a:avLst>
              <a:gd name="adj" fmla="val 16667"/>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r>
              <a:rPr lang="en-US"/>
              <a:t>Unfortunate US benefits don’t carry over due to supervised learning task</a:t>
            </a:r>
          </a:p>
        </p:txBody>
      </p:sp>
    </p:spTree>
    <p:extLst>
      <p:ext uri="{BB962C8B-B14F-4D97-AF65-F5344CB8AC3E}">
        <p14:creationId xmlns:p14="http://schemas.microsoft.com/office/powerpoint/2010/main" val="120934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84"/>
          <p:cNvSpPr txBox="1">
            <a:spLocks noGrp="1"/>
          </p:cNvSpPr>
          <p:nvPr>
            <p:ph type="title"/>
          </p:nvPr>
        </p:nvSpPr>
        <p:spPr>
          <a:xfrm>
            <a:off x="137150" y="422900"/>
            <a:ext cx="8869800" cy="572700"/>
          </a:xfrm>
          <a:prstGeom prst="rect">
            <a:avLst/>
          </a:prstGeom>
        </p:spPr>
        <p:txBody>
          <a:bodyPr spcFirstLastPara="1" wrap="square" lIns="91425" tIns="91425" rIns="91425" bIns="91425" anchor="t" anchorCtr="0">
            <a:normAutofit fontScale="90000"/>
          </a:bodyPr>
          <a:lstStyle/>
          <a:p>
            <a:r>
              <a:rPr lang="en-US" dirty="0"/>
              <a:t>Preliminary evaluation for precipitation</a:t>
            </a:r>
            <a:endParaRPr dirty="0"/>
          </a:p>
        </p:txBody>
      </p:sp>
      <p:sp>
        <p:nvSpPr>
          <p:cNvPr id="424" name="Google Shape;424;p84"/>
          <p:cNvSpPr txBox="1">
            <a:spLocks noGrp="1"/>
          </p:cNvSpPr>
          <p:nvPr>
            <p:ph type="body" idx="1"/>
          </p:nvPr>
        </p:nvSpPr>
        <p:spPr>
          <a:xfrm>
            <a:off x="107398" y="3989075"/>
            <a:ext cx="4717500" cy="1195200"/>
          </a:xfrm>
          <a:prstGeom prst="rect">
            <a:avLst/>
          </a:prstGeom>
        </p:spPr>
        <p:txBody>
          <a:bodyPr spcFirstLastPara="1" wrap="square" lIns="91425" tIns="91425" rIns="91425" bIns="91425" anchor="t" anchorCtr="0">
            <a:noAutofit/>
          </a:bodyPr>
          <a:lstStyle/>
          <a:p>
            <a:pPr marL="0" indent="0">
              <a:spcAft>
                <a:spcPts val="1200"/>
              </a:spcAft>
              <a:buNone/>
            </a:pPr>
            <a:r>
              <a:rPr lang="en" dirty="0"/>
              <a:t>Precipitation in the nested model is biased low (</a:t>
            </a:r>
            <a:r>
              <a:rPr lang="en-US" dirty="0"/>
              <a:t>see AIGFS v1.1. for potential fix)</a:t>
            </a:r>
            <a:r>
              <a:rPr lang="en" dirty="0"/>
              <a:t>. But placement of precipitation is better than in GFS or HRRR.</a:t>
            </a:r>
            <a:endParaRPr dirty="0"/>
          </a:p>
        </p:txBody>
      </p:sp>
      <p:pic>
        <p:nvPicPr>
          <p:cNvPr id="427" name="Google Shape;427;p84" title="cmap.AORC.GFS.HRRR.NestedEagle.06_hour_precipitation_fhr24_monthly_mean.202303.CONUS.png"/>
          <p:cNvPicPr preferRelativeResize="0"/>
          <p:nvPr/>
        </p:nvPicPr>
        <p:blipFill>
          <a:blip r:embed="rId3">
            <a:alphaModFix/>
          </a:blip>
          <a:stretch>
            <a:fillRect/>
          </a:stretch>
        </p:blipFill>
        <p:spPr>
          <a:xfrm>
            <a:off x="409126" y="963319"/>
            <a:ext cx="4603701" cy="2847130"/>
          </a:xfrm>
          <a:prstGeom prst="rect">
            <a:avLst/>
          </a:prstGeom>
          <a:noFill/>
          <a:ln>
            <a:noFill/>
          </a:ln>
        </p:spPr>
      </p:pic>
      <p:sp>
        <p:nvSpPr>
          <p:cNvPr id="428" name="Google Shape;428;p84"/>
          <p:cNvSpPr/>
          <p:nvPr/>
        </p:nvSpPr>
        <p:spPr>
          <a:xfrm>
            <a:off x="3968425" y="2922625"/>
            <a:ext cx="192600" cy="153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29" name="Google Shape;429;p84"/>
          <p:cNvSpPr/>
          <p:nvPr/>
        </p:nvSpPr>
        <p:spPr>
          <a:xfrm>
            <a:off x="3943075" y="1722175"/>
            <a:ext cx="192600" cy="153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30" name="Google Shape;430;p84"/>
          <p:cNvSpPr/>
          <p:nvPr/>
        </p:nvSpPr>
        <p:spPr>
          <a:xfrm>
            <a:off x="1473725" y="1722175"/>
            <a:ext cx="192600" cy="153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31" name="Google Shape;431;p84"/>
          <p:cNvSpPr/>
          <p:nvPr/>
        </p:nvSpPr>
        <p:spPr>
          <a:xfrm>
            <a:off x="1497775" y="2922625"/>
            <a:ext cx="192600" cy="1530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32" name="Google Shape;432;p84"/>
          <p:cNvSpPr/>
          <p:nvPr/>
        </p:nvSpPr>
        <p:spPr>
          <a:xfrm rot="-2178761">
            <a:off x="546934" y="1493341"/>
            <a:ext cx="172748" cy="446603"/>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33" name="Google Shape;433;p84"/>
          <p:cNvSpPr/>
          <p:nvPr/>
        </p:nvSpPr>
        <p:spPr>
          <a:xfrm rot="-2178761">
            <a:off x="3019909" y="1493341"/>
            <a:ext cx="172748" cy="446603"/>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34" name="Google Shape;434;p84"/>
          <p:cNvSpPr/>
          <p:nvPr/>
        </p:nvSpPr>
        <p:spPr>
          <a:xfrm rot="-2178761">
            <a:off x="546934" y="2701666"/>
            <a:ext cx="172748" cy="446603"/>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sp>
        <p:nvSpPr>
          <p:cNvPr id="435" name="Google Shape;435;p84"/>
          <p:cNvSpPr/>
          <p:nvPr/>
        </p:nvSpPr>
        <p:spPr>
          <a:xfrm rot="-2178761">
            <a:off x="3019909" y="2701666"/>
            <a:ext cx="172748" cy="446603"/>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algn="ctr"/>
            <a:endParaRPr/>
          </a:p>
        </p:txBody>
      </p:sp>
      <p:grpSp>
        <p:nvGrpSpPr>
          <p:cNvPr id="17" name="Group 16">
            <a:extLst>
              <a:ext uri="{FF2B5EF4-FFF2-40B4-BE49-F238E27FC236}">
                <a16:creationId xmlns:a16="http://schemas.microsoft.com/office/drawing/2014/main" id="{ABFF7FC5-C00A-44CB-AB15-8C71381AC1F8}"/>
              </a:ext>
            </a:extLst>
          </p:cNvPr>
          <p:cNvGrpSpPr/>
          <p:nvPr/>
        </p:nvGrpSpPr>
        <p:grpSpPr>
          <a:xfrm>
            <a:off x="6108356" y="2999125"/>
            <a:ext cx="2504302" cy="2101721"/>
            <a:chOff x="6639697" y="3015049"/>
            <a:chExt cx="2504302" cy="2101721"/>
          </a:xfrm>
        </p:grpSpPr>
        <p:pic>
          <p:nvPicPr>
            <p:cNvPr id="18" name="Picture 17">
              <a:extLst>
                <a:ext uri="{FF2B5EF4-FFF2-40B4-BE49-F238E27FC236}">
                  <a16:creationId xmlns:a16="http://schemas.microsoft.com/office/drawing/2014/main" id="{C68F5405-9C26-4727-A509-35EAF9022643}"/>
                </a:ext>
              </a:extLst>
            </p:cNvPr>
            <p:cNvPicPr>
              <a:picLocks noChangeAspect="1"/>
            </p:cNvPicPr>
            <p:nvPr/>
          </p:nvPicPr>
          <p:blipFill rotWithShape="1">
            <a:blip r:embed="rId4"/>
            <a:srcRect l="49939" b="15198"/>
            <a:stretch/>
          </p:blipFill>
          <p:spPr>
            <a:xfrm>
              <a:off x="7006280" y="3015049"/>
              <a:ext cx="2137719" cy="1890583"/>
            </a:xfrm>
            <a:prstGeom prst="rect">
              <a:avLst/>
            </a:prstGeom>
          </p:spPr>
        </p:pic>
        <p:pic>
          <p:nvPicPr>
            <p:cNvPr id="19" name="Picture 18">
              <a:extLst>
                <a:ext uri="{FF2B5EF4-FFF2-40B4-BE49-F238E27FC236}">
                  <a16:creationId xmlns:a16="http://schemas.microsoft.com/office/drawing/2014/main" id="{B082350E-517F-4696-A126-ED4DF5B5B370}"/>
                </a:ext>
              </a:extLst>
            </p:cNvPr>
            <p:cNvPicPr>
              <a:picLocks noChangeAspect="1"/>
            </p:cNvPicPr>
            <p:nvPr/>
          </p:nvPicPr>
          <p:blipFill rotWithShape="1">
            <a:blip r:embed="rId4"/>
            <a:srcRect l="21196" t="90160" r="23824" b="2357"/>
            <a:stretch/>
          </p:blipFill>
          <p:spPr>
            <a:xfrm>
              <a:off x="7061886" y="4985951"/>
              <a:ext cx="1841156" cy="130819"/>
            </a:xfrm>
            <a:prstGeom prst="rect">
              <a:avLst/>
            </a:prstGeom>
          </p:spPr>
        </p:pic>
        <p:pic>
          <p:nvPicPr>
            <p:cNvPr id="20" name="Picture 19">
              <a:extLst>
                <a:ext uri="{FF2B5EF4-FFF2-40B4-BE49-F238E27FC236}">
                  <a16:creationId xmlns:a16="http://schemas.microsoft.com/office/drawing/2014/main" id="{3EBBD5B4-66C8-41BA-ACD6-E5F40E84BE46}"/>
                </a:ext>
              </a:extLst>
            </p:cNvPr>
            <p:cNvPicPr>
              <a:picLocks noChangeAspect="1"/>
            </p:cNvPicPr>
            <p:nvPr/>
          </p:nvPicPr>
          <p:blipFill rotWithShape="1">
            <a:blip r:embed="rId4"/>
            <a:srcRect l="-268" t="-277" r="92985" b="15475"/>
            <a:stretch/>
          </p:blipFill>
          <p:spPr>
            <a:xfrm>
              <a:off x="6639697" y="3015049"/>
              <a:ext cx="310978" cy="1890583"/>
            </a:xfrm>
            <a:prstGeom prst="rect">
              <a:avLst/>
            </a:prstGeom>
          </p:spPr>
        </p:pic>
      </p:grpSp>
      <p:pic>
        <p:nvPicPr>
          <p:cNvPr id="4" name="Picture 3">
            <a:extLst>
              <a:ext uri="{FF2B5EF4-FFF2-40B4-BE49-F238E27FC236}">
                <a16:creationId xmlns:a16="http://schemas.microsoft.com/office/drawing/2014/main" id="{5951753B-E7A1-4796-9D15-95697404A864}"/>
              </a:ext>
            </a:extLst>
          </p:cNvPr>
          <p:cNvPicPr>
            <a:picLocks noChangeAspect="1"/>
          </p:cNvPicPr>
          <p:nvPr/>
        </p:nvPicPr>
        <p:blipFill rotWithShape="1">
          <a:blip r:embed="rId5"/>
          <a:srcRect t="5383" r="46421" b="17739"/>
          <a:stretch/>
        </p:blipFill>
        <p:spPr>
          <a:xfrm>
            <a:off x="6131009" y="1180070"/>
            <a:ext cx="2018099" cy="1487224"/>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38400994-4c9c-4239-91ce-227c2f3ff292}" enabled="0" method="" siteId="{38400994-4c9c-4239-91ce-227c2f3ff292}" removed="1"/>
</clbl:labelList>
</file>

<file path=docProps/app.xml><?xml version="1.0" encoding="utf-8"?>
<Properties xmlns="http://schemas.openxmlformats.org/officeDocument/2006/extended-properties" xmlns:vt="http://schemas.openxmlformats.org/officeDocument/2006/docPropsVTypes">
  <TotalTime>7698</TotalTime>
  <Words>1217</Words>
  <Application>Microsoft Office PowerPoint</Application>
  <PresentationFormat>On-screen Show (16:10)</PresentationFormat>
  <Paragraphs>113</Paragraphs>
  <Slides>15</Slides>
  <Notes>13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Cambria Math</vt:lpstr>
      <vt:lpstr>Roboto Medium</vt:lpstr>
      <vt:lpstr>Lexend SemiBold</vt:lpstr>
      <vt:lpstr>Century Gothic</vt:lpstr>
      <vt:lpstr>Simple Light</vt:lpstr>
      <vt:lpstr>PowerPoint Presentation</vt:lpstr>
      <vt:lpstr>Motivation: Seamless Prediction Across Scales</vt:lpstr>
      <vt:lpstr>Atmospheric River as an example of cross-scale forecast problem</vt:lpstr>
      <vt:lpstr>GFS + HRRR = Nested-EAGLE</vt:lpstr>
      <vt:lpstr>Evaluation</vt:lpstr>
      <vt:lpstr>Prognostic Skill Over US &amp; Europe</vt:lpstr>
      <vt:lpstr>Prognostic Skill Over CONUS vs Conventional Observations</vt:lpstr>
      <vt:lpstr>Prognostic Skill Over Europe vs Conventional Observations</vt:lpstr>
      <vt:lpstr>Preliminary evaluation for precipitation</vt:lpstr>
      <vt:lpstr>Skill Gain from Errors of the Day, or Learned Constraints?</vt:lpstr>
      <vt:lpstr>Should we abandon variable resolution and switch to global km-scale?</vt:lpstr>
      <vt:lpstr>Nested Replay: training data for the next version of Nested-EAGLE</vt:lpstr>
      <vt:lpstr>Summary</vt:lpstr>
      <vt:lpstr>Next Steps</vt:lpstr>
      <vt:lpstr>Qualitative 10 Day Forecasts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Sergey Frolov</cp:lastModifiedBy>
  <cp:revision>14</cp:revision>
  <dcterms:modified xsi:type="dcterms:W3CDTF">2026-07-13T17:01:21Z</dcterms:modified>
</cp:coreProperties>
</file>