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361" r:id="rId15"/>
    <p:sldId id="298" r:id="rId16"/>
    <p:sldId id="360" r:id="rId17"/>
    <p:sldId id="359" r:id="rId18"/>
    <p:sldId id="297" r:id="rId19"/>
  </p:sldIdLst>
  <p:sldSz cx="9144000" cy="5143500" type="screen16x9"/>
  <p:notesSz cx="6858000" cy="9144000"/>
  <p:embeddedFontLst>
    <p:embeddedFont>
      <p:font typeface="Aptos Narrow" panose="020B0004020202020204" pitchFamily="34" charset="0"/>
      <p:regular r:id="rId21"/>
      <p:bold r:id="rId22"/>
      <p:italic r:id="rId23"/>
      <p:boldItalic r:id="rId24"/>
    </p:embeddedFont>
    <p:embeddedFont>
      <p:font typeface="Maven Pro" pitchFamily="2" charset="77"/>
      <p:regular r:id="rId25"/>
      <p:bold r:id="rId26"/>
    </p:embeddedFont>
    <p:embeddedFont>
      <p:font typeface="Nunito" pitchFamily="2" charset="77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4D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80"/>
    <p:restoredTop sz="85789"/>
  </p:normalViewPr>
  <p:slideViewPr>
    <p:cSldViewPr snapToGrid="0">
      <p:cViewPr varScale="1">
        <p:scale>
          <a:sx n="132" d="100"/>
          <a:sy n="132" d="100"/>
        </p:scale>
        <p:origin x="1240" y="1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f0134975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Bias:</a:t>
            </a:r>
            <a:r>
              <a:rPr lang="zh-TW" altLang="en-US" dirty="0"/>
              <a:t> </a:t>
            </a:r>
            <a:r>
              <a:rPr lang="en-US" altLang="zh-TW" dirty="0"/>
              <a:t>[dark]+-0.5</a:t>
            </a:r>
            <a:r>
              <a:rPr lang="zh-TW" altLang="en-US" dirty="0"/>
              <a:t> </a:t>
            </a:r>
            <a:r>
              <a:rPr lang="en-US" altLang="zh-TW" dirty="0"/>
              <a:t>[light]+-0.1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C0E2C-F419-BD4D-82CD-E20FE0C02D2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603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/>
              <a:t>Emulator, reproduce</a:t>
            </a:r>
            <a:r>
              <a:rPr lang="zh-TW" altLang="en-US" dirty="0"/>
              <a:t> </a:t>
            </a:r>
            <a:r>
              <a:rPr lang="en-US" altLang="zh-TW" dirty="0"/>
              <a:t>the</a:t>
            </a:r>
            <a:r>
              <a:rPr lang="zh-TW" altLang="en-US" dirty="0"/>
              <a:t> </a:t>
            </a:r>
            <a:r>
              <a:rPr lang="en-US" altLang="zh-TW" dirty="0"/>
              <a:t>physical/chemical</a:t>
            </a:r>
            <a:r>
              <a:rPr lang="zh-TW" altLang="en-US" dirty="0"/>
              <a:t> </a:t>
            </a:r>
            <a:r>
              <a:rPr lang="en-US" altLang="zh-TW" dirty="0"/>
              <a:t>mechanisms</a:t>
            </a:r>
            <a:r>
              <a:rPr lang="zh-TW" altLang="en-US" dirty="0"/>
              <a:t> </a:t>
            </a:r>
            <a:r>
              <a:rPr lang="en-US" altLang="zh-TW" dirty="0"/>
              <a:t>in</a:t>
            </a:r>
            <a:r>
              <a:rPr lang="zh-TW" altLang="en-US" dirty="0"/>
              <a:t> </a:t>
            </a:r>
            <a:r>
              <a:rPr lang="en-US" altLang="zh-TW" dirty="0"/>
              <a:t>UFS-AQM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FontTx/>
              <a:buNone/>
            </a:pPr>
            <a:r>
              <a:rPr lang="en-US" dirty="0"/>
              <a:t>72h input</a:t>
            </a:r>
          </a:p>
        </p:txBody>
      </p:sp>
    </p:spTree>
    <p:extLst>
      <p:ext uri="{BB962C8B-B14F-4D97-AF65-F5344CB8AC3E}">
        <p14:creationId xmlns:p14="http://schemas.microsoft.com/office/powerpoint/2010/main" val="873494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13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FontTx/>
              <a:buNone/>
            </a:pPr>
            <a:r>
              <a:rPr lang="en-US" altLang="zh-TW" dirty="0"/>
              <a:t>Capture</a:t>
            </a:r>
            <a:r>
              <a:rPr lang="zh-TW" altLang="en-US" dirty="0"/>
              <a:t> </a:t>
            </a:r>
            <a:r>
              <a:rPr lang="en-US" altLang="zh-TW" dirty="0"/>
              <a:t>wildfire</a:t>
            </a:r>
            <a:r>
              <a:rPr lang="zh-TW" altLang="en-US" dirty="0"/>
              <a:t> </a:t>
            </a:r>
            <a:r>
              <a:rPr lang="en-US" altLang="zh-TW" dirty="0"/>
              <a:t>events</a:t>
            </a:r>
            <a:r>
              <a:rPr lang="zh-TW" altLang="en-US" dirty="0"/>
              <a:t> </a:t>
            </a:r>
            <a:r>
              <a:rPr lang="en-US" altLang="zh-TW" dirty="0"/>
              <a:t>but</a:t>
            </a:r>
            <a:r>
              <a:rPr lang="zh-TW" altLang="en-US" dirty="0"/>
              <a:t> </a:t>
            </a:r>
            <a:r>
              <a:rPr lang="en-US" altLang="zh-TW" dirty="0"/>
              <a:t>fail</a:t>
            </a:r>
            <a:r>
              <a:rPr lang="zh-TW" altLang="en-US" dirty="0"/>
              <a:t> </a:t>
            </a:r>
            <a:r>
              <a:rPr lang="en-US" altLang="zh-TW" dirty="0"/>
              <a:t>to</a:t>
            </a:r>
            <a:r>
              <a:rPr lang="zh-TW" altLang="en-US" dirty="0"/>
              <a:t> </a:t>
            </a:r>
            <a:r>
              <a:rPr lang="en-US" altLang="zh-TW" dirty="0"/>
              <a:t>get</a:t>
            </a:r>
            <a:r>
              <a:rPr lang="zh-TW" altLang="en-US" dirty="0"/>
              <a:t> </a:t>
            </a:r>
            <a:r>
              <a:rPr lang="en-US" altLang="zh-TW" dirty="0"/>
              <a:t>the</a:t>
            </a:r>
            <a:r>
              <a:rPr lang="zh-TW" altLang="en-US" dirty="0"/>
              <a:t> </a:t>
            </a:r>
            <a:r>
              <a:rPr lang="en-US" altLang="zh-TW" dirty="0"/>
              <a:t>right</a:t>
            </a:r>
            <a:r>
              <a:rPr lang="zh-TW" altLang="en-US" dirty="0"/>
              <a:t> </a:t>
            </a:r>
            <a:r>
              <a:rPr lang="en-US" altLang="zh-TW" dirty="0"/>
              <a:t>values</a:t>
            </a:r>
            <a:r>
              <a:rPr lang="zh-TW" altLang="en-US" dirty="0"/>
              <a:t> </a:t>
            </a:r>
            <a:r>
              <a:rPr lang="en-US" altLang="zh-TW" dirty="0"/>
              <a:t>-&gt;</a:t>
            </a:r>
            <a:r>
              <a:rPr lang="zh-TW" altLang="en-US" dirty="0"/>
              <a:t> </a:t>
            </a:r>
            <a:r>
              <a:rPr lang="en-US" altLang="zh-TW" dirty="0"/>
              <a:t>2D</a:t>
            </a:r>
            <a:r>
              <a:rPr lang="zh-TW" altLang="en-US" dirty="0"/>
              <a:t> </a:t>
            </a:r>
            <a:r>
              <a:rPr lang="en-US" altLang="zh-TW" dirty="0"/>
              <a:t>model</a:t>
            </a:r>
            <a:r>
              <a:rPr lang="zh-TW" altLang="en-US" dirty="0"/>
              <a:t> </a:t>
            </a:r>
            <a:r>
              <a:rPr lang="en-US" altLang="zh-TW" dirty="0"/>
              <a:t>without</a:t>
            </a:r>
            <a:r>
              <a:rPr lang="zh-TW" altLang="en-US" dirty="0"/>
              <a:t> </a:t>
            </a:r>
            <a:r>
              <a:rPr lang="en-US" altLang="zh-TW"/>
              <a:t>vertical</a:t>
            </a:r>
            <a:r>
              <a:rPr lang="zh-TW" altLang="en-US"/>
              <a:t> </a:t>
            </a:r>
            <a:r>
              <a:rPr lang="en-US" altLang="zh-TW"/>
              <a:t>trainsport</a:t>
            </a:r>
            <a:r>
              <a:rPr lang="zh-TW" altLang="en-US"/>
              <a:t> </a:t>
            </a:r>
            <a:r>
              <a:rPr lang="en-US" altLang="zh-TW" dirty="0"/>
              <a:t>and</a:t>
            </a:r>
            <a:r>
              <a:rPr lang="zh-TW" altLang="en-US" dirty="0"/>
              <a:t> </a:t>
            </a:r>
            <a:r>
              <a:rPr lang="en-US" altLang="zh-TW" dirty="0"/>
              <a:t>mixing</a:t>
            </a:r>
          </a:p>
        </p:txBody>
      </p:sp>
    </p:spTree>
    <p:extLst>
      <p:ext uri="{BB962C8B-B14F-4D97-AF65-F5344CB8AC3E}">
        <p14:creationId xmlns:p14="http://schemas.microsoft.com/office/powerpoint/2010/main" val="3737321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FontTx/>
              <a:buNone/>
            </a:pPr>
            <a:r>
              <a:rPr lang="en-US" altLang="zh-TW" dirty="0"/>
              <a:t>The lower values may offset UFS-AQM’s nighttime overestimation against observation.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05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8E918E63-21E0-0D47-EF3B-15E4E9008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234FED01-653E-1291-A772-41D4C525CC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A231FED3-99B2-B018-1DAB-0C74C8DB12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/>
              <a:t>Dominant</a:t>
            </a:r>
            <a:r>
              <a:rPr lang="zh-TW" altLang="en-US" dirty="0"/>
              <a:t> </a:t>
            </a:r>
            <a:r>
              <a:rPr lang="en-US" altLang="zh-TW" dirty="0"/>
              <a:t>contribution</a:t>
            </a:r>
            <a:r>
              <a:rPr lang="zh-TW" altLang="en-US" dirty="0"/>
              <a:t> </a:t>
            </a:r>
            <a:r>
              <a:rPr lang="en-US" altLang="zh-TW" dirty="0"/>
              <a:t>from</a:t>
            </a:r>
            <a:r>
              <a:rPr lang="zh-TW" altLang="en-US" dirty="0"/>
              <a:t> </a:t>
            </a:r>
            <a:r>
              <a:rPr lang="en-US" altLang="zh-TW" dirty="0"/>
              <a:t>wildfire</a:t>
            </a:r>
            <a:r>
              <a:rPr lang="zh-TW" altLang="en-US" dirty="0"/>
              <a:t> </a:t>
            </a:r>
            <a:r>
              <a:rPr lang="en-US" altLang="zh-TW" dirty="0"/>
              <a:t>emissions</a:t>
            </a:r>
            <a:r>
              <a:rPr lang="zh-TW" altLang="en-US" dirty="0"/>
              <a:t> </a:t>
            </a:r>
            <a:r>
              <a:rPr lang="en-US" altLang="zh-TW" dirty="0"/>
              <a:t>-&gt;</a:t>
            </a:r>
            <a:r>
              <a:rPr lang="zh-TW" altLang="en-US" dirty="0"/>
              <a:t> </a:t>
            </a:r>
            <a:r>
              <a:rPr lang="en-US" altLang="zh-TW" dirty="0"/>
              <a:t>simplifying</a:t>
            </a:r>
            <a:r>
              <a:rPr lang="zh-TW" altLang="en-US" dirty="0"/>
              <a:t> </a:t>
            </a:r>
            <a:r>
              <a:rPr lang="en-US" altLang="zh-TW" dirty="0"/>
              <a:t>emission</a:t>
            </a:r>
            <a:r>
              <a:rPr lang="zh-TW" altLang="en-US" dirty="0"/>
              <a:t> </a:t>
            </a:r>
            <a:r>
              <a:rPr lang="en-US" altLang="zh-TW" dirty="0"/>
              <a:t>condition</a:t>
            </a:r>
            <a:r>
              <a:rPr lang="zh-TW" altLang="en-US" dirty="0"/>
              <a:t> </a:t>
            </a:r>
            <a:r>
              <a:rPr lang="en-US" altLang="zh-TW" dirty="0"/>
              <a:t>may</a:t>
            </a:r>
            <a:r>
              <a:rPr lang="zh-TW" altLang="en-US" dirty="0"/>
              <a:t> </a:t>
            </a:r>
            <a:r>
              <a:rPr lang="en-US" altLang="zh-TW" dirty="0"/>
              <a:t>help</a:t>
            </a:r>
            <a:r>
              <a:rPr lang="zh-TW" altLang="en-US" dirty="0"/>
              <a:t> </a:t>
            </a:r>
            <a:r>
              <a:rPr lang="en-US" altLang="zh-TW" dirty="0"/>
              <a:t>the</a:t>
            </a:r>
            <a:r>
              <a:rPr lang="zh-TW" altLang="en-US" dirty="0"/>
              <a:t> </a:t>
            </a:r>
            <a:r>
              <a:rPr lang="en-US" altLang="zh-TW" dirty="0"/>
              <a:t>model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altLang="zh-TW" sz="11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altLang="zh-TW" sz="1100" dirty="0"/>
              <a:t>Bias inherit -&gt; incorporating observational data (e.g., surface and satellite observations) during training may allow the development of a fused </a:t>
            </a:r>
            <a:r>
              <a:rPr lang="en-US" altLang="zh-TW" sz="1100" dirty="0" err="1"/>
              <a:t>DeepAQM</a:t>
            </a:r>
            <a:r>
              <a:rPr lang="en-US" altLang="zh-TW" sz="1100" dirty="0"/>
              <a:t> model with improved forecasting performance.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30575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FD244D6D-F3BC-6359-3914-BDDADAC72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15E88C90-9636-5C30-657B-2EE3490CFC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2408292F-9000-D79B-BA97-F9BCE8C81F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/>
              <a:t>Dominant</a:t>
            </a:r>
            <a:r>
              <a:rPr lang="zh-TW" altLang="en-US" dirty="0"/>
              <a:t> </a:t>
            </a:r>
            <a:r>
              <a:rPr lang="en-US" altLang="zh-TW" dirty="0"/>
              <a:t>contribution</a:t>
            </a:r>
            <a:r>
              <a:rPr lang="zh-TW" altLang="en-US" dirty="0"/>
              <a:t> </a:t>
            </a:r>
            <a:r>
              <a:rPr lang="en-US" altLang="zh-TW" dirty="0"/>
              <a:t>from</a:t>
            </a:r>
            <a:r>
              <a:rPr lang="zh-TW" altLang="en-US" dirty="0"/>
              <a:t> </a:t>
            </a:r>
            <a:r>
              <a:rPr lang="en-US" altLang="zh-TW" dirty="0"/>
              <a:t>wildfire</a:t>
            </a:r>
            <a:r>
              <a:rPr lang="zh-TW" altLang="en-US" dirty="0"/>
              <a:t> </a:t>
            </a:r>
            <a:r>
              <a:rPr lang="en-US" altLang="zh-TW" dirty="0"/>
              <a:t>emissions</a:t>
            </a:r>
            <a:r>
              <a:rPr lang="zh-TW" altLang="en-US" dirty="0"/>
              <a:t> </a:t>
            </a:r>
            <a:r>
              <a:rPr lang="en-US" altLang="zh-TW" dirty="0"/>
              <a:t>-&gt;</a:t>
            </a:r>
            <a:r>
              <a:rPr lang="zh-TW" altLang="en-US" dirty="0"/>
              <a:t> </a:t>
            </a:r>
            <a:r>
              <a:rPr lang="en-US" altLang="zh-TW" dirty="0"/>
              <a:t>simplifying</a:t>
            </a:r>
            <a:r>
              <a:rPr lang="zh-TW" altLang="en-US" dirty="0"/>
              <a:t> </a:t>
            </a:r>
            <a:r>
              <a:rPr lang="en-US" altLang="zh-TW" dirty="0"/>
              <a:t>emission</a:t>
            </a:r>
            <a:r>
              <a:rPr lang="zh-TW" altLang="en-US" dirty="0"/>
              <a:t> </a:t>
            </a:r>
            <a:r>
              <a:rPr lang="en-US" altLang="zh-TW" dirty="0"/>
              <a:t>condition</a:t>
            </a:r>
            <a:r>
              <a:rPr lang="zh-TW" altLang="en-US" dirty="0"/>
              <a:t> </a:t>
            </a:r>
            <a:r>
              <a:rPr lang="en-US" altLang="zh-TW" dirty="0"/>
              <a:t>may</a:t>
            </a:r>
            <a:r>
              <a:rPr lang="zh-TW" altLang="en-US" dirty="0"/>
              <a:t> </a:t>
            </a:r>
            <a:r>
              <a:rPr lang="en-US" altLang="zh-TW" dirty="0"/>
              <a:t>help</a:t>
            </a:r>
            <a:r>
              <a:rPr lang="zh-TW" altLang="en-US" dirty="0"/>
              <a:t> </a:t>
            </a:r>
            <a:r>
              <a:rPr lang="en-US" altLang="zh-TW" dirty="0"/>
              <a:t>the</a:t>
            </a:r>
            <a:r>
              <a:rPr lang="zh-TW" altLang="en-US" dirty="0"/>
              <a:t> </a:t>
            </a:r>
            <a:r>
              <a:rPr lang="en-US" altLang="zh-TW" dirty="0"/>
              <a:t>model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1072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>
          <a:extLst>
            <a:ext uri="{FF2B5EF4-FFF2-40B4-BE49-F238E27FC236}">
              <a16:creationId xmlns:a16="http://schemas.microsoft.com/office/drawing/2014/main" id="{EC2A65D3-0E6F-F787-11EA-18A1BDE86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>
            <a:extLst>
              <a:ext uri="{FF2B5EF4-FFF2-40B4-BE49-F238E27FC236}">
                <a16:creationId xmlns:a16="http://schemas.microsoft.com/office/drawing/2014/main" id="{9D1566CA-82DE-8B91-F39C-8C96F68F97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f01349756c_0_0:notes">
            <a:extLst>
              <a:ext uri="{FF2B5EF4-FFF2-40B4-BE49-F238E27FC236}">
                <a16:creationId xmlns:a16="http://schemas.microsoft.com/office/drawing/2014/main" id="{09BDC3E1-CB7F-EDBD-4DD8-EBEE739514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873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94D7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3;p4">
            <a:extLst>
              <a:ext uri="{FF2B5EF4-FFF2-40B4-BE49-F238E27FC236}">
                <a16:creationId xmlns:a16="http://schemas.microsoft.com/office/drawing/2014/main" id="{A4EF7CAB-E667-3FD9-8FEB-6A6639139AAF}"/>
              </a:ext>
            </a:extLst>
          </p:cNvPr>
          <p:cNvSpPr txBox="1">
            <a:spLocks/>
          </p:cNvSpPr>
          <p:nvPr userDrawn="1"/>
        </p:nvSpPr>
        <p:spPr>
          <a:xfrm>
            <a:off x="8564334" y="480171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fld id="{00000000-1234-1234-1234-123412341234}" type="slidenum">
              <a:rPr lang="en" smtClean="0">
                <a:solidFill>
                  <a:schemeClr val="bg1"/>
                </a:solidFill>
              </a:rPr>
              <a:pPr/>
              <a:t>‹#›</a:t>
            </a:fld>
            <a:endParaRPr lang="en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July 24, 2026 UIFCW26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910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F9CB9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64334" y="480171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E37F03F-4AE9-4CD2-D335-AFF25F059D7D}"/>
              </a:ext>
            </a:extLst>
          </p:cNvPr>
          <p:cNvSpPr/>
          <p:nvPr userDrawn="1"/>
        </p:nvSpPr>
        <p:spPr>
          <a:xfrm>
            <a:off x="0" y="0"/>
            <a:ext cx="9144000" cy="338424"/>
          </a:xfrm>
          <a:prstGeom prst="rect">
            <a:avLst/>
          </a:prstGeom>
          <a:solidFill>
            <a:srgbClr val="084D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9CB9C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094D70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3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13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13.png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3.png"/><Relationship Id="rId7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NCAR/MELODIES-MONE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3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3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3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823999" y="1036320"/>
            <a:ext cx="7632023" cy="2450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4200"/>
            </a:pPr>
            <a:r>
              <a:rPr lang="en-US" dirty="0">
                <a:solidFill>
                  <a:srgbClr val="FFFF00"/>
                </a:solidFill>
              </a:rPr>
              <a:t>UFS-</a:t>
            </a:r>
            <a:r>
              <a:rPr lang="en-US" dirty="0" err="1">
                <a:solidFill>
                  <a:srgbClr val="FFFF00"/>
                </a:solidFill>
              </a:rPr>
              <a:t>DeepAQM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A deep learning extension of the Unified Forecast System Air Quality Model</a:t>
            </a:r>
            <a:endParaRPr dirty="0"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823999" y="3486713"/>
            <a:ext cx="5785807" cy="12942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/>
            <a:r>
              <a:rPr lang="en-US" sz="2000" dirty="0"/>
              <a:t>Wei-Ting Hung</a:t>
            </a:r>
            <a:r>
              <a:rPr lang="en-US" sz="2000" baseline="30000" dirty="0"/>
              <a:t>1</a:t>
            </a:r>
            <a:r>
              <a:rPr lang="en-US" sz="2000" dirty="0"/>
              <a:t>, Jia Xing</a:t>
            </a:r>
            <a:r>
              <a:rPr lang="en-US" sz="2000" baseline="30000" dirty="0"/>
              <a:t>2</a:t>
            </a:r>
            <a:r>
              <a:rPr lang="en-US" sz="2000" dirty="0"/>
              <a:t>, </a:t>
            </a:r>
            <a:r>
              <a:rPr lang="en-US" sz="2000" dirty="0" err="1"/>
              <a:t>Youhua</a:t>
            </a:r>
            <a:r>
              <a:rPr lang="en-US" sz="2000" dirty="0"/>
              <a:t> Tang</a:t>
            </a:r>
            <a:r>
              <a:rPr lang="en-US" sz="2000" baseline="30000" dirty="0"/>
              <a:t>1,3</a:t>
            </a:r>
            <a:r>
              <a:rPr lang="en-US" sz="2000" dirty="0"/>
              <a:t>, Barry Baker</a:t>
            </a:r>
            <a:r>
              <a:rPr lang="en-US" sz="2000" baseline="30000" dirty="0"/>
              <a:t>4</a:t>
            </a:r>
            <a:r>
              <a:rPr lang="en-US" sz="2000" dirty="0"/>
              <a:t>, </a:t>
            </a:r>
            <a:br>
              <a:rPr lang="en-US" sz="2000" dirty="0"/>
            </a:br>
            <a:r>
              <a:rPr lang="en-US" sz="2000" dirty="0"/>
              <a:t>Patrick C. Campbell</a:t>
            </a:r>
            <a:r>
              <a:rPr lang="en-US" sz="2000" baseline="30000" dirty="0"/>
              <a:t>1,3</a:t>
            </a:r>
            <a:r>
              <a:rPr lang="en-US" sz="2000" dirty="0"/>
              <a:t>, Zachary Moon</a:t>
            </a:r>
            <a:r>
              <a:rPr lang="en-US" sz="2000" baseline="30000" dirty="0"/>
              <a:t>3</a:t>
            </a:r>
          </a:p>
          <a:p>
            <a:pPr marL="0" lvl="0" indent="0"/>
            <a:endParaRPr lang="en-US" dirty="0"/>
          </a:p>
          <a:p>
            <a:pPr marL="0" lvl="0" indent="0"/>
            <a:r>
              <a:rPr lang="en-US" baseline="30000" dirty="0"/>
              <a:t>1</a:t>
            </a:r>
            <a:r>
              <a:rPr lang="en-US" dirty="0"/>
              <a:t>Center for Satellite and Earth Science Research, George Mason University, Fairfax, VA</a:t>
            </a:r>
          </a:p>
          <a:p>
            <a:pPr marL="0" lvl="0" indent="0"/>
            <a:r>
              <a:rPr lang="en-US" baseline="30000" dirty="0"/>
              <a:t>2</a:t>
            </a:r>
            <a:r>
              <a:rPr lang="en-US" dirty="0"/>
              <a:t>Department of Civil and Environmental Engineering, the University of Tennessee, Knoxville, TN</a:t>
            </a:r>
          </a:p>
          <a:p>
            <a:pPr marL="0" lvl="0" indent="0"/>
            <a:r>
              <a:rPr lang="en-US" baseline="30000" dirty="0"/>
              <a:t>3</a:t>
            </a:r>
            <a:r>
              <a:rPr lang="en-US" dirty="0"/>
              <a:t>Air Resources Laboratory, </a:t>
            </a:r>
            <a:r>
              <a:rPr lang="en-US" altLang="zh-TW" dirty="0"/>
              <a:t>NOAA</a:t>
            </a:r>
            <a:r>
              <a:rPr lang="en-US" dirty="0"/>
              <a:t>, College Park, MD</a:t>
            </a:r>
          </a:p>
          <a:p>
            <a:pPr marL="0" lvl="0" indent="0"/>
            <a:r>
              <a:rPr lang="en-US" baseline="30000" dirty="0"/>
              <a:t>4</a:t>
            </a:r>
            <a:r>
              <a:rPr lang="en-US" dirty="0"/>
              <a:t>National Centers for Environmental Prediction, </a:t>
            </a:r>
            <a:r>
              <a:rPr lang="en-US" altLang="zh-TW" dirty="0"/>
              <a:t>NOAA</a:t>
            </a:r>
            <a:r>
              <a:rPr lang="en-US" dirty="0"/>
              <a:t>, College Park, MD</a:t>
            </a:r>
            <a:endParaRPr dirty="0"/>
          </a:p>
        </p:txBody>
      </p:sp>
      <p:pic>
        <p:nvPicPr>
          <p:cNvPr id="2" name="Google Shape;22;p1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3650DB7-1781-2D37-0AEB-185E4FC1810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38568" y="0"/>
            <a:ext cx="3105432" cy="82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phic 4" descr="File:NOAA logo.svg - Wikimedia Commons">
            <a:extLst>
              <a:ext uri="{FF2B5EF4-FFF2-40B4-BE49-F238E27FC236}">
                <a16:creationId xmlns:a16="http://schemas.microsoft.com/office/drawing/2014/main" id="{14E668D9-29AF-D6BA-D302-BDAA8BB6B7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0232" y="0"/>
            <a:ext cx="828335" cy="82833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8A6267-6338-958C-E070-E18AE2F01519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451046" y="4736976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06B27-6758-2C91-C298-16B1E4E34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79C57-8BA2-FF9D-BF57-0C399CAB5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July</a:t>
            </a:r>
            <a:r>
              <a:rPr lang="zh-TW" altLang="en-US" dirty="0"/>
              <a:t> </a:t>
            </a:r>
            <a:r>
              <a:rPr lang="en-US" altLang="zh-TW" dirty="0"/>
              <a:t>2024</a:t>
            </a:r>
            <a:r>
              <a:rPr lang="zh-TW" altLang="en-US" dirty="0"/>
              <a:t> </a:t>
            </a:r>
            <a:r>
              <a:rPr lang="en-US" altLang="zh-TW" dirty="0"/>
              <a:t>(O</a:t>
            </a:r>
            <a:r>
              <a:rPr lang="en-US" altLang="zh-TW" baseline="-25000" dirty="0"/>
              <a:t>3</a:t>
            </a:r>
            <a:r>
              <a:rPr lang="en-US" altLang="zh-TW" dirty="0"/>
              <a:t>)</a:t>
            </a:r>
            <a:r>
              <a:rPr lang="zh-TW" altLang="en-US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33F2E0-0064-4711-7A24-811D98952F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024415"/>
            <a:ext cx="4226353" cy="2136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B71386-1040-D88A-87B1-2EBDAC838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837" y="1172850"/>
            <a:ext cx="787549" cy="4452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631CFB-7DFD-CA16-36C1-DA61C5FE3C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2824289"/>
            <a:ext cx="3283129" cy="20405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36144F-824B-27DE-C631-D483D1871E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83131" y="1024414"/>
            <a:ext cx="3285166" cy="2502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B6033B-4BAC-56F4-7148-5158741BB9F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858834" y="1024413"/>
            <a:ext cx="3285166" cy="25026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17DA26-5830-2EF0-BD5E-ACF7BACB27D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283131" y="3582318"/>
            <a:ext cx="3180663" cy="1282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60E657-E2F6-B6DE-C377-C4FE0B32CB0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963337" y="3582318"/>
            <a:ext cx="3180663" cy="1350082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42102B1-ED58-8D07-13FC-83411AF43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3130" y="3160736"/>
            <a:ext cx="1277967" cy="450124"/>
          </a:xfrm>
        </p:spPr>
        <p:txBody>
          <a:bodyPr>
            <a:noAutofit/>
          </a:bodyPr>
          <a:lstStyle/>
          <a:p>
            <a:pPr marL="146050" indent="0">
              <a:buNone/>
            </a:pPr>
            <a:r>
              <a:rPr lang="en-US" altLang="zh-TW" sz="1400" b="1" dirty="0"/>
              <a:t>UFS-AQM</a:t>
            </a:r>
            <a:endParaRPr lang="en-US" sz="1400" b="1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B8995EF-B688-8BB2-7A02-0F499CCBC443}"/>
              </a:ext>
            </a:extLst>
          </p:cNvPr>
          <p:cNvSpPr txBox="1">
            <a:spLocks/>
          </p:cNvSpPr>
          <p:nvPr/>
        </p:nvSpPr>
        <p:spPr>
          <a:xfrm>
            <a:off x="5824810" y="3160736"/>
            <a:ext cx="1629727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/>
              <a:t>UFS-</a:t>
            </a:r>
            <a:r>
              <a:rPr lang="en-US" altLang="zh-TW" sz="1400" b="1" dirty="0" err="1"/>
              <a:t>DeepAQM</a:t>
            </a:r>
            <a:endParaRPr lang="en-US" sz="1400" b="1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FFCF0E7-4963-027A-A9BD-D789BF4A9F8E}"/>
              </a:ext>
            </a:extLst>
          </p:cNvPr>
          <p:cNvSpPr/>
          <p:nvPr/>
        </p:nvSpPr>
        <p:spPr>
          <a:xfrm>
            <a:off x="6052457" y="3936274"/>
            <a:ext cx="931817" cy="8447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8D03DA-8D9B-580B-7603-9882DFFB0EB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84888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B0036-AE07-5721-20C8-D8D0E2950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20875-27B0-CABE-EE81-DDD1745DD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July</a:t>
            </a:r>
            <a:r>
              <a:rPr lang="zh-TW" altLang="en-US" dirty="0"/>
              <a:t> </a:t>
            </a:r>
            <a:r>
              <a:rPr lang="en-US" altLang="zh-TW" dirty="0"/>
              <a:t>2024</a:t>
            </a:r>
            <a:r>
              <a:rPr lang="zh-TW" altLang="en-US" dirty="0"/>
              <a:t> </a:t>
            </a:r>
            <a:r>
              <a:rPr lang="en-US" altLang="zh-TW" dirty="0"/>
              <a:t>(PM</a:t>
            </a:r>
            <a:r>
              <a:rPr lang="en-US" altLang="zh-TW" baseline="-25000" dirty="0"/>
              <a:t>2.5</a:t>
            </a:r>
            <a:r>
              <a:rPr lang="en-US" altLang="zh-TW" dirty="0"/>
              <a:t>)</a:t>
            </a:r>
            <a:r>
              <a:rPr lang="zh-TW" altLang="en-US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54EC43-24B4-4FCF-6DB9-D3E48993F5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1024415"/>
            <a:ext cx="4212637" cy="2136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D6977D-4D7B-28D4-B746-FCEA76C46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0837" y="1172850"/>
            <a:ext cx="787549" cy="4452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4C9163-00D5-989D-4A4F-002E1117AE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-1" y="2824289"/>
            <a:ext cx="3283129" cy="20405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24D88A-B8E5-CBA5-B6AD-64CBB7A88E9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83131" y="1024414"/>
            <a:ext cx="3285166" cy="2502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60DDCD-0E04-A11B-E793-1436D05FA5A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858834" y="1024414"/>
            <a:ext cx="3285166" cy="25026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79DE81-B9AB-0686-12B0-3A3E27866AB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283131" y="3582317"/>
            <a:ext cx="3180663" cy="1282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81E2E4B-57C0-80B0-1FB1-3B29377956C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963337" y="3582317"/>
            <a:ext cx="3180663" cy="128250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743C2BD-F7E9-FEE5-3634-645CCA708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3130" y="3160736"/>
            <a:ext cx="1277967" cy="450124"/>
          </a:xfrm>
        </p:spPr>
        <p:txBody>
          <a:bodyPr>
            <a:noAutofit/>
          </a:bodyPr>
          <a:lstStyle/>
          <a:p>
            <a:pPr marL="146050" indent="0">
              <a:buNone/>
            </a:pPr>
            <a:r>
              <a:rPr lang="en-US" altLang="zh-TW" sz="1400" b="1" dirty="0">
                <a:solidFill>
                  <a:srgbClr val="FFFF00"/>
                </a:solidFill>
              </a:rPr>
              <a:t>UFS-AQM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8C11946-B850-A4E8-8618-E581053066E6}"/>
              </a:ext>
            </a:extLst>
          </p:cNvPr>
          <p:cNvSpPr txBox="1">
            <a:spLocks/>
          </p:cNvSpPr>
          <p:nvPr/>
        </p:nvSpPr>
        <p:spPr>
          <a:xfrm>
            <a:off x="5824810" y="3160736"/>
            <a:ext cx="1629727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>
                <a:solidFill>
                  <a:srgbClr val="FFFF00"/>
                </a:solidFill>
              </a:rPr>
              <a:t>UFS-</a:t>
            </a:r>
            <a:r>
              <a:rPr lang="en-US" altLang="zh-TW" sz="1400" b="1" dirty="0" err="1">
                <a:solidFill>
                  <a:srgbClr val="FFFF00"/>
                </a:solidFill>
              </a:rPr>
              <a:t>DeepAQM</a:t>
            </a:r>
            <a:endParaRPr lang="en-US" sz="1400" b="1" dirty="0">
              <a:solidFill>
                <a:srgbClr val="FFFF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F8FE6C-1297-47BB-5377-186A97D55D0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317378" y="372865"/>
            <a:ext cx="4066059" cy="4704232"/>
          </a:xfrm>
          <a:prstGeom prst="rect">
            <a:avLst/>
          </a:prstGeom>
          <a:ln w="19050">
            <a:solidFill>
              <a:srgbClr val="084D70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F69F3AA-61E5-272E-273B-2D6EC2485B6E}"/>
              </a:ext>
            </a:extLst>
          </p:cNvPr>
          <p:cNvSpPr/>
          <p:nvPr/>
        </p:nvSpPr>
        <p:spPr>
          <a:xfrm>
            <a:off x="943275" y="4119085"/>
            <a:ext cx="313509" cy="7457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84215B-3227-EE10-6AAD-9A21C54F27D8}"/>
              </a:ext>
            </a:extLst>
          </p:cNvPr>
          <p:cNvSpPr/>
          <p:nvPr/>
        </p:nvSpPr>
        <p:spPr>
          <a:xfrm>
            <a:off x="2960420" y="4119085"/>
            <a:ext cx="313509" cy="7457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73CB86-6D9A-0C20-827B-97D82F5D7CB1}"/>
              </a:ext>
            </a:extLst>
          </p:cNvPr>
          <p:cNvSpPr/>
          <p:nvPr/>
        </p:nvSpPr>
        <p:spPr>
          <a:xfrm>
            <a:off x="2655618" y="4119085"/>
            <a:ext cx="313509" cy="7457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6464BFE3-545C-00F6-C353-7ED0CEC89B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9110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30F1F-597C-2235-D4C3-15139BE95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5A878-F3CD-5E7B-0AF2-B1A643A35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October</a:t>
            </a:r>
            <a:r>
              <a:rPr lang="zh-TW" altLang="en-US" dirty="0"/>
              <a:t> </a:t>
            </a:r>
            <a:r>
              <a:rPr lang="en-US" altLang="zh-TW" dirty="0"/>
              <a:t>2024</a:t>
            </a:r>
            <a:r>
              <a:rPr lang="zh-TW" altLang="en-US" dirty="0"/>
              <a:t> </a:t>
            </a:r>
            <a:r>
              <a:rPr lang="en-US" altLang="zh-TW" dirty="0"/>
              <a:t>(O</a:t>
            </a:r>
            <a:r>
              <a:rPr lang="en-US" altLang="zh-TW" baseline="-25000" dirty="0"/>
              <a:t>3</a:t>
            </a:r>
            <a:r>
              <a:rPr lang="en-US" altLang="zh-TW" dirty="0"/>
              <a:t>)</a:t>
            </a:r>
            <a:r>
              <a:rPr lang="zh-TW" altLang="en-US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0E8867-4220-633E-2D47-64765B5647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1024415"/>
            <a:ext cx="4226353" cy="2136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0B10D9-4777-F1DF-CAA5-687325ED3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0837" y="1172850"/>
            <a:ext cx="787549" cy="4452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D17113-D03F-64DD-FB99-E7224995F5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2824289"/>
            <a:ext cx="3283129" cy="20405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B46178-2DAB-9B2A-C787-6BABDCB5AFF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83131" y="1024414"/>
            <a:ext cx="3285166" cy="2502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9DA97B-F5E6-0989-B8BB-09AC8FAA34B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858834" y="1024414"/>
            <a:ext cx="3285166" cy="25026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91B49A-1DA1-778C-2C5D-7310D8EEC2C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283131" y="3582318"/>
            <a:ext cx="3180663" cy="1282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D518-04FF-1A69-33AD-B9610210AA3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963337" y="3582318"/>
            <a:ext cx="3180663" cy="128250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2DFE7B4-BE02-444B-DCAB-527FB904B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3130" y="3160736"/>
            <a:ext cx="1277967" cy="450124"/>
          </a:xfrm>
        </p:spPr>
        <p:txBody>
          <a:bodyPr>
            <a:noAutofit/>
          </a:bodyPr>
          <a:lstStyle/>
          <a:p>
            <a:pPr marL="146050" indent="0">
              <a:buNone/>
            </a:pPr>
            <a:r>
              <a:rPr lang="en-US" altLang="zh-TW" sz="1400" b="1" dirty="0"/>
              <a:t>UFS-AQM</a:t>
            </a:r>
            <a:endParaRPr lang="en-US" sz="1400" b="1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63188DA-B7BC-57D9-59F0-FEB519C2DFD9}"/>
              </a:ext>
            </a:extLst>
          </p:cNvPr>
          <p:cNvSpPr txBox="1">
            <a:spLocks/>
          </p:cNvSpPr>
          <p:nvPr/>
        </p:nvSpPr>
        <p:spPr>
          <a:xfrm>
            <a:off x="5824810" y="3160736"/>
            <a:ext cx="1629727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/>
              <a:t>UFS-</a:t>
            </a:r>
            <a:r>
              <a:rPr lang="en-US" altLang="zh-TW" sz="1400" b="1" dirty="0" err="1"/>
              <a:t>DeepAQM</a:t>
            </a:r>
            <a:endParaRPr lang="en-US" sz="14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C1B26C-A951-5C81-C665-CBE705219BF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00228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4D314-5615-DF52-DD30-61D1DCBA5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86308-7869-BD13-48AA-A9D59732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October</a:t>
            </a:r>
            <a:r>
              <a:rPr lang="zh-TW" altLang="en-US" dirty="0"/>
              <a:t> </a:t>
            </a:r>
            <a:r>
              <a:rPr lang="en-US" altLang="zh-TW" dirty="0"/>
              <a:t>2024</a:t>
            </a:r>
            <a:r>
              <a:rPr lang="zh-TW" altLang="en-US" dirty="0"/>
              <a:t> </a:t>
            </a:r>
            <a:r>
              <a:rPr lang="en-US" altLang="zh-TW" dirty="0"/>
              <a:t>(PM</a:t>
            </a:r>
            <a:r>
              <a:rPr lang="en-US" altLang="zh-TW" baseline="-25000" dirty="0"/>
              <a:t>2.5</a:t>
            </a:r>
            <a:r>
              <a:rPr lang="en-US" altLang="zh-TW" dirty="0"/>
              <a:t>)</a:t>
            </a:r>
            <a:r>
              <a:rPr lang="zh-TW" altLang="en-US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85D953-4EEC-1002-EEED-781BCC5AAC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024415"/>
            <a:ext cx="4212637" cy="2136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264E72-5032-CDDD-B635-C524CE04E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837" y="1172850"/>
            <a:ext cx="787549" cy="4452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5456C0-9B74-C9A5-D756-4E45658D96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1" y="2824289"/>
            <a:ext cx="3283130" cy="20405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9F2768-33AE-8633-682B-0C26B05A1C3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83131" y="1024414"/>
            <a:ext cx="3285166" cy="25026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B3CCC3-A1D1-CB7E-A7F4-18069BC0EF6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858834" y="1024413"/>
            <a:ext cx="3285166" cy="25026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E44604-09EE-E36F-F27B-808AE147FA3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283131" y="3582317"/>
            <a:ext cx="3180663" cy="1282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596FCD-AA66-3A15-78BC-54C97CA3976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963337" y="3582317"/>
            <a:ext cx="3180663" cy="128250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372441F-5B34-588A-A49D-4BB2F972D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3130" y="3160736"/>
            <a:ext cx="1277967" cy="450124"/>
          </a:xfrm>
        </p:spPr>
        <p:txBody>
          <a:bodyPr>
            <a:noAutofit/>
          </a:bodyPr>
          <a:lstStyle/>
          <a:p>
            <a:pPr marL="146050" indent="0">
              <a:buNone/>
            </a:pPr>
            <a:r>
              <a:rPr lang="en-US" altLang="zh-TW" sz="1400" b="1" dirty="0">
                <a:solidFill>
                  <a:srgbClr val="FFFF00"/>
                </a:solidFill>
              </a:rPr>
              <a:t>UFS-AQM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D255767-EDDA-4091-4EB1-498F034D73D1}"/>
              </a:ext>
            </a:extLst>
          </p:cNvPr>
          <p:cNvSpPr txBox="1">
            <a:spLocks/>
          </p:cNvSpPr>
          <p:nvPr/>
        </p:nvSpPr>
        <p:spPr>
          <a:xfrm>
            <a:off x="5824810" y="3160736"/>
            <a:ext cx="1629727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>
                <a:solidFill>
                  <a:srgbClr val="FFFF00"/>
                </a:solidFill>
              </a:rPr>
              <a:t>UFS-</a:t>
            </a:r>
            <a:r>
              <a:rPr lang="en-US" altLang="zh-TW" sz="1400" b="1" dirty="0" err="1">
                <a:solidFill>
                  <a:srgbClr val="FFFF00"/>
                </a:solidFill>
              </a:rPr>
              <a:t>DeepAQM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42CE62-B10C-BF66-F1CF-764095CAF7A8}"/>
              </a:ext>
            </a:extLst>
          </p:cNvPr>
          <p:cNvSpPr/>
          <p:nvPr/>
        </p:nvSpPr>
        <p:spPr>
          <a:xfrm>
            <a:off x="2960420" y="4119085"/>
            <a:ext cx="313509" cy="7457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D23E37-15FD-DB3F-BFC7-4F44D3730E61}"/>
              </a:ext>
            </a:extLst>
          </p:cNvPr>
          <p:cNvSpPr/>
          <p:nvPr/>
        </p:nvSpPr>
        <p:spPr>
          <a:xfrm>
            <a:off x="2364710" y="4119085"/>
            <a:ext cx="313509" cy="7457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7A469097-D8A5-7A71-AA20-43D1CF6F35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8B908E0-CD80-7481-7A1D-C44FCEE84ACF}"/>
              </a:ext>
            </a:extLst>
          </p:cNvPr>
          <p:cNvSpPr/>
          <p:nvPr/>
        </p:nvSpPr>
        <p:spPr>
          <a:xfrm>
            <a:off x="6035528" y="2010360"/>
            <a:ext cx="882857" cy="5613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1A30458-EB0F-4EBE-6CAC-CEAD64E1612B}"/>
              </a:ext>
            </a:extLst>
          </p:cNvPr>
          <p:cNvSpPr/>
          <p:nvPr/>
        </p:nvSpPr>
        <p:spPr>
          <a:xfrm>
            <a:off x="3434525" y="2023714"/>
            <a:ext cx="882857" cy="5613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FA24FD-1447-A15C-B3DB-CC79A4136A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414" y="122166"/>
            <a:ext cx="3478517" cy="3010957"/>
          </a:xfrm>
          <a:prstGeom prst="rect">
            <a:avLst/>
          </a:prstGeom>
          <a:ln w="19050">
            <a:solidFill>
              <a:srgbClr val="084D70"/>
            </a:solidFill>
          </a:ln>
        </p:spPr>
      </p:pic>
    </p:spTree>
    <p:extLst>
      <p:ext uri="{BB962C8B-B14F-4D97-AF65-F5344CB8AC3E}">
        <p14:creationId xmlns:p14="http://schemas.microsoft.com/office/powerpoint/2010/main" val="78311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3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97984E1A-3969-0D98-9C9C-DCC511A51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>
            <a:extLst>
              <a:ext uri="{FF2B5EF4-FFF2-40B4-BE49-F238E27FC236}">
                <a16:creationId xmlns:a16="http://schemas.microsoft.com/office/drawing/2014/main" id="{ADB61B39-16B4-92DC-BB54-DCBBF2B371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2387" y="481263"/>
            <a:ext cx="7798328" cy="46622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200"/>
              </a:spcAft>
            </a:pPr>
            <a:r>
              <a:rPr lang="en-US" altLang="zh-TW" b="1" dirty="0"/>
              <a:t>Pros: </a:t>
            </a:r>
          </a:p>
          <a:p>
            <a:pPr marL="285750" indent="-285750">
              <a:spcAft>
                <a:spcPts val="1200"/>
              </a:spcAft>
              <a:buFont typeface="+mj-lt"/>
              <a:buAutoNum type="arabicPeriod"/>
            </a:pPr>
            <a:r>
              <a:rPr lang="en-US" altLang="zh-TW" dirty="0"/>
              <a:t>UFS-</a:t>
            </a:r>
            <a:r>
              <a:rPr lang="en-US" altLang="zh-TW" dirty="0" err="1"/>
              <a:t>DeepAQM</a:t>
            </a:r>
            <a:r>
              <a:rPr lang="zh-TW" altLang="en-US" dirty="0"/>
              <a:t> </a:t>
            </a:r>
            <a:r>
              <a:rPr lang="en-US" altLang="zh-TW" dirty="0"/>
              <a:t>can properly emulate the behavior of the current UFS-AQM and produce reasonable predictions.</a:t>
            </a:r>
            <a:r>
              <a:rPr lang="zh-TW" altLang="en-US" dirty="0"/>
              <a:t> </a:t>
            </a:r>
            <a:r>
              <a:rPr lang="en-US" altLang="zh-TW" dirty="0"/>
              <a:t>The</a:t>
            </a:r>
            <a:r>
              <a:rPr lang="zh-TW" altLang="en-US" dirty="0"/>
              <a:t> </a:t>
            </a:r>
            <a:r>
              <a:rPr lang="en-US" altLang="zh-TW" dirty="0"/>
              <a:t>substantially faster predictions enable large ensemble forecasts.</a:t>
            </a:r>
          </a:p>
          <a:p>
            <a:pPr marL="285750" indent="-285750">
              <a:spcAft>
                <a:spcPts val="1200"/>
              </a:spcAft>
              <a:buFont typeface="+mj-lt"/>
              <a:buAutoNum type="arabicPeriod"/>
            </a:pPr>
            <a:r>
              <a:rPr lang="en-US" altLang="zh-TW" dirty="0"/>
              <a:t>UFS-</a:t>
            </a:r>
            <a:r>
              <a:rPr lang="en-US" altLang="zh-TW" dirty="0" err="1"/>
              <a:t>DeepAQM</a:t>
            </a:r>
            <a:r>
              <a:rPr lang="en-US" altLang="zh-TW" dirty="0"/>
              <a:t> can efficiently derive source–receptor relationships and support rapid emission inversion and sensitivity analyses.</a:t>
            </a:r>
          </a:p>
          <a:p>
            <a:pPr marL="285750" indent="-285750">
              <a:spcAft>
                <a:spcPts val="1200"/>
              </a:spcAft>
              <a:buFont typeface="+mj-lt"/>
              <a:buAutoNum type="arabicPeriod"/>
            </a:pPr>
            <a:r>
              <a:rPr lang="en-US" altLang="zh-TW" dirty="0"/>
              <a:t>When trained using assimilated or fused observational datasets as targets, UFS-</a:t>
            </a:r>
            <a:r>
              <a:rPr lang="en-US" altLang="zh-TW" dirty="0" err="1"/>
              <a:t>DeepAQM</a:t>
            </a:r>
            <a:r>
              <a:rPr lang="en-US" altLang="zh-TW" dirty="0"/>
              <a:t> generally achieve better agreement (not shown).</a:t>
            </a:r>
          </a:p>
          <a:p>
            <a:pPr marL="285750" indent="-285750">
              <a:spcAft>
                <a:spcPts val="1200"/>
              </a:spcAft>
            </a:pPr>
            <a:r>
              <a:rPr lang="en-US" altLang="zh-TW" b="1" dirty="0"/>
              <a:t>Cons: </a:t>
            </a:r>
          </a:p>
          <a:p>
            <a:pPr marL="285750" indent="-285750">
              <a:spcAft>
                <a:spcPts val="1200"/>
              </a:spcAft>
              <a:buFont typeface="+mj-lt"/>
              <a:buAutoNum type="arabicPeriod"/>
            </a:pPr>
            <a:r>
              <a:rPr lang="en-US" altLang="zh-TW" dirty="0"/>
              <a:t>UFS-</a:t>
            </a:r>
            <a:r>
              <a:rPr lang="en-US" altLang="zh-TW" dirty="0" err="1"/>
              <a:t>DeepAQM</a:t>
            </a:r>
            <a:r>
              <a:rPr lang="en-US" altLang="zh-TW" dirty="0"/>
              <a:t> may have reduced skills for</a:t>
            </a:r>
            <a:r>
              <a:rPr lang="zh-TW" altLang="en-US" dirty="0"/>
              <a:t> </a:t>
            </a:r>
            <a:r>
              <a:rPr lang="en-US" altLang="zh-TW" dirty="0"/>
              <a:t>complicated</a:t>
            </a:r>
            <a:r>
              <a:rPr lang="zh-TW" altLang="en-US" dirty="0"/>
              <a:t> </a:t>
            </a:r>
            <a:r>
              <a:rPr lang="en-US" altLang="zh-TW" dirty="0"/>
              <a:t>physical/chemical</a:t>
            </a:r>
            <a:r>
              <a:rPr lang="zh-TW" altLang="en-US" dirty="0"/>
              <a:t> </a:t>
            </a:r>
            <a:r>
              <a:rPr lang="en-US" altLang="zh-TW" dirty="0"/>
              <a:t>processes</a:t>
            </a:r>
            <a:r>
              <a:rPr lang="zh-TW" altLang="en-US" dirty="0"/>
              <a:t> </a:t>
            </a:r>
            <a:r>
              <a:rPr lang="en-US" altLang="zh-TW" dirty="0"/>
              <a:t>with</a:t>
            </a:r>
            <a:r>
              <a:rPr lang="zh-TW" altLang="en-US" dirty="0"/>
              <a:t> </a:t>
            </a:r>
            <a:r>
              <a:rPr lang="en-US" altLang="zh-TW" dirty="0"/>
              <a:t>various</a:t>
            </a:r>
            <a:r>
              <a:rPr lang="zh-TW" altLang="en-US" dirty="0"/>
              <a:t> </a:t>
            </a:r>
            <a:r>
              <a:rPr lang="en-US" altLang="zh-TW" dirty="0"/>
              <a:t>emission</a:t>
            </a:r>
            <a:r>
              <a:rPr lang="zh-TW" altLang="en-US" dirty="0"/>
              <a:t> </a:t>
            </a:r>
            <a:r>
              <a:rPr lang="en-US" altLang="zh-TW" dirty="0"/>
              <a:t>sources</a:t>
            </a:r>
            <a:r>
              <a:rPr lang="zh-TW" altLang="en-US" dirty="0"/>
              <a:t> </a:t>
            </a:r>
            <a:r>
              <a:rPr lang="en-US" altLang="zh-TW" dirty="0"/>
              <a:t>and</a:t>
            </a:r>
            <a:r>
              <a:rPr lang="zh-TW" altLang="en-US" dirty="0"/>
              <a:t> </a:t>
            </a:r>
            <a:r>
              <a:rPr lang="en-US" altLang="zh-TW" dirty="0"/>
              <a:t>chemical</a:t>
            </a:r>
            <a:r>
              <a:rPr lang="zh-TW" altLang="en-US" dirty="0"/>
              <a:t> </a:t>
            </a:r>
            <a:r>
              <a:rPr lang="en-US" altLang="zh-TW" dirty="0"/>
              <a:t>components</a:t>
            </a:r>
            <a:r>
              <a:rPr lang="zh-TW" altLang="en-US" dirty="0"/>
              <a:t> </a:t>
            </a:r>
            <a:r>
              <a:rPr lang="en-US" altLang="zh-TW" dirty="0"/>
              <a:t>included.</a:t>
            </a:r>
          </a:p>
          <a:p>
            <a:pPr marL="285750" indent="-285750">
              <a:spcAft>
                <a:spcPts val="1200"/>
              </a:spcAft>
              <a:buFont typeface="+mj-lt"/>
              <a:buAutoNum type="arabicPeriod"/>
            </a:pPr>
            <a:r>
              <a:rPr lang="en-US" altLang="zh-TW" dirty="0"/>
              <a:t>Current 2D </a:t>
            </a:r>
            <a:r>
              <a:rPr lang="en-US" altLang="zh-TW" dirty="0" err="1"/>
              <a:t>ConvLSTM</a:t>
            </a:r>
            <a:r>
              <a:rPr lang="en-US" altLang="zh-TW" dirty="0"/>
              <a:t> architecture primarily propagates information between neighboring grid cells over time, and may not adequately capture long-range transport processes, such as wildfire plumes.</a:t>
            </a:r>
          </a:p>
          <a:p>
            <a:pPr marL="285750" indent="-285750">
              <a:spcAft>
                <a:spcPts val="1200"/>
              </a:spcAft>
              <a:buFont typeface="+mj-lt"/>
              <a:buAutoNum type="arabicPeriod"/>
            </a:pPr>
            <a:r>
              <a:rPr lang="en-US" altLang="zh-TW" dirty="0"/>
              <a:t>Since current UFS-</a:t>
            </a:r>
            <a:r>
              <a:rPr lang="en-US" altLang="zh-TW" dirty="0" err="1"/>
              <a:t>DeepAQM</a:t>
            </a:r>
            <a:r>
              <a:rPr lang="en-US" altLang="zh-TW" dirty="0"/>
              <a:t> is designed to emulate UFS-AQM, biases present in UFS-AQM relative to observations will also be inherited by UFS-</a:t>
            </a:r>
            <a:r>
              <a:rPr lang="en-US" altLang="zh-TW" dirty="0" err="1"/>
              <a:t>DeepAQM</a:t>
            </a:r>
            <a:r>
              <a:rPr lang="en-US" altLang="zh-TW" dirty="0"/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DC2030-E7C5-3C36-F589-E3726C5F2EB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88646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C653BA6A-D458-803C-5C7C-C2AA3FEAA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84C27F68-2217-BEBE-08C3-7D551D1758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12131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/>
              <a:t>Conclusions</a:t>
            </a:r>
            <a:endParaRPr dirty="0"/>
          </a:p>
        </p:txBody>
      </p:sp>
      <p:sp>
        <p:nvSpPr>
          <p:cNvPr id="92" name="Google Shape;92;p14">
            <a:extLst>
              <a:ext uri="{FF2B5EF4-FFF2-40B4-BE49-F238E27FC236}">
                <a16:creationId xmlns:a16="http://schemas.microsoft.com/office/drawing/2014/main" id="{EE95CD62-7447-051E-0644-A4ECBBA923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5533" y="879894"/>
            <a:ext cx="7472934" cy="42636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200"/>
              </a:spcAft>
            </a:pPr>
            <a:r>
              <a:rPr lang="en-US" altLang="zh-TW" dirty="0"/>
              <a:t>UFS-</a:t>
            </a:r>
            <a:r>
              <a:rPr lang="en-US" altLang="zh-TW" dirty="0" err="1"/>
              <a:t>DeepAQM</a:t>
            </a:r>
            <a:r>
              <a:rPr lang="zh-TW" altLang="en-US" dirty="0"/>
              <a:t> </a:t>
            </a:r>
            <a:r>
              <a:rPr lang="en-US" altLang="zh-TW" dirty="0"/>
              <a:t>can</a:t>
            </a:r>
            <a:r>
              <a:rPr lang="zh-TW" altLang="en-US" dirty="0"/>
              <a:t> </a:t>
            </a:r>
            <a:r>
              <a:rPr lang="en-US" altLang="zh-TW" dirty="0"/>
              <a:t>emulate</a:t>
            </a:r>
            <a:r>
              <a:rPr lang="zh-TW" altLang="en-US" dirty="0"/>
              <a:t> </a:t>
            </a:r>
            <a:r>
              <a:rPr lang="en-US" altLang="zh-TW" dirty="0"/>
              <a:t>the behavior of the current UFS-AQM by</a:t>
            </a:r>
            <a:r>
              <a:rPr lang="zh-TW" altLang="en-US" dirty="0"/>
              <a:t> </a:t>
            </a:r>
            <a:r>
              <a:rPr lang="en-US" altLang="zh-TW" dirty="0"/>
              <a:t>capturing</a:t>
            </a:r>
            <a:r>
              <a:rPr lang="zh-TW" altLang="en-US" dirty="0"/>
              <a:t> </a:t>
            </a:r>
            <a:r>
              <a:rPr lang="en-US" altLang="zh-TW" dirty="0"/>
              <a:t>O</a:t>
            </a:r>
            <a:r>
              <a:rPr lang="en-US" altLang="zh-TW" baseline="-25000" dirty="0"/>
              <a:t>3</a:t>
            </a:r>
            <a:r>
              <a:rPr lang="zh-TW" altLang="en-US" dirty="0"/>
              <a:t> </a:t>
            </a:r>
            <a:r>
              <a:rPr lang="en-US" altLang="zh-TW" dirty="0"/>
              <a:t>diurnal</a:t>
            </a:r>
            <a:r>
              <a:rPr lang="zh-TW" altLang="en-US" dirty="0"/>
              <a:t> </a:t>
            </a:r>
            <a:r>
              <a:rPr lang="en-US" altLang="zh-TW" dirty="0"/>
              <a:t>variation</a:t>
            </a:r>
            <a:r>
              <a:rPr lang="zh-TW" altLang="en-US" dirty="0"/>
              <a:t> </a:t>
            </a:r>
            <a:r>
              <a:rPr lang="en-US" altLang="zh-TW" dirty="0"/>
              <a:t>while</a:t>
            </a:r>
            <a:r>
              <a:rPr lang="zh-TW" altLang="en-US" dirty="0"/>
              <a:t> </a:t>
            </a:r>
            <a:r>
              <a:rPr lang="en-US" altLang="zh-TW" dirty="0"/>
              <a:t>systematical</a:t>
            </a:r>
            <a:r>
              <a:rPr lang="zh-TW" altLang="en-US" dirty="0"/>
              <a:t> </a:t>
            </a:r>
            <a:r>
              <a:rPr lang="en-US" altLang="zh-TW" dirty="0"/>
              <a:t>biases</a:t>
            </a:r>
            <a:r>
              <a:rPr lang="zh-TW" altLang="en-US" dirty="0"/>
              <a:t> </a:t>
            </a:r>
            <a:r>
              <a:rPr lang="en-US" altLang="zh-TW" dirty="0"/>
              <a:t>are</a:t>
            </a:r>
            <a:r>
              <a:rPr lang="zh-TW" altLang="en-US" dirty="0"/>
              <a:t> </a:t>
            </a:r>
            <a:r>
              <a:rPr lang="en-US" altLang="zh-TW" dirty="0"/>
              <a:t>found,</a:t>
            </a:r>
            <a:r>
              <a:rPr lang="zh-TW" altLang="en-US" dirty="0"/>
              <a:t> </a:t>
            </a:r>
            <a:r>
              <a:rPr lang="en-US" altLang="zh-TW" dirty="0"/>
              <a:t>especially</a:t>
            </a:r>
            <a:r>
              <a:rPr lang="zh-TW" altLang="en-US" dirty="0"/>
              <a:t> </a:t>
            </a:r>
            <a:r>
              <a:rPr lang="en-US" altLang="zh-TW" dirty="0"/>
              <a:t>for</a:t>
            </a:r>
            <a:r>
              <a:rPr lang="zh-TW" altLang="en-US" dirty="0"/>
              <a:t> </a:t>
            </a:r>
            <a:r>
              <a:rPr lang="en-US" altLang="zh-TW" dirty="0"/>
              <a:t>daytime</a:t>
            </a:r>
            <a:r>
              <a:rPr lang="zh-TW" altLang="en-US" dirty="0"/>
              <a:t> </a:t>
            </a:r>
            <a:r>
              <a:rPr lang="en-US" altLang="zh-TW" dirty="0"/>
              <a:t>peaks.</a:t>
            </a:r>
            <a:r>
              <a:rPr lang="zh-TW" altLang="en-US" dirty="0"/>
              <a:t> </a:t>
            </a:r>
            <a:endParaRPr lang="en-US" altLang="zh-TW" dirty="0"/>
          </a:p>
          <a:p>
            <a:pPr marL="285750" indent="-285750">
              <a:spcAft>
                <a:spcPts val="1200"/>
              </a:spcAft>
            </a:pPr>
            <a:r>
              <a:rPr lang="en-US" altLang="zh-TW" dirty="0"/>
              <a:t>UFS-</a:t>
            </a:r>
            <a:r>
              <a:rPr lang="en-US" altLang="zh-TW" dirty="0" err="1"/>
              <a:t>DeepAQM</a:t>
            </a:r>
            <a:r>
              <a:rPr lang="zh-TW" altLang="en-US" dirty="0"/>
              <a:t> </a:t>
            </a:r>
            <a:r>
              <a:rPr lang="en-US" altLang="zh-TW" dirty="0"/>
              <a:t>generates</a:t>
            </a:r>
            <a:r>
              <a:rPr lang="zh-TW" altLang="en-US" dirty="0"/>
              <a:t> </a:t>
            </a:r>
            <a:r>
              <a:rPr lang="en-US" altLang="zh-TW" dirty="0"/>
              <a:t>reasonable</a:t>
            </a:r>
            <a:r>
              <a:rPr lang="zh-TW" altLang="en-US" dirty="0"/>
              <a:t> </a:t>
            </a:r>
            <a:r>
              <a:rPr lang="en-US" altLang="zh-TW" dirty="0"/>
              <a:t>PM</a:t>
            </a:r>
            <a:r>
              <a:rPr lang="en-US" altLang="zh-TW" baseline="-25000" dirty="0"/>
              <a:t>2.5</a:t>
            </a:r>
            <a:r>
              <a:rPr lang="zh-TW" altLang="en-US" dirty="0"/>
              <a:t> </a:t>
            </a:r>
            <a:r>
              <a:rPr lang="en-US" altLang="zh-TW" dirty="0"/>
              <a:t>predictions</a:t>
            </a:r>
            <a:r>
              <a:rPr lang="zh-TW" altLang="en-US" dirty="0"/>
              <a:t> </a:t>
            </a:r>
            <a:r>
              <a:rPr lang="en-US" altLang="zh-TW" dirty="0"/>
              <a:t>that are comparable to both UFS-AQM simulations and observations</a:t>
            </a:r>
            <a:r>
              <a:rPr lang="zh-TW" altLang="en-US" dirty="0"/>
              <a:t> </a:t>
            </a:r>
            <a:r>
              <a:rPr lang="en-US" altLang="zh-TW" dirty="0"/>
              <a:t>but shows</a:t>
            </a:r>
            <a:r>
              <a:rPr lang="zh-TW" altLang="en-US" dirty="0"/>
              <a:t> </a:t>
            </a:r>
            <a:r>
              <a:rPr lang="en-US" altLang="zh-TW" dirty="0"/>
              <a:t>reduced skills for complicated</a:t>
            </a:r>
            <a:r>
              <a:rPr lang="zh-TW" altLang="en-US" dirty="0"/>
              <a:t> </a:t>
            </a:r>
            <a:r>
              <a:rPr lang="en-US" altLang="zh-TW" dirty="0"/>
              <a:t>physical/chemical processes</a:t>
            </a:r>
            <a:r>
              <a:rPr lang="zh-TW" altLang="en-US" dirty="0"/>
              <a:t> </a:t>
            </a:r>
            <a:r>
              <a:rPr lang="en-US" altLang="zh-TW" dirty="0"/>
              <a:t>and</a:t>
            </a:r>
            <a:r>
              <a:rPr lang="zh-TW" altLang="en-US" dirty="0"/>
              <a:t> </a:t>
            </a:r>
            <a:r>
              <a:rPr lang="en-US" altLang="zh-TW" dirty="0"/>
              <a:t>long-range</a:t>
            </a:r>
            <a:r>
              <a:rPr lang="zh-TW" altLang="en-US" dirty="0"/>
              <a:t> </a:t>
            </a:r>
            <a:r>
              <a:rPr lang="en-US" altLang="zh-TW" dirty="0"/>
              <a:t>transport</a:t>
            </a:r>
            <a:r>
              <a:rPr lang="zh-TW" altLang="en-US" dirty="0"/>
              <a:t> </a:t>
            </a:r>
            <a:r>
              <a:rPr lang="en-US" altLang="zh-TW" dirty="0"/>
              <a:t>events.</a:t>
            </a:r>
          </a:p>
          <a:p>
            <a:pPr marL="285750" indent="-285750">
              <a:spcAft>
                <a:spcPts val="1200"/>
              </a:spcAft>
            </a:pPr>
            <a:r>
              <a:rPr lang="en-US" altLang="zh-TW" dirty="0"/>
              <a:t>Current two-dimensional framework may not fully capture vertical transport, mixing, and interactions between atmospheric layers.</a:t>
            </a:r>
          </a:p>
          <a:p>
            <a:pPr marL="285750" indent="-285750">
              <a:spcAft>
                <a:spcPts val="1200"/>
              </a:spcAft>
            </a:pPr>
            <a:r>
              <a:rPr lang="en-US" altLang="zh-TW" b="1" dirty="0"/>
              <a:t>Future</a:t>
            </a:r>
            <a:r>
              <a:rPr lang="zh-TW" altLang="en-US" b="1" dirty="0"/>
              <a:t> </a:t>
            </a:r>
            <a:r>
              <a:rPr lang="en-US" altLang="zh-TW" b="1" dirty="0"/>
              <a:t>plans:</a:t>
            </a:r>
          </a:p>
          <a:p>
            <a:pPr marL="742950" lvl="1" indent="-285750">
              <a:spcAft>
                <a:spcPts val="1200"/>
              </a:spcAft>
            </a:pPr>
            <a:r>
              <a:rPr lang="en-US" altLang="zh-TW" sz="1300" dirty="0"/>
              <a:t>Simplify</a:t>
            </a:r>
            <a:r>
              <a:rPr lang="zh-TW" altLang="en-US" sz="1300" dirty="0"/>
              <a:t> </a:t>
            </a:r>
            <a:r>
              <a:rPr lang="en-US" altLang="zh-TW" sz="1300" dirty="0"/>
              <a:t>PM</a:t>
            </a:r>
            <a:r>
              <a:rPr lang="en-US" altLang="zh-TW" sz="1300" baseline="-25000" dirty="0"/>
              <a:t>2.5</a:t>
            </a:r>
            <a:r>
              <a:rPr lang="zh-TW" altLang="en-US" sz="1300" dirty="0"/>
              <a:t> </a:t>
            </a:r>
            <a:r>
              <a:rPr lang="en-US" altLang="zh-TW" sz="1300" dirty="0"/>
              <a:t>processes:</a:t>
            </a:r>
            <a:r>
              <a:rPr lang="zh-TW" altLang="en-US" sz="1300" dirty="0"/>
              <a:t> </a:t>
            </a:r>
            <a:r>
              <a:rPr lang="en-US" altLang="zh-TW" sz="1300" dirty="0"/>
              <a:t>train</a:t>
            </a:r>
            <a:r>
              <a:rPr lang="zh-TW" altLang="en-US" sz="1300" dirty="0"/>
              <a:t> </a:t>
            </a:r>
            <a:r>
              <a:rPr lang="en-US" altLang="zh-TW" sz="1300" dirty="0"/>
              <a:t>different</a:t>
            </a:r>
            <a:r>
              <a:rPr lang="zh-TW" altLang="en-US" sz="1300" dirty="0"/>
              <a:t> </a:t>
            </a:r>
            <a:r>
              <a:rPr lang="en-US" altLang="zh-TW" sz="1300" dirty="0"/>
              <a:t>PM</a:t>
            </a:r>
            <a:r>
              <a:rPr lang="en-US" altLang="zh-TW" sz="1300" baseline="-25000" dirty="0"/>
              <a:t>2.5</a:t>
            </a:r>
            <a:r>
              <a:rPr lang="zh-TW" altLang="en-US" sz="1300" dirty="0"/>
              <a:t> </a:t>
            </a:r>
            <a:r>
              <a:rPr lang="en-US" altLang="zh-TW" sz="1300" dirty="0"/>
              <a:t>species</a:t>
            </a:r>
            <a:r>
              <a:rPr lang="zh-TW" altLang="en-US" sz="1300" dirty="0"/>
              <a:t> </a:t>
            </a:r>
            <a:r>
              <a:rPr lang="en-US" altLang="zh-TW" sz="1300" dirty="0"/>
              <a:t>(e.g.</a:t>
            </a:r>
            <a:r>
              <a:rPr lang="zh-TW" altLang="en-US" sz="1300" dirty="0"/>
              <a:t> </a:t>
            </a:r>
            <a:r>
              <a:rPr lang="en-US" altLang="zh-TW" sz="1300" dirty="0"/>
              <a:t>SO</a:t>
            </a:r>
            <a:r>
              <a:rPr lang="en-US" altLang="zh-TW" sz="1300" baseline="-25000" dirty="0"/>
              <a:t>4</a:t>
            </a:r>
            <a:r>
              <a:rPr lang="zh-TW" altLang="en-US" sz="1300" dirty="0"/>
              <a:t> </a:t>
            </a:r>
            <a:r>
              <a:rPr lang="en-US" altLang="zh-TW" sz="1300" dirty="0"/>
              <a:t>and</a:t>
            </a:r>
            <a:r>
              <a:rPr lang="zh-TW" altLang="en-US" sz="1300" dirty="0"/>
              <a:t> </a:t>
            </a:r>
            <a:r>
              <a:rPr lang="en-US" altLang="zh-TW" sz="1300" dirty="0"/>
              <a:t>OC)</a:t>
            </a:r>
            <a:r>
              <a:rPr lang="zh-TW" altLang="en-US" sz="1300" dirty="0"/>
              <a:t> </a:t>
            </a:r>
            <a:r>
              <a:rPr lang="en-US" altLang="zh-TW" sz="1300" dirty="0"/>
              <a:t>and</a:t>
            </a:r>
            <a:r>
              <a:rPr lang="zh-TW" altLang="en-US" sz="1300" dirty="0"/>
              <a:t> </a:t>
            </a:r>
            <a:r>
              <a:rPr lang="en-US" altLang="zh-TW" sz="1300" dirty="0"/>
              <a:t>sources</a:t>
            </a:r>
            <a:r>
              <a:rPr lang="zh-TW" altLang="en-US" sz="1300" dirty="0"/>
              <a:t> </a:t>
            </a:r>
            <a:r>
              <a:rPr lang="en-US" altLang="zh-TW" sz="1300" dirty="0"/>
              <a:t>(e.g.</a:t>
            </a:r>
            <a:r>
              <a:rPr lang="zh-TW" altLang="en-US" sz="1300" dirty="0"/>
              <a:t> </a:t>
            </a:r>
            <a:r>
              <a:rPr lang="en-US" altLang="zh-TW" sz="1300" dirty="0"/>
              <a:t>dust</a:t>
            </a:r>
            <a:r>
              <a:rPr lang="zh-TW" altLang="en-US" sz="1300" dirty="0"/>
              <a:t> </a:t>
            </a:r>
            <a:r>
              <a:rPr lang="en-US" altLang="zh-TW" sz="1300" dirty="0"/>
              <a:t>and</a:t>
            </a:r>
            <a:r>
              <a:rPr lang="zh-TW" altLang="en-US" sz="1300" dirty="0"/>
              <a:t> </a:t>
            </a:r>
            <a:r>
              <a:rPr lang="en-US" altLang="zh-TW" sz="1300" dirty="0"/>
              <a:t>wildfire)</a:t>
            </a:r>
            <a:r>
              <a:rPr lang="zh-TW" altLang="en-US" sz="1300" dirty="0"/>
              <a:t> </a:t>
            </a:r>
            <a:r>
              <a:rPr lang="en-US" altLang="zh-TW" sz="1300" dirty="0"/>
              <a:t>separately</a:t>
            </a:r>
            <a:r>
              <a:rPr lang="zh-TW" altLang="en-US" sz="1300" dirty="0"/>
              <a:t> </a:t>
            </a:r>
            <a:endParaRPr lang="en-US" altLang="zh-TW" sz="1300" dirty="0"/>
          </a:p>
          <a:p>
            <a:pPr marL="742950" lvl="1" indent="-285750">
              <a:spcAft>
                <a:spcPts val="1200"/>
              </a:spcAft>
            </a:pPr>
            <a:r>
              <a:rPr lang="en-US" altLang="zh-TW" sz="1300" dirty="0"/>
              <a:t>Include</a:t>
            </a:r>
            <a:r>
              <a:rPr lang="zh-TW" altLang="en-US" sz="1300" dirty="0"/>
              <a:t> </a:t>
            </a:r>
            <a:r>
              <a:rPr lang="en-US" altLang="zh-TW" sz="1300" dirty="0"/>
              <a:t>real-time</a:t>
            </a:r>
            <a:r>
              <a:rPr lang="zh-TW" altLang="en-US" sz="1300" dirty="0"/>
              <a:t> </a:t>
            </a:r>
            <a:r>
              <a:rPr lang="en-US" altLang="zh-TW" sz="1300" dirty="0"/>
              <a:t>observations</a:t>
            </a:r>
            <a:r>
              <a:rPr lang="zh-TW" altLang="en-US" sz="1300" dirty="0"/>
              <a:t> </a:t>
            </a:r>
            <a:r>
              <a:rPr lang="en-US" altLang="zh-TW" sz="1300" dirty="0"/>
              <a:t>in</a:t>
            </a:r>
            <a:r>
              <a:rPr lang="zh-TW" altLang="en-US" sz="1300" dirty="0"/>
              <a:t> </a:t>
            </a:r>
            <a:r>
              <a:rPr lang="en-US" altLang="zh-TW" sz="1300" dirty="0"/>
              <a:t>training</a:t>
            </a:r>
            <a:r>
              <a:rPr lang="zh-TW" altLang="en-US" sz="1300" dirty="0"/>
              <a:t> </a:t>
            </a:r>
            <a:r>
              <a:rPr lang="en-US" altLang="zh-TW" sz="1300" dirty="0"/>
              <a:t>targets</a:t>
            </a:r>
            <a:r>
              <a:rPr lang="zh-TW" altLang="en-US" sz="1300" dirty="0"/>
              <a:t> </a:t>
            </a:r>
            <a:r>
              <a:rPr lang="en-US" altLang="zh-TW" sz="1300" dirty="0"/>
              <a:t>and</a:t>
            </a:r>
            <a:r>
              <a:rPr lang="zh-TW" altLang="en-US" sz="1300" dirty="0"/>
              <a:t> </a:t>
            </a:r>
            <a:r>
              <a:rPr lang="en-US" altLang="zh-TW" sz="1300" dirty="0"/>
              <a:t>IC</a:t>
            </a:r>
          </a:p>
          <a:p>
            <a:pPr marL="742950" lvl="1" indent="-285750">
              <a:spcAft>
                <a:spcPts val="1200"/>
              </a:spcAft>
            </a:pPr>
            <a:r>
              <a:rPr lang="en-US" altLang="zh-TW" sz="1300" dirty="0"/>
              <a:t>Add</a:t>
            </a:r>
            <a:r>
              <a:rPr lang="zh-TW" altLang="en-US" sz="1300" dirty="0"/>
              <a:t> </a:t>
            </a:r>
            <a:r>
              <a:rPr lang="en-US" altLang="zh-TW" sz="1300" dirty="0"/>
              <a:t>fields</a:t>
            </a:r>
            <a:r>
              <a:rPr lang="zh-TW" altLang="en-US" sz="1300" dirty="0"/>
              <a:t> </a:t>
            </a:r>
            <a:r>
              <a:rPr lang="en-US" altLang="zh-TW" sz="1300" dirty="0"/>
              <a:t>at</a:t>
            </a:r>
            <a:r>
              <a:rPr lang="zh-TW" altLang="en-US" sz="1300" dirty="0"/>
              <a:t> </a:t>
            </a:r>
            <a:r>
              <a:rPr lang="en-US" altLang="zh-TW" sz="1300" dirty="0"/>
              <a:t>representative</a:t>
            </a:r>
            <a:r>
              <a:rPr lang="zh-TW" altLang="en-US" sz="1300" dirty="0"/>
              <a:t> </a:t>
            </a:r>
            <a:r>
              <a:rPr lang="en-US" altLang="zh-TW" sz="1300" dirty="0"/>
              <a:t>pressure</a:t>
            </a:r>
            <a:r>
              <a:rPr lang="zh-TW" altLang="en-US" sz="1300" dirty="0"/>
              <a:t> </a:t>
            </a:r>
            <a:r>
              <a:rPr lang="en-US" altLang="zh-TW" sz="1300" dirty="0"/>
              <a:t>levels</a:t>
            </a:r>
            <a:r>
              <a:rPr lang="zh-TW" altLang="en-US" sz="1300" dirty="0"/>
              <a:t> </a:t>
            </a:r>
            <a:r>
              <a:rPr lang="en-US" altLang="zh-TW" sz="1300" dirty="0"/>
              <a:t>(e.g.</a:t>
            </a:r>
            <a:r>
              <a:rPr lang="zh-TW" altLang="en-US" sz="1300" dirty="0"/>
              <a:t> </a:t>
            </a:r>
            <a:r>
              <a:rPr lang="en-US" altLang="zh-TW" sz="1300" dirty="0"/>
              <a:t>850</a:t>
            </a:r>
            <a:r>
              <a:rPr lang="zh-TW" altLang="en-US" sz="1300" dirty="0"/>
              <a:t> </a:t>
            </a:r>
            <a:r>
              <a:rPr lang="en-US" altLang="zh-TW" sz="1300" dirty="0" err="1"/>
              <a:t>hPa</a:t>
            </a:r>
            <a:r>
              <a:rPr lang="zh-TW" altLang="en-US" sz="1300" dirty="0"/>
              <a:t> </a:t>
            </a:r>
            <a:r>
              <a:rPr lang="en-US" altLang="zh-TW" sz="1300" dirty="0"/>
              <a:t>and</a:t>
            </a:r>
            <a:r>
              <a:rPr lang="zh-TW" altLang="en-US" sz="1300" dirty="0"/>
              <a:t> </a:t>
            </a:r>
            <a:r>
              <a:rPr lang="en-US" altLang="zh-TW" sz="1300" dirty="0"/>
              <a:t>500</a:t>
            </a:r>
            <a:r>
              <a:rPr lang="zh-TW" altLang="en-US" sz="1300" dirty="0"/>
              <a:t> </a:t>
            </a:r>
            <a:r>
              <a:rPr lang="en-US" altLang="zh-TW" sz="1300" dirty="0" err="1"/>
              <a:t>hPa</a:t>
            </a:r>
            <a:r>
              <a:rPr lang="en-US" altLang="zh-TW" sz="1300" dirty="0"/>
              <a:t>)</a:t>
            </a:r>
          </a:p>
          <a:p>
            <a:pPr marL="742950" lvl="1" indent="-285750">
              <a:spcAft>
                <a:spcPts val="1200"/>
              </a:spcAft>
            </a:pPr>
            <a:r>
              <a:rPr lang="en-US" altLang="zh-TW" sz="1300" dirty="0"/>
              <a:t>Adopt</a:t>
            </a:r>
            <a:r>
              <a:rPr lang="zh-TW" altLang="en-US" sz="1300" dirty="0"/>
              <a:t> </a:t>
            </a:r>
            <a:r>
              <a:rPr lang="en-US" altLang="zh-TW" sz="1300" dirty="0"/>
              <a:t>new</a:t>
            </a:r>
            <a:r>
              <a:rPr lang="zh-TW" altLang="en-US" sz="1300" dirty="0"/>
              <a:t> </a:t>
            </a:r>
            <a:r>
              <a:rPr lang="en-US" altLang="zh-TW" sz="1300" dirty="0"/>
              <a:t>DL</a:t>
            </a:r>
            <a:r>
              <a:rPr lang="zh-TW" altLang="en-US" sz="1300" dirty="0"/>
              <a:t> </a:t>
            </a:r>
            <a:r>
              <a:rPr lang="en-US" altLang="zh-TW" sz="1300" dirty="0"/>
              <a:t>algorithms</a:t>
            </a:r>
            <a:r>
              <a:rPr lang="zh-TW" altLang="en-US" sz="1300" dirty="0"/>
              <a:t> </a:t>
            </a:r>
            <a:r>
              <a:rPr lang="en-US" altLang="zh-TW" sz="1300" dirty="0"/>
              <a:t>(e.g.</a:t>
            </a:r>
            <a:r>
              <a:rPr lang="zh-TW" altLang="en-US" sz="1300" dirty="0"/>
              <a:t> </a:t>
            </a:r>
            <a:r>
              <a:rPr lang="en-US" altLang="zh-TW" sz="1300" dirty="0"/>
              <a:t>Fourier</a:t>
            </a:r>
            <a:r>
              <a:rPr lang="zh-TW" altLang="en-US" sz="1300" dirty="0"/>
              <a:t> </a:t>
            </a:r>
            <a:r>
              <a:rPr lang="en-US" altLang="zh-TW" sz="1300" dirty="0"/>
              <a:t>Neural</a:t>
            </a:r>
            <a:r>
              <a:rPr lang="zh-TW" altLang="en-US" sz="1300" dirty="0"/>
              <a:t> </a:t>
            </a:r>
            <a:r>
              <a:rPr lang="en-US" altLang="zh-TW" sz="1300" dirty="0"/>
              <a:t>Operator)</a:t>
            </a:r>
          </a:p>
          <a:p>
            <a:pPr marL="0" indent="0">
              <a:spcAft>
                <a:spcPts val="1200"/>
              </a:spcAft>
              <a:buNone/>
            </a:pPr>
            <a:endParaRPr lang="en-US" altLang="zh-TW" dirty="0"/>
          </a:p>
          <a:p>
            <a:pPr marL="285750" indent="-285750">
              <a:spcAft>
                <a:spcPts val="1200"/>
              </a:spcAft>
            </a:pPr>
            <a:endParaRPr lang="en-US" altLang="zh-TW" dirty="0"/>
          </a:p>
          <a:p>
            <a:pPr marL="285750" indent="-285750">
              <a:spcAft>
                <a:spcPts val="1200"/>
              </a:spcAft>
            </a:pPr>
            <a:endParaRPr lang="en-US" altLang="zh-TW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EAD965-07DE-0C51-9FB7-00629B423AC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75926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>
          <a:extLst>
            <a:ext uri="{FF2B5EF4-FFF2-40B4-BE49-F238E27FC236}">
              <a16:creationId xmlns:a16="http://schemas.microsoft.com/office/drawing/2014/main" id="{E45816DC-374B-1A56-1ADD-4995AC616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>
            <a:extLst>
              <a:ext uri="{FF2B5EF4-FFF2-40B4-BE49-F238E27FC236}">
                <a16:creationId xmlns:a16="http://schemas.microsoft.com/office/drawing/2014/main" id="{8E31894B-7B47-EE8B-83A2-8B84564EEA8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23999" y="1863635"/>
            <a:ext cx="7632023" cy="708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4200"/>
            </a:pPr>
            <a:r>
              <a:rPr lang="en-US" altLang="zh-TW" dirty="0">
                <a:solidFill>
                  <a:srgbClr val="FFFF00"/>
                </a:solidFill>
              </a:rPr>
              <a:t>Thank</a:t>
            </a:r>
            <a:r>
              <a:rPr lang="zh-TW" altLang="en-US" dirty="0">
                <a:solidFill>
                  <a:srgbClr val="FFFF00"/>
                </a:solidFill>
              </a:rPr>
              <a:t> </a:t>
            </a:r>
            <a:r>
              <a:rPr lang="en-US" altLang="zh-TW" dirty="0">
                <a:solidFill>
                  <a:srgbClr val="FFFF00"/>
                </a:solidFill>
              </a:rPr>
              <a:t>you</a:t>
            </a:r>
            <a:r>
              <a:rPr lang="zh-TW" altLang="en-US" dirty="0">
                <a:solidFill>
                  <a:srgbClr val="FFFF00"/>
                </a:solidFill>
              </a:rPr>
              <a:t> </a:t>
            </a:r>
            <a:r>
              <a:rPr lang="en-US" altLang="zh-TW" dirty="0">
                <a:solidFill>
                  <a:srgbClr val="FFFF00"/>
                </a:solidFill>
              </a:rPr>
              <a:t>for</a:t>
            </a:r>
            <a:r>
              <a:rPr lang="zh-TW" altLang="en-US" dirty="0">
                <a:solidFill>
                  <a:srgbClr val="FFFF00"/>
                </a:solidFill>
              </a:rPr>
              <a:t> </a:t>
            </a:r>
            <a:r>
              <a:rPr lang="en-US" altLang="zh-TW" dirty="0">
                <a:solidFill>
                  <a:srgbClr val="FFFF00"/>
                </a:solidFill>
              </a:rPr>
              <a:t>listening!</a:t>
            </a:r>
            <a:endParaRPr dirty="0"/>
          </a:p>
        </p:txBody>
      </p:sp>
      <p:sp>
        <p:nvSpPr>
          <p:cNvPr id="86" name="Google Shape;86;p13">
            <a:extLst>
              <a:ext uri="{FF2B5EF4-FFF2-40B4-BE49-F238E27FC236}">
                <a16:creationId xmlns:a16="http://schemas.microsoft.com/office/drawing/2014/main" id="{54609D0B-FBB2-BE1E-9F62-7D6165DFDEF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23999" y="3065417"/>
            <a:ext cx="5785807" cy="17155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/>
            <a:r>
              <a:rPr lang="en-US" altLang="zh-TW" sz="1200" dirty="0"/>
              <a:t>Wei-Ting</a:t>
            </a:r>
            <a:r>
              <a:rPr lang="zh-TW" altLang="en-US" sz="1200" dirty="0"/>
              <a:t> </a:t>
            </a:r>
            <a:r>
              <a:rPr lang="en-US" altLang="zh-TW" sz="1200" dirty="0"/>
              <a:t>Hung,</a:t>
            </a:r>
            <a:r>
              <a:rPr lang="zh-TW" altLang="en-US" sz="1200" dirty="0"/>
              <a:t> </a:t>
            </a:r>
            <a:r>
              <a:rPr lang="en-US" altLang="zh-TW" sz="1200" dirty="0" err="1"/>
              <a:t>wei-ting.hung@noaa.gov</a:t>
            </a:r>
            <a:endParaRPr lang="en-US" altLang="zh-TW" sz="1200" dirty="0"/>
          </a:p>
          <a:p>
            <a:pPr marL="0" lvl="0" indent="0"/>
            <a:endParaRPr lang="en-US" sz="1200" dirty="0"/>
          </a:p>
          <a:p>
            <a:pPr marL="0" lvl="0" indent="0"/>
            <a:r>
              <a:rPr lang="en-US" altLang="zh-TW" sz="1200" i="1" dirty="0"/>
              <a:t>Xing,</a:t>
            </a:r>
            <a:r>
              <a:rPr lang="zh-TW" altLang="en-US" sz="1200" i="1" dirty="0"/>
              <a:t> </a:t>
            </a:r>
            <a:r>
              <a:rPr lang="en-US" altLang="zh-TW" sz="1200" i="1" dirty="0"/>
              <a:t>J.</a:t>
            </a:r>
            <a:r>
              <a:rPr lang="zh-TW" altLang="en-US" sz="1200" i="1" dirty="0"/>
              <a:t> </a:t>
            </a:r>
            <a:r>
              <a:rPr lang="en-US" altLang="zh-TW" sz="1200" i="1" dirty="0"/>
              <a:t>et</a:t>
            </a:r>
            <a:r>
              <a:rPr lang="zh-TW" altLang="en-US" sz="1200" i="1" dirty="0"/>
              <a:t> </a:t>
            </a:r>
            <a:r>
              <a:rPr lang="en-US" altLang="zh-TW" sz="1200" i="1" dirty="0"/>
              <a:t>al.</a:t>
            </a:r>
            <a:r>
              <a:rPr lang="zh-TW" altLang="en-US" sz="1200" i="1" dirty="0"/>
              <a:t> </a:t>
            </a:r>
            <a:r>
              <a:rPr lang="en-US" altLang="zh-TW" sz="1200" i="1" dirty="0"/>
              <a:t>(2026)</a:t>
            </a:r>
            <a:r>
              <a:rPr lang="zh-TW" altLang="en-US" sz="1200" i="1" dirty="0"/>
              <a:t> </a:t>
            </a:r>
            <a:r>
              <a:rPr lang="en-US" altLang="zh-TW" sz="1200" i="1" dirty="0"/>
              <a:t>UFS-</a:t>
            </a:r>
            <a:r>
              <a:rPr lang="en-US" altLang="zh-TW" sz="1200" i="1" dirty="0" err="1"/>
              <a:t>DeepAQM</a:t>
            </a:r>
            <a:r>
              <a:rPr lang="en-US" altLang="zh-TW" sz="1200" i="1" dirty="0"/>
              <a:t>: A Deep-Learning Extension of the Unified Forecast System for Air Quality Forecasting</a:t>
            </a:r>
            <a:r>
              <a:rPr lang="zh-TW" altLang="en-US" sz="1200" i="1" dirty="0"/>
              <a:t> </a:t>
            </a:r>
            <a:r>
              <a:rPr lang="en-US" altLang="zh-TW" sz="1200" i="1" dirty="0"/>
              <a:t>(Submitted</a:t>
            </a:r>
            <a:r>
              <a:rPr lang="zh-TW" altLang="en-US" sz="1200" i="1" dirty="0"/>
              <a:t> </a:t>
            </a:r>
            <a:r>
              <a:rPr lang="en-US" altLang="zh-TW" sz="1200" i="1" dirty="0"/>
              <a:t>to</a:t>
            </a:r>
            <a:r>
              <a:rPr lang="zh-TW" altLang="en-US" sz="1200" i="1" dirty="0"/>
              <a:t> </a:t>
            </a:r>
            <a:r>
              <a:rPr lang="en-US" altLang="zh-TW" sz="1200" i="1" dirty="0"/>
              <a:t>JGR-Atmosphere).</a:t>
            </a:r>
            <a:endParaRPr lang="en-US" sz="1200" i="1" dirty="0"/>
          </a:p>
        </p:txBody>
      </p:sp>
      <p:pic>
        <p:nvPicPr>
          <p:cNvPr id="2" name="Google Shape;22;p1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0BFBECC-3FA8-EAA6-5C7A-3C1863A6041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38568" y="0"/>
            <a:ext cx="3105432" cy="82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phic 4" descr="File:NOAA logo.svg - Wikimedia Commons">
            <a:extLst>
              <a:ext uri="{FF2B5EF4-FFF2-40B4-BE49-F238E27FC236}">
                <a16:creationId xmlns:a16="http://schemas.microsoft.com/office/drawing/2014/main" id="{E3FA988E-B281-4772-605A-31F9059284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0232" y="0"/>
            <a:ext cx="828335" cy="82833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004A03-7F41-EF97-F3F3-DD2D76B5B605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451046" y="4736976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24013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BAA2D98-D585-39B7-BE80-FD9A7FC12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90434"/>
              </p:ext>
            </p:extLst>
          </p:nvPr>
        </p:nvGraphicFramePr>
        <p:xfrm>
          <a:off x="95251" y="47042"/>
          <a:ext cx="4333875" cy="5066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19125">
                  <a:extLst>
                    <a:ext uri="{9D8B030D-6E8A-4147-A177-3AD203B41FA5}">
                      <a16:colId xmlns:a16="http://schemas.microsoft.com/office/drawing/2014/main" val="3062604469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671856449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743456129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2396666927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2293885804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3922280578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2905980872"/>
                    </a:ext>
                  </a:extLst>
                </a:gridCol>
              </a:tblGrid>
              <a:tr h="16887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Region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4D7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Ozone</a:t>
                      </a:r>
                      <a:r>
                        <a:rPr lang="zh-TW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(ppb)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4D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PM2.5</a:t>
                      </a:r>
                      <a:r>
                        <a:rPr lang="zh-TW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(</a:t>
                      </a:r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ug/m3</a:t>
                      </a: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4D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8989021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Bias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R2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RMSE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Bias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R2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RMSE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520303"/>
                  </a:ext>
                </a:extLst>
              </a:tr>
              <a:tr h="168876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January</a:t>
                      </a:r>
                      <a:r>
                        <a:rPr lang="zh-TW" alt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altLang="zh-TW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2024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69497246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Full NA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0.337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1.454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-0.295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0.302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5503975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-0.159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0.268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0.929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-0.621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0.166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1.489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982013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-0.264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0.247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1.447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-0.874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1.188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132542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>
                          <a:solidFill>
                            <a:srgbClr val="084D70"/>
                          </a:solidFill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-0.328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0.229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1.727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-0.354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0.183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1.765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704195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-0.278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0.229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1.539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-0.332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1.028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450793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-0.178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0.255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1.120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-1.126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0.228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2.196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30577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>
                          <a:solidFill>
                            <a:srgbClr val="084D70"/>
                          </a:solidFill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-0.057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0.313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1.352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-0.388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0.227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1.204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7719320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-0.015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1.493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-1.223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0.166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2.044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4929936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0.273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0.291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1.580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-0.276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0.292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1.118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304609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0.192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0.286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-0.073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0.228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0.948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8405737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0.328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0.866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-0.069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0.222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1.147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1708559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Canada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0.373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0.855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-0.119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0.344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0.893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115049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Mexico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-0.270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0.330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1.759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-0.610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2.499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5057290"/>
                  </a:ext>
                </a:extLst>
              </a:tr>
              <a:tr h="168876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April</a:t>
                      </a:r>
                      <a:r>
                        <a:rPr lang="zh-TW" alt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altLang="zh-TW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2024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31218818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Full NA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0.294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1.502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-0.132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0.258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0.520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6184910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0.115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0.233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1.398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0.007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0.695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042327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>
                          <a:solidFill>
                            <a:srgbClr val="084D70"/>
                          </a:solidFill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-0.048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0.237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1.019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0.022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0.196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0.857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1745564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>
                          <a:solidFill>
                            <a:srgbClr val="084D70"/>
                          </a:solidFill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-0.274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0.232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1.539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0.047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0.153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0.810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140030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-0.242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0.252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0.033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0.219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0.817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546614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0.057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1.620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-0.029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0.186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1.531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0629918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>
                          <a:solidFill>
                            <a:srgbClr val="084D70"/>
                          </a:solidFill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0.281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1.674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-0.131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0.186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0.759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608467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0.023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0.241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1.516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-0.176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0.161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0.867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859757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0.234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0.278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1.517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-0.337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0.069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0.969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939870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-0.018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0.326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1.740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-0.210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0.244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0.758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030613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-0.061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0.268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1.290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-0.184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0.164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0.757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243166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Canada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0.026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0.347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0.959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-0.049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0.231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0.472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372273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Mexico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-0.285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0.269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2.333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-0.524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0.262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2.310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707811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3FE9CB4-04E1-3EBE-0D64-2BC26E92E6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070853"/>
              </p:ext>
            </p:extLst>
          </p:nvPr>
        </p:nvGraphicFramePr>
        <p:xfrm>
          <a:off x="4714874" y="47042"/>
          <a:ext cx="4333875" cy="5066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19125">
                  <a:extLst>
                    <a:ext uri="{9D8B030D-6E8A-4147-A177-3AD203B41FA5}">
                      <a16:colId xmlns:a16="http://schemas.microsoft.com/office/drawing/2014/main" val="3062604469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671856449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743456129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2396666927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2293885804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3922280578"/>
                    </a:ext>
                  </a:extLst>
                </a:gridCol>
                <a:gridCol w="619125">
                  <a:extLst>
                    <a:ext uri="{9D8B030D-6E8A-4147-A177-3AD203B41FA5}">
                      <a16:colId xmlns:a16="http://schemas.microsoft.com/office/drawing/2014/main" val="2905980872"/>
                    </a:ext>
                  </a:extLst>
                </a:gridCol>
              </a:tblGrid>
              <a:tr h="16887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Region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4D7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Ozone</a:t>
                      </a:r>
                      <a:r>
                        <a:rPr lang="zh-TW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(ppb)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4D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PM2.5</a:t>
                      </a:r>
                      <a:r>
                        <a:rPr lang="zh-TW" alt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(</a:t>
                      </a:r>
                      <a:r>
                        <a:rPr 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ug/m3</a:t>
                      </a:r>
                      <a:r>
                        <a:rPr lang="en-US" altLang="zh-TW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4D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8989021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Bias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R2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RMSE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Bias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R2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RMSE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520303"/>
                  </a:ext>
                </a:extLst>
              </a:tr>
              <a:tr h="168876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July</a:t>
                      </a:r>
                      <a:r>
                        <a:rPr lang="zh-TW" alt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altLang="zh-TW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2024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69497246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Full NA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-0.199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0.348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2.138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-0.156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0.258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6.128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5503975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-0.767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0.259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2.070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0.750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982013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-0.738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0.287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2.066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0.223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0.242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0.878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132542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>
                          <a:solidFill>
                            <a:srgbClr val="084D70"/>
                          </a:solidFill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-0.822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0.258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1.977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0.206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0.241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0.803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704195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-0.508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0.273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1.334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0.045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0.184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0.844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450793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-0.173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0.272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1.996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-0.031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1.216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30577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-0.192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0.326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1.568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-0.122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0.236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0.935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7719320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-0.161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0.319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1.472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-0.322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0.160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0.852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4929936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-0.567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1.991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-1.133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0.091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4.703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304609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-1.300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0.296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2.742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-0.995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0.231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10.826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8405737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-0.314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0.373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1.989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-0.200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7.229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1708559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Canada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-0.038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0.297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1.698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0.023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0.258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7.285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115049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Mexico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-0.193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0.285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2.141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-0.381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0.242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0.998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5057290"/>
                  </a:ext>
                </a:extLst>
              </a:tr>
              <a:tr h="168876">
                <a:tc gridSpan="7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zh-TW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October</a:t>
                      </a:r>
                      <a:r>
                        <a:rPr lang="zh-TW" alt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en-US" altLang="zh-TW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2024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31218818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Full NA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-0.111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0.342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1.464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0.224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6.915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6184910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-0.632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0.239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1.578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0.380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0.269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0.811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042327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>
                          <a:solidFill>
                            <a:srgbClr val="084D70"/>
                          </a:solidFill>
                          <a:effectLst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-0.511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0.275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1.731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0.654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1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0.262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0.949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1745564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>
                          <a:solidFill>
                            <a:srgbClr val="084D70"/>
                          </a:solidFill>
                          <a:effectLst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-0.752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0.277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1.474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0.435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0.202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0.883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140030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-0.505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0.292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0.582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0.202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0.267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0.932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546614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-0.666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0.286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1.578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-0.019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0.217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1.768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0629918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>
                          <a:solidFill>
                            <a:srgbClr val="084D70"/>
                          </a:solidFill>
                          <a:effectLst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-0.339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0.295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1.476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-0.004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0.257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1.006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608467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-0.636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0.283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1.746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-0.165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0.725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859757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-0.317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0.327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1.670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-0.722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0.158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10.302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939870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-0.391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0.319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2.125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-0.094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0.266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1.300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030613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-0.027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0.296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1.380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-0.128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0.212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8.537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243166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Canada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0.007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0.336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0.857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0.013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0.241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0.984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372273"/>
                  </a:ext>
                </a:extLst>
              </a:tr>
              <a:tr h="1688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u="none" strike="noStrike" dirty="0">
                          <a:solidFill>
                            <a:srgbClr val="084D70"/>
                          </a:solidFill>
                          <a:effectLst/>
                        </a:rPr>
                        <a:t>Mexico</a:t>
                      </a:r>
                      <a:endParaRPr lang="en-US" sz="1000" b="0" i="0" u="none" strike="noStrike" dirty="0">
                        <a:solidFill>
                          <a:srgbClr val="084D7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-0.246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0.314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1.940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-0.394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0.243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84D70"/>
                          </a:solidFill>
                          <a:effectLst/>
                          <a:latin typeface="Aptos Narrow" panose="020B0004020202020204" pitchFamily="34" charset="0"/>
                        </a:rPr>
                        <a:t>1.517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4D7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707811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42EFF-AFF6-781F-8989-270BE86A2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5034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69F78-7AF2-DC10-FDF0-9D125C535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2D6C83-9E84-A57F-1648-68AB425E45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35420" y="627022"/>
            <a:ext cx="3343612" cy="11122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089D18-E004-227B-F8F3-CE92990747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85878" y="627022"/>
            <a:ext cx="3328659" cy="11122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4E00F4-3D85-568D-BA16-3FD029B5DB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5420" y="1753166"/>
            <a:ext cx="3343612" cy="11122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28C014-5E94-EE91-CD7B-ADB0075C87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985877" y="1753166"/>
            <a:ext cx="3328659" cy="11122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FBBA24-8EFC-1F29-D6DB-6D354B2F958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35418" y="2887371"/>
            <a:ext cx="3323027" cy="11347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E5D0AC-65FA-7DF9-FBA1-E53807BB4F7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965161" y="2887847"/>
            <a:ext cx="3349364" cy="11488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5DBD2D-8BD8-2E0A-1C6D-21E6E7CEDA0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35419" y="4031761"/>
            <a:ext cx="3359367" cy="11117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721FB7-1DFC-5536-0ECA-E5FB954E1D2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970184" y="4031761"/>
            <a:ext cx="3344344" cy="1111739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7146B80-A27D-BD40-9EA1-3B7183F7A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6317" y="314564"/>
            <a:ext cx="600893" cy="450124"/>
          </a:xfrm>
        </p:spPr>
        <p:txBody>
          <a:bodyPr>
            <a:noAutofit/>
          </a:bodyPr>
          <a:lstStyle/>
          <a:p>
            <a:pPr marL="146050" indent="0">
              <a:buNone/>
            </a:pPr>
            <a:r>
              <a:rPr lang="en-US" altLang="zh-TW" sz="1400" b="1" dirty="0">
                <a:solidFill>
                  <a:schemeClr val="bg2"/>
                </a:solidFill>
              </a:rPr>
              <a:t>O</a:t>
            </a:r>
            <a:r>
              <a:rPr lang="en-US" altLang="zh-TW" sz="1400" b="1" baseline="-25000" dirty="0">
                <a:solidFill>
                  <a:schemeClr val="bg2"/>
                </a:solidFill>
              </a:rPr>
              <a:t>3</a:t>
            </a:r>
            <a:endParaRPr lang="en-US" sz="1400" b="1" baseline="-25000" dirty="0">
              <a:solidFill>
                <a:schemeClr val="bg2"/>
              </a:solidFill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16A0106-0A2D-DAC0-A58B-8E0AB615EEDE}"/>
              </a:ext>
            </a:extLst>
          </p:cNvPr>
          <p:cNvSpPr txBox="1">
            <a:spLocks/>
          </p:cNvSpPr>
          <p:nvPr/>
        </p:nvSpPr>
        <p:spPr>
          <a:xfrm>
            <a:off x="3799147" y="314564"/>
            <a:ext cx="968553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>
                <a:solidFill>
                  <a:schemeClr val="bg2"/>
                </a:solidFill>
              </a:rPr>
              <a:t>PM</a:t>
            </a:r>
            <a:r>
              <a:rPr lang="en-US" altLang="zh-TW" sz="1400" b="1" baseline="-25000" dirty="0">
                <a:solidFill>
                  <a:schemeClr val="bg2"/>
                </a:solidFill>
              </a:rPr>
              <a:t>2.5</a:t>
            </a:r>
            <a:endParaRPr lang="en-US" sz="1400" b="1" baseline="-25000" dirty="0">
              <a:solidFill>
                <a:schemeClr val="bg2"/>
              </a:solidFill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AC4AE6C-7890-CD74-5536-C81F933E6CB2}"/>
              </a:ext>
            </a:extLst>
          </p:cNvPr>
          <p:cNvSpPr txBox="1">
            <a:spLocks/>
          </p:cNvSpPr>
          <p:nvPr/>
        </p:nvSpPr>
        <p:spPr>
          <a:xfrm>
            <a:off x="-156762" y="958080"/>
            <a:ext cx="968553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>
                <a:solidFill>
                  <a:schemeClr val="bg2"/>
                </a:solidFill>
              </a:rPr>
              <a:t>Jan</a:t>
            </a:r>
            <a:endParaRPr lang="en-US" sz="1400" b="1" baseline="-25000" dirty="0">
              <a:solidFill>
                <a:schemeClr val="bg2"/>
              </a:solidFill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877168C6-4D4A-317F-E077-882B989EAB35}"/>
              </a:ext>
            </a:extLst>
          </p:cNvPr>
          <p:cNvSpPr txBox="1">
            <a:spLocks/>
          </p:cNvSpPr>
          <p:nvPr/>
        </p:nvSpPr>
        <p:spPr>
          <a:xfrm>
            <a:off x="-156762" y="2084225"/>
            <a:ext cx="968553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>
                <a:solidFill>
                  <a:schemeClr val="bg2"/>
                </a:solidFill>
              </a:rPr>
              <a:t>Apr</a:t>
            </a:r>
            <a:endParaRPr lang="en-US" sz="1400" b="1" baseline="-25000" dirty="0">
              <a:solidFill>
                <a:schemeClr val="bg2"/>
              </a:solidFill>
            </a:endParaRP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283ACB3-5A6C-52F1-6E35-7F56336EBE81}"/>
              </a:ext>
            </a:extLst>
          </p:cNvPr>
          <p:cNvSpPr txBox="1">
            <a:spLocks/>
          </p:cNvSpPr>
          <p:nvPr/>
        </p:nvSpPr>
        <p:spPr>
          <a:xfrm>
            <a:off x="-156762" y="3228139"/>
            <a:ext cx="968553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>
                <a:solidFill>
                  <a:schemeClr val="bg2"/>
                </a:solidFill>
              </a:rPr>
              <a:t>Jul</a:t>
            </a:r>
            <a:endParaRPr lang="en-US" sz="1400" b="1" baseline="-25000" dirty="0">
              <a:solidFill>
                <a:schemeClr val="bg2"/>
              </a:solidFill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6808ED0F-7C1D-A47B-FACA-39FAA95E572E}"/>
              </a:ext>
            </a:extLst>
          </p:cNvPr>
          <p:cNvSpPr txBox="1">
            <a:spLocks/>
          </p:cNvSpPr>
          <p:nvPr/>
        </p:nvSpPr>
        <p:spPr>
          <a:xfrm>
            <a:off x="-156762" y="4362568"/>
            <a:ext cx="968553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>
                <a:solidFill>
                  <a:schemeClr val="bg2"/>
                </a:solidFill>
              </a:rPr>
              <a:t>Oct</a:t>
            </a:r>
            <a:endParaRPr lang="en-US" sz="1400" b="1" baseline="-25000" dirty="0">
              <a:solidFill>
                <a:schemeClr val="bg2"/>
              </a:solidFill>
            </a:endParaRP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717611B5-EAE6-3C15-0462-52DCB671EA9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sp>
        <p:nvSpPr>
          <p:cNvPr id="4" name="Google Shape;92;p14">
            <a:extLst>
              <a:ext uri="{FF2B5EF4-FFF2-40B4-BE49-F238E27FC236}">
                <a16:creationId xmlns:a16="http://schemas.microsoft.com/office/drawing/2014/main" id="{5CBF2F6B-B890-C1E0-D24A-115D43923264}"/>
              </a:ext>
            </a:extLst>
          </p:cNvPr>
          <p:cNvSpPr txBox="1">
            <a:spLocks/>
          </p:cNvSpPr>
          <p:nvPr/>
        </p:nvSpPr>
        <p:spPr>
          <a:xfrm>
            <a:off x="6329488" y="414068"/>
            <a:ext cx="2693741" cy="4476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285750" indent="-285750">
              <a:spcAft>
                <a:spcPts val="1200"/>
              </a:spcAft>
            </a:pPr>
            <a:r>
              <a:rPr lang="en-US" altLang="zh-TW" sz="1200" dirty="0"/>
              <a:t>UFS-</a:t>
            </a:r>
            <a:r>
              <a:rPr lang="en-US" altLang="zh-TW" sz="1200" dirty="0" err="1"/>
              <a:t>DeepAQM</a:t>
            </a:r>
            <a:r>
              <a:rPr lang="zh-TW" altLang="en-US" sz="1200" dirty="0"/>
              <a:t> </a:t>
            </a:r>
            <a:r>
              <a:rPr lang="en-US" altLang="zh-TW" sz="1200" dirty="0"/>
              <a:t>successfully</a:t>
            </a:r>
            <a:r>
              <a:rPr lang="zh-TW" altLang="en-US" sz="1200" dirty="0"/>
              <a:t> </a:t>
            </a:r>
            <a:r>
              <a:rPr lang="en-US" altLang="zh-TW" sz="1200" dirty="0"/>
              <a:t>emulate</a:t>
            </a:r>
            <a:r>
              <a:rPr lang="zh-TW" altLang="en-US" sz="1200" dirty="0"/>
              <a:t> </a:t>
            </a:r>
            <a:r>
              <a:rPr lang="en-US" altLang="zh-TW" sz="1200" dirty="0"/>
              <a:t>O</a:t>
            </a:r>
            <a:r>
              <a:rPr lang="en-US" altLang="zh-TW" sz="1200" baseline="-25000" dirty="0"/>
              <a:t>3</a:t>
            </a:r>
            <a:r>
              <a:rPr lang="zh-TW" altLang="en-US" sz="1200" dirty="0"/>
              <a:t> </a:t>
            </a:r>
            <a:r>
              <a:rPr lang="en-US" altLang="zh-TW" sz="1200" dirty="0"/>
              <a:t>diurnal</a:t>
            </a:r>
            <a:r>
              <a:rPr lang="zh-TW" altLang="en-US" sz="1200" dirty="0"/>
              <a:t> </a:t>
            </a:r>
            <a:r>
              <a:rPr lang="en-US" altLang="zh-TW" sz="1200" dirty="0"/>
              <a:t>variation</a:t>
            </a:r>
            <a:r>
              <a:rPr lang="zh-TW" altLang="en-US" sz="1200" dirty="0"/>
              <a:t> </a:t>
            </a:r>
            <a:r>
              <a:rPr lang="en-US" altLang="zh-TW" sz="1200" dirty="0"/>
              <a:t>while</a:t>
            </a:r>
            <a:r>
              <a:rPr lang="zh-TW" altLang="en-US" sz="1200" dirty="0"/>
              <a:t> </a:t>
            </a:r>
            <a:r>
              <a:rPr lang="en-US" altLang="zh-TW" sz="1200" dirty="0"/>
              <a:t>systematically</a:t>
            </a:r>
            <a:r>
              <a:rPr lang="zh-TW" altLang="en-US" sz="1200" dirty="0"/>
              <a:t> </a:t>
            </a:r>
            <a:r>
              <a:rPr lang="en-US" altLang="zh-TW" sz="1200" dirty="0"/>
              <a:t>lower</a:t>
            </a:r>
            <a:r>
              <a:rPr lang="zh-TW" altLang="en-US" sz="1200" dirty="0"/>
              <a:t> </a:t>
            </a:r>
            <a:r>
              <a:rPr lang="en-US" altLang="zh-TW" sz="1200" dirty="0"/>
              <a:t>O</a:t>
            </a:r>
            <a:r>
              <a:rPr lang="en-US" altLang="zh-TW" sz="1200" baseline="-25000" dirty="0"/>
              <a:t>3</a:t>
            </a:r>
            <a:r>
              <a:rPr lang="zh-TW" altLang="en-US" sz="1200" dirty="0"/>
              <a:t> </a:t>
            </a:r>
            <a:r>
              <a:rPr lang="en-US" altLang="zh-TW" sz="1200" dirty="0"/>
              <a:t>concentrations</a:t>
            </a:r>
            <a:r>
              <a:rPr lang="zh-TW" altLang="en-US" sz="1200" dirty="0"/>
              <a:t> </a:t>
            </a:r>
            <a:r>
              <a:rPr lang="en-US" altLang="zh-TW" sz="1200" dirty="0"/>
              <a:t>during</a:t>
            </a:r>
            <a:r>
              <a:rPr lang="zh-TW" altLang="en-US" sz="1200" dirty="0"/>
              <a:t> </a:t>
            </a:r>
            <a:r>
              <a:rPr lang="en-US" altLang="zh-TW" sz="1200" dirty="0"/>
              <a:t>warm</a:t>
            </a:r>
            <a:r>
              <a:rPr lang="zh-TW" altLang="en-US" sz="1200" dirty="0"/>
              <a:t> </a:t>
            </a:r>
            <a:r>
              <a:rPr lang="en-US" altLang="zh-TW" sz="1200" dirty="0"/>
              <a:t>months</a:t>
            </a:r>
            <a:r>
              <a:rPr lang="zh-TW" altLang="en-US" sz="1200" dirty="0"/>
              <a:t> </a:t>
            </a:r>
            <a:r>
              <a:rPr lang="en-US" altLang="zh-TW" sz="1200" dirty="0"/>
              <a:t>are</a:t>
            </a:r>
            <a:r>
              <a:rPr lang="zh-TW" altLang="en-US" sz="1200" dirty="0"/>
              <a:t> </a:t>
            </a:r>
            <a:r>
              <a:rPr lang="en-US" altLang="zh-TW" sz="1200" dirty="0"/>
              <a:t>found,</a:t>
            </a:r>
            <a:r>
              <a:rPr lang="zh-TW" altLang="en-US" sz="1200" dirty="0"/>
              <a:t> </a:t>
            </a:r>
            <a:r>
              <a:rPr lang="en-US" altLang="zh-TW" sz="1200" dirty="0"/>
              <a:t>especially</a:t>
            </a:r>
            <a:r>
              <a:rPr lang="zh-TW" altLang="en-US" sz="1200" dirty="0"/>
              <a:t> </a:t>
            </a:r>
            <a:r>
              <a:rPr lang="en-US" altLang="zh-TW" sz="1200" dirty="0"/>
              <a:t>daytime</a:t>
            </a:r>
            <a:r>
              <a:rPr lang="zh-TW" altLang="en-US" sz="1200" dirty="0"/>
              <a:t> </a:t>
            </a:r>
            <a:r>
              <a:rPr lang="en-US" altLang="zh-TW" sz="1200" dirty="0"/>
              <a:t>peaks.</a:t>
            </a:r>
            <a:r>
              <a:rPr lang="zh-TW" altLang="en-US" sz="1200" dirty="0"/>
              <a:t> </a:t>
            </a:r>
            <a:endParaRPr lang="en-US" altLang="zh-TW" sz="1200" dirty="0"/>
          </a:p>
          <a:p>
            <a:pPr marL="285750" indent="-285750">
              <a:spcAft>
                <a:spcPts val="1200"/>
              </a:spcAft>
            </a:pPr>
            <a:r>
              <a:rPr lang="en-US" altLang="zh-TW" sz="1200" dirty="0"/>
              <a:t>UFS-</a:t>
            </a:r>
            <a:r>
              <a:rPr lang="en-US" altLang="zh-TW" sz="1200" dirty="0" err="1"/>
              <a:t>DeepAQM</a:t>
            </a:r>
            <a:r>
              <a:rPr lang="zh-TW" altLang="en-US" sz="1200" dirty="0"/>
              <a:t> </a:t>
            </a:r>
            <a:r>
              <a:rPr lang="en-US" altLang="zh-TW" sz="1200" dirty="0"/>
              <a:t>generates</a:t>
            </a:r>
            <a:r>
              <a:rPr lang="zh-TW" altLang="en-US" sz="1200" dirty="0"/>
              <a:t> </a:t>
            </a:r>
            <a:r>
              <a:rPr lang="en-US" altLang="zh-TW" sz="1200" dirty="0"/>
              <a:t>reasonable</a:t>
            </a:r>
            <a:r>
              <a:rPr lang="zh-TW" altLang="en-US" sz="1200" dirty="0"/>
              <a:t> </a:t>
            </a:r>
            <a:r>
              <a:rPr lang="en-US" altLang="zh-TW" sz="1200" dirty="0"/>
              <a:t>PM</a:t>
            </a:r>
            <a:r>
              <a:rPr lang="en-US" altLang="zh-TW" sz="1200" baseline="-25000" dirty="0"/>
              <a:t>2.5</a:t>
            </a:r>
            <a:r>
              <a:rPr lang="zh-TW" altLang="en-US" sz="1200" dirty="0"/>
              <a:t> </a:t>
            </a:r>
            <a:r>
              <a:rPr lang="en-US" altLang="zh-TW" sz="1200" dirty="0"/>
              <a:t>predictions</a:t>
            </a:r>
            <a:r>
              <a:rPr lang="zh-TW" altLang="en-US" sz="1200" dirty="0"/>
              <a:t> </a:t>
            </a:r>
            <a:r>
              <a:rPr lang="en-US" altLang="zh-TW" sz="1200" dirty="0"/>
              <a:t>but fails</a:t>
            </a:r>
            <a:r>
              <a:rPr lang="zh-TW" altLang="en-US" sz="1200" dirty="0"/>
              <a:t> </a:t>
            </a:r>
            <a:r>
              <a:rPr lang="en-US" altLang="zh-TW" sz="1200" dirty="0"/>
              <a:t>in</a:t>
            </a:r>
            <a:r>
              <a:rPr lang="zh-TW" altLang="en-US" sz="1200" dirty="0"/>
              <a:t> </a:t>
            </a:r>
            <a:r>
              <a:rPr lang="en-US" altLang="zh-TW" sz="1200" dirty="0"/>
              <a:t>capturing</a:t>
            </a:r>
            <a:r>
              <a:rPr lang="zh-TW" altLang="en-US" sz="1200" dirty="0"/>
              <a:t> </a:t>
            </a:r>
            <a:r>
              <a:rPr lang="en-US" altLang="zh-TW" sz="1200" dirty="0"/>
              <a:t>diurnal</a:t>
            </a:r>
            <a:r>
              <a:rPr lang="zh-TW" altLang="en-US" sz="1200" dirty="0"/>
              <a:t> </a:t>
            </a:r>
            <a:r>
              <a:rPr lang="en-US" altLang="zh-TW" sz="1200" dirty="0"/>
              <a:t>variations.</a:t>
            </a:r>
          </a:p>
          <a:p>
            <a:pPr marL="285750" indent="-285750">
              <a:spcAft>
                <a:spcPts val="1200"/>
              </a:spcAft>
            </a:pPr>
            <a:r>
              <a:rPr lang="en-US" altLang="zh-TW" sz="1200" dirty="0"/>
              <a:t>UFS-</a:t>
            </a:r>
            <a:r>
              <a:rPr lang="en-US" altLang="zh-TW" sz="1200" dirty="0" err="1"/>
              <a:t>DeepAQM</a:t>
            </a:r>
            <a:r>
              <a:rPr lang="zh-TW" altLang="en-US" sz="1200" dirty="0"/>
              <a:t> </a:t>
            </a:r>
            <a:r>
              <a:rPr lang="en-US" altLang="zh-TW" sz="1200" dirty="0"/>
              <a:t>can</a:t>
            </a:r>
            <a:r>
              <a:rPr lang="zh-TW" altLang="en-US" sz="1200" dirty="0"/>
              <a:t> </a:t>
            </a:r>
            <a:r>
              <a:rPr lang="en-US" altLang="zh-TW" sz="1200" dirty="0"/>
              <a:t>emulate</a:t>
            </a:r>
            <a:r>
              <a:rPr lang="zh-TW" altLang="en-US" sz="1200" dirty="0"/>
              <a:t> </a:t>
            </a:r>
            <a:r>
              <a:rPr lang="en-US" altLang="zh-TW" sz="1200" dirty="0"/>
              <a:t>extreme</a:t>
            </a:r>
            <a:r>
              <a:rPr lang="zh-TW" altLang="en-US" sz="1200" dirty="0"/>
              <a:t> </a:t>
            </a:r>
            <a:r>
              <a:rPr lang="en-US" altLang="zh-TW" sz="1200" dirty="0"/>
              <a:t>events</a:t>
            </a:r>
            <a:r>
              <a:rPr lang="zh-TW" altLang="en-US" sz="1200" dirty="0"/>
              <a:t> </a:t>
            </a:r>
            <a:r>
              <a:rPr lang="en-US" altLang="zh-TW" sz="1200" dirty="0"/>
              <a:t>from</a:t>
            </a:r>
            <a:r>
              <a:rPr lang="zh-TW" altLang="en-US" sz="1200" dirty="0"/>
              <a:t> </a:t>
            </a:r>
            <a:r>
              <a:rPr lang="en-US" altLang="zh-TW" sz="1200" dirty="0"/>
              <a:t>local</a:t>
            </a:r>
            <a:r>
              <a:rPr lang="zh-TW" altLang="en-US" sz="1200" dirty="0"/>
              <a:t> </a:t>
            </a:r>
            <a:r>
              <a:rPr lang="en-US" altLang="zh-TW" sz="1200" dirty="0"/>
              <a:t>sources</a:t>
            </a:r>
            <a:r>
              <a:rPr lang="zh-TW" altLang="en-US" sz="1200" dirty="0"/>
              <a:t> </a:t>
            </a:r>
            <a:r>
              <a:rPr lang="en-US" altLang="zh-TW" sz="1200" dirty="0"/>
              <a:t>(e.g.</a:t>
            </a:r>
            <a:r>
              <a:rPr lang="zh-TW" altLang="en-US" sz="1200" dirty="0"/>
              <a:t> </a:t>
            </a:r>
            <a:r>
              <a:rPr lang="en-US" altLang="zh-TW" sz="1200" dirty="0"/>
              <a:t>CA</a:t>
            </a:r>
            <a:r>
              <a:rPr lang="zh-TW" altLang="en-US" sz="1200" dirty="0"/>
              <a:t> </a:t>
            </a:r>
            <a:r>
              <a:rPr lang="en-US" altLang="zh-TW" sz="1200" dirty="0"/>
              <a:t>wildfire)</a:t>
            </a:r>
            <a:r>
              <a:rPr lang="zh-TW" altLang="en-US" sz="1200" dirty="0"/>
              <a:t> </a:t>
            </a:r>
            <a:r>
              <a:rPr lang="en-US" altLang="zh-TW" sz="1200" dirty="0"/>
              <a:t>but</a:t>
            </a:r>
            <a:r>
              <a:rPr lang="zh-TW" altLang="en-US" sz="1200" dirty="0"/>
              <a:t> </a:t>
            </a:r>
            <a:r>
              <a:rPr lang="en-US" altLang="zh-TW" sz="1200" dirty="0"/>
              <a:t>show</a:t>
            </a:r>
            <a:r>
              <a:rPr lang="zh-TW" altLang="en-US" sz="1200" dirty="0"/>
              <a:t> </a:t>
            </a:r>
            <a:r>
              <a:rPr lang="en-US" altLang="zh-TW" sz="1200" dirty="0"/>
              <a:t>reduced</a:t>
            </a:r>
            <a:r>
              <a:rPr lang="zh-TW" altLang="en-US" sz="1200" dirty="0"/>
              <a:t> </a:t>
            </a:r>
            <a:r>
              <a:rPr lang="en-US" altLang="zh-TW" sz="1200" dirty="0"/>
              <a:t>skills</a:t>
            </a:r>
            <a:r>
              <a:rPr lang="zh-TW" altLang="en-US" sz="1200" dirty="0"/>
              <a:t> </a:t>
            </a:r>
            <a:r>
              <a:rPr lang="en-US" altLang="zh-TW" sz="1200" dirty="0"/>
              <a:t>in</a:t>
            </a:r>
            <a:r>
              <a:rPr lang="zh-TW" altLang="en-US" sz="1200" dirty="0"/>
              <a:t> </a:t>
            </a:r>
            <a:r>
              <a:rPr lang="en-US" altLang="zh-TW" sz="1200" dirty="0"/>
              <a:t>capturing long-range transport processes.</a:t>
            </a:r>
          </a:p>
        </p:txBody>
      </p:sp>
    </p:spTree>
    <p:extLst>
      <p:ext uri="{BB962C8B-B14F-4D97-AF65-F5344CB8AC3E}">
        <p14:creationId xmlns:p14="http://schemas.microsoft.com/office/powerpoint/2010/main" val="4141848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/>
              <a:t>Background</a:t>
            </a:r>
            <a:endParaRPr dirty="0"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835532" y="975360"/>
            <a:ext cx="7472935" cy="41681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200"/>
              </a:spcAft>
            </a:pPr>
            <a:r>
              <a:rPr lang="en-US" sz="1200" dirty="0"/>
              <a:t>Air quality forecasting (AQF) is important for foreseeing and protecting the public from potential hazardous air pollutants from nature and/or anthropogenic sources. </a:t>
            </a:r>
          </a:p>
          <a:p>
            <a:pPr marL="285750" indent="-285750">
              <a:spcAft>
                <a:spcPts val="1200"/>
              </a:spcAft>
            </a:pPr>
            <a:r>
              <a:rPr lang="en-US" sz="1200" dirty="0"/>
              <a:t>AQF models simulate various atmospheric physical </a:t>
            </a:r>
            <a:r>
              <a:rPr lang="en-US" altLang="zh-TW" sz="1200" dirty="0"/>
              <a:t>(e.g.</a:t>
            </a:r>
            <a:r>
              <a:rPr lang="zh-TW" altLang="en-US" sz="1200" dirty="0"/>
              <a:t> </a:t>
            </a:r>
            <a:r>
              <a:rPr lang="en-US" sz="1200" dirty="0"/>
              <a:t>transport and dispersion</a:t>
            </a:r>
            <a:r>
              <a:rPr lang="en-US" altLang="zh-TW" sz="1200" dirty="0"/>
              <a:t>)</a:t>
            </a:r>
            <a:r>
              <a:rPr lang="zh-TW" altLang="en-US" sz="1200" dirty="0"/>
              <a:t> </a:t>
            </a:r>
            <a:r>
              <a:rPr lang="en-US" sz="1200" dirty="0"/>
              <a:t>and chemical processes</a:t>
            </a:r>
            <a:r>
              <a:rPr lang="zh-TW" altLang="en-US" sz="1200" dirty="0"/>
              <a:t> </a:t>
            </a:r>
            <a:r>
              <a:rPr lang="en-US" altLang="zh-TW" sz="1200" dirty="0"/>
              <a:t>of</a:t>
            </a:r>
            <a:r>
              <a:rPr lang="en-US" sz="1200" dirty="0"/>
              <a:t> air compositions</a:t>
            </a:r>
            <a:r>
              <a:rPr lang="en-US" altLang="zh-TW" sz="1200" dirty="0"/>
              <a:t>,</a:t>
            </a:r>
            <a:r>
              <a:rPr lang="zh-TW" altLang="en-US" sz="1200" dirty="0"/>
              <a:t> </a:t>
            </a:r>
            <a:r>
              <a:rPr lang="en-US" altLang="zh-TW" sz="1200" dirty="0"/>
              <a:t>which</a:t>
            </a:r>
            <a:r>
              <a:rPr lang="zh-TW" altLang="en-US" sz="1200" dirty="0"/>
              <a:t> </a:t>
            </a:r>
            <a:r>
              <a:rPr lang="en-US" sz="1200" dirty="0"/>
              <a:t>often require substantial time and computational resources</a:t>
            </a:r>
            <a:r>
              <a:rPr lang="zh-TW" altLang="en-US" sz="1200" dirty="0"/>
              <a:t> </a:t>
            </a:r>
            <a:r>
              <a:rPr lang="en-US" altLang="zh-TW" sz="1200" dirty="0"/>
              <a:t>and</a:t>
            </a:r>
            <a:r>
              <a:rPr lang="zh-TW" altLang="en-US" sz="1200" dirty="0"/>
              <a:t> </a:t>
            </a:r>
            <a:r>
              <a:rPr lang="en-US" sz="1200" dirty="0"/>
              <a:t>limit the capabilities of AQF models for near-real-time applications.</a:t>
            </a:r>
          </a:p>
          <a:p>
            <a:pPr marL="285750" indent="-285750">
              <a:spcAft>
                <a:spcPts val="1200"/>
              </a:spcAft>
            </a:pPr>
            <a:r>
              <a:rPr lang="en-US" altLang="zh-TW" sz="1200" dirty="0"/>
              <a:t>Recently,</a:t>
            </a:r>
            <a:r>
              <a:rPr lang="zh-TW" altLang="en-US" sz="1200" dirty="0"/>
              <a:t> </a:t>
            </a:r>
            <a:r>
              <a:rPr lang="en-US" altLang="zh-TW" sz="1200" dirty="0"/>
              <a:t>deep</a:t>
            </a:r>
            <a:r>
              <a:rPr lang="zh-TW" altLang="en-US" sz="1200" dirty="0"/>
              <a:t> </a:t>
            </a:r>
            <a:r>
              <a:rPr lang="en-US" altLang="zh-TW" sz="1200" dirty="0"/>
              <a:t>learning</a:t>
            </a:r>
            <a:r>
              <a:rPr lang="zh-TW" altLang="en-US" sz="1200" dirty="0"/>
              <a:t> </a:t>
            </a:r>
            <a:r>
              <a:rPr lang="en-US" altLang="zh-TW" sz="1200" dirty="0"/>
              <a:t>(DL)</a:t>
            </a:r>
            <a:r>
              <a:rPr lang="zh-TW" altLang="en-US" sz="1200" dirty="0"/>
              <a:t> </a:t>
            </a:r>
            <a:r>
              <a:rPr lang="en-US" altLang="zh-TW" sz="1200" dirty="0"/>
              <a:t>algorithms show</a:t>
            </a:r>
            <a:r>
              <a:rPr lang="zh-TW" altLang="en-US" sz="1200" dirty="0"/>
              <a:t> </a:t>
            </a:r>
            <a:r>
              <a:rPr lang="en-US" altLang="zh-TW" sz="1200" dirty="0"/>
              <a:t>good performance</a:t>
            </a:r>
            <a:r>
              <a:rPr lang="zh-TW" altLang="en-US" sz="1200" dirty="0"/>
              <a:t> </a:t>
            </a:r>
            <a:r>
              <a:rPr lang="en-US" altLang="zh-TW" sz="1200" dirty="0"/>
              <a:t>in</a:t>
            </a:r>
            <a:r>
              <a:rPr lang="zh-TW" altLang="en-US" sz="1200" dirty="0"/>
              <a:t> </a:t>
            </a:r>
            <a:r>
              <a:rPr lang="en-US" altLang="zh-TW" sz="1200" dirty="0"/>
              <a:t>capturing</a:t>
            </a:r>
            <a:r>
              <a:rPr lang="zh-TW" altLang="en-US" sz="1200" dirty="0"/>
              <a:t> </a:t>
            </a:r>
            <a:r>
              <a:rPr lang="en-US" altLang="zh-TW" sz="1200" dirty="0"/>
              <a:t>the</a:t>
            </a:r>
            <a:r>
              <a:rPr lang="zh-TW" altLang="en-US" sz="1200" dirty="0"/>
              <a:t> </a:t>
            </a:r>
            <a:r>
              <a:rPr lang="en-US" altLang="zh-TW" sz="1200" dirty="0"/>
              <a:t>spatiotemporal</a:t>
            </a:r>
            <a:r>
              <a:rPr lang="zh-TW" altLang="en-US" sz="1200" dirty="0"/>
              <a:t> </a:t>
            </a:r>
            <a:r>
              <a:rPr lang="en-US" altLang="zh-TW" sz="1200" dirty="0"/>
              <a:t>variation</a:t>
            </a:r>
            <a:r>
              <a:rPr lang="zh-TW" altLang="en-US" sz="1200" dirty="0"/>
              <a:t> </a:t>
            </a:r>
            <a:r>
              <a:rPr lang="en-US" altLang="zh-TW" sz="1200" dirty="0"/>
              <a:t>of</a:t>
            </a:r>
            <a:r>
              <a:rPr lang="zh-TW" altLang="en-US" sz="1200" dirty="0"/>
              <a:t> </a:t>
            </a:r>
            <a:r>
              <a:rPr lang="en-US" altLang="zh-TW" sz="1200" dirty="0"/>
              <a:t>key</a:t>
            </a:r>
            <a:r>
              <a:rPr lang="zh-TW" altLang="en-US" sz="1200" dirty="0"/>
              <a:t> </a:t>
            </a:r>
            <a:r>
              <a:rPr lang="en-US" altLang="zh-TW" sz="1200" dirty="0"/>
              <a:t>air</a:t>
            </a:r>
            <a:r>
              <a:rPr lang="zh-TW" altLang="en-US" sz="1200" dirty="0"/>
              <a:t> </a:t>
            </a:r>
            <a:r>
              <a:rPr lang="en-US" altLang="zh-TW" sz="1200" dirty="0"/>
              <a:t>compositions</a:t>
            </a:r>
            <a:r>
              <a:rPr lang="zh-TW" altLang="en-US" sz="1200" dirty="0"/>
              <a:t> </a:t>
            </a:r>
            <a:r>
              <a:rPr lang="en-US" altLang="zh-TW" sz="1200" dirty="0"/>
              <a:t>(e.g.</a:t>
            </a:r>
            <a:r>
              <a:rPr lang="zh-TW" altLang="en-US" sz="1200" dirty="0"/>
              <a:t> </a:t>
            </a:r>
            <a:r>
              <a:rPr lang="en-US" altLang="zh-TW" sz="1200" dirty="0"/>
              <a:t>O</a:t>
            </a:r>
            <a:r>
              <a:rPr lang="en-US" altLang="zh-TW" sz="1200" baseline="-25000" dirty="0"/>
              <a:t>3</a:t>
            </a:r>
            <a:r>
              <a:rPr lang="zh-TW" altLang="en-US" sz="1200" dirty="0"/>
              <a:t> </a:t>
            </a:r>
            <a:r>
              <a:rPr lang="en-US" altLang="zh-TW" sz="1200" dirty="0"/>
              <a:t>and</a:t>
            </a:r>
            <a:r>
              <a:rPr lang="zh-TW" altLang="en-US" sz="1200" dirty="0"/>
              <a:t> </a:t>
            </a:r>
            <a:r>
              <a:rPr lang="en-US" altLang="zh-TW" sz="1200" dirty="0"/>
              <a:t>PM</a:t>
            </a:r>
            <a:r>
              <a:rPr lang="en-US" altLang="zh-TW" sz="1200" baseline="-25000" dirty="0"/>
              <a:t>2.5</a:t>
            </a:r>
            <a:r>
              <a:rPr lang="en-US" altLang="zh-TW" sz="1200" dirty="0"/>
              <a:t>)</a:t>
            </a:r>
            <a:r>
              <a:rPr lang="zh-TW" altLang="en-US" sz="1200" dirty="0"/>
              <a:t> </a:t>
            </a:r>
            <a:r>
              <a:rPr lang="en-US" altLang="zh-TW" sz="1200" dirty="0"/>
              <a:t>driven</a:t>
            </a:r>
            <a:r>
              <a:rPr lang="zh-TW" altLang="en-US" sz="1200" dirty="0"/>
              <a:t> </a:t>
            </a:r>
            <a:r>
              <a:rPr lang="en-US" altLang="zh-TW" sz="1200" dirty="0"/>
              <a:t>by</a:t>
            </a:r>
            <a:r>
              <a:rPr lang="zh-TW" altLang="en-US" sz="1200" dirty="0"/>
              <a:t> </a:t>
            </a:r>
            <a:r>
              <a:rPr lang="en-US" altLang="zh-TW" sz="1200" dirty="0"/>
              <a:t>meteorological and geographic features,</a:t>
            </a:r>
            <a:r>
              <a:rPr lang="zh-TW" altLang="en-US" sz="1200" dirty="0"/>
              <a:t> </a:t>
            </a:r>
            <a:r>
              <a:rPr lang="en-US" altLang="zh-TW" sz="1200" dirty="0"/>
              <a:t>providing</a:t>
            </a:r>
            <a:r>
              <a:rPr lang="zh-TW" altLang="en-US" sz="1200" dirty="0"/>
              <a:t> </a:t>
            </a:r>
            <a:r>
              <a:rPr lang="en-US" altLang="zh-TW" sz="1200" dirty="0"/>
              <a:t>reliable</a:t>
            </a:r>
            <a:r>
              <a:rPr lang="zh-TW" altLang="en-US" sz="1200" dirty="0"/>
              <a:t> </a:t>
            </a:r>
            <a:r>
              <a:rPr lang="en-US" altLang="zh-TW" sz="1200" dirty="0"/>
              <a:t>forecasts</a:t>
            </a:r>
            <a:r>
              <a:rPr lang="zh-TW" altLang="en-US" sz="1200" dirty="0"/>
              <a:t> </a:t>
            </a:r>
            <a:r>
              <a:rPr lang="en-US" altLang="zh-TW" sz="1200" dirty="0"/>
              <a:t>with</a:t>
            </a:r>
            <a:r>
              <a:rPr lang="zh-TW" altLang="en-US" sz="1200" dirty="0"/>
              <a:t> </a:t>
            </a:r>
            <a:r>
              <a:rPr lang="en-US" altLang="zh-TW" sz="1200" dirty="0"/>
              <a:t>improved computational efficiency. </a:t>
            </a:r>
          </a:p>
          <a:p>
            <a:pPr marL="285750" indent="-285750">
              <a:spcAft>
                <a:spcPts val="1200"/>
              </a:spcAft>
            </a:pPr>
            <a:r>
              <a:rPr lang="en-US" altLang="zh-TW" sz="1200" dirty="0"/>
              <a:t>This</a:t>
            </a:r>
            <a:r>
              <a:rPr lang="zh-TW" altLang="en-US" sz="1200" dirty="0"/>
              <a:t> </a:t>
            </a:r>
            <a:r>
              <a:rPr lang="en-US" altLang="zh-TW" sz="1200" dirty="0"/>
              <a:t>study</a:t>
            </a:r>
            <a:r>
              <a:rPr lang="zh-TW" altLang="en-US" sz="1200" dirty="0"/>
              <a:t> </a:t>
            </a:r>
            <a:r>
              <a:rPr lang="en-US" altLang="zh-TW" sz="1200" dirty="0"/>
              <a:t>aims</a:t>
            </a:r>
            <a:r>
              <a:rPr lang="zh-TW" altLang="en-US" sz="1200" dirty="0"/>
              <a:t> </a:t>
            </a:r>
            <a:r>
              <a:rPr lang="en-US" altLang="zh-TW" sz="1200" dirty="0"/>
              <a:t>to</a:t>
            </a:r>
            <a:r>
              <a:rPr lang="zh-TW" altLang="en-US" sz="1200" dirty="0"/>
              <a:t> </a:t>
            </a:r>
            <a:r>
              <a:rPr lang="en-US" altLang="zh-TW" sz="1200" dirty="0"/>
              <a:t>develop</a:t>
            </a:r>
            <a:r>
              <a:rPr lang="zh-TW" altLang="en-US" sz="1200" dirty="0"/>
              <a:t> </a:t>
            </a:r>
            <a:r>
              <a:rPr lang="en-US" altLang="zh-TW" sz="1200" dirty="0"/>
              <a:t>a</a:t>
            </a:r>
            <a:r>
              <a:rPr lang="zh-TW" altLang="en-US" sz="1200" dirty="0"/>
              <a:t> </a:t>
            </a:r>
            <a:r>
              <a:rPr lang="en-US" altLang="zh-TW" sz="1200" dirty="0"/>
              <a:t>DL-based</a:t>
            </a:r>
            <a:r>
              <a:rPr lang="zh-TW" altLang="en-US" sz="1200" dirty="0"/>
              <a:t> </a:t>
            </a:r>
            <a:r>
              <a:rPr lang="en-US" altLang="zh-TW" sz="1200" dirty="0"/>
              <a:t>model</a:t>
            </a:r>
            <a:r>
              <a:rPr lang="zh-TW" altLang="en-US" sz="1200" dirty="0"/>
              <a:t> </a:t>
            </a:r>
            <a:r>
              <a:rPr lang="en-US" altLang="zh-TW" sz="1200" dirty="0"/>
              <a:t>to</a:t>
            </a:r>
            <a:r>
              <a:rPr lang="zh-TW" altLang="en-US" sz="1200" dirty="0"/>
              <a:t> </a:t>
            </a:r>
            <a:r>
              <a:rPr lang="en-US" altLang="zh-TW" sz="1200" dirty="0"/>
              <a:t>support</a:t>
            </a:r>
            <a:r>
              <a:rPr lang="zh-TW" altLang="en-US" sz="1200" dirty="0"/>
              <a:t> </a:t>
            </a:r>
            <a:r>
              <a:rPr lang="en-US" altLang="zh-TW" sz="1200" dirty="0"/>
              <a:t>the</a:t>
            </a:r>
            <a:r>
              <a:rPr lang="zh-TW" altLang="en-US" sz="1200" dirty="0"/>
              <a:t> </a:t>
            </a:r>
            <a:r>
              <a:rPr lang="en-US" altLang="zh-TW" sz="1200" dirty="0"/>
              <a:t>operational</a:t>
            </a:r>
            <a:r>
              <a:rPr lang="zh-TW" altLang="en-US" sz="1200" dirty="0"/>
              <a:t> </a:t>
            </a:r>
            <a:r>
              <a:rPr lang="en-US" altLang="zh-TW" sz="1200" dirty="0"/>
              <a:t>application</a:t>
            </a:r>
            <a:r>
              <a:rPr lang="zh-TW" altLang="en-US" sz="1200" dirty="0"/>
              <a:t> </a:t>
            </a:r>
            <a:r>
              <a:rPr lang="en-US" altLang="zh-TW" sz="1200" dirty="0"/>
              <a:t>of</a:t>
            </a:r>
            <a:r>
              <a:rPr lang="zh-TW" altLang="en-US" sz="1200" dirty="0"/>
              <a:t> </a:t>
            </a:r>
            <a:r>
              <a:rPr lang="en-US" sz="1200" dirty="0"/>
              <a:t>Unified Forecast System Air Quality Model (UFS-AQM)</a:t>
            </a:r>
            <a:r>
              <a:rPr lang="en-US" altLang="zh-TW" sz="1200" dirty="0"/>
              <a:t>,</a:t>
            </a:r>
            <a:r>
              <a:rPr lang="zh-TW" altLang="en-US" sz="1200" dirty="0"/>
              <a:t> </a:t>
            </a:r>
            <a:r>
              <a:rPr lang="en-US" altLang="zh-TW" sz="1200" dirty="0"/>
              <a:t>a</a:t>
            </a:r>
            <a:r>
              <a:rPr lang="en-US" sz="1200" dirty="0"/>
              <a:t> </a:t>
            </a:r>
            <a:r>
              <a:rPr lang="en-US" altLang="zh-TW" sz="1200" dirty="0"/>
              <a:t>UFS-CMAQ-coupled</a:t>
            </a:r>
            <a:r>
              <a:rPr lang="en-US" sz="1200" dirty="0"/>
              <a:t> Earth system model developed </a:t>
            </a:r>
            <a:r>
              <a:rPr lang="en-US" altLang="zh-TW" sz="1200" dirty="0"/>
              <a:t>at</a:t>
            </a:r>
            <a:r>
              <a:rPr lang="zh-TW" altLang="en-US" sz="1200" dirty="0"/>
              <a:t> </a:t>
            </a:r>
            <a:r>
              <a:rPr lang="en-US" altLang="zh-TW" sz="1200" dirty="0"/>
              <a:t>NOAA,</a:t>
            </a:r>
            <a:r>
              <a:rPr lang="zh-TW" altLang="en-US" sz="1200" dirty="0"/>
              <a:t> </a:t>
            </a:r>
            <a:r>
              <a:rPr lang="en-US" altLang="zh-TW" sz="1200" dirty="0"/>
              <a:t>by</a:t>
            </a:r>
            <a:r>
              <a:rPr lang="zh-TW" altLang="en-US" sz="1200" dirty="0"/>
              <a:t> </a:t>
            </a:r>
            <a:r>
              <a:rPr lang="en-US" altLang="zh-TW" sz="1200" dirty="0"/>
              <a:t>extending</a:t>
            </a:r>
            <a:r>
              <a:rPr lang="zh-TW" altLang="en-US" sz="1200" dirty="0"/>
              <a:t> </a:t>
            </a:r>
            <a:r>
              <a:rPr lang="en-US" altLang="zh-TW" sz="1200" dirty="0"/>
              <a:t>UFS-AQM’s</a:t>
            </a:r>
            <a:r>
              <a:rPr lang="zh-TW" altLang="en-US" sz="1200" dirty="0"/>
              <a:t> </a:t>
            </a:r>
            <a:r>
              <a:rPr lang="en-US" altLang="zh-TW" sz="1200" dirty="0"/>
              <a:t>predictive</a:t>
            </a:r>
            <a:r>
              <a:rPr lang="zh-TW" altLang="en-US" sz="1200" dirty="0"/>
              <a:t> </a:t>
            </a:r>
            <a:r>
              <a:rPr lang="en-US" altLang="zh-TW" sz="1200" dirty="0"/>
              <a:t>capabilities:</a:t>
            </a:r>
            <a:r>
              <a:rPr lang="zh-TW" altLang="en-US" sz="1200" dirty="0"/>
              <a:t> </a:t>
            </a:r>
            <a:endParaRPr lang="en-US" altLang="zh-TW" sz="1200" dirty="0"/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US" altLang="zh-TW" sz="1200" b="1" dirty="0"/>
              <a:t>Deliver faster performance and support higher resolution simulation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US" altLang="zh-TW" sz="1200" b="1" dirty="0"/>
              <a:t>Serve</a:t>
            </a:r>
            <a:r>
              <a:rPr lang="zh-TW" altLang="en-US" sz="1200" b="1" dirty="0"/>
              <a:t> </a:t>
            </a:r>
            <a:r>
              <a:rPr lang="en-US" altLang="zh-TW" sz="1200" b="1" dirty="0"/>
              <a:t>as</a:t>
            </a:r>
            <a:r>
              <a:rPr lang="zh-TW" altLang="en-US" sz="1200" b="1" dirty="0"/>
              <a:t> </a:t>
            </a:r>
            <a:r>
              <a:rPr lang="en-US" altLang="zh-TW" sz="1200" b="1" dirty="0"/>
              <a:t>ensemble</a:t>
            </a:r>
            <a:r>
              <a:rPr lang="zh-TW" altLang="en-US" sz="1200" b="1" dirty="0"/>
              <a:t> </a:t>
            </a:r>
            <a:r>
              <a:rPr lang="en-US" altLang="zh-TW" sz="1200" b="1" dirty="0"/>
              <a:t>members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US" altLang="zh-TW" sz="1200" dirty="0"/>
              <a:t>Improve the performance with assimilated/fused observations</a:t>
            </a:r>
            <a:r>
              <a:rPr lang="zh-TW" altLang="en-US" sz="1200" dirty="0"/>
              <a:t> </a:t>
            </a:r>
            <a:r>
              <a:rPr lang="en-US" altLang="zh-TW" sz="1200" dirty="0"/>
              <a:t>(ongoing)</a:t>
            </a:r>
            <a:endParaRPr sz="1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607797-4AFF-1FA3-5F62-80133CA162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82D3A-1F43-B200-2E03-E92CE6EE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4" y="344138"/>
            <a:ext cx="6269899" cy="999300"/>
          </a:xfrm>
        </p:spPr>
        <p:txBody>
          <a:bodyPr/>
          <a:lstStyle/>
          <a:p>
            <a:r>
              <a:rPr lang="en-US" altLang="zh-TW" dirty="0"/>
              <a:t>UFS-</a:t>
            </a:r>
            <a:r>
              <a:rPr lang="en-US" altLang="zh-TW" dirty="0" err="1"/>
              <a:t>DeepAQM</a:t>
            </a:r>
            <a:r>
              <a:rPr lang="zh-TW" altLang="en-US" dirty="0"/>
              <a:t> </a:t>
            </a:r>
            <a:r>
              <a:rPr lang="en-US" altLang="zh-TW" dirty="0"/>
              <a:t>–</a:t>
            </a:r>
            <a:r>
              <a:rPr lang="zh-TW" altLang="en-US" dirty="0"/>
              <a:t> </a:t>
            </a:r>
            <a:r>
              <a:rPr lang="en-US" altLang="zh-TW" dirty="0"/>
              <a:t>2D</a:t>
            </a:r>
            <a:r>
              <a:rPr lang="zh-TW" altLang="en-US" dirty="0"/>
              <a:t> </a:t>
            </a:r>
            <a:r>
              <a:rPr lang="en-US" altLang="zh-TW" dirty="0" err="1"/>
              <a:t>ConvLSTM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65B1E7-5119-18B0-BA8B-2871BD6C0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84" y="901755"/>
            <a:ext cx="6269899" cy="4179932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31CAFE4-F5B0-2D9D-EB00-8BF03A0E5A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879070"/>
              </p:ext>
            </p:extLst>
          </p:nvPr>
        </p:nvGraphicFramePr>
        <p:xfrm>
          <a:off x="6529416" y="1662368"/>
          <a:ext cx="2535205" cy="3210560"/>
        </p:xfrm>
        <a:graphic>
          <a:graphicData uri="http://schemas.openxmlformats.org/drawingml/2006/table">
            <a:tbl>
              <a:tblPr firstRow="1" bandRow="1"/>
              <a:tblGrid>
                <a:gridCol w="1052423">
                  <a:extLst>
                    <a:ext uri="{9D8B030D-6E8A-4147-A177-3AD203B41FA5}">
                      <a16:colId xmlns:a16="http://schemas.microsoft.com/office/drawing/2014/main" val="1180449635"/>
                    </a:ext>
                  </a:extLst>
                </a:gridCol>
                <a:gridCol w="1482782">
                  <a:extLst>
                    <a:ext uri="{9D8B030D-6E8A-4147-A177-3AD203B41FA5}">
                      <a16:colId xmlns:a16="http://schemas.microsoft.com/office/drawing/2014/main" val="772065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rgbClr val="084D7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dirty="0">
                          <a:solidFill>
                            <a:schemeClr val="bg1"/>
                          </a:solidFill>
                          <a:latin typeface="Nunito" pitchFamily="2" charset="77"/>
                        </a:rPr>
                        <a:t>Variable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rgbClr val="084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0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Geography</a:t>
                      </a:r>
                      <a:endParaRPr lang="en-US" sz="1200" dirty="0">
                        <a:solidFill>
                          <a:schemeClr val="bg2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lat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lon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area,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zsurf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land</a:t>
                      </a:r>
                      <a:endParaRPr lang="en-US" sz="1200" dirty="0">
                        <a:solidFill>
                          <a:schemeClr val="bg2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588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Meteorology</a:t>
                      </a:r>
                      <a:endParaRPr lang="en-US" sz="1200" dirty="0">
                        <a:solidFill>
                          <a:schemeClr val="bg2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u10,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v10,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hpbl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spfh2m,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tmp2,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veg,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dswef_ave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tcdc_aveclm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tprcp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lhtfl_ave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fricv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pressfc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cnwat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 err="1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snowc_ave</a:t>
                      </a:r>
                      <a:endParaRPr lang="en-US" sz="1200" dirty="0">
                        <a:solidFill>
                          <a:schemeClr val="bg2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234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Emission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(point,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area,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fire)</a:t>
                      </a:r>
                      <a:endParaRPr lang="en-US" sz="1200" dirty="0">
                        <a:solidFill>
                          <a:schemeClr val="bg2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NOx,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SO</a:t>
                      </a:r>
                      <a:r>
                        <a:rPr lang="en-US" altLang="zh-TW" sz="1200" baseline="-250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2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NH</a:t>
                      </a:r>
                      <a:r>
                        <a:rPr lang="en-US" altLang="zh-TW" sz="1200" baseline="-250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3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VOC,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PM</a:t>
                      </a:r>
                      <a:r>
                        <a:rPr lang="en-US" altLang="zh-TW" sz="1200" baseline="-250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2.5</a:t>
                      </a:r>
                      <a:endParaRPr lang="en-US" sz="1200" baseline="-25000" dirty="0">
                        <a:solidFill>
                          <a:schemeClr val="bg2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483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Target</a:t>
                      </a:r>
                      <a:endParaRPr lang="en-US" sz="1200" dirty="0">
                        <a:solidFill>
                          <a:schemeClr val="bg2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O</a:t>
                      </a:r>
                      <a:r>
                        <a:rPr lang="en-US" altLang="zh-TW" sz="1200" baseline="-250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3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,</a:t>
                      </a:r>
                      <a:r>
                        <a:rPr lang="zh-TW" altLang="en-US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 </a:t>
                      </a:r>
                      <a:r>
                        <a:rPr lang="en-US" altLang="zh-TW" sz="12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PM</a:t>
                      </a:r>
                      <a:r>
                        <a:rPr lang="en-US" altLang="zh-TW" sz="1200" baseline="-25000" dirty="0">
                          <a:solidFill>
                            <a:schemeClr val="bg2"/>
                          </a:solidFill>
                          <a:latin typeface="Nunito" pitchFamily="2" charset="77"/>
                        </a:rPr>
                        <a:t>2.5</a:t>
                      </a:r>
                      <a:endParaRPr lang="en-US" sz="1200" baseline="-25000" dirty="0">
                        <a:solidFill>
                          <a:schemeClr val="bg2"/>
                        </a:solidFill>
                        <a:latin typeface="Nunito" pitchFamily="2" charset="77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195029"/>
                  </a:ext>
                </a:extLst>
              </a:tr>
            </a:tbl>
          </a:graphicData>
        </a:graphic>
      </p:graphicFrame>
      <p:sp>
        <p:nvSpPr>
          <p:cNvPr id="10" name="Google Shape;92;p14">
            <a:extLst>
              <a:ext uri="{FF2B5EF4-FFF2-40B4-BE49-F238E27FC236}">
                <a16:creationId xmlns:a16="http://schemas.microsoft.com/office/drawing/2014/main" id="{DF49A290-023F-80C5-B165-169491CF34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529415" y="595222"/>
            <a:ext cx="2535205" cy="10671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1200"/>
              </a:spcAft>
            </a:pPr>
            <a:r>
              <a:rPr lang="en-US" altLang="zh-TW" sz="1200" dirty="0"/>
              <a:t>All</a:t>
            </a:r>
            <a:r>
              <a:rPr lang="zh-TW" altLang="en-US" sz="1200" dirty="0"/>
              <a:t> </a:t>
            </a:r>
            <a:r>
              <a:rPr lang="en-US" altLang="zh-TW" sz="1200" dirty="0"/>
              <a:t>inputs</a:t>
            </a:r>
            <a:r>
              <a:rPr lang="zh-TW" altLang="en-US" sz="1200" dirty="0"/>
              <a:t> </a:t>
            </a:r>
            <a:r>
              <a:rPr lang="en-US" altLang="zh-TW" sz="1200" dirty="0"/>
              <a:t>come</a:t>
            </a:r>
            <a:r>
              <a:rPr lang="zh-TW" altLang="en-US" sz="1200" dirty="0"/>
              <a:t> </a:t>
            </a:r>
            <a:r>
              <a:rPr lang="en-US" altLang="zh-TW" sz="1200" dirty="0"/>
              <a:t>from</a:t>
            </a:r>
            <a:r>
              <a:rPr lang="zh-TW" altLang="en-US" sz="1200" dirty="0"/>
              <a:t> </a:t>
            </a:r>
            <a:r>
              <a:rPr lang="en-US" altLang="zh-TW" sz="1200" dirty="0"/>
              <a:t>UFS-AQM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</a:pPr>
            <a:r>
              <a:rPr lang="en-US" altLang="zh-TW" sz="1200" dirty="0"/>
              <a:t>Training</a:t>
            </a:r>
            <a:r>
              <a:rPr lang="zh-TW" altLang="en-US" sz="1200" dirty="0"/>
              <a:t> </a:t>
            </a:r>
            <a:r>
              <a:rPr lang="en-US" altLang="zh-TW" sz="1200" dirty="0"/>
              <a:t>period:</a:t>
            </a:r>
            <a:r>
              <a:rPr lang="zh-TW" altLang="en-US" sz="1200" dirty="0"/>
              <a:t> </a:t>
            </a:r>
            <a:r>
              <a:rPr lang="en-US" altLang="zh-TW" sz="1200" dirty="0"/>
              <a:t>May 2023 - April 2024</a:t>
            </a:r>
            <a:endParaRPr sz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A70358-7D5C-D7A7-2980-2D4487FD9F5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30000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B6381-896C-59E4-72E8-AB17C5E5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Forecast</a:t>
            </a:r>
            <a:r>
              <a:rPr lang="zh-TW" altLang="en-US" dirty="0"/>
              <a:t> </a:t>
            </a:r>
            <a:r>
              <a:rPr lang="en-US" altLang="zh-TW" dirty="0"/>
              <a:t>workflow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6DFC2-9A3E-6267-B4D4-81054846D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5533" y="799356"/>
            <a:ext cx="7030500" cy="864982"/>
          </a:xfrm>
        </p:spPr>
        <p:txBody>
          <a:bodyPr>
            <a:normAutofit/>
          </a:bodyPr>
          <a:lstStyle/>
          <a:p>
            <a:r>
              <a:rPr lang="en-US" altLang="zh-TW" dirty="0"/>
              <a:t>Rolling</a:t>
            </a:r>
            <a:r>
              <a:rPr lang="zh-TW" altLang="en-US" dirty="0"/>
              <a:t> </a:t>
            </a:r>
            <a:r>
              <a:rPr lang="en-US" altLang="zh-TW" dirty="0"/>
              <a:t>forecast up to 72 h</a:t>
            </a:r>
            <a:r>
              <a:rPr lang="zh-TW" altLang="en-US" dirty="0"/>
              <a:t> </a:t>
            </a:r>
            <a:r>
              <a:rPr lang="en-US" altLang="zh-TW" dirty="0"/>
              <a:t>is</a:t>
            </a:r>
            <a:r>
              <a:rPr lang="zh-TW" altLang="en-US" dirty="0"/>
              <a:t> </a:t>
            </a:r>
            <a:r>
              <a:rPr lang="en-US" altLang="zh-TW" dirty="0"/>
              <a:t>capable.</a:t>
            </a:r>
          </a:p>
          <a:p>
            <a:r>
              <a:rPr lang="en-US" altLang="zh-TW" dirty="0"/>
              <a:t>72-h</a:t>
            </a:r>
            <a:r>
              <a:rPr lang="zh-TW" altLang="en-US" dirty="0"/>
              <a:t> </a:t>
            </a:r>
            <a:r>
              <a:rPr lang="en-US" altLang="zh-TW" dirty="0"/>
              <a:t>forecast</a:t>
            </a:r>
            <a:r>
              <a:rPr lang="zh-TW" altLang="en-US" dirty="0"/>
              <a:t> </a:t>
            </a:r>
            <a:r>
              <a:rPr lang="en-US" altLang="zh-TW" dirty="0"/>
              <a:t>takes</a:t>
            </a:r>
            <a:r>
              <a:rPr lang="zh-TW" altLang="en-US" dirty="0"/>
              <a:t> </a:t>
            </a:r>
            <a:r>
              <a:rPr lang="en-US" altLang="zh-TW" dirty="0"/>
              <a:t>~</a:t>
            </a:r>
            <a:r>
              <a:rPr lang="zh-TW" altLang="en-US" dirty="0"/>
              <a:t> </a:t>
            </a:r>
            <a:r>
              <a:rPr lang="en-US" altLang="zh-TW" dirty="0"/>
              <a:t>12</a:t>
            </a:r>
            <a:r>
              <a:rPr lang="zh-TW" altLang="en-US" dirty="0"/>
              <a:t> </a:t>
            </a:r>
            <a:r>
              <a:rPr lang="en-US" altLang="zh-TW" dirty="0"/>
              <a:t>min</a:t>
            </a:r>
            <a:r>
              <a:rPr lang="zh-TW" altLang="en-US" dirty="0"/>
              <a:t> </a:t>
            </a:r>
            <a:r>
              <a:rPr lang="en-US" altLang="zh-TW" dirty="0"/>
              <a:t>(1</a:t>
            </a:r>
            <a:r>
              <a:rPr lang="zh-TW" altLang="en-US" dirty="0"/>
              <a:t> </a:t>
            </a:r>
            <a:r>
              <a:rPr lang="en-US" altLang="zh-TW" dirty="0"/>
              <a:t>core</a:t>
            </a:r>
            <a:r>
              <a:rPr lang="zh-TW" altLang="en-US" dirty="0"/>
              <a:t> </a:t>
            </a:r>
            <a:r>
              <a:rPr lang="en-US" altLang="zh-TW" dirty="0"/>
              <a:t>+</a:t>
            </a:r>
            <a:r>
              <a:rPr lang="zh-TW" altLang="en-US" dirty="0"/>
              <a:t> </a:t>
            </a:r>
            <a:r>
              <a:rPr lang="en-US" altLang="zh-TW" dirty="0"/>
              <a:t>2</a:t>
            </a:r>
            <a:r>
              <a:rPr lang="zh-TW" altLang="en-US" dirty="0"/>
              <a:t> </a:t>
            </a:r>
            <a:r>
              <a:rPr lang="en-US" altLang="zh-TW" dirty="0"/>
              <a:t>node</a:t>
            </a:r>
            <a:r>
              <a:rPr lang="zh-TW" altLang="en-US" dirty="0"/>
              <a:t> </a:t>
            </a:r>
            <a:r>
              <a:rPr lang="en-US" altLang="zh-TW" dirty="0"/>
              <a:t>on</a:t>
            </a:r>
            <a:r>
              <a:rPr lang="zh-TW" altLang="en-US" dirty="0"/>
              <a:t> </a:t>
            </a:r>
            <a:r>
              <a:rPr lang="en-US" altLang="zh-TW" dirty="0"/>
              <a:t>Gaea</a:t>
            </a:r>
            <a:r>
              <a:rPr lang="zh-TW" altLang="en-US" dirty="0"/>
              <a:t> </a:t>
            </a:r>
            <a:r>
              <a:rPr lang="en-US" altLang="zh-TW" dirty="0"/>
              <a:t>C6)</a:t>
            </a:r>
            <a:endParaRPr lang="en-US" dirty="0"/>
          </a:p>
        </p:txBody>
      </p:sp>
      <p:pic>
        <p:nvPicPr>
          <p:cNvPr id="4" name="圖片 3" descr="一張含有 文字, 螢幕擷取畫面, 字型 的圖片&#10;&#10;AI 產生的內容可能不正確。">
            <a:extLst>
              <a:ext uri="{FF2B5EF4-FFF2-40B4-BE49-F238E27FC236}">
                <a16:creationId xmlns:a16="http://schemas.microsoft.com/office/drawing/2014/main" id="{58754AE8-2CD7-21DA-BA4C-599067092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533" y="1463040"/>
            <a:ext cx="6505793" cy="362314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0558748-14D1-3646-5343-4CCBC16D17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98718" y="1798656"/>
            <a:ext cx="3657305" cy="2155035"/>
          </a:xfrm>
          <a:prstGeom prst="rect">
            <a:avLst/>
          </a:prstGeom>
          <a:ln w="12700">
            <a:solidFill>
              <a:srgbClr val="FFFF00"/>
            </a:solidFill>
          </a:ln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C98DB6F-71A1-3617-C752-4F7BD0CB39D7}"/>
              </a:ext>
            </a:extLst>
          </p:cNvPr>
          <p:cNvSpPr txBox="1"/>
          <p:nvPr/>
        </p:nvSpPr>
        <p:spPr>
          <a:xfrm>
            <a:off x="6078044" y="2108874"/>
            <a:ext cx="113265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 dirty="0">
                <a:solidFill>
                  <a:srgbClr val="FFFF00"/>
                </a:solidFill>
                <a:latin typeface="Nunito" pitchFamily="2" charset="77"/>
                <a:ea typeface="新細明體"/>
              </a:rPr>
              <a:t>namelist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7B486F-6CB0-99C3-9862-C57B6BDF788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02596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ECF33-38DC-DE8E-37A9-E44AF2D04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916" y="1944956"/>
            <a:ext cx="7030500" cy="626794"/>
          </a:xfrm>
        </p:spPr>
        <p:txBody>
          <a:bodyPr/>
          <a:lstStyle/>
          <a:p>
            <a:r>
              <a:rPr lang="en-US" altLang="zh-TW" dirty="0"/>
              <a:t>Preliminary</a:t>
            </a:r>
            <a:r>
              <a:rPr lang="zh-TW" altLang="en-US" dirty="0"/>
              <a:t> </a:t>
            </a:r>
            <a:r>
              <a:rPr lang="en-US" altLang="zh-TW" dirty="0"/>
              <a:t>results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0BA6F-48F5-3680-84CF-90432E415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2916" y="2571750"/>
            <a:ext cx="7030500" cy="2317884"/>
          </a:xfrm>
        </p:spPr>
        <p:txBody>
          <a:bodyPr>
            <a:normAutofit/>
          </a:bodyPr>
          <a:lstStyle/>
          <a:p>
            <a:r>
              <a:rPr lang="en-US" altLang="zh-TW" dirty="0"/>
              <a:t>Evaluation with UFS-AQM and </a:t>
            </a:r>
            <a:r>
              <a:rPr lang="en-US" altLang="zh-TW" dirty="0" err="1"/>
              <a:t>AirNow</a:t>
            </a:r>
            <a:endParaRPr lang="en-US" altLang="zh-TW" dirty="0"/>
          </a:p>
          <a:p>
            <a:r>
              <a:rPr lang="en-US" altLang="zh-TW" dirty="0"/>
              <a:t>Evaluation</a:t>
            </a:r>
            <a:r>
              <a:rPr lang="zh-TW" altLang="en-US" dirty="0"/>
              <a:t> </a:t>
            </a:r>
            <a:r>
              <a:rPr lang="en-US" altLang="zh-TW" dirty="0"/>
              <a:t>period:</a:t>
            </a:r>
            <a:r>
              <a:rPr lang="zh-TW" altLang="en-US" dirty="0"/>
              <a:t> </a:t>
            </a:r>
            <a:r>
              <a:rPr lang="en-US" altLang="zh-TW" dirty="0"/>
              <a:t>Jan,</a:t>
            </a:r>
            <a:r>
              <a:rPr lang="zh-TW" altLang="en-US" dirty="0"/>
              <a:t> </a:t>
            </a:r>
            <a:r>
              <a:rPr lang="en-US" altLang="zh-TW" dirty="0"/>
              <a:t>Apr,</a:t>
            </a:r>
            <a:r>
              <a:rPr lang="zh-TW" altLang="en-US" dirty="0"/>
              <a:t> </a:t>
            </a:r>
            <a:r>
              <a:rPr lang="en-US" altLang="zh-TW" dirty="0"/>
              <a:t>Jul,</a:t>
            </a:r>
            <a:r>
              <a:rPr lang="zh-TW" altLang="en-US" dirty="0"/>
              <a:t> </a:t>
            </a:r>
            <a:r>
              <a:rPr lang="en-US" altLang="zh-TW" dirty="0"/>
              <a:t>Oct</a:t>
            </a:r>
            <a:r>
              <a:rPr lang="zh-TW" altLang="en-US" dirty="0"/>
              <a:t> </a:t>
            </a:r>
            <a:r>
              <a:rPr lang="en-US" altLang="zh-TW" dirty="0"/>
              <a:t>2024</a:t>
            </a:r>
          </a:p>
          <a:p>
            <a:r>
              <a:rPr lang="en-US" altLang="zh-TW" dirty="0"/>
              <a:t>UFS-</a:t>
            </a:r>
            <a:r>
              <a:rPr lang="en-US" dirty="0" err="1"/>
              <a:t>DeepAQM</a:t>
            </a:r>
            <a:r>
              <a:rPr lang="en-US" dirty="0"/>
              <a:t> </a:t>
            </a:r>
            <a:r>
              <a:rPr lang="en-US" altLang="zh-TW" dirty="0"/>
              <a:t>can</a:t>
            </a:r>
            <a:r>
              <a:rPr lang="zh-TW" altLang="en-US" dirty="0"/>
              <a:t> </a:t>
            </a:r>
            <a:r>
              <a:rPr lang="en-US" dirty="0"/>
              <a:t>produces forecast</a:t>
            </a:r>
            <a:r>
              <a:rPr lang="en-US" altLang="zh-TW" dirty="0"/>
              <a:t>s</a:t>
            </a:r>
            <a:r>
              <a:rPr lang="zh-TW" altLang="en-US" dirty="0"/>
              <a:t> </a:t>
            </a:r>
            <a:r>
              <a:rPr lang="en-US" altLang="zh-TW" dirty="0"/>
              <a:t>up</a:t>
            </a:r>
            <a:r>
              <a:rPr lang="zh-TW" altLang="en-US" dirty="0"/>
              <a:t> </a:t>
            </a:r>
            <a:r>
              <a:rPr lang="en-US" altLang="zh-TW" dirty="0"/>
              <a:t>to</a:t>
            </a:r>
            <a:r>
              <a:rPr lang="zh-TW" altLang="en-US" dirty="0"/>
              <a:t> </a:t>
            </a:r>
            <a:r>
              <a:rPr lang="en-US" altLang="zh-TW" dirty="0"/>
              <a:t>72</a:t>
            </a:r>
            <a:r>
              <a:rPr lang="zh-TW" altLang="en-US" dirty="0"/>
              <a:t> </a:t>
            </a:r>
            <a:r>
              <a:rPr lang="en-US" altLang="zh-TW" dirty="0"/>
              <a:t>h</a:t>
            </a:r>
            <a:r>
              <a:rPr lang="en-US" dirty="0"/>
              <a:t> but only</a:t>
            </a:r>
            <a:r>
              <a:rPr lang="zh-TW" altLang="en-US" dirty="0"/>
              <a:t> </a:t>
            </a:r>
            <a:r>
              <a:rPr lang="en-US" altLang="zh-TW" dirty="0"/>
              <a:t>the</a:t>
            </a:r>
            <a:r>
              <a:rPr lang="en-US" dirty="0"/>
              <a:t> first 24 h is evaluated here corresponding to AQM time.</a:t>
            </a:r>
          </a:p>
          <a:p>
            <a:r>
              <a:rPr lang="en-US" dirty="0"/>
              <a:t>Key points: 1) how well does </a:t>
            </a:r>
            <a:r>
              <a:rPr lang="en-US" altLang="zh-TW" dirty="0"/>
              <a:t>UFS-</a:t>
            </a:r>
            <a:r>
              <a:rPr lang="en-US" dirty="0" err="1"/>
              <a:t>DeepAQM</a:t>
            </a:r>
            <a:r>
              <a:rPr lang="en-US" dirty="0"/>
              <a:t> emulate UFS-AQM, 2) performance when comparing with observations</a:t>
            </a:r>
          </a:p>
          <a:p>
            <a:r>
              <a:rPr lang="en-US" altLang="zh-TW" dirty="0"/>
              <a:t>Evaluation</a:t>
            </a:r>
            <a:r>
              <a:rPr lang="zh-TW" altLang="en-US" dirty="0"/>
              <a:t> </a:t>
            </a:r>
            <a:r>
              <a:rPr lang="en-US" altLang="zh-TW" dirty="0"/>
              <a:t>tool:</a:t>
            </a:r>
            <a:r>
              <a:rPr lang="zh-TW" altLang="en-US" dirty="0"/>
              <a:t> </a:t>
            </a:r>
            <a:r>
              <a:rPr lang="en-US" altLang="zh-TW" dirty="0">
                <a:hlinkClick r:id="rId3"/>
              </a:rPr>
              <a:t>MELODIES</a:t>
            </a:r>
            <a:r>
              <a:rPr lang="zh-TW" altLang="en-US" dirty="0">
                <a:hlinkClick r:id="rId3"/>
              </a:rPr>
              <a:t> </a:t>
            </a:r>
            <a:r>
              <a:rPr lang="en-US" altLang="zh-TW" dirty="0">
                <a:hlinkClick r:id="rId3"/>
              </a:rPr>
              <a:t>MONET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56C3B-9BE0-CFC0-E5CA-D6B74A5100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80578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06539-BA83-46EC-F684-4C06F491D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57B3-6382-087C-E276-B4B6C41A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January</a:t>
            </a:r>
            <a:r>
              <a:rPr lang="zh-TW" altLang="en-US" dirty="0"/>
              <a:t> </a:t>
            </a:r>
            <a:r>
              <a:rPr lang="en-US" altLang="zh-TW" dirty="0"/>
              <a:t>2024</a:t>
            </a:r>
            <a:r>
              <a:rPr lang="zh-TW" altLang="en-US" dirty="0"/>
              <a:t> </a:t>
            </a:r>
            <a:r>
              <a:rPr lang="en-US" altLang="zh-TW" dirty="0"/>
              <a:t>(O</a:t>
            </a:r>
            <a:r>
              <a:rPr lang="en-US" altLang="zh-TW" baseline="-25000" dirty="0"/>
              <a:t>3</a:t>
            </a:r>
            <a:r>
              <a:rPr lang="en-US" altLang="zh-TW" dirty="0"/>
              <a:t>)</a:t>
            </a:r>
            <a:r>
              <a:rPr lang="zh-TW" altLang="en-US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D2819C-FF52-A058-7E39-3060C0FCF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4415"/>
            <a:ext cx="4258491" cy="2136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B78787-7DC8-4675-AC60-6C8655E13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837" y="1172850"/>
            <a:ext cx="787549" cy="4452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809824-4CC1-D63E-341D-C9C0460FC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24289"/>
            <a:ext cx="3283131" cy="20405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D280AA-DED5-5D41-7951-A3B1EC03F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3131" y="1024414"/>
            <a:ext cx="3285166" cy="2502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5DD2E9-3906-A264-A1B1-3670C4E14A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8834" y="1024414"/>
            <a:ext cx="3285166" cy="25026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B43445-5255-D807-1241-A9C46FF3B6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3131" y="3582317"/>
            <a:ext cx="3180663" cy="1282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45303F-21F5-48C4-D902-A2AA4AA2D7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3337" y="3582317"/>
            <a:ext cx="3180663" cy="128250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9BECE31-D3EE-5060-59B1-4F2D6AE58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3130" y="3160736"/>
            <a:ext cx="1277967" cy="450124"/>
          </a:xfrm>
        </p:spPr>
        <p:txBody>
          <a:bodyPr>
            <a:noAutofit/>
          </a:bodyPr>
          <a:lstStyle/>
          <a:p>
            <a:pPr marL="146050" indent="0">
              <a:buNone/>
            </a:pPr>
            <a:r>
              <a:rPr lang="en-US" altLang="zh-TW" sz="1400" b="1" dirty="0"/>
              <a:t>UFS-AQM</a:t>
            </a:r>
            <a:endParaRPr lang="en-US" sz="1400" b="1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65708E6D-E441-A37A-B40E-44C76B1ED106}"/>
              </a:ext>
            </a:extLst>
          </p:cNvPr>
          <p:cNvSpPr txBox="1">
            <a:spLocks/>
          </p:cNvSpPr>
          <p:nvPr/>
        </p:nvSpPr>
        <p:spPr>
          <a:xfrm>
            <a:off x="5824810" y="3160736"/>
            <a:ext cx="1629727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/>
              <a:t>UFS-</a:t>
            </a:r>
            <a:r>
              <a:rPr lang="en-US" altLang="zh-TW" sz="1400" b="1" dirty="0" err="1"/>
              <a:t>DeepAQM</a:t>
            </a:r>
            <a:endParaRPr lang="en-US" sz="1400" b="1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E697324D-DB1A-241D-50A5-3EBB50441A3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76319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0197B-9084-D2A8-D8F7-ED89DC2A9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42BDA-D545-59D5-C0EF-DE22792A4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January</a:t>
            </a:r>
            <a:r>
              <a:rPr lang="zh-TW" altLang="en-US" dirty="0"/>
              <a:t> </a:t>
            </a:r>
            <a:r>
              <a:rPr lang="en-US" altLang="zh-TW" dirty="0"/>
              <a:t>2024</a:t>
            </a:r>
            <a:r>
              <a:rPr lang="zh-TW" altLang="en-US" dirty="0"/>
              <a:t> </a:t>
            </a:r>
            <a:r>
              <a:rPr lang="en-US" altLang="zh-TW" dirty="0"/>
              <a:t>(PM</a:t>
            </a:r>
            <a:r>
              <a:rPr lang="en-US" altLang="zh-TW" baseline="-25000" dirty="0"/>
              <a:t>2.5</a:t>
            </a:r>
            <a:r>
              <a:rPr lang="en-US" altLang="zh-TW" dirty="0"/>
              <a:t>)</a:t>
            </a:r>
            <a:r>
              <a:rPr lang="zh-TW" altLang="en-US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200747-DC83-CDC5-D163-2311E14EAC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" y="1024415"/>
            <a:ext cx="4227923" cy="2136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F20C5D-865B-1F5C-DC51-18555CD6F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837" y="1172850"/>
            <a:ext cx="787549" cy="4452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3F6B20-3CC7-097C-E711-8BFD5F3AFC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2824289"/>
            <a:ext cx="3283129" cy="20405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283A6F-27CE-A72E-8AA5-567AD91BA6B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83131" y="1024415"/>
            <a:ext cx="3285166" cy="25026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E7F478-889D-A944-E227-D8D9956C5BB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858834" y="1024415"/>
            <a:ext cx="3285166" cy="25026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870DD0-FAF2-36BC-D547-DC2BB8E30A0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283131" y="3582318"/>
            <a:ext cx="3180663" cy="1282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514F39-B743-844D-EE70-8EF11D258A0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963337" y="3582318"/>
            <a:ext cx="3180663" cy="128250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859D954-3FCF-DB2F-BCE8-EAED6A2BD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3130" y="3160736"/>
            <a:ext cx="1277967" cy="450124"/>
          </a:xfrm>
        </p:spPr>
        <p:txBody>
          <a:bodyPr>
            <a:noAutofit/>
          </a:bodyPr>
          <a:lstStyle/>
          <a:p>
            <a:pPr marL="146050" indent="0">
              <a:buNone/>
            </a:pPr>
            <a:r>
              <a:rPr lang="en-US" altLang="zh-TW" sz="1400" b="1" dirty="0">
                <a:solidFill>
                  <a:srgbClr val="FFFF00"/>
                </a:solidFill>
              </a:rPr>
              <a:t>UFS-AQM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B8F09A7-AAC1-7C81-25C5-CFCF3ADB14D4}"/>
              </a:ext>
            </a:extLst>
          </p:cNvPr>
          <p:cNvSpPr txBox="1">
            <a:spLocks/>
          </p:cNvSpPr>
          <p:nvPr/>
        </p:nvSpPr>
        <p:spPr>
          <a:xfrm>
            <a:off x="5824810" y="3160736"/>
            <a:ext cx="1629727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>
                <a:solidFill>
                  <a:srgbClr val="FFFF00"/>
                </a:solidFill>
              </a:rPr>
              <a:t>UFS-</a:t>
            </a:r>
            <a:r>
              <a:rPr lang="en-US" altLang="zh-TW" sz="1400" b="1" dirty="0" err="1">
                <a:solidFill>
                  <a:srgbClr val="FFFF00"/>
                </a:solidFill>
              </a:rPr>
              <a:t>DeepAQM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FAEB6B-9C89-2B45-0B80-767EA007B1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45290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2A702-3252-C17C-CB8F-853A29BC8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ECDF7-C9FB-69D9-6877-DA46B910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April</a:t>
            </a:r>
            <a:r>
              <a:rPr lang="zh-TW" altLang="en-US" dirty="0"/>
              <a:t> </a:t>
            </a:r>
            <a:r>
              <a:rPr lang="en-US" altLang="zh-TW" dirty="0"/>
              <a:t>2024</a:t>
            </a:r>
            <a:r>
              <a:rPr lang="zh-TW" altLang="en-US" dirty="0"/>
              <a:t> </a:t>
            </a:r>
            <a:r>
              <a:rPr lang="en-US" altLang="zh-TW" dirty="0"/>
              <a:t>(O</a:t>
            </a:r>
            <a:r>
              <a:rPr lang="en-US" altLang="zh-TW" baseline="-25000" dirty="0"/>
              <a:t>3</a:t>
            </a:r>
            <a:r>
              <a:rPr lang="en-US" altLang="zh-TW" dirty="0"/>
              <a:t>)</a:t>
            </a:r>
            <a:r>
              <a:rPr lang="zh-TW" altLang="en-US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B7530-AEDC-9ACE-DD93-B74B76A480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024415"/>
            <a:ext cx="4226353" cy="2136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615E1E-612B-D27F-5823-2247B96B7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837" y="1172850"/>
            <a:ext cx="787549" cy="4452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E95810-CE59-05B1-219C-9647EB065C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2824289"/>
            <a:ext cx="3283129" cy="20405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ED63CA-4BD5-8897-17CD-390905ADB3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83131" y="1023562"/>
            <a:ext cx="3285166" cy="2502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D5B89B-9C30-12BB-A287-9B29BAF8D67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858834" y="1023562"/>
            <a:ext cx="3285166" cy="25026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9406B3-2F35-08C3-B70B-51A87B9019A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283131" y="3610860"/>
            <a:ext cx="3180663" cy="12539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FA12CA-D178-A88D-E8BB-3AEF048FFF5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963337" y="3610860"/>
            <a:ext cx="3180663" cy="1292997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3E7CED7-B19D-3A83-6318-55C87E92E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3130" y="3160736"/>
            <a:ext cx="1277967" cy="450124"/>
          </a:xfrm>
        </p:spPr>
        <p:txBody>
          <a:bodyPr>
            <a:noAutofit/>
          </a:bodyPr>
          <a:lstStyle/>
          <a:p>
            <a:pPr marL="146050" indent="0">
              <a:buNone/>
            </a:pPr>
            <a:r>
              <a:rPr lang="en-US" altLang="zh-TW" sz="1400" b="1" dirty="0"/>
              <a:t>UFS-AQM</a:t>
            </a:r>
            <a:endParaRPr lang="en-US" sz="1400" b="1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93618CC-8B63-1F84-ED0D-3C97245F1C57}"/>
              </a:ext>
            </a:extLst>
          </p:cNvPr>
          <p:cNvSpPr txBox="1">
            <a:spLocks/>
          </p:cNvSpPr>
          <p:nvPr/>
        </p:nvSpPr>
        <p:spPr>
          <a:xfrm>
            <a:off x="5824810" y="3160736"/>
            <a:ext cx="1629727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/>
              <a:t>UFS-</a:t>
            </a:r>
            <a:r>
              <a:rPr lang="en-US" altLang="zh-TW" sz="1400" b="1" dirty="0" err="1"/>
              <a:t>DeepAQM</a:t>
            </a:r>
            <a:endParaRPr lang="en-US" sz="14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6D806-2952-F1CE-878E-53FAB74225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10213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2BE84-C40E-94C4-6E49-02EFFA88B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6FE36-896C-9814-1A26-91E147686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April</a:t>
            </a:r>
            <a:r>
              <a:rPr lang="zh-TW" altLang="en-US" dirty="0"/>
              <a:t> </a:t>
            </a:r>
            <a:r>
              <a:rPr lang="en-US" altLang="zh-TW" dirty="0"/>
              <a:t>2024</a:t>
            </a:r>
            <a:r>
              <a:rPr lang="zh-TW" altLang="en-US" dirty="0"/>
              <a:t> </a:t>
            </a:r>
            <a:r>
              <a:rPr lang="en-US" altLang="zh-TW" dirty="0"/>
              <a:t>(PM</a:t>
            </a:r>
            <a:r>
              <a:rPr lang="en-US" altLang="zh-TW" baseline="-25000" dirty="0"/>
              <a:t>2.5</a:t>
            </a:r>
            <a:r>
              <a:rPr lang="en-US" altLang="zh-TW" dirty="0"/>
              <a:t>)</a:t>
            </a:r>
            <a:r>
              <a:rPr lang="zh-TW" altLang="en-US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203874-5A08-1540-AA55-2366DB5CDE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024415"/>
            <a:ext cx="4212637" cy="21363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428543-6435-9F0F-0AB1-F5733705C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837" y="1172850"/>
            <a:ext cx="787549" cy="4452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67C855-B679-E68B-DC1C-2020AF4419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1" y="2824289"/>
            <a:ext cx="3283129" cy="20405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866BD6-61AB-E044-01F0-9B09160346F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83131" y="1024414"/>
            <a:ext cx="3285166" cy="25026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50E203-2803-BDD5-ACC5-BAE4FEA26C9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858834" y="1024413"/>
            <a:ext cx="3285166" cy="25026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18B43C-D4D5-56D4-71DE-D4D46B9C354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283131" y="3582318"/>
            <a:ext cx="3180663" cy="12824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79B6E9-DA8F-C248-E948-D49A83BF62D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963337" y="3582318"/>
            <a:ext cx="3180663" cy="1282499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78B85EA-8DE6-8BA8-2BDE-B17D401CB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3130" y="3160736"/>
            <a:ext cx="1277967" cy="450124"/>
          </a:xfrm>
        </p:spPr>
        <p:txBody>
          <a:bodyPr>
            <a:noAutofit/>
          </a:bodyPr>
          <a:lstStyle/>
          <a:p>
            <a:pPr marL="146050" indent="0">
              <a:buNone/>
            </a:pPr>
            <a:r>
              <a:rPr lang="en-US" altLang="zh-TW" sz="1400" b="1" dirty="0">
                <a:solidFill>
                  <a:srgbClr val="FFFF00"/>
                </a:solidFill>
              </a:rPr>
              <a:t>UFS-AQM</a:t>
            </a:r>
            <a:endParaRPr lang="en-US" sz="1400" b="1" dirty="0">
              <a:solidFill>
                <a:srgbClr val="FFFF00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2763176-0B0B-D64E-4210-0B7F8FFFD2CC}"/>
              </a:ext>
            </a:extLst>
          </p:cNvPr>
          <p:cNvSpPr txBox="1">
            <a:spLocks/>
          </p:cNvSpPr>
          <p:nvPr/>
        </p:nvSpPr>
        <p:spPr>
          <a:xfrm>
            <a:off x="5824810" y="3160736"/>
            <a:ext cx="1629727" cy="45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Font typeface="Nunito"/>
              <a:buNone/>
            </a:pPr>
            <a:r>
              <a:rPr lang="en-US" altLang="zh-TW" sz="1400" b="1" dirty="0">
                <a:solidFill>
                  <a:srgbClr val="FFFF00"/>
                </a:solidFill>
              </a:rPr>
              <a:t>UFS-</a:t>
            </a:r>
            <a:r>
              <a:rPr lang="en-US" altLang="zh-TW" sz="1400" b="1" dirty="0" err="1">
                <a:solidFill>
                  <a:srgbClr val="FFFF00"/>
                </a:solidFill>
              </a:rPr>
              <a:t>DeepAQM</a:t>
            </a:r>
            <a:endParaRPr lang="en-US" sz="1400" b="1" dirty="0">
              <a:solidFill>
                <a:srgbClr val="FFFF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1EEDE15-D020-4E2F-4DCA-E0DFA1D589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0783" y="372865"/>
            <a:ext cx="4066059" cy="4704232"/>
          </a:xfrm>
          <a:prstGeom prst="rect">
            <a:avLst/>
          </a:prstGeom>
          <a:ln w="19050">
            <a:solidFill>
              <a:srgbClr val="084D70"/>
            </a:solidFill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1B53035-32A7-0ADD-4F4B-848CEC7F1324}"/>
              </a:ext>
            </a:extLst>
          </p:cNvPr>
          <p:cNvSpPr/>
          <p:nvPr/>
        </p:nvSpPr>
        <p:spPr>
          <a:xfrm>
            <a:off x="943279" y="4119085"/>
            <a:ext cx="313509" cy="7457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8C07AF-C3F3-D735-CC67-34B350282D41}"/>
              </a:ext>
            </a:extLst>
          </p:cNvPr>
          <p:cNvSpPr/>
          <p:nvPr/>
        </p:nvSpPr>
        <p:spPr>
          <a:xfrm>
            <a:off x="2960420" y="4119085"/>
            <a:ext cx="313509" cy="7457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62B8089-8D5C-0344-7125-B596BA3417CF}"/>
              </a:ext>
            </a:extLst>
          </p:cNvPr>
          <p:cNvSpPr/>
          <p:nvPr/>
        </p:nvSpPr>
        <p:spPr>
          <a:xfrm>
            <a:off x="2086037" y="4119085"/>
            <a:ext cx="313509" cy="7457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230E3D39-2823-4C68-9AA7-1A06E2F9DD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0930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</TotalTime>
  <Words>1498</Words>
  <Application>Microsoft Macintosh PowerPoint</Application>
  <PresentationFormat>On-screen Show (16:9)</PresentationFormat>
  <Paragraphs>506</Paragraphs>
  <Slides>18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Nunito</vt:lpstr>
      <vt:lpstr>Arial</vt:lpstr>
      <vt:lpstr>Maven Pro</vt:lpstr>
      <vt:lpstr>Aptos Narrow</vt:lpstr>
      <vt:lpstr>Momentum</vt:lpstr>
      <vt:lpstr>UFS-DeepAQM:  A deep learning extension of the Unified Forecast System Air Quality Model</vt:lpstr>
      <vt:lpstr>Background</vt:lpstr>
      <vt:lpstr>UFS-DeepAQM – 2D ConvLSTM</vt:lpstr>
      <vt:lpstr>Forecast workflow</vt:lpstr>
      <vt:lpstr>Preliminary results</vt:lpstr>
      <vt:lpstr>January 2024 (O3) </vt:lpstr>
      <vt:lpstr>January 2024 (PM2.5) </vt:lpstr>
      <vt:lpstr>April 2024 (O3) </vt:lpstr>
      <vt:lpstr>April 2024 (PM2.5) </vt:lpstr>
      <vt:lpstr>July 2024 (O3) </vt:lpstr>
      <vt:lpstr>July 2024 (PM2.5) </vt:lpstr>
      <vt:lpstr>October 2024 (O3) </vt:lpstr>
      <vt:lpstr>October 2024 (PM2.5) </vt:lpstr>
      <vt:lpstr>PowerPoint Presentation</vt:lpstr>
      <vt:lpstr>Conclusions</vt:lpstr>
      <vt:lpstr>Thank you for listening!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Wei-Ting Hung</cp:lastModifiedBy>
  <cp:revision>108</cp:revision>
  <dcterms:modified xsi:type="dcterms:W3CDTF">2026-07-15T00:45:18Z</dcterms:modified>
</cp:coreProperties>
</file>