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Nunito"/>
      <p:regular r:id="rId23"/>
      <p:bold r:id="rId24"/>
      <p:italic r:id="rId25"/>
      <p:boldItalic r:id="rId26"/>
    </p:embeddedFont>
    <p:embeddedFont>
      <p:font typeface="Maven Pro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9" roundtripDataSignature="AMtx7mhtjyag/jU9aVL9VeguYxndpzq6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Nunito-bold.fntdata"/><Relationship Id="rId23" Type="http://schemas.openxmlformats.org/officeDocument/2006/relationships/font" Target="fonts/Nuni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-boldItalic.fntdata"/><Relationship Id="rId25" Type="http://schemas.openxmlformats.org/officeDocument/2006/relationships/font" Target="fonts/Nunito-italic.fntdata"/><Relationship Id="rId28" Type="http://schemas.openxmlformats.org/officeDocument/2006/relationships/font" Target="fonts/MavenPro-bold.fntdata"/><Relationship Id="rId27" Type="http://schemas.openxmlformats.org/officeDocument/2006/relationships/font" Target="fonts/Maven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9" title="4.png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9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19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9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28" title="7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28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" name="Google Shape;18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" name="Google Shape;19;p2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20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1" name="Google Shape;21;p20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20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" name="Google Shape;23;p20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21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8" name="Google Shape;28;p21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9" name="Google Shape;29;p21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" name="Google Shape;30;p21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" name="Google Shape;31;p21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22" title="6.png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2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35" name="Google Shape;35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" name="Google Shape;36;p22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0" name="Google Shape;40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" name="Google Shape;41;p23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23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23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" name="Google Shape;45;p23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" name="Google Shape;46;p23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4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0" name="Google Shape;50;p2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2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2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" name="Google Shape;54;p2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" name="Google Shape;55;p2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5" title="Artificial Intelligence To Enhance Language Skills Presentation (10)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5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2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0" name="Google Shape;60;p25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26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5" name="Google Shape;65;p2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2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2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9" name="Google Shape;69;p2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0" name="Google Shape;70;p2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7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4" name="Google Shape;74;p2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b="0" i="0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hyperlink" Target="https://polar.ncep.noaa.gov/estofs/autoval/stofs.3d.atl/index.htm" TargetMode="Externa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png"/><Relationship Id="rId10" Type="http://schemas.openxmlformats.org/officeDocument/2006/relationships/image" Target="../media/image6.png"/><Relationship Id="rId13" Type="http://schemas.openxmlformats.org/officeDocument/2006/relationships/image" Target="../media/image21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8.png"/><Relationship Id="rId7" Type="http://schemas.openxmlformats.org/officeDocument/2006/relationships/image" Target="../media/image17.png"/><Relationship Id="rId8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Relationship Id="rId5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014435" y="1593435"/>
            <a:ext cx="7294099" cy="367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Zhengui Wang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Joseph Zhang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Fei Ye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Dan Yu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Saeed Moghimi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536558" y="3131543"/>
            <a:ext cx="13484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July 24, 2026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2226875" y="2210959"/>
            <a:ext cx="41937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baseline="3000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Virginia Institute of Marine Science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baseline="3000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National Oceanic and Atmospheric Administration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847" y="4079551"/>
            <a:ext cx="1912755" cy="60360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804495" y="265910"/>
            <a:ext cx="753500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Physics-Based Machine Learning for Compound Flooding Forecast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le:NOAA logo.svg"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97517" y="3742885"/>
            <a:ext cx="1276936" cy="127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95571" y="471959"/>
            <a:ext cx="5555863" cy="4590883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1"/>
          <p:cNvSpPr txBox="1"/>
          <p:nvPr/>
        </p:nvSpPr>
        <p:spPr>
          <a:xfrm>
            <a:off x="1187449" y="0"/>
            <a:ext cx="6769101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NOAA Water Level Stations: Comparison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12"/>
          <p:cNvPicPr preferRelativeResize="0"/>
          <p:nvPr/>
        </p:nvPicPr>
        <p:blipFill rotWithShape="1">
          <a:blip r:embed="rId3">
            <a:alphaModFix/>
          </a:blip>
          <a:srcRect b="2754" l="0" r="0" t="0"/>
          <a:stretch/>
        </p:blipFill>
        <p:spPr>
          <a:xfrm>
            <a:off x="15900" y="807898"/>
            <a:ext cx="9068833" cy="435453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2"/>
          <p:cNvSpPr txBox="1"/>
          <p:nvPr/>
        </p:nvSpPr>
        <p:spPr>
          <a:xfrm>
            <a:off x="555285" y="-37676"/>
            <a:ext cx="5977586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Comparison: Tides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2"/>
          <p:cNvSpPr txBox="1"/>
          <p:nvPr/>
        </p:nvSpPr>
        <p:spPr>
          <a:xfrm>
            <a:off x="1548867" y="450529"/>
            <a:ext cx="4210804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 model well simulates the tides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" name="Google Shape;275;p12"/>
          <p:cNvGrpSpPr/>
          <p:nvPr/>
        </p:nvGrpSpPr>
        <p:grpSpPr>
          <a:xfrm>
            <a:off x="7306070" y="57498"/>
            <a:ext cx="1925537" cy="667041"/>
            <a:chOff x="6878503" y="195257"/>
            <a:chExt cx="1925537" cy="667041"/>
          </a:xfrm>
        </p:grpSpPr>
        <p:cxnSp>
          <p:nvCxnSpPr>
            <p:cNvPr id="276" name="Google Shape;276;p12"/>
            <p:cNvCxnSpPr/>
            <p:nvPr/>
          </p:nvCxnSpPr>
          <p:spPr>
            <a:xfrm>
              <a:off x="6973375" y="344815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7" name="Google Shape;277;p12"/>
            <p:cNvCxnSpPr/>
            <p:nvPr/>
          </p:nvCxnSpPr>
          <p:spPr>
            <a:xfrm>
              <a:off x="6973375" y="666148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8" name="Google Shape;278;p12"/>
            <p:cNvSpPr txBox="1"/>
            <p:nvPr/>
          </p:nvSpPr>
          <p:spPr>
            <a:xfrm>
              <a:off x="7376480" y="198344"/>
              <a:ext cx="142756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STOFS3D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2"/>
            <p:cNvSpPr txBox="1"/>
            <p:nvPr/>
          </p:nvSpPr>
          <p:spPr>
            <a:xfrm>
              <a:off x="7396603" y="502841"/>
              <a:ext cx="1285385" cy="3077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ML Forecast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2"/>
            <p:cNvSpPr/>
            <p:nvPr/>
          </p:nvSpPr>
          <p:spPr>
            <a:xfrm>
              <a:off x="6878503" y="195257"/>
              <a:ext cx="1773767" cy="667041"/>
            </a:xfrm>
            <a:prstGeom prst="rect">
              <a:avLst/>
            </a:prstGeom>
            <a:noFill/>
            <a:ln cap="flat" cmpd="sng" w="25400">
              <a:solidFill>
                <a:srgbClr val="08485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50" y="811175"/>
            <a:ext cx="7398098" cy="418572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3"/>
          <p:cNvSpPr txBox="1"/>
          <p:nvPr/>
        </p:nvSpPr>
        <p:spPr>
          <a:xfrm>
            <a:off x="66040" y="0"/>
            <a:ext cx="6769101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Comparison: Tidal Harmonics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3"/>
          <p:cNvSpPr txBox="1"/>
          <p:nvPr/>
        </p:nvSpPr>
        <p:spPr>
          <a:xfrm>
            <a:off x="127001" y="920362"/>
            <a:ext cx="1400400" cy="30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M2: STOFS3D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3"/>
          <p:cNvSpPr txBox="1"/>
          <p:nvPr/>
        </p:nvSpPr>
        <p:spPr>
          <a:xfrm>
            <a:off x="2587513" y="868886"/>
            <a:ext cx="887700" cy="30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M2: ML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3"/>
          <p:cNvSpPr txBox="1"/>
          <p:nvPr/>
        </p:nvSpPr>
        <p:spPr>
          <a:xfrm>
            <a:off x="2599525" y="3024959"/>
            <a:ext cx="863700" cy="30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K1: ML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3"/>
          <p:cNvSpPr txBox="1"/>
          <p:nvPr/>
        </p:nvSpPr>
        <p:spPr>
          <a:xfrm>
            <a:off x="127001" y="3055181"/>
            <a:ext cx="1360800" cy="30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K1: STOFS3D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3"/>
          <p:cNvSpPr txBox="1"/>
          <p:nvPr/>
        </p:nvSpPr>
        <p:spPr>
          <a:xfrm>
            <a:off x="312254" y="349557"/>
            <a:ext cx="8831746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 model well simulates the tides regarding M2 and K1 tidal constituents.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3"/>
          <p:cNvSpPr txBox="1"/>
          <p:nvPr/>
        </p:nvSpPr>
        <p:spPr>
          <a:xfrm>
            <a:off x="7432039" y="1818405"/>
            <a:ext cx="1711961" cy="67707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Tidal Amplitudes (m</a:t>
            </a:r>
            <a:r>
              <a:rPr b="1" i="0" lang="en-US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b="1" i="0" sz="1300" u="none" cap="none" strike="noStrik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3" name="Google Shape;293;p13"/>
          <p:cNvSpPr txBox="1"/>
          <p:nvPr/>
        </p:nvSpPr>
        <p:spPr>
          <a:xfrm>
            <a:off x="5072418" y="868886"/>
            <a:ext cx="1448100" cy="30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M2: difference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3"/>
          <p:cNvSpPr txBox="1"/>
          <p:nvPr/>
        </p:nvSpPr>
        <p:spPr>
          <a:xfrm>
            <a:off x="5072418" y="2981631"/>
            <a:ext cx="1448100" cy="30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K1: difference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4"/>
          <p:cNvSpPr txBox="1"/>
          <p:nvPr/>
        </p:nvSpPr>
        <p:spPr>
          <a:xfrm>
            <a:off x="349666" y="-33234"/>
            <a:ext cx="5977586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Comparison: Sub-tides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4"/>
          <p:cNvSpPr txBox="1"/>
          <p:nvPr/>
        </p:nvSpPr>
        <p:spPr>
          <a:xfrm>
            <a:off x="422425" y="440275"/>
            <a:ext cx="68244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 model well simulates the sub-tides with RMSE generally less than 10 cm.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 model tends to underestimate along hurricane track.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14"/>
          <p:cNvPicPr preferRelativeResize="0"/>
          <p:nvPr/>
        </p:nvPicPr>
        <p:blipFill rotWithShape="1">
          <a:blip r:embed="rId3">
            <a:alphaModFix/>
          </a:blip>
          <a:srcRect b="2332" l="0" r="0" t="0"/>
          <a:stretch/>
        </p:blipFill>
        <p:spPr>
          <a:xfrm>
            <a:off x="178739" y="1271277"/>
            <a:ext cx="8211727" cy="38674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p14"/>
          <p:cNvGrpSpPr/>
          <p:nvPr/>
        </p:nvGrpSpPr>
        <p:grpSpPr>
          <a:xfrm>
            <a:off x="7306070" y="57498"/>
            <a:ext cx="1925537" cy="667041"/>
            <a:chOff x="6878503" y="195257"/>
            <a:chExt cx="1925537" cy="667041"/>
          </a:xfrm>
        </p:grpSpPr>
        <p:cxnSp>
          <p:nvCxnSpPr>
            <p:cNvPr id="303" name="Google Shape;303;p14"/>
            <p:cNvCxnSpPr/>
            <p:nvPr/>
          </p:nvCxnSpPr>
          <p:spPr>
            <a:xfrm>
              <a:off x="6973375" y="344815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4" name="Google Shape;304;p14"/>
            <p:cNvCxnSpPr/>
            <p:nvPr/>
          </p:nvCxnSpPr>
          <p:spPr>
            <a:xfrm>
              <a:off x="6973375" y="666148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5" name="Google Shape;305;p14"/>
            <p:cNvSpPr txBox="1"/>
            <p:nvPr/>
          </p:nvSpPr>
          <p:spPr>
            <a:xfrm>
              <a:off x="7376480" y="198344"/>
              <a:ext cx="142756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STOFS3D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4"/>
            <p:cNvSpPr txBox="1"/>
            <p:nvPr/>
          </p:nvSpPr>
          <p:spPr>
            <a:xfrm>
              <a:off x="7396603" y="502841"/>
              <a:ext cx="1285385" cy="3077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ML Forecast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6878503" y="195257"/>
              <a:ext cx="1773767" cy="667041"/>
            </a:xfrm>
            <a:prstGeom prst="rect">
              <a:avLst/>
            </a:prstGeom>
            <a:noFill/>
            <a:ln cap="flat" cmpd="sng" w="25400">
              <a:solidFill>
                <a:srgbClr val="08485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15"/>
          <p:cNvPicPr preferRelativeResize="0"/>
          <p:nvPr/>
        </p:nvPicPr>
        <p:blipFill rotWithShape="1">
          <a:blip r:embed="rId3">
            <a:alphaModFix/>
          </a:blip>
          <a:srcRect b="0" l="0" r="0" t="3874"/>
          <a:stretch/>
        </p:blipFill>
        <p:spPr>
          <a:xfrm>
            <a:off x="345141" y="1281953"/>
            <a:ext cx="8234082" cy="378113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5"/>
          <p:cNvSpPr txBox="1"/>
          <p:nvPr/>
        </p:nvSpPr>
        <p:spPr>
          <a:xfrm>
            <a:off x="520202" y="17822"/>
            <a:ext cx="7095565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Error Distribution : Sub-tides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5"/>
          <p:cNvSpPr txBox="1"/>
          <p:nvPr/>
        </p:nvSpPr>
        <p:spPr>
          <a:xfrm>
            <a:off x="412556" y="1370113"/>
            <a:ext cx="2460931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Correlation Coefficient (R)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between STOFS3D and ML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5"/>
          <p:cNvSpPr txBox="1"/>
          <p:nvPr/>
        </p:nvSpPr>
        <p:spPr>
          <a:xfrm>
            <a:off x="4728564" y="1415193"/>
            <a:ext cx="2116155" cy="41545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RMSE(ML, STOFS3D)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5"/>
          <p:cNvSpPr txBox="1"/>
          <p:nvPr/>
        </p:nvSpPr>
        <p:spPr>
          <a:xfrm>
            <a:off x="815992" y="679590"/>
            <a:ext cx="758871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Larger RMSE seems to appear around Chesapeake Bay region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5"/>
          <p:cNvSpPr txBox="1"/>
          <p:nvPr/>
        </p:nvSpPr>
        <p:spPr>
          <a:xfrm>
            <a:off x="8075559" y="982134"/>
            <a:ext cx="5036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0"/>
          <p:cNvSpPr txBox="1"/>
          <p:nvPr/>
        </p:nvSpPr>
        <p:spPr>
          <a:xfrm>
            <a:off x="243166" y="57498"/>
            <a:ext cx="6769101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Comparison : total water level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0"/>
          <p:cNvSpPr txBox="1"/>
          <p:nvPr/>
        </p:nvSpPr>
        <p:spPr>
          <a:xfrm>
            <a:off x="105267" y="528389"/>
            <a:ext cx="6968633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❑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 model is able to generally capture the TWL variation, but underestimate along the hurricane track.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10"/>
          <p:cNvGrpSpPr/>
          <p:nvPr/>
        </p:nvGrpSpPr>
        <p:grpSpPr>
          <a:xfrm>
            <a:off x="7306070" y="57498"/>
            <a:ext cx="1925537" cy="667041"/>
            <a:chOff x="6878503" y="195257"/>
            <a:chExt cx="1925537" cy="667041"/>
          </a:xfrm>
        </p:grpSpPr>
        <p:cxnSp>
          <p:nvCxnSpPr>
            <p:cNvPr id="325" name="Google Shape;325;p10"/>
            <p:cNvCxnSpPr/>
            <p:nvPr/>
          </p:nvCxnSpPr>
          <p:spPr>
            <a:xfrm>
              <a:off x="6973375" y="344815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6" name="Google Shape;326;p10"/>
            <p:cNvCxnSpPr/>
            <p:nvPr/>
          </p:nvCxnSpPr>
          <p:spPr>
            <a:xfrm>
              <a:off x="6973375" y="666148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7" name="Google Shape;327;p10"/>
            <p:cNvSpPr txBox="1"/>
            <p:nvPr/>
          </p:nvSpPr>
          <p:spPr>
            <a:xfrm>
              <a:off x="7376480" y="198344"/>
              <a:ext cx="142756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STOFS3D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0"/>
            <p:cNvSpPr txBox="1"/>
            <p:nvPr/>
          </p:nvSpPr>
          <p:spPr>
            <a:xfrm>
              <a:off x="7396603" y="502841"/>
              <a:ext cx="1285385" cy="3077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ML Forecast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0"/>
            <p:cNvSpPr/>
            <p:nvPr/>
          </p:nvSpPr>
          <p:spPr>
            <a:xfrm>
              <a:off x="6878503" y="195257"/>
              <a:ext cx="1773767" cy="667041"/>
            </a:xfrm>
            <a:prstGeom prst="rect">
              <a:avLst/>
            </a:prstGeom>
            <a:noFill/>
            <a:ln cap="flat" cmpd="sng" w="25400">
              <a:solidFill>
                <a:srgbClr val="08485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0" name="Google Shape;33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4445" y="1151661"/>
            <a:ext cx="9144000" cy="3952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6"/>
          <p:cNvSpPr txBox="1"/>
          <p:nvPr/>
        </p:nvSpPr>
        <p:spPr>
          <a:xfrm>
            <a:off x="627529" y="5080"/>
            <a:ext cx="7095565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Animation for TWL prediction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597" y="660400"/>
            <a:ext cx="9014806" cy="4478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7"/>
          <p:cNvSpPr txBox="1"/>
          <p:nvPr/>
        </p:nvSpPr>
        <p:spPr>
          <a:xfrm>
            <a:off x="806824" y="116541"/>
            <a:ext cx="7176246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00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7280"/>
              <a:buFont typeface="Maven Pro"/>
              <a:buNone/>
            </a:pPr>
            <a:r>
              <a:rPr b="1" i="0" lang="en-US" sz="29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7"/>
          <p:cNvSpPr txBox="1"/>
          <p:nvPr/>
        </p:nvSpPr>
        <p:spPr>
          <a:xfrm>
            <a:off x="281612" y="786189"/>
            <a:ext cx="8226670" cy="4062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proposed a MLEOF method, capable of efficiently extracting the EOF modes from STOFS3D-Atlantic model results.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8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developed a ML-based forecast model (CNN-LSTM) grounded on MLEOF, which well captures the amplitudes of the leading EOF modes.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8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Tide is well simulated in ML forecast. Subtide is also well simulated, but tends to have larger error along hurricane track. 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Next: We will combine data simulation and ensemble forecast with ML model to improve the model performance. </a:t>
            </a:r>
            <a:endParaRPr/>
          </a:p>
          <a:p>
            <a:pPr indent="-171450" lvl="3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610450" y="87581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0070C0"/>
                </a:solidFill>
              </a:rPr>
              <a:t>Outline</a:t>
            </a:r>
            <a:endParaRPr>
              <a:solidFill>
                <a:srgbClr val="0070C0"/>
              </a:solidFill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862866" y="964321"/>
            <a:ext cx="7594800" cy="39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STOFS3D-Atlanitc Total Water Level (TWL) prediction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8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Reduction Using Machine Learning Based Empirical Orthogonal Function (MLEOF) method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8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Development of ML Inundation Model Based on MLEOF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2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Comparison of MLEOF mode amplitude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2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Comparison of Tidal Signal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2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Comparison of Sub-tidal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Signal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2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Comparison of TWL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2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3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3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2799470" y="0"/>
            <a:ext cx="2567354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3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77372" y="622236"/>
            <a:ext cx="5933049" cy="2853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❑"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STOFS-3D-Atlantic (</a:t>
            </a:r>
            <a:r>
              <a:rPr b="0" i="1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Surge and Tide Operational Forecast System – 3D Atlantic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is an advanced 3D coastal ocean forecasting system jointly developed by the Virginia Institute of Marine Science (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VIMS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and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NOAA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❑"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Built on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SCHISM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it predicts coastal water levels, flooding, and other ocean state (3D currents etc) across the northwestern Atlantic with very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spatial resolution in coastal transition zone (down to ~1m)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❑"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incorporates the major physical drivers of coastal flooding, including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river discharge, precipitation, tides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storm surge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It has been in operation since Jan 2023 on NOAA’s WCOSS2 supercomputers.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❑"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resource usage is intensive for this large forecast, with over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million nodes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the horizontal dimension and a vertically varying discretization ranging from 1 to 48 layers (mean ≈ 10).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polar.ncep.noaa.gov/estofs/autoval/stofs.3d.atl/img/map.max.2.png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1842"/>
          <a:stretch/>
        </p:blipFill>
        <p:spPr>
          <a:xfrm>
            <a:off x="6345561" y="653312"/>
            <a:ext cx="2661428" cy="24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6522085" y="131080"/>
            <a:ext cx="205350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Max. Elevation of STOFS3D @20260713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6627772" y="3140311"/>
            <a:ext cx="20247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https://polar.ncep.noaa.gov/estofs/autoval/stofs.3d.atl/index.htm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77376" y="3915000"/>
            <a:ext cx="73761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1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By incorporation Data Simulation into STOFS3D, VIMS constructed a 26-year database of TWL, which will be used to train our ML inundation model.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Range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2000 – 2025;   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File size (TWL)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~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3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TB;  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Interval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1 Hour;  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 of nodes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3 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1209525" y="3510688"/>
            <a:ext cx="490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Database of Total Water Level (TWL)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>
            <p:ph type="title"/>
          </p:nvPr>
        </p:nvSpPr>
        <p:spPr>
          <a:xfrm>
            <a:off x="0" y="-64600"/>
            <a:ext cx="9194700" cy="6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000">
                <a:solidFill>
                  <a:srgbClr val="0070C0"/>
                </a:solidFill>
              </a:rPr>
              <a:t>Machine Learning Based Empirical Orthogonal Function (MLEOF) method</a:t>
            </a:r>
            <a:endParaRPr sz="2000">
              <a:solidFill>
                <a:srgbClr val="0070C0"/>
              </a:solidFill>
            </a:endParaRPr>
          </a:p>
        </p:txBody>
      </p:sp>
      <p:sp>
        <p:nvSpPr>
          <p:cNvPr id="113" name="Google Shape;113;p4"/>
          <p:cNvSpPr txBox="1"/>
          <p:nvPr/>
        </p:nvSpPr>
        <p:spPr>
          <a:xfrm>
            <a:off x="374404" y="570169"/>
            <a:ext cx="8695124" cy="892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MLEOF is a method we developed to extract the intrinsic oscillation modes of water level.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MLEOF not only compress the data, but also MLEOF modes are physically based.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Our experiments shows that MLEOF modes reproduce the classic EOF modes (Wang et al.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 review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1268" y="1521406"/>
            <a:ext cx="2914669" cy="3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"/>
          <p:cNvSpPr txBox="1"/>
          <p:nvPr/>
        </p:nvSpPr>
        <p:spPr>
          <a:xfrm>
            <a:off x="445082" y="1923156"/>
            <a:ext cx="76145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time steps    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# of features    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# of modes   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amplitudes of modes   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MLEOF modes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2505155" y="2771274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" name="Google Shape;117;p4"/>
          <p:cNvCxnSpPr/>
          <p:nvPr/>
        </p:nvCxnSpPr>
        <p:spPr>
          <a:xfrm flipH="1" rot="10800000">
            <a:off x="-6104" y="2239735"/>
            <a:ext cx="9144000" cy="53717"/>
          </a:xfrm>
          <a:prstGeom prst="straightConnector1">
            <a:avLst/>
          </a:prstGeom>
          <a:noFill/>
          <a:ln cap="flat" cmpd="sng" w="38100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4"/>
          <p:cNvSpPr txBox="1"/>
          <p:nvPr/>
        </p:nvSpPr>
        <p:spPr>
          <a:xfrm>
            <a:off x="52939" y="2716054"/>
            <a:ext cx="14076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Dimension Reduction</a:t>
            </a:r>
            <a:endParaRPr/>
          </a:p>
        </p:txBody>
      </p:sp>
      <p:pic>
        <p:nvPicPr>
          <p:cNvPr id="119" name="Google Shape;11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08263" y="2552700"/>
            <a:ext cx="1814512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10125" y="2513013"/>
            <a:ext cx="1914525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83438" y="2547938"/>
            <a:ext cx="1173162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/>
          <p:nvPr/>
        </p:nvSpPr>
        <p:spPr>
          <a:xfrm>
            <a:off x="1312508" y="2549427"/>
            <a:ext cx="173789" cy="818991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1573192" y="2518543"/>
            <a:ext cx="9893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</p:txBody>
      </p:sp>
      <p:sp>
        <p:nvSpPr>
          <p:cNvPr id="124" name="Google Shape;124;p4"/>
          <p:cNvSpPr/>
          <p:nvPr/>
        </p:nvSpPr>
        <p:spPr>
          <a:xfrm>
            <a:off x="4519225" y="2626891"/>
            <a:ext cx="177843" cy="14272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6907112" y="2621063"/>
            <a:ext cx="177843" cy="14272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 txBox="1"/>
          <p:nvPr/>
        </p:nvSpPr>
        <p:spPr>
          <a:xfrm>
            <a:off x="1552654" y="3059902"/>
            <a:ext cx="155363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Loss Function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24664" y="2937438"/>
            <a:ext cx="3700462" cy="56673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 txBox="1"/>
          <p:nvPr/>
        </p:nvSpPr>
        <p:spPr>
          <a:xfrm>
            <a:off x="6890004" y="3059902"/>
            <a:ext cx="200407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subscript </a:t>
            </a:r>
            <a:r>
              <a:rPr b="1" i="1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batch #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52937" y="3535045"/>
            <a:ext cx="14076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Mode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Orthogonality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1573192" y="3668902"/>
            <a:ext cx="17956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QR Decomposition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52937" y="4406308"/>
            <a:ext cx="14076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Variance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Maximization</a:t>
            </a:r>
            <a:endParaRPr/>
          </a:p>
        </p:txBody>
      </p:sp>
      <p:pic>
        <p:nvPicPr>
          <p:cNvPr id="132" name="Google Shape;132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00274" y="4209888"/>
            <a:ext cx="1165622" cy="29509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"/>
          <p:cNvSpPr txBox="1"/>
          <p:nvPr/>
        </p:nvSpPr>
        <p:spPr>
          <a:xfrm>
            <a:off x="1541406" y="4189775"/>
            <a:ext cx="1853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 of modes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</p:txBody>
      </p:sp>
      <p:sp>
        <p:nvSpPr>
          <p:cNvPr id="134" name="Google Shape;134;p4"/>
          <p:cNvSpPr/>
          <p:nvPr/>
        </p:nvSpPr>
        <p:spPr>
          <a:xfrm>
            <a:off x="1386570" y="4238214"/>
            <a:ext cx="173789" cy="818991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78395" y="4234870"/>
            <a:ext cx="1413786" cy="5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89519" y="3980394"/>
            <a:ext cx="2605043" cy="7831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4"/>
          <p:cNvSpPr/>
          <p:nvPr/>
        </p:nvSpPr>
        <p:spPr>
          <a:xfrm>
            <a:off x="4622215" y="4296400"/>
            <a:ext cx="199502" cy="181537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6332800" y="4289888"/>
            <a:ext cx="199867" cy="19456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1541406" y="4786363"/>
            <a:ext cx="155363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Loss Function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</p:txBody>
      </p:sp>
      <p:pic>
        <p:nvPicPr>
          <p:cNvPr id="140" name="Google Shape;140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975334" y="4767531"/>
            <a:ext cx="2766707" cy="35588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"/>
          <p:cNvSpPr txBox="1"/>
          <p:nvPr/>
        </p:nvSpPr>
        <p:spPr>
          <a:xfrm>
            <a:off x="6217541" y="4816739"/>
            <a:ext cx="21499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1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the rotation matrix</a:t>
            </a:r>
            <a:endParaRPr/>
          </a:p>
        </p:txBody>
      </p:sp>
      <p:pic>
        <p:nvPicPr>
          <p:cNvPr id="142" name="Google Shape;142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456593" y="3693626"/>
            <a:ext cx="1165622" cy="295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874895" y="3591617"/>
            <a:ext cx="1985441" cy="519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 txBox="1"/>
          <p:nvPr>
            <p:ph type="title"/>
          </p:nvPr>
        </p:nvSpPr>
        <p:spPr>
          <a:xfrm>
            <a:off x="3181709" y="-16863"/>
            <a:ext cx="2606166" cy="60039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solidFill>
                  <a:srgbClr val="0070C0"/>
                </a:solidFill>
              </a:rPr>
              <a:t>MLEOF modes</a:t>
            </a:r>
            <a:endParaRPr>
              <a:solidFill>
                <a:srgbClr val="0070C0"/>
              </a:solidFill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127001" y="512233"/>
            <a:ext cx="90169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used extracted 112 MLEOF modes from STOFS3D water level databases (3TB -&gt; 1.2GB).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900" y="1505750"/>
            <a:ext cx="3392682" cy="3584763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"/>
          <p:cNvSpPr txBox="1"/>
          <p:nvPr/>
        </p:nvSpPr>
        <p:spPr>
          <a:xfrm>
            <a:off x="289706" y="916658"/>
            <a:ext cx="301714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leading modes contributes most of total variance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65441" y="1419767"/>
            <a:ext cx="4989818" cy="353483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 txBox="1"/>
          <p:nvPr/>
        </p:nvSpPr>
        <p:spPr>
          <a:xfrm>
            <a:off x="4694767" y="914683"/>
            <a:ext cx="399682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1</a:t>
            </a:r>
            <a:r>
              <a:rPr b="1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MLEOF mode mainly account for represents tidal variation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4851720" y="3441700"/>
            <a:ext cx="109998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semidiurnal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p5"/>
          <p:cNvCxnSpPr/>
          <p:nvPr/>
        </p:nvCxnSpPr>
        <p:spPr>
          <a:xfrm flipH="1">
            <a:off x="4694767" y="3669043"/>
            <a:ext cx="253998" cy="234090"/>
          </a:xfrm>
          <a:prstGeom prst="straightConnector1">
            <a:avLst/>
          </a:prstGeom>
          <a:noFill/>
          <a:ln cap="flat" cmpd="sng" w="3810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6" name="Google Shape;156;p5"/>
          <p:cNvSpPr txBox="1"/>
          <p:nvPr/>
        </p:nvSpPr>
        <p:spPr>
          <a:xfrm>
            <a:off x="5230029" y="4044261"/>
            <a:ext cx="7216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diurnal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" name="Google Shape;157;p5"/>
          <p:cNvCxnSpPr/>
          <p:nvPr/>
        </p:nvCxnSpPr>
        <p:spPr>
          <a:xfrm flipH="1">
            <a:off x="5143820" y="4302184"/>
            <a:ext cx="253998" cy="234090"/>
          </a:xfrm>
          <a:prstGeom prst="straightConnector1">
            <a:avLst/>
          </a:prstGeom>
          <a:noFill/>
          <a:ln cap="flat" cmpd="sng" w="3810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58" name="Google Shape;158;p5"/>
          <p:cNvCxnSpPr/>
          <p:nvPr/>
        </p:nvCxnSpPr>
        <p:spPr>
          <a:xfrm>
            <a:off x="7272866" y="3786088"/>
            <a:ext cx="220454" cy="197479"/>
          </a:xfrm>
          <a:prstGeom prst="straightConnector1">
            <a:avLst/>
          </a:prstGeom>
          <a:noFill/>
          <a:ln cap="flat" cmpd="sng" w="3810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9" name="Google Shape;159;p5"/>
          <p:cNvSpPr txBox="1"/>
          <p:nvPr/>
        </p:nvSpPr>
        <p:spPr>
          <a:xfrm>
            <a:off x="6778069" y="3478311"/>
            <a:ext cx="1128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spring-neap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8075723" y="3486777"/>
            <a:ext cx="5822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lunar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5"/>
          <p:cNvCxnSpPr/>
          <p:nvPr/>
        </p:nvCxnSpPr>
        <p:spPr>
          <a:xfrm>
            <a:off x="8366829" y="3748220"/>
            <a:ext cx="0" cy="270844"/>
          </a:xfrm>
          <a:prstGeom prst="straightConnector1">
            <a:avLst/>
          </a:prstGeom>
          <a:noFill/>
          <a:ln cap="flat" cmpd="sng" w="3810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/>
          <p:nvPr>
            <p:ph type="title"/>
          </p:nvPr>
        </p:nvSpPr>
        <p:spPr>
          <a:xfrm>
            <a:off x="29633" y="21465"/>
            <a:ext cx="5936892" cy="6003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solidFill>
                  <a:srgbClr val="0070C0"/>
                </a:solidFill>
              </a:rPr>
              <a:t>The 1</a:t>
            </a:r>
            <a:r>
              <a:rPr baseline="30000" lang="en-US">
                <a:solidFill>
                  <a:srgbClr val="0070C0"/>
                </a:solidFill>
              </a:rPr>
              <a:t>st</a:t>
            </a:r>
            <a:r>
              <a:rPr lang="en-US">
                <a:solidFill>
                  <a:srgbClr val="0070C0"/>
                </a:solidFill>
              </a:rPr>
              <a:t> MLEOF Mode: Spatial Pattern</a:t>
            </a:r>
            <a:endParaRPr>
              <a:solidFill>
                <a:srgbClr val="0070C0"/>
              </a:solidFill>
            </a:endParaRPr>
          </a:p>
        </p:txBody>
      </p:sp>
      <p:pic>
        <p:nvPicPr>
          <p:cNvPr id="167" name="Google Shape;16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33" y="561816"/>
            <a:ext cx="4766733" cy="458168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"/>
          <p:cNvSpPr txBox="1"/>
          <p:nvPr/>
        </p:nvSpPr>
        <p:spPr>
          <a:xfrm>
            <a:off x="29633" y="633264"/>
            <a:ext cx="277283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 Variance Explained By the 1</a:t>
            </a:r>
            <a:r>
              <a:rPr b="1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MLEOF Mode: 35.75%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06701" y="127704"/>
            <a:ext cx="2858932" cy="260467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0" name="Google Shape;170;p6"/>
          <p:cNvSpPr/>
          <p:nvPr/>
        </p:nvSpPr>
        <p:spPr>
          <a:xfrm>
            <a:off x="1985433" y="1579033"/>
            <a:ext cx="698500" cy="639234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" name="Google Shape;171;p6"/>
          <p:cNvCxnSpPr/>
          <p:nvPr/>
        </p:nvCxnSpPr>
        <p:spPr>
          <a:xfrm flipH="1" rot="10800000">
            <a:off x="2679700" y="131093"/>
            <a:ext cx="3112868" cy="1452175"/>
          </a:xfrm>
          <a:prstGeom prst="straightConnector1">
            <a:avLst/>
          </a:prstGeom>
          <a:noFill/>
          <a:ln cap="flat" cmpd="sng" w="9525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p6"/>
          <p:cNvCxnSpPr/>
          <p:nvPr/>
        </p:nvCxnSpPr>
        <p:spPr>
          <a:xfrm>
            <a:off x="2679700" y="2218268"/>
            <a:ext cx="3112868" cy="514114"/>
          </a:xfrm>
          <a:prstGeom prst="straightConnector1">
            <a:avLst/>
          </a:prstGeom>
          <a:noFill/>
          <a:ln cap="flat" cmpd="sng" w="9525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" name="Google Shape;173;p6"/>
          <p:cNvSpPr txBox="1"/>
          <p:nvPr/>
        </p:nvSpPr>
        <p:spPr>
          <a:xfrm>
            <a:off x="4796366" y="851345"/>
            <a:ext cx="18358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Tidal propagation in Chesapeake Bay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92568" y="2881083"/>
            <a:ext cx="2873065" cy="218881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5" name="Google Shape;175;p6"/>
          <p:cNvSpPr/>
          <p:nvPr/>
        </p:nvSpPr>
        <p:spPr>
          <a:xfrm>
            <a:off x="1585055" y="2329372"/>
            <a:ext cx="589478" cy="639235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6" name="Google Shape;176;p6"/>
          <p:cNvCxnSpPr/>
          <p:nvPr/>
        </p:nvCxnSpPr>
        <p:spPr>
          <a:xfrm>
            <a:off x="2181599" y="2329373"/>
            <a:ext cx="3610969" cy="551710"/>
          </a:xfrm>
          <a:prstGeom prst="straightConnector1">
            <a:avLst/>
          </a:prstGeom>
          <a:noFill/>
          <a:ln cap="flat" cmpd="sng" w="9525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p6"/>
          <p:cNvCxnSpPr/>
          <p:nvPr/>
        </p:nvCxnSpPr>
        <p:spPr>
          <a:xfrm>
            <a:off x="2181599" y="2968607"/>
            <a:ext cx="3610969" cy="2133465"/>
          </a:xfrm>
          <a:prstGeom prst="straightConnector1">
            <a:avLst/>
          </a:prstGeom>
          <a:noFill/>
          <a:ln cap="flat" cmpd="sng" w="9525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p6"/>
          <p:cNvSpPr txBox="1"/>
          <p:nvPr/>
        </p:nvSpPr>
        <p:spPr>
          <a:xfrm>
            <a:off x="6122081" y="2854641"/>
            <a:ext cx="18605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Grid Boundary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" name="Google Shape;179;p6"/>
          <p:cNvCxnSpPr/>
          <p:nvPr/>
        </p:nvCxnSpPr>
        <p:spPr>
          <a:xfrm>
            <a:off x="7107735" y="3047988"/>
            <a:ext cx="216960" cy="288608"/>
          </a:xfrm>
          <a:prstGeom prst="straightConnector1">
            <a:avLst/>
          </a:prstGeom>
          <a:noFill/>
          <a:ln cap="flat" cmpd="sng" w="28575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0" name="Google Shape;180;p6"/>
          <p:cNvSpPr txBox="1"/>
          <p:nvPr/>
        </p:nvSpPr>
        <p:spPr>
          <a:xfrm>
            <a:off x="5789734" y="3198097"/>
            <a:ext cx="12576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River Network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" name="Google Shape;181;p6"/>
          <p:cNvCxnSpPr/>
          <p:nvPr/>
        </p:nvCxnSpPr>
        <p:spPr>
          <a:xfrm>
            <a:off x="6272923" y="3427941"/>
            <a:ext cx="213912" cy="547551"/>
          </a:xfrm>
          <a:prstGeom prst="straightConnector1">
            <a:avLst/>
          </a:prstGeom>
          <a:noFill/>
          <a:ln cap="flat" cmpd="sng" w="28575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2" name="Google Shape;182;p6"/>
          <p:cNvCxnSpPr/>
          <p:nvPr/>
        </p:nvCxnSpPr>
        <p:spPr>
          <a:xfrm>
            <a:off x="5600226" y="1244781"/>
            <a:ext cx="849898" cy="1076786"/>
          </a:xfrm>
          <a:prstGeom prst="straightConnector1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3" name="Google Shape;183;p6"/>
          <p:cNvCxnSpPr/>
          <p:nvPr/>
        </p:nvCxnSpPr>
        <p:spPr>
          <a:xfrm>
            <a:off x="5600226" y="1244781"/>
            <a:ext cx="751562" cy="554478"/>
          </a:xfrm>
          <a:prstGeom prst="straightConnector1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4" name="Google Shape;184;p6"/>
          <p:cNvCxnSpPr/>
          <p:nvPr/>
        </p:nvCxnSpPr>
        <p:spPr>
          <a:xfrm>
            <a:off x="5600226" y="1244781"/>
            <a:ext cx="886609" cy="216930"/>
          </a:xfrm>
          <a:prstGeom prst="straightConnector1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/>
          <p:cNvSpPr txBox="1"/>
          <p:nvPr/>
        </p:nvSpPr>
        <p:spPr>
          <a:xfrm>
            <a:off x="2633940" y="-7534"/>
            <a:ext cx="3636434" cy="6003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2564"/>
              <a:buFont typeface="Maven Pro"/>
              <a:buNone/>
            </a:pPr>
            <a:r>
              <a:rPr b="1" i="0" lang="en-US" sz="2800" u="none" cap="none" strike="noStrike">
                <a:solidFill>
                  <a:srgbClr val="0070C0"/>
                </a:solidFill>
                <a:latin typeface="Maven Pro"/>
                <a:ea typeface="Maven Pro"/>
                <a:cs typeface="Maven Pro"/>
                <a:sym typeface="Maven Pro"/>
              </a:rPr>
              <a:t>The 2</a:t>
            </a:r>
            <a:r>
              <a:rPr b="1" baseline="30000" i="0" lang="en-US" sz="2800" u="none" cap="none" strike="noStrike">
                <a:solidFill>
                  <a:srgbClr val="0070C0"/>
                </a:solidFill>
                <a:latin typeface="Maven Pro"/>
                <a:ea typeface="Maven Pro"/>
                <a:cs typeface="Maven Pro"/>
                <a:sym typeface="Maven Pro"/>
              </a:rPr>
              <a:t>nd</a:t>
            </a:r>
            <a:r>
              <a:rPr b="1" i="0" lang="en-US" sz="2800" u="none" cap="none" strike="noStrike">
                <a:solidFill>
                  <a:srgbClr val="0070C0"/>
                </a:solidFill>
                <a:latin typeface="Maven Pro"/>
                <a:ea typeface="Maven Pro"/>
                <a:cs typeface="Maven Pro"/>
                <a:sym typeface="Maven Pro"/>
              </a:rPr>
              <a:t> MLEOF Mode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48267"/>
            <a:ext cx="4418453" cy="4195233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7"/>
          <p:cNvSpPr txBox="1"/>
          <p:nvPr/>
        </p:nvSpPr>
        <p:spPr>
          <a:xfrm>
            <a:off x="0" y="1020141"/>
            <a:ext cx="2171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 Variance Explained By the 2</a:t>
            </a:r>
            <a:r>
              <a:rPr b="1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MLEOF mode: 29.36%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161465" y="499274"/>
            <a:ext cx="7861856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2</a:t>
            </a:r>
            <a:r>
              <a:rPr b="1" baseline="3000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MLEOF mode mainly account for river flow effect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7"/>
          <p:cNvPicPr preferRelativeResize="0"/>
          <p:nvPr/>
        </p:nvPicPr>
        <p:blipFill rotWithShape="1">
          <a:blip r:embed="rId4">
            <a:alphaModFix/>
          </a:blip>
          <a:srcRect b="0" l="0" r="1734" t="0"/>
          <a:stretch/>
        </p:blipFill>
        <p:spPr>
          <a:xfrm>
            <a:off x="4826001" y="3466602"/>
            <a:ext cx="3965140" cy="153719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4" name="Google Shape;194;p7"/>
          <p:cNvSpPr/>
          <p:nvPr/>
        </p:nvSpPr>
        <p:spPr>
          <a:xfrm>
            <a:off x="355600" y="2881082"/>
            <a:ext cx="630767" cy="281129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" name="Google Shape;195;p7"/>
          <p:cNvCxnSpPr/>
          <p:nvPr/>
        </p:nvCxnSpPr>
        <p:spPr>
          <a:xfrm>
            <a:off x="986367" y="2881083"/>
            <a:ext cx="3839633" cy="585519"/>
          </a:xfrm>
          <a:prstGeom prst="straightConnector1">
            <a:avLst/>
          </a:prstGeom>
          <a:noFill/>
          <a:ln cap="flat" cmpd="sng" w="9525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6" name="Google Shape;196;p7"/>
          <p:cNvCxnSpPr/>
          <p:nvPr/>
        </p:nvCxnSpPr>
        <p:spPr>
          <a:xfrm>
            <a:off x="986367" y="3162211"/>
            <a:ext cx="3839633" cy="1841589"/>
          </a:xfrm>
          <a:prstGeom prst="straightConnector1">
            <a:avLst/>
          </a:prstGeom>
          <a:noFill/>
          <a:ln cap="flat" cmpd="sng" w="9525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7" name="Google Shape;197;p7"/>
          <p:cNvSpPr txBox="1"/>
          <p:nvPr/>
        </p:nvSpPr>
        <p:spPr>
          <a:xfrm>
            <a:off x="4725549" y="4726801"/>
            <a:ext cx="30896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river flow effect on water level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"/>
          <p:cNvSpPr/>
          <p:nvPr/>
        </p:nvSpPr>
        <p:spPr>
          <a:xfrm rot="-3436632">
            <a:off x="5800875" y="4521709"/>
            <a:ext cx="618816" cy="5148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87449" y="1193520"/>
            <a:ext cx="4342647" cy="209095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7"/>
          <p:cNvSpPr txBox="1"/>
          <p:nvPr/>
        </p:nvSpPr>
        <p:spPr>
          <a:xfrm>
            <a:off x="4826000" y="893051"/>
            <a:ext cx="386676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 Correlation: R(amplitude, flow)=0.907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 txBox="1"/>
          <p:nvPr/>
        </p:nvSpPr>
        <p:spPr>
          <a:xfrm>
            <a:off x="2269065" y="31199"/>
            <a:ext cx="6189135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Development of ML model For STOFS3D-Atlantic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8"/>
          <p:cNvSpPr txBox="1"/>
          <p:nvPr/>
        </p:nvSpPr>
        <p:spPr>
          <a:xfrm>
            <a:off x="214593" y="596157"/>
            <a:ext cx="842987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MLEOF analysis, we only need to simulate the amplitude of MLEOF modes.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8"/>
          <p:cNvSpPr txBox="1"/>
          <p:nvPr/>
        </p:nvSpPr>
        <p:spPr>
          <a:xfrm>
            <a:off x="1539739" y="1091952"/>
            <a:ext cx="249299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X(T,N)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=&gt; </a:t>
            </a:r>
            <a:r>
              <a:rPr b="1" i="1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A(T,M)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P(M,N)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8"/>
          <p:cNvSpPr/>
          <p:nvPr/>
        </p:nvSpPr>
        <p:spPr>
          <a:xfrm>
            <a:off x="4275667" y="889031"/>
            <a:ext cx="3273653" cy="698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number of spatial points:    </a:t>
            </a: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=3 million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number of MLEOF modes:  </a:t>
            </a: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=112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 txBox="1"/>
          <p:nvPr/>
        </p:nvSpPr>
        <p:spPr>
          <a:xfrm>
            <a:off x="2499709" y="1880622"/>
            <a:ext cx="256192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ML model structure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0" name="Google Shape;210;p8"/>
          <p:cNvCxnSpPr/>
          <p:nvPr/>
        </p:nvCxnSpPr>
        <p:spPr>
          <a:xfrm flipH="1" rot="10800000">
            <a:off x="0" y="1612651"/>
            <a:ext cx="9144000" cy="53717"/>
          </a:xfrm>
          <a:prstGeom prst="straightConnector1">
            <a:avLst/>
          </a:prstGeom>
          <a:noFill/>
          <a:ln cap="flat" cmpd="sng" w="38100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1" name="Google Shape;211;p8"/>
          <p:cNvSpPr/>
          <p:nvPr/>
        </p:nvSpPr>
        <p:spPr>
          <a:xfrm>
            <a:off x="431053" y="2705466"/>
            <a:ext cx="1171439" cy="35983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River Flow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8"/>
          <p:cNvSpPr/>
          <p:nvPr/>
        </p:nvSpPr>
        <p:spPr>
          <a:xfrm>
            <a:off x="431053" y="3275649"/>
            <a:ext cx="1171439" cy="39556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Elevation B.C.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8"/>
          <p:cNvSpPr/>
          <p:nvPr/>
        </p:nvSpPr>
        <p:spPr>
          <a:xfrm>
            <a:off x="431053" y="3842917"/>
            <a:ext cx="1171439" cy="35983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8"/>
          <p:cNvSpPr/>
          <p:nvPr/>
        </p:nvSpPr>
        <p:spPr>
          <a:xfrm>
            <a:off x="431053" y="4374449"/>
            <a:ext cx="1171439" cy="4082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Air Pressure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2608388" y="2713932"/>
            <a:ext cx="169333" cy="89615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8"/>
          <p:cNvSpPr txBox="1"/>
          <p:nvPr/>
        </p:nvSpPr>
        <p:spPr>
          <a:xfrm>
            <a:off x="2378450" y="2409100"/>
            <a:ext cx="83656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cnn</a:t>
            </a:r>
            <a:r>
              <a:rPr b="1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3074280" y="2397689"/>
            <a:ext cx="6418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cnn</a:t>
            </a:r>
            <a:r>
              <a:rPr b="1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8" name="Google Shape;218;p8"/>
          <p:cNvCxnSpPr>
            <a:stCxn id="211" idx="3"/>
            <a:endCxn id="215" idx="1"/>
          </p:cNvCxnSpPr>
          <p:nvPr/>
        </p:nvCxnSpPr>
        <p:spPr>
          <a:xfrm>
            <a:off x="1602492" y="2885383"/>
            <a:ext cx="1005900" cy="276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9" name="Google Shape;219;p8"/>
          <p:cNvCxnSpPr>
            <a:endCxn id="215" idx="1"/>
          </p:cNvCxnSpPr>
          <p:nvPr/>
        </p:nvCxnSpPr>
        <p:spPr>
          <a:xfrm flipH="1" rot="10800000">
            <a:off x="1602488" y="3162008"/>
            <a:ext cx="1005900" cy="315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0" name="Google Shape;220;p8"/>
          <p:cNvCxnSpPr>
            <a:endCxn id="215" idx="1"/>
          </p:cNvCxnSpPr>
          <p:nvPr/>
        </p:nvCxnSpPr>
        <p:spPr>
          <a:xfrm flipH="1" rot="10800000">
            <a:off x="1602488" y="3162008"/>
            <a:ext cx="1005900" cy="892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1" name="Google Shape;221;p8"/>
          <p:cNvCxnSpPr>
            <a:endCxn id="215" idx="1"/>
          </p:cNvCxnSpPr>
          <p:nvPr/>
        </p:nvCxnSpPr>
        <p:spPr>
          <a:xfrm flipH="1" rot="10800000">
            <a:off x="1619288" y="3162008"/>
            <a:ext cx="989100" cy="1466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2" name="Google Shape;222;p8"/>
          <p:cNvSpPr/>
          <p:nvPr/>
        </p:nvSpPr>
        <p:spPr>
          <a:xfrm>
            <a:off x="3268082" y="2705466"/>
            <a:ext cx="169333" cy="89615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2907060" y="3009592"/>
            <a:ext cx="294385" cy="15241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3951612" y="2705466"/>
            <a:ext cx="169333" cy="89615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"/>
          <p:cNvSpPr txBox="1"/>
          <p:nvPr/>
        </p:nvSpPr>
        <p:spPr>
          <a:xfrm>
            <a:off x="3781128" y="2393532"/>
            <a:ext cx="7858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lstm</a:t>
            </a:r>
            <a:endParaRPr b="1" baseline="3000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3566015" y="2996969"/>
            <a:ext cx="294385" cy="15241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8"/>
          <p:cNvSpPr/>
          <p:nvPr/>
        </p:nvSpPr>
        <p:spPr>
          <a:xfrm>
            <a:off x="4650000" y="2701309"/>
            <a:ext cx="169333" cy="89615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8"/>
          <p:cNvSpPr txBox="1"/>
          <p:nvPr/>
        </p:nvSpPr>
        <p:spPr>
          <a:xfrm>
            <a:off x="4397112" y="2393531"/>
            <a:ext cx="7858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flatten</a:t>
            </a:r>
            <a:endParaRPr b="1" baseline="3000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4260582" y="3009592"/>
            <a:ext cx="294385" cy="15241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5293422" y="2692393"/>
            <a:ext cx="169333" cy="89615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5157008" y="2400335"/>
            <a:ext cx="4371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FC</a:t>
            </a:r>
            <a:endParaRPr b="1" baseline="3000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4936829" y="3009592"/>
            <a:ext cx="294385" cy="15241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3437415" y="3994327"/>
            <a:ext cx="686509" cy="89615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8"/>
          <p:cNvSpPr txBox="1"/>
          <p:nvPr/>
        </p:nvSpPr>
        <p:spPr>
          <a:xfrm>
            <a:off x="3434489" y="3695782"/>
            <a:ext cx="7858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lstm</a:t>
            </a:r>
            <a:endParaRPr b="1" baseline="3000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5" name="Google Shape;235;p8"/>
          <p:cNvCxnSpPr>
            <a:stCxn id="211" idx="3"/>
            <a:endCxn id="233" idx="1"/>
          </p:cNvCxnSpPr>
          <p:nvPr/>
        </p:nvCxnSpPr>
        <p:spPr>
          <a:xfrm>
            <a:off x="1602492" y="2885383"/>
            <a:ext cx="1834800" cy="1557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6" name="Google Shape;236;p8"/>
          <p:cNvCxnSpPr>
            <a:stCxn id="212" idx="3"/>
            <a:endCxn id="233" idx="1"/>
          </p:cNvCxnSpPr>
          <p:nvPr/>
        </p:nvCxnSpPr>
        <p:spPr>
          <a:xfrm>
            <a:off x="1602492" y="3473434"/>
            <a:ext cx="1834800" cy="969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7" name="Google Shape;237;p8"/>
          <p:cNvCxnSpPr>
            <a:endCxn id="233" idx="1"/>
          </p:cNvCxnSpPr>
          <p:nvPr/>
        </p:nvCxnSpPr>
        <p:spPr>
          <a:xfrm>
            <a:off x="1602615" y="4050903"/>
            <a:ext cx="1834800" cy="391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8" name="Google Shape;238;p8"/>
          <p:cNvCxnSpPr>
            <a:endCxn id="233" idx="1"/>
          </p:cNvCxnSpPr>
          <p:nvPr/>
        </p:nvCxnSpPr>
        <p:spPr>
          <a:xfrm flipH="1" rot="10800000">
            <a:off x="1602615" y="4442403"/>
            <a:ext cx="1834800" cy="160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9" name="Google Shape;239;p8"/>
          <p:cNvSpPr/>
          <p:nvPr/>
        </p:nvSpPr>
        <p:spPr>
          <a:xfrm>
            <a:off x="4620725" y="3991825"/>
            <a:ext cx="169333" cy="896152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"/>
          <p:cNvSpPr txBox="1"/>
          <p:nvPr/>
        </p:nvSpPr>
        <p:spPr>
          <a:xfrm>
            <a:off x="4490969" y="3689028"/>
            <a:ext cx="4371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FC</a:t>
            </a:r>
            <a:endParaRPr b="1" baseline="3000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"/>
          <p:cNvSpPr/>
          <p:nvPr/>
        </p:nvSpPr>
        <p:spPr>
          <a:xfrm>
            <a:off x="4249919" y="4253470"/>
            <a:ext cx="294385" cy="15241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" name="Google Shape;242;p8"/>
          <p:cNvCxnSpPr/>
          <p:nvPr/>
        </p:nvCxnSpPr>
        <p:spPr>
          <a:xfrm>
            <a:off x="5488642" y="2996969"/>
            <a:ext cx="871817" cy="990623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3" name="Google Shape;243;p8"/>
          <p:cNvCxnSpPr/>
          <p:nvPr/>
        </p:nvCxnSpPr>
        <p:spPr>
          <a:xfrm flipH="1" rot="10800000">
            <a:off x="4834129" y="3991825"/>
            <a:ext cx="1526330" cy="448077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4" name="Google Shape;244;p8"/>
          <p:cNvSpPr/>
          <p:nvPr/>
        </p:nvSpPr>
        <p:spPr>
          <a:xfrm>
            <a:off x="5877508" y="3725622"/>
            <a:ext cx="300300" cy="304800"/>
          </a:xfrm>
          <a:prstGeom prst="flowChartConnector">
            <a:avLst/>
          </a:prstGeom>
          <a:solidFill>
            <a:schemeClr val="accent1"/>
          </a:solidFill>
          <a:ln cap="flat" cmpd="sng" w="25400">
            <a:solidFill>
              <a:srgbClr val="08485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"/>
          <p:cNvSpPr txBox="1"/>
          <p:nvPr/>
        </p:nvSpPr>
        <p:spPr>
          <a:xfrm>
            <a:off x="6346199" y="3773252"/>
            <a:ext cx="9028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(T,M)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"/>
          <p:cNvSpPr txBox="1"/>
          <p:nvPr/>
        </p:nvSpPr>
        <p:spPr>
          <a:xfrm>
            <a:off x="72627" y="1997740"/>
            <a:ext cx="17764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Forcing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(from STOF3D model)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8"/>
          <p:cNvSpPr txBox="1"/>
          <p:nvPr/>
        </p:nvSpPr>
        <p:spPr>
          <a:xfrm>
            <a:off x="6374801" y="1820727"/>
            <a:ext cx="2696572" cy="1021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Training:   2000 -  2019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Validation: 2020 – 2022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Testing: 2023-2025 (Forecast)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8"/>
          <p:cNvSpPr/>
          <p:nvPr/>
        </p:nvSpPr>
        <p:spPr>
          <a:xfrm>
            <a:off x="6225017" y="1967341"/>
            <a:ext cx="133312" cy="83675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0761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934" y="933450"/>
            <a:ext cx="9177867" cy="4210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9"/>
          <p:cNvSpPr txBox="1"/>
          <p:nvPr/>
        </p:nvSpPr>
        <p:spPr>
          <a:xfrm>
            <a:off x="313265" y="39413"/>
            <a:ext cx="6769101" cy="5312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43590"/>
              <a:buFont typeface="Maven Pro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Comparison of A</a:t>
            </a:r>
            <a:r>
              <a:rPr b="1" i="0" lang="en-US" sz="2000" u="none" cap="none" strike="noStrike">
                <a:solidFill>
                  <a:srgbClr val="0070C0"/>
                </a:solidFill>
                <a:latin typeface="Maven Pro"/>
                <a:ea typeface="Maven Pro"/>
                <a:cs typeface="Maven Pro"/>
                <a:sym typeface="Maven Pro"/>
              </a:rPr>
              <a:t>mplitudes of </a:t>
            </a: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MLEOF Modes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" name="Google Shape;255;p9"/>
          <p:cNvGrpSpPr/>
          <p:nvPr/>
        </p:nvGrpSpPr>
        <p:grpSpPr>
          <a:xfrm>
            <a:off x="7306070" y="57498"/>
            <a:ext cx="1925537" cy="667041"/>
            <a:chOff x="6878503" y="195257"/>
            <a:chExt cx="1925537" cy="667041"/>
          </a:xfrm>
        </p:grpSpPr>
        <p:cxnSp>
          <p:nvCxnSpPr>
            <p:cNvPr id="256" name="Google Shape;256;p9"/>
            <p:cNvCxnSpPr/>
            <p:nvPr/>
          </p:nvCxnSpPr>
          <p:spPr>
            <a:xfrm>
              <a:off x="6973375" y="344815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6973375" y="666148"/>
              <a:ext cx="403105" cy="0"/>
            </a:xfrm>
            <a:prstGeom prst="straightConnector1">
              <a:avLst/>
            </a:prstGeom>
            <a:noFill/>
            <a:ln cap="flat" cmpd="sng" w="38100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58" name="Google Shape;258;p9"/>
            <p:cNvSpPr txBox="1"/>
            <p:nvPr/>
          </p:nvSpPr>
          <p:spPr>
            <a:xfrm>
              <a:off x="7376480" y="198344"/>
              <a:ext cx="142756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STOFS3D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9"/>
            <p:cNvSpPr txBox="1"/>
            <p:nvPr/>
          </p:nvSpPr>
          <p:spPr>
            <a:xfrm>
              <a:off x="7396603" y="502841"/>
              <a:ext cx="1285385" cy="3077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ML Forecast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6878503" y="195257"/>
              <a:ext cx="1773767" cy="667041"/>
            </a:xfrm>
            <a:prstGeom prst="rect">
              <a:avLst/>
            </a:prstGeom>
            <a:noFill/>
            <a:ln cap="flat" cmpd="sng" w="25400">
              <a:solidFill>
                <a:srgbClr val="08485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9"/>
          <p:cNvSpPr txBox="1"/>
          <p:nvPr/>
        </p:nvSpPr>
        <p:spPr>
          <a:xfrm>
            <a:off x="-20818" y="570639"/>
            <a:ext cx="6734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❑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ML model successfully simulate the leading MLEOF modes of water level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Zhengui Wang</dc:creator>
</cp:coreProperties>
</file>