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23"/>
  </p:notesMasterIdLst>
  <p:sldIdLst>
    <p:sldId id="256" r:id="rId3"/>
    <p:sldId id="257" r:id="rId4"/>
    <p:sldId id="282" r:id="rId5"/>
    <p:sldId id="319" r:id="rId6"/>
    <p:sldId id="284" r:id="rId7"/>
    <p:sldId id="296" r:id="rId8"/>
    <p:sldId id="320" r:id="rId9"/>
    <p:sldId id="321" r:id="rId10"/>
    <p:sldId id="323" r:id="rId11"/>
    <p:sldId id="327" r:id="rId12"/>
    <p:sldId id="325" r:id="rId13"/>
    <p:sldId id="326" r:id="rId14"/>
    <p:sldId id="324" r:id="rId15"/>
    <p:sldId id="310" r:id="rId16"/>
    <p:sldId id="337" r:id="rId17"/>
    <p:sldId id="338" r:id="rId18"/>
    <p:sldId id="339" r:id="rId19"/>
    <p:sldId id="340" r:id="rId20"/>
    <p:sldId id="341" r:id="rId21"/>
    <p:sldId id="342" r:id="rId22"/>
  </p:sldIdLst>
  <p:sldSz cx="9144000" cy="5143500" type="screen16x9"/>
  <p:notesSz cx="6858000" cy="9144000"/>
  <p:embeddedFontLst>
    <p:embeddedFont>
      <p:font typeface="Cambria Math" panose="02040503050406030204" pitchFamily="18" charset="0"/>
      <p:regular r:id="rId24"/>
    </p:embeddedFont>
    <p:embeddedFont>
      <p:font typeface="Maven Pro" panose="020B0604020202020204" charset="0"/>
      <p:regular r:id="rId25"/>
      <p:bold r:id="rId26"/>
    </p:embeddedFont>
    <p:embeddedFont>
      <p:font typeface="Nunito"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492"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f01349756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f01349756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e5f1675d6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e5f1675d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94D70"/>
        </a:solidFill>
        <a:effectLst/>
      </p:bgPr>
    </p:bg>
    <p:spTree>
      <p:nvGrpSpPr>
        <p:cNvPr id="1"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 name="Google Shape;12;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3" name="Google Shape;13;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375123" y="2975525"/>
            <a:ext cx="2347075" cy="1761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rgbClr val="094D70"/>
        </a:solidFill>
        <a:effectLst/>
      </p:bgPr>
    </p:bg>
    <p:spTree>
      <p:nvGrpSpPr>
        <p:cNvPr id="1"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78" name="Google Shape;78;p11"/>
          <p:cNvSpPr txBox="1">
            <a:spLocks noGrp="1"/>
          </p:cNvSpPr>
          <p:nvPr>
            <p:ph type="title"/>
          </p:nvPr>
        </p:nvSpPr>
        <p:spPr>
          <a:xfrm>
            <a:off x="824000" y="1613825"/>
            <a:ext cx="78981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B7CBB-933B-C09E-614E-ADA446AE4580}"/>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9FBAD4CB-CFBE-AC5C-199C-01D8910BF93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5F47C46E-8863-568F-4519-EEB96DD2F9B4}"/>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5" name="Footer Placeholder 4">
            <a:extLst>
              <a:ext uri="{FF2B5EF4-FFF2-40B4-BE49-F238E27FC236}">
                <a16:creationId xmlns:a16="http://schemas.microsoft.com/office/drawing/2014/main" id="{E9E6D55F-6449-8B67-4D6C-FCFA20C2DB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A3B28F-136D-6CEF-D217-7D9FC7B803DD}"/>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2304224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4FB97-C682-7DDF-4436-ED11EAB5DD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DFCEFC-41ED-035C-5C4D-4FE44EA77B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0BD36-2A26-F65B-B3A9-9F1A001C51FF}"/>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5" name="Footer Placeholder 4">
            <a:extLst>
              <a:ext uri="{FF2B5EF4-FFF2-40B4-BE49-F238E27FC236}">
                <a16:creationId xmlns:a16="http://schemas.microsoft.com/office/drawing/2014/main" id="{BD0898D6-D55A-9CAE-D27D-C8E12F8B19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BA85F6-AEB5-2CD3-95BB-8B07D1A888A0}"/>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3805073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09610-2DFB-6188-1784-109F8927C5EA}"/>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68E9710-8892-A333-1322-9B7652E6B818}"/>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F5BA2D-1D42-D878-9F6B-0E68AC8C9729}"/>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5" name="Footer Placeholder 4">
            <a:extLst>
              <a:ext uri="{FF2B5EF4-FFF2-40B4-BE49-F238E27FC236}">
                <a16:creationId xmlns:a16="http://schemas.microsoft.com/office/drawing/2014/main" id="{44C68A89-3ECC-8026-4C9A-9C0A9659E0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BD60DB-3AE0-9ED4-8ABB-2BDDD6554DF6}"/>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3109194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88B2-159D-8902-2397-BCE299BAB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F818A9-FDBF-00C0-961E-7C8D230B02EC}"/>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B63EAC-B3AB-E548-6A92-30AB8F7EA441}"/>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DEF8DF-2769-4B75-FB56-02C005C4ECBF}"/>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6" name="Footer Placeholder 5">
            <a:extLst>
              <a:ext uri="{FF2B5EF4-FFF2-40B4-BE49-F238E27FC236}">
                <a16:creationId xmlns:a16="http://schemas.microsoft.com/office/drawing/2014/main" id="{ADF034A4-DC00-9CE0-2E88-9D001B682E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EF1CFE-CEDB-3BE5-B506-2D2E748E3032}"/>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2217310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047B6-72C6-718D-E5C4-73FA4D43E861}"/>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53BD24-574C-7BBF-8E19-B5CC8B9B6B02}"/>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D4C3607-66D1-8227-1B76-D3F0CA60538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3C9425-4740-E1D3-FE71-F4F140853433}"/>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8DDA9EE-A546-CC72-0F70-392B7AF6394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2A35443-BEFD-F0B5-3E74-C2ACB32B2A51}"/>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8" name="Footer Placeholder 7">
            <a:extLst>
              <a:ext uri="{FF2B5EF4-FFF2-40B4-BE49-F238E27FC236}">
                <a16:creationId xmlns:a16="http://schemas.microsoft.com/office/drawing/2014/main" id="{89757BFC-C0A7-A228-4DDC-58899E3802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823259-5ECE-F642-393A-17F257AFE52B}"/>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7061819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77034-D9E7-A0B1-472D-2998BBFC9A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168DCE-ACEF-8D54-1400-37ADDADCDA5D}"/>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4" name="Footer Placeholder 3">
            <a:extLst>
              <a:ext uri="{FF2B5EF4-FFF2-40B4-BE49-F238E27FC236}">
                <a16:creationId xmlns:a16="http://schemas.microsoft.com/office/drawing/2014/main" id="{A3FCDD6D-AD4C-21EB-C9A2-2CA809C7BF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7270A1-1E05-168E-FFEB-DDE83F7B88FF}"/>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3568255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A88BA5-43A1-5A6E-4B61-E538AA864472}"/>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3" name="Footer Placeholder 2">
            <a:extLst>
              <a:ext uri="{FF2B5EF4-FFF2-40B4-BE49-F238E27FC236}">
                <a16:creationId xmlns:a16="http://schemas.microsoft.com/office/drawing/2014/main" id="{CEEFD543-6BDF-E6DA-0E9E-430156D925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44B3A4-7A38-A633-9270-21562C208BFE}"/>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24910061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045CE-AF73-EA99-7560-AC73D8E5D09E}"/>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DB4FA9B6-BEB8-1A6F-126E-CE45C498E3CA}"/>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713FA5-9854-3263-8A75-FE3483D9C8E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AD979-EF1F-88C4-7FAE-7FD0B5C11C7D}"/>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6" name="Footer Placeholder 5">
            <a:extLst>
              <a:ext uri="{FF2B5EF4-FFF2-40B4-BE49-F238E27FC236}">
                <a16:creationId xmlns:a16="http://schemas.microsoft.com/office/drawing/2014/main" id="{723D684A-5F57-74F3-75BA-99A09D806D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D982CB-B9AC-FDF2-F3B4-3FF706C66BED}"/>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4279991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F9CB9C"/>
        </a:solidFill>
        <a:effectLst/>
      </p:bgPr>
    </p:bg>
    <p:spTree>
      <p:nvGrpSpPr>
        <p:cNvPr id="1"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a:spLocks noGrp="1"/>
          </p:cNvSpPr>
          <p:nvPr>
            <p:ph type="title"/>
          </p:nvPr>
        </p:nvSpPr>
        <p:spPr>
          <a:xfrm>
            <a:off x="824000" y="1613825"/>
            <a:ext cx="7898100" cy="18729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a:endParaRPr/>
          </a:p>
        </p:txBody>
      </p:sp>
      <p:sp>
        <p:nvSpPr>
          <p:cNvPr id="18" name="Google Shape;18;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65B9F-8B76-1AD5-C06C-39EC95399B70}"/>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51D9C0D-F9AD-949D-CAA5-040EFC45BB5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8165DDB-6C6B-2ECD-BF1B-FF5F1FFC1159}"/>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FDA1D7F-4F9F-6315-6B33-1D391452B828}"/>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6" name="Footer Placeholder 5">
            <a:extLst>
              <a:ext uri="{FF2B5EF4-FFF2-40B4-BE49-F238E27FC236}">
                <a16:creationId xmlns:a16="http://schemas.microsoft.com/office/drawing/2014/main" id="{5A295B94-40E8-40AE-4A2C-D629BC0259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67A7B8-A433-5C8A-8E1B-A16B43E8EC27}"/>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1626179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3582A-FA54-2B97-5FA5-277C53C1A3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80A92A-4CFD-488E-0DEC-29629F41B4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B72D58-5DE5-2133-8D08-D64479A1D099}"/>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5" name="Footer Placeholder 4">
            <a:extLst>
              <a:ext uri="{FF2B5EF4-FFF2-40B4-BE49-F238E27FC236}">
                <a16:creationId xmlns:a16="http://schemas.microsoft.com/office/drawing/2014/main" id="{F7C01D02-1567-4CA0-2DB3-51CA045AC6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8EBFA6-5489-ECE5-630C-28F7FD9B3773}"/>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582792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FCD785-FEB9-AED2-E90A-38B5387FD842}"/>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CD2902-EFFB-2718-97EB-1945867E740D}"/>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C4C58-AB4A-6864-0CD7-48B158E46DE3}"/>
              </a:ext>
            </a:extLst>
          </p:cNvPr>
          <p:cNvSpPr>
            <a:spLocks noGrp="1"/>
          </p:cNvSpPr>
          <p:nvPr>
            <p:ph type="dt" sz="half" idx="10"/>
          </p:nvPr>
        </p:nvSpPr>
        <p:spPr/>
        <p:txBody>
          <a:bodyPr/>
          <a:lstStyle/>
          <a:p>
            <a:fld id="{A6FB4513-8005-49D1-91B4-B23DF48283D3}" type="datetimeFigureOut">
              <a:rPr lang="en-US" smtClean="0"/>
              <a:t>7/15/2026</a:t>
            </a:fld>
            <a:endParaRPr lang="en-US"/>
          </a:p>
        </p:txBody>
      </p:sp>
      <p:sp>
        <p:nvSpPr>
          <p:cNvPr id="5" name="Footer Placeholder 4">
            <a:extLst>
              <a:ext uri="{FF2B5EF4-FFF2-40B4-BE49-F238E27FC236}">
                <a16:creationId xmlns:a16="http://schemas.microsoft.com/office/drawing/2014/main" id="{7A7F417D-A10F-70F4-3FD4-16B9E0D50A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766E15-01EF-CA0B-2CD3-EC61AE390568}"/>
              </a:ext>
            </a:extLst>
          </p:cNvPr>
          <p:cNvSpPr>
            <a:spLocks noGrp="1"/>
          </p:cNvSpPr>
          <p:nvPr>
            <p:ph type="sldNum" sz="quarter" idx="12"/>
          </p:nvPr>
        </p:nvSpPr>
        <p:spPr/>
        <p:txBody>
          <a:bodyPr/>
          <a:lstStyle/>
          <a:p>
            <a:fld id="{588BD952-8931-4DD2-9316-81A39E39CC00}" type="slidenum">
              <a:rPr lang="en-US" smtClean="0"/>
              <a:t>‹#›</a:t>
            </a:fld>
            <a:endParaRPr lang="en-US"/>
          </a:p>
        </p:txBody>
      </p:sp>
    </p:spTree>
    <p:extLst>
      <p:ext uri="{BB962C8B-B14F-4D97-AF65-F5344CB8AC3E}">
        <p14:creationId xmlns:p14="http://schemas.microsoft.com/office/powerpoint/2010/main" val="1097207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23" name="Google Shape;23;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27" name="Google Shape;27;p4"/>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28" name="Google Shape;28;p4"/>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1" name="Google Shape;31;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2" name="Google Shape;32;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34" name="Google Shape;34;p5"/>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37" name="Google Shape;37;p5"/>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38" name="Google Shape;38;p5"/>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42" name="Google Shape;42;p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45" name="Google Shape;45;p6"/>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46" name="Google Shape;46;p6"/>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9" name="Google Shape;49;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51" name="Google Shape;51;p7"/>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54" name="Google Shape;54;p7"/>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55" name="Google Shape;55;p7"/>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F9CB9C"/>
        </a:solidFill>
        <a:effectLst/>
      </p:bgPr>
    </p:bg>
    <p:spTree>
      <p:nvGrpSpPr>
        <p:cNvPr id="1"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a:endParaRPr/>
          </a:p>
        </p:txBody>
      </p:sp>
      <p:sp>
        <p:nvSpPr>
          <p:cNvPr id="59" name="Google Shape;59;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3" name="Google Shape;63;p9"/>
          <p:cNvSpPr txBox="1">
            <a:spLocks noGrp="1"/>
          </p:cNvSpPr>
          <p:nvPr>
            <p:ph type="body" idx="2"/>
          </p:nvPr>
        </p:nvSpPr>
        <p:spPr>
          <a:xfrm>
            <a:off x="4877425" y="1040075"/>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4" name="Google Shape;6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66" name="Google Shape;66;p9"/>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69" name="Google Shape;69;p9"/>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70" name="Google Shape;70;p9"/>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rmAutofit/>
          </a:bodyPr>
          <a:lstStyle>
            <a:lvl1pPr marL="457200" lvl="0" indent="-228600">
              <a:lnSpc>
                <a:spcPct val="100000"/>
              </a:lnSpc>
              <a:spcBef>
                <a:spcPts val="0"/>
              </a:spcBef>
              <a:spcAft>
                <a:spcPts val="0"/>
              </a:spcAft>
              <a:buSzPts val="1300"/>
              <a:buNone/>
              <a:defRPr/>
            </a:lvl1pPr>
          </a:lstStyle>
          <a:p>
            <a:endParaRPr/>
          </a:p>
        </p:txBody>
      </p:sp>
      <p:sp>
        <p:nvSpPr>
          <p:cNvPr id="73" name="Google Shape;73;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96B437-7AFC-ACDC-1647-F26F2FD126E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9AD080-7596-C527-FC7E-D420EA95526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DC43EE-983D-02D5-F5E1-63BB05DEBB9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A6FB4513-8005-49D1-91B4-B23DF48283D3}" type="datetimeFigureOut">
              <a:rPr lang="en-US" smtClean="0"/>
              <a:t>7/15/2026</a:t>
            </a:fld>
            <a:endParaRPr lang="en-US"/>
          </a:p>
        </p:txBody>
      </p:sp>
      <p:sp>
        <p:nvSpPr>
          <p:cNvPr id="5" name="Footer Placeholder 4">
            <a:extLst>
              <a:ext uri="{FF2B5EF4-FFF2-40B4-BE49-F238E27FC236}">
                <a16:creationId xmlns:a16="http://schemas.microsoft.com/office/drawing/2014/main" id="{EEBF756A-DC46-E13B-BB29-A8700FE5C8FE}"/>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2425E4D-E51D-1F01-EEC9-B45B58453D1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588BD952-8931-4DD2-9316-81A39E39CC00}" type="slidenum">
              <a:rPr lang="en-US" smtClean="0"/>
              <a:t>‹#›</a:t>
            </a:fld>
            <a:endParaRPr lang="en-US"/>
          </a:p>
        </p:txBody>
      </p:sp>
    </p:spTree>
    <p:extLst>
      <p:ext uri="{BB962C8B-B14F-4D97-AF65-F5344CB8AC3E}">
        <p14:creationId xmlns:p14="http://schemas.microsoft.com/office/powerpoint/2010/main" val="2906026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8.xml"/><Relationship Id="rId6" Type="http://schemas.openxmlformats.org/officeDocument/2006/relationships/image" Target="../media/image38.png"/><Relationship Id="rId5" Type="http://schemas.openxmlformats.org/officeDocument/2006/relationships/image" Target="../media/image14.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8.xml"/><Relationship Id="rId6" Type="http://schemas.openxmlformats.org/officeDocument/2006/relationships/image" Target="../media/image14.png"/><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8.xml"/><Relationship Id="rId6" Type="http://schemas.openxmlformats.org/officeDocument/2006/relationships/image" Target="../media/image14.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824000" y="610750"/>
            <a:ext cx="5511486" cy="1872900"/>
          </a:xfrm>
          <a:prstGeom prst="rect">
            <a:avLst/>
          </a:prstGeom>
          <a:noFill/>
          <a:ln>
            <a:noFill/>
          </a:ln>
        </p:spPr>
        <p:txBody>
          <a:bodyPr spcFirstLastPara="1" wrap="square" lIns="91425" tIns="91425" rIns="91425" bIns="91425" anchor="t" anchorCtr="0">
            <a:noAutofit/>
          </a:bodyPr>
          <a:lstStyle/>
          <a:p>
            <a:pPr algn="ctr">
              <a:lnSpc>
                <a:spcPct val="115000"/>
              </a:lnSpc>
              <a:spcAft>
                <a:spcPts val="800"/>
              </a:spcAft>
            </a:pPr>
            <a:r>
              <a:rPr lang="en-US" sz="2800" kern="100" dirty="0">
                <a:latin typeface="Times New Roman" panose="02020603050405020304" pitchFamily="18" charset="0"/>
                <a:ea typeface="Aptos" panose="020B0004020202020204" pitchFamily="34" charset="0"/>
                <a:cs typeface="Times New Roman" panose="02020603050405020304" pitchFamily="18" charset="0"/>
              </a:rPr>
              <a:t>Accelerating UFS Model Development Cycles Through a Process-Oriented, Machine Learning–Based Framework</a:t>
            </a:r>
            <a:endParaRPr lang="en-US" sz="28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86" name="Google Shape;86;p13"/>
          <p:cNvSpPr txBox="1">
            <a:spLocks noGrp="1"/>
          </p:cNvSpPr>
          <p:nvPr>
            <p:ph type="subTitle" idx="1"/>
          </p:nvPr>
        </p:nvSpPr>
        <p:spPr>
          <a:xfrm>
            <a:off x="1037607" y="2994906"/>
            <a:ext cx="4933985" cy="1537844"/>
          </a:xfrm>
          <a:prstGeom prst="rect">
            <a:avLst/>
          </a:prstGeom>
        </p:spPr>
        <p:txBody>
          <a:bodyPr spcFirstLastPara="1" wrap="square" lIns="91425" tIns="91425" rIns="91425" bIns="91425" anchor="t" anchorCtr="0">
            <a:normAutofit fontScale="40000" lnSpcReduction="20000"/>
          </a:bodyPr>
          <a:lstStyle/>
          <a:p>
            <a:pPr marL="0" algn="ctr">
              <a:lnSpc>
                <a:spcPct val="107000"/>
              </a:lnSpc>
              <a:spcAft>
                <a:spcPts val="800"/>
              </a:spcAft>
            </a:pPr>
            <a:r>
              <a:rPr lang="en-US" sz="3800" b="1" kern="100" dirty="0">
                <a:latin typeface="Times New Roman" panose="02020603050405020304" pitchFamily="18" charset="0"/>
                <a:ea typeface="Aptos" panose="020B0004020202020204" pitchFamily="34" charset="0"/>
                <a:cs typeface="Times New Roman" panose="02020603050405020304" pitchFamily="18" charset="0"/>
              </a:rPr>
              <a:t>Augustin Vintzileos</a:t>
            </a:r>
            <a:r>
              <a:rPr lang="en-US" sz="3800" kern="100" baseline="30000" dirty="0">
                <a:latin typeface="Times New Roman" panose="02020603050405020304" pitchFamily="18" charset="0"/>
                <a:ea typeface="Aptos" panose="020B0004020202020204" pitchFamily="34" charset="0"/>
                <a:cs typeface="Times New Roman" panose="02020603050405020304" pitchFamily="18" charset="0"/>
              </a:rPr>
              <a:t>(1)(2)</a:t>
            </a:r>
          </a:p>
          <a:p>
            <a:pPr marL="0" algn="ctr">
              <a:lnSpc>
                <a:spcPct val="107000"/>
              </a:lnSpc>
              <a:spcAft>
                <a:spcPts val="800"/>
              </a:spcAft>
            </a:pPr>
            <a:r>
              <a:rPr lang="en-US" sz="3800" b="1" kern="100" dirty="0">
                <a:latin typeface="Times New Roman" panose="02020603050405020304" pitchFamily="18" charset="0"/>
                <a:ea typeface="Aptos" panose="020B0004020202020204" pitchFamily="34" charset="0"/>
                <a:cs typeface="Times New Roman" panose="02020603050405020304" pitchFamily="18" charset="0"/>
              </a:rPr>
              <a:t>Benjamin A. Cash</a:t>
            </a:r>
            <a:r>
              <a:rPr lang="en-US" sz="3800" kern="100" baseline="30000" dirty="0">
                <a:latin typeface="Times New Roman" panose="02020603050405020304" pitchFamily="18" charset="0"/>
                <a:ea typeface="Aptos" panose="020B0004020202020204" pitchFamily="34" charset="0"/>
                <a:cs typeface="Times New Roman" panose="02020603050405020304" pitchFamily="18" charset="0"/>
              </a:rPr>
              <a:t>(2)</a:t>
            </a:r>
            <a:r>
              <a:rPr lang="en-US" sz="3800" kern="100" dirty="0">
                <a:latin typeface="Times New Roman" panose="02020603050405020304" pitchFamily="18" charset="0"/>
                <a:ea typeface="Aptos" panose="020B0004020202020204" pitchFamily="34" charset="0"/>
                <a:cs typeface="Times New Roman" panose="02020603050405020304" pitchFamily="18" charset="0"/>
              </a:rPr>
              <a:t>, and </a:t>
            </a:r>
            <a:r>
              <a:rPr lang="en-US" sz="3800" b="1" kern="100" dirty="0">
                <a:latin typeface="Times New Roman" panose="02020603050405020304" pitchFamily="18" charset="0"/>
                <a:ea typeface="Aptos" panose="020B0004020202020204" pitchFamily="34" charset="0"/>
                <a:cs typeface="Times New Roman" panose="02020603050405020304" pitchFamily="18" charset="0"/>
              </a:rPr>
              <a:t>Jim Kinter</a:t>
            </a:r>
            <a:r>
              <a:rPr lang="en-US" sz="3800" kern="100" baseline="30000" dirty="0">
                <a:latin typeface="Times New Roman" panose="02020603050405020304" pitchFamily="18" charset="0"/>
                <a:ea typeface="Aptos" panose="020B0004020202020204" pitchFamily="34" charset="0"/>
                <a:cs typeface="Times New Roman" panose="02020603050405020304" pitchFamily="18" charset="0"/>
              </a:rPr>
              <a:t>(2)</a:t>
            </a:r>
            <a:endParaRPr lang="en-US" sz="3800" kern="100" dirty="0">
              <a:latin typeface="Times New Roman" panose="02020603050405020304" pitchFamily="18" charset="0"/>
              <a:ea typeface="Aptos" panose="020B0004020202020204" pitchFamily="34" charset="0"/>
              <a:cs typeface="Times New Roman" panose="02020603050405020304" pitchFamily="18" charset="0"/>
            </a:endParaRPr>
          </a:p>
          <a:p>
            <a:pPr marL="0" lvl="0" indent="0" algn="ctr">
              <a:lnSpc>
                <a:spcPct val="107000"/>
              </a:lnSpc>
            </a:pPr>
            <a:endParaRPr lang="en-US" sz="3800" kern="100" dirty="0">
              <a:latin typeface="Times New Roman" panose="02020603050405020304" pitchFamily="18" charset="0"/>
              <a:ea typeface="Aptos" panose="020B0004020202020204" pitchFamily="34" charset="0"/>
              <a:cs typeface="Times New Roman" panose="02020603050405020304" pitchFamily="18" charset="0"/>
            </a:endParaRPr>
          </a:p>
          <a:p>
            <a:pPr marL="0" lvl="0" indent="0" algn="ctr">
              <a:lnSpc>
                <a:spcPct val="107000"/>
              </a:lnSpc>
            </a:pPr>
            <a:r>
              <a:rPr lang="en-US" sz="3800" kern="100" baseline="30000" dirty="0">
                <a:latin typeface="Times New Roman" panose="02020603050405020304" pitchFamily="18" charset="0"/>
                <a:ea typeface="Aptos" panose="020B0004020202020204" pitchFamily="34" charset="0"/>
                <a:cs typeface="Times New Roman" panose="02020603050405020304" pitchFamily="18" charset="0"/>
              </a:rPr>
              <a:t>(1)</a:t>
            </a:r>
            <a:r>
              <a:rPr lang="en-US" sz="3800" kern="100" dirty="0">
                <a:latin typeface="Times New Roman" panose="02020603050405020304" pitchFamily="18" charset="0"/>
                <a:ea typeface="Aptos" panose="020B0004020202020204" pitchFamily="34" charset="0"/>
                <a:cs typeface="Times New Roman" panose="02020603050405020304" pitchFamily="18" charset="0"/>
              </a:rPr>
              <a:t>University of Maryland – ESSIC</a:t>
            </a:r>
            <a:endParaRPr lang="en-US" sz="3800" kern="100" dirty="0">
              <a:latin typeface="Aptos" panose="020B0004020202020204" pitchFamily="34" charset="0"/>
              <a:ea typeface="Aptos" panose="020B0004020202020204" pitchFamily="34" charset="0"/>
              <a:cs typeface="Times New Roman" panose="02020603050405020304" pitchFamily="18" charset="0"/>
            </a:endParaRPr>
          </a:p>
          <a:p>
            <a:pPr marL="0" lvl="0" indent="0" algn="ctr">
              <a:lnSpc>
                <a:spcPct val="107000"/>
              </a:lnSpc>
              <a:spcAft>
                <a:spcPts val="800"/>
              </a:spcAft>
            </a:pPr>
            <a:r>
              <a:rPr lang="en-US" sz="3800" kern="100" baseline="30000" dirty="0">
                <a:latin typeface="Times New Roman" panose="02020603050405020304" pitchFamily="18" charset="0"/>
                <a:ea typeface="Aptos" panose="020B0004020202020204" pitchFamily="34" charset="0"/>
                <a:cs typeface="Times New Roman" panose="02020603050405020304" pitchFamily="18" charset="0"/>
              </a:rPr>
              <a:t>(2)</a:t>
            </a:r>
            <a:r>
              <a:rPr lang="en-US" sz="3800" kern="100" dirty="0">
                <a:latin typeface="Times New Roman" panose="02020603050405020304" pitchFamily="18" charset="0"/>
                <a:ea typeface="Aptos" panose="020B0004020202020204" pitchFamily="34" charset="0"/>
                <a:cs typeface="Times New Roman" panose="02020603050405020304" pitchFamily="18" charset="0"/>
              </a:rPr>
              <a:t>George Mason University - COLA</a:t>
            </a:r>
            <a:endParaRPr lang="en-US" sz="3800" kern="100" dirty="0">
              <a:latin typeface="Aptos" panose="020B0004020202020204" pitchFamily="34" charset="0"/>
              <a:ea typeface="Aptos" panose="020B0004020202020204" pitchFamily="34" charset="0"/>
              <a:cs typeface="Times New Roman" panose="02020603050405020304" pitchFamily="18" charset="0"/>
            </a:endParaRPr>
          </a:p>
          <a:p>
            <a:pPr marL="0" algn="ctr">
              <a:lnSpc>
                <a:spcPct val="107000"/>
              </a:lnSpc>
              <a:spcAft>
                <a:spcPts val="800"/>
              </a:spcAft>
            </a:pPr>
            <a:endParaRPr lang="en-US" sz="3800" kern="100" dirty="0">
              <a:latin typeface="Aptos" panose="020B0004020202020204" pitchFamily="34" charset="0"/>
              <a:ea typeface="Aptos" panose="020B0004020202020204" pitchFamily="34" charset="0"/>
              <a:cs typeface="Times New Roman" panose="02020603050405020304" pitchFamily="18" charset="0"/>
            </a:endParaRPr>
          </a:p>
          <a:p>
            <a:pPr marL="0" lvl="0" indent="0" algn="l" rtl="0">
              <a:spcBef>
                <a:spcPts val="0"/>
              </a:spcBef>
              <a:spcAft>
                <a:spcPts val="0"/>
              </a:spcAft>
              <a:buNone/>
            </a:pPr>
            <a:endParaRPr dirty="0"/>
          </a:p>
        </p:txBody>
      </p:sp>
      <p:pic>
        <p:nvPicPr>
          <p:cNvPr id="3" name="Picture 2">
            <a:extLst>
              <a:ext uri="{FF2B5EF4-FFF2-40B4-BE49-F238E27FC236}">
                <a16:creationId xmlns:a16="http://schemas.microsoft.com/office/drawing/2014/main" id="{FBC1476C-2DD9-A970-5D82-1F4C7DBC3BF7}"/>
              </a:ext>
            </a:extLst>
          </p:cNvPr>
          <p:cNvPicPr>
            <a:picLocks noChangeAspect="1"/>
          </p:cNvPicPr>
          <p:nvPr/>
        </p:nvPicPr>
        <p:blipFill>
          <a:blip r:embed="rId3"/>
          <a:stretch>
            <a:fillRect/>
          </a:stretch>
        </p:blipFill>
        <p:spPr>
          <a:xfrm>
            <a:off x="6718039" y="610750"/>
            <a:ext cx="2392959" cy="1034225"/>
          </a:xfrm>
          <a:prstGeom prst="rect">
            <a:avLst/>
          </a:prstGeom>
        </p:spPr>
      </p:pic>
      <p:pic>
        <p:nvPicPr>
          <p:cNvPr id="5" name="Picture 4">
            <a:extLst>
              <a:ext uri="{FF2B5EF4-FFF2-40B4-BE49-F238E27FC236}">
                <a16:creationId xmlns:a16="http://schemas.microsoft.com/office/drawing/2014/main" id="{26037533-8947-F3A3-C150-66EDE3C4184D}"/>
              </a:ext>
            </a:extLst>
          </p:cNvPr>
          <p:cNvPicPr>
            <a:picLocks noChangeAspect="1"/>
          </p:cNvPicPr>
          <p:nvPr/>
        </p:nvPicPr>
        <p:blipFill>
          <a:blip r:embed="rId4"/>
          <a:stretch>
            <a:fillRect/>
          </a:stretch>
        </p:blipFill>
        <p:spPr>
          <a:xfrm>
            <a:off x="6718039" y="31377"/>
            <a:ext cx="2425961" cy="579373"/>
          </a:xfrm>
          <a:prstGeom prst="rect">
            <a:avLst/>
          </a:prstGeom>
        </p:spPr>
      </p:pic>
      <p:pic>
        <p:nvPicPr>
          <p:cNvPr id="7" name="Picture 6">
            <a:extLst>
              <a:ext uri="{FF2B5EF4-FFF2-40B4-BE49-F238E27FC236}">
                <a16:creationId xmlns:a16="http://schemas.microsoft.com/office/drawing/2014/main" id="{53CE450E-C886-4A05-1CF4-FCF4E61BE95F}"/>
              </a:ext>
            </a:extLst>
          </p:cNvPr>
          <p:cNvPicPr>
            <a:picLocks noChangeAspect="1"/>
          </p:cNvPicPr>
          <p:nvPr/>
        </p:nvPicPr>
        <p:blipFill>
          <a:blip r:embed="rId5"/>
          <a:stretch>
            <a:fillRect/>
          </a:stretch>
        </p:blipFill>
        <p:spPr>
          <a:xfrm>
            <a:off x="6699667" y="1644975"/>
            <a:ext cx="1225058" cy="1210192"/>
          </a:xfrm>
          <a:prstGeom prst="rect">
            <a:avLst/>
          </a:prstGeom>
        </p:spPr>
      </p:pic>
      <p:pic>
        <p:nvPicPr>
          <p:cNvPr id="9" name="Picture 8">
            <a:extLst>
              <a:ext uri="{FF2B5EF4-FFF2-40B4-BE49-F238E27FC236}">
                <a16:creationId xmlns:a16="http://schemas.microsoft.com/office/drawing/2014/main" id="{18978A3F-FBDD-3847-9EF7-A430A8AEBC0A}"/>
              </a:ext>
            </a:extLst>
          </p:cNvPr>
          <p:cNvPicPr>
            <a:picLocks noChangeAspect="1"/>
          </p:cNvPicPr>
          <p:nvPr/>
        </p:nvPicPr>
        <p:blipFill>
          <a:blip r:embed="rId6"/>
          <a:stretch>
            <a:fillRect/>
          </a:stretch>
        </p:blipFill>
        <p:spPr>
          <a:xfrm>
            <a:off x="7885940" y="1644975"/>
            <a:ext cx="1225058" cy="12101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726D1-15CD-FCBD-D1AA-C6058718FCC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EC057AB-CD19-0EA0-2B66-7C400537ED63}"/>
              </a:ext>
            </a:extLst>
          </p:cNvPr>
          <p:cNvPicPr>
            <a:picLocks noChangeAspect="1"/>
          </p:cNvPicPr>
          <p:nvPr/>
        </p:nvPicPr>
        <p:blipFill>
          <a:blip r:embed="rId2">
            <a:extLst>
              <a:ext uri="{28A0092B-C50C-407E-A947-70E740481C1C}">
                <a14:useLocalDpi xmlns:a14="http://schemas.microsoft.com/office/drawing/2010/main" val="0"/>
              </a:ext>
            </a:extLst>
          </a:blip>
          <a:srcRect t="45811"/>
          <a:stretch>
            <a:fillRect/>
          </a:stretch>
        </p:blipFill>
        <p:spPr>
          <a:xfrm>
            <a:off x="2238860" y="1258377"/>
            <a:ext cx="4679471" cy="2113139"/>
          </a:xfrm>
          <a:prstGeom prst="rect">
            <a:avLst/>
          </a:prstGeom>
        </p:spPr>
      </p:pic>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9223432D-828B-74DC-91DD-5AC337DD7AB5}"/>
                  </a:ext>
                </a:extLst>
              </p:cNvPr>
              <p:cNvSpPr txBox="1"/>
              <p:nvPr/>
            </p:nvSpPr>
            <p:spPr>
              <a:xfrm>
                <a:off x="1" y="2032851"/>
                <a:ext cx="2364604" cy="46801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sz="1200" b="1" i="1">
                              <a:latin typeface="Cambria Math" panose="02040503050406030204" pitchFamily="18" charset="0"/>
                            </a:rPr>
                          </m:ctrlPr>
                        </m:accPr>
                        <m:e>
                          <m:f>
                            <m:fPr>
                              <m:ctrlPr>
                                <a:rPr lang="en-US" sz="1200" b="1" i="1">
                                  <a:latin typeface="Cambria Math" panose="02040503050406030204" pitchFamily="18" charset="0"/>
                                </a:rPr>
                              </m:ctrlPr>
                            </m:fPr>
                            <m:num>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𝑶𝑳𝑹</m:t>
                              </m:r>
                            </m:num>
                            <m:den>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𝒕</m:t>
                              </m:r>
                            </m:den>
                          </m:f>
                          <m:r>
                            <a:rPr lang="en-US" sz="1200" b="1" i="1">
                              <a:latin typeface="Cambria Math" panose="02040503050406030204" pitchFamily="18" charset="0"/>
                              <a:ea typeface="Cambria Math" panose="02040503050406030204" pitchFamily="18" charset="0"/>
                            </a:rPr>
                            <m:t>=</m:t>
                          </m:r>
                        </m:e>
                      </m:acc>
                      <m:r>
                        <a:rPr lang="en-US" sz="1200" b="1">
                          <a:latin typeface="Cambria Math" panose="02040503050406030204" pitchFamily="18" charset="0"/>
                        </a:rPr>
                        <m:t>−</m:t>
                      </m:r>
                      <m:r>
                        <a:rPr lang="en-US" sz="1200" b="1" i="1">
                          <a:latin typeface="Cambria Math" panose="02040503050406030204" pitchFamily="18" charset="0"/>
                        </a:rPr>
                        <m:t>𝟑𝟏</m:t>
                      </m:r>
                      <m:r>
                        <a:rPr lang="en-US" sz="1200" b="1" i="1">
                          <a:latin typeface="Cambria Math" panose="02040503050406030204" pitchFamily="18" charset="0"/>
                        </a:rPr>
                        <m:t>.</m:t>
                      </m:r>
                      <m:r>
                        <a:rPr lang="en-US" sz="1200" b="1" i="1">
                          <a:latin typeface="Cambria Math" panose="02040503050406030204" pitchFamily="18" charset="0"/>
                        </a:rPr>
                        <m:t>𝟓𝟑</m:t>
                      </m:r>
                      <m:r>
                        <a:rPr lang="en-US" sz="1200" b="1" i="1">
                          <a:latin typeface="Cambria Math" panose="02040503050406030204" pitchFamily="18" charset="0"/>
                        </a:rPr>
                        <m:t> </m:t>
                      </m:r>
                      <m:r>
                        <a:rPr lang="en-US" sz="1200" b="1" i="1">
                          <a:latin typeface="Cambria Math" panose="02040503050406030204" pitchFamily="18" charset="0"/>
                        </a:rPr>
                        <m:t>𝑾</m:t>
                      </m:r>
                      <m:sSup>
                        <m:sSupPr>
                          <m:ctrlPr>
                            <a:rPr lang="en-US" sz="1200" b="1" i="1">
                              <a:latin typeface="Cambria Math" panose="02040503050406030204" pitchFamily="18" charset="0"/>
                            </a:rPr>
                          </m:ctrlPr>
                        </m:sSupPr>
                        <m:e>
                          <m:r>
                            <a:rPr lang="en-US" sz="1200" b="1" i="1">
                              <a:latin typeface="Cambria Math" panose="02040503050406030204" pitchFamily="18" charset="0"/>
                            </a:rPr>
                            <m:t>𝒎</m:t>
                          </m:r>
                        </m:e>
                        <m:sup>
                          <m:r>
                            <a:rPr lang="en-US" sz="1200" b="1" i="1">
                              <a:latin typeface="Cambria Math" panose="02040503050406030204" pitchFamily="18" charset="0"/>
                            </a:rPr>
                            <m:t>−</m:t>
                          </m:r>
                          <m:r>
                            <a:rPr lang="en-US" sz="1200" b="1" i="1">
                              <a:latin typeface="Cambria Math" panose="02040503050406030204" pitchFamily="18" charset="0"/>
                            </a:rPr>
                            <m:t>𝟐</m:t>
                          </m:r>
                        </m:sup>
                      </m:sSup>
                      <m:sSup>
                        <m:sSupPr>
                          <m:ctrlPr>
                            <a:rPr lang="en-US" sz="1200" b="1" i="1">
                              <a:latin typeface="Cambria Math" panose="02040503050406030204" pitchFamily="18" charset="0"/>
                            </a:rPr>
                          </m:ctrlPr>
                        </m:sSupPr>
                        <m:e>
                          <m:r>
                            <a:rPr lang="en-US" sz="1200" b="1" i="1">
                              <a:latin typeface="Cambria Math" panose="02040503050406030204" pitchFamily="18" charset="0"/>
                            </a:rPr>
                            <m:t>𝒉𝒐𝒖𝒓</m:t>
                          </m:r>
                        </m:e>
                        <m:sup>
                          <m:r>
                            <a:rPr lang="en-US" sz="1200" b="1" i="1">
                              <a:latin typeface="Cambria Math" panose="02040503050406030204" pitchFamily="18" charset="0"/>
                            </a:rPr>
                            <m:t>−</m:t>
                          </m:r>
                          <m:r>
                            <a:rPr lang="en-US" sz="1200" b="1" i="1">
                              <a:latin typeface="Cambria Math" panose="02040503050406030204" pitchFamily="18" charset="0"/>
                            </a:rPr>
                            <m:t>𝟏</m:t>
                          </m:r>
                        </m:sup>
                      </m:sSup>
                    </m:oMath>
                  </m:oMathPara>
                </a14:m>
                <a:endParaRPr lang="en-US" sz="1200" b="1" dirty="0"/>
              </a:p>
            </p:txBody>
          </p:sp>
        </mc:Choice>
        <mc:Fallback>
          <p:sp>
            <p:nvSpPr>
              <p:cNvPr id="2" name="TextBox 1">
                <a:extLst>
                  <a:ext uri="{FF2B5EF4-FFF2-40B4-BE49-F238E27FC236}">
                    <a16:creationId xmlns:a16="http://schemas.microsoft.com/office/drawing/2014/main" id="{9223432D-828B-74DC-91DD-5AC337DD7AB5}"/>
                  </a:ext>
                </a:extLst>
              </p:cNvPr>
              <p:cNvSpPr txBox="1">
                <a:spLocks noRot="1" noChangeAspect="1" noMove="1" noResize="1" noEditPoints="1" noAdjustHandles="1" noChangeArrowheads="1" noChangeShapeType="1" noTextEdit="1"/>
              </p:cNvSpPr>
              <p:nvPr/>
            </p:nvSpPr>
            <p:spPr>
              <a:xfrm>
                <a:off x="1" y="2032851"/>
                <a:ext cx="2364604" cy="468013"/>
              </a:xfrm>
              <a:prstGeom prst="rect">
                <a:avLst/>
              </a:prstGeom>
              <a:blipFill>
                <a:blip r:embed="rId3"/>
                <a:stretch>
                  <a:fillRect b="-129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37E74B7F-EB88-74E5-7E84-3344DA058FC0}"/>
                  </a:ext>
                </a:extLst>
              </p:cNvPr>
              <p:cNvSpPr txBox="1"/>
              <p:nvPr/>
            </p:nvSpPr>
            <p:spPr>
              <a:xfrm>
                <a:off x="6779396" y="2032851"/>
                <a:ext cx="2364606" cy="46801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sz="1200" b="1" i="1">
                              <a:latin typeface="Cambria Math" panose="02040503050406030204" pitchFamily="18" charset="0"/>
                            </a:rPr>
                          </m:ctrlPr>
                        </m:accPr>
                        <m:e>
                          <m:f>
                            <m:fPr>
                              <m:ctrlPr>
                                <a:rPr lang="en-US" sz="1200" b="1" i="1">
                                  <a:latin typeface="Cambria Math" panose="02040503050406030204" pitchFamily="18" charset="0"/>
                                </a:rPr>
                              </m:ctrlPr>
                            </m:fPr>
                            <m:num>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𝑶𝑳𝑹</m:t>
                              </m:r>
                            </m:num>
                            <m:den>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𝒕</m:t>
                              </m:r>
                            </m:den>
                          </m:f>
                          <m:r>
                            <a:rPr lang="en-US" sz="1200" b="1" i="1">
                              <a:latin typeface="Cambria Math" panose="02040503050406030204" pitchFamily="18" charset="0"/>
                              <a:ea typeface="Cambria Math" panose="02040503050406030204" pitchFamily="18" charset="0"/>
                            </a:rPr>
                            <m:t>=</m:t>
                          </m:r>
                        </m:e>
                      </m:acc>
                      <m:r>
                        <a:rPr lang="en-US" sz="1200" b="1">
                          <a:latin typeface="Cambria Math" panose="02040503050406030204" pitchFamily="18" charset="0"/>
                        </a:rPr>
                        <m:t>−</m:t>
                      </m:r>
                      <m:r>
                        <a:rPr lang="en-US" sz="1200" b="1" i="1">
                          <a:latin typeface="Cambria Math" panose="02040503050406030204" pitchFamily="18" charset="0"/>
                        </a:rPr>
                        <m:t>𝟒𝟎</m:t>
                      </m:r>
                      <m:r>
                        <a:rPr lang="en-US" sz="1200" b="1" i="1">
                          <a:latin typeface="Cambria Math" panose="02040503050406030204" pitchFamily="18" charset="0"/>
                        </a:rPr>
                        <m:t>.</m:t>
                      </m:r>
                      <m:r>
                        <a:rPr lang="en-US" sz="1200" b="1" i="1">
                          <a:latin typeface="Cambria Math" panose="02040503050406030204" pitchFamily="18" charset="0"/>
                        </a:rPr>
                        <m:t>𝟑𝟗</m:t>
                      </m:r>
                      <m:r>
                        <a:rPr lang="en-US" sz="1200" b="1" i="1">
                          <a:latin typeface="Cambria Math" panose="02040503050406030204" pitchFamily="18" charset="0"/>
                        </a:rPr>
                        <m:t> </m:t>
                      </m:r>
                      <m:r>
                        <a:rPr lang="en-US" sz="1200" b="1" i="1">
                          <a:latin typeface="Cambria Math" panose="02040503050406030204" pitchFamily="18" charset="0"/>
                        </a:rPr>
                        <m:t>𝑾</m:t>
                      </m:r>
                      <m:sSup>
                        <m:sSupPr>
                          <m:ctrlPr>
                            <a:rPr lang="en-US" sz="1200" b="1" i="1">
                              <a:latin typeface="Cambria Math" panose="02040503050406030204" pitchFamily="18" charset="0"/>
                            </a:rPr>
                          </m:ctrlPr>
                        </m:sSupPr>
                        <m:e>
                          <m:r>
                            <a:rPr lang="en-US" sz="1200" b="1" i="1">
                              <a:latin typeface="Cambria Math" panose="02040503050406030204" pitchFamily="18" charset="0"/>
                            </a:rPr>
                            <m:t>𝒎</m:t>
                          </m:r>
                        </m:e>
                        <m:sup>
                          <m:r>
                            <a:rPr lang="en-US" sz="1200" b="1" i="1">
                              <a:latin typeface="Cambria Math" panose="02040503050406030204" pitchFamily="18" charset="0"/>
                            </a:rPr>
                            <m:t>−</m:t>
                          </m:r>
                          <m:r>
                            <a:rPr lang="en-US" sz="1200" b="1" i="1">
                              <a:latin typeface="Cambria Math" panose="02040503050406030204" pitchFamily="18" charset="0"/>
                            </a:rPr>
                            <m:t>𝟐</m:t>
                          </m:r>
                        </m:sup>
                      </m:sSup>
                      <m:sSup>
                        <m:sSupPr>
                          <m:ctrlPr>
                            <a:rPr lang="en-US" sz="1200" b="1" i="1">
                              <a:latin typeface="Cambria Math" panose="02040503050406030204" pitchFamily="18" charset="0"/>
                            </a:rPr>
                          </m:ctrlPr>
                        </m:sSupPr>
                        <m:e>
                          <m:r>
                            <a:rPr lang="en-US" sz="1200" b="1" i="1">
                              <a:latin typeface="Cambria Math" panose="02040503050406030204" pitchFamily="18" charset="0"/>
                            </a:rPr>
                            <m:t>𝒉𝒐𝒖𝒓</m:t>
                          </m:r>
                        </m:e>
                        <m:sup>
                          <m:r>
                            <a:rPr lang="en-US" sz="1200" b="1" i="1">
                              <a:latin typeface="Cambria Math" panose="02040503050406030204" pitchFamily="18" charset="0"/>
                            </a:rPr>
                            <m:t>−</m:t>
                          </m:r>
                          <m:r>
                            <a:rPr lang="en-US" sz="1200" b="1" i="1">
                              <a:latin typeface="Cambria Math" panose="02040503050406030204" pitchFamily="18" charset="0"/>
                            </a:rPr>
                            <m:t>𝟏</m:t>
                          </m:r>
                        </m:sup>
                      </m:sSup>
                    </m:oMath>
                  </m:oMathPara>
                </a14:m>
                <a:endParaRPr lang="en-US" sz="1200" b="1" dirty="0"/>
              </a:p>
            </p:txBody>
          </p:sp>
        </mc:Choice>
        <mc:Fallback>
          <p:sp>
            <p:nvSpPr>
              <p:cNvPr id="4" name="TextBox 3">
                <a:extLst>
                  <a:ext uri="{FF2B5EF4-FFF2-40B4-BE49-F238E27FC236}">
                    <a16:creationId xmlns:a16="http://schemas.microsoft.com/office/drawing/2014/main" id="{37E74B7F-EB88-74E5-7E84-3344DA058FC0}"/>
                  </a:ext>
                </a:extLst>
              </p:cNvPr>
              <p:cNvSpPr txBox="1">
                <a:spLocks noRot="1" noChangeAspect="1" noMove="1" noResize="1" noEditPoints="1" noAdjustHandles="1" noChangeArrowheads="1" noChangeShapeType="1" noTextEdit="1"/>
              </p:cNvSpPr>
              <p:nvPr/>
            </p:nvSpPr>
            <p:spPr>
              <a:xfrm>
                <a:off x="6779396" y="2032851"/>
                <a:ext cx="2364606" cy="468013"/>
              </a:xfrm>
              <a:prstGeom prst="rect">
                <a:avLst/>
              </a:prstGeom>
              <a:blipFill>
                <a:blip r:embed="rId4"/>
                <a:stretch>
                  <a:fillRect b="-1299"/>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EEACB0D2-E4D3-32FE-C052-854203C32271}"/>
              </a:ext>
            </a:extLst>
          </p:cNvPr>
          <p:cNvSpPr txBox="1"/>
          <p:nvPr/>
        </p:nvSpPr>
        <p:spPr>
          <a:xfrm>
            <a:off x="1056788" y="3510860"/>
            <a:ext cx="6719789" cy="784830"/>
          </a:xfrm>
          <a:prstGeom prst="rect">
            <a:avLst/>
          </a:prstGeom>
          <a:noFill/>
        </p:spPr>
        <p:txBody>
          <a:bodyPr wrap="square" rtlCol="0">
            <a:spAutoFit/>
          </a:bodyPr>
          <a:lstStyle/>
          <a:p>
            <a:r>
              <a:rPr lang="en-US" sz="1500" dirty="0"/>
              <a:t>The decision tree objectively identifies the classical ~28°C threshold for enhanced tropical convection, but only after favorable moisture convergence, MSE, and upper-level humidity and ascent conditions have been satisfied.</a:t>
            </a:r>
          </a:p>
        </p:txBody>
      </p:sp>
      <p:sp>
        <p:nvSpPr>
          <p:cNvPr id="14" name="TextBox 13">
            <a:extLst>
              <a:ext uri="{FF2B5EF4-FFF2-40B4-BE49-F238E27FC236}">
                <a16:creationId xmlns:a16="http://schemas.microsoft.com/office/drawing/2014/main" id="{BD9B571F-B97E-2A2D-4F68-6ACC8BCD3170}"/>
              </a:ext>
            </a:extLst>
          </p:cNvPr>
          <p:cNvSpPr txBox="1"/>
          <p:nvPr/>
        </p:nvSpPr>
        <p:spPr>
          <a:xfrm>
            <a:off x="1676628" y="518928"/>
            <a:ext cx="6552972" cy="323165"/>
          </a:xfrm>
          <a:prstGeom prst="rect">
            <a:avLst/>
          </a:prstGeom>
          <a:noFill/>
        </p:spPr>
        <p:txBody>
          <a:bodyPr wrap="square" rtlCol="0">
            <a:spAutoFit/>
          </a:bodyPr>
          <a:lstStyle/>
          <a:p>
            <a:r>
              <a:rPr lang="en-US" sz="1500" dirty="0"/>
              <a:t>Variance reduction of OLR tendency is maximized for a split at 28°C </a:t>
            </a:r>
          </a:p>
        </p:txBody>
      </p:sp>
      <p:sp>
        <p:nvSpPr>
          <p:cNvPr id="6" name="TextBox 5">
            <a:extLst>
              <a:ext uri="{FF2B5EF4-FFF2-40B4-BE49-F238E27FC236}">
                <a16:creationId xmlns:a16="http://schemas.microsoft.com/office/drawing/2014/main" id="{4B21B3C1-2E49-7288-D1E0-5BAE9493C5D0}"/>
              </a:ext>
            </a:extLst>
          </p:cNvPr>
          <p:cNvSpPr txBox="1"/>
          <p:nvPr/>
        </p:nvSpPr>
        <p:spPr>
          <a:xfrm>
            <a:off x="-8626" y="27229"/>
            <a:ext cx="9144000" cy="369332"/>
          </a:xfrm>
          <a:prstGeom prst="rect">
            <a:avLst/>
          </a:prstGeom>
          <a:noFill/>
        </p:spPr>
        <p:txBody>
          <a:bodyPr wrap="square" rtlCol="0">
            <a:spAutoFit/>
          </a:bodyPr>
          <a:lstStyle/>
          <a:p>
            <a:pPr algn="ctr"/>
            <a:r>
              <a:rPr lang="en-US" sz="1800" dirty="0"/>
              <a:t>The First Skin-Temperature Node</a:t>
            </a:r>
            <a:endParaRPr lang="en-US" sz="1800" b="1" dirty="0"/>
          </a:p>
        </p:txBody>
      </p:sp>
      <p:sp>
        <p:nvSpPr>
          <p:cNvPr id="5" name="TextBox 4">
            <a:extLst>
              <a:ext uri="{FF2B5EF4-FFF2-40B4-BE49-F238E27FC236}">
                <a16:creationId xmlns:a16="http://schemas.microsoft.com/office/drawing/2014/main" id="{B17524FA-6F9B-0037-807B-68D56699BA94}"/>
              </a:ext>
            </a:extLst>
          </p:cNvPr>
          <p:cNvSpPr txBox="1"/>
          <p:nvPr/>
        </p:nvSpPr>
        <p:spPr>
          <a:xfrm>
            <a:off x="4088630" y="1642471"/>
            <a:ext cx="778179" cy="369332"/>
          </a:xfrm>
          <a:prstGeom prst="rect">
            <a:avLst/>
          </a:prstGeom>
          <a:noFill/>
        </p:spPr>
        <p:txBody>
          <a:bodyPr wrap="square" rtlCol="0">
            <a:spAutoFit/>
          </a:bodyPr>
          <a:lstStyle/>
          <a:p>
            <a:r>
              <a:rPr lang="en-US" sz="1800" b="1" dirty="0"/>
              <a:t>28</a:t>
            </a:r>
            <a:r>
              <a:rPr lang="en-US" sz="1800" b="1" dirty="0">
                <a:latin typeface="Times New Roman" panose="02020603050405020304" pitchFamily="18" charset="0"/>
                <a:cs typeface="Times New Roman" panose="02020603050405020304" pitchFamily="18" charset="0"/>
              </a:rPr>
              <a:t>°</a:t>
            </a:r>
            <a:r>
              <a:rPr lang="en-US" sz="1800" b="1" dirty="0"/>
              <a:t>C</a:t>
            </a:r>
          </a:p>
        </p:txBody>
      </p:sp>
      <p:sp>
        <p:nvSpPr>
          <p:cNvPr id="9" name="TextBox 8">
            <a:extLst>
              <a:ext uri="{FF2B5EF4-FFF2-40B4-BE49-F238E27FC236}">
                <a16:creationId xmlns:a16="http://schemas.microsoft.com/office/drawing/2014/main" id="{90B2847E-A5CA-F145-46BE-55307512641C}"/>
              </a:ext>
            </a:extLst>
          </p:cNvPr>
          <p:cNvSpPr txBox="1"/>
          <p:nvPr/>
        </p:nvSpPr>
        <p:spPr>
          <a:xfrm>
            <a:off x="426308" y="1402653"/>
            <a:ext cx="1812553" cy="369332"/>
          </a:xfrm>
          <a:prstGeom prst="rect">
            <a:avLst/>
          </a:prstGeom>
          <a:noFill/>
        </p:spPr>
        <p:txBody>
          <a:bodyPr wrap="square" rtlCol="0">
            <a:spAutoFit/>
          </a:bodyPr>
          <a:lstStyle/>
          <a:p>
            <a:r>
              <a:rPr lang="en-US" sz="1800" b="1" dirty="0" err="1"/>
              <a:t>Tskin</a:t>
            </a:r>
            <a:r>
              <a:rPr lang="en-US" sz="1800" b="1" dirty="0"/>
              <a:t> &lt; 28°C</a:t>
            </a:r>
          </a:p>
        </p:txBody>
      </p:sp>
      <p:sp>
        <p:nvSpPr>
          <p:cNvPr id="13" name="TextBox 12">
            <a:extLst>
              <a:ext uri="{FF2B5EF4-FFF2-40B4-BE49-F238E27FC236}">
                <a16:creationId xmlns:a16="http://schemas.microsoft.com/office/drawing/2014/main" id="{110A3B2D-A2AF-82E4-E9AF-1D0924C2D9F8}"/>
              </a:ext>
            </a:extLst>
          </p:cNvPr>
          <p:cNvSpPr txBox="1"/>
          <p:nvPr/>
        </p:nvSpPr>
        <p:spPr>
          <a:xfrm>
            <a:off x="6961124" y="1402653"/>
            <a:ext cx="1812552" cy="369332"/>
          </a:xfrm>
          <a:prstGeom prst="rect">
            <a:avLst/>
          </a:prstGeom>
          <a:noFill/>
        </p:spPr>
        <p:txBody>
          <a:bodyPr wrap="square" rtlCol="0">
            <a:spAutoFit/>
          </a:bodyPr>
          <a:lstStyle/>
          <a:p>
            <a:r>
              <a:rPr lang="en-US" sz="1800" b="1" dirty="0" err="1"/>
              <a:t>Tskin</a:t>
            </a:r>
            <a:r>
              <a:rPr lang="en-US" sz="1800" b="1" dirty="0"/>
              <a:t> ≥ 28°C</a:t>
            </a:r>
          </a:p>
        </p:txBody>
      </p:sp>
      <p:pic>
        <p:nvPicPr>
          <p:cNvPr id="8" name="Picture 7">
            <a:extLst>
              <a:ext uri="{FF2B5EF4-FFF2-40B4-BE49-F238E27FC236}">
                <a16:creationId xmlns:a16="http://schemas.microsoft.com/office/drawing/2014/main" id="{5243BAA0-C917-6BA4-3A68-A86492DCBC6D}"/>
              </a:ext>
            </a:extLst>
          </p:cNvPr>
          <p:cNvPicPr>
            <a:picLocks noChangeAspect="1"/>
          </p:cNvPicPr>
          <p:nvPr/>
        </p:nvPicPr>
        <p:blipFill>
          <a:blip r:embed="rId5"/>
          <a:stretch>
            <a:fillRect/>
          </a:stretch>
        </p:blipFill>
        <p:spPr>
          <a:xfrm>
            <a:off x="8087212" y="4314679"/>
            <a:ext cx="892718" cy="619785"/>
          </a:xfrm>
          <a:prstGeom prst="rect">
            <a:avLst/>
          </a:prstGeom>
        </p:spPr>
      </p:pic>
    </p:spTree>
    <p:extLst>
      <p:ext uri="{BB962C8B-B14F-4D97-AF65-F5344CB8AC3E}">
        <p14:creationId xmlns:p14="http://schemas.microsoft.com/office/powerpoint/2010/main" val="2873939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8BB2B-08F2-6AFB-1294-9C3D7FEF1FEA}"/>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BDD1B07-F0B5-5AD1-6A2E-5273AEF0E443}"/>
              </a:ext>
            </a:extLst>
          </p:cNvPr>
          <p:cNvPicPr>
            <a:picLocks noChangeAspect="1"/>
          </p:cNvPicPr>
          <p:nvPr/>
        </p:nvPicPr>
        <p:blipFill>
          <a:blip r:embed="rId2">
            <a:extLst>
              <a:ext uri="{28A0092B-C50C-407E-A947-70E740481C1C}">
                <a14:useLocalDpi xmlns:a14="http://schemas.microsoft.com/office/drawing/2010/main" val="0"/>
              </a:ext>
            </a:extLst>
          </a:blip>
          <a:srcRect l="7846" t="29865" r="16592" b="30405"/>
          <a:stretch>
            <a:fillRect/>
          </a:stretch>
        </p:blipFill>
        <p:spPr>
          <a:xfrm>
            <a:off x="148955" y="2044042"/>
            <a:ext cx="8846091" cy="1937966"/>
          </a:xfrm>
          <a:prstGeom prst="rect">
            <a:avLst/>
          </a:prstGeom>
        </p:spPr>
      </p:pic>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47AAD14E-6715-73D3-BF05-4CC29D182940}"/>
                  </a:ext>
                </a:extLst>
              </p:cNvPr>
              <p:cNvSpPr txBox="1"/>
              <p:nvPr/>
            </p:nvSpPr>
            <p:spPr>
              <a:xfrm>
                <a:off x="6711290" y="616362"/>
                <a:ext cx="1306727" cy="5618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1200" i="1">
                              <a:latin typeface="Cambria Math" panose="02040503050406030204" pitchFamily="18" charset="0"/>
                            </a:rPr>
                          </m:ctrlPr>
                        </m:fPr>
                        <m:num>
                          <m:nary>
                            <m:naryPr>
                              <m:chr m:val="∑"/>
                              <m:supHide m:val="on"/>
                              <m:ctrlPr>
                                <a:rPr lang="en-US" sz="1200" i="1">
                                  <a:latin typeface="Cambria Math" panose="02040503050406030204" pitchFamily="18" charset="0"/>
                                </a:rPr>
                              </m:ctrlPr>
                            </m:naryPr>
                            <m:sub>
                              <m:r>
                                <m:rPr>
                                  <m:brk m:alnAt="7"/>
                                </m:rPr>
                                <a:rPr lang="en-US" sz="1200" i="1">
                                  <a:latin typeface="Cambria Math" panose="02040503050406030204" pitchFamily="18" charset="0"/>
                                </a:rPr>
                                <m:t>𝑗</m:t>
                              </m:r>
                            </m:sub>
                            <m:sup/>
                            <m:e>
                              <m:sSub>
                                <m:sSubPr>
                                  <m:ctrlPr>
                                    <a:rPr lang="en-US" sz="1200" i="1">
                                      <a:latin typeface="Cambria Math" panose="02040503050406030204" pitchFamily="18" charset="0"/>
                                    </a:rPr>
                                  </m:ctrlPr>
                                </m:sSubPr>
                                <m:e>
                                  <m:r>
                                    <a:rPr lang="en-US" sz="1200" i="1">
                                      <a:latin typeface="Cambria Math" panose="02040503050406030204" pitchFamily="18" charset="0"/>
                                    </a:rPr>
                                    <m:t>𝑁𝑜𝑑𝑒</m:t>
                                  </m:r>
                                </m:e>
                                <m:sub>
                                  <m:r>
                                    <a:rPr lang="en-US" sz="1200" i="1">
                                      <a:latin typeface="Cambria Math" panose="02040503050406030204" pitchFamily="18" charset="0"/>
                                    </a:rPr>
                                    <m:t>𝑘</m:t>
                                  </m:r>
                                </m:sub>
                              </m:sSub>
                              <m:d>
                                <m:dPr>
                                  <m:ctrlPr>
                                    <a:rPr lang="en-US" sz="1200" i="1">
                                      <a:latin typeface="Cambria Math" panose="02040503050406030204" pitchFamily="18" charset="0"/>
                                    </a:rPr>
                                  </m:ctrlPr>
                                </m:dPr>
                                <m:e>
                                  <m:acc>
                                    <m:accPr>
                                      <m:chr m:val="⃗"/>
                                      <m:ctrlPr>
                                        <a:rPr lang="en-US" sz="1200" i="1">
                                          <a:latin typeface="Cambria Math" panose="02040503050406030204" pitchFamily="18" charset="0"/>
                                        </a:rPr>
                                      </m:ctrlPr>
                                    </m:accPr>
                                    <m:e>
                                      <m:sSub>
                                        <m:sSubPr>
                                          <m:ctrlPr>
                                            <a:rPr lang="en-US" sz="1200" i="1">
                                              <a:latin typeface="Cambria Math" panose="02040503050406030204" pitchFamily="18" charset="0"/>
                                            </a:rPr>
                                          </m:ctrlPr>
                                        </m:sSubPr>
                                        <m:e>
                                          <m:r>
                                            <a:rPr lang="en-US" sz="1200" i="1">
                                              <a:latin typeface="Cambria Math" panose="02040503050406030204" pitchFamily="18" charset="0"/>
                                            </a:rPr>
                                            <m:t>𝑥</m:t>
                                          </m:r>
                                        </m:e>
                                        <m:sub>
                                          <m:r>
                                            <a:rPr lang="en-US" sz="1200" i="1">
                                              <a:latin typeface="Cambria Math" panose="02040503050406030204" pitchFamily="18" charset="0"/>
                                            </a:rPr>
                                            <m:t>𝑖</m:t>
                                          </m:r>
                                        </m:sub>
                                      </m:sSub>
                                    </m:e>
                                  </m:acc>
                                  <m:r>
                                    <a:rPr lang="en-US" sz="1200" i="1">
                                      <a:latin typeface="Cambria Math" panose="02040503050406030204" pitchFamily="18" charset="0"/>
                                    </a:rPr>
                                    <m:t>,</m:t>
                                  </m:r>
                                  <m:sSub>
                                    <m:sSubPr>
                                      <m:ctrlPr>
                                        <a:rPr lang="en-US" sz="1200" i="1">
                                          <a:latin typeface="Cambria Math" panose="02040503050406030204" pitchFamily="18" charset="0"/>
                                        </a:rPr>
                                      </m:ctrlPr>
                                    </m:sSubPr>
                                    <m:e>
                                      <m:r>
                                        <a:rPr lang="en-US" sz="1200" i="1">
                                          <a:latin typeface="Cambria Math" panose="02040503050406030204" pitchFamily="18" charset="0"/>
                                        </a:rPr>
                                        <m:t>𝑡</m:t>
                                      </m:r>
                                    </m:e>
                                    <m:sub>
                                      <m:r>
                                        <a:rPr lang="en-US" sz="1200" i="1">
                                          <a:latin typeface="Cambria Math" panose="02040503050406030204" pitchFamily="18" charset="0"/>
                                        </a:rPr>
                                        <m:t>𝑗</m:t>
                                      </m:r>
                                    </m:sub>
                                  </m:sSub>
                                </m:e>
                              </m:d>
                            </m:e>
                          </m:nary>
                        </m:num>
                        <m:den>
                          <m:nary>
                            <m:naryPr>
                              <m:chr m:val="∑"/>
                              <m:supHide m:val="on"/>
                              <m:ctrlPr>
                                <a:rPr lang="en-US" sz="1200" i="1">
                                  <a:latin typeface="Cambria Math" panose="02040503050406030204" pitchFamily="18" charset="0"/>
                                </a:rPr>
                              </m:ctrlPr>
                            </m:naryPr>
                            <m:sub>
                              <m:r>
                                <a:rPr lang="en-US" sz="1200" i="1">
                                  <a:latin typeface="Cambria Math" panose="02040503050406030204" pitchFamily="18" charset="0"/>
                                </a:rPr>
                                <m:t>𝑖</m:t>
                              </m:r>
                              <m:r>
                                <m:rPr>
                                  <m:brk m:alnAt="7"/>
                                </m:rPr>
                                <a:rPr lang="en-US" sz="1200" i="1">
                                  <a:latin typeface="Cambria Math" panose="02040503050406030204" pitchFamily="18" charset="0"/>
                                </a:rPr>
                                <m:t>𝑗</m:t>
                              </m:r>
                            </m:sub>
                            <m:sup/>
                            <m:e>
                              <m:sSub>
                                <m:sSubPr>
                                  <m:ctrlPr>
                                    <a:rPr lang="en-US" sz="1200" i="1">
                                      <a:latin typeface="Cambria Math" panose="02040503050406030204" pitchFamily="18" charset="0"/>
                                    </a:rPr>
                                  </m:ctrlPr>
                                </m:sSubPr>
                                <m:e>
                                  <m:r>
                                    <a:rPr lang="en-US" sz="1200" i="1">
                                      <a:latin typeface="Cambria Math" panose="02040503050406030204" pitchFamily="18" charset="0"/>
                                    </a:rPr>
                                    <m:t>𝑁𝑜𝑑𝑒</m:t>
                                  </m:r>
                                </m:e>
                                <m:sub>
                                  <m:r>
                                    <a:rPr lang="en-US" sz="1200" i="1">
                                      <a:latin typeface="Cambria Math" panose="02040503050406030204" pitchFamily="18" charset="0"/>
                                    </a:rPr>
                                    <m:t>𝑘</m:t>
                                  </m:r>
                                </m:sub>
                              </m:sSub>
                              <m:d>
                                <m:dPr>
                                  <m:ctrlPr>
                                    <a:rPr lang="en-US" sz="1200" i="1">
                                      <a:latin typeface="Cambria Math" panose="02040503050406030204" pitchFamily="18" charset="0"/>
                                    </a:rPr>
                                  </m:ctrlPr>
                                </m:dPr>
                                <m:e>
                                  <m:acc>
                                    <m:accPr>
                                      <m:chr m:val="⃗"/>
                                      <m:ctrlPr>
                                        <a:rPr lang="en-US" sz="1200" i="1">
                                          <a:latin typeface="Cambria Math" panose="02040503050406030204" pitchFamily="18" charset="0"/>
                                        </a:rPr>
                                      </m:ctrlPr>
                                    </m:accPr>
                                    <m:e>
                                      <m:sSub>
                                        <m:sSubPr>
                                          <m:ctrlPr>
                                            <a:rPr lang="en-US" sz="1200" i="1">
                                              <a:latin typeface="Cambria Math" panose="02040503050406030204" pitchFamily="18" charset="0"/>
                                            </a:rPr>
                                          </m:ctrlPr>
                                        </m:sSubPr>
                                        <m:e>
                                          <m:r>
                                            <a:rPr lang="en-US" sz="1200" i="1">
                                              <a:latin typeface="Cambria Math" panose="02040503050406030204" pitchFamily="18" charset="0"/>
                                            </a:rPr>
                                            <m:t>𝑥</m:t>
                                          </m:r>
                                        </m:e>
                                        <m:sub>
                                          <m:r>
                                            <a:rPr lang="en-US" sz="1200" i="1">
                                              <a:latin typeface="Cambria Math" panose="02040503050406030204" pitchFamily="18" charset="0"/>
                                            </a:rPr>
                                            <m:t>𝑖</m:t>
                                          </m:r>
                                        </m:sub>
                                      </m:sSub>
                                    </m:e>
                                  </m:acc>
                                  <m:r>
                                    <a:rPr lang="en-US" sz="1200" i="1">
                                      <a:latin typeface="Cambria Math" panose="02040503050406030204" pitchFamily="18" charset="0"/>
                                    </a:rPr>
                                    <m:t>,</m:t>
                                  </m:r>
                                  <m:sSub>
                                    <m:sSubPr>
                                      <m:ctrlPr>
                                        <a:rPr lang="en-US" sz="1200" i="1">
                                          <a:latin typeface="Cambria Math" panose="02040503050406030204" pitchFamily="18" charset="0"/>
                                        </a:rPr>
                                      </m:ctrlPr>
                                    </m:sSubPr>
                                    <m:e>
                                      <m:r>
                                        <a:rPr lang="en-US" sz="1200" i="1">
                                          <a:latin typeface="Cambria Math" panose="02040503050406030204" pitchFamily="18" charset="0"/>
                                        </a:rPr>
                                        <m:t>𝑡</m:t>
                                      </m:r>
                                    </m:e>
                                    <m:sub>
                                      <m:r>
                                        <a:rPr lang="en-US" sz="1200" i="1">
                                          <a:latin typeface="Cambria Math" panose="02040503050406030204" pitchFamily="18" charset="0"/>
                                        </a:rPr>
                                        <m:t>𝑗</m:t>
                                      </m:r>
                                    </m:sub>
                                  </m:sSub>
                                </m:e>
                              </m:d>
                            </m:e>
                          </m:nary>
                        </m:den>
                      </m:f>
                    </m:oMath>
                  </m:oMathPara>
                </a14:m>
                <a:endParaRPr lang="en-US" sz="1200" dirty="0"/>
              </a:p>
            </p:txBody>
          </p:sp>
        </mc:Choice>
        <mc:Fallback>
          <p:sp>
            <p:nvSpPr>
              <p:cNvPr id="12" name="TextBox 11">
                <a:extLst>
                  <a:ext uri="{FF2B5EF4-FFF2-40B4-BE49-F238E27FC236}">
                    <a16:creationId xmlns:a16="http://schemas.microsoft.com/office/drawing/2014/main" id="{47AAD14E-6715-73D3-BF05-4CC29D182940}"/>
                  </a:ext>
                </a:extLst>
              </p:cNvPr>
              <p:cNvSpPr txBox="1">
                <a:spLocks noRot="1" noChangeAspect="1" noMove="1" noResize="1" noEditPoints="1" noAdjustHandles="1" noChangeArrowheads="1" noChangeShapeType="1" noTextEdit="1"/>
              </p:cNvSpPr>
              <p:nvPr/>
            </p:nvSpPr>
            <p:spPr>
              <a:xfrm>
                <a:off x="6711290" y="616362"/>
                <a:ext cx="1306727" cy="561885"/>
              </a:xfrm>
              <a:prstGeom prst="rect">
                <a:avLst/>
              </a:prstGeom>
              <a:blipFill>
                <a:blip r:embed="rId3"/>
                <a:stretch>
                  <a:fillRect l="-13551" t="-45652" b="-7391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56F25195-8338-7AF0-DF71-DA4C6FD95AD1}"/>
                  </a:ext>
                </a:extLst>
              </p:cNvPr>
              <p:cNvSpPr txBox="1"/>
              <p:nvPr/>
            </p:nvSpPr>
            <p:spPr>
              <a:xfrm>
                <a:off x="2801889" y="1212396"/>
                <a:ext cx="4783899" cy="7083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trlPr>
                            <a:rPr lang="en-US" sz="1600" b="1" i="1" dirty="0">
                              <a:latin typeface="Cambria Math" panose="02040503050406030204" pitchFamily="18" charset="0"/>
                            </a:rPr>
                          </m:ctrlPr>
                        </m:naryPr>
                        <m:sub>
                          <m:sSub>
                            <m:sSubPr>
                              <m:ctrlPr>
                                <a:rPr lang="en-US" sz="1600" b="1" i="1" dirty="0">
                                  <a:latin typeface="Cambria Math" panose="02040503050406030204" pitchFamily="18" charset="0"/>
                                </a:rPr>
                              </m:ctrlPr>
                            </m:sSubPr>
                            <m:e>
                              <m:r>
                                <a:rPr lang="en-US" sz="1600" b="1" i="1" dirty="0">
                                  <a:latin typeface="Cambria Math" panose="02040503050406030204" pitchFamily="18" charset="0"/>
                                </a:rPr>
                                <m:t>𝑷</m:t>
                              </m:r>
                            </m:e>
                            <m:sub>
                              <m:r>
                                <a:rPr lang="en-US" sz="1600" b="1" i="1" dirty="0">
                                  <a:latin typeface="Cambria Math" panose="02040503050406030204" pitchFamily="18" charset="0"/>
                                </a:rPr>
                                <m:t>𝒔𝒖𝒓𝒇</m:t>
                              </m:r>
                            </m:sub>
                          </m:sSub>
                        </m:sub>
                        <m:sup>
                          <m:r>
                            <a:rPr lang="en-US" sz="1600" b="1" i="1" dirty="0">
                              <a:latin typeface="Cambria Math" panose="02040503050406030204" pitchFamily="18" charset="0"/>
                            </a:rPr>
                            <m:t>𝟎</m:t>
                          </m:r>
                        </m:sup>
                        <m:e>
                          <m:r>
                            <a:rPr lang="en-US" sz="1600" b="1" i="1" dirty="0">
                              <a:latin typeface="Cambria Math" panose="02040503050406030204" pitchFamily="18" charset="0"/>
                              <a:ea typeface="Cambria Math" panose="02040503050406030204" pitchFamily="18" charset="0"/>
                            </a:rPr>
                            <m:t>𝛁</m:t>
                          </m:r>
                          <m:r>
                            <a:rPr lang="en-US" sz="1600" b="1" i="1" dirty="0">
                              <a:latin typeface="Cambria Math" panose="02040503050406030204" pitchFamily="18" charset="0"/>
                              <a:ea typeface="Cambria Math" panose="02040503050406030204" pitchFamily="18" charset="0"/>
                            </a:rPr>
                            <m:t>𝒒</m:t>
                          </m:r>
                          <m:acc>
                            <m:accPr>
                              <m:chr m:val="⃗"/>
                              <m:ctrlPr>
                                <a:rPr lang="en-US" sz="1600" b="1" i="1" dirty="0">
                                  <a:latin typeface="Cambria Math" panose="02040503050406030204" pitchFamily="18" charset="0"/>
                                  <a:ea typeface="Cambria Math" panose="02040503050406030204" pitchFamily="18" charset="0"/>
                                </a:rPr>
                              </m:ctrlPr>
                            </m:accPr>
                            <m:e>
                              <m:r>
                                <a:rPr lang="en-US" sz="1600" b="1" i="1" dirty="0">
                                  <a:latin typeface="Cambria Math" panose="02040503050406030204" pitchFamily="18" charset="0"/>
                                  <a:ea typeface="Cambria Math" panose="02040503050406030204" pitchFamily="18" charset="0"/>
                                </a:rPr>
                                <m:t>𝑼</m:t>
                              </m:r>
                            </m:e>
                          </m:acc>
                          <m:f>
                            <m:fPr>
                              <m:ctrlPr>
                                <a:rPr lang="en-US" sz="1600" b="1" i="1" dirty="0">
                                  <a:latin typeface="Cambria Math" panose="02040503050406030204" pitchFamily="18" charset="0"/>
                                </a:rPr>
                              </m:ctrlPr>
                            </m:fPr>
                            <m:num>
                              <m:r>
                                <a:rPr lang="en-US" sz="1600" b="1" i="1" dirty="0">
                                  <a:latin typeface="Cambria Math" panose="02040503050406030204" pitchFamily="18" charset="0"/>
                                </a:rPr>
                                <m:t>𝒅𝒑</m:t>
                              </m:r>
                            </m:num>
                            <m:den>
                              <m:r>
                                <a:rPr lang="en-US" sz="1600" b="1" i="1" dirty="0">
                                  <a:latin typeface="Cambria Math" panose="02040503050406030204" pitchFamily="18" charset="0"/>
                                </a:rPr>
                                <m:t>𝒈</m:t>
                              </m:r>
                            </m:den>
                          </m:f>
                        </m:e>
                      </m:nary>
                      <m:r>
                        <m:rPr>
                          <m:nor/>
                        </m:rPr>
                        <a:rPr lang="en-US" sz="1600" b="0" i="0" dirty="0" smtClean="0">
                          <a:latin typeface="Cambria Math" panose="02040503050406030204" pitchFamily="18" charset="0"/>
                        </a:rPr>
                        <m:t>    </m:t>
                      </m:r>
                      <m:r>
                        <m:rPr>
                          <m:nor/>
                        </m:rPr>
                        <a:rPr lang="en-US" sz="1600" b="1" dirty="0">
                          <a:latin typeface="Cambria Math" panose="02040503050406030204" pitchFamily="18" charset="0"/>
                        </a:rPr>
                        <m:t>≤</m:t>
                      </m:r>
                      <m:r>
                        <m:rPr>
                          <m:nor/>
                        </m:rPr>
                        <a:rPr lang="en-US" sz="1600" b="0" i="0" dirty="0" smtClean="0">
                          <a:latin typeface="Cambria Math" panose="02040503050406030204" pitchFamily="18" charset="0"/>
                        </a:rPr>
                        <m:t>   </m:t>
                      </m:r>
                      <m:r>
                        <m:rPr>
                          <m:nor/>
                        </m:rPr>
                        <a:rPr lang="en-US" sz="1600" dirty="0"/>
                        <m:t> −0.833 </m:t>
                      </m:r>
                      <m:r>
                        <a:rPr lang="en-US" sz="1600" b="1" i="1">
                          <a:latin typeface="Cambria Math" panose="02040503050406030204" pitchFamily="18" charset="0"/>
                        </a:rPr>
                        <m:t>𝑲𝒈</m:t>
                      </m:r>
                      <m:r>
                        <a:rPr lang="en-US" sz="1600" b="1" i="1">
                          <a:latin typeface="Cambria Math" panose="02040503050406030204" pitchFamily="18" charset="0"/>
                        </a:rPr>
                        <m:t> </m:t>
                      </m:r>
                      <m:sSup>
                        <m:sSupPr>
                          <m:ctrlPr>
                            <a:rPr lang="en-US" sz="1600" b="1" i="1">
                              <a:latin typeface="Cambria Math" panose="02040503050406030204" pitchFamily="18" charset="0"/>
                            </a:rPr>
                          </m:ctrlPr>
                        </m:sSupPr>
                        <m:e>
                          <m:r>
                            <a:rPr lang="en-US" sz="1600" b="1" i="1">
                              <a:latin typeface="Cambria Math" panose="02040503050406030204" pitchFamily="18" charset="0"/>
                            </a:rPr>
                            <m:t>𝒎</m:t>
                          </m:r>
                        </m:e>
                        <m:sup>
                          <m:r>
                            <a:rPr lang="en-US" sz="1600" b="1" i="1">
                              <a:latin typeface="Cambria Math" panose="02040503050406030204" pitchFamily="18" charset="0"/>
                            </a:rPr>
                            <m:t>−</m:t>
                          </m:r>
                          <m:r>
                            <a:rPr lang="en-US" sz="1600" b="1" i="1">
                              <a:latin typeface="Cambria Math" panose="02040503050406030204" pitchFamily="18" charset="0"/>
                            </a:rPr>
                            <m:t>𝟐</m:t>
                          </m:r>
                        </m:sup>
                      </m:sSup>
                      <m:sSup>
                        <m:sSupPr>
                          <m:ctrlPr>
                            <a:rPr lang="en-US" sz="1600" b="1" i="1">
                              <a:latin typeface="Cambria Math" panose="02040503050406030204" pitchFamily="18" charset="0"/>
                            </a:rPr>
                          </m:ctrlPr>
                        </m:sSupPr>
                        <m:e>
                          <m:r>
                            <a:rPr lang="en-US" sz="1600" b="1" i="1">
                              <a:latin typeface="Cambria Math" panose="02040503050406030204" pitchFamily="18" charset="0"/>
                            </a:rPr>
                            <m:t>𝒉𝒐𝒖𝒓</m:t>
                          </m:r>
                        </m:e>
                        <m:sup>
                          <m:r>
                            <a:rPr lang="en-US" sz="1600" b="1" i="1">
                              <a:latin typeface="Cambria Math" panose="02040503050406030204" pitchFamily="18" charset="0"/>
                            </a:rPr>
                            <m:t>−</m:t>
                          </m:r>
                          <m:r>
                            <a:rPr lang="en-US" sz="1600" b="1" i="1">
                              <a:latin typeface="Cambria Math" panose="02040503050406030204" pitchFamily="18" charset="0"/>
                            </a:rPr>
                            <m:t>𝟏</m:t>
                          </m:r>
                        </m:sup>
                      </m:sSup>
                    </m:oMath>
                  </m:oMathPara>
                </a14:m>
                <a:endParaRPr lang="en-US" sz="1600" b="1" dirty="0"/>
              </a:p>
            </p:txBody>
          </p:sp>
        </mc:Choice>
        <mc:Fallback>
          <p:sp>
            <p:nvSpPr>
              <p:cNvPr id="2" name="TextBox 1">
                <a:extLst>
                  <a:ext uri="{FF2B5EF4-FFF2-40B4-BE49-F238E27FC236}">
                    <a16:creationId xmlns:a16="http://schemas.microsoft.com/office/drawing/2014/main" id="{56F25195-8338-7AF0-DF71-DA4C6FD95AD1}"/>
                  </a:ext>
                </a:extLst>
              </p:cNvPr>
              <p:cNvSpPr txBox="1">
                <a:spLocks noRot="1" noChangeAspect="1" noMove="1" noResize="1" noEditPoints="1" noAdjustHandles="1" noChangeArrowheads="1" noChangeShapeType="1" noTextEdit="1"/>
              </p:cNvSpPr>
              <p:nvPr/>
            </p:nvSpPr>
            <p:spPr>
              <a:xfrm>
                <a:off x="2801889" y="1212396"/>
                <a:ext cx="4783899" cy="708399"/>
              </a:xfrm>
              <a:prstGeom prst="rect">
                <a:avLst/>
              </a:prstGeom>
              <a:blipFill>
                <a:blip r:embed="rId4"/>
                <a:stretch>
                  <a:fillRect/>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457A3427-27B3-5718-8EA1-3414677DA0BA}"/>
              </a:ext>
            </a:extLst>
          </p:cNvPr>
          <p:cNvSpPr txBox="1"/>
          <p:nvPr/>
        </p:nvSpPr>
        <p:spPr>
          <a:xfrm>
            <a:off x="1707501" y="1387500"/>
            <a:ext cx="1564967" cy="307777"/>
          </a:xfrm>
          <a:prstGeom prst="rect">
            <a:avLst/>
          </a:prstGeom>
          <a:noFill/>
        </p:spPr>
        <p:txBody>
          <a:bodyPr wrap="square" rtlCol="0">
            <a:spAutoFit/>
          </a:bodyPr>
          <a:lstStyle/>
          <a:p>
            <a:pPr algn="ctr"/>
            <a:r>
              <a:rPr lang="en-US" b="1" dirty="0"/>
              <a:t>First Condition:</a:t>
            </a:r>
          </a:p>
        </p:txBody>
      </p:sp>
      <p:sp>
        <p:nvSpPr>
          <p:cNvPr id="4" name="TextBox 3">
            <a:extLst>
              <a:ext uri="{FF2B5EF4-FFF2-40B4-BE49-F238E27FC236}">
                <a16:creationId xmlns:a16="http://schemas.microsoft.com/office/drawing/2014/main" id="{F0E5057A-C91E-E587-8CC4-C25591B7F97E}"/>
              </a:ext>
            </a:extLst>
          </p:cNvPr>
          <p:cNvSpPr txBox="1"/>
          <p:nvPr/>
        </p:nvSpPr>
        <p:spPr>
          <a:xfrm>
            <a:off x="1582905" y="715571"/>
            <a:ext cx="5390170" cy="323165"/>
          </a:xfrm>
          <a:prstGeom prst="rect">
            <a:avLst/>
          </a:prstGeom>
          <a:noFill/>
        </p:spPr>
        <p:txBody>
          <a:bodyPr wrap="square" rtlCol="0">
            <a:spAutoFit/>
          </a:bodyPr>
          <a:lstStyle/>
          <a:p>
            <a:r>
              <a:rPr lang="en-US" sz="1500" b="1" dirty="0"/>
              <a:t>Diagnostic: Relative frequency of occurrence of a node </a:t>
            </a:r>
          </a:p>
        </p:txBody>
      </p:sp>
      <p:sp>
        <p:nvSpPr>
          <p:cNvPr id="6" name="TextBox 5">
            <a:extLst>
              <a:ext uri="{FF2B5EF4-FFF2-40B4-BE49-F238E27FC236}">
                <a16:creationId xmlns:a16="http://schemas.microsoft.com/office/drawing/2014/main" id="{721F2DCD-DA70-6E25-1294-9552F5DAF645}"/>
              </a:ext>
            </a:extLst>
          </p:cNvPr>
          <p:cNvSpPr txBox="1"/>
          <p:nvPr/>
        </p:nvSpPr>
        <p:spPr>
          <a:xfrm>
            <a:off x="-8626" y="27229"/>
            <a:ext cx="9144000" cy="369332"/>
          </a:xfrm>
          <a:prstGeom prst="rect">
            <a:avLst/>
          </a:prstGeom>
          <a:noFill/>
        </p:spPr>
        <p:txBody>
          <a:bodyPr wrap="square" rtlCol="0">
            <a:spAutoFit/>
          </a:bodyPr>
          <a:lstStyle/>
          <a:p>
            <a:pPr algn="ctr"/>
            <a:r>
              <a:rPr lang="en-US" sz="1800" b="1" dirty="0"/>
              <a:t>The First Split Objectively Identifies Deep Tropical Convection</a:t>
            </a:r>
          </a:p>
        </p:txBody>
      </p:sp>
      <p:pic>
        <p:nvPicPr>
          <p:cNvPr id="7" name="Picture 6">
            <a:extLst>
              <a:ext uri="{FF2B5EF4-FFF2-40B4-BE49-F238E27FC236}">
                <a16:creationId xmlns:a16="http://schemas.microsoft.com/office/drawing/2014/main" id="{A1B022AA-EFA9-9F63-0AF9-939DD35F5D7D}"/>
              </a:ext>
            </a:extLst>
          </p:cNvPr>
          <p:cNvPicPr>
            <a:picLocks noChangeAspect="1"/>
          </p:cNvPicPr>
          <p:nvPr/>
        </p:nvPicPr>
        <p:blipFill>
          <a:blip r:embed="rId5"/>
          <a:stretch>
            <a:fillRect/>
          </a:stretch>
        </p:blipFill>
        <p:spPr>
          <a:xfrm>
            <a:off x="8251282" y="4523715"/>
            <a:ext cx="892718" cy="619785"/>
          </a:xfrm>
          <a:prstGeom prst="rect">
            <a:avLst/>
          </a:prstGeom>
        </p:spPr>
      </p:pic>
      <p:sp>
        <p:nvSpPr>
          <p:cNvPr id="8" name="Rectangle: Rounded Corners 7">
            <a:extLst>
              <a:ext uri="{FF2B5EF4-FFF2-40B4-BE49-F238E27FC236}">
                <a16:creationId xmlns:a16="http://schemas.microsoft.com/office/drawing/2014/main" id="{6A405F80-89B6-7665-2716-FF017BC2BA17}"/>
              </a:ext>
            </a:extLst>
          </p:cNvPr>
          <p:cNvSpPr/>
          <p:nvPr/>
        </p:nvSpPr>
        <p:spPr>
          <a:xfrm>
            <a:off x="214414" y="4297099"/>
            <a:ext cx="8127153" cy="669128"/>
          </a:xfrm>
          <a:prstGeom prst="roundRect">
            <a:avLst/>
          </a:prstGeom>
          <a:solidFill>
            <a:schemeClr val="accent6">
              <a:lumMod val="20000"/>
              <a:lumOff val="8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TextBox 14">
            <a:extLst>
              <a:ext uri="{FF2B5EF4-FFF2-40B4-BE49-F238E27FC236}">
                <a16:creationId xmlns:a16="http://schemas.microsoft.com/office/drawing/2014/main" id="{54F5E395-6A68-B9F1-1AD7-ED9207915DD2}"/>
              </a:ext>
            </a:extLst>
          </p:cNvPr>
          <p:cNvSpPr txBox="1"/>
          <p:nvPr/>
        </p:nvSpPr>
        <p:spPr>
          <a:xfrm>
            <a:off x="342634" y="4462386"/>
            <a:ext cx="8441479" cy="338554"/>
          </a:xfrm>
          <a:prstGeom prst="rect">
            <a:avLst/>
          </a:prstGeom>
          <a:noFill/>
        </p:spPr>
        <p:txBody>
          <a:bodyPr wrap="square" rtlCol="0">
            <a:spAutoFit/>
          </a:bodyPr>
          <a:lstStyle/>
          <a:p>
            <a:r>
              <a:rPr lang="en-US" sz="1600" b="1" dirty="0"/>
              <a:t>Without any geographic information, </a:t>
            </a:r>
            <a:r>
              <a:rPr lang="en-US" sz="1600" dirty="0"/>
              <a:t>t</a:t>
            </a:r>
            <a:r>
              <a:rPr lang="en-US" sz="1600" b="1" dirty="0"/>
              <a:t>he first split “discovers” the ITCZ/SPCZ</a:t>
            </a:r>
          </a:p>
        </p:txBody>
      </p:sp>
    </p:spTree>
    <p:extLst>
      <p:ext uri="{BB962C8B-B14F-4D97-AF65-F5344CB8AC3E}">
        <p14:creationId xmlns:p14="http://schemas.microsoft.com/office/powerpoint/2010/main" val="2127282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B00BA-CAE5-97AB-C8AA-F5545EE6832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F123E88-786C-209D-4C40-EE9F1ECA9F20}"/>
              </a:ext>
            </a:extLst>
          </p:cNvPr>
          <p:cNvPicPr>
            <a:picLocks noChangeAspect="1"/>
          </p:cNvPicPr>
          <p:nvPr/>
        </p:nvPicPr>
        <p:blipFill>
          <a:blip r:embed="rId2">
            <a:extLst>
              <a:ext uri="{28A0092B-C50C-407E-A947-70E740481C1C}">
                <a14:useLocalDpi xmlns:a14="http://schemas.microsoft.com/office/drawing/2010/main" val="0"/>
              </a:ext>
            </a:extLst>
          </a:blip>
          <a:srcRect b="46351"/>
          <a:stretch>
            <a:fillRect/>
          </a:stretch>
        </p:blipFill>
        <p:spPr>
          <a:xfrm>
            <a:off x="2520413" y="852991"/>
            <a:ext cx="4252676" cy="1901252"/>
          </a:xfrm>
          <a:prstGeom prst="rect">
            <a:avLst/>
          </a:prstGeom>
        </p:spPr>
      </p:pic>
      <p:sp>
        <p:nvSpPr>
          <p:cNvPr id="5" name="TextBox 4">
            <a:extLst>
              <a:ext uri="{FF2B5EF4-FFF2-40B4-BE49-F238E27FC236}">
                <a16:creationId xmlns:a16="http://schemas.microsoft.com/office/drawing/2014/main" id="{36EEF12C-6D6D-60AC-5944-E4B6223AF981}"/>
              </a:ext>
            </a:extLst>
          </p:cNvPr>
          <p:cNvSpPr txBox="1"/>
          <p:nvPr/>
        </p:nvSpPr>
        <p:spPr>
          <a:xfrm>
            <a:off x="6865921" y="1088467"/>
            <a:ext cx="2109654" cy="523220"/>
          </a:xfrm>
          <a:prstGeom prst="rect">
            <a:avLst/>
          </a:prstGeom>
          <a:noFill/>
        </p:spPr>
        <p:txBody>
          <a:bodyPr wrap="square" rtlCol="0">
            <a:spAutoFit/>
          </a:bodyPr>
          <a:lstStyle/>
          <a:p>
            <a:r>
              <a:rPr lang="en-US" b="1" dirty="0"/>
              <a:t>Initial (unconditional) distribution</a:t>
            </a:r>
          </a:p>
        </p:txBody>
      </p:sp>
      <p:cxnSp>
        <p:nvCxnSpPr>
          <p:cNvPr id="8" name="Straight Arrow Connector 7">
            <a:extLst>
              <a:ext uri="{FF2B5EF4-FFF2-40B4-BE49-F238E27FC236}">
                <a16:creationId xmlns:a16="http://schemas.microsoft.com/office/drawing/2014/main" id="{34B87400-160C-6738-587B-E848F3D17AA2}"/>
              </a:ext>
            </a:extLst>
          </p:cNvPr>
          <p:cNvCxnSpPr>
            <a:cxnSpLocks/>
          </p:cNvCxnSpPr>
          <p:nvPr/>
        </p:nvCxnSpPr>
        <p:spPr>
          <a:xfrm>
            <a:off x="2646482" y="927308"/>
            <a:ext cx="1255166" cy="1263615"/>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85380313-8C90-CFE6-AB5F-A0DBC13F40B1}"/>
              </a:ext>
            </a:extLst>
          </p:cNvPr>
          <p:cNvCxnSpPr>
            <a:cxnSpLocks/>
          </p:cNvCxnSpPr>
          <p:nvPr/>
        </p:nvCxnSpPr>
        <p:spPr>
          <a:xfrm flipH="1">
            <a:off x="5061657" y="1102841"/>
            <a:ext cx="1608086" cy="828555"/>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619222F2-32F0-C2ED-90D3-07F034B61068}"/>
                  </a:ext>
                </a:extLst>
              </p:cNvPr>
              <p:cNvSpPr txBox="1"/>
              <p:nvPr/>
            </p:nvSpPr>
            <p:spPr>
              <a:xfrm>
                <a:off x="6371163" y="505298"/>
                <a:ext cx="2697244" cy="53065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b="1" i="1">
                              <a:latin typeface="Cambria Math" panose="02040503050406030204" pitchFamily="18" charset="0"/>
                            </a:rPr>
                          </m:ctrlPr>
                        </m:accPr>
                        <m:e>
                          <m:f>
                            <m:fPr>
                              <m:ctrlPr>
                                <a:rPr lang="en-US" b="1" i="1">
                                  <a:latin typeface="Cambria Math" panose="02040503050406030204" pitchFamily="18" charset="0"/>
                                </a:rPr>
                              </m:ctrlPr>
                            </m:fPr>
                            <m:num>
                              <m:r>
                                <a:rPr lang="en-US" b="1"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𝑶𝑳𝑹</m:t>
                              </m:r>
                            </m:num>
                            <m:den>
                              <m:r>
                                <a:rPr lang="en-US" b="1"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𝒕</m:t>
                              </m:r>
                            </m:den>
                          </m:f>
                        </m:e>
                      </m:acc>
                      <m:r>
                        <a:rPr lang="en-US" b="1">
                          <a:latin typeface="Cambria Math" panose="02040503050406030204" pitchFamily="18" charset="0"/>
                        </a:rPr>
                        <m:t>=</m:t>
                      </m:r>
                      <m:r>
                        <a:rPr lang="en-US" b="1" i="1">
                          <a:latin typeface="Cambria Math" panose="02040503050406030204" pitchFamily="18" charset="0"/>
                        </a:rPr>
                        <m:t>−</m:t>
                      </m:r>
                      <m:r>
                        <a:rPr lang="en-US" b="1" i="1">
                          <a:latin typeface="Cambria Math" panose="02040503050406030204" pitchFamily="18" charset="0"/>
                        </a:rPr>
                        <m:t>𝟎</m:t>
                      </m:r>
                      <m:r>
                        <a:rPr lang="en-US" b="1" i="1">
                          <a:latin typeface="Cambria Math" panose="02040503050406030204" pitchFamily="18" charset="0"/>
                        </a:rPr>
                        <m:t>.</m:t>
                      </m:r>
                      <m:r>
                        <a:rPr lang="en-US" b="1" i="1">
                          <a:latin typeface="Cambria Math" panose="02040503050406030204" pitchFamily="18" charset="0"/>
                        </a:rPr>
                        <m:t>𝟎</m:t>
                      </m:r>
                      <m:r>
                        <a:rPr lang="en-US" b="1" i="1">
                          <a:latin typeface="Cambria Math" panose="02040503050406030204" pitchFamily="18" charset="0"/>
                        </a:rPr>
                        <m:t> </m:t>
                      </m:r>
                      <m:r>
                        <a:rPr lang="en-US" b="1" i="1">
                          <a:latin typeface="Cambria Math" panose="02040503050406030204" pitchFamily="18" charset="0"/>
                        </a:rPr>
                        <m:t>𝑾</m:t>
                      </m:r>
                      <m:sSup>
                        <m:sSupPr>
                          <m:ctrlPr>
                            <a:rPr lang="en-US" b="1" i="1">
                              <a:latin typeface="Cambria Math" panose="02040503050406030204" pitchFamily="18" charset="0"/>
                            </a:rPr>
                          </m:ctrlPr>
                        </m:sSupPr>
                        <m:e>
                          <m:r>
                            <a:rPr lang="en-US" b="1" i="1">
                              <a:latin typeface="Cambria Math" panose="02040503050406030204" pitchFamily="18" charset="0"/>
                            </a:rPr>
                            <m:t>𝒎</m:t>
                          </m:r>
                        </m:e>
                        <m:sup>
                          <m:r>
                            <a:rPr lang="en-US" b="1" i="1">
                              <a:latin typeface="Cambria Math" panose="02040503050406030204" pitchFamily="18" charset="0"/>
                            </a:rPr>
                            <m:t>−</m:t>
                          </m:r>
                          <m:r>
                            <a:rPr lang="en-US" b="1" i="1">
                              <a:latin typeface="Cambria Math" panose="02040503050406030204" pitchFamily="18" charset="0"/>
                            </a:rPr>
                            <m:t>𝟐</m:t>
                          </m:r>
                        </m:sup>
                      </m:sSup>
                      <m:sSup>
                        <m:sSupPr>
                          <m:ctrlPr>
                            <a:rPr lang="en-US" b="1" i="1">
                              <a:latin typeface="Cambria Math" panose="02040503050406030204" pitchFamily="18" charset="0"/>
                            </a:rPr>
                          </m:ctrlPr>
                        </m:sSupPr>
                        <m:e>
                          <m:r>
                            <a:rPr lang="en-US" b="1" i="1">
                              <a:latin typeface="Cambria Math" panose="02040503050406030204" pitchFamily="18" charset="0"/>
                            </a:rPr>
                            <m:t>𝒉𝒐𝒖𝒓</m:t>
                          </m:r>
                        </m:e>
                        <m:sup>
                          <m:r>
                            <a:rPr lang="en-US" b="1" i="1">
                              <a:latin typeface="Cambria Math" panose="02040503050406030204" pitchFamily="18" charset="0"/>
                            </a:rPr>
                            <m:t>−</m:t>
                          </m:r>
                          <m:r>
                            <a:rPr lang="en-US" b="1" i="1">
                              <a:latin typeface="Cambria Math" panose="02040503050406030204" pitchFamily="18" charset="0"/>
                            </a:rPr>
                            <m:t>𝟏</m:t>
                          </m:r>
                        </m:sup>
                      </m:sSup>
                    </m:oMath>
                  </m:oMathPara>
                </a14:m>
                <a:endParaRPr lang="en-US" b="1" dirty="0"/>
              </a:p>
            </p:txBody>
          </p:sp>
        </mc:Choice>
        <mc:Fallback>
          <p:sp>
            <p:nvSpPr>
              <p:cNvPr id="13" name="TextBox 12">
                <a:extLst>
                  <a:ext uri="{FF2B5EF4-FFF2-40B4-BE49-F238E27FC236}">
                    <a16:creationId xmlns:a16="http://schemas.microsoft.com/office/drawing/2014/main" id="{619222F2-32F0-C2ED-90D3-07F034B61068}"/>
                  </a:ext>
                </a:extLst>
              </p:cNvPr>
              <p:cNvSpPr txBox="1">
                <a:spLocks noRot="1" noChangeAspect="1" noMove="1" noResize="1" noEditPoints="1" noAdjustHandles="1" noChangeArrowheads="1" noChangeShapeType="1" noTextEdit="1"/>
              </p:cNvSpPr>
              <p:nvPr/>
            </p:nvSpPr>
            <p:spPr>
              <a:xfrm>
                <a:off x="6371163" y="505298"/>
                <a:ext cx="2697244" cy="53065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7196B6F1-2B60-41C7-E3EB-FFF1D382C475}"/>
                  </a:ext>
                </a:extLst>
              </p:cNvPr>
              <p:cNvSpPr txBox="1"/>
              <p:nvPr/>
            </p:nvSpPr>
            <p:spPr>
              <a:xfrm>
                <a:off x="75592" y="575959"/>
                <a:ext cx="2779575" cy="1123128"/>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acc>
                        <m:accPr>
                          <m:chr m:val="̅"/>
                          <m:ctrlPr>
                            <a:rPr lang="en-US" b="1" i="1" smtClean="0">
                              <a:latin typeface="Cambria Math" panose="02040503050406030204" pitchFamily="18" charset="0"/>
                            </a:rPr>
                          </m:ctrlPr>
                        </m:accPr>
                        <m:e>
                          <m:f>
                            <m:fPr>
                              <m:ctrlPr>
                                <a:rPr lang="en-US" b="1" i="1">
                                  <a:latin typeface="Cambria Math" panose="02040503050406030204" pitchFamily="18" charset="0"/>
                                </a:rPr>
                              </m:ctrlPr>
                            </m:fPr>
                            <m:num>
                              <m:r>
                                <a:rPr lang="en-US" b="1"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𝑶𝑳𝑹</m:t>
                              </m:r>
                            </m:num>
                            <m:den>
                              <m:r>
                                <a:rPr lang="en-US" b="1"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𝒕</m:t>
                              </m:r>
                            </m:den>
                          </m:f>
                        </m:e>
                      </m:acc>
                      <m:r>
                        <a:rPr lang="en-US" b="1">
                          <a:latin typeface="Cambria Math" panose="02040503050406030204" pitchFamily="18" charset="0"/>
                        </a:rPr>
                        <m:t>=</m:t>
                      </m:r>
                      <m:r>
                        <a:rPr lang="en-US" b="1" i="1">
                          <a:latin typeface="Cambria Math" panose="02040503050406030204" pitchFamily="18" charset="0"/>
                        </a:rPr>
                        <m:t> </m:t>
                      </m:r>
                      <m:r>
                        <a:rPr lang="en-US" b="1">
                          <a:latin typeface="Cambria Math" panose="02040503050406030204" pitchFamily="18" charset="0"/>
                        </a:rPr>
                        <m:t>−</m:t>
                      </m:r>
                      <m:r>
                        <a:rPr lang="en-US" b="1" i="1">
                          <a:latin typeface="Cambria Math" panose="02040503050406030204" pitchFamily="18" charset="0"/>
                        </a:rPr>
                        <m:t>𝟒𝟎</m:t>
                      </m:r>
                      <m:r>
                        <a:rPr lang="en-US" b="1" i="1" smtClean="0">
                          <a:latin typeface="Cambria Math" panose="02040503050406030204" pitchFamily="18" charset="0"/>
                        </a:rPr>
                        <m:t> </m:t>
                      </m:r>
                      <m:r>
                        <a:rPr lang="en-US" b="1" i="1">
                          <a:latin typeface="Cambria Math" panose="02040503050406030204" pitchFamily="18" charset="0"/>
                        </a:rPr>
                        <m:t>𝑾</m:t>
                      </m:r>
                      <m:sSup>
                        <m:sSupPr>
                          <m:ctrlPr>
                            <a:rPr lang="en-US" b="1" i="1">
                              <a:latin typeface="Cambria Math" panose="02040503050406030204" pitchFamily="18" charset="0"/>
                            </a:rPr>
                          </m:ctrlPr>
                        </m:sSupPr>
                        <m:e>
                          <m:r>
                            <a:rPr lang="en-US" b="1" i="1">
                              <a:latin typeface="Cambria Math" panose="02040503050406030204" pitchFamily="18" charset="0"/>
                            </a:rPr>
                            <m:t>𝒎</m:t>
                          </m:r>
                        </m:e>
                        <m:sup>
                          <m:r>
                            <a:rPr lang="en-US" b="1" i="1">
                              <a:latin typeface="Cambria Math" panose="02040503050406030204" pitchFamily="18" charset="0"/>
                            </a:rPr>
                            <m:t>−</m:t>
                          </m:r>
                          <m:r>
                            <a:rPr lang="en-US" b="1" i="1">
                              <a:latin typeface="Cambria Math" panose="02040503050406030204" pitchFamily="18" charset="0"/>
                            </a:rPr>
                            <m:t>𝟐</m:t>
                          </m:r>
                        </m:sup>
                      </m:sSup>
                      <m:sSup>
                        <m:sSupPr>
                          <m:ctrlPr>
                            <a:rPr lang="en-US" b="1" i="1">
                              <a:latin typeface="Cambria Math" panose="02040503050406030204" pitchFamily="18" charset="0"/>
                            </a:rPr>
                          </m:ctrlPr>
                        </m:sSupPr>
                        <m:e>
                          <m:r>
                            <a:rPr lang="en-US" b="1" i="1">
                              <a:latin typeface="Cambria Math" panose="02040503050406030204" pitchFamily="18" charset="0"/>
                            </a:rPr>
                            <m:t>𝒉𝒐𝒖𝒓</m:t>
                          </m:r>
                        </m:e>
                        <m:sup>
                          <m:r>
                            <a:rPr lang="en-US" b="1" i="1">
                              <a:latin typeface="Cambria Math" panose="02040503050406030204" pitchFamily="18" charset="0"/>
                            </a:rPr>
                            <m:t>−</m:t>
                          </m:r>
                          <m:r>
                            <a:rPr lang="en-US" b="1" i="1">
                              <a:latin typeface="Cambria Math" panose="02040503050406030204" pitchFamily="18" charset="0"/>
                            </a:rPr>
                            <m:t>𝟏</m:t>
                          </m:r>
                        </m:sup>
                      </m:sSup>
                    </m:oMath>
                  </m:oMathPara>
                </a14:m>
                <a:endParaRPr lang="en-US" b="1" dirty="0"/>
              </a:p>
              <a:p>
                <a:endParaRPr lang="en-US" b="1" dirty="0"/>
              </a:p>
              <a:p>
                <a:r>
                  <a:rPr lang="en-US" b="1" dirty="0"/>
                  <a:t> for </a:t>
                </a:r>
                <a:r>
                  <a:rPr lang="en-US" b="1" dirty="0" err="1"/>
                  <a:t>Tskin</a:t>
                </a:r>
                <a:r>
                  <a:rPr lang="en-US" b="1" dirty="0"/>
                  <a:t> &gt; 28 </a:t>
                </a:r>
                <a:r>
                  <a:rPr lang="en-US" b="1" dirty="0">
                    <a:latin typeface="Times New Roman" panose="02020603050405020304" pitchFamily="18" charset="0"/>
                    <a:cs typeface="Times New Roman" panose="02020603050405020304" pitchFamily="18" charset="0"/>
                  </a:rPr>
                  <a:t>°</a:t>
                </a:r>
                <a:r>
                  <a:rPr lang="en-US" b="1" dirty="0"/>
                  <a:t>C</a:t>
                </a:r>
              </a:p>
              <a:p>
                <a:endParaRPr lang="en-US" sz="1050" b="1" dirty="0"/>
              </a:p>
            </p:txBody>
          </p:sp>
        </mc:Choice>
        <mc:Fallback>
          <p:sp>
            <p:nvSpPr>
              <p:cNvPr id="14" name="TextBox 13">
                <a:extLst>
                  <a:ext uri="{FF2B5EF4-FFF2-40B4-BE49-F238E27FC236}">
                    <a16:creationId xmlns:a16="http://schemas.microsoft.com/office/drawing/2014/main" id="{7196B6F1-2B60-41C7-E3EB-FFF1D382C475}"/>
                  </a:ext>
                </a:extLst>
              </p:cNvPr>
              <p:cNvSpPr txBox="1">
                <a:spLocks noRot="1" noChangeAspect="1" noMove="1" noResize="1" noEditPoints="1" noAdjustHandles="1" noChangeArrowheads="1" noChangeShapeType="1" noTextEdit="1"/>
              </p:cNvSpPr>
              <p:nvPr/>
            </p:nvSpPr>
            <p:spPr>
              <a:xfrm>
                <a:off x="75592" y="575959"/>
                <a:ext cx="2779575" cy="1123128"/>
              </a:xfrm>
              <a:prstGeom prst="rect">
                <a:avLst/>
              </a:prstGeom>
              <a:blipFill>
                <a:blip r:embed="rId4"/>
                <a:stretch>
                  <a:fillRect/>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B4C3CDE5-CB52-46AA-782E-FB1A151CE1A5}"/>
              </a:ext>
            </a:extLst>
          </p:cNvPr>
          <p:cNvSpPr txBox="1"/>
          <p:nvPr/>
        </p:nvSpPr>
        <p:spPr>
          <a:xfrm>
            <a:off x="-8626" y="27229"/>
            <a:ext cx="9144000" cy="369332"/>
          </a:xfrm>
          <a:prstGeom prst="rect">
            <a:avLst/>
          </a:prstGeom>
          <a:noFill/>
        </p:spPr>
        <p:txBody>
          <a:bodyPr wrap="square" rtlCol="0">
            <a:spAutoFit/>
          </a:bodyPr>
          <a:lstStyle/>
          <a:p>
            <a:pPr algn="ctr"/>
            <a:r>
              <a:rPr lang="en-US" sz="1800" dirty="0"/>
              <a:t>The First Skin-Temperature Split Identifies the Most Rapid Convective Development</a:t>
            </a:r>
            <a:endParaRPr lang="en-US" sz="1800" b="1" dirty="0"/>
          </a:p>
        </p:txBody>
      </p:sp>
      <p:pic>
        <p:nvPicPr>
          <p:cNvPr id="7" name="Picture 6">
            <a:extLst>
              <a:ext uri="{FF2B5EF4-FFF2-40B4-BE49-F238E27FC236}">
                <a16:creationId xmlns:a16="http://schemas.microsoft.com/office/drawing/2014/main" id="{E44E35EF-A591-82D4-699C-37A037EDB4F4}"/>
              </a:ext>
            </a:extLst>
          </p:cNvPr>
          <p:cNvPicPr>
            <a:picLocks noChangeAspect="1"/>
          </p:cNvPicPr>
          <p:nvPr/>
        </p:nvPicPr>
        <p:blipFill>
          <a:blip r:embed="rId5"/>
          <a:stretch>
            <a:fillRect/>
          </a:stretch>
        </p:blipFill>
        <p:spPr>
          <a:xfrm>
            <a:off x="8175689" y="4515932"/>
            <a:ext cx="892718" cy="619785"/>
          </a:xfrm>
          <a:prstGeom prst="rect">
            <a:avLst/>
          </a:prstGeom>
        </p:spPr>
      </p:pic>
      <p:pic>
        <p:nvPicPr>
          <p:cNvPr id="2" name="Picture 1">
            <a:extLst>
              <a:ext uri="{FF2B5EF4-FFF2-40B4-BE49-F238E27FC236}">
                <a16:creationId xmlns:a16="http://schemas.microsoft.com/office/drawing/2014/main" id="{1C422B70-1D0B-8B88-C29F-6E91DEDE1F61}"/>
              </a:ext>
            </a:extLst>
          </p:cNvPr>
          <p:cNvPicPr>
            <a:picLocks noChangeAspect="1"/>
          </p:cNvPicPr>
          <p:nvPr/>
        </p:nvPicPr>
        <p:blipFill>
          <a:blip r:embed="rId6">
            <a:extLst>
              <a:ext uri="{28A0092B-C50C-407E-A947-70E740481C1C}">
                <a14:useLocalDpi xmlns:a14="http://schemas.microsoft.com/office/drawing/2010/main" val="0"/>
              </a:ext>
            </a:extLst>
          </a:blip>
          <a:srcRect l="7620" t="30135" r="16142" b="30135"/>
          <a:stretch>
            <a:fillRect/>
          </a:stretch>
        </p:blipFill>
        <p:spPr>
          <a:xfrm>
            <a:off x="-8626" y="2782291"/>
            <a:ext cx="8547281" cy="1855911"/>
          </a:xfrm>
          <a:prstGeom prst="rect">
            <a:avLst/>
          </a:prstGeom>
        </p:spPr>
      </p:pic>
    </p:spTree>
    <p:extLst>
      <p:ext uri="{BB962C8B-B14F-4D97-AF65-F5344CB8AC3E}">
        <p14:creationId xmlns:p14="http://schemas.microsoft.com/office/powerpoint/2010/main" val="1925627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FE94A-BEB5-5583-4ECB-1D74C20BDBA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25E7E7B-C280-E56D-F420-F7CB09C96C98}"/>
              </a:ext>
            </a:extLst>
          </p:cNvPr>
          <p:cNvSpPr/>
          <p:nvPr/>
        </p:nvSpPr>
        <p:spPr>
          <a:xfrm>
            <a:off x="3011960" y="1047236"/>
            <a:ext cx="1807176" cy="349387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5" name="Straight Connector 4">
            <a:extLst>
              <a:ext uri="{FF2B5EF4-FFF2-40B4-BE49-F238E27FC236}">
                <a16:creationId xmlns:a16="http://schemas.microsoft.com/office/drawing/2014/main" id="{4E0C8966-DCB3-2ED3-4E9A-87C80A64F311}"/>
              </a:ext>
            </a:extLst>
          </p:cNvPr>
          <p:cNvCxnSpPr/>
          <p:nvPr/>
        </p:nvCxnSpPr>
        <p:spPr>
          <a:xfrm>
            <a:off x="3011960" y="2131541"/>
            <a:ext cx="180717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29CC6930-6BC0-E724-AC89-6954F3A4C642}"/>
              </a:ext>
            </a:extLst>
          </p:cNvPr>
          <p:cNvCxnSpPr/>
          <p:nvPr/>
        </p:nvCxnSpPr>
        <p:spPr>
          <a:xfrm>
            <a:off x="3011960" y="1578576"/>
            <a:ext cx="1807176"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Arrow: Right 6">
            <a:extLst>
              <a:ext uri="{FF2B5EF4-FFF2-40B4-BE49-F238E27FC236}">
                <a16:creationId xmlns:a16="http://schemas.microsoft.com/office/drawing/2014/main" id="{6A3AFE0B-56B1-82F9-899B-D26E1DCD1261}"/>
              </a:ext>
            </a:extLst>
          </p:cNvPr>
          <p:cNvSpPr/>
          <p:nvPr/>
        </p:nvSpPr>
        <p:spPr>
          <a:xfrm>
            <a:off x="1677430" y="3920181"/>
            <a:ext cx="1121376" cy="3462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Arrow: Right 7">
            <a:extLst>
              <a:ext uri="{FF2B5EF4-FFF2-40B4-BE49-F238E27FC236}">
                <a16:creationId xmlns:a16="http://schemas.microsoft.com/office/drawing/2014/main" id="{A4282230-8CDC-CDB3-E34B-4D3B4E64594C}"/>
              </a:ext>
            </a:extLst>
          </p:cNvPr>
          <p:cNvSpPr/>
          <p:nvPr/>
        </p:nvSpPr>
        <p:spPr>
          <a:xfrm>
            <a:off x="2029597" y="3118278"/>
            <a:ext cx="759941" cy="3462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Arrow: Right 8">
            <a:extLst>
              <a:ext uri="{FF2B5EF4-FFF2-40B4-BE49-F238E27FC236}">
                <a16:creationId xmlns:a16="http://schemas.microsoft.com/office/drawing/2014/main" id="{9ABE2AF8-3942-23D5-49FA-84BEA666F383}"/>
              </a:ext>
            </a:extLst>
          </p:cNvPr>
          <p:cNvSpPr/>
          <p:nvPr/>
        </p:nvSpPr>
        <p:spPr>
          <a:xfrm>
            <a:off x="2353962" y="2225502"/>
            <a:ext cx="435576" cy="3462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Arrow: Right 9">
            <a:extLst>
              <a:ext uri="{FF2B5EF4-FFF2-40B4-BE49-F238E27FC236}">
                <a16:creationId xmlns:a16="http://schemas.microsoft.com/office/drawing/2014/main" id="{07821FBD-3B51-DAA8-A836-9C5B31363CE9}"/>
              </a:ext>
            </a:extLst>
          </p:cNvPr>
          <p:cNvSpPr/>
          <p:nvPr/>
        </p:nvSpPr>
        <p:spPr>
          <a:xfrm>
            <a:off x="2492976" y="1386014"/>
            <a:ext cx="296562" cy="3462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Arrow: Right 10">
            <a:extLst>
              <a:ext uri="{FF2B5EF4-FFF2-40B4-BE49-F238E27FC236}">
                <a16:creationId xmlns:a16="http://schemas.microsoft.com/office/drawing/2014/main" id="{4020DD58-D7A9-ACA3-7736-8D7B9DFABB71}"/>
              </a:ext>
            </a:extLst>
          </p:cNvPr>
          <p:cNvSpPr/>
          <p:nvPr/>
        </p:nvSpPr>
        <p:spPr>
          <a:xfrm rot="10800000">
            <a:off x="5053770" y="1405452"/>
            <a:ext cx="296562" cy="3462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Arrow: Right 11">
            <a:extLst>
              <a:ext uri="{FF2B5EF4-FFF2-40B4-BE49-F238E27FC236}">
                <a16:creationId xmlns:a16="http://schemas.microsoft.com/office/drawing/2014/main" id="{92045CE1-E75D-81E8-43E3-92EE349E63CC}"/>
              </a:ext>
            </a:extLst>
          </p:cNvPr>
          <p:cNvSpPr/>
          <p:nvPr/>
        </p:nvSpPr>
        <p:spPr>
          <a:xfrm rot="10800000">
            <a:off x="5049137" y="2225501"/>
            <a:ext cx="435576" cy="3462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Arrow: Right 12">
            <a:extLst>
              <a:ext uri="{FF2B5EF4-FFF2-40B4-BE49-F238E27FC236}">
                <a16:creationId xmlns:a16="http://schemas.microsoft.com/office/drawing/2014/main" id="{BA63B182-4D7F-1EFD-1D36-C098008DC719}"/>
              </a:ext>
            </a:extLst>
          </p:cNvPr>
          <p:cNvSpPr/>
          <p:nvPr/>
        </p:nvSpPr>
        <p:spPr>
          <a:xfrm rot="10800000">
            <a:off x="5041557" y="3118278"/>
            <a:ext cx="759941" cy="3462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Arrow: Right 13">
            <a:extLst>
              <a:ext uri="{FF2B5EF4-FFF2-40B4-BE49-F238E27FC236}">
                <a16:creationId xmlns:a16="http://schemas.microsoft.com/office/drawing/2014/main" id="{73D15881-E238-FAD9-8838-34C4F13809F1}"/>
              </a:ext>
            </a:extLst>
          </p:cNvPr>
          <p:cNvSpPr/>
          <p:nvPr/>
        </p:nvSpPr>
        <p:spPr>
          <a:xfrm rot="16200000">
            <a:off x="3732513" y="1701240"/>
            <a:ext cx="423350" cy="28897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Arrow: Right 14">
            <a:extLst>
              <a:ext uri="{FF2B5EF4-FFF2-40B4-BE49-F238E27FC236}">
                <a16:creationId xmlns:a16="http://schemas.microsoft.com/office/drawing/2014/main" id="{7DA7F906-018A-31BF-B593-27A0175F2750}"/>
              </a:ext>
            </a:extLst>
          </p:cNvPr>
          <p:cNvSpPr/>
          <p:nvPr/>
        </p:nvSpPr>
        <p:spPr>
          <a:xfrm rot="10800000">
            <a:off x="5032288" y="3938326"/>
            <a:ext cx="1121376" cy="3462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Cloud 15">
            <a:extLst>
              <a:ext uri="{FF2B5EF4-FFF2-40B4-BE49-F238E27FC236}">
                <a16:creationId xmlns:a16="http://schemas.microsoft.com/office/drawing/2014/main" id="{30301AE9-805C-B80F-7485-75D0E4061CC3}"/>
              </a:ext>
            </a:extLst>
          </p:cNvPr>
          <p:cNvSpPr/>
          <p:nvPr/>
        </p:nvSpPr>
        <p:spPr>
          <a:xfrm>
            <a:off x="3529399" y="2194739"/>
            <a:ext cx="772298" cy="1017883"/>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Cloud 16">
            <a:extLst>
              <a:ext uri="{FF2B5EF4-FFF2-40B4-BE49-F238E27FC236}">
                <a16:creationId xmlns:a16="http://schemas.microsoft.com/office/drawing/2014/main" id="{5FC49864-AA07-5DC6-8518-96F6375F2AF1}"/>
              </a:ext>
            </a:extLst>
          </p:cNvPr>
          <p:cNvSpPr/>
          <p:nvPr/>
        </p:nvSpPr>
        <p:spPr>
          <a:xfrm>
            <a:off x="3326358" y="1325780"/>
            <a:ext cx="66417" cy="116355"/>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Cloud 17">
            <a:extLst>
              <a:ext uri="{FF2B5EF4-FFF2-40B4-BE49-F238E27FC236}">
                <a16:creationId xmlns:a16="http://schemas.microsoft.com/office/drawing/2014/main" id="{0773BDE5-4A94-9041-6D77-5A6A15F8A88C}"/>
              </a:ext>
            </a:extLst>
          </p:cNvPr>
          <p:cNvSpPr/>
          <p:nvPr/>
        </p:nvSpPr>
        <p:spPr>
          <a:xfrm>
            <a:off x="3664553" y="1227245"/>
            <a:ext cx="66417" cy="116355"/>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Cloud 18">
            <a:extLst>
              <a:ext uri="{FF2B5EF4-FFF2-40B4-BE49-F238E27FC236}">
                <a16:creationId xmlns:a16="http://schemas.microsoft.com/office/drawing/2014/main" id="{C7885B7B-B501-D5F3-82DB-11EEC7F61140}"/>
              </a:ext>
            </a:extLst>
          </p:cNvPr>
          <p:cNvSpPr/>
          <p:nvPr/>
        </p:nvSpPr>
        <p:spPr>
          <a:xfrm>
            <a:off x="3534879" y="1383957"/>
            <a:ext cx="66417" cy="116355"/>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Cloud 19">
            <a:extLst>
              <a:ext uri="{FF2B5EF4-FFF2-40B4-BE49-F238E27FC236}">
                <a16:creationId xmlns:a16="http://schemas.microsoft.com/office/drawing/2014/main" id="{0D151C9D-35B0-569C-0D33-E50DF3FFB323}"/>
              </a:ext>
            </a:extLst>
          </p:cNvPr>
          <p:cNvSpPr/>
          <p:nvPr/>
        </p:nvSpPr>
        <p:spPr>
          <a:xfrm>
            <a:off x="3886975" y="1325780"/>
            <a:ext cx="66417" cy="116355"/>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1" name="Cloud 20">
            <a:extLst>
              <a:ext uri="{FF2B5EF4-FFF2-40B4-BE49-F238E27FC236}">
                <a16:creationId xmlns:a16="http://schemas.microsoft.com/office/drawing/2014/main" id="{8D7075EF-A71B-0D0F-A8BE-D0DA6B673084}"/>
              </a:ext>
            </a:extLst>
          </p:cNvPr>
          <p:cNvSpPr/>
          <p:nvPr/>
        </p:nvSpPr>
        <p:spPr>
          <a:xfrm>
            <a:off x="4088672" y="1179170"/>
            <a:ext cx="66417" cy="116355"/>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Cloud 21">
            <a:extLst>
              <a:ext uri="{FF2B5EF4-FFF2-40B4-BE49-F238E27FC236}">
                <a16:creationId xmlns:a16="http://schemas.microsoft.com/office/drawing/2014/main" id="{126A4B44-5206-510A-F0AF-D5C3A5AA1965}"/>
              </a:ext>
            </a:extLst>
          </p:cNvPr>
          <p:cNvSpPr/>
          <p:nvPr/>
        </p:nvSpPr>
        <p:spPr>
          <a:xfrm>
            <a:off x="4301696" y="1385573"/>
            <a:ext cx="66417" cy="116355"/>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3" name="TextBox 22">
            <a:extLst>
              <a:ext uri="{FF2B5EF4-FFF2-40B4-BE49-F238E27FC236}">
                <a16:creationId xmlns:a16="http://schemas.microsoft.com/office/drawing/2014/main" id="{E39BE545-9EA5-172E-9ECB-489AEC4BF52F}"/>
              </a:ext>
            </a:extLst>
          </p:cNvPr>
          <p:cNvSpPr txBox="1"/>
          <p:nvPr/>
        </p:nvSpPr>
        <p:spPr>
          <a:xfrm>
            <a:off x="3675253" y="2380286"/>
            <a:ext cx="510076" cy="276999"/>
          </a:xfrm>
          <a:prstGeom prst="rect">
            <a:avLst/>
          </a:prstGeom>
          <a:noFill/>
        </p:spPr>
        <p:txBody>
          <a:bodyPr wrap="none" rtlCol="0">
            <a:spAutoFit/>
          </a:bodyPr>
          <a:lstStyle/>
          <a:p>
            <a:r>
              <a:rPr lang="en-US" sz="1200" b="1" dirty="0"/>
              <a:t>OLR</a:t>
            </a:r>
          </a:p>
        </p:txBody>
      </p:sp>
      <p:sp>
        <p:nvSpPr>
          <p:cNvPr id="24" name="TextBox 23">
            <a:extLst>
              <a:ext uri="{FF2B5EF4-FFF2-40B4-BE49-F238E27FC236}">
                <a16:creationId xmlns:a16="http://schemas.microsoft.com/office/drawing/2014/main" id="{D429BBDC-9DBE-78DE-E1FD-82D8F568EC1F}"/>
              </a:ext>
            </a:extLst>
          </p:cNvPr>
          <p:cNvSpPr txBox="1"/>
          <p:nvPr/>
        </p:nvSpPr>
        <p:spPr>
          <a:xfrm>
            <a:off x="4026845" y="1780401"/>
            <a:ext cx="330540" cy="276999"/>
          </a:xfrm>
          <a:prstGeom prst="rect">
            <a:avLst/>
          </a:prstGeom>
          <a:noFill/>
        </p:spPr>
        <p:txBody>
          <a:bodyPr wrap="none" rtlCol="0">
            <a:spAutoFit/>
          </a:bodyPr>
          <a:lstStyle/>
          <a:p>
            <a:r>
              <a:rPr lang="en-US" sz="1200" b="1" dirty="0"/>
              <a:t>W</a:t>
            </a:r>
          </a:p>
        </p:txBody>
      </p:sp>
      <p:sp>
        <p:nvSpPr>
          <p:cNvPr id="25" name="TextBox 24">
            <a:extLst>
              <a:ext uri="{FF2B5EF4-FFF2-40B4-BE49-F238E27FC236}">
                <a16:creationId xmlns:a16="http://schemas.microsoft.com/office/drawing/2014/main" id="{33856CAE-941B-26E5-1DAB-9C94B2F5ED18}"/>
              </a:ext>
            </a:extLst>
          </p:cNvPr>
          <p:cNvSpPr txBox="1"/>
          <p:nvPr/>
        </p:nvSpPr>
        <p:spPr>
          <a:xfrm>
            <a:off x="4400939" y="1124237"/>
            <a:ext cx="324128" cy="307777"/>
          </a:xfrm>
          <a:prstGeom prst="rect">
            <a:avLst/>
          </a:prstGeom>
          <a:noFill/>
        </p:spPr>
        <p:txBody>
          <a:bodyPr wrap="none" rtlCol="0">
            <a:spAutoFit/>
          </a:bodyPr>
          <a:lstStyle/>
          <a:p>
            <a:r>
              <a:rPr lang="en-US" b="1" dirty="0"/>
              <a:t>Q</a:t>
            </a:r>
          </a:p>
        </p:txBody>
      </p:sp>
      <p:sp>
        <p:nvSpPr>
          <p:cNvPr id="26" name="Rectangle 25">
            <a:extLst>
              <a:ext uri="{FF2B5EF4-FFF2-40B4-BE49-F238E27FC236}">
                <a16:creationId xmlns:a16="http://schemas.microsoft.com/office/drawing/2014/main" id="{364DF1A4-7B43-5249-4835-608F5D35572C}"/>
              </a:ext>
            </a:extLst>
          </p:cNvPr>
          <p:cNvSpPr/>
          <p:nvPr/>
        </p:nvSpPr>
        <p:spPr>
          <a:xfrm>
            <a:off x="3011959" y="4266430"/>
            <a:ext cx="1807175" cy="274678"/>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7" name="TextBox 26">
            <a:extLst>
              <a:ext uri="{FF2B5EF4-FFF2-40B4-BE49-F238E27FC236}">
                <a16:creationId xmlns:a16="http://schemas.microsoft.com/office/drawing/2014/main" id="{4D14086B-C158-527B-B837-D5B4080B6812}"/>
              </a:ext>
            </a:extLst>
          </p:cNvPr>
          <p:cNvSpPr txBox="1"/>
          <p:nvPr/>
        </p:nvSpPr>
        <p:spPr>
          <a:xfrm>
            <a:off x="3697761" y="4237150"/>
            <a:ext cx="580608" cy="307777"/>
          </a:xfrm>
          <a:prstGeom prst="rect">
            <a:avLst/>
          </a:prstGeom>
          <a:noFill/>
        </p:spPr>
        <p:txBody>
          <a:bodyPr wrap="none" rtlCol="0">
            <a:spAutoFit/>
          </a:bodyPr>
          <a:lstStyle/>
          <a:p>
            <a:r>
              <a:rPr lang="en-US" b="1" dirty="0"/>
              <a:t>T</a:t>
            </a:r>
            <a:r>
              <a:rPr lang="en-US" b="1" baseline="-25000" dirty="0"/>
              <a:t>SKIN</a:t>
            </a:r>
          </a:p>
        </p:txBody>
      </p:sp>
      <p:cxnSp>
        <p:nvCxnSpPr>
          <p:cNvPr id="28" name="Straight Connector 27">
            <a:extLst>
              <a:ext uri="{FF2B5EF4-FFF2-40B4-BE49-F238E27FC236}">
                <a16:creationId xmlns:a16="http://schemas.microsoft.com/office/drawing/2014/main" id="{3739666A-3A48-510C-9742-CE40BA9B8A07}"/>
              </a:ext>
            </a:extLst>
          </p:cNvPr>
          <p:cNvCxnSpPr/>
          <p:nvPr/>
        </p:nvCxnSpPr>
        <p:spPr>
          <a:xfrm>
            <a:off x="3005082" y="2641839"/>
            <a:ext cx="180717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B16D3D2B-3570-255A-4A96-D2499A061D2E}"/>
              </a:ext>
            </a:extLst>
          </p:cNvPr>
          <p:cNvCxnSpPr/>
          <p:nvPr/>
        </p:nvCxnSpPr>
        <p:spPr>
          <a:xfrm>
            <a:off x="3021227" y="3118277"/>
            <a:ext cx="180717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110B195-CFC1-3189-DB2E-8D10E2C8A85C}"/>
              </a:ext>
            </a:extLst>
          </p:cNvPr>
          <p:cNvCxnSpPr/>
          <p:nvPr/>
        </p:nvCxnSpPr>
        <p:spPr>
          <a:xfrm>
            <a:off x="3049804" y="3707027"/>
            <a:ext cx="1807176" cy="0"/>
          </a:xfrm>
          <a:prstGeom prst="line">
            <a:avLst/>
          </a:prstGeom>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31" name="TextBox 30">
                <a:extLst>
                  <a:ext uri="{FF2B5EF4-FFF2-40B4-BE49-F238E27FC236}">
                    <a16:creationId xmlns:a16="http://schemas.microsoft.com/office/drawing/2014/main" id="{1CA831EE-501F-968A-D430-2274BB72198B}"/>
                  </a:ext>
                </a:extLst>
              </p:cNvPr>
              <p:cNvSpPr txBox="1"/>
              <p:nvPr/>
            </p:nvSpPr>
            <p:spPr>
              <a:xfrm>
                <a:off x="-121106" y="2623237"/>
                <a:ext cx="3288014" cy="60753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trlPr>
                            <a:rPr lang="en-US" b="1" i="1" dirty="0">
                              <a:latin typeface="Cambria Math" panose="02040503050406030204" pitchFamily="18" charset="0"/>
                            </a:rPr>
                          </m:ctrlPr>
                        </m:naryPr>
                        <m:sub>
                          <m:sSub>
                            <m:sSubPr>
                              <m:ctrlPr>
                                <a:rPr lang="en-US" b="1" i="1" dirty="0">
                                  <a:latin typeface="Cambria Math" panose="02040503050406030204" pitchFamily="18" charset="0"/>
                                </a:rPr>
                              </m:ctrlPr>
                            </m:sSubPr>
                            <m:e>
                              <m:r>
                                <a:rPr lang="en-US" b="1" i="1" dirty="0">
                                  <a:latin typeface="Cambria Math" panose="02040503050406030204" pitchFamily="18" charset="0"/>
                                </a:rPr>
                                <m:t>𝑷</m:t>
                              </m:r>
                            </m:e>
                            <m:sub>
                              <m:r>
                                <a:rPr lang="en-US" b="1" i="1" dirty="0">
                                  <a:latin typeface="Cambria Math" panose="02040503050406030204" pitchFamily="18" charset="0"/>
                                </a:rPr>
                                <m:t>𝒔𝒖𝒓𝒇</m:t>
                              </m:r>
                            </m:sub>
                          </m:sSub>
                        </m:sub>
                        <m:sup>
                          <m:sSub>
                            <m:sSubPr>
                              <m:ctrlPr>
                                <a:rPr lang="en-US" b="1" i="1">
                                  <a:latin typeface="Cambria Math" panose="02040503050406030204" pitchFamily="18" charset="0"/>
                                </a:rPr>
                              </m:ctrlPr>
                            </m:sSubPr>
                            <m:e>
                              <m:r>
                                <a:rPr lang="en-US" b="1" i="1">
                                  <a:latin typeface="Cambria Math" panose="02040503050406030204" pitchFamily="18" charset="0"/>
                                </a:rPr>
                                <m:t>𝒑</m:t>
                              </m:r>
                            </m:e>
                            <m:sub>
                              <m:r>
                                <a:rPr lang="en-US" b="1" i="1">
                                  <a:latin typeface="Cambria Math" panose="02040503050406030204" pitchFamily="18" charset="0"/>
                                </a:rPr>
                                <m:t>𝒕𝒐𝒑</m:t>
                              </m:r>
                            </m:sub>
                          </m:sSub>
                        </m:sup>
                        <m:e>
                          <m:acc>
                            <m:accPr>
                              <m:chr m:val="⃗"/>
                              <m:ctrlPr>
                                <a:rPr lang="en-US" b="1" i="1" dirty="0">
                                  <a:latin typeface="Cambria Math" panose="02040503050406030204" pitchFamily="18" charset="0"/>
                                </a:rPr>
                              </m:ctrlPr>
                            </m:accPr>
                            <m:e>
                              <m:r>
                                <a:rPr lang="en-US" b="1" i="1" dirty="0">
                                  <a:latin typeface="Cambria Math" panose="02040503050406030204" pitchFamily="18" charset="0"/>
                                  <a:ea typeface="Cambria Math" panose="02040503050406030204" pitchFamily="18" charset="0"/>
                                </a:rPr>
                                <m:t>𝛁</m:t>
                              </m:r>
                            </m:e>
                          </m:acc>
                          <m:d>
                            <m:dPr>
                              <m:ctrlPr>
                                <a:rPr lang="en-US" b="1" i="1" dirty="0">
                                  <a:latin typeface="Cambria Math" panose="02040503050406030204" pitchFamily="18" charset="0"/>
                                  <a:ea typeface="Cambria Math" panose="02040503050406030204" pitchFamily="18" charset="0"/>
                                </a:rPr>
                              </m:ctrlPr>
                            </m:dPr>
                            <m:e>
                              <m:r>
                                <a:rPr lang="en-US" b="1" i="1" dirty="0">
                                  <a:latin typeface="Cambria Math" panose="02040503050406030204" pitchFamily="18" charset="0"/>
                                  <a:ea typeface="Cambria Math" panose="02040503050406030204" pitchFamily="18" charset="0"/>
                                </a:rPr>
                                <m:t>𝒒</m:t>
                              </m:r>
                              <m:acc>
                                <m:accPr>
                                  <m:chr m:val="⃗"/>
                                  <m:ctrlPr>
                                    <a:rPr lang="en-US" b="1" i="1" dirty="0">
                                      <a:latin typeface="Cambria Math" panose="02040503050406030204" pitchFamily="18" charset="0"/>
                                      <a:ea typeface="Cambria Math" panose="02040503050406030204" pitchFamily="18" charset="0"/>
                                    </a:rPr>
                                  </m:ctrlPr>
                                </m:accPr>
                                <m:e>
                                  <m:r>
                                    <a:rPr lang="en-US" b="1" i="1" dirty="0">
                                      <a:latin typeface="Cambria Math" panose="02040503050406030204" pitchFamily="18" charset="0"/>
                                      <a:ea typeface="Cambria Math" panose="02040503050406030204" pitchFamily="18" charset="0"/>
                                    </a:rPr>
                                    <m:t>𝑽</m:t>
                                  </m:r>
                                </m:e>
                              </m:acc>
                            </m:e>
                          </m:d>
                          <m:f>
                            <m:fPr>
                              <m:ctrlPr>
                                <a:rPr lang="en-US" b="1" i="1">
                                  <a:latin typeface="Cambria Math" panose="02040503050406030204" pitchFamily="18" charset="0"/>
                                </a:rPr>
                              </m:ctrlPr>
                            </m:fPr>
                            <m:num>
                              <m:r>
                                <a:rPr lang="en-US" b="1" i="1">
                                  <a:latin typeface="Cambria Math" panose="02040503050406030204" pitchFamily="18" charset="0"/>
                                </a:rPr>
                                <m:t>𝒅𝒑</m:t>
                              </m:r>
                            </m:num>
                            <m:den>
                              <m:r>
                                <a:rPr lang="en-US" b="1" i="1">
                                  <a:latin typeface="Cambria Math" panose="02040503050406030204" pitchFamily="18" charset="0"/>
                                </a:rPr>
                                <m:t>𝒈</m:t>
                              </m:r>
                            </m:den>
                          </m:f>
                        </m:e>
                      </m:nary>
                      <m:r>
                        <m:rPr>
                          <m:nor/>
                        </m:rPr>
                        <a:rPr lang="en-US" dirty="0"/>
                        <m:t>≤</m:t>
                      </m:r>
                      <m:r>
                        <m:rPr>
                          <m:nor/>
                        </m:rPr>
                        <a:rPr lang="en-US" dirty="0"/>
                        <m:t> </m:t>
                      </m:r>
                      <m:r>
                        <m:rPr>
                          <m:nor/>
                        </m:rPr>
                        <a:rPr lang="en-US" dirty="0"/>
                        <m:t>−2.</m:t>
                      </m:r>
                      <m:r>
                        <m:rPr>
                          <m:nor/>
                        </m:rPr>
                        <a:rPr lang="en-US" b="0" i="0" dirty="0" smtClean="0"/>
                        <m:t>6</m:t>
                      </m:r>
                      <m:r>
                        <m:rPr>
                          <m:nor/>
                        </m:rPr>
                        <a:rPr lang="en-US" dirty="0"/>
                        <m:t> </m:t>
                      </m:r>
                      <m:r>
                        <a:rPr lang="en-US" b="1" i="1">
                          <a:latin typeface="Cambria Math" panose="02040503050406030204" pitchFamily="18" charset="0"/>
                        </a:rPr>
                        <m:t>𝑲𝒈</m:t>
                      </m:r>
                      <m:r>
                        <a:rPr lang="en-US" b="1" i="1">
                          <a:latin typeface="Cambria Math" panose="02040503050406030204" pitchFamily="18" charset="0"/>
                        </a:rPr>
                        <m:t> </m:t>
                      </m:r>
                      <m:sSup>
                        <m:sSupPr>
                          <m:ctrlPr>
                            <a:rPr lang="en-US" b="1" i="1">
                              <a:latin typeface="Cambria Math" panose="02040503050406030204" pitchFamily="18" charset="0"/>
                            </a:rPr>
                          </m:ctrlPr>
                        </m:sSupPr>
                        <m:e>
                          <m:r>
                            <a:rPr lang="en-US" b="1" i="1">
                              <a:latin typeface="Cambria Math" panose="02040503050406030204" pitchFamily="18" charset="0"/>
                            </a:rPr>
                            <m:t>𝒎</m:t>
                          </m:r>
                        </m:e>
                        <m:sup>
                          <m:r>
                            <a:rPr lang="en-US" b="1" i="1">
                              <a:latin typeface="Cambria Math" panose="02040503050406030204" pitchFamily="18" charset="0"/>
                            </a:rPr>
                            <m:t>−</m:t>
                          </m:r>
                          <m:r>
                            <a:rPr lang="en-US" b="1" i="1">
                              <a:latin typeface="Cambria Math" panose="02040503050406030204" pitchFamily="18" charset="0"/>
                            </a:rPr>
                            <m:t>𝟐</m:t>
                          </m:r>
                        </m:sup>
                      </m:sSup>
                      <m:sSup>
                        <m:sSupPr>
                          <m:ctrlPr>
                            <a:rPr lang="en-US" b="1" i="1">
                              <a:latin typeface="Cambria Math" panose="02040503050406030204" pitchFamily="18" charset="0"/>
                            </a:rPr>
                          </m:ctrlPr>
                        </m:sSupPr>
                        <m:e>
                          <m:r>
                            <a:rPr lang="en-US" b="1" i="1">
                              <a:latin typeface="Cambria Math" panose="02040503050406030204" pitchFamily="18" charset="0"/>
                            </a:rPr>
                            <m:t>𝒉𝒐𝒖𝒓</m:t>
                          </m:r>
                        </m:e>
                        <m:sup>
                          <m:r>
                            <a:rPr lang="en-US" b="1" i="1">
                              <a:latin typeface="Cambria Math" panose="02040503050406030204" pitchFamily="18" charset="0"/>
                            </a:rPr>
                            <m:t>−</m:t>
                          </m:r>
                          <m:r>
                            <a:rPr lang="en-US" b="1" i="1">
                              <a:latin typeface="Cambria Math" panose="02040503050406030204" pitchFamily="18" charset="0"/>
                            </a:rPr>
                            <m:t>𝟏</m:t>
                          </m:r>
                        </m:sup>
                      </m:sSup>
                    </m:oMath>
                  </m:oMathPara>
                </a14:m>
                <a:endParaRPr lang="en-US" dirty="0"/>
              </a:p>
            </p:txBody>
          </p:sp>
        </mc:Choice>
        <mc:Fallback>
          <p:sp>
            <p:nvSpPr>
              <p:cNvPr id="31" name="TextBox 30">
                <a:extLst>
                  <a:ext uri="{FF2B5EF4-FFF2-40B4-BE49-F238E27FC236}">
                    <a16:creationId xmlns:a16="http://schemas.microsoft.com/office/drawing/2014/main" id="{1CA831EE-501F-968A-D430-2274BB72198B}"/>
                  </a:ext>
                </a:extLst>
              </p:cNvPr>
              <p:cNvSpPr txBox="1">
                <a:spLocks noRot="1" noChangeAspect="1" noMove="1" noResize="1" noEditPoints="1" noAdjustHandles="1" noChangeArrowheads="1" noChangeShapeType="1" noTextEdit="1"/>
              </p:cNvSpPr>
              <p:nvPr/>
            </p:nvSpPr>
            <p:spPr>
              <a:xfrm>
                <a:off x="-121106" y="2623237"/>
                <a:ext cx="3288014" cy="607539"/>
              </a:xfrm>
              <a:prstGeom prst="rect">
                <a:avLst/>
              </a:prstGeom>
              <a:blipFill>
                <a:blip r:embed="rId2"/>
                <a:stretch>
                  <a:fillRect l="-18889" t="-139000" b="-1960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2" name="TextBox 31">
                <a:extLst>
                  <a:ext uri="{FF2B5EF4-FFF2-40B4-BE49-F238E27FC236}">
                    <a16:creationId xmlns:a16="http://schemas.microsoft.com/office/drawing/2014/main" id="{3D60BDCF-8538-5E2B-4FBB-B4E51C7585BC}"/>
                  </a:ext>
                </a:extLst>
              </p:cNvPr>
              <p:cNvSpPr txBox="1"/>
              <p:nvPr/>
            </p:nvSpPr>
            <p:spPr>
              <a:xfrm>
                <a:off x="942759" y="469543"/>
                <a:ext cx="4259292" cy="64312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nary>
                        <m:naryPr>
                          <m:ctrlPr>
                            <a:rPr lang="en-US" sz="1500" b="1" i="1">
                              <a:latin typeface="Cambria Math" panose="02040503050406030204" pitchFamily="18" charset="0"/>
                            </a:rPr>
                          </m:ctrlPr>
                        </m:naryPr>
                        <m:sub>
                          <m:sSub>
                            <m:sSubPr>
                              <m:ctrlPr>
                                <a:rPr lang="en-US" sz="1500" b="1" i="1">
                                  <a:latin typeface="Cambria Math" panose="02040503050406030204" pitchFamily="18" charset="0"/>
                                </a:rPr>
                              </m:ctrlPr>
                            </m:sSubPr>
                            <m:e>
                              <m:r>
                                <a:rPr lang="en-US" sz="1500" b="1" i="1">
                                  <a:latin typeface="Cambria Math" panose="02040503050406030204" pitchFamily="18" charset="0"/>
                                </a:rPr>
                                <m:t>𝒑</m:t>
                              </m:r>
                            </m:e>
                            <m:sub>
                              <m:r>
                                <a:rPr lang="en-US" sz="1500" b="1" i="1">
                                  <a:latin typeface="Cambria Math" panose="02040503050406030204" pitchFamily="18" charset="0"/>
                                </a:rPr>
                                <m:t>𝒕𝒐𝒑</m:t>
                              </m:r>
                            </m:sub>
                          </m:sSub>
                        </m:sub>
                        <m:sup>
                          <m:sSub>
                            <m:sSubPr>
                              <m:ctrlPr>
                                <a:rPr lang="en-US" sz="1500" b="1" i="1">
                                  <a:latin typeface="Cambria Math" panose="02040503050406030204" pitchFamily="18" charset="0"/>
                                </a:rPr>
                              </m:ctrlPr>
                            </m:sSubPr>
                            <m:e>
                              <m:r>
                                <a:rPr lang="en-US" sz="1500" b="1" i="1">
                                  <a:latin typeface="Cambria Math" panose="02040503050406030204" pitchFamily="18" charset="0"/>
                                </a:rPr>
                                <m:t>𝒑</m:t>
                              </m:r>
                            </m:e>
                            <m:sub>
                              <m:r>
                                <a:rPr lang="en-US" sz="1500" b="1" i="1">
                                  <a:latin typeface="Cambria Math" panose="02040503050406030204" pitchFamily="18" charset="0"/>
                                </a:rPr>
                                <m:t>𝒔𝒖𝒓𝒇</m:t>
                              </m:r>
                            </m:sub>
                          </m:sSub>
                        </m:sup>
                        <m:e>
                          <m:d>
                            <m:dPr>
                              <m:ctrlPr>
                                <a:rPr lang="en-US" sz="1500" b="1" i="1">
                                  <a:latin typeface="Cambria Math" panose="02040503050406030204" pitchFamily="18" charset="0"/>
                                </a:rPr>
                              </m:ctrlPr>
                            </m:dPr>
                            <m:e>
                              <m:sSub>
                                <m:sSubPr>
                                  <m:ctrlPr>
                                    <a:rPr lang="en-US" sz="1500" b="1" i="1">
                                      <a:latin typeface="Cambria Math" panose="02040503050406030204" pitchFamily="18" charset="0"/>
                                    </a:rPr>
                                  </m:ctrlPr>
                                </m:sSubPr>
                                <m:e>
                                  <m:r>
                                    <a:rPr lang="en-US" sz="1500" b="1" i="1">
                                      <a:latin typeface="Cambria Math" panose="02040503050406030204" pitchFamily="18" charset="0"/>
                                    </a:rPr>
                                    <m:t>𝒄</m:t>
                                  </m:r>
                                </m:e>
                                <m:sub>
                                  <m:r>
                                    <a:rPr lang="en-US" sz="1500" b="1" i="1">
                                      <a:latin typeface="Cambria Math" panose="02040503050406030204" pitchFamily="18" charset="0"/>
                                    </a:rPr>
                                    <m:t>𝒑</m:t>
                                  </m:r>
                                </m:sub>
                              </m:sSub>
                              <m:r>
                                <a:rPr lang="en-US" sz="1500" b="1" i="1">
                                  <a:latin typeface="Cambria Math" panose="02040503050406030204" pitchFamily="18" charset="0"/>
                                </a:rPr>
                                <m:t>𝑻</m:t>
                              </m:r>
                              <m:r>
                                <a:rPr lang="en-US" sz="1500" b="1" i="1">
                                  <a:latin typeface="Cambria Math" panose="02040503050406030204" pitchFamily="18" charset="0"/>
                                </a:rPr>
                                <m:t>+</m:t>
                              </m:r>
                              <m:r>
                                <a:rPr lang="en-US" sz="1500" b="1" i="1">
                                  <a:latin typeface="Cambria Math" panose="02040503050406030204" pitchFamily="18" charset="0"/>
                                </a:rPr>
                                <m:t>𝒈𝒛</m:t>
                              </m:r>
                              <m:r>
                                <a:rPr lang="en-US" sz="1500" b="1" i="1">
                                  <a:latin typeface="Cambria Math" panose="02040503050406030204" pitchFamily="18" charset="0"/>
                                </a:rPr>
                                <m:t>+</m:t>
                              </m:r>
                              <m:sSub>
                                <m:sSubPr>
                                  <m:ctrlPr>
                                    <a:rPr lang="en-US" sz="1500" b="1" i="1">
                                      <a:latin typeface="Cambria Math" panose="02040503050406030204" pitchFamily="18" charset="0"/>
                                    </a:rPr>
                                  </m:ctrlPr>
                                </m:sSubPr>
                                <m:e>
                                  <m:r>
                                    <a:rPr lang="en-US" sz="1500" b="1" i="1">
                                      <a:latin typeface="Cambria Math" panose="02040503050406030204" pitchFamily="18" charset="0"/>
                                    </a:rPr>
                                    <m:t>𝑳</m:t>
                                  </m:r>
                                </m:e>
                                <m:sub>
                                  <m:r>
                                    <a:rPr lang="en-US" sz="1500" b="1" i="1">
                                      <a:latin typeface="Cambria Math" panose="02040503050406030204" pitchFamily="18" charset="0"/>
                                    </a:rPr>
                                    <m:t>𝒗</m:t>
                                  </m:r>
                                </m:sub>
                              </m:sSub>
                              <m:r>
                                <a:rPr lang="en-US" sz="1500" b="1" i="1">
                                  <a:latin typeface="Cambria Math" panose="02040503050406030204" pitchFamily="18" charset="0"/>
                                </a:rPr>
                                <m:t>𝒒</m:t>
                              </m:r>
                            </m:e>
                          </m:d>
                        </m:e>
                      </m:nary>
                      <m:f>
                        <m:fPr>
                          <m:ctrlPr>
                            <a:rPr lang="en-US" sz="1500" b="1" i="1">
                              <a:latin typeface="Cambria Math" panose="02040503050406030204" pitchFamily="18" charset="0"/>
                            </a:rPr>
                          </m:ctrlPr>
                        </m:fPr>
                        <m:num>
                          <m:r>
                            <a:rPr lang="en-US" sz="1500" b="1" i="1">
                              <a:latin typeface="Cambria Math" panose="02040503050406030204" pitchFamily="18" charset="0"/>
                            </a:rPr>
                            <m:t>𝒅𝒑</m:t>
                          </m:r>
                        </m:num>
                        <m:den>
                          <m:r>
                            <a:rPr lang="en-US" sz="1500" b="1" i="1">
                              <a:latin typeface="Cambria Math" panose="02040503050406030204" pitchFamily="18" charset="0"/>
                            </a:rPr>
                            <m:t>𝒈</m:t>
                          </m:r>
                        </m:den>
                      </m:f>
                      <m:r>
                        <m:rPr>
                          <m:nor/>
                        </m:rPr>
                        <a:rPr lang="en-US" sz="1500" dirty="0"/>
                        <m:t>&gt; 2.8</m:t>
                      </m:r>
                      <m:r>
                        <m:rPr>
                          <m:nor/>
                        </m:rPr>
                        <a:rPr lang="en-US" sz="1500" dirty="0"/>
                        <m:t>e</m:t>
                      </m:r>
                      <m:r>
                        <m:rPr>
                          <m:nor/>
                        </m:rPr>
                        <a:rPr lang="en-US" sz="1500" dirty="0"/>
                        <m:t>+09 </m:t>
                      </m:r>
                      <m:r>
                        <m:rPr>
                          <m:nor/>
                        </m:rPr>
                        <a:rPr lang="en-US" sz="1500" dirty="0"/>
                        <m:t>J</m:t>
                      </m:r>
                      <m:r>
                        <m:rPr>
                          <m:nor/>
                        </m:rPr>
                        <a:rPr lang="en-US" sz="1500" dirty="0"/>
                        <m:t> </m:t>
                      </m:r>
                      <m:sSup>
                        <m:sSupPr>
                          <m:ctrlPr>
                            <a:rPr lang="en-US" sz="1500" i="1">
                              <a:latin typeface="Cambria Math" panose="02040503050406030204" pitchFamily="18" charset="0"/>
                            </a:rPr>
                          </m:ctrlPr>
                        </m:sSupPr>
                        <m:e>
                          <m:r>
                            <a:rPr lang="en-US" sz="1500" b="1" i="1">
                              <a:latin typeface="Cambria Math" panose="02040503050406030204" pitchFamily="18" charset="0"/>
                            </a:rPr>
                            <m:t>𝒎</m:t>
                          </m:r>
                        </m:e>
                        <m:sup>
                          <m:r>
                            <a:rPr lang="en-US" sz="1500" b="1" i="1">
                              <a:latin typeface="Cambria Math" panose="02040503050406030204" pitchFamily="18" charset="0"/>
                            </a:rPr>
                            <m:t>−</m:t>
                          </m:r>
                          <m:r>
                            <a:rPr lang="en-US" sz="1500" b="1" i="1">
                              <a:latin typeface="Cambria Math" panose="02040503050406030204" pitchFamily="18" charset="0"/>
                            </a:rPr>
                            <m:t>𝟐</m:t>
                          </m:r>
                        </m:sup>
                      </m:sSup>
                    </m:oMath>
                  </m:oMathPara>
                </a14:m>
                <a:endParaRPr lang="en-US" sz="1500" b="1" dirty="0"/>
              </a:p>
            </p:txBody>
          </p:sp>
        </mc:Choice>
        <mc:Fallback>
          <p:sp>
            <p:nvSpPr>
              <p:cNvPr id="32" name="TextBox 31">
                <a:extLst>
                  <a:ext uri="{FF2B5EF4-FFF2-40B4-BE49-F238E27FC236}">
                    <a16:creationId xmlns:a16="http://schemas.microsoft.com/office/drawing/2014/main" id="{3D60BDCF-8538-5E2B-4FBB-B4E51C7585BC}"/>
                  </a:ext>
                </a:extLst>
              </p:cNvPr>
              <p:cNvSpPr txBox="1">
                <a:spLocks noRot="1" noChangeAspect="1" noMove="1" noResize="1" noEditPoints="1" noAdjustHandles="1" noChangeArrowheads="1" noChangeShapeType="1" noTextEdit="1"/>
              </p:cNvSpPr>
              <p:nvPr/>
            </p:nvSpPr>
            <p:spPr>
              <a:xfrm>
                <a:off x="942759" y="469543"/>
                <a:ext cx="4259292" cy="643125"/>
              </a:xfrm>
              <a:prstGeom prst="rect">
                <a:avLst/>
              </a:prstGeom>
              <a:blipFill>
                <a:blip r:embed="rId3"/>
                <a:stretch>
                  <a:fillRect/>
                </a:stretch>
              </a:blipFill>
            </p:spPr>
            <p:txBody>
              <a:bodyPr/>
              <a:lstStyle/>
              <a:p>
                <a:r>
                  <a:rPr lang="en-US">
                    <a:noFill/>
                  </a:rPr>
                  <a:t> </a:t>
                </a:r>
              </a:p>
            </p:txBody>
          </p:sp>
        </mc:Fallback>
      </mc:AlternateContent>
      <p:sp>
        <p:nvSpPr>
          <p:cNvPr id="33" name="TextBox 32">
            <a:extLst>
              <a:ext uri="{FF2B5EF4-FFF2-40B4-BE49-F238E27FC236}">
                <a16:creationId xmlns:a16="http://schemas.microsoft.com/office/drawing/2014/main" id="{1206F80B-D302-8E87-7452-3BB0B7C10959}"/>
              </a:ext>
            </a:extLst>
          </p:cNvPr>
          <p:cNvSpPr txBox="1"/>
          <p:nvPr/>
        </p:nvSpPr>
        <p:spPr>
          <a:xfrm>
            <a:off x="-12967" y="4586312"/>
            <a:ext cx="9144000" cy="523220"/>
          </a:xfrm>
          <a:prstGeom prst="rect">
            <a:avLst/>
          </a:prstGeom>
          <a:noFill/>
        </p:spPr>
        <p:txBody>
          <a:bodyPr wrap="square" rtlCol="0">
            <a:spAutoFit/>
          </a:bodyPr>
          <a:lstStyle/>
          <a:p>
            <a:r>
              <a:rPr lang="en-US" dirty="0"/>
              <a:t>The decision tree shows that T</a:t>
            </a:r>
            <a:r>
              <a:rPr lang="en-US" baseline="-25000" dirty="0"/>
              <a:t>SKIN</a:t>
            </a:r>
            <a:r>
              <a:rPr lang="en-US" dirty="0"/>
              <a:t> becomes a dominant discriminator only after the atmosphere has already evolved into a highly favorable convective state.</a:t>
            </a:r>
          </a:p>
        </p:txBody>
      </p:sp>
      <p:sp>
        <p:nvSpPr>
          <p:cNvPr id="34" name="TextBox 33">
            <a:extLst>
              <a:ext uri="{FF2B5EF4-FFF2-40B4-BE49-F238E27FC236}">
                <a16:creationId xmlns:a16="http://schemas.microsoft.com/office/drawing/2014/main" id="{852CDEDB-B719-F681-D8EC-FFA7A60FDFE6}"/>
              </a:ext>
            </a:extLst>
          </p:cNvPr>
          <p:cNvSpPr txBox="1"/>
          <p:nvPr/>
        </p:nvSpPr>
        <p:spPr>
          <a:xfrm>
            <a:off x="6153664" y="574358"/>
            <a:ext cx="2146986" cy="646331"/>
          </a:xfrm>
          <a:prstGeom prst="rect">
            <a:avLst/>
          </a:prstGeom>
          <a:noFill/>
        </p:spPr>
        <p:txBody>
          <a:bodyPr wrap="square" rtlCol="0">
            <a:spAutoFit/>
          </a:bodyPr>
          <a:lstStyle/>
          <a:p>
            <a:r>
              <a:rPr lang="en-US" sz="1200" dirty="0"/>
              <a:t>Upper levels (200 </a:t>
            </a:r>
            <a:r>
              <a:rPr lang="en-US" sz="1200" dirty="0" err="1"/>
              <a:t>hPa</a:t>
            </a:r>
            <a:r>
              <a:rPr lang="en-US" sz="1200" dirty="0"/>
              <a:t>) Specific Humidity &gt; 6.9e-05 Kg/Kg  </a:t>
            </a:r>
          </a:p>
        </p:txBody>
      </p:sp>
      <p:cxnSp>
        <p:nvCxnSpPr>
          <p:cNvPr id="36" name="Straight Arrow Connector 35">
            <a:extLst>
              <a:ext uri="{FF2B5EF4-FFF2-40B4-BE49-F238E27FC236}">
                <a16:creationId xmlns:a16="http://schemas.microsoft.com/office/drawing/2014/main" id="{9BAD2034-3FFD-75DB-18BD-FF2AA815AC3D}"/>
              </a:ext>
            </a:extLst>
          </p:cNvPr>
          <p:cNvCxnSpPr/>
          <p:nvPr/>
        </p:nvCxnSpPr>
        <p:spPr>
          <a:xfrm flipH="1">
            <a:off x="4930346" y="1034729"/>
            <a:ext cx="1223318" cy="19251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AE550642-06A6-7475-09C2-59CEAFC1B90B}"/>
              </a:ext>
            </a:extLst>
          </p:cNvPr>
          <p:cNvCxnSpPr>
            <a:cxnSpLocks/>
          </p:cNvCxnSpPr>
          <p:nvPr/>
        </p:nvCxnSpPr>
        <p:spPr>
          <a:xfrm flipH="1">
            <a:off x="4368113" y="1877464"/>
            <a:ext cx="1785551" cy="2169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27BC025-6CA7-0E70-A7F6-17A5338A4DE3}"/>
              </a:ext>
            </a:extLst>
          </p:cNvPr>
          <p:cNvSpPr txBox="1"/>
          <p:nvPr/>
        </p:nvSpPr>
        <p:spPr>
          <a:xfrm>
            <a:off x="6227806" y="1732262"/>
            <a:ext cx="2706130" cy="461665"/>
          </a:xfrm>
          <a:prstGeom prst="rect">
            <a:avLst/>
          </a:prstGeom>
          <a:noFill/>
        </p:spPr>
        <p:txBody>
          <a:bodyPr wrap="square" rtlCol="0">
            <a:spAutoFit/>
          </a:bodyPr>
          <a:lstStyle/>
          <a:p>
            <a:r>
              <a:rPr lang="en-US" sz="1200" dirty="0"/>
              <a:t>Vertical velocity &lt; -0.2 Pa s-1  at 300 </a:t>
            </a:r>
            <a:r>
              <a:rPr lang="en-US" sz="1200" dirty="0" err="1"/>
              <a:t>hPa</a:t>
            </a:r>
            <a:r>
              <a:rPr lang="en-US" sz="1200" dirty="0"/>
              <a:t> (upward)</a:t>
            </a:r>
          </a:p>
        </p:txBody>
      </p:sp>
      <p:cxnSp>
        <p:nvCxnSpPr>
          <p:cNvPr id="42" name="Straight Arrow Connector 41">
            <a:extLst>
              <a:ext uri="{FF2B5EF4-FFF2-40B4-BE49-F238E27FC236}">
                <a16:creationId xmlns:a16="http://schemas.microsoft.com/office/drawing/2014/main" id="{947F8B21-0E38-D1E6-F154-70A733F50CB2}"/>
              </a:ext>
            </a:extLst>
          </p:cNvPr>
          <p:cNvCxnSpPr>
            <a:cxnSpLocks/>
          </p:cNvCxnSpPr>
          <p:nvPr/>
        </p:nvCxnSpPr>
        <p:spPr>
          <a:xfrm flipH="1" flipV="1">
            <a:off x="4334905" y="2774197"/>
            <a:ext cx="1918531" cy="4363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44" name="TextBox 43">
                <a:extLst>
                  <a:ext uri="{FF2B5EF4-FFF2-40B4-BE49-F238E27FC236}">
                    <a16:creationId xmlns:a16="http://schemas.microsoft.com/office/drawing/2014/main" id="{1E765A5D-7ABD-C5A9-603B-FBF4D64C9C66}"/>
                  </a:ext>
                </a:extLst>
              </p:cNvPr>
              <p:cNvSpPr txBox="1"/>
              <p:nvPr/>
            </p:nvSpPr>
            <p:spPr>
              <a:xfrm>
                <a:off x="6253435" y="2641839"/>
                <a:ext cx="2615627" cy="497252"/>
              </a:xfrm>
              <a:prstGeom prst="rect">
                <a:avLst/>
              </a:prstGeom>
              <a:noFill/>
            </p:spPr>
            <p:txBody>
              <a:bodyPr wrap="square" rtlCol="0">
                <a:spAutoFit/>
              </a:bodyPr>
              <a:lstStyle/>
              <a:p>
                <a:r>
                  <a:rPr lang="en-US" sz="1200" dirty="0"/>
                  <a:t>OLR &gt; </a:t>
                </a:r>
                <a:r>
                  <a:rPr lang="en-US" dirty="0"/>
                  <a:t>205 </a:t>
                </a:r>
                <a14:m>
                  <m:oMath xmlns:m="http://schemas.openxmlformats.org/officeDocument/2006/math">
                    <m:r>
                      <a:rPr lang="en-US" b="0" i="1">
                        <a:latin typeface="Cambria Math" panose="02040503050406030204" pitchFamily="18" charset="0"/>
                      </a:rPr>
                      <m:t>𝑊</m:t>
                    </m:r>
                    <m:sSup>
                      <m:sSupPr>
                        <m:ctrlPr>
                          <a:rPr lang="en-US" i="1">
                            <a:latin typeface="Cambria Math" panose="02040503050406030204" pitchFamily="18" charset="0"/>
                          </a:rPr>
                        </m:ctrlPr>
                      </m:sSupPr>
                      <m:e>
                        <m:r>
                          <a:rPr lang="en-US" b="0" i="1">
                            <a:latin typeface="Cambria Math" panose="02040503050406030204" pitchFamily="18" charset="0"/>
                          </a:rPr>
                          <m:t>𝑚</m:t>
                        </m:r>
                      </m:e>
                      <m:sup>
                        <m:r>
                          <a:rPr lang="en-US" b="0" i="1">
                            <a:latin typeface="Cambria Math" panose="02040503050406030204" pitchFamily="18" charset="0"/>
                          </a:rPr>
                          <m:t>−2</m:t>
                        </m:r>
                      </m:sup>
                    </m:sSup>
                  </m:oMath>
                </a14:m>
                <a:r>
                  <a:rPr lang="en-US" sz="1200" dirty="0"/>
                  <a:t> i.e., deep convection still developing</a:t>
                </a:r>
              </a:p>
            </p:txBody>
          </p:sp>
        </mc:Choice>
        <mc:Fallback>
          <p:sp>
            <p:nvSpPr>
              <p:cNvPr id="44" name="TextBox 43">
                <a:extLst>
                  <a:ext uri="{FF2B5EF4-FFF2-40B4-BE49-F238E27FC236}">
                    <a16:creationId xmlns:a16="http://schemas.microsoft.com/office/drawing/2014/main" id="{1E765A5D-7ABD-C5A9-603B-FBF4D64C9C66}"/>
                  </a:ext>
                </a:extLst>
              </p:cNvPr>
              <p:cNvSpPr txBox="1">
                <a:spLocks noRot="1" noChangeAspect="1" noMove="1" noResize="1" noEditPoints="1" noAdjustHandles="1" noChangeArrowheads="1" noChangeShapeType="1" noTextEdit="1"/>
              </p:cNvSpPr>
              <p:nvPr/>
            </p:nvSpPr>
            <p:spPr>
              <a:xfrm>
                <a:off x="6253435" y="2641839"/>
                <a:ext cx="2615627" cy="497252"/>
              </a:xfrm>
              <a:prstGeom prst="rect">
                <a:avLst/>
              </a:prstGeom>
              <a:blipFill>
                <a:blip r:embed="rId4"/>
                <a:stretch>
                  <a:fillRect l="-233" t="-1220" b="-6098"/>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4CF16700-D8AF-BE2F-DA09-629A3916A456}"/>
              </a:ext>
            </a:extLst>
          </p:cNvPr>
          <p:cNvSpPr txBox="1"/>
          <p:nvPr/>
        </p:nvSpPr>
        <p:spPr>
          <a:xfrm>
            <a:off x="-8626" y="27229"/>
            <a:ext cx="9144000" cy="369332"/>
          </a:xfrm>
          <a:prstGeom prst="rect">
            <a:avLst/>
          </a:prstGeom>
          <a:noFill/>
        </p:spPr>
        <p:txBody>
          <a:bodyPr wrap="square" rtlCol="0">
            <a:spAutoFit/>
          </a:bodyPr>
          <a:lstStyle/>
          <a:p>
            <a:pPr algn="ctr"/>
            <a:r>
              <a:rPr lang="en-US" sz="1800" b="1" dirty="0"/>
              <a:t>Recapitulating: Physical Environment of the First </a:t>
            </a:r>
            <a:r>
              <a:rPr lang="en-US" sz="1800" b="1" dirty="0" err="1"/>
              <a:t>Tskin</a:t>
            </a:r>
            <a:r>
              <a:rPr lang="en-US" sz="1800" b="1" dirty="0"/>
              <a:t> Split</a:t>
            </a:r>
          </a:p>
        </p:txBody>
      </p:sp>
      <p:pic>
        <p:nvPicPr>
          <p:cNvPr id="35" name="Picture 34">
            <a:extLst>
              <a:ext uri="{FF2B5EF4-FFF2-40B4-BE49-F238E27FC236}">
                <a16:creationId xmlns:a16="http://schemas.microsoft.com/office/drawing/2014/main" id="{E39F34FC-0161-A528-45C0-839E834E32F1}"/>
              </a:ext>
            </a:extLst>
          </p:cNvPr>
          <p:cNvPicPr>
            <a:picLocks noChangeAspect="1"/>
          </p:cNvPicPr>
          <p:nvPr/>
        </p:nvPicPr>
        <p:blipFill>
          <a:blip r:embed="rId5"/>
          <a:stretch>
            <a:fillRect/>
          </a:stretch>
        </p:blipFill>
        <p:spPr>
          <a:xfrm>
            <a:off x="8160576" y="3956537"/>
            <a:ext cx="892718" cy="619785"/>
          </a:xfrm>
          <a:prstGeom prst="rect">
            <a:avLst/>
          </a:prstGeom>
        </p:spPr>
      </p:pic>
    </p:spTree>
    <p:extLst>
      <p:ext uri="{BB962C8B-B14F-4D97-AF65-F5344CB8AC3E}">
        <p14:creationId xmlns:p14="http://schemas.microsoft.com/office/powerpoint/2010/main" val="677611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4F85027-920C-FE76-2C4E-A7C22C574B8C}"/>
              </a:ext>
            </a:extLst>
          </p:cNvPr>
          <p:cNvSpPr/>
          <p:nvPr/>
        </p:nvSpPr>
        <p:spPr>
          <a:xfrm>
            <a:off x="118934" y="3086975"/>
            <a:ext cx="8906133" cy="1944633"/>
          </a:xfrm>
          <a:prstGeom prst="roundRect">
            <a:avLst/>
          </a:prstGeom>
          <a:solidFill>
            <a:schemeClr val="accent6">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extBox 1">
            <a:extLst>
              <a:ext uri="{FF2B5EF4-FFF2-40B4-BE49-F238E27FC236}">
                <a16:creationId xmlns:a16="http://schemas.microsoft.com/office/drawing/2014/main" id="{2DBC876A-45BF-5F2A-C89A-4D6A0871FA3B}"/>
              </a:ext>
            </a:extLst>
          </p:cNvPr>
          <p:cNvSpPr txBox="1"/>
          <p:nvPr/>
        </p:nvSpPr>
        <p:spPr>
          <a:xfrm>
            <a:off x="0" y="0"/>
            <a:ext cx="9144000" cy="369332"/>
          </a:xfrm>
          <a:prstGeom prst="rect">
            <a:avLst/>
          </a:prstGeom>
          <a:noFill/>
        </p:spPr>
        <p:txBody>
          <a:bodyPr wrap="square" rtlCol="0">
            <a:spAutoFit/>
          </a:bodyPr>
          <a:lstStyle/>
          <a:p>
            <a:pPr algn="ctr"/>
            <a:r>
              <a:rPr lang="en-US" sz="1800" b="1" dirty="0"/>
              <a:t>Summary and Conclusions</a:t>
            </a:r>
          </a:p>
        </p:txBody>
      </p:sp>
      <p:sp>
        <p:nvSpPr>
          <p:cNvPr id="3" name="TextBox 2">
            <a:extLst>
              <a:ext uri="{FF2B5EF4-FFF2-40B4-BE49-F238E27FC236}">
                <a16:creationId xmlns:a16="http://schemas.microsoft.com/office/drawing/2014/main" id="{EA9819A0-ACD1-48D3-5AF6-E1977ACEFBB1}"/>
              </a:ext>
            </a:extLst>
          </p:cNvPr>
          <p:cNvSpPr txBox="1"/>
          <p:nvPr/>
        </p:nvSpPr>
        <p:spPr>
          <a:xfrm>
            <a:off x="94220" y="346249"/>
            <a:ext cx="8955560" cy="2492990"/>
          </a:xfrm>
          <a:prstGeom prst="rect">
            <a:avLst/>
          </a:prstGeom>
          <a:noFill/>
        </p:spPr>
        <p:txBody>
          <a:bodyPr wrap="square" rtlCol="0">
            <a:spAutoFit/>
          </a:bodyPr>
          <a:lstStyle/>
          <a:p>
            <a:pPr marL="214313" indent="-214313">
              <a:buFont typeface="Arial" panose="020B0604020202020204" pitchFamily="34" charset="0"/>
              <a:buChar char="•"/>
            </a:pPr>
            <a:r>
              <a:rPr lang="en-US" sz="1200" dirty="0"/>
              <a:t>PROMETHEUS objectively identifies physically meaningful Column States from large reanalysis datasets.</a:t>
            </a:r>
          </a:p>
          <a:p>
            <a:pPr marL="214313" indent="-214313">
              <a:buFont typeface="Arial" panose="020B0604020202020204" pitchFamily="34" charset="0"/>
              <a:buChar char="•"/>
            </a:pPr>
            <a:endParaRPr lang="en-US" sz="1200" dirty="0"/>
          </a:p>
          <a:p>
            <a:pPr marL="214313" indent="-214313">
              <a:buFont typeface="Arial" panose="020B0604020202020204" pitchFamily="34" charset="0"/>
              <a:buChar char="•"/>
            </a:pPr>
            <a:r>
              <a:rPr lang="en-US" sz="1200" dirty="0"/>
              <a:t>The framework not only rediscovers established physical relationships (e.g., the ITCZ/SPCZ and the ~28°C SST threshold), but also reveals the sequence of physical processes that lead to them.</a:t>
            </a:r>
          </a:p>
          <a:p>
            <a:endParaRPr lang="en-US" sz="1200" dirty="0"/>
          </a:p>
          <a:p>
            <a:pPr marL="214313" indent="-214313">
              <a:buFont typeface="Arial" panose="020B0604020202020204" pitchFamily="34" charset="0"/>
              <a:buChar char="•"/>
            </a:pPr>
            <a:r>
              <a:rPr lang="en-US" sz="1200" dirty="0"/>
              <a:t>The framework is general and can be applied to other phenomena (e.g., coupled ocean–atmosphere interactions, extreme heat) by changing the target variable and predictor set.</a:t>
            </a:r>
          </a:p>
          <a:p>
            <a:pPr marL="214313" indent="-214313">
              <a:buFont typeface="Arial" panose="020B0604020202020204" pitchFamily="34" charset="0"/>
              <a:buChar char="•"/>
            </a:pPr>
            <a:endParaRPr lang="en-US" sz="1200" dirty="0"/>
          </a:p>
          <a:p>
            <a:pPr marL="214313" indent="-214313">
              <a:buFont typeface="Arial" panose="020B0604020202020204" pitchFamily="34" charset="0"/>
              <a:buChar char="•"/>
            </a:pPr>
            <a:r>
              <a:rPr lang="en-US" sz="1200" dirty="0"/>
              <a:t>PROMETHEUS provides an objective pathway for process-oriented diagnosis of UFS physics, allowing targeted SCM development before expensive global testing.</a:t>
            </a:r>
          </a:p>
          <a:p>
            <a:pPr marL="214313" indent="-214313">
              <a:buFont typeface="Arial" panose="020B0604020202020204" pitchFamily="34" charset="0"/>
              <a:buChar char="•"/>
            </a:pPr>
            <a:endParaRPr lang="en-US" sz="1200" dirty="0"/>
          </a:p>
          <a:p>
            <a:pPr marL="214313" indent="-214313">
              <a:buFont typeface="Arial" panose="020B0604020202020204" pitchFamily="34" charset="0"/>
              <a:buChar char="•"/>
            </a:pPr>
            <a:r>
              <a:rPr lang="en-US" sz="1200" dirty="0"/>
              <a:t>The next phase is to extend PROMETHEUS by using the UFS Single Column Model to optimize parameterizations within each objectively identified Column State and evaluate the resulting forecast improvements.</a:t>
            </a:r>
          </a:p>
        </p:txBody>
      </p:sp>
      <p:sp>
        <p:nvSpPr>
          <p:cNvPr id="4" name="TextBox 3">
            <a:extLst>
              <a:ext uri="{FF2B5EF4-FFF2-40B4-BE49-F238E27FC236}">
                <a16:creationId xmlns:a16="http://schemas.microsoft.com/office/drawing/2014/main" id="{61FDD4F8-9C1C-CE61-066A-1FED28E918E1}"/>
              </a:ext>
            </a:extLst>
          </p:cNvPr>
          <p:cNvSpPr txBox="1"/>
          <p:nvPr/>
        </p:nvSpPr>
        <p:spPr>
          <a:xfrm>
            <a:off x="305829" y="3193669"/>
            <a:ext cx="8838171" cy="1384995"/>
          </a:xfrm>
          <a:prstGeom prst="rect">
            <a:avLst/>
          </a:prstGeom>
          <a:noFill/>
        </p:spPr>
        <p:txBody>
          <a:bodyPr wrap="square" rtlCol="0">
            <a:spAutoFit/>
          </a:bodyPr>
          <a:lstStyle/>
          <a:p>
            <a:r>
              <a:rPr lang="en-US" sz="1200" dirty="0"/>
              <a:t>PROMETHEUS shifts the question from "Which parameter values work globally?" to "</a:t>
            </a:r>
            <a:r>
              <a:rPr lang="en-US" sz="1200" b="1" dirty="0"/>
              <a:t>Which parameter values work within each objectively identified Column State</a:t>
            </a:r>
            <a:r>
              <a:rPr lang="en-US" sz="1200" dirty="0"/>
              <a:t>?“</a:t>
            </a:r>
          </a:p>
          <a:p>
            <a:endParaRPr lang="en-US" sz="1200" dirty="0"/>
          </a:p>
          <a:p>
            <a:r>
              <a:rPr lang="en-US" sz="1200" dirty="0"/>
              <a:t>PROMETHEUS provides a practical pathway from process-oriented diagnostics to process-consistent model development.</a:t>
            </a:r>
          </a:p>
          <a:p>
            <a:endParaRPr lang="en-US" sz="1200" dirty="0"/>
          </a:p>
          <a:p>
            <a:r>
              <a:rPr lang="en-US" sz="1200" dirty="0"/>
              <a:t>PROMETHEUS has the potential to reduce reliance on global trial-and-error parameter tuning by using an objective, process-consistent model development strategy.</a:t>
            </a:r>
          </a:p>
        </p:txBody>
      </p:sp>
    </p:spTree>
    <p:extLst>
      <p:ext uri="{BB962C8B-B14F-4D97-AF65-F5344CB8AC3E}">
        <p14:creationId xmlns:p14="http://schemas.microsoft.com/office/powerpoint/2010/main" val="1219099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B0DA2D-144D-F9AA-C80E-D8392128ADEB}"/>
              </a:ext>
            </a:extLst>
          </p:cNvPr>
          <p:cNvSpPr txBox="1"/>
          <p:nvPr/>
        </p:nvSpPr>
        <p:spPr>
          <a:xfrm>
            <a:off x="1678979" y="0"/>
            <a:ext cx="6011563" cy="415498"/>
          </a:xfrm>
          <a:prstGeom prst="rect">
            <a:avLst/>
          </a:prstGeom>
          <a:noFill/>
        </p:spPr>
        <p:txBody>
          <a:bodyPr wrap="square" rtlCol="0">
            <a:spAutoFit/>
          </a:bodyPr>
          <a:lstStyle/>
          <a:p>
            <a:pPr algn="ctr"/>
            <a:r>
              <a:rPr lang="en-US" sz="2100" dirty="0"/>
              <a:t>Backup Slides: Convection over Land vs. Sea</a:t>
            </a:r>
          </a:p>
        </p:txBody>
      </p:sp>
      <p:pic>
        <p:nvPicPr>
          <p:cNvPr id="4" name="Picture 3">
            <a:extLst>
              <a:ext uri="{FF2B5EF4-FFF2-40B4-BE49-F238E27FC236}">
                <a16:creationId xmlns:a16="http://schemas.microsoft.com/office/drawing/2014/main" id="{4313249F-719D-E8D9-B3EE-922433A5293E}"/>
              </a:ext>
            </a:extLst>
          </p:cNvPr>
          <p:cNvPicPr>
            <a:picLocks noChangeAspect="1"/>
          </p:cNvPicPr>
          <p:nvPr/>
        </p:nvPicPr>
        <p:blipFill>
          <a:blip r:embed="rId2"/>
          <a:stretch>
            <a:fillRect/>
          </a:stretch>
        </p:blipFill>
        <p:spPr>
          <a:xfrm>
            <a:off x="1832029" y="761220"/>
            <a:ext cx="5303999" cy="3686339"/>
          </a:xfrm>
          <a:prstGeom prst="rect">
            <a:avLst/>
          </a:prstGeom>
        </p:spPr>
      </p:pic>
      <p:sp>
        <p:nvSpPr>
          <p:cNvPr id="10" name="TextBox 9">
            <a:extLst>
              <a:ext uri="{FF2B5EF4-FFF2-40B4-BE49-F238E27FC236}">
                <a16:creationId xmlns:a16="http://schemas.microsoft.com/office/drawing/2014/main" id="{9F889247-AA84-4ECB-4C46-013F94BB2BD3}"/>
              </a:ext>
            </a:extLst>
          </p:cNvPr>
          <p:cNvSpPr txBox="1"/>
          <p:nvPr/>
        </p:nvSpPr>
        <p:spPr>
          <a:xfrm rot="20927445">
            <a:off x="4524856" y="2359870"/>
            <a:ext cx="1529150" cy="253916"/>
          </a:xfrm>
          <a:prstGeom prst="rect">
            <a:avLst/>
          </a:prstGeom>
          <a:noFill/>
        </p:spPr>
        <p:txBody>
          <a:bodyPr wrap="square" rtlCol="0">
            <a:spAutoFit/>
          </a:bodyPr>
          <a:lstStyle/>
          <a:p>
            <a:r>
              <a:rPr lang="en-US" sz="1050" dirty="0">
                <a:solidFill>
                  <a:schemeClr val="bg1"/>
                </a:solidFill>
              </a:rPr>
              <a:t>Saharan Air Layer</a:t>
            </a:r>
          </a:p>
        </p:txBody>
      </p:sp>
      <p:sp>
        <p:nvSpPr>
          <p:cNvPr id="13" name="TextBox 12">
            <a:extLst>
              <a:ext uri="{FF2B5EF4-FFF2-40B4-BE49-F238E27FC236}">
                <a16:creationId xmlns:a16="http://schemas.microsoft.com/office/drawing/2014/main" id="{4E515601-50D2-019A-9A3A-063A6B441F46}"/>
              </a:ext>
            </a:extLst>
          </p:cNvPr>
          <p:cNvSpPr txBox="1"/>
          <p:nvPr/>
        </p:nvSpPr>
        <p:spPr>
          <a:xfrm>
            <a:off x="7219435" y="751573"/>
            <a:ext cx="1924565" cy="2192908"/>
          </a:xfrm>
          <a:prstGeom prst="rect">
            <a:avLst/>
          </a:prstGeom>
          <a:noFill/>
        </p:spPr>
        <p:txBody>
          <a:bodyPr wrap="square" rtlCol="0">
            <a:spAutoFit/>
          </a:bodyPr>
          <a:lstStyle/>
          <a:p>
            <a:r>
              <a:rPr lang="en-US" sz="1050" dirty="0"/>
              <a:t>The Saharan Air Layer generally suppresses deep convection through dry-air entrainment and increased atmospheric stability.</a:t>
            </a:r>
          </a:p>
          <a:p>
            <a:endParaRPr lang="en-US" sz="1050" dirty="0"/>
          </a:p>
          <a:p>
            <a:r>
              <a:rPr lang="en-US" sz="1050" dirty="0"/>
              <a:t>This example illustrates how neighboring atmospheric columns over land and sea can exhibit markedly different convective behavior despite experiencing a similar large-scale environment.</a:t>
            </a:r>
          </a:p>
        </p:txBody>
      </p:sp>
      <p:sp>
        <p:nvSpPr>
          <p:cNvPr id="14" name="TextBox 13">
            <a:extLst>
              <a:ext uri="{FF2B5EF4-FFF2-40B4-BE49-F238E27FC236}">
                <a16:creationId xmlns:a16="http://schemas.microsoft.com/office/drawing/2014/main" id="{7986A42E-D705-10DE-4FBF-6A879C342EAB}"/>
              </a:ext>
            </a:extLst>
          </p:cNvPr>
          <p:cNvSpPr txBox="1"/>
          <p:nvPr/>
        </p:nvSpPr>
        <p:spPr>
          <a:xfrm>
            <a:off x="3425121" y="380153"/>
            <a:ext cx="3284598" cy="253916"/>
          </a:xfrm>
          <a:prstGeom prst="rect">
            <a:avLst/>
          </a:prstGeom>
          <a:noFill/>
        </p:spPr>
        <p:txBody>
          <a:bodyPr wrap="square" rtlCol="0">
            <a:spAutoFit/>
          </a:bodyPr>
          <a:lstStyle/>
          <a:p>
            <a:r>
              <a:rPr lang="en-US" sz="1050" dirty="0"/>
              <a:t>GOES-East: July 9, 2026, 6:00 p.m. EDT</a:t>
            </a:r>
          </a:p>
        </p:txBody>
      </p:sp>
      <p:sp>
        <p:nvSpPr>
          <p:cNvPr id="15" name="TextBox 14">
            <a:extLst>
              <a:ext uri="{FF2B5EF4-FFF2-40B4-BE49-F238E27FC236}">
                <a16:creationId xmlns:a16="http://schemas.microsoft.com/office/drawing/2014/main" id="{786F6919-9ED0-9A00-174A-015212CB2E24}"/>
              </a:ext>
            </a:extLst>
          </p:cNvPr>
          <p:cNvSpPr txBox="1"/>
          <p:nvPr/>
        </p:nvSpPr>
        <p:spPr>
          <a:xfrm>
            <a:off x="179244" y="1733036"/>
            <a:ext cx="1461235" cy="738664"/>
          </a:xfrm>
          <a:prstGeom prst="rect">
            <a:avLst/>
          </a:prstGeom>
          <a:noFill/>
        </p:spPr>
        <p:txBody>
          <a:bodyPr wrap="square" rtlCol="0">
            <a:spAutoFit/>
          </a:bodyPr>
          <a:lstStyle/>
          <a:p>
            <a:r>
              <a:rPr lang="en-US" sz="1050" dirty="0"/>
              <a:t>Tropical convection exhibits systematic differences over land and ocean.</a:t>
            </a:r>
            <a:endParaRPr lang="en-US" sz="1050" b="1" dirty="0"/>
          </a:p>
        </p:txBody>
      </p:sp>
      <p:sp>
        <p:nvSpPr>
          <p:cNvPr id="16" name="TextBox 15">
            <a:extLst>
              <a:ext uri="{FF2B5EF4-FFF2-40B4-BE49-F238E27FC236}">
                <a16:creationId xmlns:a16="http://schemas.microsoft.com/office/drawing/2014/main" id="{16CD3EBB-C059-D85C-9E77-6057CEEA68B5}"/>
              </a:ext>
            </a:extLst>
          </p:cNvPr>
          <p:cNvSpPr txBox="1"/>
          <p:nvPr/>
        </p:nvSpPr>
        <p:spPr>
          <a:xfrm>
            <a:off x="1678979" y="4568697"/>
            <a:ext cx="6257979" cy="415498"/>
          </a:xfrm>
          <a:prstGeom prst="rect">
            <a:avLst/>
          </a:prstGeom>
          <a:noFill/>
        </p:spPr>
        <p:txBody>
          <a:bodyPr wrap="square" rtlCol="0">
            <a:spAutoFit/>
          </a:bodyPr>
          <a:lstStyle/>
          <a:p>
            <a:r>
              <a:rPr lang="en-US" sz="1050" dirty="0"/>
              <a:t>PROMETHEUS seeks to identify the physical processes responsible for these contrasting convective regimes objectively from observations.</a:t>
            </a:r>
          </a:p>
        </p:txBody>
      </p:sp>
      <p:sp>
        <p:nvSpPr>
          <p:cNvPr id="17" name="Freeform: Shape 16">
            <a:extLst>
              <a:ext uri="{FF2B5EF4-FFF2-40B4-BE49-F238E27FC236}">
                <a16:creationId xmlns:a16="http://schemas.microsoft.com/office/drawing/2014/main" id="{FC5BD45F-79F1-698D-6569-59CDEF2E3A20}"/>
              </a:ext>
            </a:extLst>
          </p:cNvPr>
          <p:cNvSpPr/>
          <p:nvPr/>
        </p:nvSpPr>
        <p:spPr>
          <a:xfrm>
            <a:off x="1862438" y="1921816"/>
            <a:ext cx="5300159" cy="938183"/>
          </a:xfrm>
          <a:custGeom>
            <a:avLst/>
            <a:gdLst>
              <a:gd name="csX0" fmla="*/ 7066879 w 7066879"/>
              <a:gd name="csY0" fmla="*/ 131582 h 1250911"/>
              <a:gd name="csX1" fmla="*/ 6090695 w 7066879"/>
              <a:gd name="csY1" fmla="*/ 143939 h 1250911"/>
              <a:gd name="csX2" fmla="*/ 4892090 w 7066879"/>
              <a:gd name="csY2" fmla="*/ 8015 h 1250911"/>
              <a:gd name="csX3" fmla="*/ 3594630 w 7066879"/>
              <a:gd name="csY3" fmla="*/ 415788 h 1250911"/>
              <a:gd name="csX4" fmla="*/ 2840868 w 7066879"/>
              <a:gd name="csY4" fmla="*/ 687636 h 1250911"/>
              <a:gd name="csX5" fmla="*/ 1901754 w 7066879"/>
              <a:gd name="csY5" fmla="*/ 761777 h 1250911"/>
              <a:gd name="csX6" fmla="*/ 1061495 w 7066879"/>
              <a:gd name="csY6" fmla="*/ 910058 h 1250911"/>
              <a:gd name="csX7" fmla="*/ 344803 w 7066879"/>
              <a:gd name="csY7" fmla="*/ 1206620 h 1250911"/>
              <a:gd name="csX8" fmla="*/ 60598 w 7066879"/>
              <a:gd name="csY8" fmla="*/ 1206620 h 1250911"/>
              <a:gd name="csX9" fmla="*/ 1493981 w 7066879"/>
              <a:gd name="csY9" fmla="*/ 798847 h 12509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066879" h="1250911">
                <a:moveTo>
                  <a:pt x="7066879" y="131582"/>
                </a:moveTo>
                <a:cubicBezTo>
                  <a:pt x="6760019" y="148058"/>
                  <a:pt x="6453160" y="164534"/>
                  <a:pt x="6090695" y="143939"/>
                </a:cubicBezTo>
                <a:cubicBezTo>
                  <a:pt x="5728230" y="123344"/>
                  <a:pt x="5308101" y="-37293"/>
                  <a:pt x="4892090" y="8015"/>
                </a:cubicBezTo>
                <a:cubicBezTo>
                  <a:pt x="4476079" y="53323"/>
                  <a:pt x="3936500" y="302518"/>
                  <a:pt x="3594630" y="415788"/>
                </a:cubicBezTo>
                <a:cubicBezTo>
                  <a:pt x="3252760" y="529058"/>
                  <a:pt x="3123014" y="629971"/>
                  <a:pt x="2840868" y="687636"/>
                </a:cubicBezTo>
                <a:cubicBezTo>
                  <a:pt x="2558722" y="745301"/>
                  <a:pt x="2198316" y="724707"/>
                  <a:pt x="1901754" y="761777"/>
                </a:cubicBezTo>
                <a:cubicBezTo>
                  <a:pt x="1605192" y="798847"/>
                  <a:pt x="1320987" y="835918"/>
                  <a:pt x="1061495" y="910058"/>
                </a:cubicBezTo>
                <a:cubicBezTo>
                  <a:pt x="802003" y="984198"/>
                  <a:pt x="511619" y="1157193"/>
                  <a:pt x="344803" y="1206620"/>
                </a:cubicBezTo>
                <a:cubicBezTo>
                  <a:pt x="177987" y="1256047"/>
                  <a:pt x="-130932" y="1274582"/>
                  <a:pt x="60598" y="1206620"/>
                </a:cubicBezTo>
                <a:cubicBezTo>
                  <a:pt x="252128" y="1138658"/>
                  <a:pt x="873054" y="968752"/>
                  <a:pt x="1493981" y="798847"/>
                </a:cubicBezTo>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8" name="Freeform: Shape 17">
            <a:extLst>
              <a:ext uri="{FF2B5EF4-FFF2-40B4-BE49-F238E27FC236}">
                <a16:creationId xmlns:a16="http://schemas.microsoft.com/office/drawing/2014/main" id="{2383BA9A-DEB7-B5A8-FF57-0E66C53DB471}"/>
              </a:ext>
            </a:extLst>
          </p:cNvPr>
          <p:cNvSpPr/>
          <p:nvPr/>
        </p:nvSpPr>
        <p:spPr>
          <a:xfrm>
            <a:off x="2710162" y="2872946"/>
            <a:ext cx="4444400" cy="1453473"/>
          </a:xfrm>
          <a:custGeom>
            <a:avLst/>
            <a:gdLst>
              <a:gd name="csX0" fmla="*/ 5925867 w 5925867"/>
              <a:gd name="csY0" fmla="*/ 0 h 1937964"/>
              <a:gd name="csX1" fmla="*/ 5295673 w 5925867"/>
              <a:gd name="csY1" fmla="*/ 86497 h 1937964"/>
              <a:gd name="csX2" fmla="*/ 4047640 w 5925867"/>
              <a:gd name="csY2" fmla="*/ 420129 h 1937964"/>
              <a:gd name="csX3" fmla="*/ 3417446 w 5925867"/>
              <a:gd name="csY3" fmla="*/ 420129 h 1937964"/>
              <a:gd name="csX4" fmla="*/ 2997316 w 5925867"/>
              <a:gd name="csY4" fmla="*/ 580767 h 1937964"/>
              <a:gd name="csX5" fmla="*/ 2416548 w 5925867"/>
              <a:gd name="csY5" fmla="*/ 531340 h 1937964"/>
              <a:gd name="csX6" fmla="*/ 2095273 w 5925867"/>
              <a:gd name="csY6" fmla="*/ 864973 h 1937964"/>
              <a:gd name="csX7" fmla="*/ 1230300 w 5925867"/>
              <a:gd name="csY7" fmla="*/ 1161535 h 1937964"/>
              <a:gd name="csX8" fmla="*/ 550678 w 5925867"/>
              <a:gd name="csY8" fmla="*/ 1606378 h 1937964"/>
              <a:gd name="csX9" fmla="*/ 56408 w 5925867"/>
              <a:gd name="csY9" fmla="*/ 1915297 h 1937964"/>
              <a:gd name="csX10" fmla="*/ 31694 w 5925867"/>
              <a:gd name="csY10" fmla="*/ 1890583 h 19379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5925867" h="1937964">
                <a:moveTo>
                  <a:pt x="5925867" y="0"/>
                </a:moveTo>
                <a:cubicBezTo>
                  <a:pt x="5767289" y="8238"/>
                  <a:pt x="5608711" y="16476"/>
                  <a:pt x="5295673" y="86497"/>
                </a:cubicBezTo>
                <a:cubicBezTo>
                  <a:pt x="4982635" y="156518"/>
                  <a:pt x="4360678" y="364524"/>
                  <a:pt x="4047640" y="420129"/>
                </a:cubicBezTo>
                <a:cubicBezTo>
                  <a:pt x="3734602" y="475734"/>
                  <a:pt x="3592500" y="393356"/>
                  <a:pt x="3417446" y="420129"/>
                </a:cubicBezTo>
                <a:cubicBezTo>
                  <a:pt x="3242392" y="446902"/>
                  <a:pt x="3164132" y="562232"/>
                  <a:pt x="2997316" y="580767"/>
                </a:cubicBezTo>
                <a:cubicBezTo>
                  <a:pt x="2830500" y="599302"/>
                  <a:pt x="2566888" y="483972"/>
                  <a:pt x="2416548" y="531340"/>
                </a:cubicBezTo>
                <a:cubicBezTo>
                  <a:pt x="2266208" y="578708"/>
                  <a:pt x="2292981" y="759941"/>
                  <a:pt x="2095273" y="864973"/>
                </a:cubicBezTo>
                <a:cubicBezTo>
                  <a:pt x="1897565" y="970005"/>
                  <a:pt x="1487732" y="1037968"/>
                  <a:pt x="1230300" y="1161535"/>
                </a:cubicBezTo>
                <a:cubicBezTo>
                  <a:pt x="972868" y="1285102"/>
                  <a:pt x="746327" y="1480751"/>
                  <a:pt x="550678" y="1606378"/>
                </a:cubicBezTo>
                <a:cubicBezTo>
                  <a:pt x="355029" y="1732005"/>
                  <a:pt x="56408" y="1915297"/>
                  <a:pt x="56408" y="1915297"/>
                </a:cubicBezTo>
                <a:cubicBezTo>
                  <a:pt x="-30089" y="1962664"/>
                  <a:pt x="802" y="1926623"/>
                  <a:pt x="31694" y="1890583"/>
                </a:cubicBezTo>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TextBox 18">
            <a:extLst>
              <a:ext uri="{FF2B5EF4-FFF2-40B4-BE49-F238E27FC236}">
                <a16:creationId xmlns:a16="http://schemas.microsoft.com/office/drawing/2014/main" id="{16131BA5-60EB-D5A4-A9BD-8798AF5A142F}"/>
              </a:ext>
            </a:extLst>
          </p:cNvPr>
          <p:cNvSpPr txBox="1"/>
          <p:nvPr/>
        </p:nvSpPr>
        <p:spPr>
          <a:xfrm>
            <a:off x="2821373" y="2654619"/>
            <a:ext cx="989178" cy="646331"/>
          </a:xfrm>
          <a:prstGeom prst="rect">
            <a:avLst/>
          </a:prstGeom>
          <a:noFill/>
        </p:spPr>
        <p:txBody>
          <a:bodyPr wrap="square" rtlCol="0">
            <a:spAutoFit/>
          </a:bodyPr>
          <a:lstStyle/>
          <a:p>
            <a:r>
              <a:rPr lang="en-US" sz="1200" dirty="0">
                <a:solidFill>
                  <a:schemeClr val="bg1"/>
                </a:solidFill>
              </a:rPr>
              <a:t>Strong afternoon convection</a:t>
            </a:r>
          </a:p>
        </p:txBody>
      </p:sp>
      <p:pic>
        <p:nvPicPr>
          <p:cNvPr id="5" name="Picture 4">
            <a:extLst>
              <a:ext uri="{FF2B5EF4-FFF2-40B4-BE49-F238E27FC236}">
                <a16:creationId xmlns:a16="http://schemas.microsoft.com/office/drawing/2014/main" id="{FC6B292C-D4CF-4F7A-B8C1-E1E04AF4A2D2}"/>
              </a:ext>
            </a:extLst>
          </p:cNvPr>
          <p:cNvPicPr>
            <a:picLocks noChangeAspect="1"/>
          </p:cNvPicPr>
          <p:nvPr/>
        </p:nvPicPr>
        <p:blipFill>
          <a:blip r:embed="rId3"/>
          <a:stretch>
            <a:fillRect/>
          </a:stretch>
        </p:blipFill>
        <p:spPr>
          <a:xfrm>
            <a:off x="8181717" y="4326419"/>
            <a:ext cx="892718" cy="619785"/>
          </a:xfrm>
          <a:prstGeom prst="rect">
            <a:avLst/>
          </a:prstGeom>
        </p:spPr>
      </p:pic>
    </p:spTree>
    <p:extLst>
      <p:ext uri="{BB962C8B-B14F-4D97-AF65-F5344CB8AC3E}">
        <p14:creationId xmlns:p14="http://schemas.microsoft.com/office/powerpoint/2010/main" val="1163999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2235A0-ED5A-C27F-5008-12DE2F8A6394}"/>
              </a:ext>
            </a:extLst>
          </p:cNvPr>
          <p:cNvSpPr txBox="1"/>
          <p:nvPr/>
        </p:nvSpPr>
        <p:spPr>
          <a:xfrm>
            <a:off x="1" y="74141"/>
            <a:ext cx="9054413" cy="323165"/>
          </a:xfrm>
          <a:prstGeom prst="rect">
            <a:avLst/>
          </a:prstGeom>
          <a:noFill/>
        </p:spPr>
        <p:txBody>
          <a:bodyPr wrap="square" rtlCol="0">
            <a:spAutoFit/>
          </a:bodyPr>
          <a:lstStyle/>
          <a:p>
            <a:pPr algn="ctr"/>
            <a:r>
              <a:rPr lang="en-US" sz="1500" b="1" dirty="0"/>
              <a:t>Process Study 2</a:t>
            </a:r>
            <a:r>
              <a:rPr lang="en-US" sz="1500" dirty="0"/>
              <a:t>: Intensity of convective activity over land and ocean</a:t>
            </a:r>
          </a:p>
        </p:txBody>
      </p:sp>
      <p:sp>
        <p:nvSpPr>
          <p:cNvPr id="4" name="TextBox 3">
            <a:extLst>
              <a:ext uri="{FF2B5EF4-FFF2-40B4-BE49-F238E27FC236}">
                <a16:creationId xmlns:a16="http://schemas.microsoft.com/office/drawing/2014/main" id="{A81EB303-4A8B-C123-3424-5724B89D94AD}"/>
              </a:ext>
            </a:extLst>
          </p:cNvPr>
          <p:cNvSpPr txBox="1"/>
          <p:nvPr/>
        </p:nvSpPr>
        <p:spPr>
          <a:xfrm>
            <a:off x="117390" y="541327"/>
            <a:ext cx="8507627" cy="1200329"/>
          </a:xfrm>
          <a:prstGeom prst="rect">
            <a:avLst/>
          </a:prstGeom>
          <a:noFill/>
        </p:spPr>
        <p:txBody>
          <a:bodyPr wrap="square" rtlCol="0">
            <a:spAutoFit/>
          </a:bodyPr>
          <a:lstStyle/>
          <a:p>
            <a:pPr marL="214313" indent="-214313">
              <a:buFont typeface="Arial" panose="020B0604020202020204" pitchFamily="34" charset="0"/>
              <a:buChar char="•"/>
            </a:pPr>
            <a:r>
              <a:rPr lang="en-US" sz="1200" dirty="0"/>
              <a:t>A 256-Column State decision tree was induced after imposing the first two splits as Land/Ocean and Convective Precipitation (CPRATE = 0 or &gt; 0). Combined with OLR tendency, convective precipitation distinguishes the development and decay of convection.</a:t>
            </a:r>
          </a:p>
          <a:p>
            <a:pPr marL="214313" indent="-214313">
              <a:buFont typeface="Arial" panose="020B0604020202020204" pitchFamily="34" charset="0"/>
              <a:buChar char="•"/>
            </a:pPr>
            <a:endParaRPr lang="en-US" sz="1200" dirty="0"/>
          </a:p>
          <a:p>
            <a:pPr marL="214313" indent="-214313">
              <a:buFont typeface="Arial" panose="020B0604020202020204" pitchFamily="34" charset="0"/>
              <a:buChar char="•"/>
            </a:pPr>
            <a:r>
              <a:rPr lang="en-US" sz="1200" dirty="0"/>
              <a:t>This also illustrates how prior physical knowledge can be incorporated into PROMETHEUS by constraining selected tree splits while allowing all subsequent splits to be determined objectively.</a:t>
            </a:r>
          </a:p>
        </p:txBody>
      </p:sp>
      <p:sp>
        <p:nvSpPr>
          <p:cNvPr id="5" name="Cloud 4">
            <a:extLst>
              <a:ext uri="{FF2B5EF4-FFF2-40B4-BE49-F238E27FC236}">
                <a16:creationId xmlns:a16="http://schemas.microsoft.com/office/drawing/2014/main" id="{5F443258-A079-CD38-90A8-A8EE4C6B5C2C}"/>
              </a:ext>
            </a:extLst>
          </p:cNvPr>
          <p:cNvSpPr/>
          <p:nvPr/>
        </p:nvSpPr>
        <p:spPr>
          <a:xfrm>
            <a:off x="1364648" y="2796701"/>
            <a:ext cx="537519" cy="836651"/>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Arrow: Up 5">
            <a:extLst>
              <a:ext uri="{FF2B5EF4-FFF2-40B4-BE49-F238E27FC236}">
                <a16:creationId xmlns:a16="http://schemas.microsoft.com/office/drawing/2014/main" id="{F3691336-8BAA-2FB4-67E9-4CF2381EC185}"/>
              </a:ext>
            </a:extLst>
          </p:cNvPr>
          <p:cNvSpPr/>
          <p:nvPr/>
        </p:nvSpPr>
        <p:spPr>
          <a:xfrm>
            <a:off x="1577033" y="2291620"/>
            <a:ext cx="120479" cy="426308"/>
          </a:xfrm>
          <a:prstGeom prst="up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DF11430C-41D9-B912-BA58-03E20FED8301}"/>
                  </a:ext>
                </a:extLst>
              </p:cNvPr>
              <p:cNvSpPr txBox="1"/>
              <p:nvPr/>
            </p:nvSpPr>
            <p:spPr>
              <a:xfrm>
                <a:off x="1098207" y="4161997"/>
                <a:ext cx="1065770" cy="837345"/>
              </a:xfrm>
              <a:prstGeom prst="rect">
                <a:avLst/>
              </a:prstGeom>
              <a:noFill/>
            </p:spPr>
            <p:txBody>
              <a:bodyPr wrap="square" rtlCol="0">
                <a:spAutoFit/>
              </a:bodyPr>
              <a:lstStyle/>
              <a:p>
                <a:r>
                  <a:rPr lang="en-US" sz="1200" dirty="0"/>
                  <a:t>CPRATE = 0</a:t>
                </a:r>
              </a:p>
              <a:p>
                <a:endParaRPr lang="en-US" sz="1200" dirty="0"/>
              </a:p>
              <a:p>
                <a:pPr/>
                <a14:m>
                  <m:oMathPara xmlns:m="http://schemas.openxmlformats.org/officeDocument/2006/math">
                    <m:oMathParaPr>
                      <m:jc m:val="centerGroup"/>
                    </m:oMathParaPr>
                    <m:oMath xmlns:m="http://schemas.openxmlformats.org/officeDocument/2006/math">
                      <m:acc>
                        <m:accPr>
                          <m:chr m:val="̅"/>
                          <m:ctrlPr>
                            <a:rPr lang="en-US" sz="1200" b="1" i="1">
                              <a:latin typeface="Cambria Math" panose="02040503050406030204" pitchFamily="18" charset="0"/>
                            </a:rPr>
                          </m:ctrlPr>
                        </m:accPr>
                        <m:e>
                          <m:f>
                            <m:fPr>
                              <m:ctrlPr>
                                <a:rPr lang="en-US" sz="1200" b="1" i="1">
                                  <a:latin typeface="Cambria Math" panose="02040503050406030204" pitchFamily="18" charset="0"/>
                                </a:rPr>
                              </m:ctrlPr>
                            </m:fPr>
                            <m:num>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𝑶𝑳𝑹</m:t>
                              </m:r>
                            </m:num>
                            <m:den>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𝒕</m:t>
                              </m:r>
                            </m:den>
                          </m:f>
                        </m:e>
                      </m:acc>
                      <m:r>
                        <a:rPr lang="en-US" sz="1200" b="1" i="1">
                          <a:latin typeface="Cambria Math" panose="02040503050406030204" pitchFamily="18" charset="0"/>
                          <a:ea typeface="Cambria Math" panose="02040503050406030204" pitchFamily="18" charset="0"/>
                        </a:rPr>
                        <m:t>&lt;</m:t>
                      </m:r>
                      <m:r>
                        <a:rPr lang="en-US" sz="1200" b="1" i="1">
                          <a:latin typeface="Cambria Math" panose="02040503050406030204" pitchFamily="18" charset="0"/>
                          <a:ea typeface="Cambria Math" panose="02040503050406030204" pitchFamily="18" charset="0"/>
                        </a:rPr>
                        <m:t>𝟎</m:t>
                      </m:r>
                    </m:oMath>
                  </m:oMathPara>
                </a14:m>
                <a:endParaRPr lang="en-US" sz="1200" dirty="0"/>
              </a:p>
            </p:txBody>
          </p:sp>
        </mc:Choice>
        <mc:Fallback>
          <p:sp>
            <p:nvSpPr>
              <p:cNvPr id="7" name="TextBox 6">
                <a:extLst>
                  <a:ext uri="{FF2B5EF4-FFF2-40B4-BE49-F238E27FC236}">
                    <a16:creationId xmlns:a16="http://schemas.microsoft.com/office/drawing/2014/main" id="{DF11430C-41D9-B912-BA58-03E20FED8301}"/>
                  </a:ext>
                </a:extLst>
              </p:cNvPr>
              <p:cNvSpPr txBox="1">
                <a:spLocks noRot="1" noChangeAspect="1" noMove="1" noResize="1" noEditPoints="1" noAdjustHandles="1" noChangeArrowheads="1" noChangeShapeType="1" noTextEdit="1"/>
              </p:cNvSpPr>
              <p:nvPr/>
            </p:nvSpPr>
            <p:spPr>
              <a:xfrm>
                <a:off x="1098207" y="4161997"/>
                <a:ext cx="1065770" cy="837345"/>
              </a:xfrm>
              <a:prstGeom prst="rect">
                <a:avLst/>
              </a:prstGeom>
              <a:blipFill>
                <a:blip r:embed="rId2"/>
                <a:stretch>
                  <a:fillRect t="-1460" b="-730"/>
                </a:stretch>
              </a:blipFill>
            </p:spPr>
            <p:txBody>
              <a:bodyPr/>
              <a:lstStyle/>
              <a:p>
                <a:r>
                  <a:rPr lang="en-US">
                    <a:noFill/>
                  </a:rPr>
                  <a:t> </a:t>
                </a:r>
              </a:p>
            </p:txBody>
          </p:sp>
        </mc:Fallback>
      </mc:AlternateContent>
      <p:sp>
        <p:nvSpPr>
          <p:cNvPr id="11" name="Arrow: Up 10">
            <a:extLst>
              <a:ext uri="{FF2B5EF4-FFF2-40B4-BE49-F238E27FC236}">
                <a16:creationId xmlns:a16="http://schemas.microsoft.com/office/drawing/2014/main" id="{2DE83724-FCB6-BDA9-1C37-5B542F1D0CE4}"/>
              </a:ext>
            </a:extLst>
          </p:cNvPr>
          <p:cNvSpPr/>
          <p:nvPr/>
        </p:nvSpPr>
        <p:spPr>
          <a:xfrm>
            <a:off x="3216345" y="2144566"/>
            <a:ext cx="172766" cy="277000"/>
          </a:xfrm>
          <a:prstGeom prst="up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7EA341F2-A095-BCC6-7AAA-A8C534F3A641}"/>
                  </a:ext>
                </a:extLst>
              </p:cNvPr>
              <p:cNvSpPr txBox="1"/>
              <p:nvPr/>
            </p:nvSpPr>
            <p:spPr>
              <a:xfrm>
                <a:off x="2885302" y="4161995"/>
                <a:ext cx="1065770" cy="837345"/>
              </a:xfrm>
              <a:prstGeom prst="rect">
                <a:avLst/>
              </a:prstGeom>
              <a:noFill/>
            </p:spPr>
            <p:txBody>
              <a:bodyPr wrap="square" rtlCol="0">
                <a:spAutoFit/>
              </a:bodyPr>
              <a:lstStyle/>
              <a:p>
                <a:r>
                  <a:rPr lang="en-US" sz="1200" dirty="0"/>
                  <a:t>CPRATE &gt; 0</a:t>
                </a:r>
              </a:p>
              <a:p>
                <a:endParaRPr lang="en-US" sz="1200" dirty="0"/>
              </a:p>
              <a:p>
                <a:pPr/>
                <a14:m>
                  <m:oMathPara xmlns:m="http://schemas.openxmlformats.org/officeDocument/2006/math">
                    <m:oMathParaPr>
                      <m:jc m:val="centerGroup"/>
                    </m:oMathParaPr>
                    <m:oMath xmlns:m="http://schemas.openxmlformats.org/officeDocument/2006/math">
                      <m:acc>
                        <m:accPr>
                          <m:chr m:val="̅"/>
                          <m:ctrlPr>
                            <a:rPr lang="en-US" sz="1200" b="1" i="1">
                              <a:latin typeface="Cambria Math" panose="02040503050406030204" pitchFamily="18" charset="0"/>
                            </a:rPr>
                          </m:ctrlPr>
                        </m:accPr>
                        <m:e>
                          <m:f>
                            <m:fPr>
                              <m:ctrlPr>
                                <a:rPr lang="en-US" sz="1200" b="1" i="1">
                                  <a:latin typeface="Cambria Math" panose="02040503050406030204" pitchFamily="18" charset="0"/>
                                </a:rPr>
                              </m:ctrlPr>
                            </m:fPr>
                            <m:num>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𝑶𝑳𝑹</m:t>
                              </m:r>
                            </m:num>
                            <m:den>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𝒕</m:t>
                              </m:r>
                            </m:den>
                          </m:f>
                        </m:e>
                      </m:acc>
                      <m:r>
                        <a:rPr lang="en-US" sz="1200" b="1" i="1">
                          <a:latin typeface="Cambria Math" panose="02040503050406030204" pitchFamily="18" charset="0"/>
                          <a:ea typeface="Cambria Math" panose="02040503050406030204" pitchFamily="18" charset="0"/>
                        </a:rPr>
                        <m:t>&lt;</m:t>
                      </m:r>
                      <m:r>
                        <a:rPr lang="en-US" sz="1200" b="1" i="1">
                          <a:latin typeface="Cambria Math" panose="02040503050406030204" pitchFamily="18" charset="0"/>
                          <a:ea typeface="Cambria Math" panose="02040503050406030204" pitchFamily="18" charset="0"/>
                        </a:rPr>
                        <m:t>𝟎</m:t>
                      </m:r>
                    </m:oMath>
                  </m:oMathPara>
                </a14:m>
                <a:endParaRPr lang="en-US" sz="1200" dirty="0"/>
              </a:p>
            </p:txBody>
          </p:sp>
        </mc:Choice>
        <mc:Fallback>
          <p:sp>
            <p:nvSpPr>
              <p:cNvPr id="13" name="TextBox 12">
                <a:extLst>
                  <a:ext uri="{FF2B5EF4-FFF2-40B4-BE49-F238E27FC236}">
                    <a16:creationId xmlns:a16="http://schemas.microsoft.com/office/drawing/2014/main" id="{7EA341F2-A095-BCC6-7AAA-A8C534F3A641}"/>
                  </a:ext>
                </a:extLst>
              </p:cNvPr>
              <p:cNvSpPr txBox="1">
                <a:spLocks noRot="1" noChangeAspect="1" noMove="1" noResize="1" noEditPoints="1" noAdjustHandles="1" noChangeArrowheads="1" noChangeShapeType="1" noTextEdit="1"/>
              </p:cNvSpPr>
              <p:nvPr/>
            </p:nvSpPr>
            <p:spPr>
              <a:xfrm>
                <a:off x="2885302" y="4161995"/>
                <a:ext cx="1065770" cy="837345"/>
              </a:xfrm>
              <a:prstGeom prst="rect">
                <a:avLst/>
              </a:prstGeom>
              <a:blipFill>
                <a:blip r:embed="rId3"/>
                <a:stretch>
                  <a:fillRect t="-1460" b="-730"/>
                </a:stretch>
              </a:blipFill>
            </p:spPr>
            <p:txBody>
              <a:bodyPr/>
              <a:lstStyle/>
              <a:p>
                <a:r>
                  <a:rPr lang="en-US">
                    <a:noFill/>
                  </a:rPr>
                  <a:t> </a:t>
                </a:r>
              </a:p>
            </p:txBody>
          </p:sp>
        </mc:Fallback>
      </mc:AlternateContent>
      <p:grpSp>
        <p:nvGrpSpPr>
          <p:cNvPr id="22" name="Group 21">
            <a:extLst>
              <a:ext uri="{FF2B5EF4-FFF2-40B4-BE49-F238E27FC236}">
                <a16:creationId xmlns:a16="http://schemas.microsoft.com/office/drawing/2014/main" id="{DAE96A41-5DDE-41FD-3A70-FB15377E2FB3}"/>
              </a:ext>
            </a:extLst>
          </p:cNvPr>
          <p:cNvGrpSpPr/>
          <p:nvPr/>
        </p:nvGrpSpPr>
        <p:grpSpPr>
          <a:xfrm>
            <a:off x="2885303" y="2440384"/>
            <a:ext cx="764574" cy="1650475"/>
            <a:chOff x="3847069" y="2549727"/>
            <a:chExt cx="910281" cy="2519341"/>
          </a:xfrm>
        </p:grpSpPr>
        <p:sp>
          <p:nvSpPr>
            <p:cNvPr id="16" name="Lightning Bolt 15">
              <a:extLst>
                <a:ext uri="{FF2B5EF4-FFF2-40B4-BE49-F238E27FC236}">
                  <a16:creationId xmlns:a16="http://schemas.microsoft.com/office/drawing/2014/main" id="{5DAE86A0-6DB3-12CE-90DD-E57B38D7AD9F}"/>
                </a:ext>
              </a:extLst>
            </p:cNvPr>
            <p:cNvSpPr/>
            <p:nvPr/>
          </p:nvSpPr>
          <p:spPr>
            <a:xfrm flipH="1">
              <a:off x="4137450" y="4160618"/>
              <a:ext cx="234779" cy="557767"/>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Lightning Bolt 13">
              <a:extLst>
                <a:ext uri="{FF2B5EF4-FFF2-40B4-BE49-F238E27FC236}">
                  <a16:creationId xmlns:a16="http://schemas.microsoft.com/office/drawing/2014/main" id="{D6F7BA18-4CD4-FB19-3506-EA75F19C76B3}"/>
                </a:ext>
              </a:extLst>
            </p:cNvPr>
            <p:cNvSpPr/>
            <p:nvPr/>
          </p:nvSpPr>
          <p:spPr>
            <a:xfrm flipH="1">
              <a:off x="3884139" y="4092654"/>
              <a:ext cx="234779" cy="557767"/>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Cloud 8">
              <a:extLst>
                <a:ext uri="{FF2B5EF4-FFF2-40B4-BE49-F238E27FC236}">
                  <a16:creationId xmlns:a16="http://schemas.microsoft.com/office/drawing/2014/main" id="{9A48D00C-9099-7CAA-6A3C-C36BC6D2B43A}"/>
                </a:ext>
              </a:extLst>
            </p:cNvPr>
            <p:cNvSpPr/>
            <p:nvPr/>
          </p:nvSpPr>
          <p:spPr>
            <a:xfrm>
              <a:off x="3847069" y="2549727"/>
              <a:ext cx="910281" cy="1821811"/>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8" name="Straight Connector 17">
              <a:extLst>
                <a:ext uri="{FF2B5EF4-FFF2-40B4-BE49-F238E27FC236}">
                  <a16:creationId xmlns:a16="http://schemas.microsoft.com/office/drawing/2014/main" id="{FF460EA7-4A1D-B4ED-C1BC-AEABE115DBF0}"/>
                </a:ext>
              </a:extLst>
            </p:cNvPr>
            <p:cNvCxnSpPr>
              <a:cxnSpLocks/>
            </p:cNvCxnSpPr>
            <p:nvPr/>
          </p:nvCxnSpPr>
          <p:spPr>
            <a:xfrm>
              <a:off x="4382528" y="4299738"/>
              <a:ext cx="0" cy="418647"/>
            </a:xfrm>
            <a:prstGeom prst="line">
              <a:avLst/>
            </a:prstGeom>
            <a:ln w="57150">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C089A7FB-2E49-DEF4-4A9E-9F6390C468D8}"/>
                </a:ext>
              </a:extLst>
            </p:cNvPr>
            <p:cNvCxnSpPr>
              <a:cxnSpLocks/>
            </p:cNvCxnSpPr>
            <p:nvPr/>
          </p:nvCxnSpPr>
          <p:spPr>
            <a:xfrm>
              <a:off x="4534928" y="4128107"/>
              <a:ext cx="0" cy="418647"/>
            </a:xfrm>
            <a:prstGeom prst="line">
              <a:avLst/>
            </a:prstGeom>
            <a:ln w="57150">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5979CEA6-BFA1-F210-DADF-C40A461B8F8F}"/>
                </a:ext>
              </a:extLst>
            </p:cNvPr>
            <p:cNvCxnSpPr>
              <a:cxnSpLocks/>
            </p:cNvCxnSpPr>
            <p:nvPr/>
          </p:nvCxnSpPr>
          <p:spPr>
            <a:xfrm>
              <a:off x="4514332" y="4650421"/>
              <a:ext cx="0" cy="418647"/>
            </a:xfrm>
            <a:prstGeom prst="line">
              <a:avLst/>
            </a:prstGeom>
            <a:ln w="57150">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grpSp>
      <p:sp>
        <p:nvSpPr>
          <p:cNvPr id="31" name="Arrow: Up 30">
            <a:extLst>
              <a:ext uri="{FF2B5EF4-FFF2-40B4-BE49-F238E27FC236}">
                <a16:creationId xmlns:a16="http://schemas.microsoft.com/office/drawing/2014/main" id="{0D00196D-8C4E-B97D-5F54-B045222BC7FE}"/>
              </a:ext>
            </a:extLst>
          </p:cNvPr>
          <p:cNvSpPr/>
          <p:nvPr/>
        </p:nvSpPr>
        <p:spPr>
          <a:xfrm rot="10800000">
            <a:off x="5115037" y="2138148"/>
            <a:ext cx="120479" cy="253356"/>
          </a:xfrm>
          <a:prstGeom prst="up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CAEA52EF-E39F-667A-6636-34C74AF36844}"/>
                  </a:ext>
                </a:extLst>
              </p:cNvPr>
              <p:cNvSpPr txBox="1"/>
              <p:nvPr/>
            </p:nvSpPr>
            <p:spPr>
              <a:xfrm>
                <a:off x="4734178" y="4161995"/>
                <a:ext cx="1065770" cy="837345"/>
              </a:xfrm>
              <a:prstGeom prst="rect">
                <a:avLst/>
              </a:prstGeom>
              <a:noFill/>
            </p:spPr>
            <p:txBody>
              <a:bodyPr wrap="square" rtlCol="0">
                <a:spAutoFit/>
              </a:bodyPr>
              <a:lstStyle/>
              <a:p>
                <a:r>
                  <a:rPr lang="en-US" sz="1200" dirty="0"/>
                  <a:t>CPRATE &gt; 0</a:t>
                </a:r>
              </a:p>
              <a:p>
                <a:endParaRPr lang="en-US" sz="1200" dirty="0"/>
              </a:p>
              <a:p>
                <a:pPr/>
                <a14:m>
                  <m:oMathPara xmlns:m="http://schemas.openxmlformats.org/officeDocument/2006/math">
                    <m:oMathParaPr>
                      <m:jc m:val="centerGroup"/>
                    </m:oMathParaPr>
                    <m:oMath xmlns:m="http://schemas.openxmlformats.org/officeDocument/2006/math">
                      <m:acc>
                        <m:accPr>
                          <m:chr m:val="̅"/>
                          <m:ctrlPr>
                            <a:rPr lang="en-US" sz="1200" b="1" i="1">
                              <a:latin typeface="Cambria Math" panose="02040503050406030204" pitchFamily="18" charset="0"/>
                            </a:rPr>
                          </m:ctrlPr>
                        </m:accPr>
                        <m:e>
                          <m:f>
                            <m:fPr>
                              <m:ctrlPr>
                                <a:rPr lang="en-US" sz="1200" b="1" i="1">
                                  <a:latin typeface="Cambria Math" panose="02040503050406030204" pitchFamily="18" charset="0"/>
                                </a:rPr>
                              </m:ctrlPr>
                            </m:fPr>
                            <m:num>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𝑶𝑳𝑹</m:t>
                              </m:r>
                            </m:num>
                            <m:den>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𝒕</m:t>
                              </m:r>
                            </m:den>
                          </m:f>
                        </m:e>
                      </m:acc>
                      <m:r>
                        <a:rPr lang="en-US" sz="1200" b="1" i="1">
                          <a:latin typeface="Cambria Math" panose="02040503050406030204" pitchFamily="18" charset="0"/>
                          <a:ea typeface="Cambria Math" panose="02040503050406030204" pitchFamily="18" charset="0"/>
                        </a:rPr>
                        <m:t>&gt;</m:t>
                      </m:r>
                      <m:r>
                        <a:rPr lang="en-US" sz="1200" b="1" i="1">
                          <a:latin typeface="Cambria Math" panose="02040503050406030204" pitchFamily="18" charset="0"/>
                          <a:ea typeface="Cambria Math" panose="02040503050406030204" pitchFamily="18" charset="0"/>
                        </a:rPr>
                        <m:t>𝟎</m:t>
                      </m:r>
                    </m:oMath>
                  </m:oMathPara>
                </a14:m>
                <a:endParaRPr lang="en-US" sz="1200" dirty="0"/>
              </a:p>
            </p:txBody>
          </p:sp>
        </mc:Choice>
        <mc:Fallback>
          <p:sp>
            <p:nvSpPr>
              <p:cNvPr id="33" name="TextBox 32">
                <a:extLst>
                  <a:ext uri="{FF2B5EF4-FFF2-40B4-BE49-F238E27FC236}">
                    <a16:creationId xmlns:a16="http://schemas.microsoft.com/office/drawing/2014/main" id="{CAEA52EF-E39F-667A-6636-34C74AF36844}"/>
                  </a:ext>
                </a:extLst>
              </p:cNvPr>
              <p:cNvSpPr txBox="1">
                <a:spLocks noRot="1" noChangeAspect="1" noMove="1" noResize="1" noEditPoints="1" noAdjustHandles="1" noChangeArrowheads="1" noChangeShapeType="1" noTextEdit="1"/>
              </p:cNvSpPr>
              <p:nvPr/>
            </p:nvSpPr>
            <p:spPr>
              <a:xfrm>
                <a:off x="4734178" y="4161995"/>
                <a:ext cx="1065770" cy="837345"/>
              </a:xfrm>
              <a:prstGeom prst="rect">
                <a:avLst/>
              </a:prstGeom>
              <a:blipFill>
                <a:blip r:embed="rId4"/>
                <a:stretch>
                  <a:fillRect l="-575" t="-1460" b="-730"/>
                </a:stretch>
              </a:blipFill>
            </p:spPr>
            <p:txBody>
              <a:bodyPr/>
              <a:lstStyle/>
              <a:p>
                <a:r>
                  <a:rPr lang="en-US">
                    <a:noFill/>
                  </a:rPr>
                  <a:t> </a:t>
                </a:r>
              </a:p>
            </p:txBody>
          </p:sp>
        </mc:Fallback>
      </mc:AlternateContent>
      <p:sp>
        <p:nvSpPr>
          <p:cNvPr id="35" name="Cloud 34">
            <a:extLst>
              <a:ext uri="{FF2B5EF4-FFF2-40B4-BE49-F238E27FC236}">
                <a16:creationId xmlns:a16="http://schemas.microsoft.com/office/drawing/2014/main" id="{ADB74D5B-C0A6-7486-220B-429C25E83C95}"/>
              </a:ext>
            </a:extLst>
          </p:cNvPr>
          <p:cNvSpPr/>
          <p:nvPr/>
        </p:nvSpPr>
        <p:spPr>
          <a:xfrm>
            <a:off x="6969209" y="2772598"/>
            <a:ext cx="537519" cy="836651"/>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7" name="Arrow: Up 36">
            <a:extLst>
              <a:ext uri="{FF2B5EF4-FFF2-40B4-BE49-F238E27FC236}">
                <a16:creationId xmlns:a16="http://schemas.microsoft.com/office/drawing/2014/main" id="{D5A7BC2C-4C4B-DF11-E7AD-64DA58DFDB2B}"/>
              </a:ext>
            </a:extLst>
          </p:cNvPr>
          <p:cNvSpPr/>
          <p:nvPr/>
        </p:nvSpPr>
        <p:spPr>
          <a:xfrm rot="10800000">
            <a:off x="7224064" y="2287411"/>
            <a:ext cx="120479" cy="426308"/>
          </a:xfrm>
          <a:prstGeom prst="up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92927C32-74D2-A97B-4AED-9D245723B65F}"/>
                  </a:ext>
                </a:extLst>
              </p:cNvPr>
              <p:cNvSpPr txBox="1"/>
              <p:nvPr/>
            </p:nvSpPr>
            <p:spPr>
              <a:xfrm>
                <a:off x="6705083" y="4090859"/>
                <a:ext cx="1065770" cy="837345"/>
              </a:xfrm>
              <a:prstGeom prst="rect">
                <a:avLst/>
              </a:prstGeom>
              <a:noFill/>
            </p:spPr>
            <p:txBody>
              <a:bodyPr wrap="square" rtlCol="0">
                <a:spAutoFit/>
              </a:bodyPr>
              <a:lstStyle/>
              <a:p>
                <a:r>
                  <a:rPr lang="en-US" sz="1200" dirty="0"/>
                  <a:t>CPRATE = 0</a:t>
                </a:r>
              </a:p>
              <a:p>
                <a:endParaRPr lang="en-US" sz="1200" dirty="0"/>
              </a:p>
              <a:p>
                <a:pPr/>
                <a14:m>
                  <m:oMathPara xmlns:m="http://schemas.openxmlformats.org/officeDocument/2006/math">
                    <m:oMathParaPr>
                      <m:jc m:val="centerGroup"/>
                    </m:oMathParaPr>
                    <m:oMath xmlns:m="http://schemas.openxmlformats.org/officeDocument/2006/math">
                      <m:acc>
                        <m:accPr>
                          <m:chr m:val="̅"/>
                          <m:ctrlPr>
                            <a:rPr lang="en-US" sz="1200" b="1" i="1">
                              <a:latin typeface="Cambria Math" panose="02040503050406030204" pitchFamily="18" charset="0"/>
                            </a:rPr>
                          </m:ctrlPr>
                        </m:accPr>
                        <m:e>
                          <m:f>
                            <m:fPr>
                              <m:ctrlPr>
                                <a:rPr lang="en-US" sz="1200" b="1" i="1">
                                  <a:latin typeface="Cambria Math" panose="02040503050406030204" pitchFamily="18" charset="0"/>
                                </a:rPr>
                              </m:ctrlPr>
                            </m:fPr>
                            <m:num>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𝑶𝑳𝑹</m:t>
                              </m:r>
                            </m:num>
                            <m:den>
                              <m:r>
                                <a:rPr lang="en-US" sz="1200" b="1" i="1">
                                  <a:latin typeface="Cambria Math" panose="02040503050406030204" pitchFamily="18" charset="0"/>
                                  <a:ea typeface="Cambria Math" panose="02040503050406030204" pitchFamily="18" charset="0"/>
                                </a:rPr>
                                <m:t>𝝏</m:t>
                              </m:r>
                              <m:r>
                                <a:rPr lang="en-US" sz="1200" b="1" i="1">
                                  <a:latin typeface="Cambria Math" panose="02040503050406030204" pitchFamily="18" charset="0"/>
                                  <a:ea typeface="Cambria Math" panose="02040503050406030204" pitchFamily="18" charset="0"/>
                                </a:rPr>
                                <m:t>𝒕</m:t>
                              </m:r>
                            </m:den>
                          </m:f>
                        </m:e>
                      </m:acc>
                      <m:r>
                        <a:rPr lang="en-US" sz="1200" b="1" i="1">
                          <a:latin typeface="Cambria Math" panose="02040503050406030204" pitchFamily="18" charset="0"/>
                          <a:ea typeface="Cambria Math" panose="02040503050406030204" pitchFamily="18" charset="0"/>
                        </a:rPr>
                        <m:t>&gt;</m:t>
                      </m:r>
                      <m:r>
                        <a:rPr lang="en-US" sz="1200" b="1" i="1">
                          <a:latin typeface="Cambria Math" panose="02040503050406030204" pitchFamily="18" charset="0"/>
                          <a:ea typeface="Cambria Math" panose="02040503050406030204" pitchFamily="18" charset="0"/>
                        </a:rPr>
                        <m:t>𝟎</m:t>
                      </m:r>
                    </m:oMath>
                  </m:oMathPara>
                </a14:m>
                <a:endParaRPr lang="en-US" sz="1200" dirty="0"/>
              </a:p>
            </p:txBody>
          </p:sp>
        </mc:Choice>
        <mc:Fallback>
          <p:sp>
            <p:nvSpPr>
              <p:cNvPr id="39" name="TextBox 38">
                <a:extLst>
                  <a:ext uri="{FF2B5EF4-FFF2-40B4-BE49-F238E27FC236}">
                    <a16:creationId xmlns:a16="http://schemas.microsoft.com/office/drawing/2014/main" id="{92927C32-74D2-A97B-4AED-9D245723B65F}"/>
                  </a:ext>
                </a:extLst>
              </p:cNvPr>
              <p:cNvSpPr txBox="1">
                <a:spLocks noRot="1" noChangeAspect="1" noMove="1" noResize="1" noEditPoints="1" noAdjustHandles="1" noChangeArrowheads="1" noChangeShapeType="1" noTextEdit="1"/>
              </p:cNvSpPr>
              <p:nvPr/>
            </p:nvSpPr>
            <p:spPr>
              <a:xfrm>
                <a:off x="6705083" y="4090859"/>
                <a:ext cx="1065770" cy="837345"/>
              </a:xfrm>
              <a:prstGeom prst="rect">
                <a:avLst/>
              </a:prstGeom>
              <a:blipFill>
                <a:blip r:embed="rId5"/>
                <a:stretch>
                  <a:fillRect l="-571" t="-730" b="-730"/>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1645ADEA-472F-596D-F7A6-C6C4DE58C0BB}"/>
              </a:ext>
            </a:extLst>
          </p:cNvPr>
          <p:cNvSpPr txBox="1"/>
          <p:nvPr/>
        </p:nvSpPr>
        <p:spPr>
          <a:xfrm>
            <a:off x="1104387" y="1935846"/>
            <a:ext cx="945292" cy="307777"/>
          </a:xfrm>
          <a:prstGeom prst="rect">
            <a:avLst/>
          </a:prstGeom>
          <a:noFill/>
        </p:spPr>
        <p:txBody>
          <a:bodyPr wrap="square" rtlCol="0">
            <a:spAutoFit/>
          </a:bodyPr>
          <a:lstStyle/>
          <a:p>
            <a:pPr algn="ctr"/>
            <a:r>
              <a:rPr lang="en-US" dirty="0"/>
              <a:t>Initiation</a:t>
            </a:r>
          </a:p>
        </p:txBody>
      </p:sp>
      <p:sp>
        <p:nvSpPr>
          <p:cNvPr id="42" name="TextBox 41">
            <a:extLst>
              <a:ext uri="{FF2B5EF4-FFF2-40B4-BE49-F238E27FC236}">
                <a16:creationId xmlns:a16="http://schemas.microsoft.com/office/drawing/2014/main" id="{6B01F97F-4CED-0A45-B0B8-A0EBE069BFC0}"/>
              </a:ext>
            </a:extLst>
          </p:cNvPr>
          <p:cNvSpPr txBox="1"/>
          <p:nvPr/>
        </p:nvSpPr>
        <p:spPr>
          <a:xfrm>
            <a:off x="2830082" y="1860028"/>
            <a:ext cx="945292" cy="307777"/>
          </a:xfrm>
          <a:prstGeom prst="rect">
            <a:avLst/>
          </a:prstGeom>
          <a:noFill/>
        </p:spPr>
        <p:txBody>
          <a:bodyPr wrap="square" rtlCol="0">
            <a:spAutoFit/>
          </a:bodyPr>
          <a:lstStyle/>
          <a:p>
            <a:pPr algn="ctr"/>
            <a:r>
              <a:rPr lang="en-US" dirty="0"/>
              <a:t>Growth</a:t>
            </a:r>
          </a:p>
        </p:txBody>
      </p:sp>
      <p:sp>
        <p:nvSpPr>
          <p:cNvPr id="44" name="TextBox 43">
            <a:extLst>
              <a:ext uri="{FF2B5EF4-FFF2-40B4-BE49-F238E27FC236}">
                <a16:creationId xmlns:a16="http://schemas.microsoft.com/office/drawing/2014/main" id="{2612EFFB-0157-5C23-F3B7-E6203E3FDD14}"/>
              </a:ext>
            </a:extLst>
          </p:cNvPr>
          <p:cNvSpPr txBox="1"/>
          <p:nvPr/>
        </p:nvSpPr>
        <p:spPr>
          <a:xfrm>
            <a:off x="4702630" y="1836176"/>
            <a:ext cx="945292" cy="307777"/>
          </a:xfrm>
          <a:prstGeom prst="rect">
            <a:avLst/>
          </a:prstGeom>
          <a:noFill/>
        </p:spPr>
        <p:txBody>
          <a:bodyPr wrap="square" rtlCol="0">
            <a:spAutoFit/>
          </a:bodyPr>
          <a:lstStyle/>
          <a:p>
            <a:pPr algn="ctr"/>
            <a:r>
              <a:rPr lang="en-US" dirty="0"/>
              <a:t>Decay</a:t>
            </a:r>
          </a:p>
        </p:txBody>
      </p:sp>
      <p:sp>
        <p:nvSpPr>
          <p:cNvPr id="46" name="TextBox 45">
            <a:extLst>
              <a:ext uri="{FF2B5EF4-FFF2-40B4-BE49-F238E27FC236}">
                <a16:creationId xmlns:a16="http://schemas.microsoft.com/office/drawing/2014/main" id="{666B9F36-F23A-DB01-7755-FE83B98B760A}"/>
              </a:ext>
            </a:extLst>
          </p:cNvPr>
          <p:cNvSpPr txBox="1"/>
          <p:nvPr/>
        </p:nvSpPr>
        <p:spPr>
          <a:xfrm>
            <a:off x="6681911" y="1905439"/>
            <a:ext cx="1153815" cy="523220"/>
          </a:xfrm>
          <a:prstGeom prst="rect">
            <a:avLst/>
          </a:prstGeom>
          <a:noFill/>
        </p:spPr>
        <p:txBody>
          <a:bodyPr wrap="square" rtlCol="0">
            <a:spAutoFit/>
          </a:bodyPr>
          <a:lstStyle/>
          <a:p>
            <a:pPr algn="ctr"/>
            <a:r>
              <a:rPr lang="en-US" dirty="0"/>
              <a:t>Suppression</a:t>
            </a:r>
          </a:p>
        </p:txBody>
      </p:sp>
      <p:grpSp>
        <p:nvGrpSpPr>
          <p:cNvPr id="47" name="Group 46">
            <a:extLst>
              <a:ext uri="{FF2B5EF4-FFF2-40B4-BE49-F238E27FC236}">
                <a16:creationId xmlns:a16="http://schemas.microsoft.com/office/drawing/2014/main" id="{50407C45-6DE7-CF32-B690-33C014EE8A50}"/>
              </a:ext>
            </a:extLst>
          </p:cNvPr>
          <p:cNvGrpSpPr/>
          <p:nvPr/>
        </p:nvGrpSpPr>
        <p:grpSpPr>
          <a:xfrm>
            <a:off x="4734178" y="2475394"/>
            <a:ext cx="764574" cy="1650475"/>
            <a:chOff x="3847069" y="2549727"/>
            <a:chExt cx="910281" cy="2519341"/>
          </a:xfrm>
        </p:grpSpPr>
        <p:sp>
          <p:nvSpPr>
            <p:cNvPr id="48" name="Lightning Bolt 47">
              <a:extLst>
                <a:ext uri="{FF2B5EF4-FFF2-40B4-BE49-F238E27FC236}">
                  <a16:creationId xmlns:a16="http://schemas.microsoft.com/office/drawing/2014/main" id="{80098BD3-D73C-052A-5504-2A57FF6CCD59}"/>
                </a:ext>
              </a:extLst>
            </p:cNvPr>
            <p:cNvSpPr/>
            <p:nvPr/>
          </p:nvSpPr>
          <p:spPr>
            <a:xfrm flipH="1">
              <a:off x="4137450" y="4160618"/>
              <a:ext cx="234779" cy="557767"/>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9" name="Lightning Bolt 48">
              <a:extLst>
                <a:ext uri="{FF2B5EF4-FFF2-40B4-BE49-F238E27FC236}">
                  <a16:creationId xmlns:a16="http://schemas.microsoft.com/office/drawing/2014/main" id="{CB75C9AA-A230-61D9-DD4C-EA7777E0DFC3}"/>
                </a:ext>
              </a:extLst>
            </p:cNvPr>
            <p:cNvSpPr/>
            <p:nvPr/>
          </p:nvSpPr>
          <p:spPr>
            <a:xfrm flipH="1">
              <a:off x="3884139" y="4092654"/>
              <a:ext cx="234779" cy="557767"/>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0" name="Cloud 49">
              <a:extLst>
                <a:ext uri="{FF2B5EF4-FFF2-40B4-BE49-F238E27FC236}">
                  <a16:creationId xmlns:a16="http://schemas.microsoft.com/office/drawing/2014/main" id="{7E8F4F70-211D-5A73-7740-54BDCEC2B41C}"/>
                </a:ext>
              </a:extLst>
            </p:cNvPr>
            <p:cNvSpPr/>
            <p:nvPr/>
          </p:nvSpPr>
          <p:spPr>
            <a:xfrm>
              <a:off x="3847069" y="2549727"/>
              <a:ext cx="910281" cy="1821811"/>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51" name="Straight Connector 50">
              <a:extLst>
                <a:ext uri="{FF2B5EF4-FFF2-40B4-BE49-F238E27FC236}">
                  <a16:creationId xmlns:a16="http://schemas.microsoft.com/office/drawing/2014/main" id="{8508B398-E769-C3FB-4C2E-4CD165581BFF}"/>
                </a:ext>
              </a:extLst>
            </p:cNvPr>
            <p:cNvCxnSpPr>
              <a:cxnSpLocks/>
            </p:cNvCxnSpPr>
            <p:nvPr/>
          </p:nvCxnSpPr>
          <p:spPr>
            <a:xfrm>
              <a:off x="4382528" y="4299738"/>
              <a:ext cx="0" cy="418647"/>
            </a:xfrm>
            <a:prstGeom prst="line">
              <a:avLst/>
            </a:prstGeom>
            <a:ln w="57150">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3851139A-931F-8A8E-0767-B7D6D3E502C8}"/>
                </a:ext>
              </a:extLst>
            </p:cNvPr>
            <p:cNvCxnSpPr>
              <a:cxnSpLocks/>
            </p:cNvCxnSpPr>
            <p:nvPr/>
          </p:nvCxnSpPr>
          <p:spPr>
            <a:xfrm>
              <a:off x="4534928" y="4128107"/>
              <a:ext cx="0" cy="418647"/>
            </a:xfrm>
            <a:prstGeom prst="line">
              <a:avLst/>
            </a:prstGeom>
            <a:ln w="57150">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B2FCFB6F-71B8-2345-D4C2-CF1447D1DEFD}"/>
                </a:ext>
              </a:extLst>
            </p:cNvPr>
            <p:cNvCxnSpPr>
              <a:cxnSpLocks/>
            </p:cNvCxnSpPr>
            <p:nvPr/>
          </p:nvCxnSpPr>
          <p:spPr>
            <a:xfrm>
              <a:off x="4514332" y="4650421"/>
              <a:ext cx="0" cy="418647"/>
            </a:xfrm>
            <a:prstGeom prst="line">
              <a:avLst/>
            </a:prstGeom>
            <a:ln w="57150">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grpSp>
      <p:pic>
        <p:nvPicPr>
          <p:cNvPr id="8" name="Picture 7">
            <a:extLst>
              <a:ext uri="{FF2B5EF4-FFF2-40B4-BE49-F238E27FC236}">
                <a16:creationId xmlns:a16="http://schemas.microsoft.com/office/drawing/2014/main" id="{F656F23A-8528-6F45-0E77-1341D0E204DA}"/>
              </a:ext>
            </a:extLst>
          </p:cNvPr>
          <p:cNvPicPr>
            <a:picLocks noChangeAspect="1"/>
          </p:cNvPicPr>
          <p:nvPr/>
        </p:nvPicPr>
        <p:blipFill>
          <a:blip r:embed="rId6"/>
          <a:stretch>
            <a:fillRect/>
          </a:stretch>
        </p:blipFill>
        <p:spPr>
          <a:xfrm>
            <a:off x="8251282" y="4412260"/>
            <a:ext cx="892718" cy="619785"/>
          </a:xfrm>
          <a:prstGeom prst="rect">
            <a:avLst/>
          </a:prstGeom>
        </p:spPr>
      </p:pic>
    </p:spTree>
    <p:extLst>
      <p:ext uri="{BB962C8B-B14F-4D97-AF65-F5344CB8AC3E}">
        <p14:creationId xmlns:p14="http://schemas.microsoft.com/office/powerpoint/2010/main" val="3468895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530637-881E-2743-2D01-1967E496D17B}"/>
              </a:ext>
            </a:extLst>
          </p:cNvPr>
          <p:cNvSpPr txBox="1"/>
          <p:nvPr/>
        </p:nvSpPr>
        <p:spPr>
          <a:xfrm>
            <a:off x="1" y="74141"/>
            <a:ext cx="9054413" cy="323165"/>
          </a:xfrm>
          <a:prstGeom prst="rect">
            <a:avLst/>
          </a:prstGeom>
          <a:noFill/>
        </p:spPr>
        <p:txBody>
          <a:bodyPr wrap="square" rtlCol="0">
            <a:spAutoFit/>
          </a:bodyPr>
          <a:lstStyle/>
          <a:p>
            <a:pPr algn="ctr"/>
            <a:r>
              <a:rPr lang="en-US" sz="1500" b="1" dirty="0"/>
              <a:t>Process Study 2</a:t>
            </a:r>
            <a:r>
              <a:rPr lang="en-US" sz="1500" dirty="0"/>
              <a:t>: Intensity of convective activity over land and ocean</a:t>
            </a:r>
          </a:p>
        </p:txBody>
      </p:sp>
      <p:sp>
        <p:nvSpPr>
          <p:cNvPr id="4" name="TextBox 3">
            <a:extLst>
              <a:ext uri="{FF2B5EF4-FFF2-40B4-BE49-F238E27FC236}">
                <a16:creationId xmlns:a16="http://schemas.microsoft.com/office/drawing/2014/main" id="{2B5C63E8-9489-414B-C96E-DDCEEDA55D6C}"/>
              </a:ext>
            </a:extLst>
          </p:cNvPr>
          <p:cNvSpPr txBox="1"/>
          <p:nvPr/>
        </p:nvSpPr>
        <p:spPr>
          <a:xfrm>
            <a:off x="3373394" y="481831"/>
            <a:ext cx="5681019" cy="553998"/>
          </a:xfrm>
          <a:prstGeom prst="rect">
            <a:avLst/>
          </a:prstGeom>
          <a:noFill/>
        </p:spPr>
        <p:txBody>
          <a:bodyPr wrap="square" rtlCol="0">
            <a:spAutoFit/>
          </a:bodyPr>
          <a:lstStyle/>
          <a:p>
            <a:pPr algn="ctr"/>
            <a:r>
              <a:rPr lang="en-US" sz="1500" dirty="0"/>
              <a:t>Mean OLR tendency for each Column State within the four imposed branches (256 Column States)</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8DA60CCE-072C-1DBF-2C02-2F8567409BCB}"/>
                  </a:ext>
                </a:extLst>
              </p:cNvPr>
              <p:cNvSpPr txBox="1"/>
              <p:nvPr/>
            </p:nvSpPr>
            <p:spPr>
              <a:xfrm>
                <a:off x="256245" y="559600"/>
                <a:ext cx="3071315" cy="837986"/>
              </a:xfrm>
              <a:prstGeom prst="rect">
                <a:avLst/>
              </a:prstGeom>
              <a:noFill/>
            </p:spPr>
            <p:txBody>
              <a:bodyPr wrap="square" rtlCol="0">
                <a:spAutoFit/>
              </a:bodyPr>
              <a:lstStyle/>
              <a:p>
                <a:r>
                  <a:rPr lang="en-US" dirty="0"/>
                  <a:t>The red and blue markers indicate the C.S. index with maximum and minimum </a:t>
                </a:r>
                <a14:m>
                  <m:oMath xmlns:m="http://schemas.openxmlformats.org/officeDocument/2006/math">
                    <m:f>
                      <m:fPr>
                        <m:ctrlPr>
                          <a:rPr lang="en-US" b="1" i="1">
                            <a:latin typeface="Cambria Math" panose="02040503050406030204" pitchFamily="18" charset="0"/>
                          </a:rPr>
                        </m:ctrlPr>
                      </m:fPr>
                      <m:num>
                        <m:r>
                          <a:rPr lang="en-US" b="1"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𝑶𝑳𝑹</m:t>
                        </m:r>
                      </m:num>
                      <m:den>
                        <m:r>
                          <a:rPr lang="en-US" b="1" i="1">
                            <a:latin typeface="Cambria Math" panose="02040503050406030204" pitchFamily="18" charset="0"/>
                            <a:ea typeface="Cambria Math" panose="02040503050406030204" pitchFamily="18" charset="0"/>
                          </a:rPr>
                          <m:t>𝝏</m:t>
                        </m:r>
                        <m:r>
                          <a:rPr lang="en-US" b="1" i="1">
                            <a:latin typeface="Cambria Math" panose="02040503050406030204" pitchFamily="18" charset="0"/>
                            <a:ea typeface="Cambria Math" panose="02040503050406030204" pitchFamily="18" charset="0"/>
                          </a:rPr>
                          <m:t>𝒕</m:t>
                        </m:r>
                      </m:den>
                    </m:f>
                  </m:oMath>
                </a14:m>
                <a:r>
                  <a:rPr lang="en-US" dirty="0"/>
                  <a:t>, respectively. </a:t>
                </a:r>
              </a:p>
            </p:txBody>
          </p:sp>
        </mc:Choice>
        <mc:Fallback>
          <p:sp>
            <p:nvSpPr>
              <p:cNvPr id="7" name="TextBox 6">
                <a:extLst>
                  <a:ext uri="{FF2B5EF4-FFF2-40B4-BE49-F238E27FC236}">
                    <a16:creationId xmlns:a16="http://schemas.microsoft.com/office/drawing/2014/main" id="{8DA60CCE-072C-1DBF-2C02-2F8567409BCB}"/>
                  </a:ext>
                </a:extLst>
              </p:cNvPr>
              <p:cNvSpPr txBox="1">
                <a:spLocks noRot="1" noChangeAspect="1" noMove="1" noResize="1" noEditPoints="1" noAdjustHandles="1" noChangeArrowheads="1" noChangeShapeType="1" noTextEdit="1"/>
              </p:cNvSpPr>
              <p:nvPr/>
            </p:nvSpPr>
            <p:spPr>
              <a:xfrm>
                <a:off x="256245" y="559600"/>
                <a:ext cx="3071315" cy="837986"/>
              </a:xfrm>
              <a:prstGeom prst="rect">
                <a:avLst/>
              </a:prstGeom>
              <a:blipFill>
                <a:blip r:embed="rId2"/>
                <a:stretch>
                  <a:fillRect l="-595" t="-1460" b="-730"/>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DD27D9BF-8E8E-1F04-5D27-8693F99F18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3394" y="1033012"/>
            <a:ext cx="5132911" cy="4110488"/>
          </a:xfrm>
          <a:prstGeom prst="rect">
            <a:avLst/>
          </a:prstGeom>
        </p:spPr>
      </p:pic>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F9663886-A10E-7313-7380-4DFFFFEAA834}"/>
                  </a:ext>
                </a:extLst>
              </p:cNvPr>
              <p:cNvSpPr txBox="1"/>
              <p:nvPr/>
            </p:nvSpPr>
            <p:spPr>
              <a:xfrm>
                <a:off x="426842" y="1907394"/>
                <a:ext cx="2557849" cy="1015663"/>
              </a:xfrm>
              <a:prstGeom prst="rect">
                <a:avLst/>
              </a:prstGeom>
              <a:noFill/>
            </p:spPr>
            <p:txBody>
              <a:bodyPr wrap="square" rtlCol="0">
                <a:spAutoFit/>
              </a:bodyPr>
              <a:lstStyle/>
              <a:p>
                <a:pPr algn="ctr"/>
                <a:r>
                  <a:rPr lang="en-US" sz="1200" b="1" dirty="0"/>
                  <a:t>Most Rapid Convective Growth</a:t>
                </a:r>
              </a:p>
              <a:p>
                <a:pPr algn="ctr"/>
                <a:endParaRPr lang="en-US" sz="1200" dirty="0"/>
              </a:p>
              <a:p>
                <a:r>
                  <a:rPr lang="en-US" sz="1200" dirty="0"/>
                  <a:t>Sea  = -29.6 </a:t>
                </a:r>
                <a14:m>
                  <m:oMath xmlns:m="http://schemas.openxmlformats.org/officeDocument/2006/math">
                    <m:r>
                      <a:rPr lang="en-US" sz="1200" i="1">
                        <a:latin typeface="Cambria Math" panose="02040503050406030204" pitchFamily="18" charset="0"/>
                      </a:rPr>
                      <m:t>𝑊</m:t>
                    </m:r>
                    <m:sSup>
                      <m:sSupPr>
                        <m:ctrlPr>
                          <a:rPr lang="en-US" sz="1200" i="1">
                            <a:latin typeface="Cambria Math" panose="02040503050406030204" pitchFamily="18" charset="0"/>
                          </a:rPr>
                        </m:ctrlPr>
                      </m:sSupPr>
                      <m:e>
                        <m:r>
                          <a:rPr lang="en-US" sz="1200" i="1">
                            <a:latin typeface="Cambria Math" panose="02040503050406030204" pitchFamily="18" charset="0"/>
                          </a:rPr>
                          <m:t>𝑚</m:t>
                        </m:r>
                      </m:e>
                      <m:sup>
                        <m:r>
                          <a:rPr lang="en-US" sz="1200" i="1">
                            <a:latin typeface="Cambria Math" panose="02040503050406030204" pitchFamily="18" charset="0"/>
                          </a:rPr>
                          <m:t>−2</m:t>
                        </m:r>
                      </m:sup>
                    </m:sSup>
                    <m:sSup>
                      <m:sSupPr>
                        <m:ctrlPr>
                          <a:rPr lang="en-US" sz="1200" i="1">
                            <a:latin typeface="Cambria Math" panose="02040503050406030204" pitchFamily="18" charset="0"/>
                          </a:rPr>
                        </m:ctrlPr>
                      </m:sSupPr>
                      <m:e>
                        <m:r>
                          <a:rPr lang="en-US" sz="1200" i="1">
                            <a:latin typeface="Cambria Math" panose="02040503050406030204" pitchFamily="18" charset="0"/>
                          </a:rPr>
                          <m:t>h𝑜𝑢𝑟</m:t>
                        </m:r>
                      </m:e>
                      <m:sup>
                        <m:r>
                          <a:rPr lang="en-US" sz="1200" i="1">
                            <a:latin typeface="Cambria Math" panose="02040503050406030204" pitchFamily="18" charset="0"/>
                          </a:rPr>
                          <m:t>−1</m:t>
                        </m:r>
                      </m:sup>
                    </m:sSup>
                  </m:oMath>
                </a14:m>
                <a:endParaRPr lang="en-US" sz="1200" dirty="0"/>
              </a:p>
              <a:p>
                <a:endParaRPr lang="en-US" sz="1200" dirty="0"/>
              </a:p>
              <a:p>
                <a:r>
                  <a:rPr lang="en-US" sz="1200" dirty="0"/>
                  <a:t>Land = -48.4 </a:t>
                </a:r>
                <a14:m>
                  <m:oMath xmlns:m="http://schemas.openxmlformats.org/officeDocument/2006/math">
                    <m:r>
                      <a:rPr lang="en-US" sz="1200" i="1">
                        <a:latin typeface="Cambria Math" panose="02040503050406030204" pitchFamily="18" charset="0"/>
                      </a:rPr>
                      <m:t>𝑊</m:t>
                    </m:r>
                    <m:sSup>
                      <m:sSupPr>
                        <m:ctrlPr>
                          <a:rPr lang="en-US" sz="1200" i="1">
                            <a:latin typeface="Cambria Math" panose="02040503050406030204" pitchFamily="18" charset="0"/>
                          </a:rPr>
                        </m:ctrlPr>
                      </m:sSupPr>
                      <m:e>
                        <m:r>
                          <a:rPr lang="en-US" sz="1200" i="1">
                            <a:latin typeface="Cambria Math" panose="02040503050406030204" pitchFamily="18" charset="0"/>
                          </a:rPr>
                          <m:t>𝑚</m:t>
                        </m:r>
                      </m:e>
                      <m:sup>
                        <m:r>
                          <a:rPr lang="en-US" sz="1200" i="1">
                            <a:latin typeface="Cambria Math" panose="02040503050406030204" pitchFamily="18" charset="0"/>
                          </a:rPr>
                          <m:t>−2</m:t>
                        </m:r>
                      </m:sup>
                    </m:sSup>
                    <m:sSup>
                      <m:sSupPr>
                        <m:ctrlPr>
                          <a:rPr lang="en-US" sz="1200" i="1">
                            <a:latin typeface="Cambria Math" panose="02040503050406030204" pitchFamily="18" charset="0"/>
                          </a:rPr>
                        </m:ctrlPr>
                      </m:sSupPr>
                      <m:e>
                        <m:r>
                          <a:rPr lang="en-US" sz="1200" i="1">
                            <a:latin typeface="Cambria Math" panose="02040503050406030204" pitchFamily="18" charset="0"/>
                          </a:rPr>
                          <m:t>h𝑜𝑢𝑟</m:t>
                        </m:r>
                      </m:e>
                      <m:sup>
                        <m:r>
                          <a:rPr lang="en-US" sz="1200" i="1">
                            <a:latin typeface="Cambria Math" panose="02040503050406030204" pitchFamily="18" charset="0"/>
                          </a:rPr>
                          <m:t>−1</m:t>
                        </m:r>
                      </m:sup>
                    </m:sSup>
                  </m:oMath>
                </a14:m>
                <a:endParaRPr lang="en-US" sz="1200" dirty="0"/>
              </a:p>
            </p:txBody>
          </p:sp>
        </mc:Choice>
        <mc:Fallback>
          <p:sp>
            <p:nvSpPr>
              <p:cNvPr id="10" name="TextBox 9">
                <a:extLst>
                  <a:ext uri="{FF2B5EF4-FFF2-40B4-BE49-F238E27FC236}">
                    <a16:creationId xmlns:a16="http://schemas.microsoft.com/office/drawing/2014/main" id="{F9663886-A10E-7313-7380-4DFFFFEAA834}"/>
                  </a:ext>
                </a:extLst>
              </p:cNvPr>
              <p:cNvSpPr txBox="1">
                <a:spLocks noRot="1" noChangeAspect="1" noMove="1" noResize="1" noEditPoints="1" noAdjustHandles="1" noChangeArrowheads="1" noChangeShapeType="1" noTextEdit="1"/>
              </p:cNvSpPr>
              <p:nvPr/>
            </p:nvSpPr>
            <p:spPr>
              <a:xfrm>
                <a:off x="426842" y="1907394"/>
                <a:ext cx="2557849" cy="1015663"/>
              </a:xfrm>
              <a:prstGeom prst="rect">
                <a:avLst/>
              </a:prstGeom>
              <a:blipFill>
                <a:blip r:embed="rId4"/>
                <a:stretch>
                  <a:fillRect t="-1198" b="-2994"/>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107033F2-D1E2-77BF-6212-D1C69D3B526D}"/>
              </a:ext>
            </a:extLst>
          </p:cNvPr>
          <p:cNvSpPr txBox="1"/>
          <p:nvPr/>
        </p:nvSpPr>
        <p:spPr>
          <a:xfrm>
            <a:off x="83976" y="3371316"/>
            <a:ext cx="3243584" cy="1492716"/>
          </a:xfrm>
          <a:prstGeom prst="rect">
            <a:avLst/>
          </a:prstGeom>
          <a:noFill/>
        </p:spPr>
        <p:txBody>
          <a:bodyPr wrap="square" rtlCol="0">
            <a:spAutoFit/>
          </a:bodyPr>
          <a:lstStyle/>
          <a:p>
            <a:r>
              <a:rPr lang="en-US" sz="1200" dirty="0"/>
              <a:t>This indicates that convective activity on land is stronger than over the ocean, as discussed in, e.g.,  </a:t>
            </a:r>
          </a:p>
          <a:p>
            <a:r>
              <a:rPr lang="en-US" sz="1100" dirty="0"/>
              <a:t>Abbott, T. H., et al. (2025)</a:t>
            </a:r>
            <a:br>
              <a:rPr lang="en-US" sz="1100" dirty="0"/>
            </a:br>
            <a:r>
              <a:rPr lang="en-US" sz="1100" b="1" dirty="0"/>
              <a:t>"The Land–Ocean Contrast in Deep Convective Intensity in a Changing Climate."</a:t>
            </a:r>
            <a:r>
              <a:rPr lang="en-US" sz="1100" dirty="0"/>
              <a:t> </a:t>
            </a:r>
            <a:r>
              <a:rPr lang="en-US" sz="1100" i="1" dirty="0"/>
              <a:t>Journal of Advances in Modeling Earth Systems (JAMES)</a:t>
            </a:r>
            <a:endParaRPr lang="en-US" sz="1100" dirty="0"/>
          </a:p>
        </p:txBody>
      </p:sp>
      <p:sp>
        <p:nvSpPr>
          <p:cNvPr id="12" name="Rectangle: Rounded Corners 11">
            <a:extLst>
              <a:ext uri="{FF2B5EF4-FFF2-40B4-BE49-F238E27FC236}">
                <a16:creationId xmlns:a16="http://schemas.microsoft.com/office/drawing/2014/main" id="{4CF4F487-22F2-3976-B8A8-63AAEC73B0C1}"/>
              </a:ext>
            </a:extLst>
          </p:cNvPr>
          <p:cNvSpPr/>
          <p:nvPr/>
        </p:nvSpPr>
        <p:spPr>
          <a:xfrm>
            <a:off x="255393" y="1685755"/>
            <a:ext cx="2900749" cy="1370561"/>
          </a:xfrm>
          <a:prstGeom prst="round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5" name="Picture 4">
            <a:extLst>
              <a:ext uri="{FF2B5EF4-FFF2-40B4-BE49-F238E27FC236}">
                <a16:creationId xmlns:a16="http://schemas.microsoft.com/office/drawing/2014/main" id="{902FCCDA-8974-00B8-1012-E23F5E66FA67}"/>
              </a:ext>
            </a:extLst>
          </p:cNvPr>
          <p:cNvPicPr>
            <a:picLocks noChangeAspect="1"/>
          </p:cNvPicPr>
          <p:nvPr/>
        </p:nvPicPr>
        <p:blipFill>
          <a:blip r:embed="rId5"/>
          <a:stretch>
            <a:fillRect/>
          </a:stretch>
        </p:blipFill>
        <p:spPr>
          <a:xfrm>
            <a:off x="8251282" y="4433145"/>
            <a:ext cx="892718" cy="619785"/>
          </a:xfrm>
          <a:prstGeom prst="rect">
            <a:avLst/>
          </a:prstGeom>
        </p:spPr>
      </p:pic>
    </p:spTree>
    <p:extLst>
      <p:ext uri="{BB962C8B-B14F-4D97-AF65-F5344CB8AC3E}">
        <p14:creationId xmlns:p14="http://schemas.microsoft.com/office/powerpoint/2010/main" val="2956898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79B144-98C1-2EB4-067C-DA2B7E1117F6}"/>
              </a:ext>
            </a:extLst>
          </p:cNvPr>
          <p:cNvSpPr txBox="1"/>
          <p:nvPr/>
        </p:nvSpPr>
        <p:spPr>
          <a:xfrm>
            <a:off x="16990" y="3569431"/>
            <a:ext cx="2876954" cy="1061829"/>
          </a:xfrm>
          <a:prstGeom prst="rect">
            <a:avLst/>
          </a:prstGeom>
          <a:noFill/>
        </p:spPr>
        <p:txBody>
          <a:bodyPr wrap="square" rtlCol="0">
            <a:spAutoFit/>
          </a:bodyPr>
          <a:lstStyle/>
          <a:p>
            <a:r>
              <a:rPr lang="en-US" sz="1050" b="1" dirty="0" err="1"/>
              <a:t>VIDGeopot_flux</a:t>
            </a:r>
            <a:r>
              <a:rPr lang="en-US" sz="1050" b="1" dirty="0"/>
              <a:t> </a:t>
            </a:r>
            <a:r>
              <a:rPr lang="en-US" sz="1050" dirty="0"/>
              <a:t>= Vertical integral of the divergence of the geopotential flux. This parameter indicates whether atmospheric motions act to decrease (for divergence) or increase (for convergence) the vertical integral of geopotential. </a:t>
            </a:r>
          </a:p>
        </p:txBody>
      </p:sp>
      <p:sp>
        <p:nvSpPr>
          <p:cNvPr id="4" name="TextBox 3">
            <a:extLst>
              <a:ext uri="{FF2B5EF4-FFF2-40B4-BE49-F238E27FC236}">
                <a16:creationId xmlns:a16="http://schemas.microsoft.com/office/drawing/2014/main" id="{18DD0671-E1CD-38DC-22FA-C0C1E1400D63}"/>
              </a:ext>
            </a:extLst>
          </p:cNvPr>
          <p:cNvSpPr txBox="1"/>
          <p:nvPr/>
        </p:nvSpPr>
        <p:spPr>
          <a:xfrm>
            <a:off x="3260639" y="2962661"/>
            <a:ext cx="3234381" cy="369332"/>
          </a:xfrm>
          <a:prstGeom prst="rect">
            <a:avLst/>
          </a:prstGeom>
          <a:noFill/>
        </p:spPr>
        <p:txBody>
          <a:bodyPr wrap="square" rtlCol="0">
            <a:spAutoFit/>
          </a:bodyPr>
          <a:lstStyle/>
          <a:p>
            <a:pPr algn="ctr"/>
            <a:r>
              <a:rPr lang="en-US" sz="1800" b="1" dirty="0"/>
              <a:t>Glossary of Features</a:t>
            </a:r>
          </a:p>
        </p:txBody>
      </p:sp>
      <p:sp>
        <p:nvSpPr>
          <p:cNvPr id="5" name="TextBox 4">
            <a:extLst>
              <a:ext uri="{FF2B5EF4-FFF2-40B4-BE49-F238E27FC236}">
                <a16:creationId xmlns:a16="http://schemas.microsoft.com/office/drawing/2014/main" id="{27F08C04-B23F-1D48-3223-E0419B63DFFC}"/>
              </a:ext>
            </a:extLst>
          </p:cNvPr>
          <p:cNvSpPr txBox="1"/>
          <p:nvPr/>
        </p:nvSpPr>
        <p:spPr>
          <a:xfrm>
            <a:off x="3073430" y="3585399"/>
            <a:ext cx="2876953" cy="1223412"/>
          </a:xfrm>
          <a:prstGeom prst="rect">
            <a:avLst/>
          </a:prstGeom>
          <a:noFill/>
        </p:spPr>
        <p:txBody>
          <a:bodyPr wrap="square" rtlCol="0">
            <a:spAutoFit/>
          </a:bodyPr>
          <a:lstStyle/>
          <a:p>
            <a:r>
              <a:rPr lang="en-US" sz="1050" b="1" dirty="0" err="1"/>
              <a:t>VIDThermal_flux</a:t>
            </a:r>
            <a:r>
              <a:rPr lang="en-US" sz="1050" b="1" dirty="0"/>
              <a:t> </a:t>
            </a:r>
            <a:r>
              <a:rPr lang="en-US" sz="1050" dirty="0"/>
              <a:t>= Vertical Integral of the divergence of the thermal flux. The thermal energy is equal to enthalpy, which is the sum of the internal energy and the energy associated with the pressure of the air on its surroundings.</a:t>
            </a:r>
          </a:p>
          <a:p>
            <a:endParaRPr lang="en-US" sz="1050" dirty="0"/>
          </a:p>
        </p:txBody>
      </p:sp>
      <p:sp>
        <p:nvSpPr>
          <p:cNvPr id="6" name="TextBox 5">
            <a:extLst>
              <a:ext uri="{FF2B5EF4-FFF2-40B4-BE49-F238E27FC236}">
                <a16:creationId xmlns:a16="http://schemas.microsoft.com/office/drawing/2014/main" id="{D4754A0A-4AFF-6E6B-B073-B1EC29C51339}"/>
              </a:ext>
            </a:extLst>
          </p:cNvPr>
          <p:cNvSpPr txBox="1"/>
          <p:nvPr/>
        </p:nvSpPr>
        <p:spPr>
          <a:xfrm>
            <a:off x="6129869" y="3498959"/>
            <a:ext cx="2205680" cy="415498"/>
          </a:xfrm>
          <a:prstGeom prst="rect">
            <a:avLst/>
          </a:prstGeom>
          <a:noFill/>
        </p:spPr>
        <p:txBody>
          <a:bodyPr wrap="square" rtlCol="0">
            <a:spAutoFit/>
          </a:bodyPr>
          <a:lstStyle/>
          <a:p>
            <a:r>
              <a:rPr lang="en-US" sz="1050" b="1" dirty="0"/>
              <a:t>VI_MOIST_DIV </a:t>
            </a:r>
            <a:r>
              <a:rPr lang="en-US" sz="1050" dirty="0"/>
              <a:t>= Vertical integral of moist divergence</a:t>
            </a:r>
          </a:p>
        </p:txBody>
      </p:sp>
      <p:sp>
        <p:nvSpPr>
          <p:cNvPr id="7" name="TextBox 6">
            <a:extLst>
              <a:ext uri="{FF2B5EF4-FFF2-40B4-BE49-F238E27FC236}">
                <a16:creationId xmlns:a16="http://schemas.microsoft.com/office/drawing/2014/main" id="{627E07B0-53BC-4F25-1AA5-ED4EF213CC56}"/>
              </a:ext>
            </a:extLst>
          </p:cNvPr>
          <p:cNvSpPr txBox="1"/>
          <p:nvPr/>
        </p:nvSpPr>
        <p:spPr>
          <a:xfrm>
            <a:off x="6129869" y="3921705"/>
            <a:ext cx="2205680" cy="738664"/>
          </a:xfrm>
          <a:prstGeom prst="rect">
            <a:avLst/>
          </a:prstGeom>
          <a:noFill/>
        </p:spPr>
        <p:txBody>
          <a:bodyPr wrap="square" rtlCol="0">
            <a:spAutoFit/>
          </a:bodyPr>
          <a:lstStyle/>
          <a:p>
            <a:r>
              <a:rPr lang="en-US" sz="1050" b="1" dirty="0"/>
              <a:t>TOA_SOLAR </a:t>
            </a:r>
            <a:r>
              <a:rPr lang="en-US" sz="1050" dirty="0"/>
              <a:t>= Direct solar radiation at the top of the atmosphere (indicates the time of day)</a:t>
            </a:r>
          </a:p>
        </p:txBody>
      </p:sp>
      <p:sp>
        <p:nvSpPr>
          <p:cNvPr id="8" name="TextBox 7">
            <a:extLst>
              <a:ext uri="{FF2B5EF4-FFF2-40B4-BE49-F238E27FC236}">
                <a16:creationId xmlns:a16="http://schemas.microsoft.com/office/drawing/2014/main" id="{9CA1B6FB-5DDA-B395-3453-B0FFC1B4AD46}"/>
              </a:ext>
            </a:extLst>
          </p:cNvPr>
          <p:cNvSpPr txBox="1"/>
          <p:nvPr/>
        </p:nvSpPr>
        <p:spPr>
          <a:xfrm>
            <a:off x="16991" y="36153"/>
            <a:ext cx="9144000" cy="369332"/>
          </a:xfrm>
          <a:prstGeom prst="rect">
            <a:avLst/>
          </a:prstGeom>
          <a:noFill/>
        </p:spPr>
        <p:txBody>
          <a:bodyPr wrap="square" rtlCol="0">
            <a:spAutoFit/>
          </a:bodyPr>
          <a:lstStyle/>
          <a:p>
            <a:pPr algn="ctr"/>
            <a:r>
              <a:rPr lang="en-US" sz="1800" b="1" dirty="0"/>
              <a:t>Diagnostic: Importance of Each Feature</a:t>
            </a:r>
            <a:endParaRPr lang="en-US" sz="1800" dirty="0"/>
          </a:p>
        </p:txBody>
      </p:sp>
      <p:sp>
        <p:nvSpPr>
          <p:cNvPr id="9" name="TextBox 8">
            <a:extLst>
              <a:ext uri="{FF2B5EF4-FFF2-40B4-BE49-F238E27FC236}">
                <a16:creationId xmlns:a16="http://schemas.microsoft.com/office/drawing/2014/main" id="{480B833D-F3D3-01D0-F89A-02ED16147029}"/>
              </a:ext>
            </a:extLst>
          </p:cNvPr>
          <p:cNvSpPr txBox="1"/>
          <p:nvPr/>
        </p:nvSpPr>
        <p:spPr>
          <a:xfrm>
            <a:off x="401216" y="486276"/>
            <a:ext cx="7522554" cy="523220"/>
          </a:xfrm>
          <a:prstGeom prst="rect">
            <a:avLst/>
          </a:prstGeom>
          <a:noFill/>
        </p:spPr>
        <p:txBody>
          <a:bodyPr wrap="square" rtlCol="0">
            <a:spAutoFit/>
          </a:bodyPr>
          <a:lstStyle/>
          <a:p>
            <a:r>
              <a:rPr lang="en-US" dirty="0"/>
              <a:t>We define the importance of each feature as the logarithm of the sum of the reduction in variance whenever this feature is selected for defining a split</a:t>
            </a: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76E535AE-0DED-DCB2-5223-783AAB3D8B51}"/>
                  </a:ext>
                </a:extLst>
              </p:cNvPr>
              <p:cNvSpPr txBox="1"/>
              <p:nvPr/>
            </p:nvSpPr>
            <p:spPr>
              <a:xfrm>
                <a:off x="401216" y="1229043"/>
                <a:ext cx="7744977" cy="1310872"/>
              </a:xfrm>
              <a:prstGeom prst="rect">
                <a:avLst/>
              </a:prstGeom>
              <a:noFill/>
            </p:spPr>
            <p:txBody>
              <a:bodyPr wrap="square" rtlCol="0">
                <a:spAutoFit/>
              </a:bodyPr>
              <a:lstStyle/>
              <a:p>
                <a:r>
                  <a:rPr lang="en-US" dirty="0"/>
                  <a:t>Let </a:t>
                </a:r>
                <a:r>
                  <a:rPr lang="en-US" b="1" i="1" dirty="0"/>
                  <a:t>f </a:t>
                </a:r>
                <a:r>
                  <a:rPr lang="en-US" dirty="0"/>
                  <a:t>be the feature,</a:t>
                </a:r>
                <a:r>
                  <a:rPr lang="en-US" b="1" i="1" dirty="0"/>
                  <a:t> S</a:t>
                </a:r>
                <a:r>
                  <a:rPr lang="en-US" b="1" i="1" baseline="-25000" dirty="0"/>
                  <a:t>f</a:t>
                </a:r>
                <a:r>
                  <a:rPr lang="en-US" b="1" i="1" dirty="0"/>
                  <a:t>​</a:t>
                </a:r>
                <a:r>
                  <a:rPr lang="en-US" dirty="0"/>
                  <a:t> be the set of all tree nodes where feature </a:t>
                </a:r>
                <a14:m>
                  <m:oMath xmlns:m="http://schemas.openxmlformats.org/officeDocument/2006/math">
                    <m:r>
                      <a:rPr lang="en-US" b="1" i="1">
                        <a:latin typeface="Cambria Math" panose="02040503050406030204" pitchFamily="18" charset="0"/>
                      </a:rPr>
                      <m:t>𝒇</m:t>
                    </m:r>
                  </m:oMath>
                </a14:m>
                <a:r>
                  <a:rPr lang="en-US" dirty="0"/>
                  <a:t> is selected for splitting, and </a:t>
                </a:r>
                <a:r>
                  <a:rPr lang="en-US" b="1" i="1" dirty="0"/>
                  <a:t>I</a:t>
                </a:r>
                <a:r>
                  <a:rPr lang="en-US" b="1" i="1" baseline="-25000" dirty="0"/>
                  <a:t>f</a:t>
                </a:r>
                <a:r>
                  <a:rPr lang="en-US" dirty="0"/>
                  <a:t> the importance of feature </a:t>
                </a:r>
                <a:r>
                  <a:rPr lang="en-US" b="1" i="1" dirty="0"/>
                  <a:t>f</a:t>
                </a:r>
                <a:r>
                  <a:rPr lang="en-US" dirty="0"/>
                  <a:t>, then: </a:t>
                </a:r>
              </a:p>
              <a:p>
                <a:endParaRPr lang="en-US" b="1" i="1" dirty="0"/>
              </a:p>
              <a:p>
                <a:pPr/>
                <a14:m>
                  <m:oMathPara xmlns:m="http://schemas.openxmlformats.org/officeDocument/2006/math">
                    <m:oMathParaPr>
                      <m:jc m:val="centerGroup"/>
                    </m:oMathParaPr>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𝑰</m:t>
                          </m:r>
                        </m:e>
                        <m:sub>
                          <m:r>
                            <a:rPr lang="en-US" b="1" i="1">
                              <a:latin typeface="Cambria Math" panose="02040503050406030204" pitchFamily="18" charset="0"/>
                            </a:rPr>
                            <m:t>𝒇</m:t>
                          </m:r>
                        </m:sub>
                      </m:sSub>
                      <m:r>
                        <a:rPr lang="en-US" b="1" i="1">
                          <a:latin typeface="Cambria Math" panose="02040503050406030204" pitchFamily="18" charset="0"/>
                        </a:rPr>
                        <m:t>=</m:t>
                      </m:r>
                      <m:r>
                        <a:rPr lang="en-US" b="1" i="1">
                          <a:latin typeface="Cambria Math" panose="02040503050406030204" pitchFamily="18" charset="0"/>
                        </a:rPr>
                        <m:t>𝒍𝒐𝒈</m:t>
                      </m:r>
                      <m:d>
                        <m:dPr>
                          <m:begChr m:val="["/>
                          <m:endChr m:val="]"/>
                          <m:ctrlPr>
                            <a:rPr lang="en-US" b="1" i="1">
                              <a:latin typeface="Cambria Math" panose="02040503050406030204" pitchFamily="18" charset="0"/>
                            </a:rPr>
                          </m:ctrlPr>
                        </m:dPr>
                        <m:e>
                          <m:r>
                            <a:rPr lang="en-US" b="1" i="1">
                              <a:latin typeface="Cambria Math" panose="02040503050406030204" pitchFamily="18" charset="0"/>
                            </a:rPr>
                            <m:t>𝟏</m:t>
                          </m:r>
                          <m:r>
                            <a:rPr lang="en-US" b="1" i="1">
                              <a:latin typeface="Cambria Math" panose="02040503050406030204" pitchFamily="18" charset="0"/>
                            </a:rPr>
                            <m:t>+</m:t>
                          </m:r>
                          <m:nary>
                            <m:naryPr>
                              <m:chr m:val="∑"/>
                              <m:supHide m:val="on"/>
                              <m:ctrlPr>
                                <a:rPr lang="en-US" b="1" i="1">
                                  <a:latin typeface="Cambria Math" panose="02040503050406030204" pitchFamily="18" charset="0"/>
                                </a:rPr>
                              </m:ctrlPr>
                            </m:naryPr>
                            <m:sub>
                              <m:r>
                                <m:rPr>
                                  <m:brk m:alnAt="7"/>
                                </m:rPr>
                                <a:rPr lang="en-US" b="1" i="1">
                                  <a:latin typeface="Cambria Math" panose="02040503050406030204" pitchFamily="18" charset="0"/>
                                </a:rPr>
                                <m:t>𝒔</m:t>
                              </m:r>
                              <m:r>
                                <a:rPr lang="en-US" b="1" i="1">
                                  <a:latin typeface="Cambria Math" panose="02040503050406030204" pitchFamily="18" charset="0"/>
                                  <a:ea typeface="Cambria Math" panose="02040503050406030204" pitchFamily="18" charset="0"/>
                                </a:rPr>
                                <m:t>∈</m:t>
                              </m:r>
                              <m:sSub>
                                <m:sSubPr>
                                  <m:ctrlPr>
                                    <a:rPr lang="en-US" b="1" i="1">
                                      <a:latin typeface="Cambria Math" panose="02040503050406030204" pitchFamily="18" charset="0"/>
                                      <a:ea typeface="Cambria Math" panose="02040503050406030204" pitchFamily="18" charset="0"/>
                                    </a:rPr>
                                  </m:ctrlPr>
                                </m:sSubPr>
                                <m:e>
                                  <m:r>
                                    <a:rPr lang="en-US" b="1" i="1">
                                      <a:latin typeface="Cambria Math" panose="02040503050406030204" pitchFamily="18" charset="0"/>
                                      <a:ea typeface="Cambria Math" panose="02040503050406030204" pitchFamily="18" charset="0"/>
                                    </a:rPr>
                                    <m:t>𝑺</m:t>
                                  </m:r>
                                </m:e>
                                <m:sub>
                                  <m:r>
                                    <a:rPr lang="en-US" b="1" i="1">
                                      <a:latin typeface="Cambria Math" panose="02040503050406030204" pitchFamily="18" charset="0"/>
                                      <a:ea typeface="Cambria Math" panose="02040503050406030204" pitchFamily="18" charset="0"/>
                                    </a:rPr>
                                    <m:t>𝒇</m:t>
                                  </m:r>
                                </m:sub>
                              </m:sSub>
                            </m:sub>
                            <m:sup/>
                            <m:e>
                              <m:d>
                                <m:dPr>
                                  <m:ctrlPr>
                                    <a:rPr lang="en-US" b="1" i="1">
                                      <a:latin typeface="Cambria Math" panose="02040503050406030204" pitchFamily="18" charset="0"/>
                                    </a:rPr>
                                  </m:ctrlPr>
                                </m:dPr>
                                <m:e>
                                  <m:sSub>
                                    <m:sSubPr>
                                      <m:ctrlPr>
                                        <a:rPr lang="en-US" b="1" i="1">
                                          <a:latin typeface="Cambria Math" panose="02040503050406030204" pitchFamily="18" charset="0"/>
                                        </a:rPr>
                                      </m:ctrlPr>
                                    </m:sSubPr>
                                    <m:e>
                                      <m:r>
                                        <a:rPr lang="en-US" b="1" i="1">
                                          <a:latin typeface="Cambria Math" panose="02040503050406030204" pitchFamily="18" charset="0"/>
                                        </a:rPr>
                                        <m:t>𝑵</m:t>
                                      </m:r>
                                    </m:e>
                                    <m:sub>
                                      <m:r>
                                        <a:rPr lang="en-US" b="1" i="1">
                                          <a:latin typeface="Cambria Math" panose="02040503050406030204" pitchFamily="18" charset="0"/>
                                        </a:rPr>
                                        <m:t>𝑺</m:t>
                                      </m:r>
                                    </m:sub>
                                  </m:sSub>
                                  <m:sSubSup>
                                    <m:sSubSupPr>
                                      <m:ctrlPr>
                                        <a:rPr lang="en-US" b="1" i="1">
                                          <a:latin typeface="Cambria Math" panose="02040503050406030204" pitchFamily="18" charset="0"/>
                                        </a:rPr>
                                      </m:ctrlPr>
                                    </m:sSubSupPr>
                                    <m:e>
                                      <m:r>
                                        <a:rPr lang="en-US" b="1" i="1">
                                          <a:latin typeface="Cambria Math" panose="02040503050406030204" pitchFamily="18" charset="0"/>
                                          <a:ea typeface="Cambria Math" panose="02040503050406030204" pitchFamily="18" charset="0"/>
                                        </a:rPr>
                                        <m:t>𝝈</m:t>
                                      </m:r>
                                    </m:e>
                                    <m:sub>
                                      <m:r>
                                        <a:rPr lang="en-US" b="1" i="1">
                                          <a:latin typeface="Cambria Math" panose="02040503050406030204" pitchFamily="18" charset="0"/>
                                        </a:rPr>
                                        <m:t>𝒔</m:t>
                                      </m:r>
                                    </m:sub>
                                    <m:sup>
                                      <m:r>
                                        <a:rPr lang="en-US" b="1" i="1">
                                          <a:latin typeface="Cambria Math" panose="02040503050406030204" pitchFamily="18" charset="0"/>
                                        </a:rPr>
                                        <m:t>𝟐</m:t>
                                      </m:r>
                                    </m:sup>
                                  </m:sSubSup>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𝑵</m:t>
                                      </m:r>
                                    </m:e>
                                    <m:sub>
                                      <m:sSub>
                                        <m:sSubPr>
                                          <m:ctrlPr>
                                            <a:rPr lang="en-US" b="1" i="1">
                                              <a:latin typeface="Cambria Math" panose="02040503050406030204" pitchFamily="18" charset="0"/>
                                            </a:rPr>
                                          </m:ctrlPr>
                                        </m:sSubPr>
                                        <m:e>
                                          <m:r>
                                            <a:rPr lang="en-US" b="1" i="1">
                                              <a:latin typeface="Cambria Math" panose="02040503050406030204" pitchFamily="18" charset="0"/>
                                            </a:rPr>
                                            <m:t>𝑳</m:t>
                                          </m:r>
                                        </m:e>
                                        <m:sub>
                                          <m:r>
                                            <a:rPr lang="en-US" b="1" i="1">
                                              <a:latin typeface="Cambria Math" panose="02040503050406030204" pitchFamily="18" charset="0"/>
                                            </a:rPr>
                                            <m:t>𝒔</m:t>
                                          </m:r>
                                        </m:sub>
                                      </m:sSub>
                                    </m:sub>
                                  </m:sSub>
                                  <m:sSubSup>
                                    <m:sSubSupPr>
                                      <m:ctrlPr>
                                        <a:rPr lang="en-US" b="1" i="1">
                                          <a:latin typeface="Cambria Math" panose="02040503050406030204" pitchFamily="18" charset="0"/>
                                        </a:rPr>
                                      </m:ctrlPr>
                                    </m:sSubSupPr>
                                    <m:e>
                                      <m:r>
                                        <a:rPr lang="en-US" b="1" i="1">
                                          <a:latin typeface="Cambria Math" panose="02040503050406030204" pitchFamily="18" charset="0"/>
                                          <a:ea typeface="Cambria Math" panose="02040503050406030204" pitchFamily="18" charset="0"/>
                                        </a:rPr>
                                        <m:t>𝝈</m:t>
                                      </m:r>
                                    </m:e>
                                    <m:sub>
                                      <m:sSub>
                                        <m:sSubPr>
                                          <m:ctrlPr>
                                            <a:rPr lang="en-US" b="1" i="1">
                                              <a:latin typeface="Cambria Math" panose="02040503050406030204" pitchFamily="18" charset="0"/>
                                            </a:rPr>
                                          </m:ctrlPr>
                                        </m:sSubPr>
                                        <m:e>
                                          <m:r>
                                            <a:rPr lang="en-US" b="1" i="1">
                                              <a:latin typeface="Cambria Math" panose="02040503050406030204" pitchFamily="18" charset="0"/>
                                            </a:rPr>
                                            <m:t>𝑳</m:t>
                                          </m:r>
                                        </m:e>
                                        <m:sub>
                                          <m:r>
                                            <a:rPr lang="en-US" b="1" i="1">
                                              <a:latin typeface="Cambria Math" panose="02040503050406030204" pitchFamily="18" charset="0"/>
                                            </a:rPr>
                                            <m:t>𝒔</m:t>
                                          </m:r>
                                        </m:sub>
                                      </m:sSub>
                                    </m:sub>
                                    <m:sup>
                                      <m:r>
                                        <a:rPr lang="en-US" b="1" i="1">
                                          <a:latin typeface="Cambria Math" panose="02040503050406030204" pitchFamily="18" charset="0"/>
                                        </a:rPr>
                                        <m:t>𝟐</m:t>
                                      </m:r>
                                    </m:sup>
                                  </m:sSubSup>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𝑵</m:t>
                                      </m:r>
                                    </m:e>
                                    <m:sub>
                                      <m:sSub>
                                        <m:sSubPr>
                                          <m:ctrlPr>
                                            <a:rPr lang="en-US" b="1" i="1">
                                              <a:latin typeface="Cambria Math" panose="02040503050406030204" pitchFamily="18" charset="0"/>
                                            </a:rPr>
                                          </m:ctrlPr>
                                        </m:sSubPr>
                                        <m:e>
                                          <m:r>
                                            <a:rPr lang="en-US" b="1" i="1">
                                              <a:latin typeface="Cambria Math" panose="02040503050406030204" pitchFamily="18" charset="0"/>
                                            </a:rPr>
                                            <m:t>𝑹</m:t>
                                          </m:r>
                                        </m:e>
                                        <m:sub>
                                          <m:r>
                                            <a:rPr lang="en-US" b="1" i="1">
                                              <a:latin typeface="Cambria Math" panose="02040503050406030204" pitchFamily="18" charset="0"/>
                                            </a:rPr>
                                            <m:t>𝒔</m:t>
                                          </m:r>
                                        </m:sub>
                                      </m:sSub>
                                    </m:sub>
                                  </m:sSub>
                                  <m:sSubSup>
                                    <m:sSubSupPr>
                                      <m:ctrlPr>
                                        <a:rPr lang="en-US" b="1" i="1">
                                          <a:latin typeface="Cambria Math" panose="02040503050406030204" pitchFamily="18" charset="0"/>
                                        </a:rPr>
                                      </m:ctrlPr>
                                    </m:sSubSupPr>
                                    <m:e>
                                      <m:r>
                                        <a:rPr lang="en-US" b="1" i="1">
                                          <a:latin typeface="Cambria Math" panose="02040503050406030204" pitchFamily="18" charset="0"/>
                                          <a:ea typeface="Cambria Math" panose="02040503050406030204" pitchFamily="18" charset="0"/>
                                        </a:rPr>
                                        <m:t>𝝈</m:t>
                                      </m:r>
                                    </m:e>
                                    <m:sub>
                                      <m:sSub>
                                        <m:sSubPr>
                                          <m:ctrlPr>
                                            <a:rPr lang="en-US" b="1" i="1">
                                              <a:latin typeface="Cambria Math" panose="02040503050406030204" pitchFamily="18" charset="0"/>
                                            </a:rPr>
                                          </m:ctrlPr>
                                        </m:sSubPr>
                                        <m:e>
                                          <m:r>
                                            <a:rPr lang="en-US" b="1" i="1">
                                              <a:latin typeface="Cambria Math" panose="02040503050406030204" pitchFamily="18" charset="0"/>
                                            </a:rPr>
                                            <m:t>𝑹</m:t>
                                          </m:r>
                                        </m:e>
                                        <m:sub>
                                          <m:r>
                                            <a:rPr lang="en-US" b="1" i="1">
                                              <a:latin typeface="Cambria Math" panose="02040503050406030204" pitchFamily="18" charset="0"/>
                                            </a:rPr>
                                            <m:t>𝒔</m:t>
                                          </m:r>
                                        </m:sub>
                                      </m:sSub>
                                    </m:sub>
                                    <m:sup>
                                      <m:r>
                                        <a:rPr lang="en-US" b="1" i="1">
                                          <a:latin typeface="Cambria Math" panose="02040503050406030204" pitchFamily="18" charset="0"/>
                                        </a:rPr>
                                        <m:t>𝟐</m:t>
                                      </m:r>
                                    </m:sup>
                                  </m:sSubSup>
                                </m:e>
                              </m:d>
                            </m:e>
                          </m:nary>
                        </m:e>
                      </m:d>
                    </m:oMath>
                  </m:oMathPara>
                </a14:m>
                <a:endParaRPr lang="en-US" b="1" i="1" dirty="0"/>
              </a:p>
            </p:txBody>
          </p:sp>
        </mc:Choice>
        <mc:Fallback>
          <p:sp>
            <p:nvSpPr>
              <p:cNvPr id="11" name="TextBox 10">
                <a:extLst>
                  <a:ext uri="{FF2B5EF4-FFF2-40B4-BE49-F238E27FC236}">
                    <a16:creationId xmlns:a16="http://schemas.microsoft.com/office/drawing/2014/main" id="{76E535AE-0DED-DCB2-5223-783AAB3D8B51}"/>
                  </a:ext>
                </a:extLst>
              </p:cNvPr>
              <p:cNvSpPr txBox="1">
                <a:spLocks noRot="1" noChangeAspect="1" noMove="1" noResize="1" noEditPoints="1" noAdjustHandles="1" noChangeArrowheads="1" noChangeShapeType="1" noTextEdit="1"/>
              </p:cNvSpPr>
              <p:nvPr/>
            </p:nvSpPr>
            <p:spPr>
              <a:xfrm>
                <a:off x="401216" y="1229043"/>
                <a:ext cx="7744977" cy="1310872"/>
              </a:xfrm>
              <a:prstGeom prst="rect">
                <a:avLst/>
              </a:prstGeom>
              <a:blipFill>
                <a:blip r:embed="rId2"/>
                <a:stretch>
                  <a:fillRect l="-236" t="-5581" b="-73953"/>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6F7930D3-7C25-E989-C99A-A714B2E31E97}"/>
              </a:ext>
            </a:extLst>
          </p:cNvPr>
          <p:cNvPicPr>
            <a:picLocks noChangeAspect="1"/>
          </p:cNvPicPr>
          <p:nvPr/>
        </p:nvPicPr>
        <p:blipFill>
          <a:blip r:embed="rId3"/>
          <a:stretch>
            <a:fillRect/>
          </a:stretch>
        </p:blipFill>
        <p:spPr>
          <a:xfrm>
            <a:off x="8146193" y="4453087"/>
            <a:ext cx="892718" cy="619785"/>
          </a:xfrm>
          <a:prstGeom prst="rect">
            <a:avLst/>
          </a:prstGeom>
        </p:spPr>
      </p:pic>
    </p:spTree>
    <p:extLst>
      <p:ext uri="{BB962C8B-B14F-4D97-AF65-F5344CB8AC3E}">
        <p14:creationId xmlns:p14="http://schemas.microsoft.com/office/powerpoint/2010/main" val="1230849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a:extLst>
              <a:ext uri="{FF2B5EF4-FFF2-40B4-BE49-F238E27FC236}">
                <a16:creationId xmlns:a16="http://schemas.microsoft.com/office/drawing/2014/main" id="{365A0424-5B84-5723-A487-B0BAF6076E44}"/>
              </a:ext>
            </a:extLst>
          </p:cNvPr>
          <p:cNvSpPr/>
          <p:nvPr/>
        </p:nvSpPr>
        <p:spPr>
          <a:xfrm>
            <a:off x="7963156" y="2571750"/>
            <a:ext cx="537519" cy="836651"/>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Arrow: Up 4">
            <a:extLst>
              <a:ext uri="{FF2B5EF4-FFF2-40B4-BE49-F238E27FC236}">
                <a16:creationId xmlns:a16="http://schemas.microsoft.com/office/drawing/2014/main" id="{930570CC-18E0-1F42-0C13-5D70A6393053}"/>
              </a:ext>
            </a:extLst>
          </p:cNvPr>
          <p:cNvSpPr/>
          <p:nvPr/>
        </p:nvSpPr>
        <p:spPr>
          <a:xfrm>
            <a:off x="8175541" y="2066668"/>
            <a:ext cx="120479" cy="426308"/>
          </a:xfrm>
          <a:prstGeom prst="up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TextBox 6">
            <a:extLst>
              <a:ext uri="{FF2B5EF4-FFF2-40B4-BE49-F238E27FC236}">
                <a16:creationId xmlns:a16="http://schemas.microsoft.com/office/drawing/2014/main" id="{FC83EBBD-22C3-F1E5-3E88-39DE1919A51A}"/>
              </a:ext>
            </a:extLst>
          </p:cNvPr>
          <p:cNvSpPr txBox="1"/>
          <p:nvPr/>
        </p:nvSpPr>
        <p:spPr>
          <a:xfrm>
            <a:off x="7759269" y="1611782"/>
            <a:ext cx="945292" cy="253916"/>
          </a:xfrm>
          <a:prstGeom prst="rect">
            <a:avLst/>
          </a:prstGeom>
          <a:noFill/>
        </p:spPr>
        <p:txBody>
          <a:bodyPr wrap="square" rtlCol="0">
            <a:spAutoFit/>
          </a:bodyPr>
          <a:lstStyle/>
          <a:p>
            <a:pPr algn="ctr"/>
            <a:r>
              <a:rPr lang="en-US" sz="1050" dirty="0"/>
              <a:t>Initiation</a:t>
            </a: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706C0075-4C3F-01AB-D12E-489D287BF82B}"/>
                  </a:ext>
                </a:extLst>
              </p:cNvPr>
              <p:cNvSpPr txBox="1"/>
              <p:nvPr/>
            </p:nvSpPr>
            <p:spPr>
              <a:xfrm>
                <a:off x="7699030" y="3637688"/>
                <a:ext cx="1065770" cy="744243"/>
              </a:xfrm>
              <a:prstGeom prst="rect">
                <a:avLst/>
              </a:prstGeom>
              <a:noFill/>
            </p:spPr>
            <p:txBody>
              <a:bodyPr wrap="square" rtlCol="0">
                <a:spAutoFit/>
              </a:bodyPr>
              <a:lstStyle/>
              <a:p>
                <a:r>
                  <a:rPr lang="en-US" sz="1050" dirty="0"/>
                  <a:t>CPRATE = 0</a:t>
                </a:r>
              </a:p>
              <a:p>
                <a:endParaRPr lang="en-US" sz="1050" dirty="0"/>
              </a:p>
              <a:p>
                <a:pPr/>
                <a14:m>
                  <m:oMathPara xmlns:m="http://schemas.openxmlformats.org/officeDocument/2006/math">
                    <m:oMathParaPr>
                      <m:jc m:val="centerGroup"/>
                    </m:oMathParaPr>
                    <m:oMath xmlns:m="http://schemas.openxmlformats.org/officeDocument/2006/math">
                      <m:acc>
                        <m:accPr>
                          <m:chr m:val="̅"/>
                          <m:ctrlPr>
                            <a:rPr lang="en-US" sz="1050" b="1" i="1">
                              <a:latin typeface="Cambria Math" panose="02040503050406030204" pitchFamily="18" charset="0"/>
                            </a:rPr>
                          </m:ctrlPr>
                        </m:accPr>
                        <m:e>
                          <m:f>
                            <m:fPr>
                              <m:ctrlPr>
                                <a:rPr lang="en-US" sz="1050" b="1" i="1">
                                  <a:latin typeface="Cambria Math" panose="02040503050406030204" pitchFamily="18" charset="0"/>
                                </a:rPr>
                              </m:ctrlPr>
                            </m:fPr>
                            <m:num>
                              <m:r>
                                <a:rPr lang="en-US" sz="1050" b="1" i="1">
                                  <a:latin typeface="Cambria Math" panose="02040503050406030204" pitchFamily="18" charset="0"/>
                                  <a:ea typeface="Cambria Math" panose="02040503050406030204" pitchFamily="18" charset="0"/>
                                </a:rPr>
                                <m:t>𝝏</m:t>
                              </m:r>
                              <m:r>
                                <a:rPr lang="en-US" sz="1050" b="1" i="1">
                                  <a:latin typeface="Cambria Math" panose="02040503050406030204" pitchFamily="18" charset="0"/>
                                  <a:ea typeface="Cambria Math" panose="02040503050406030204" pitchFamily="18" charset="0"/>
                                </a:rPr>
                                <m:t>𝑶𝑳𝑹</m:t>
                              </m:r>
                            </m:num>
                            <m:den>
                              <m:r>
                                <a:rPr lang="en-US" sz="1050" b="1" i="1">
                                  <a:latin typeface="Cambria Math" panose="02040503050406030204" pitchFamily="18" charset="0"/>
                                  <a:ea typeface="Cambria Math" panose="02040503050406030204" pitchFamily="18" charset="0"/>
                                </a:rPr>
                                <m:t>𝝏</m:t>
                              </m:r>
                              <m:r>
                                <a:rPr lang="en-US" sz="1050" b="1" i="1">
                                  <a:latin typeface="Cambria Math" panose="02040503050406030204" pitchFamily="18" charset="0"/>
                                  <a:ea typeface="Cambria Math" panose="02040503050406030204" pitchFamily="18" charset="0"/>
                                </a:rPr>
                                <m:t>𝒕</m:t>
                              </m:r>
                            </m:den>
                          </m:f>
                        </m:e>
                      </m:acc>
                      <m:r>
                        <a:rPr lang="en-US" sz="1050" b="1" i="1">
                          <a:latin typeface="Cambria Math" panose="02040503050406030204" pitchFamily="18" charset="0"/>
                          <a:ea typeface="Cambria Math" panose="02040503050406030204" pitchFamily="18" charset="0"/>
                        </a:rPr>
                        <m:t>&lt;</m:t>
                      </m:r>
                      <m:r>
                        <a:rPr lang="en-US" sz="1050" b="1" i="1">
                          <a:latin typeface="Cambria Math" panose="02040503050406030204" pitchFamily="18" charset="0"/>
                          <a:ea typeface="Cambria Math" panose="02040503050406030204" pitchFamily="18" charset="0"/>
                        </a:rPr>
                        <m:t>𝟎</m:t>
                      </m:r>
                    </m:oMath>
                  </m:oMathPara>
                </a14:m>
                <a:endParaRPr lang="en-US" sz="1050" dirty="0"/>
              </a:p>
            </p:txBody>
          </p:sp>
        </mc:Choice>
        <mc:Fallback>
          <p:sp>
            <p:nvSpPr>
              <p:cNvPr id="9" name="TextBox 8">
                <a:extLst>
                  <a:ext uri="{FF2B5EF4-FFF2-40B4-BE49-F238E27FC236}">
                    <a16:creationId xmlns:a16="http://schemas.microsoft.com/office/drawing/2014/main" id="{706C0075-4C3F-01AB-D12E-489D287BF82B}"/>
                  </a:ext>
                </a:extLst>
              </p:cNvPr>
              <p:cNvSpPr txBox="1">
                <a:spLocks noRot="1" noChangeAspect="1" noMove="1" noResize="1" noEditPoints="1" noAdjustHandles="1" noChangeArrowheads="1" noChangeShapeType="1" noTextEdit="1"/>
              </p:cNvSpPr>
              <p:nvPr/>
            </p:nvSpPr>
            <p:spPr>
              <a:xfrm>
                <a:off x="7699030" y="3637688"/>
                <a:ext cx="1065770" cy="744243"/>
              </a:xfrm>
              <a:prstGeom prst="rect">
                <a:avLst/>
              </a:prstGeom>
              <a:blipFill>
                <a:blip r:embed="rId2"/>
                <a:stretch>
                  <a:fillRect/>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9C7989AA-5F05-682F-0A95-3F81374A92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0766" y="2634495"/>
            <a:ext cx="4896196" cy="2440627"/>
          </a:xfrm>
          <a:prstGeom prst="rect">
            <a:avLst/>
          </a:prstGeom>
        </p:spPr>
      </p:pic>
      <p:pic>
        <p:nvPicPr>
          <p:cNvPr id="13" name="Picture 12">
            <a:extLst>
              <a:ext uri="{FF2B5EF4-FFF2-40B4-BE49-F238E27FC236}">
                <a16:creationId xmlns:a16="http://schemas.microsoft.com/office/drawing/2014/main" id="{78A0022F-1D67-5471-D78C-242E2FA99D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766" y="317761"/>
            <a:ext cx="4861853" cy="2440627"/>
          </a:xfrm>
          <a:prstGeom prst="rect">
            <a:avLst/>
          </a:prstGeom>
        </p:spPr>
      </p:pic>
      <p:sp>
        <p:nvSpPr>
          <p:cNvPr id="14" name="TextBox 13">
            <a:extLst>
              <a:ext uri="{FF2B5EF4-FFF2-40B4-BE49-F238E27FC236}">
                <a16:creationId xmlns:a16="http://schemas.microsoft.com/office/drawing/2014/main" id="{C03FF52C-B97B-5496-A4E8-F24C7CBD205A}"/>
              </a:ext>
            </a:extLst>
          </p:cNvPr>
          <p:cNvSpPr txBox="1"/>
          <p:nvPr/>
        </p:nvSpPr>
        <p:spPr>
          <a:xfrm>
            <a:off x="0" y="57681"/>
            <a:ext cx="9144000" cy="369332"/>
          </a:xfrm>
          <a:prstGeom prst="rect">
            <a:avLst/>
          </a:prstGeom>
          <a:noFill/>
        </p:spPr>
        <p:txBody>
          <a:bodyPr wrap="square" rtlCol="0">
            <a:spAutoFit/>
          </a:bodyPr>
          <a:lstStyle/>
          <a:p>
            <a:pPr algn="ctr"/>
            <a:r>
              <a:rPr lang="en-US" sz="1800" b="1" dirty="0"/>
              <a:t>Importance of each feature during the convection initiation stage</a:t>
            </a:r>
          </a:p>
        </p:txBody>
      </p:sp>
      <p:sp>
        <p:nvSpPr>
          <p:cNvPr id="16" name="TextBox 15">
            <a:extLst>
              <a:ext uri="{FF2B5EF4-FFF2-40B4-BE49-F238E27FC236}">
                <a16:creationId xmlns:a16="http://schemas.microsoft.com/office/drawing/2014/main" id="{03C34943-448F-9863-C534-87AF005493D4}"/>
              </a:ext>
            </a:extLst>
          </p:cNvPr>
          <p:cNvSpPr txBox="1"/>
          <p:nvPr/>
        </p:nvSpPr>
        <p:spPr>
          <a:xfrm>
            <a:off x="249958" y="676911"/>
            <a:ext cx="2140808" cy="1815882"/>
          </a:xfrm>
          <a:prstGeom prst="rect">
            <a:avLst/>
          </a:prstGeom>
          <a:noFill/>
        </p:spPr>
        <p:txBody>
          <a:bodyPr wrap="square" rtlCol="0">
            <a:spAutoFit/>
          </a:bodyPr>
          <a:lstStyle/>
          <a:p>
            <a:r>
              <a:rPr lang="en-US" dirty="0"/>
              <a:t>Ocean initiation is most strongly associated with the diurnal cycle, vertically integrated moisture convergence, and upper-level thermodynamic and dynamical conditions.</a:t>
            </a:r>
          </a:p>
        </p:txBody>
      </p:sp>
      <p:sp>
        <p:nvSpPr>
          <p:cNvPr id="17" name="TextBox 16">
            <a:extLst>
              <a:ext uri="{FF2B5EF4-FFF2-40B4-BE49-F238E27FC236}">
                <a16:creationId xmlns:a16="http://schemas.microsoft.com/office/drawing/2014/main" id="{AA0B8B31-BBFA-7392-7144-450132A13C2C}"/>
              </a:ext>
            </a:extLst>
          </p:cNvPr>
          <p:cNvSpPr txBox="1"/>
          <p:nvPr/>
        </p:nvSpPr>
        <p:spPr>
          <a:xfrm>
            <a:off x="150154" y="2742691"/>
            <a:ext cx="2286683" cy="2246769"/>
          </a:xfrm>
          <a:prstGeom prst="rect">
            <a:avLst/>
          </a:prstGeom>
          <a:noFill/>
        </p:spPr>
        <p:txBody>
          <a:bodyPr wrap="square" rtlCol="0">
            <a:spAutoFit/>
          </a:bodyPr>
          <a:lstStyle/>
          <a:p>
            <a:r>
              <a:rPr lang="en-US" dirty="0"/>
              <a:t>Land initiation involves the same large-scale controls with the addition of geopotential and thermal integrated fluxes, but also depends strongly on surface thermodynamics, boundary-layer structure, CAPE, and turbulent surface fluxes.</a:t>
            </a:r>
          </a:p>
        </p:txBody>
      </p:sp>
      <p:pic>
        <p:nvPicPr>
          <p:cNvPr id="4" name="Picture 3">
            <a:extLst>
              <a:ext uri="{FF2B5EF4-FFF2-40B4-BE49-F238E27FC236}">
                <a16:creationId xmlns:a16="http://schemas.microsoft.com/office/drawing/2014/main" id="{193150E8-1241-C4AA-0CDE-B622951B286F}"/>
              </a:ext>
            </a:extLst>
          </p:cNvPr>
          <p:cNvPicPr>
            <a:picLocks noChangeAspect="1"/>
          </p:cNvPicPr>
          <p:nvPr/>
        </p:nvPicPr>
        <p:blipFill>
          <a:blip r:embed="rId5"/>
          <a:stretch>
            <a:fillRect/>
          </a:stretch>
        </p:blipFill>
        <p:spPr>
          <a:xfrm>
            <a:off x="8175541" y="4456588"/>
            <a:ext cx="892718" cy="619785"/>
          </a:xfrm>
          <a:prstGeom prst="rect">
            <a:avLst/>
          </a:prstGeom>
        </p:spPr>
      </p:pic>
    </p:spTree>
    <p:extLst>
      <p:ext uri="{BB962C8B-B14F-4D97-AF65-F5344CB8AC3E}">
        <p14:creationId xmlns:p14="http://schemas.microsoft.com/office/powerpoint/2010/main" val="2067589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0" y="0"/>
            <a:ext cx="9144000" cy="426687"/>
          </a:xfrm>
          <a:prstGeom prst="rect">
            <a:avLst/>
          </a:prstGeom>
        </p:spPr>
        <p:txBody>
          <a:bodyPr spcFirstLastPara="1" wrap="square" lIns="91425" tIns="91425" rIns="91425" bIns="91425" anchor="t" anchorCtr="0">
            <a:normAutofit fontScale="90000"/>
          </a:bodyPr>
          <a:lstStyle/>
          <a:p>
            <a:pPr algn="ctr"/>
            <a:r>
              <a:rPr lang="en-US" sz="2000" dirty="0"/>
              <a:t>From Traditional Global Tuning to Process-Consistent Model Development</a:t>
            </a:r>
            <a:br>
              <a:rPr lang="en-US" dirty="0"/>
            </a:br>
            <a:br>
              <a:rPr lang="en-US" sz="1800" dirty="0"/>
            </a:br>
            <a:endParaRPr dirty="0"/>
          </a:p>
        </p:txBody>
      </p:sp>
      <p:sp>
        <p:nvSpPr>
          <p:cNvPr id="92" name="Google Shape;92;p14"/>
          <p:cNvSpPr txBox="1">
            <a:spLocks noGrp="1"/>
          </p:cNvSpPr>
          <p:nvPr>
            <p:ph type="body" idx="1"/>
          </p:nvPr>
        </p:nvSpPr>
        <p:spPr>
          <a:xfrm>
            <a:off x="0" y="426688"/>
            <a:ext cx="9143999" cy="4716812"/>
          </a:xfrm>
          <a:prstGeom prst="rect">
            <a:avLst/>
          </a:prstGeom>
        </p:spPr>
        <p:txBody>
          <a:bodyPr spcFirstLastPara="1" wrap="square" lIns="91425" tIns="91425" rIns="91425" bIns="91425" anchor="t" anchorCtr="0">
            <a:normAutofit fontScale="85000" lnSpcReduction="10000"/>
          </a:bodyPr>
          <a:lstStyle/>
          <a:p>
            <a:pPr marL="146050" indent="0" algn="ctr">
              <a:buNone/>
            </a:pPr>
            <a:r>
              <a:rPr lang="en-US" sz="1600" b="1" dirty="0"/>
              <a:t>The problem</a:t>
            </a:r>
            <a:endParaRPr lang="en-US" dirty="0"/>
          </a:p>
          <a:p>
            <a:pPr marL="146050" indent="0">
              <a:buNone/>
            </a:pPr>
            <a:r>
              <a:rPr lang="en-US" sz="1600" dirty="0"/>
              <a:t>Parameterization calibration is slow and inefficient: improving one performance metric often degrades others.</a:t>
            </a:r>
          </a:p>
          <a:p>
            <a:endParaRPr lang="en-US" b="1" dirty="0"/>
          </a:p>
          <a:p>
            <a:pPr marL="146050" indent="0" algn="ctr">
              <a:buNone/>
            </a:pPr>
            <a:r>
              <a:rPr lang="en-US" sz="1600" b="1" dirty="0"/>
              <a:t>Proposed framework: </a:t>
            </a:r>
            <a:r>
              <a:rPr lang="en-US" sz="1600" dirty="0"/>
              <a:t>PROMETHEUS</a:t>
            </a:r>
            <a:endParaRPr lang="en-US" sz="1600" b="1" dirty="0"/>
          </a:p>
          <a:p>
            <a:pPr marL="146050" indent="0" algn="ctr">
              <a:buNone/>
            </a:pPr>
            <a:r>
              <a:rPr lang="en-US" sz="1600" dirty="0"/>
              <a:t>(</a:t>
            </a:r>
            <a:r>
              <a:rPr lang="en-US" sz="1600" dirty="0" err="1"/>
              <a:t>PROcess</a:t>
            </a:r>
            <a:r>
              <a:rPr lang="en-US" sz="1600" dirty="0"/>
              <a:t>-oriented Model </a:t>
            </a:r>
            <a:r>
              <a:rPr lang="en-US" sz="1600" dirty="0" err="1"/>
              <a:t>dEvelopment</a:t>
            </a:r>
            <a:r>
              <a:rPr lang="en-US" sz="1600" dirty="0"/>
              <a:t> Through </a:t>
            </a:r>
            <a:r>
              <a:rPr lang="en-US" sz="1600" dirty="0" err="1"/>
              <a:t>dEcision</a:t>
            </a:r>
            <a:r>
              <a:rPr lang="en-US" sz="1600" dirty="0"/>
              <a:t> </a:t>
            </a:r>
            <a:r>
              <a:rPr lang="en-US" sz="1600" dirty="0" err="1"/>
              <a:t>tRee</a:t>
            </a:r>
            <a:r>
              <a:rPr lang="en-US" sz="1600" dirty="0"/>
              <a:t> </a:t>
            </a:r>
            <a:r>
              <a:rPr lang="en-US" sz="1600" dirty="0" err="1"/>
              <a:t>HeUristic</a:t>
            </a:r>
            <a:r>
              <a:rPr lang="en-US" sz="1600" dirty="0"/>
              <a:t> System)</a:t>
            </a:r>
          </a:p>
          <a:p>
            <a:endParaRPr lang="en-US" b="1" dirty="0"/>
          </a:p>
          <a:p>
            <a:pPr marL="146050" indent="0">
              <a:buNone/>
            </a:pPr>
            <a:r>
              <a:rPr lang="en-US" dirty="0"/>
              <a:t>PROMETHEUS replaces the traditional cycle of iterative parameterization tuning and global model evaluation by:</a:t>
            </a:r>
          </a:p>
          <a:p>
            <a:endParaRPr lang="en-US" dirty="0"/>
          </a:p>
          <a:p>
            <a:pPr marL="285750" indent="-285750">
              <a:buFont typeface="Arial" panose="020B0604020202020204" pitchFamily="34" charset="0"/>
              <a:buChar char="•"/>
            </a:pPr>
            <a:r>
              <a:rPr lang="en-US" sz="1500" dirty="0"/>
              <a:t>Grouping atmospheric columns, guided by the statistically distinct behavior of a target variable (e.g., OLR tendency), into Column States (physics regimes) associated with distinct combinations of dominant physical processes.</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1500" dirty="0"/>
              <a:t>Optimizing physical parameterizations within each physics regime.</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1500" dirty="0"/>
              <a:t>Evaluating the impact of process-oriented improvements on simulations and forecasts.</a:t>
            </a:r>
          </a:p>
          <a:p>
            <a:pPr algn="ctr"/>
            <a:endParaRPr lang="en-US" sz="1600" b="1" dirty="0"/>
          </a:p>
          <a:p>
            <a:pPr marL="146050" indent="0" algn="ctr">
              <a:buNone/>
            </a:pPr>
            <a:r>
              <a:rPr lang="en-US" sz="1600" b="1" dirty="0"/>
              <a:t>In this presentation, we:</a:t>
            </a:r>
          </a:p>
          <a:p>
            <a:pPr marL="146050" indent="0" algn="ctr">
              <a:buNone/>
            </a:pPr>
            <a:endParaRPr lang="en-US" dirty="0"/>
          </a:p>
          <a:p>
            <a:pPr marL="285750" indent="-285750">
              <a:buFont typeface="Arial" panose="020B0604020202020204" pitchFamily="34" charset="0"/>
              <a:buChar char="•"/>
            </a:pPr>
            <a:r>
              <a:rPr lang="en-US" sz="1500" dirty="0"/>
              <a:t>Demonstrate how interpretable machine learning objectively identifies Column States.</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1500" dirty="0"/>
              <a:t>Illustrate the framework using process studies based on OLR tendency.</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1500" dirty="0"/>
              <a:t>Discuss how the same framework naturally extends to forecast-error diagnosis and weather model improvement</a:t>
            </a:r>
            <a:r>
              <a:rPr lang="en-US" dirty="0"/>
              <a:t>.</a:t>
            </a:r>
          </a:p>
          <a:p>
            <a:pPr marL="0" lvl="0" indent="0" algn="l" rtl="0">
              <a:spcBef>
                <a:spcPts val="0"/>
              </a:spcBef>
              <a:spcAft>
                <a:spcPts val="120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1CFB48-B281-D631-9863-8A830F4A6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5236" y="197485"/>
            <a:ext cx="4803117" cy="2391820"/>
          </a:xfrm>
          <a:prstGeom prst="rect">
            <a:avLst/>
          </a:prstGeom>
        </p:spPr>
      </p:pic>
      <p:pic>
        <p:nvPicPr>
          <p:cNvPr id="10" name="Picture 9">
            <a:extLst>
              <a:ext uri="{FF2B5EF4-FFF2-40B4-BE49-F238E27FC236}">
                <a16:creationId xmlns:a16="http://schemas.microsoft.com/office/drawing/2014/main" id="{C6E191CA-743B-6217-65A6-B9896A1D70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9772" y="2531346"/>
            <a:ext cx="4803117" cy="2543744"/>
          </a:xfrm>
          <a:prstGeom prst="rect">
            <a:avLst/>
          </a:prstGeom>
        </p:spPr>
      </p:pic>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081578C1-C031-D40C-9E78-C14F6593AE52}"/>
                  </a:ext>
                </a:extLst>
              </p:cNvPr>
              <p:cNvSpPr txBox="1"/>
              <p:nvPr/>
            </p:nvSpPr>
            <p:spPr>
              <a:xfrm>
                <a:off x="7583959" y="3300111"/>
                <a:ext cx="1065770" cy="744243"/>
              </a:xfrm>
              <a:prstGeom prst="rect">
                <a:avLst/>
              </a:prstGeom>
              <a:noFill/>
            </p:spPr>
            <p:txBody>
              <a:bodyPr wrap="square" rtlCol="0">
                <a:spAutoFit/>
              </a:bodyPr>
              <a:lstStyle/>
              <a:p>
                <a:r>
                  <a:rPr lang="en-US" sz="1050" dirty="0"/>
                  <a:t>CPRATE &gt; 0</a:t>
                </a:r>
              </a:p>
              <a:p>
                <a:endParaRPr lang="en-US" sz="1050" dirty="0"/>
              </a:p>
              <a:p>
                <a:pPr/>
                <a14:m>
                  <m:oMathPara xmlns:m="http://schemas.openxmlformats.org/officeDocument/2006/math">
                    <m:oMathParaPr>
                      <m:jc m:val="centerGroup"/>
                    </m:oMathParaPr>
                    <m:oMath xmlns:m="http://schemas.openxmlformats.org/officeDocument/2006/math">
                      <m:acc>
                        <m:accPr>
                          <m:chr m:val="̅"/>
                          <m:ctrlPr>
                            <a:rPr lang="en-US" sz="1050" b="1" i="1">
                              <a:latin typeface="Cambria Math" panose="02040503050406030204" pitchFamily="18" charset="0"/>
                            </a:rPr>
                          </m:ctrlPr>
                        </m:accPr>
                        <m:e>
                          <m:f>
                            <m:fPr>
                              <m:ctrlPr>
                                <a:rPr lang="en-US" sz="1050" b="1" i="1">
                                  <a:latin typeface="Cambria Math" panose="02040503050406030204" pitchFamily="18" charset="0"/>
                                </a:rPr>
                              </m:ctrlPr>
                            </m:fPr>
                            <m:num>
                              <m:r>
                                <a:rPr lang="en-US" sz="1050" b="1" i="1">
                                  <a:latin typeface="Cambria Math" panose="02040503050406030204" pitchFamily="18" charset="0"/>
                                  <a:ea typeface="Cambria Math" panose="02040503050406030204" pitchFamily="18" charset="0"/>
                                </a:rPr>
                                <m:t>𝝏</m:t>
                              </m:r>
                              <m:r>
                                <a:rPr lang="en-US" sz="1050" b="1" i="1">
                                  <a:latin typeface="Cambria Math" panose="02040503050406030204" pitchFamily="18" charset="0"/>
                                  <a:ea typeface="Cambria Math" panose="02040503050406030204" pitchFamily="18" charset="0"/>
                                </a:rPr>
                                <m:t>𝑶𝑳𝑹</m:t>
                              </m:r>
                            </m:num>
                            <m:den>
                              <m:r>
                                <a:rPr lang="en-US" sz="1050" b="1" i="1">
                                  <a:latin typeface="Cambria Math" panose="02040503050406030204" pitchFamily="18" charset="0"/>
                                  <a:ea typeface="Cambria Math" panose="02040503050406030204" pitchFamily="18" charset="0"/>
                                </a:rPr>
                                <m:t>𝝏</m:t>
                              </m:r>
                              <m:r>
                                <a:rPr lang="en-US" sz="1050" b="1" i="1">
                                  <a:latin typeface="Cambria Math" panose="02040503050406030204" pitchFamily="18" charset="0"/>
                                  <a:ea typeface="Cambria Math" panose="02040503050406030204" pitchFamily="18" charset="0"/>
                                </a:rPr>
                                <m:t>𝒕</m:t>
                              </m:r>
                            </m:den>
                          </m:f>
                        </m:e>
                      </m:acc>
                      <m:r>
                        <a:rPr lang="en-US" sz="1050" b="1" i="1">
                          <a:latin typeface="Cambria Math" panose="02040503050406030204" pitchFamily="18" charset="0"/>
                          <a:ea typeface="Cambria Math" panose="02040503050406030204" pitchFamily="18" charset="0"/>
                        </a:rPr>
                        <m:t>&lt;</m:t>
                      </m:r>
                      <m:r>
                        <a:rPr lang="en-US" sz="1050" b="1" i="1">
                          <a:latin typeface="Cambria Math" panose="02040503050406030204" pitchFamily="18" charset="0"/>
                          <a:ea typeface="Cambria Math" panose="02040503050406030204" pitchFamily="18" charset="0"/>
                        </a:rPr>
                        <m:t>𝟎</m:t>
                      </m:r>
                    </m:oMath>
                  </m:oMathPara>
                </a14:m>
                <a:endParaRPr lang="en-US" sz="1050" dirty="0"/>
              </a:p>
            </p:txBody>
          </p:sp>
        </mc:Choice>
        <mc:Fallback>
          <p:sp>
            <p:nvSpPr>
              <p:cNvPr id="11" name="TextBox 10">
                <a:extLst>
                  <a:ext uri="{FF2B5EF4-FFF2-40B4-BE49-F238E27FC236}">
                    <a16:creationId xmlns:a16="http://schemas.microsoft.com/office/drawing/2014/main" id="{081578C1-C031-D40C-9E78-C14F6593AE52}"/>
                  </a:ext>
                </a:extLst>
              </p:cNvPr>
              <p:cNvSpPr txBox="1">
                <a:spLocks noRot="1" noChangeAspect="1" noMove="1" noResize="1" noEditPoints="1" noAdjustHandles="1" noChangeArrowheads="1" noChangeShapeType="1" noTextEdit="1"/>
              </p:cNvSpPr>
              <p:nvPr/>
            </p:nvSpPr>
            <p:spPr>
              <a:xfrm>
                <a:off x="7583959" y="3300111"/>
                <a:ext cx="1065770" cy="744243"/>
              </a:xfrm>
              <a:prstGeom prst="rect">
                <a:avLst/>
              </a:prstGeom>
              <a:blipFill>
                <a:blip r:embed="rId4"/>
                <a:stretch>
                  <a:fillRect/>
                </a:stretch>
              </a:blipFill>
            </p:spPr>
            <p:txBody>
              <a:bodyPr/>
              <a:lstStyle/>
              <a:p>
                <a:r>
                  <a:rPr lang="en-US">
                    <a:noFill/>
                  </a:rPr>
                  <a:t> </a:t>
                </a:r>
              </a:p>
            </p:txBody>
          </p:sp>
        </mc:Fallback>
      </mc:AlternateContent>
      <p:grpSp>
        <p:nvGrpSpPr>
          <p:cNvPr id="12" name="Group 11">
            <a:extLst>
              <a:ext uri="{FF2B5EF4-FFF2-40B4-BE49-F238E27FC236}">
                <a16:creationId xmlns:a16="http://schemas.microsoft.com/office/drawing/2014/main" id="{134A2020-04F9-E6B8-594C-F712340C8CB4}"/>
              </a:ext>
            </a:extLst>
          </p:cNvPr>
          <p:cNvGrpSpPr/>
          <p:nvPr/>
        </p:nvGrpSpPr>
        <p:grpSpPr>
          <a:xfrm>
            <a:off x="7583960" y="1578500"/>
            <a:ext cx="764574" cy="1650475"/>
            <a:chOff x="3847069" y="2549727"/>
            <a:chExt cx="910281" cy="2519341"/>
          </a:xfrm>
        </p:grpSpPr>
        <p:sp>
          <p:nvSpPr>
            <p:cNvPr id="13" name="Lightning Bolt 12">
              <a:extLst>
                <a:ext uri="{FF2B5EF4-FFF2-40B4-BE49-F238E27FC236}">
                  <a16:creationId xmlns:a16="http://schemas.microsoft.com/office/drawing/2014/main" id="{ACF0743D-6ACE-CB49-2959-D3EB36A4AF95}"/>
                </a:ext>
              </a:extLst>
            </p:cNvPr>
            <p:cNvSpPr/>
            <p:nvPr/>
          </p:nvSpPr>
          <p:spPr>
            <a:xfrm flipH="1">
              <a:off x="4137450" y="4160618"/>
              <a:ext cx="234779" cy="557767"/>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Lightning Bolt 13">
              <a:extLst>
                <a:ext uri="{FF2B5EF4-FFF2-40B4-BE49-F238E27FC236}">
                  <a16:creationId xmlns:a16="http://schemas.microsoft.com/office/drawing/2014/main" id="{C947A67F-F28E-37FA-9177-79451D827235}"/>
                </a:ext>
              </a:extLst>
            </p:cNvPr>
            <p:cNvSpPr/>
            <p:nvPr/>
          </p:nvSpPr>
          <p:spPr>
            <a:xfrm flipH="1">
              <a:off x="3884139" y="4092654"/>
              <a:ext cx="234779" cy="557767"/>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Cloud 14">
              <a:extLst>
                <a:ext uri="{FF2B5EF4-FFF2-40B4-BE49-F238E27FC236}">
                  <a16:creationId xmlns:a16="http://schemas.microsoft.com/office/drawing/2014/main" id="{141F5248-7539-35B9-1A75-96545482A521}"/>
                </a:ext>
              </a:extLst>
            </p:cNvPr>
            <p:cNvSpPr/>
            <p:nvPr/>
          </p:nvSpPr>
          <p:spPr>
            <a:xfrm>
              <a:off x="3847069" y="2549727"/>
              <a:ext cx="910281" cy="1821811"/>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6" name="Straight Connector 15">
              <a:extLst>
                <a:ext uri="{FF2B5EF4-FFF2-40B4-BE49-F238E27FC236}">
                  <a16:creationId xmlns:a16="http://schemas.microsoft.com/office/drawing/2014/main" id="{59513F3A-DD74-DE8B-1E52-56C10B0D50CC}"/>
                </a:ext>
              </a:extLst>
            </p:cNvPr>
            <p:cNvCxnSpPr>
              <a:cxnSpLocks/>
            </p:cNvCxnSpPr>
            <p:nvPr/>
          </p:nvCxnSpPr>
          <p:spPr>
            <a:xfrm>
              <a:off x="4382528" y="4299738"/>
              <a:ext cx="0" cy="418647"/>
            </a:xfrm>
            <a:prstGeom prst="line">
              <a:avLst/>
            </a:prstGeom>
            <a:ln w="57150">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5FD86EF7-5CB5-0CA9-1795-04072E6BF747}"/>
                </a:ext>
              </a:extLst>
            </p:cNvPr>
            <p:cNvCxnSpPr>
              <a:cxnSpLocks/>
            </p:cNvCxnSpPr>
            <p:nvPr/>
          </p:nvCxnSpPr>
          <p:spPr>
            <a:xfrm>
              <a:off x="4534928" y="4128107"/>
              <a:ext cx="0" cy="418647"/>
            </a:xfrm>
            <a:prstGeom prst="line">
              <a:avLst/>
            </a:prstGeom>
            <a:ln w="57150">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F524646-CE59-4B43-AED8-3D9B35F9952C}"/>
                </a:ext>
              </a:extLst>
            </p:cNvPr>
            <p:cNvCxnSpPr>
              <a:cxnSpLocks/>
            </p:cNvCxnSpPr>
            <p:nvPr/>
          </p:nvCxnSpPr>
          <p:spPr>
            <a:xfrm>
              <a:off x="4514332" y="4650421"/>
              <a:ext cx="0" cy="418647"/>
            </a:xfrm>
            <a:prstGeom prst="line">
              <a:avLst/>
            </a:prstGeom>
            <a:ln w="57150">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grpSp>
      <p:sp>
        <p:nvSpPr>
          <p:cNvPr id="19" name="TextBox 18">
            <a:extLst>
              <a:ext uri="{FF2B5EF4-FFF2-40B4-BE49-F238E27FC236}">
                <a16:creationId xmlns:a16="http://schemas.microsoft.com/office/drawing/2014/main" id="{9288ED13-F556-3BBF-B132-A2619B2FB4F6}"/>
              </a:ext>
            </a:extLst>
          </p:cNvPr>
          <p:cNvSpPr txBox="1"/>
          <p:nvPr/>
        </p:nvSpPr>
        <p:spPr>
          <a:xfrm>
            <a:off x="7523718" y="610739"/>
            <a:ext cx="945292" cy="253916"/>
          </a:xfrm>
          <a:prstGeom prst="rect">
            <a:avLst/>
          </a:prstGeom>
          <a:noFill/>
        </p:spPr>
        <p:txBody>
          <a:bodyPr wrap="square" rtlCol="0">
            <a:spAutoFit/>
          </a:bodyPr>
          <a:lstStyle/>
          <a:p>
            <a:pPr algn="ctr"/>
            <a:r>
              <a:rPr lang="en-US" sz="1050" dirty="0"/>
              <a:t>Growth</a:t>
            </a:r>
          </a:p>
        </p:txBody>
      </p:sp>
      <p:sp>
        <p:nvSpPr>
          <p:cNvPr id="23" name="Arrow: Up 22">
            <a:extLst>
              <a:ext uri="{FF2B5EF4-FFF2-40B4-BE49-F238E27FC236}">
                <a16:creationId xmlns:a16="http://schemas.microsoft.com/office/drawing/2014/main" id="{3E8E5E0E-3491-0115-93BE-69BD1970B080}"/>
              </a:ext>
            </a:extLst>
          </p:cNvPr>
          <p:cNvSpPr/>
          <p:nvPr/>
        </p:nvSpPr>
        <p:spPr>
          <a:xfrm>
            <a:off x="7996364" y="1019965"/>
            <a:ext cx="120479" cy="426308"/>
          </a:xfrm>
          <a:prstGeom prst="up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TextBox 23">
            <a:extLst>
              <a:ext uri="{FF2B5EF4-FFF2-40B4-BE49-F238E27FC236}">
                <a16:creationId xmlns:a16="http://schemas.microsoft.com/office/drawing/2014/main" id="{8AC46B09-628F-4337-F099-8B3EC2821F0C}"/>
              </a:ext>
            </a:extLst>
          </p:cNvPr>
          <p:cNvSpPr txBox="1"/>
          <p:nvPr/>
        </p:nvSpPr>
        <p:spPr>
          <a:xfrm>
            <a:off x="147213" y="650312"/>
            <a:ext cx="2241423" cy="2031325"/>
          </a:xfrm>
          <a:prstGeom prst="rect">
            <a:avLst/>
          </a:prstGeom>
          <a:noFill/>
        </p:spPr>
        <p:txBody>
          <a:bodyPr wrap="square" rtlCol="0">
            <a:spAutoFit/>
          </a:bodyPr>
          <a:lstStyle/>
          <a:p>
            <a:r>
              <a:rPr lang="en-US" dirty="0"/>
              <a:t>Ocean convective growth is dominated by upper-level humidity and ascent, as well as by surface temperature, vertically integrated moisture convergence, and geopotential energy transport.</a:t>
            </a:r>
          </a:p>
        </p:txBody>
      </p:sp>
      <p:sp>
        <p:nvSpPr>
          <p:cNvPr id="25" name="TextBox 24">
            <a:extLst>
              <a:ext uri="{FF2B5EF4-FFF2-40B4-BE49-F238E27FC236}">
                <a16:creationId xmlns:a16="http://schemas.microsoft.com/office/drawing/2014/main" id="{152D033F-2E05-7418-C8A5-791F74B9648C}"/>
              </a:ext>
            </a:extLst>
          </p:cNvPr>
          <p:cNvSpPr txBox="1"/>
          <p:nvPr/>
        </p:nvSpPr>
        <p:spPr>
          <a:xfrm>
            <a:off x="119840" y="2836071"/>
            <a:ext cx="2268796" cy="2246769"/>
          </a:xfrm>
          <a:prstGeom prst="rect">
            <a:avLst/>
          </a:prstGeom>
          <a:noFill/>
        </p:spPr>
        <p:txBody>
          <a:bodyPr wrap="square" rtlCol="0">
            <a:spAutoFit/>
          </a:bodyPr>
          <a:lstStyle/>
          <a:p>
            <a:r>
              <a:rPr lang="en-US" dirty="0"/>
              <a:t>Over land, convective growth depends on the same large-scale controls but is additionally sustained by lower-tropospheric temperature structure, CAPE, moisture convergence, surface latent heat fluxes, and the diurnal cycle.</a:t>
            </a:r>
          </a:p>
        </p:txBody>
      </p:sp>
      <p:sp>
        <p:nvSpPr>
          <p:cNvPr id="27" name="TextBox 26">
            <a:extLst>
              <a:ext uri="{FF2B5EF4-FFF2-40B4-BE49-F238E27FC236}">
                <a16:creationId xmlns:a16="http://schemas.microsoft.com/office/drawing/2014/main" id="{D65542D4-BE9E-9D26-4627-0D940912E8D7}"/>
              </a:ext>
            </a:extLst>
          </p:cNvPr>
          <p:cNvSpPr txBox="1"/>
          <p:nvPr/>
        </p:nvSpPr>
        <p:spPr>
          <a:xfrm>
            <a:off x="0" y="15740"/>
            <a:ext cx="9144000" cy="369332"/>
          </a:xfrm>
          <a:prstGeom prst="rect">
            <a:avLst/>
          </a:prstGeom>
          <a:noFill/>
        </p:spPr>
        <p:txBody>
          <a:bodyPr wrap="square" rtlCol="0">
            <a:spAutoFit/>
          </a:bodyPr>
          <a:lstStyle/>
          <a:p>
            <a:pPr algn="ctr"/>
            <a:r>
              <a:rPr lang="en-US" sz="1800" b="1" dirty="0"/>
              <a:t>Importance of each feature during the convection growth stage</a:t>
            </a:r>
          </a:p>
        </p:txBody>
      </p:sp>
      <p:pic>
        <p:nvPicPr>
          <p:cNvPr id="3" name="Picture 2">
            <a:extLst>
              <a:ext uri="{FF2B5EF4-FFF2-40B4-BE49-F238E27FC236}">
                <a16:creationId xmlns:a16="http://schemas.microsoft.com/office/drawing/2014/main" id="{6EEE2231-7C98-22CD-00DA-C11A2058D55B}"/>
              </a:ext>
            </a:extLst>
          </p:cNvPr>
          <p:cNvPicPr>
            <a:picLocks noChangeAspect="1"/>
          </p:cNvPicPr>
          <p:nvPr/>
        </p:nvPicPr>
        <p:blipFill>
          <a:blip r:embed="rId5"/>
          <a:stretch>
            <a:fillRect/>
          </a:stretch>
        </p:blipFill>
        <p:spPr>
          <a:xfrm>
            <a:off x="8177190" y="4457669"/>
            <a:ext cx="892718" cy="619785"/>
          </a:xfrm>
          <a:prstGeom prst="rect">
            <a:avLst/>
          </a:prstGeom>
        </p:spPr>
      </p:pic>
    </p:spTree>
    <p:extLst>
      <p:ext uri="{BB962C8B-B14F-4D97-AF65-F5344CB8AC3E}">
        <p14:creationId xmlns:p14="http://schemas.microsoft.com/office/powerpoint/2010/main" val="1882424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49EB165F-3643-897D-B86D-D488A978BCFE}"/>
              </a:ext>
            </a:extLst>
          </p:cNvPr>
          <p:cNvSpPr/>
          <p:nvPr/>
        </p:nvSpPr>
        <p:spPr>
          <a:xfrm>
            <a:off x="5797064" y="442290"/>
            <a:ext cx="3070102" cy="975326"/>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45" name="Rectangle: Rounded Corners 44">
            <a:extLst>
              <a:ext uri="{FF2B5EF4-FFF2-40B4-BE49-F238E27FC236}">
                <a16:creationId xmlns:a16="http://schemas.microsoft.com/office/drawing/2014/main" id="{4ECEA2D0-C8EC-06A9-3B90-C119C900D6D7}"/>
              </a:ext>
            </a:extLst>
          </p:cNvPr>
          <p:cNvSpPr/>
          <p:nvPr/>
        </p:nvSpPr>
        <p:spPr>
          <a:xfrm>
            <a:off x="272552" y="503545"/>
            <a:ext cx="3070102" cy="97532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43" name="Rectangle: Rounded Corners 42">
            <a:extLst>
              <a:ext uri="{FF2B5EF4-FFF2-40B4-BE49-F238E27FC236}">
                <a16:creationId xmlns:a16="http://schemas.microsoft.com/office/drawing/2014/main" id="{3E7A4B80-BA7B-11E0-034D-0576DD5061A6}"/>
              </a:ext>
            </a:extLst>
          </p:cNvPr>
          <p:cNvSpPr/>
          <p:nvPr/>
        </p:nvSpPr>
        <p:spPr>
          <a:xfrm>
            <a:off x="272552" y="3885123"/>
            <a:ext cx="8594612" cy="1173352"/>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grpSp>
        <p:nvGrpSpPr>
          <p:cNvPr id="2" name="Group 1">
            <a:extLst>
              <a:ext uri="{FF2B5EF4-FFF2-40B4-BE49-F238E27FC236}">
                <a16:creationId xmlns:a16="http://schemas.microsoft.com/office/drawing/2014/main" id="{E800B857-0A0D-FE3F-ED47-E9E2718FED9C}"/>
              </a:ext>
            </a:extLst>
          </p:cNvPr>
          <p:cNvGrpSpPr/>
          <p:nvPr/>
        </p:nvGrpSpPr>
        <p:grpSpPr>
          <a:xfrm>
            <a:off x="5911078" y="1702421"/>
            <a:ext cx="2342023" cy="1738659"/>
            <a:chOff x="5041556" y="800544"/>
            <a:chExt cx="6195356" cy="2980624"/>
          </a:xfrm>
        </p:grpSpPr>
        <p:cxnSp>
          <p:nvCxnSpPr>
            <p:cNvPr id="3" name="Straight Connector 2">
              <a:extLst>
                <a:ext uri="{FF2B5EF4-FFF2-40B4-BE49-F238E27FC236}">
                  <a16:creationId xmlns:a16="http://schemas.microsoft.com/office/drawing/2014/main" id="{C9FF041D-90C6-58BA-2251-EEE9E7013B88}"/>
                </a:ext>
              </a:extLst>
            </p:cNvPr>
            <p:cNvCxnSpPr/>
            <p:nvPr/>
          </p:nvCxnSpPr>
          <p:spPr>
            <a:xfrm>
              <a:off x="6741367" y="3759066"/>
              <a:ext cx="17445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52B5E436-1ECB-65D3-E68A-AFC6F56BA5E3}"/>
                </a:ext>
              </a:extLst>
            </p:cNvPr>
            <p:cNvCxnSpPr>
              <a:cxnSpLocks/>
            </p:cNvCxnSpPr>
            <p:nvPr/>
          </p:nvCxnSpPr>
          <p:spPr>
            <a:xfrm>
              <a:off x="8620104" y="2994967"/>
              <a:ext cx="36743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F210A3B7-CFC1-B5C2-E64B-A813EF58E20C}"/>
                </a:ext>
              </a:extLst>
            </p:cNvPr>
            <p:cNvCxnSpPr>
              <a:cxnSpLocks/>
            </p:cNvCxnSpPr>
            <p:nvPr/>
          </p:nvCxnSpPr>
          <p:spPr>
            <a:xfrm flipH="1">
              <a:off x="6741367" y="3161522"/>
              <a:ext cx="412172" cy="597545"/>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A7DCCDAD-7DB7-BAA0-3EAF-BC185B133A64}"/>
                </a:ext>
              </a:extLst>
            </p:cNvPr>
            <p:cNvCxnSpPr>
              <a:cxnSpLocks/>
            </p:cNvCxnSpPr>
            <p:nvPr/>
          </p:nvCxnSpPr>
          <p:spPr>
            <a:xfrm flipH="1">
              <a:off x="8498688" y="2994967"/>
              <a:ext cx="501635" cy="764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075F53F0-FDB8-886A-28DE-814A38E45490}"/>
                </a:ext>
              </a:extLst>
            </p:cNvPr>
            <p:cNvCxnSpPr>
              <a:cxnSpLocks/>
            </p:cNvCxnSpPr>
            <p:nvPr/>
          </p:nvCxnSpPr>
          <p:spPr>
            <a:xfrm flipV="1">
              <a:off x="6741367" y="1564644"/>
              <a:ext cx="0" cy="2194423"/>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0D05B24-1BFE-3017-5682-A56385F7153D}"/>
                </a:ext>
              </a:extLst>
            </p:cNvPr>
            <p:cNvCxnSpPr>
              <a:cxnSpLocks/>
            </p:cNvCxnSpPr>
            <p:nvPr/>
          </p:nvCxnSpPr>
          <p:spPr>
            <a:xfrm flipV="1">
              <a:off x="9000323" y="800544"/>
              <a:ext cx="0" cy="2194423"/>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CA65B475-8873-9FC4-C140-697ACF9E4E34}"/>
                </a:ext>
              </a:extLst>
            </p:cNvPr>
            <p:cNvCxnSpPr>
              <a:cxnSpLocks/>
            </p:cNvCxnSpPr>
            <p:nvPr/>
          </p:nvCxnSpPr>
          <p:spPr>
            <a:xfrm flipV="1">
              <a:off x="8498688" y="1564644"/>
              <a:ext cx="0" cy="21944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CD1A9A9-B8A5-220E-1E74-11420CF00C53}"/>
                </a:ext>
              </a:extLst>
            </p:cNvPr>
            <p:cNvCxnSpPr/>
            <p:nvPr/>
          </p:nvCxnSpPr>
          <p:spPr>
            <a:xfrm>
              <a:off x="7255782" y="800544"/>
              <a:ext cx="17445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FB6E026-4155-3ED0-93AC-3C51C038E2DB}"/>
                </a:ext>
              </a:extLst>
            </p:cNvPr>
            <p:cNvCxnSpPr/>
            <p:nvPr/>
          </p:nvCxnSpPr>
          <p:spPr>
            <a:xfrm>
              <a:off x="6754147" y="1564644"/>
              <a:ext cx="17445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2853C10-6550-A401-F614-42450365134C}"/>
                </a:ext>
              </a:extLst>
            </p:cNvPr>
            <p:cNvCxnSpPr>
              <a:cxnSpLocks/>
            </p:cNvCxnSpPr>
            <p:nvPr/>
          </p:nvCxnSpPr>
          <p:spPr>
            <a:xfrm flipV="1">
              <a:off x="6741366" y="800544"/>
              <a:ext cx="501636" cy="764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6826263-C670-78F9-4678-05680FD38708}"/>
                </a:ext>
              </a:extLst>
            </p:cNvPr>
            <p:cNvCxnSpPr>
              <a:cxnSpLocks/>
            </p:cNvCxnSpPr>
            <p:nvPr/>
          </p:nvCxnSpPr>
          <p:spPr>
            <a:xfrm flipV="1">
              <a:off x="8485907" y="800544"/>
              <a:ext cx="501636" cy="764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D00EE87-9F5F-293D-2E1C-1B8610C25D5A}"/>
                </a:ext>
              </a:extLst>
            </p:cNvPr>
            <p:cNvCxnSpPr/>
            <p:nvPr/>
          </p:nvCxnSpPr>
          <p:spPr>
            <a:xfrm>
              <a:off x="6754147" y="2136140"/>
              <a:ext cx="17445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E484FDD-6F28-4261-0134-70C0FEB6C27E}"/>
                </a:ext>
              </a:extLst>
            </p:cNvPr>
            <p:cNvCxnSpPr/>
            <p:nvPr/>
          </p:nvCxnSpPr>
          <p:spPr>
            <a:xfrm>
              <a:off x="6741367" y="2661853"/>
              <a:ext cx="17445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792065F-7328-3A4B-4BDA-EDCCB0991267}"/>
                </a:ext>
              </a:extLst>
            </p:cNvPr>
            <p:cNvCxnSpPr>
              <a:cxnSpLocks/>
            </p:cNvCxnSpPr>
            <p:nvPr/>
          </p:nvCxnSpPr>
          <p:spPr>
            <a:xfrm>
              <a:off x="6741366" y="3195461"/>
              <a:ext cx="177010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1D63B088-FF59-B70F-05F7-B6299AF6DDB9}"/>
                </a:ext>
              </a:extLst>
            </p:cNvPr>
            <p:cNvCxnSpPr>
              <a:cxnSpLocks/>
            </p:cNvCxnSpPr>
            <p:nvPr/>
          </p:nvCxnSpPr>
          <p:spPr>
            <a:xfrm flipH="1">
              <a:off x="6786097" y="2669748"/>
              <a:ext cx="367442" cy="525712"/>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B30C1E4-2928-7102-C898-ECDDDE6C6873}"/>
                </a:ext>
              </a:extLst>
            </p:cNvPr>
            <p:cNvCxnSpPr>
              <a:cxnSpLocks/>
            </p:cNvCxnSpPr>
            <p:nvPr/>
          </p:nvCxnSpPr>
          <p:spPr>
            <a:xfrm flipH="1">
              <a:off x="6766927" y="2132195"/>
              <a:ext cx="367442" cy="525712"/>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65A1269-4FFA-2982-093D-3A913AA0BAE9}"/>
                </a:ext>
              </a:extLst>
            </p:cNvPr>
            <p:cNvCxnSpPr>
              <a:cxnSpLocks/>
            </p:cNvCxnSpPr>
            <p:nvPr/>
          </p:nvCxnSpPr>
          <p:spPr>
            <a:xfrm flipH="1">
              <a:off x="6795683" y="1562671"/>
              <a:ext cx="437733" cy="569523"/>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E11EDDDE-6366-3381-EF29-1B0F04E7F684}"/>
                </a:ext>
              </a:extLst>
            </p:cNvPr>
            <p:cNvCxnSpPr>
              <a:cxnSpLocks/>
            </p:cNvCxnSpPr>
            <p:nvPr/>
          </p:nvCxnSpPr>
          <p:spPr>
            <a:xfrm flipV="1">
              <a:off x="8511469" y="1466765"/>
              <a:ext cx="476074" cy="66542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5E1ED0A0-AD87-1DF2-22B3-ABB7CB59EFDD}"/>
                </a:ext>
              </a:extLst>
            </p:cNvPr>
            <p:cNvCxnSpPr>
              <a:cxnSpLocks/>
            </p:cNvCxnSpPr>
            <p:nvPr/>
          </p:nvCxnSpPr>
          <p:spPr>
            <a:xfrm flipV="1">
              <a:off x="8514662" y="2004127"/>
              <a:ext cx="476074" cy="665428"/>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4B70B9B-3138-962B-B363-FE16D9A7B1E0}"/>
                </a:ext>
              </a:extLst>
            </p:cNvPr>
            <p:cNvCxnSpPr>
              <a:cxnSpLocks/>
            </p:cNvCxnSpPr>
            <p:nvPr/>
          </p:nvCxnSpPr>
          <p:spPr>
            <a:xfrm flipV="1">
              <a:off x="8508273" y="2515429"/>
              <a:ext cx="476074" cy="665428"/>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2AC30AF-7FE0-FF1E-1D24-C1D94C9D2FBB}"/>
                </a:ext>
              </a:extLst>
            </p:cNvPr>
            <p:cNvCxnSpPr>
              <a:cxnSpLocks/>
            </p:cNvCxnSpPr>
            <p:nvPr/>
          </p:nvCxnSpPr>
          <p:spPr>
            <a:xfrm>
              <a:off x="8632884" y="2483855"/>
              <a:ext cx="36743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2DF42CCC-C977-AE63-D98C-AE47995068F8}"/>
                </a:ext>
              </a:extLst>
            </p:cNvPr>
            <p:cNvCxnSpPr>
              <a:cxnSpLocks/>
            </p:cNvCxnSpPr>
            <p:nvPr/>
          </p:nvCxnSpPr>
          <p:spPr>
            <a:xfrm>
              <a:off x="8632884" y="1972947"/>
              <a:ext cx="36743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33623B4-3F31-BA44-5472-6DEEFF13F205}"/>
                </a:ext>
              </a:extLst>
            </p:cNvPr>
            <p:cNvCxnSpPr>
              <a:cxnSpLocks/>
            </p:cNvCxnSpPr>
            <p:nvPr/>
          </p:nvCxnSpPr>
          <p:spPr>
            <a:xfrm>
              <a:off x="8616908" y="1466765"/>
              <a:ext cx="36743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67D6CDA-33DB-F0F2-74A3-F7E254A61D51}"/>
                </a:ext>
              </a:extLst>
            </p:cNvPr>
            <p:cNvCxnSpPr/>
            <p:nvPr/>
          </p:nvCxnSpPr>
          <p:spPr>
            <a:xfrm>
              <a:off x="8508273" y="3781168"/>
              <a:ext cx="17445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DDE69237-7A6B-AC04-21C8-574B5DCEB37C}"/>
                </a:ext>
              </a:extLst>
            </p:cNvPr>
            <p:cNvCxnSpPr>
              <a:cxnSpLocks/>
            </p:cNvCxnSpPr>
            <p:nvPr/>
          </p:nvCxnSpPr>
          <p:spPr>
            <a:xfrm flipH="1">
              <a:off x="10230449" y="3002272"/>
              <a:ext cx="501635" cy="764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5557DA6B-23A0-8FB8-0790-29347ACA0307}"/>
                </a:ext>
              </a:extLst>
            </p:cNvPr>
            <p:cNvCxnSpPr/>
            <p:nvPr/>
          </p:nvCxnSpPr>
          <p:spPr>
            <a:xfrm>
              <a:off x="8990737" y="2994967"/>
              <a:ext cx="17445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546ECCD-4CB1-6461-4D43-3F84A84AEF90}"/>
                </a:ext>
              </a:extLst>
            </p:cNvPr>
            <p:cNvCxnSpPr/>
            <p:nvPr/>
          </p:nvCxnSpPr>
          <p:spPr>
            <a:xfrm>
              <a:off x="9466812" y="2237376"/>
              <a:ext cx="17445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6530D604-D197-94A6-F70E-83BF1053F963}"/>
                </a:ext>
              </a:extLst>
            </p:cNvPr>
            <p:cNvCxnSpPr>
              <a:cxnSpLocks/>
            </p:cNvCxnSpPr>
            <p:nvPr/>
          </p:nvCxnSpPr>
          <p:spPr>
            <a:xfrm flipH="1">
              <a:off x="8984347" y="2240533"/>
              <a:ext cx="501635" cy="764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F99E6BDC-FCA5-6F9B-0025-3E8FAE49EE9A}"/>
                </a:ext>
              </a:extLst>
            </p:cNvPr>
            <p:cNvCxnSpPr>
              <a:cxnSpLocks/>
            </p:cNvCxnSpPr>
            <p:nvPr/>
          </p:nvCxnSpPr>
          <p:spPr>
            <a:xfrm flipH="1">
              <a:off x="10735277" y="2240533"/>
              <a:ext cx="501635" cy="764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A78E7384-0043-A7D4-9304-62CE2C9AD46F}"/>
                </a:ext>
              </a:extLst>
            </p:cNvPr>
            <p:cNvCxnSpPr>
              <a:cxnSpLocks/>
            </p:cNvCxnSpPr>
            <p:nvPr/>
          </p:nvCxnSpPr>
          <p:spPr>
            <a:xfrm>
              <a:off x="9000323" y="2237376"/>
              <a:ext cx="46648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DDC2AE95-E063-F409-5E03-4557B2CB9E14}"/>
                </a:ext>
              </a:extLst>
            </p:cNvPr>
            <p:cNvCxnSpPr/>
            <p:nvPr/>
          </p:nvCxnSpPr>
          <p:spPr>
            <a:xfrm>
              <a:off x="5041556" y="3781168"/>
              <a:ext cx="174454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86E5079-08F9-5AF6-4FCF-8828361EF075}"/>
                </a:ext>
              </a:extLst>
            </p:cNvPr>
            <p:cNvCxnSpPr>
              <a:cxnSpLocks/>
            </p:cNvCxnSpPr>
            <p:nvPr/>
          </p:nvCxnSpPr>
          <p:spPr>
            <a:xfrm flipH="1">
              <a:off x="5084691" y="3059396"/>
              <a:ext cx="471280" cy="674310"/>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EB40FF2-0B4C-EFA3-6E1D-8ED2B0174A73}"/>
                </a:ext>
              </a:extLst>
            </p:cNvPr>
            <p:cNvCxnSpPr>
              <a:cxnSpLocks/>
            </p:cNvCxnSpPr>
            <p:nvPr/>
          </p:nvCxnSpPr>
          <p:spPr>
            <a:xfrm flipV="1">
              <a:off x="5520826" y="3059396"/>
              <a:ext cx="1361126" cy="4147"/>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4614146-370A-ED04-9729-0D65BF0FAEB8}"/>
                </a:ext>
              </a:extLst>
            </p:cNvPr>
            <p:cNvCxnSpPr>
              <a:cxnSpLocks/>
            </p:cNvCxnSpPr>
            <p:nvPr/>
          </p:nvCxnSpPr>
          <p:spPr>
            <a:xfrm>
              <a:off x="6236934" y="2127755"/>
              <a:ext cx="826100" cy="12315"/>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9B40F4B6-35E9-2D07-6E0C-78683C7B6753}"/>
                </a:ext>
              </a:extLst>
            </p:cNvPr>
            <p:cNvCxnSpPr>
              <a:cxnSpLocks/>
            </p:cNvCxnSpPr>
            <p:nvPr/>
          </p:nvCxnSpPr>
          <p:spPr>
            <a:xfrm flipH="1">
              <a:off x="5555971" y="2140070"/>
              <a:ext cx="680963" cy="911582"/>
            </a:xfrm>
            <a:prstGeom prst="line">
              <a:avLst/>
            </a:prstGeom>
          </p:spPr>
          <p:style>
            <a:lnRef idx="2">
              <a:schemeClr val="accent1"/>
            </a:lnRef>
            <a:fillRef idx="0">
              <a:schemeClr val="accent1"/>
            </a:fillRef>
            <a:effectRef idx="1">
              <a:schemeClr val="accent1"/>
            </a:effectRef>
            <a:fontRef idx="minor">
              <a:schemeClr val="tx1"/>
            </a:fontRef>
          </p:style>
        </p:cxnSp>
      </p:grpSp>
      <p:sp>
        <p:nvSpPr>
          <p:cNvPr id="38" name="TextBox 37">
            <a:extLst>
              <a:ext uri="{FF2B5EF4-FFF2-40B4-BE49-F238E27FC236}">
                <a16:creationId xmlns:a16="http://schemas.microsoft.com/office/drawing/2014/main" id="{479BF768-6ED5-EE5D-9060-3A45B214FBD1}"/>
              </a:ext>
            </a:extLst>
          </p:cNvPr>
          <p:cNvSpPr txBox="1"/>
          <p:nvPr/>
        </p:nvSpPr>
        <p:spPr>
          <a:xfrm>
            <a:off x="5911078" y="480951"/>
            <a:ext cx="2668870" cy="992579"/>
          </a:xfrm>
          <a:prstGeom prst="rect">
            <a:avLst/>
          </a:prstGeom>
          <a:noFill/>
        </p:spPr>
        <p:txBody>
          <a:bodyPr wrap="square" rtlCol="0">
            <a:spAutoFit/>
          </a:bodyPr>
          <a:lstStyle/>
          <a:p>
            <a:pPr defTabSz="685800">
              <a:buClrTx/>
            </a:pPr>
            <a:r>
              <a:rPr lang="en-US" sz="1800" b="1" kern="1200" dirty="0">
                <a:solidFill>
                  <a:prstClr val="black"/>
                </a:solidFill>
                <a:latin typeface="Aptos" panose="02110004020202020204"/>
                <a:ea typeface="+mn-ea"/>
                <a:cs typeface="+mn-cs"/>
              </a:rPr>
              <a:t>Physics:</a:t>
            </a:r>
            <a:r>
              <a:rPr lang="en-US" sz="1350" b="1" kern="1200" dirty="0">
                <a:solidFill>
                  <a:prstClr val="black"/>
                </a:solidFill>
                <a:latin typeface="Aptos" panose="02110004020202020204"/>
                <a:ea typeface="+mn-ea"/>
                <a:cs typeface="+mn-cs"/>
              </a:rPr>
              <a:t> </a:t>
            </a:r>
            <a:r>
              <a:rPr lang="en-US" sz="1350" kern="1200" dirty="0">
                <a:solidFill>
                  <a:prstClr val="black"/>
                </a:solidFill>
                <a:latin typeface="Aptos" panose="02110004020202020204"/>
                <a:ea typeface="+mn-ea"/>
                <a:cs typeface="+mn-cs"/>
              </a:rPr>
              <a:t>Parameterizations of unresolved physical processes on each vertical column of the model (one-dimensional)</a:t>
            </a:r>
          </a:p>
        </p:txBody>
      </p:sp>
      <p:sp>
        <p:nvSpPr>
          <p:cNvPr id="44" name="TextBox 43">
            <a:extLst>
              <a:ext uri="{FF2B5EF4-FFF2-40B4-BE49-F238E27FC236}">
                <a16:creationId xmlns:a16="http://schemas.microsoft.com/office/drawing/2014/main" id="{84D1E81D-6193-48B1-ABEA-F8CA4E6DD2F4}"/>
              </a:ext>
            </a:extLst>
          </p:cNvPr>
          <p:cNvSpPr txBox="1"/>
          <p:nvPr/>
        </p:nvSpPr>
        <p:spPr>
          <a:xfrm>
            <a:off x="417196" y="3859334"/>
            <a:ext cx="8309609" cy="1246495"/>
          </a:xfrm>
          <a:prstGeom prst="rect">
            <a:avLst/>
          </a:prstGeom>
          <a:noFill/>
        </p:spPr>
        <p:txBody>
          <a:bodyPr wrap="square" rtlCol="0">
            <a:spAutoFit/>
          </a:bodyPr>
          <a:lstStyle/>
          <a:p>
            <a:pPr defTabSz="685800">
              <a:buClrTx/>
            </a:pPr>
            <a:r>
              <a:rPr lang="en-US" sz="1500" b="1" kern="1200" dirty="0">
                <a:solidFill>
                  <a:prstClr val="black"/>
                </a:solidFill>
                <a:latin typeface="Aptos" panose="02110004020202020204"/>
                <a:ea typeface="+mn-ea"/>
                <a:cs typeface="+mn-cs"/>
              </a:rPr>
              <a:t>Most simulation and forecast errors originate in the representation of unresolved physical processes and their coupling to the resolved flow. </a:t>
            </a:r>
          </a:p>
          <a:p>
            <a:pPr defTabSz="685800">
              <a:buClrTx/>
            </a:pPr>
            <a:endParaRPr lang="en-US" sz="1500" b="1" kern="1200" dirty="0">
              <a:solidFill>
                <a:prstClr val="black"/>
              </a:solidFill>
              <a:latin typeface="Aptos" panose="02110004020202020204"/>
              <a:ea typeface="+mn-ea"/>
              <a:cs typeface="+mn-cs"/>
            </a:endParaRPr>
          </a:p>
          <a:p>
            <a:pPr defTabSz="685800">
              <a:buClrTx/>
            </a:pPr>
            <a:r>
              <a:rPr lang="en-US" sz="1500" b="1" kern="1200" dirty="0">
                <a:solidFill>
                  <a:prstClr val="black"/>
                </a:solidFill>
                <a:latin typeface="Aptos" panose="02110004020202020204"/>
                <a:ea typeface="+mn-ea"/>
                <a:cs typeface="+mn-cs"/>
              </a:rPr>
              <a:t>One way to improve the Physics is to use Single-column models to isolate the physical parameterizations by prescribing the large-scale dynamics.</a:t>
            </a:r>
          </a:p>
        </p:txBody>
      </p:sp>
      <p:pic>
        <p:nvPicPr>
          <p:cNvPr id="57" name="Picture 56">
            <a:extLst>
              <a:ext uri="{FF2B5EF4-FFF2-40B4-BE49-F238E27FC236}">
                <a16:creationId xmlns:a16="http://schemas.microsoft.com/office/drawing/2014/main" id="{1A9AC8E3-3CB2-2A0D-7856-4EF460F80705}"/>
              </a:ext>
            </a:extLst>
          </p:cNvPr>
          <p:cNvPicPr>
            <a:picLocks noChangeAspect="1"/>
          </p:cNvPicPr>
          <p:nvPr/>
        </p:nvPicPr>
        <p:blipFill>
          <a:blip r:embed="rId2">
            <a:extLst>
              <a:ext uri="{28A0092B-C50C-407E-A947-70E740481C1C}">
                <a14:useLocalDpi xmlns:a14="http://schemas.microsoft.com/office/drawing/2010/main" val="0"/>
              </a:ext>
            </a:extLst>
          </a:blip>
          <a:srcRect l="9994" t="10521" r="9033" b="9502"/>
          <a:stretch>
            <a:fillRect/>
          </a:stretch>
        </p:blipFill>
        <p:spPr>
          <a:xfrm>
            <a:off x="791928" y="1503665"/>
            <a:ext cx="2413033" cy="2383317"/>
          </a:xfrm>
          <a:prstGeom prst="rect">
            <a:avLst/>
          </a:prstGeom>
        </p:spPr>
      </p:pic>
      <p:sp>
        <p:nvSpPr>
          <p:cNvPr id="51" name="TextBox 50">
            <a:extLst>
              <a:ext uri="{FF2B5EF4-FFF2-40B4-BE49-F238E27FC236}">
                <a16:creationId xmlns:a16="http://schemas.microsoft.com/office/drawing/2014/main" id="{6AD19151-74DB-D030-0E8B-AE7BA075746B}"/>
              </a:ext>
            </a:extLst>
          </p:cNvPr>
          <p:cNvSpPr txBox="1"/>
          <p:nvPr/>
        </p:nvSpPr>
        <p:spPr>
          <a:xfrm>
            <a:off x="312345" y="620893"/>
            <a:ext cx="2892615" cy="784830"/>
          </a:xfrm>
          <a:prstGeom prst="rect">
            <a:avLst/>
          </a:prstGeom>
          <a:noFill/>
        </p:spPr>
        <p:txBody>
          <a:bodyPr wrap="square" rtlCol="0">
            <a:spAutoFit/>
          </a:bodyPr>
          <a:lstStyle/>
          <a:p>
            <a:pPr defTabSz="685800">
              <a:buClrTx/>
            </a:pPr>
            <a:r>
              <a:rPr lang="en-US" sz="1800" b="1" kern="1200" dirty="0">
                <a:solidFill>
                  <a:prstClr val="black"/>
                </a:solidFill>
                <a:latin typeface="Aptos" panose="02110004020202020204"/>
                <a:ea typeface="+mn-ea"/>
                <a:cs typeface="+mn-cs"/>
              </a:rPr>
              <a:t>Dynamics:</a:t>
            </a:r>
            <a:r>
              <a:rPr lang="en-US" sz="1350" b="1" kern="1200" dirty="0">
                <a:solidFill>
                  <a:prstClr val="black"/>
                </a:solidFill>
                <a:latin typeface="Aptos" panose="02110004020202020204"/>
                <a:ea typeface="+mn-ea"/>
                <a:cs typeface="+mn-cs"/>
              </a:rPr>
              <a:t> </a:t>
            </a:r>
            <a:r>
              <a:rPr lang="en-US" sz="1350" kern="1200" dirty="0">
                <a:solidFill>
                  <a:prstClr val="black"/>
                </a:solidFill>
                <a:latin typeface="Aptos" panose="02110004020202020204"/>
                <a:ea typeface="+mn-ea"/>
                <a:cs typeface="+mn-cs"/>
              </a:rPr>
              <a:t>Numerical solution of the governing atmospheric equations</a:t>
            </a:r>
          </a:p>
        </p:txBody>
      </p:sp>
      <p:sp>
        <p:nvSpPr>
          <p:cNvPr id="52" name="TextBox 51">
            <a:extLst>
              <a:ext uri="{FF2B5EF4-FFF2-40B4-BE49-F238E27FC236}">
                <a16:creationId xmlns:a16="http://schemas.microsoft.com/office/drawing/2014/main" id="{A43F4D9E-1048-3224-03FC-C5B019AC5E46}"/>
              </a:ext>
            </a:extLst>
          </p:cNvPr>
          <p:cNvSpPr txBox="1"/>
          <p:nvPr/>
        </p:nvSpPr>
        <p:spPr>
          <a:xfrm>
            <a:off x="0" y="10835"/>
            <a:ext cx="9144000" cy="369332"/>
          </a:xfrm>
          <a:prstGeom prst="rect">
            <a:avLst/>
          </a:prstGeom>
          <a:noFill/>
        </p:spPr>
        <p:txBody>
          <a:bodyPr wrap="square" rtlCol="0">
            <a:spAutoFit/>
          </a:bodyPr>
          <a:lstStyle/>
          <a:p>
            <a:pPr algn="ctr" defTabSz="685800">
              <a:buClrTx/>
            </a:pPr>
            <a:r>
              <a:rPr lang="en-US" sz="1800" kern="1200" dirty="0">
                <a:solidFill>
                  <a:prstClr val="black"/>
                </a:solidFill>
                <a:latin typeface="Aptos" panose="02110004020202020204"/>
                <a:ea typeface="+mn-ea"/>
                <a:cs typeface="+mn-cs"/>
              </a:rPr>
              <a:t>General Circulation Models: Dynamics and Physics</a:t>
            </a:r>
          </a:p>
        </p:txBody>
      </p:sp>
      <p:sp>
        <p:nvSpPr>
          <p:cNvPr id="41" name="Arrow: Left-Right 40">
            <a:extLst>
              <a:ext uri="{FF2B5EF4-FFF2-40B4-BE49-F238E27FC236}">
                <a16:creationId xmlns:a16="http://schemas.microsoft.com/office/drawing/2014/main" id="{33FA52CF-E200-D27F-9EA4-F00590CD3656}"/>
              </a:ext>
            </a:extLst>
          </p:cNvPr>
          <p:cNvSpPr/>
          <p:nvPr/>
        </p:nvSpPr>
        <p:spPr>
          <a:xfrm>
            <a:off x="3342654" y="2064120"/>
            <a:ext cx="2289409" cy="881975"/>
          </a:xfrm>
          <a:prstGeom prst="lef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42" name="TextBox 41">
            <a:extLst>
              <a:ext uri="{FF2B5EF4-FFF2-40B4-BE49-F238E27FC236}">
                <a16:creationId xmlns:a16="http://schemas.microsoft.com/office/drawing/2014/main" id="{68A07200-838C-E2D3-B77A-3B6024433583}"/>
              </a:ext>
            </a:extLst>
          </p:cNvPr>
          <p:cNvSpPr txBox="1"/>
          <p:nvPr/>
        </p:nvSpPr>
        <p:spPr>
          <a:xfrm>
            <a:off x="3778995" y="2373438"/>
            <a:ext cx="1675309" cy="300082"/>
          </a:xfrm>
          <a:prstGeom prst="rect">
            <a:avLst/>
          </a:prstGeom>
          <a:noFill/>
        </p:spPr>
        <p:txBody>
          <a:bodyPr wrap="square" rtlCol="0">
            <a:spAutoFit/>
          </a:bodyPr>
          <a:lstStyle/>
          <a:p>
            <a:pPr defTabSz="685800">
              <a:buClrTx/>
            </a:pPr>
            <a:r>
              <a:rPr lang="en-US" sz="1350" b="1" kern="1200" dirty="0">
                <a:solidFill>
                  <a:prstClr val="black"/>
                </a:solidFill>
                <a:latin typeface="Aptos" panose="02110004020202020204"/>
                <a:ea typeface="+mn-ea"/>
                <a:cs typeface="+mn-cs"/>
              </a:rPr>
              <a:t>Strongly Coupled</a:t>
            </a:r>
          </a:p>
        </p:txBody>
      </p:sp>
    </p:spTree>
    <p:extLst>
      <p:ext uri="{BB962C8B-B14F-4D97-AF65-F5344CB8AC3E}">
        <p14:creationId xmlns:p14="http://schemas.microsoft.com/office/powerpoint/2010/main" val="2626746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4877D8-4373-4D6F-4958-FCD0DCE03673}"/>
              </a:ext>
            </a:extLst>
          </p:cNvPr>
          <p:cNvSpPr txBox="1"/>
          <p:nvPr/>
        </p:nvSpPr>
        <p:spPr>
          <a:xfrm>
            <a:off x="0" y="12140"/>
            <a:ext cx="9144000" cy="369332"/>
          </a:xfrm>
          <a:prstGeom prst="rect">
            <a:avLst/>
          </a:prstGeom>
          <a:noFill/>
          <a:ln>
            <a:noFill/>
          </a:ln>
        </p:spPr>
        <p:txBody>
          <a:bodyPr wrap="square" rtlCol="0">
            <a:spAutoFit/>
          </a:bodyPr>
          <a:lstStyle/>
          <a:p>
            <a:pPr algn="ctr"/>
            <a:r>
              <a:rPr lang="en-US" sz="1800" b="1" dirty="0"/>
              <a:t>Methodology: </a:t>
            </a:r>
            <a:r>
              <a:rPr lang="en-US" sz="1800" dirty="0"/>
              <a:t>From Single Column Models to Decision Trees</a:t>
            </a:r>
          </a:p>
        </p:txBody>
      </p:sp>
      <p:sp>
        <p:nvSpPr>
          <p:cNvPr id="3" name="TextBox 2">
            <a:extLst>
              <a:ext uri="{FF2B5EF4-FFF2-40B4-BE49-F238E27FC236}">
                <a16:creationId xmlns:a16="http://schemas.microsoft.com/office/drawing/2014/main" id="{9B8903EA-D62D-C869-954F-0A1B09B1FF06}"/>
              </a:ext>
            </a:extLst>
          </p:cNvPr>
          <p:cNvSpPr txBox="1"/>
          <p:nvPr/>
        </p:nvSpPr>
        <p:spPr>
          <a:xfrm>
            <a:off x="1" y="652181"/>
            <a:ext cx="9143999" cy="553998"/>
          </a:xfrm>
          <a:prstGeom prst="rect">
            <a:avLst/>
          </a:prstGeom>
          <a:noFill/>
        </p:spPr>
        <p:txBody>
          <a:bodyPr wrap="square" rtlCol="0">
            <a:spAutoFit/>
          </a:bodyPr>
          <a:lstStyle/>
          <a:p>
            <a:pPr marL="214313" indent="-214313">
              <a:buFont typeface="Arial" panose="020B0604020202020204" pitchFamily="34" charset="0"/>
              <a:buChar char="•"/>
            </a:pPr>
            <a:r>
              <a:rPr lang="en-US" sz="1500" dirty="0"/>
              <a:t>Following the Single Column Model paradigm, the tendency of a target variable (e.g., OLR, a proxy for tropical convection) can be represented as a function of the atmospheric state and large-scale forcing.</a:t>
            </a:r>
          </a:p>
        </p:txBody>
      </p:sp>
      <p:grpSp>
        <p:nvGrpSpPr>
          <p:cNvPr id="18" name="Group 17">
            <a:extLst>
              <a:ext uri="{FF2B5EF4-FFF2-40B4-BE49-F238E27FC236}">
                <a16:creationId xmlns:a16="http://schemas.microsoft.com/office/drawing/2014/main" id="{A18373FF-9869-72F9-A4F7-2E117D494411}"/>
              </a:ext>
            </a:extLst>
          </p:cNvPr>
          <p:cNvGrpSpPr/>
          <p:nvPr/>
        </p:nvGrpSpPr>
        <p:grpSpPr>
          <a:xfrm>
            <a:off x="351586" y="1365210"/>
            <a:ext cx="8440826" cy="1538629"/>
            <a:chOff x="468780" y="3276252"/>
            <a:chExt cx="11254435" cy="2051504"/>
          </a:xfrm>
        </p:grpSpPr>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251D1CF0-99CB-C4EF-40CD-CD1B00692853}"/>
                    </a:ext>
                  </a:extLst>
                </p:cNvPr>
                <p:cNvSpPr txBox="1"/>
                <p:nvPr/>
              </p:nvSpPr>
              <p:spPr>
                <a:xfrm>
                  <a:off x="468780" y="3276252"/>
                  <a:ext cx="11254435" cy="94248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100" i="1">
                                <a:latin typeface="Cambria Math" panose="02040503050406030204" pitchFamily="18" charset="0"/>
                              </a:rPr>
                            </m:ctrlPr>
                          </m:fPr>
                          <m:num>
                            <m:r>
                              <a:rPr lang="en-US" sz="2100" i="1">
                                <a:latin typeface="Cambria Math" panose="02040503050406030204" pitchFamily="18" charset="0"/>
                                <a:ea typeface="Cambria Math" panose="02040503050406030204" pitchFamily="18" charset="0"/>
                              </a:rPr>
                              <m:t>𝜕</m:t>
                            </m:r>
                            <m:r>
                              <a:rPr lang="en-US" sz="2100" i="1">
                                <a:latin typeface="Cambria Math" panose="02040503050406030204" pitchFamily="18" charset="0"/>
                                <a:ea typeface="Cambria Math" panose="02040503050406030204" pitchFamily="18" charset="0"/>
                              </a:rPr>
                              <m:t>𝑂𝐿𝑅</m:t>
                            </m:r>
                          </m:num>
                          <m:den>
                            <m:r>
                              <a:rPr lang="en-US" sz="2100" i="1">
                                <a:latin typeface="Cambria Math" panose="02040503050406030204" pitchFamily="18" charset="0"/>
                                <a:ea typeface="Cambria Math" panose="02040503050406030204" pitchFamily="18" charset="0"/>
                              </a:rPr>
                              <m:t>𝜕</m:t>
                            </m:r>
                            <m:r>
                              <a:rPr lang="en-US" sz="2100" i="1">
                                <a:latin typeface="Cambria Math" panose="02040503050406030204" pitchFamily="18" charset="0"/>
                                <a:ea typeface="Cambria Math" panose="02040503050406030204" pitchFamily="18" charset="0"/>
                              </a:rPr>
                              <m:t>𝑡</m:t>
                            </m:r>
                          </m:den>
                        </m:f>
                        <m:r>
                          <a:rPr lang="en-US" sz="2100" i="1">
                            <a:latin typeface="Cambria Math" panose="02040503050406030204" pitchFamily="18" charset="0"/>
                          </a:rPr>
                          <m:t>    =  </m:t>
                        </m:r>
                        <m:r>
                          <a:rPr lang="en-US" sz="2100" b="1" i="1">
                            <a:latin typeface="Cambria Math" panose="02040503050406030204" pitchFamily="18" charset="0"/>
                          </a:rPr>
                          <m:t>𝑮</m:t>
                        </m:r>
                        <m:d>
                          <m:dPr>
                            <m:ctrlPr>
                              <a:rPr lang="en-US" sz="2100" i="1">
                                <a:latin typeface="Cambria Math" panose="02040503050406030204" pitchFamily="18" charset="0"/>
                              </a:rPr>
                            </m:ctrlPr>
                          </m:dPr>
                          <m:e>
                            <m:r>
                              <a:rPr lang="en-US" sz="2100" i="1">
                                <a:latin typeface="Cambria Math" panose="02040503050406030204" pitchFamily="18" charset="0"/>
                              </a:rPr>
                              <m:t>𝑂𝐿𝑅</m:t>
                            </m:r>
                            <m:r>
                              <a:rPr lang="en-US" sz="2100" i="1">
                                <a:latin typeface="Cambria Math" panose="02040503050406030204" pitchFamily="18" charset="0"/>
                              </a:rPr>
                              <m:t>, </m:t>
                            </m:r>
                            <m:r>
                              <a:rPr lang="en-US" sz="2100" i="1">
                                <a:latin typeface="Cambria Math" panose="02040503050406030204" pitchFamily="18" charset="0"/>
                                <a:ea typeface="Cambria Math" panose="02040503050406030204" pitchFamily="18" charset="0"/>
                              </a:rPr>
                              <m:t>𝑇𝑢𝑟𝑏</m:t>
                            </m:r>
                            <m:r>
                              <a:rPr lang="en-US" sz="2100" i="1">
                                <a:latin typeface="Cambria Math" panose="02040503050406030204" pitchFamily="18" charset="0"/>
                                <a:ea typeface="Cambria Math" panose="02040503050406030204" pitchFamily="18" charset="0"/>
                              </a:rPr>
                              <m:t>. </m:t>
                            </m:r>
                            <m:r>
                              <a:rPr lang="en-US" sz="2100" i="1">
                                <a:latin typeface="Cambria Math" panose="02040503050406030204" pitchFamily="18" charset="0"/>
                                <a:ea typeface="Cambria Math" panose="02040503050406030204" pitchFamily="18" charset="0"/>
                              </a:rPr>
                              <m:t>𝐹𝑙𝑢𝑥</m:t>
                            </m:r>
                            <m:r>
                              <a:rPr lang="en-US" sz="2100" i="1">
                                <a:latin typeface="Cambria Math" panose="02040503050406030204" pitchFamily="18" charset="0"/>
                                <a:ea typeface="Cambria Math" panose="02040503050406030204" pitchFamily="18" charset="0"/>
                              </a:rPr>
                              <m:t>., </m:t>
                            </m:r>
                            <m:r>
                              <a:rPr lang="en-US" sz="2100" i="1">
                                <a:latin typeface="Cambria Math" panose="02040503050406030204" pitchFamily="18" charset="0"/>
                                <a:ea typeface="Cambria Math" panose="02040503050406030204" pitchFamily="18" charset="0"/>
                              </a:rPr>
                              <m:t>𝑅𝑎𝑑</m:t>
                            </m:r>
                            <m:r>
                              <a:rPr lang="en-US" sz="2100" i="1">
                                <a:latin typeface="Cambria Math" panose="02040503050406030204" pitchFamily="18" charset="0"/>
                                <a:ea typeface="Cambria Math" panose="02040503050406030204" pitchFamily="18" charset="0"/>
                              </a:rPr>
                              <m:t>. </m:t>
                            </m:r>
                            <m:r>
                              <a:rPr lang="en-US" sz="2100" i="1">
                                <a:latin typeface="Cambria Math" panose="02040503050406030204" pitchFamily="18" charset="0"/>
                                <a:ea typeface="Cambria Math" panose="02040503050406030204" pitchFamily="18" charset="0"/>
                              </a:rPr>
                              <m:t>𝐹𝑙𝑢𝑥</m:t>
                            </m:r>
                            <m:r>
                              <a:rPr lang="en-US" sz="2100" i="1">
                                <a:latin typeface="Cambria Math" panose="02040503050406030204" pitchFamily="18" charset="0"/>
                                <a:ea typeface="Cambria Math" panose="02040503050406030204" pitchFamily="18" charset="0"/>
                              </a:rPr>
                              <m:t>.,</m:t>
                            </m:r>
                            <m:r>
                              <a:rPr lang="en-US" sz="2100" i="1">
                                <a:latin typeface="Cambria Math" panose="02040503050406030204" pitchFamily="18" charset="0"/>
                                <a:ea typeface="Cambria Math" panose="02040503050406030204" pitchFamily="18" charset="0"/>
                              </a:rPr>
                              <m:t>𝑇</m:t>
                            </m:r>
                            <m:r>
                              <a:rPr lang="en-US" sz="2100" i="1">
                                <a:latin typeface="Cambria Math" panose="02040503050406030204" pitchFamily="18" charset="0"/>
                                <a:ea typeface="Cambria Math" panose="02040503050406030204" pitchFamily="18" charset="0"/>
                              </a:rPr>
                              <m:t>, </m:t>
                            </m:r>
                            <m:r>
                              <a:rPr lang="en-US" sz="2100" i="1">
                                <a:latin typeface="Cambria Math" panose="02040503050406030204" pitchFamily="18" charset="0"/>
                                <a:ea typeface="Cambria Math" panose="02040503050406030204" pitchFamily="18" charset="0"/>
                              </a:rPr>
                              <m:t>𝑄</m:t>
                            </m:r>
                            <m:r>
                              <a:rPr lang="en-US" sz="2100" i="1">
                                <a:latin typeface="Cambria Math" panose="02040503050406030204" pitchFamily="18" charset="0"/>
                                <a:ea typeface="Cambria Math" panose="02040503050406030204" pitchFamily="18" charset="0"/>
                              </a:rPr>
                              <m:t>,…,</m:t>
                            </m:r>
                            <m:r>
                              <a:rPr lang="en-US" sz="2100" i="1">
                                <a:latin typeface="Cambria Math" panose="02040503050406030204" pitchFamily="18" charset="0"/>
                                <a:ea typeface="Cambria Math" panose="02040503050406030204" pitchFamily="18" charset="0"/>
                              </a:rPr>
                              <m:t>𝛻</m:t>
                            </m:r>
                            <m:acc>
                              <m:accPr>
                                <m:chr m:val="⃗"/>
                                <m:ctrlPr>
                                  <a:rPr lang="en-US" sz="2100" i="1">
                                    <a:latin typeface="Cambria Math" panose="02040503050406030204" pitchFamily="18" charset="0"/>
                                    <a:ea typeface="Cambria Math" panose="02040503050406030204" pitchFamily="18" charset="0"/>
                                  </a:rPr>
                                </m:ctrlPr>
                              </m:accPr>
                              <m:e>
                                <m:r>
                                  <a:rPr lang="en-US" sz="2100" i="1">
                                    <a:latin typeface="Cambria Math" panose="02040503050406030204" pitchFamily="18" charset="0"/>
                                    <a:ea typeface="Cambria Math" panose="02040503050406030204" pitchFamily="18" charset="0"/>
                                  </a:rPr>
                                  <m:t>𝑢</m:t>
                                </m:r>
                              </m:e>
                            </m:acc>
                            <m:r>
                              <a:rPr lang="en-US" sz="2100" i="1">
                                <a:latin typeface="Cambria Math" panose="02040503050406030204" pitchFamily="18" charset="0"/>
                                <a:ea typeface="Cambria Math" panose="02040503050406030204" pitchFamily="18" charset="0"/>
                              </a:rPr>
                              <m:t>𝑞</m:t>
                            </m:r>
                            <m:r>
                              <a:rPr lang="en-US" sz="2100" i="1">
                                <a:latin typeface="Cambria Math" panose="02040503050406030204" pitchFamily="18" charset="0"/>
                                <a:ea typeface="Cambria Math" panose="02040503050406030204" pitchFamily="18" charset="0"/>
                              </a:rPr>
                              <m:t>, </m:t>
                            </m:r>
                            <m:r>
                              <a:rPr lang="en-US" sz="2100" i="1">
                                <a:latin typeface="Cambria Math" panose="02040503050406030204" pitchFamily="18" charset="0"/>
                                <a:ea typeface="Cambria Math" panose="02040503050406030204" pitchFamily="18" charset="0"/>
                              </a:rPr>
                              <m:t>𝑤</m:t>
                            </m:r>
                            <m:r>
                              <a:rPr lang="en-US" sz="2100" i="1">
                                <a:latin typeface="Cambria Math" panose="02040503050406030204" pitchFamily="18" charset="0"/>
                                <a:ea typeface="Cambria Math" panose="02040503050406030204" pitchFamily="18" charset="0"/>
                              </a:rPr>
                              <m:t>, …</m:t>
                            </m:r>
                          </m:e>
                        </m:d>
                      </m:oMath>
                    </m:oMathPara>
                  </a14:m>
                  <a:endParaRPr lang="en-US" sz="2100" dirty="0"/>
                </a:p>
              </p:txBody>
            </p:sp>
          </mc:Choice>
          <mc:Fallback>
            <p:sp>
              <p:nvSpPr>
                <p:cNvPr id="4" name="TextBox 3">
                  <a:extLst>
                    <a:ext uri="{FF2B5EF4-FFF2-40B4-BE49-F238E27FC236}">
                      <a16:creationId xmlns:a16="http://schemas.microsoft.com/office/drawing/2014/main" id="{251D1CF0-99CB-C4EF-40CD-CD1B00692853}"/>
                    </a:ext>
                  </a:extLst>
                </p:cNvPr>
                <p:cNvSpPr txBox="1">
                  <a:spLocks noRot="1" noChangeAspect="1" noMove="1" noResize="1" noEditPoints="1" noAdjustHandles="1" noChangeArrowheads="1" noChangeShapeType="1" noTextEdit="1"/>
                </p:cNvSpPr>
                <p:nvPr/>
              </p:nvSpPr>
              <p:spPr>
                <a:xfrm>
                  <a:off x="468780" y="3276252"/>
                  <a:ext cx="11254435" cy="942480"/>
                </a:xfrm>
                <a:prstGeom prst="rect">
                  <a:avLst/>
                </a:prstGeom>
                <a:blipFill>
                  <a:blip r:embed="rId2"/>
                  <a:stretch>
                    <a:fillRect/>
                  </a:stretch>
                </a:blipFill>
              </p:spPr>
              <p:txBody>
                <a:bodyPr/>
                <a:lstStyle/>
                <a:p>
                  <a:r>
                    <a:rPr lang="en-US">
                      <a:noFill/>
                    </a:rPr>
                    <a:t> </a:t>
                  </a:r>
                </a:p>
              </p:txBody>
            </p:sp>
          </mc:Fallback>
        </mc:AlternateContent>
        <p:sp>
          <p:nvSpPr>
            <p:cNvPr id="5" name="Left Brace 4">
              <a:extLst>
                <a:ext uri="{FF2B5EF4-FFF2-40B4-BE49-F238E27FC236}">
                  <a16:creationId xmlns:a16="http://schemas.microsoft.com/office/drawing/2014/main" id="{737D7ECC-2929-6E4F-995D-1D40A45B82DE}"/>
                </a:ext>
              </a:extLst>
            </p:cNvPr>
            <p:cNvSpPr/>
            <p:nvPr/>
          </p:nvSpPr>
          <p:spPr>
            <a:xfrm rot="16200000">
              <a:off x="5985295" y="1608774"/>
              <a:ext cx="221403" cy="5171249"/>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050" dirty="0"/>
            </a:p>
          </p:txBody>
        </p:sp>
        <p:sp>
          <p:nvSpPr>
            <p:cNvPr id="6" name="TextBox 5">
              <a:extLst>
                <a:ext uri="{FF2B5EF4-FFF2-40B4-BE49-F238E27FC236}">
                  <a16:creationId xmlns:a16="http://schemas.microsoft.com/office/drawing/2014/main" id="{E99FA0DA-3437-C3EF-7018-D67EEBD0C30F}"/>
                </a:ext>
              </a:extLst>
            </p:cNvPr>
            <p:cNvSpPr txBox="1"/>
            <p:nvPr/>
          </p:nvSpPr>
          <p:spPr>
            <a:xfrm>
              <a:off x="4698957" y="4322356"/>
              <a:ext cx="2646988" cy="338555"/>
            </a:xfrm>
            <a:prstGeom prst="rect">
              <a:avLst/>
            </a:prstGeom>
            <a:noFill/>
          </p:spPr>
          <p:txBody>
            <a:bodyPr wrap="square" rtlCol="0">
              <a:spAutoFit/>
            </a:bodyPr>
            <a:lstStyle/>
            <a:p>
              <a:pPr algn="ctr"/>
              <a:r>
                <a:rPr lang="en-US" sz="1050" b="1" dirty="0"/>
                <a:t>Physics Features</a:t>
              </a:r>
            </a:p>
          </p:txBody>
        </p:sp>
        <p:sp>
          <p:nvSpPr>
            <p:cNvPr id="7" name="TextBox 6">
              <a:extLst>
                <a:ext uri="{FF2B5EF4-FFF2-40B4-BE49-F238E27FC236}">
                  <a16:creationId xmlns:a16="http://schemas.microsoft.com/office/drawing/2014/main" id="{03405779-D3F2-259B-1FA0-9CD43D944284}"/>
                </a:ext>
              </a:extLst>
            </p:cNvPr>
            <p:cNvSpPr txBox="1"/>
            <p:nvPr/>
          </p:nvSpPr>
          <p:spPr>
            <a:xfrm>
              <a:off x="8440794" y="4385541"/>
              <a:ext cx="3125941" cy="338555"/>
            </a:xfrm>
            <a:prstGeom prst="rect">
              <a:avLst/>
            </a:prstGeom>
            <a:noFill/>
          </p:spPr>
          <p:txBody>
            <a:bodyPr wrap="square" rtlCol="0">
              <a:spAutoFit/>
            </a:bodyPr>
            <a:lstStyle/>
            <a:p>
              <a:pPr algn="ctr"/>
              <a:r>
                <a:rPr lang="en-US" sz="1050" b="1" dirty="0"/>
                <a:t>Dynamics Features (forcing)</a:t>
              </a:r>
            </a:p>
          </p:txBody>
        </p:sp>
        <p:sp>
          <p:nvSpPr>
            <p:cNvPr id="8" name="Left Brace 7">
              <a:extLst>
                <a:ext uri="{FF2B5EF4-FFF2-40B4-BE49-F238E27FC236}">
                  <a16:creationId xmlns:a16="http://schemas.microsoft.com/office/drawing/2014/main" id="{6BE0B728-8232-35DC-17D5-CE610DA5636D}"/>
                </a:ext>
              </a:extLst>
            </p:cNvPr>
            <p:cNvSpPr/>
            <p:nvPr/>
          </p:nvSpPr>
          <p:spPr>
            <a:xfrm rot="16200000">
              <a:off x="9852237" y="3405053"/>
              <a:ext cx="303054" cy="156559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050" dirty="0"/>
            </a:p>
          </p:txBody>
        </p:sp>
        <p:sp>
          <p:nvSpPr>
            <p:cNvPr id="9" name="TextBox 8">
              <a:extLst>
                <a:ext uri="{FF2B5EF4-FFF2-40B4-BE49-F238E27FC236}">
                  <a16:creationId xmlns:a16="http://schemas.microsoft.com/office/drawing/2014/main" id="{EFEE8940-92C4-BBC0-BC09-00F6777BCB69}"/>
                </a:ext>
              </a:extLst>
            </p:cNvPr>
            <p:cNvSpPr txBox="1"/>
            <p:nvPr/>
          </p:nvSpPr>
          <p:spPr>
            <a:xfrm>
              <a:off x="681944" y="4408928"/>
              <a:ext cx="2103873" cy="430887"/>
            </a:xfrm>
            <a:prstGeom prst="rect">
              <a:avLst/>
            </a:prstGeom>
            <a:noFill/>
          </p:spPr>
          <p:txBody>
            <a:bodyPr wrap="square" rtlCol="0">
              <a:spAutoFit/>
            </a:bodyPr>
            <a:lstStyle/>
            <a:p>
              <a:pPr algn="ctr"/>
              <a:r>
                <a:rPr lang="en-US" sz="1500" b="1" dirty="0"/>
                <a:t>Target variable</a:t>
              </a:r>
            </a:p>
          </p:txBody>
        </p:sp>
        <p:sp>
          <p:nvSpPr>
            <p:cNvPr id="10" name="Left Brace 9">
              <a:extLst>
                <a:ext uri="{FF2B5EF4-FFF2-40B4-BE49-F238E27FC236}">
                  <a16:creationId xmlns:a16="http://schemas.microsoft.com/office/drawing/2014/main" id="{23ABC5CC-177E-3BBE-16DC-617F3AA250B4}"/>
                </a:ext>
              </a:extLst>
            </p:cNvPr>
            <p:cNvSpPr/>
            <p:nvPr/>
          </p:nvSpPr>
          <p:spPr>
            <a:xfrm rot="16200000">
              <a:off x="1500792" y="3847057"/>
              <a:ext cx="466178" cy="86466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050" dirty="0"/>
            </a:p>
          </p:txBody>
        </p:sp>
        <p:sp>
          <p:nvSpPr>
            <p:cNvPr id="11" name="TextBox 10">
              <a:extLst>
                <a:ext uri="{FF2B5EF4-FFF2-40B4-BE49-F238E27FC236}">
                  <a16:creationId xmlns:a16="http://schemas.microsoft.com/office/drawing/2014/main" id="{58AFC4C0-8EE6-58EB-E3CE-F0635715F863}"/>
                </a:ext>
              </a:extLst>
            </p:cNvPr>
            <p:cNvSpPr txBox="1"/>
            <p:nvPr/>
          </p:nvSpPr>
          <p:spPr>
            <a:xfrm>
              <a:off x="6022451" y="4835314"/>
              <a:ext cx="3125941" cy="492442"/>
            </a:xfrm>
            <a:prstGeom prst="rect">
              <a:avLst/>
            </a:prstGeom>
            <a:noFill/>
          </p:spPr>
          <p:txBody>
            <a:bodyPr wrap="square" rtlCol="0">
              <a:spAutoFit/>
            </a:bodyPr>
            <a:lstStyle/>
            <a:p>
              <a:pPr algn="ctr"/>
              <a:r>
                <a:rPr lang="en-US" sz="1800" b="1" dirty="0">
                  <a:solidFill>
                    <a:srgbClr val="FF0000"/>
                  </a:solidFill>
                </a:rPr>
                <a:t>Feature space </a:t>
              </a:r>
              <a:r>
                <a:rPr lang="en-US" sz="1800" b="1" i="1" dirty="0">
                  <a:solidFill>
                    <a:srgbClr val="FF0000"/>
                  </a:solidFill>
                </a:rPr>
                <a:t>S</a:t>
              </a:r>
            </a:p>
          </p:txBody>
        </p:sp>
        <p:cxnSp>
          <p:nvCxnSpPr>
            <p:cNvPr id="12" name="Straight Arrow Connector 11">
              <a:extLst>
                <a:ext uri="{FF2B5EF4-FFF2-40B4-BE49-F238E27FC236}">
                  <a16:creationId xmlns:a16="http://schemas.microsoft.com/office/drawing/2014/main" id="{9648FEFC-AF4E-0948-08A8-5D35BC855ACA}"/>
                </a:ext>
              </a:extLst>
            </p:cNvPr>
            <p:cNvCxnSpPr>
              <a:cxnSpLocks/>
            </p:cNvCxnSpPr>
            <p:nvPr/>
          </p:nvCxnSpPr>
          <p:spPr>
            <a:xfrm>
              <a:off x="3710295" y="5071273"/>
              <a:ext cx="2385701" cy="10564"/>
            </a:xfrm>
            <a:prstGeom prst="straightConnector1">
              <a:avLst/>
            </a:prstGeom>
            <a:ln w="381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3BA332B7-35AC-B7BF-6BC7-1AF491749CFA}"/>
                </a:ext>
              </a:extLst>
            </p:cNvPr>
            <p:cNvCxnSpPr>
              <a:cxnSpLocks/>
            </p:cNvCxnSpPr>
            <p:nvPr/>
          </p:nvCxnSpPr>
          <p:spPr>
            <a:xfrm>
              <a:off x="9220969" y="5069797"/>
              <a:ext cx="1565590" cy="0"/>
            </a:xfrm>
            <a:prstGeom prst="straightConnector1">
              <a:avLst/>
            </a:prstGeom>
            <a:ln w="38100">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DA32BA58-5A3A-A3D0-BB86-CB599264B2DC}"/>
                  </a:ext>
                </a:extLst>
              </p:cNvPr>
              <p:cNvSpPr txBox="1"/>
              <p:nvPr/>
            </p:nvSpPr>
            <p:spPr>
              <a:xfrm>
                <a:off x="1" y="3020518"/>
                <a:ext cx="9143999" cy="1938992"/>
              </a:xfrm>
              <a:prstGeom prst="rect">
                <a:avLst/>
              </a:prstGeom>
              <a:noFill/>
            </p:spPr>
            <p:txBody>
              <a:bodyPr wrap="square" rtlCol="0">
                <a:spAutoFit/>
              </a:bodyPr>
              <a:lstStyle/>
              <a:p>
                <a:pPr marL="214313" indent="-214313">
                  <a:buFont typeface="Arial" panose="020B0604020202020204" pitchFamily="34" charset="0"/>
                  <a:buChar char="•"/>
                </a:pPr>
                <a:r>
                  <a:rPr lang="en-US" sz="1500" dirty="0"/>
                  <a:t>The global function </a:t>
                </a:r>
                <a14:m>
                  <m:oMath xmlns:m="http://schemas.openxmlformats.org/officeDocument/2006/math">
                    <m:r>
                      <a:rPr lang="en-US" sz="1050" b="1" i="1">
                        <a:latin typeface="Cambria Math" panose="02040503050406030204" pitchFamily="18" charset="0"/>
                      </a:rPr>
                      <m:t>𝑮</m:t>
                    </m:r>
                  </m:oMath>
                </a14:m>
                <a:r>
                  <a:rPr lang="en-US" sz="1500" dirty="0"/>
                  <a:t> must map the full spectrum of atmospheric states, making it highly complex.</a:t>
                </a:r>
              </a:p>
              <a:p>
                <a:pPr marL="214313" indent="-214313">
                  <a:buFont typeface="Arial" panose="020B0604020202020204" pitchFamily="34" charset="0"/>
                  <a:buChar char="•"/>
                </a:pPr>
                <a:endParaRPr lang="en-US" sz="1500" b="1" dirty="0"/>
              </a:p>
              <a:p>
                <a:pPr marL="214313" indent="-214313">
                  <a:buFont typeface="Arial" panose="020B0604020202020204" pitchFamily="34" charset="0"/>
                  <a:buChar char="•"/>
                </a:pPr>
                <a:r>
                  <a:rPr lang="en-US" sz="1500" b="1" dirty="0"/>
                  <a:t>Key idea:</a:t>
                </a:r>
                <a:r>
                  <a:rPr lang="en-US" sz="1500" dirty="0"/>
                  <a:t> Approximate the complex global mapping </a:t>
                </a:r>
                <a14:m>
                  <m:oMath xmlns:m="http://schemas.openxmlformats.org/officeDocument/2006/math">
                    <m:r>
                      <a:rPr lang="en-US" sz="1600" b="1" i="1">
                        <a:latin typeface="Cambria Math" panose="02040503050406030204" pitchFamily="18" charset="0"/>
                      </a:rPr>
                      <m:t>𝑮</m:t>
                    </m:r>
                    <m:r>
                      <a:rPr lang="en-US" sz="1600">
                        <a:latin typeface="Cambria Math" panose="02040503050406030204" pitchFamily="18" charset="0"/>
                      </a:rPr>
                      <m:t> </m:t>
                    </m:r>
                    <m:r>
                      <m:rPr>
                        <m:sty m:val="p"/>
                      </m:rPr>
                      <a:rPr lang="en-US" sz="1600">
                        <a:latin typeface="Cambria Math" panose="02040503050406030204" pitchFamily="18" charset="0"/>
                      </a:rPr>
                      <m:t>with</m:t>
                    </m:r>
                  </m:oMath>
                </a14:m>
                <a:r>
                  <a:rPr lang="en-US" sz="1600" dirty="0"/>
                  <a:t> </a:t>
                </a:r>
                <a:r>
                  <a:rPr lang="en-US" sz="1500" dirty="0"/>
                  <a:t>a collection of simpler physics-regime-specific </a:t>
                </a:r>
                <a:r>
                  <a:rPr lang="en-US" dirty="0"/>
                  <a:t>mappings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𝑮</m:t>
                        </m:r>
                      </m:e>
                      <m:sub>
                        <m:r>
                          <a:rPr lang="en-US" b="1" i="1">
                            <a:latin typeface="Cambria Math" panose="02040503050406030204" pitchFamily="18" charset="0"/>
                          </a:rPr>
                          <m:t>𝟏</m:t>
                        </m:r>
                      </m:sub>
                    </m:sSub>
                    <m:r>
                      <a:rPr lang="en-US" b="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𝑮</m:t>
                        </m:r>
                      </m:e>
                      <m:sub>
                        <m:r>
                          <a:rPr lang="en-US" b="1" i="1">
                            <a:latin typeface="Cambria Math" panose="02040503050406030204" pitchFamily="18" charset="0"/>
                          </a:rPr>
                          <m:t>𝟐</m:t>
                        </m:r>
                      </m:sub>
                    </m:sSub>
                    <m:r>
                      <a:rPr lang="en-US" b="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𝑮</m:t>
                        </m:r>
                      </m:e>
                      <m:sub>
                        <m:r>
                          <a:rPr lang="en-US" b="1" i="1">
                            <a:latin typeface="Cambria Math" panose="02040503050406030204" pitchFamily="18" charset="0"/>
                          </a:rPr>
                          <m:t>𝟑</m:t>
                        </m:r>
                      </m:sub>
                    </m:sSub>
                  </m:oMath>
                </a14:m>
                <a:r>
                  <a:rPr lang="en-US" b="1" dirty="0"/>
                  <a:t>,…, </a:t>
                </a:r>
                <a:r>
                  <a:rPr lang="en-US" sz="1500" dirty="0"/>
                  <a:t>representing distinctive convection regimes (e.g., shallow convection, deep convection, etc.) </a:t>
                </a:r>
              </a:p>
              <a:p>
                <a:pPr marL="214313" indent="-214313">
                  <a:buFont typeface="Arial" panose="020B0604020202020204" pitchFamily="34" charset="0"/>
                  <a:buChar char="•"/>
                </a:pPr>
                <a:endParaRPr lang="en-US" sz="1500" dirty="0"/>
              </a:p>
              <a:p>
                <a:pPr marL="214313" indent="-214313">
                  <a:buFont typeface="Arial" panose="020B0604020202020204" pitchFamily="34" charset="0"/>
                  <a:buChar char="•"/>
                </a:pPr>
                <a:r>
                  <a:rPr lang="en-US" sz="1500" dirty="0"/>
                  <a:t>Use decision trees to partition the feature space into regions (Column States) where the global mapping </a:t>
                </a:r>
                <a14:m>
                  <m:oMath xmlns:m="http://schemas.openxmlformats.org/officeDocument/2006/math">
                    <m:r>
                      <a:rPr lang="en-US" b="1" i="1">
                        <a:latin typeface="Cambria Math" panose="02040503050406030204" pitchFamily="18" charset="0"/>
                      </a:rPr>
                      <m:t>𝑮</m:t>
                    </m:r>
                  </m:oMath>
                </a14:m>
                <a:r>
                  <a:rPr lang="en-US" dirty="0"/>
                  <a:t> </a:t>
                </a:r>
                <a:r>
                  <a:rPr lang="en-US" sz="1500" dirty="0"/>
                  <a:t>can be approximated by simpler physics-regime-specific functions.</a:t>
                </a:r>
              </a:p>
            </p:txBody>
          </p:sp>
        </mc:Choice>
        <mc:Fallback>
          <p:sp>
            <p:nvSpPr>
              <p:cNvPr id="17" name="TextBox 16">
                <a:extLst>
                  <a:ext uri="{FF2B5EF4-FFF2-40B4-BE49-F238E27FC236}">
                    <a16:creationId xmlns:a16="http://schemas.microsoft.com/office/drawing/2014/main" id="{DA32BA58-5A3A-A3D0-BB86-CB599264B2DC}"/>
                  </a:ext>
                </a:extLst>
              </p:cNvPr>
              <p:cNvSpPr txBox="1">
                <a:spLocks noRot="1" noChangeAspect="1" noMove="1" noResize="1" noEditPoints="1" noAdjustHandles="1" noChangeArrowheads="1" noChangeShapeType="1" noTextEdit="1"/>
              </p:cNvSpPr>
              <p:nvPr/>
            </p:nvSpPr>
            <p:spPr>
              <a:xfrm>
                <a:off x="1" y="3020518"/>
                <a:ext cx="9143999" cy="1938992"/>
              </a:xfrm>
              <a:prstGeom prst="rect">
                <a:avLst/>
              </a:prstGeom>
              <a:blipFill>
                <a:blip r:embed="rId3"/>
                <a:stretch>
                  <a:fillRect l="-200" t="-627" b="-3135"/>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2B5B29DD-9884-7644-0C5B-A01F01F59C33}"/>
              </a:ext>
            </a:extLst>
          </p:cNvPr>
          <p:cNvPicPr>
            <a:picLocks noChangeAspect="1"/>
          </p:cNvPicPr>
          <p:nvPr/>
        </p:nvPicPr>
        <p:blipFill>
          <a:blip r:embed="rId4"/>
          <a:stretch>
            <a:fillRect/>
          </a:stretch>
        </p:blipFill>
        <p:spPr>
          <a:xfrm>
            <a:off x="8228693" y="4456404"/>
            <a:ext cx="892718" cy="619785"/>
          </a:xfrm>
          <a:prstGeom prst="rect">
            <a:avLst/>
          </a:prstGeom>
        </p:spPr>
      </p:pic>
    </p:spTree>
    <p:extLst>
      <p:ext uri="{BB962C8B-B14F-4D97-AF65-F5344CB8AC3E}">
        <p14:creationId xmlns:p14="http://schemas.microsoft.com/office/powerpoint/2010/main" val="3847800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76F9116-FD3A-A0C6-714F-66EADAED8B38}"/>
              </a:ext>
            </a:extLst>
          </p:cNvPr>
          <p:cNvSpPr/>
          <p:nvPr/>
        </p:nvSpPr>
        <p:spPr>
          <a:xfrm>
            <a:off x="3069641" y="4121313"/>
            <a:ext cx="2411529" cy="943013"/>
          </a:xfrm>
          <a:prstGeom prst="roundRect">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TextBox 11">
            <a:extLst>
              <a:ext uri="{FF2B5EF4-FFF2-40B4-BE49-F238E27FC236}">
                <a16:creationId xmlns:a16="http://schemas.microsoft.com/office/drawing/2014/main" id="{FAFD9D84-7252-996E-4102-21DCE22EA9D8}"/>
              </a:ext>
            </a:extLst>
          </p:cNvPr>
          <p:cNvSpPr txBox="1"/>
          <p:nvPr/>
        </p:nvSpPr>
        <p:spPr>
          <a:xfrm>
            <a:off x="47403" y="3699357"/>
            <a:ext cx="2706571" cy="1384995"/>
          </a:xfrm>
          <a:prstGeom prst="rect">
            <a:avLst/>
          </a:prstGeom>
          <a:noFill/>
        </p:spPr>
        <p:txBody>
          <a:bodyPr wrap="square" rtlCol="0">
            <a:spAutoFit/>
          </a:bodyPr>
          <a:lstStyle/>
          <a:p>
            <a:r>
              <a:rPr lang="en-US" b="1" dirty="0"/>
              <a:t>At any location and time, a tropical atmospheric column occupies one of many convective states, ranging from suppressed conditions to deep convection.</a:t>
            </a:r>
          </a:p>
        </p:txBody>
      </p:sp>
      <p:sp>
        <p:nvSpPr>
          <p:cNvPr id="19" name="Sun 18">
            <a:extLst>
              <a:ext uri="{FF2B5EF4-FFF2-40B4-BE49-F238E27FC236}">
                <a16:creationId xmlns:a16="http://schemas.microsoft.com/office/drawing/2014/main" id="{6A96408D-36DF-2CE3-D4BA-2E6F70FF7445}"/>
              </a:ext>
            </a:extLst>
          </p:cNvPr>
          <p:cNvSpPr/>
          <p:nvPr/>
        </p:nvSpPr>
        <p:spPr>
          <a:xfrm>
            <a:off x="4795427" y="4434686"/>
            <a:ext cx="514352" cy="522074"/>
          </a:xfrm>
          <a:prstGeom prst="sun">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22" name="Straight Arrow Connector 21">
            <a:extLst>
              <a:ext uri="{FF2B5EF4-FFF2-40B4-BE49-F238E27FC236}">
                <a16:creationId xmlns:a16="http://schemas.microsoft.com/office/drawing/2014/main" id="{43D4AE01-6E6A-77E1-C230-E7E753FB7B95}"/>
              </a:ext>
            </a:extLst>
          </p:cNvPr>
          <p:cNvCxnSpPr>
            <a:cxnSpLocks/>
          </p:cNvCxnSpPr>
          <p:nvPr/>
        </p:nvCxnSpPr>
        <p:spPr>
          <a:xfrm flipV="1">
            <a:off x="2391976" y="1859643"/>
            <a:ext cx="635679" cy="57462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1102A710-A1FF-180B-DE67-CE0E3437550B}"/>
              </a:ext>
            </a:extLst>
          </p:cNvPr>
          <p:cNvCxnSpPr>
            <a:cxnSpLocks/>
          </p:cNvCxnSpPr>
          <p:nvPr/>
        </p:nvCxnSpPr>
        <p:spPr>
          <a:xfrm>
            <a:off x="2388865" y="3176512"/>
            <a:ext cx="629247" cy="1096808"/>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D2B8E9B1-9C73-E6E2-35D4-9F650CBAA935}"/>
              </a:ext>
            </a:extLst>
          </p:cNvPr>
          <p:cNvSpPr txBox="1"/>
          <p:nvPr/>
        </p:nvSpPr>
        <p:spPr>
          <a:xfrm>
            <a:off x="184094" y="944408"/>
            <a:ext cx="2249852" cy="738664"/>
          </a:xfrm>
          <a:prstGeom prst="rect">
            <a:avLst/>
          </a:prstGeom>
          <a:noFill/>
        </p:spPr>
        <p:txBody>
          <a:bodyPr wrap="square" rtlCol="0">
            <a:spAutoFit/>
          </a:bodyPr>
          <a:lstStyle/>
          <a:p>
            <a:r>
              <a:rPr lang="en-US" b="1" dirty="0"/>
              <a:t>Unconditional set of all possible convective states</a:t>
            </a:r>
          </a:p>
        </p:txBody>
      </p:sp>
      <p:sp>
        <p:nvSpPr>
          <p:cNvPr id="15" name="Lightning Bolt 14">
            <a:extLst>
              <a:ext uri="{FF2B5EF4-FFF2-40B4-BE49-F238E27FC236}">
                <a16:creationId xmlns:a16="http://schemas.microsoft.com/office/drawing/2014/main" id="{E6222C56-8D3F-F5FB-1F17-0531AEFA5DC0}"/>
              </a:ext>
            </a:extLst>
          </p:cNvPr>
          <p:cNvSpPr/>
          <p:nvPr/>
        </p:nvSpPr>
        <p:spPr>
          <a:xfrm>
            <a:off x="4595401" y="1737883"/>
            <a:ext cx="200027" cy="435576"/>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Lightning Bolt 15">
            <a:extLst>
              <a:ext uri="{FF2B5EF4-FFF2-40B4-BE49-F238E27FC236}">
                <a16:creationId xmlns:a16="http://schemas.microsoft.com/office/drawing/2014/main" id="{27879014-6255-398D-877D-A6BEF89436F8}"/>
              </a:ext>
            </a:extLst>
          </p:cNvPr>
          <p:cNvSpPr/>
          <p:nvPr/>
        </p:nvSpPr>
        <p:spPr>
          <a:xfrm>
            <a:off x="4796154" y="1745125"/>
            <a:ext cx="200027" cy="435576"/>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Lightning Bolt 17">
            <a:extLst>
              <a:ext uri="{FF2B5EF4-FFF2-40B4-BE49-F238E27FC236}">
                <a16:creationId xmlns:a16="http://schemas.microsoft.com/office/drawing/2014/main" id="{FFFBA9CF-194C-680E-E144-E6F3A1808304}"/>
              </a:ext>
            </a:extLst>
          </p:cNvPr>
          <p:cNvSpPr/>
          <p:nvPr/>
        </p:nvSpPr>
        <p:spPr>
          <a:xfrm>
            <a:off x="3509422" y="1755466"/>
            <a:ext cx="200027" cy="435576"/>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Cloud 13">
            <a:extLst>
              <a:ext uri="{FF2B5EF4-FFF2-40B4-BE49-F238E27FC236}">
                <a16:creationId xmlns:a16="http://schemas.microsoft.com/office/drawing/2014/main" id="{B8DB70E8-6FE6-2224-FBC9-C6246545303C}"/>
              </a:ext>
            </a:extLst>
          </p:cNvPr>
          <p:cNvSpPr/>
          <p:nvPr/>
        </p:nvSpPr>
        <p:spPr>
          <a:xfrm>
            <a:off x="4448515" y="955446"/>
            <a:ext cx="709742" cy="1011862"/>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Cloud 16">
            <a:extLst>
              <a:ext uri="{FF2B5EF4-FFF2-40B4-BE49-F238E27FC236}">
                <a16:creationId xmlns:a16="http://schemas.microsoft.com/office/drawing/2014/main" id="{ED7CC8CA-8239-51BF-484C-DCACD9046D1D}"/>
              </a:ext>
            </a:extLst>
          </p:cNvPr>
          <p:cNvSpPr/>
          <p:nvPr/>
        </p:nvSpPr>
        <p:spPr>
          <a:xfrm>
            <a:off x="3283222" y="1351871"/>
            <a:ext cx="514352" cy="627105"/>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Rectangle: Rounded Corners 1">
            <a:extLst>
              <a:ext uri="{FF2B5EF4-FFF2-40B4-BE49-F238E27FC236}">
                <a16:creationId xmlns:a16="http://schemas.microsoft.com/office/drawing/2014/main" id="{9B82A2BE-3CBC-E43B-48D1-ACCA4D1E3AF9}"/>
              </a:ext>
            </a:extLst>
          </p:cNvPr>
          <p:cNvSpPr/>
          <p:nvPr/>
        </p:nvSpPr>
        <p:spPr>
          <a:xfrm>
            <a:off x="181187" y="1669618"/>
            <a:ext cx="2134235" cy="1946818"/>
          </a:xfrm>
          <a:prstGeom prst="round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Lightning Bolt 8">
            <a:extLst>
              <a:ext uri="{FF2B5EF4-FFF2-40B4-BE49-F238E27FC236}">
                <a16:creationId xmlns:a16="http://schemas.microsoft.com/office/drawing/2014/main" id="{D073A034-10E8-EED4-AE8B-E09A767FC665}"/>
              </a:ext>
            </a:extLst>
          </p:cNvPr>
          <p:cNvSpPr/>
          <p:nvPr/>
        </p:nvSpPr>
        <p:spPr>
          <a:xfrm>
            <a:off x="1109897" y="2740386"/>
            <a:ext cx="162772" cy="363098"/>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Lightning Bolt 9">
            <a:extLst>
              <a:ext uri="{FF2B5EF4-FFF2-40B4-BE49-F238E27FC236}">
                <a16:creationId xmlns:a16="http://schemas.microsoft.com/office/drawing/2014/main" id="{F82CC6D7-D2AC-34CE-7371-184FA08F66C9}"/>
              </a:ext>
            </a:extLst>
          </p:cNvPr>
          <p:cNvSpPr/>
          <p:nvPr/>
        </p:nvSpPr>
        <p:spPr>
          <a:xfrm>
            <a:off x="1908571" y="2759234"/>
            <a:ext cx="162772" cy="363098"/>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Lightning Bolt 10">
            <a:extLst>
              <a:ext uri="{FF2B5EF4-FFF2-40B4-BE49-F238E27FC236}">
                <a16:creationId xmlns:a16="http://schemas.microsoft.com/office/drawing/2014/main" id="{C2F3E218-F692-4B3E-48A7-12539BE5B33F}"/>
              </a:ext>
            </a:extLst>
          </p:cNvPr>
          <p:cNvSpPr/>
          <p:nvPr/>
        </p:nvSpPr>
        <p:spPr>
          <a:xfrm>
            <a:off x="1733103" y="2763107"/>
            <a:ext cx="162772" cy="363098"/>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Sun 12">
            <a:extLst>
              <a:ext uri="{FF2B5EF4-FFF2-40B4-BE49-F238E27FC236}">
                <a16:creationId xmlns:a16="http://schemas.microsoft.com/office/drawing/2014/main" id="{4853AE5E-D89B-C364-396B-678D5946DBEA}"/>
              </a:ext>
            </a:extLst>
          </p:cNvPr>
          <p:cNvSpPr/>
          <p:nvPr/>
        </p:nvSpPr>
        <p:spPr>
          <a:xfrm>
            <a:off x="268515" y="2421525"/>
            <a:ext cx="418553" cy="435202"/>
          </a:xfrm>
          <a:prstGeom prst="sun">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Cloud 6">
            <a:extLst>
              <a:ext uri="{FF2B5EF4-FFF2-40B4-BE49-F238E27FC236}">
                <a16:creationId xmlns:a16="http://schemas.microsoft.com/office/drawing/2014/main" id="{92841D89-64F2-6183-B416-3E61B4DF16E5}"/>
              </a:ext>
            </a:extLst>
          </p:cNvPr>
          <p:cNvSpPr/>
          <p:nvPr/>
        </p:nvSpPr>
        <p:spPr>
          <a:xfrm>
            <a:off x="1549706" y="2027145"/>
            <a:ext cx="577551" cy="924481"/>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Cloud 7">
            <a:extLst>
              <a:ext uri="{FF2B5EF4-FFF2-40B4-BE49-F238E27FC236}">
                <a16:creationId xmlns:a16="http://schemas.microsoft.com/office/drawing/2014/main" id="{679F3E4B-849E-2B2F-396F-1954092CE47A}"/>
              </a:ext>
            </a:extLst>
          </p:cNvPr>
          <p:cNvSpPr/>
          <p:nvPr/>
        </p:nvSpPr>
        <p:spPr>
          <a:xfrm>
            <a:off x="905861" y="2377747"/>
            <a:ext cx="418553" cy="522756"/>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DFA7DEDD-AECD-998A-3E3E-E6113546FD8A}"/>
                  </a:ext>
                </a:extLst>
              </p:cNvPr>
              <p:cNvSpPr txBox="1"/>
              <p:nvPr/>
            </p:nvSpPr>
            <p:spPr>
              <a:xfrm>
                <a:off x="2937465" y="4464999"/>
                <a:ext cx="1933321" cy="3231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500" b="1" i="1">
                              <a:latin typeface="Cambria Math" panose="02040503050406030204" pitchFamily="18" charset="0"/>
                            </a:rPr>
                          </m:ctrlPr>
                        </m:sSubPr>
                        <m:e>
                          <m:r>
                            <a:rPr lang="en-US" sz="1500" b="1" i="1">
                              <a:latin typeface="Cambria Math" panose="02040503050406030204" pitchFamily="18" charset="0"/>
                            </a:rPr>
                            <m:t>𝑮</m:t>
                          </m:r>
                        </m:e>
                        <m:sub>
                          <m:r>
                            <a:rPr lang="en-US" sz="1500" b="1" i="1">
                              <a:latin typeface="Cambria Math" panose="02040503050406030204" pitchFamily="18" charset="0"/>
                            </a:rPr>
                            <m:t>𝟑</m:t>
                          </m:r>
                        </m:sub>
                      </m:sSub>
                      <m:d>
                        <m:dPr>
                          <m:ctrlPr>
                            <a:rPr lang="en-US" sz="1500" b="1" i="1">
                              <a:latin typeface="Cambria Math" panose="02040503050406030204" pitchFamily="18" charset="0"/>
                            </a:rPr>
                          </m:ctrlPr>
                        </m:dPr>
                        <m:e>
                          <m:r>
                            <a:rPr lang="en-US" sz="1500" b="1" i="1">
                              <a:latin typeface="Cambria Math" panose="02040503050406030204" pitchFamily="18" charset="0"/>
                            </a:rPr>
                            <m:t>𝒔</m:t>
                          </m:r>
                        </m:e>
                      </m:d>
                      <m:r>
                        <a:rPr lang="en-US" sz="1500" b="1" i="1">
                          <a:latin typeface="Cambria Math" panose="02040503050406030204" pitchFamily="18" charset="0"/>
                        </a:rPr>
                        <m:t> </m:t>
                      </m:r>
                      <m:r>
                        <a:rPr lang="en-US" sz="1500" b="1" i="1">
                          <a:latin typeface="Cambria Math" panose="02040503050406030204" pitchFamily="18" charset="0"/>
                        </a:rPr>
                        <m:t>𝒇𝒐𝒓</m:t>
                      </m:r>
                      <m:r>
                        <a:rPr lang="en-US" sz="1500" b="1" i="1">
                          <a:latin typeface="Cambria Math" panose="02040503050406030204" pitchFamily="18" charset="0"/>
                        </a:rPr>
                        <m:t> </m:t>
                      </m:r>
                      <m:r>
                        <a:rPr lang="en-US" sz="1500" b="1" i="1">
                          <a:latin typeface="Cambria Math" panose="02040503050406030204" pitchFamily="18" charset="0"/>
                        </a:rPr>
                        <m:t>𝒔</m:t>
                      </m:r>
                      <m:r>
                        <a:rPr lang="en-US" sz="1500" b="1" i="1">
                          <a:latin typeface="Cambria Math" panose="02040503050406030204" pitchFamily="18" charset="0"/>
                          <a:ea typeface="Cambria Math" panose="02040503050406030204" pitchFamily="18" charset="0"/>
                        </a:rPr>
                        <m:t>∈ </m:t>
                      </m:r>
                      <m:sSub>
                        <m:sSubPr>
                          <m:ctrlPr>
                            <a:rPr lang="en-US" sz="1500" b="1"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𝑺</m:t>
                          </m:r>
                        </m:e>
                        <m:sub>
                          <m:r>
                            <a:rPr lang="en-US" sz="1500" b="1" i="1">
                              <a:latin typeface="Cambria Math" panose="02040503050406030204" pitchFamily="18" charset="0"/>
                              <a:ea typeface="Cambria Math" panose="02040503050406030204" pitchFamily="18" charset="0"/>
                            </a:rPr>
                            <m:t>𝟑</m:t>
                          </m:r>
                        </m:sub>
                      </m:sSub>
                    </m:oMath>
                  </m:oMathPara>
                </a14:m>
                <a:endParaRPr lang="en-US" sz="1500" b="1" dirty="0"/>
              </a:p>
            </p:txBody>
          </p:sp>
        </mc:Choice>
        <mc:Fallback>
          <p:sp>
            <p:nvSpPr>
              <p:cNvPr id="30" name="TextBox 29">
                <a:extLst>
                  <a:ext uri="{FF2B5EF4-FFF2-40B4-BE49-F238E27FC236}">
                    <a16:creationId xmlns:a16="http://schemas.microsoft.com/office/drawing/2014/main" id="{DFA7DEDD-AECD-998A-3E3E-E6113546FD8A}"/>
                  </a:ext>
                </a:extLst>
              </p:cNvPr>
              <p:cNvSpPr txBox="1">
                <a:spLocks noRot="1" noChangeAspect="1" noMove="1" noResize="1" noEditPoints="1" noAdjustHandles="1" noChangeArrowheads="1" noChangeShapeType="1" noTextEdit="1"/>
              </p:cNvSpPr>
              <p:nvPr/>
            </p:nvSpPr>
            <p:spPr>
              <a:xfrm>
                <a:off x="2937465" y="4464999"/>
                <a:ext cx="1933321" cy="323165"/>
              </a:xfrm>
              <a:prstGeom prst="rect">
                <a:avLst/>
              </a:prstGeom>
              <a:blipFill>
                <a:blip r:embed="rId2"/>
                <a:stretch>
                  <a:fillRect b="-132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2" name="TextBox 31">
                <a:extLst>
                  <a:ext uri="{FF2B5EF4-FFF2-40B4-BE49-F238E27FC236}">
                    <a16:creationId xmlns:a16="http://schemas.microsoft.com/office/drawing/2014/main" id="{23E2FC96-C22E-B327-98C5-AC8DF90204CA}"/>
                  </a:ext>
                </a:extLst>
              </p:cNvPr>
              <p:cNvSpPr txBox="1"/>
              <p:nvPr/>
            </p:nvSpPr>
            <p:spPr>
              <a:xfrm>
                <a:off x="275650" y="1695406"/>
                <a:ext cx="1933321" cy="3231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500" b="1" i="1">
                          <a:latin typeface="Cambria Math" panose="02040503050406030204" pitchFamily="18" charset="0"/>
                        </a:rPr>
                        <m:t>𝑮</m:t>
                      </m:r>
                      <m:d>
                        <m:dPr>
                          <m:ctrlPr>
                            <a:rPr lang="en-US" sz="1500" b="1" i="1">
                              <a:latin typeface="Cambria Math" panose="02040503050406030204" pitchFamily="18" charset="0"/>
                            </a:rPr>
                          </m:ctrlPr>
                        </m:dPr>
                        <m:e>
                          <m:r>
                            <a:rPr lang="en-US" sz="1500" b="1" i="1">
                              <a:latin typeface="Cambria Math" panose="02040503050406030204" pitchFamily="18" charset="0"/>
                            </a:rPr>
                            <m:t>𝒔</m:t>
                          </m:r>
                        </m:e>
                      </m:d>
                      <m:r>
                        <a:rPr lang="en-US" sz="1500" b="1" i="1">
                          <a:latin typeface="Cambria Math" panose="02040503050406030204" pitchFamily="18" charset="0"/>
                        </a:rPr>
                        <m:t> </m:t>
                      </m:r>
                      <m:r>
                        <a:rPr lang="en-US" sz="1500" b="1" i="1">
                          <a:latin typeface="Cambria Math" panose="02040503050406030204" pitchFamily="18" charset="0"/>
                        </a:rPr>
                        <m:t>𝒇𝒐𝒓</m:t>
                      </m:r>
                      <m:r>
                        <a:rPr lang="en-US" sz="1500" b="1" i="1">
                          <a:latin typeface="Cambria Math" panose="02040503050406030204" pitchFamily="18" charset="0"/>
                        </a:rPr>
                        <m:t> </m:t>
                      </m:r>
                      <m:r>
                        <a:rPr lang="en-US" sz="1500" b="1" i="1">
                          <a:latin typeface="Cambria Math" panose="02040503050406030204" pitchFamily="18" charset="0"/>
                        </a:rPr>
                        <m:t>𝒔</m:t>
                      </m:r>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𝑺</m:t>
                      </m:r>
                    </m:oMath>
                  </m:oMathPara>
                </a14:m>
                <a:endParaRPr lang="en-US" sz="1500" b="1" dirty="0"/>
              </a:p>
            </p:txBody>
          </p:sp>
        </mc:Choice>
        <mc:Fallback>
          <p:sp>
            <p:nvSpPr>
              <p:cNvPr id="32" name="TextBox 31">
                <a:extLst>
                  <a:ext uri="{FF2B5EF4-FFF2-40B4-BE49-F238E27FC236}">
                    <a16:creationId xmlns:a16="http://schemas.microsoft.com/office/drawing/2014/main" id="{23E2FC96-C22E-B327-98C5-AC8DF90204CA}"/>
                  </a:ext>
                </a:extLst>
              </p:cNvPr>
              <p:cNvSpPr txBox="1">
                <a:spLocks noRot="1" noChangeAspect="1" noMove="1" noResize="1" noEditPoints="1" noAdjustHandles="1" noChangeArrowheads="1" noChangeShapeType="1" noTextEdit="1"/>
              </p:cNvSpPr>
              <p:nvPr/>
            </p:nvSpPr>
            <p:spPr>
              <a:xfrm>
                <a:off x="275650" y="1695406"/>
                <a:ext cx="1933321" cy="323165"/>
              </a:xfrm>
              <a:prstGeom prst="rect">
                <a:avLst/>
              </a:prstGeom>
              <a:blipFill>
                <a:blip r:embed="rId3"/>
                <a:stretch>
                  <a:fillRect b="-1320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3" name="TextBox 32">
                <a:extLst>
                  <a:ext uri="{FF2B5EF4-FFF2-40B4-BE49-F238E27FC236}">
                    <a16:creationId xmlns:a16="http://schemas.microsoft.com/office/drawing/2014/main" id="{3AB8E211-9441-2C7A-E600-CA80309A0C47}"/>
                  </a:ext>
                </a:extLst>
              </p:cNvPr>
              <p:cNvSpPr txBox="1"/>
              <p:nvPr/>
            </p:nvSpPr>
            <p:spPr>
              <a:xfrm>
                <a:off x="3115994" y="2245709"/>
                <a:ext cx="2354397" cy="3231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500" b="1" i="1">
                              <a:latin typeface="Cambria Math" panose="02040503050406030204" pitchFamily="18" charset="0"/>
                            </a:rPr>
                          </m:ctrlPr>
                        </m:sSubPr>
                        <m:e>
                          <m:r>
                            <a:rPr lang="en-US" sz="1500" b="1" i="1">
                              <a:latin typeface="Cambria Math" panose="02040503050406030204" pitchFamily="18" charset="0"/>
                            </a:rPr>
                            <m:t>𝑮</m:t>
                          </m:r>
                        </m:e>
                        <m:sub>
                          <m:r>
                            <a:rPr lang="en-US" sz="1500" b="1" i="1">
                              <a:latin typeface="Cambria Math" panose="02040503050406030204" pitchFamily="18" charset="0"/>
                            </a:rPr>
                            <m:t>𝟏</m:t>
                          </m:r>
                          <m:r>
                            <a:rPr lang="en-US" sz="1500" b="1" i="1">
                              <a:latin typeface="Cambria Math" panose="02040503050406030204" pitchFamily="18" charset="0"/>
                            </a:rPr>
                            <m:t>+</m:t>
                          </m:r>
                          <m:r>
                            <a:rPr lang="en-US" sz="1500" b="1" i="1">
                              <a:latin typeface="Cambria Math" panose="02040503050406030204" pitchFamily="18" charset="0"/>
                            </a:rPr>
                            <m:t>𝟐</m:t>
                          </m:r>
                        </m:sub>
                      </m:sSub>
                      <m:d>
                        <m:dPr>
                          <m:ctrlPr>
                            <a:rPr lang="en-US" sz="1500" b="1" i="1">
                              <a:latin typeface="Cambria Math" panose="02040503050406030204" pitchFamily="18" charset="0"/>
                            </a:rPr>
                          </m:ctrlPr>
                        </m:dPr>
                        <m:e>
                          <m:r>
                            <a:rPr lang="en-US" sz="1500" b="1" i="1">
                              <a:latin typeface="Cambria Math" panose="02040503050406030204" pitchFamily="18" charset="0"/>
                            </a:rPr>
                            <m:t>𝒔</m:t>
                          </m:r>
                        </m:e>
                      </m:d>
                      <m:r>
                        <a:rPr lang="en-US" sz="1500" b="1">
                          <a:latin typeface="Cambria Math" panose="02040503050406030204" pitchFamily="18" charset="0"/>
                        </a:rPr>
                        <m:t> </m:t>
                      </m:r>
                      <m:r>
                        <a:rPr lang="en-US" sz="1500" b="1">
                          <a:latin typeface="Cambria Math" panose="02040503050406030204" pitchFamily="18" charset="0"/>
                        </a:rPr>
                        <m:t>𝐟𝐨𝐫</m:t>
                      </m:r>
                      <m:r>
                        <a:rPr lang="en-US" sz="1500" b="1">
                          <a:latin typeface="Cambria Math" panose="02040503050406030204" pitchFamily="18" charset="0"/>
                        </a:rPr>
                        <m:t> </m:t>
                      </m:r>
                      <m:r>
                        <a:rPr lang="en-US" sz="1500" b="1">
                          <a:latin typeface="Cambria Math" panose="02040503050406030204" pitchFamily="18" charset="0"/>
                        </a:rPr>
                        <m:t>𝐬</m:t>
                      </m:r>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 </m:t>
                      </m:r>
                      <m:sSub>
                        <m:sSubPr>
                          <m:ctrlPr>
                            <a:rPr lang="en-US" sz="1500" b="1"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𝑺</m:t>
                          </m:r>
                        </m:e>
                        <m:sub>
                          <m:r>
                            <a:rPr lang="en-US" sz="1500" b="1" i="1">
                              <a:latin typeface="Cambria Math" panose="02040503050406030204" pitchFamily="18" charset="0"/>
                              <a:ea typeface="Cambria Math" panose="02040503050406030204" pitchFamily="18" charset="0"/>
                            </a:rPr>
                            <m:t>𝟏</m:t>
                          </m:r>
                        </m:sub>
                      </m:sSub>
                      <m:r>
                        <a:rPr lang="en-US" sz="1500" b="1" i="1">
                          <a:latin typeface="Cambria Math" panose="02040503050406030204" pitchFamily="18" charset="0"/>
                          <a:ea typeface="Cambria Math" panose="02040503050406030204" pitchFamily="18" charset="0"/>
                        </a:rPr>
                        <m:t>∪ </m:t>
                      </m:r>
                      <m:sSub>
                        <m:sSubPr>
                          <m:ctrlPr>
                            <a:rPr lang="en-US" sz="1500" b="1"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𝑺</m:t>
                          </m:r>
                        </m:e>
                        <m:sub>
                          <m:r>
                            <a:rPr lang="en-US" sz="1500" b="1" i="1">
                              <a:latin typeface="Cambria Math" panose="02040503050406030204" pitchFamily="18" charset="0"/>
                              <a:ea typeface="Cambria Math" panose="02040503050406030204" pitchFamily="18" charset="0"/>
                            </a:rPr>
                            <m:t>𝟐</m:t>
                          </m:r>
                        </m:sub>
                      </m:sSub>
                    </m:oMath>
                  </m:oMathPara>
                </a14:m>
                <a:endParaRPr lang="en-US" sz="1500" b="1" dirty="0"/>
              </a:p>
            </p:txBody>
          </p:sp>
        </mc:Choice>
        <mc:Fallback>
          <p:sp>
            <p:nvSpPr>
              <p:cNvPr id="33" name="TextBox 32">
                <a:extLst>
                  <a:ext uri="{FF2B5EF4-FFF2-40B4-BE49-F238E27FC236}">
                    <a16:creationId xmlns:a16="http://schemas.microsoft.com/office/drawing/2014/main" id="{3AB8E211-9441-2C7A-E600-CA80309A0C47}"/>
                  </a:ext>
                </a:extLst>
              </p:cNvPr>
              <p:cNvSpPr txBox="1">
                <a:spLocks noRot="1" noChangeAspect="1" noMove="1" noResize="1" noEditPoints="1" noAdjustHandles="1" noChangeArrowheads="1" noChangeShapeType="1" noTextEdit="1"/>
              </p:cNvSpPr>
              <p:nvPr/>
            </p:nvSpPr>
            <p:spPr>
              <a:xfrm>
                <a:off x="3115994" y="2245709"/>
                <a:ext cx="2354397" cy="323165"/>
              </a:xfrm>
              <a:prstGeom prst="rect">
                <a:avLst/>
              </a:prstGeom>
              <a:blipFill>
                <a:blip r:embed="rId4"/>
                <a:stretch>
                  <a:fillRect/>
                </a:stretch>
              </a:blipFill>
            </p:spPr>
            <p:txBody>
              <a:bodyPr/>
              <a:lstStyle/>
              <a:p>
                <a:r>
                  <a:rPr lang="en-US">
                    <a:noFill/>
                  </a:rPr>
                  <a:t> </a:t>
                </a:r>
              </a:p>
            </p:txBody>
          </p:sp>
        </mc:Fallback>
      </mc:AlternateContent>
      <p:sp>
        <p:nvSpPr>
          <p:cNvPr id="36" name="Rectangle: Rounded Corners 35">
            <a:extLst>
              <a:ext uri="{FF2B5EF4-FFF2-40B4-BE49-F238E27FC236}">
                <a16:creationId xmlns:a16="http://schemas.microsoft.com/office/drawing/2014/main" id="{F0E18B06-6BD8-4DFA-92A3-54934416F9E8}"/>
              </a:ext>
            </a:extLst>
          </p:cNvPr>
          <p:cNvSpPr/>
          <p:nvPr/>
        </p:nvSpPr>
        <p:spPr>
          <a:xfrm>
            <a:off x="6125889" y="957247"/>
            <a:ext cx="2622722" cy="1151684"/>
          </a:xfrm>
          <a:prstGeom prst="round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7" name="Lightning Bolt 36">
            <a:extLst>
              <a:ext uri="{FF2B5EF4-FFF2-40B4-BE49-F238E27FC236}">
                <a16:creationId xmlns:a16="http://schemas.microsoft.com/office/drawing/2014/main" id="{D176783A-7E9D-94AD-F828-FBC13F8C02A8}"/>
              </a:ext>
            </a:extLst>
          </p:cNvPr>
          <p:cNvSpPr/>
          <p:nvPr/>
        </p:nvSpPr>
        <p:spPr>
          <a:xfrm>
            <a:off x="8072534" y="1610268"/>
            <a:ext cx="200027" cy="435576"/>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8" name="Cloud 37">
            <a:extLst>
              <a:ext uri="{FF2B5EF4-FFF2-40B4-BE49-F238E27FC236}">
                <a16:creationId xmlns:a16="http://schemas.microsoft.com/office/drawing/2014/main" id="{7455D1B6-0E37-B98B-759F-0428BA6F670A}"/>
              </a:ext>
            </a:extLst>
          </p:cNvPr>
          <p:cNvSpPr/>
          <p:nvPr/>
        </p:nvSpPr>
        <p:spPr>
          <a:xfrm>
            <a:off x="7882727" y="1115604"/>
            <a:ext cx="514352" cy="627105"/>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F0AFE9C0-EC25-CDA8-3597-FA6B18284954}"/>
                  </a:ext>
                </a:extLst>
              </p:cNvPr>
              <p:cNvSpPr txBox="1"/>
              <p:nvPr/>
            </p:nvSpPr>
            <p:spPr>
              <a:xfrm>
                <a:off x="5956083" y="1440524"/>
                <a:ext cx="1933321" cy="3231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500" b="1" i="1">
                              <a:latin typeface="Cambria Math" panose="02040503050406030204" pitchFamily="18" charset="0"/>
                            </a:rPr>
                          </m:ctrlPr>
                        </m:sSubPr>
                        <m:e>
                          <m:r>
                            <a:rPr lang="en-US" sz="1500" b="1" i="1">
                              <a:latin typeface="Cambria Math" panose="02040503050406030204" pitchFamily="18" charset="0"/>
                            </a:rPr>
                            <m:t>𝑮</m:t>
                          </m:r>
                        </m:e>
                        <m:sub>
                          <m:r>
                            <a:rPr lang="en-US" sz="1500" b="1" i="1">
                              <a:latin typeface="Cambria Math" panose="02040503050406030204" pitchFamily="18" charset="0"/>
                            </a:rPr>
                            <m:t>𝟐</m:t>
                          </m:r>
                        </m:sub>
                      </m:sSub>
                      <m:d>
                        <m:dPr>
                          <m:ctrlPr>
                            <a:rPr lang="en-US" sz="1500" b="1" i="1">
                              <a:latin typeface="Cambria Math" panose="02040503050406030204" pitchFamily="18" charset="0"/>
                            </a:rPr>
                          </m:ctrlPr>
                        </m:dPr>
                        <m:e>
                          <m:r>
                            <a:rPr lang="en-US" sz="1500" b="1" i="1">
                              <a:latin typeface="Cambria Math" panose="02040503050406030204" pitchFamily="18" charset="0"/>
                            </a:rPr>
                            <m:t>𝒔</m:t>
                          </m:r>
                        </m:e>
                      </m:d>
                      <m:r>
                        <a:rPr lang="en-US" sz="1500" b="1" i="1">
                          <a:latin typeface="Cambria Math" panose="02040503050406030204" pitchFamily="18" charset="0"/>
                        </a:rPr>
                        <m:t> </m:t>
                      </m:r>
                      <m:r>
                        <a:rPr lang="en-US" sz="1500" b="1" i="1">
                          <a:latin typeface="Cambria Math" panose="02040503050406030204" pitchFamily="18" charset="0"/>
                        </a:rPr>
                        <m:t>𝒇𝒐𝒓</m:t>
                      </m:r>
                      <m:r>
                        <a:rPr lang="en-US" sz="1500" b="1" i="1">
                          <a:latin typeface="Cambria Math" panose="02040503050406030204" pitchFamily="18" charset="0"/>
                        </a:rPr>
                        <m:t> </m:t>
                      </m:r>
                      <m:r>
                        <a:rPr lang="en-US" sz="1500" b="1" i="1">
                          <a:latin typeface="Cambria Math" panose="02040503050406030204" pitchFamily="18" charset="0"/>
                        </a:rPr>
                        <m:t>𝒔</m:t>
                      </m:r>
                      <m:r>
                        <a:rPr lang="en-US" sz="1500" b="1" i="1">
                          <a:latin typeface="Cambria Math" panose="02040503050406030204" pitchFamily="18" charset="0"/>
                          <a:ea typeface="Cambria Math" panose="02040503050406030204" pitchFamily="18" charset="0"/>
                        </a:rPr>
                        <m:t>∈ </m:t>
                      </m:r>
                      <m:sSub>
                        <m:sSubPr>
                          <m:ctrlPr>
                            <a:rPr lang="en-US" sz="1500" b="1"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𝑺</m:t>
                          </m:r>
                        </m:e>
                        <m:sub>
                          <m:r>
                            <a:rPr lang="en-US" sz="1500" b="1" i="1">
                              <a:latin typeface="Cambria Math" panose="02040503050406030204" pitchFamily="18" charset="0"/>
                              <a:ea typeface="Cambria Math" panose="02040503050406030204" pitchFamily="18" charset="0"/>
                            </a:rPr>
                            <m:t>𝟐</m:t>
                          </m:r>
                        </m:sub>
                      </m:sSub>
                    </m:oMath>
                  </m:oMathPara>
                </a14:m>
                <a:endParaRPr lang="en-US" sz="1500" b="1" dirty="0"/>
              </a:p>
            </p:txBody>
          </p:sp>
        </mc:Choice>
        <mc:Fallback>
          <p:sp>
            <p:nvSpPr>
              <p:cNvPr id="39" name="TextBox 38">
                <a:extLst>
                  <a:ext uri="{FF2B5EF4-FFF2-40B4-BE49-F238E27FC236}">
                    <a16:creationId xmlns:a16="http://schemas.microsoft.com/office/drawing/2014/main" id="{F0AFE9C0-EC25-CDA8-3597-FA6B18284954}"/>
                  </a:ext>
                </a:extLst>
              </p:cNvPr>
              <p:cNvSpPr txBox="1">
                <a:spLocks noRot="1" noChangeAspect="1" noMove="1" noResize="1" noEditPoints="1" noAdjustHandles="1" noChangeArrowheads="1" noChangeShapeType="1" noTextEdit="1"/>
              </p:cNvSpPr>
              <p:nvPr/>
            </p:nvSpPr>
            <p:spPr>
              <a:xfrm>
                <a:off x="5956083" y="1440524"/>
                <a:ext cx="1933321" cy="323165"/>
              </a:xfrm>
              <a:prstGeom prst="rect">
                <a:avLst/>
              </a:prstGeom>
              <a:blipFill>
                <a:blip r:embed="rId5"/>
                <a:stretch>
                  <a:fillRect b="-13208"/>
                </a:stretch>
              </a:blipFill>
            </p:spPr>
            <p:txBody>
              <a:bodyPr/>
              <a:lstStyle/>
              <a:p>
                <a:r>
                  <a:rPr lang="en-US">
                    <a:noFill/>
                  </a:rPr>
                  <a:t> </a:t>
                </a:r>
              </a:p>
            </p:txBody>
          </p:sp>
        </mc:Fallback>
      </mc:AlternateContent>
      <p:sp>
        <p:nvSpPr>
          <p:cNvPr id="40" name="Rectangle: Rounded Corners 39">
            <a:extLst>
              <a:ext uri="{FF2B5EF4-FFF2-40B4-BE49-F238E27FC236}">
                <a16:creationId xmlns:a16="http://schemas.microsoft.com/office/drawing/2014/main" id="{A676377A-A2FC-B4F7-114B-72BC592E29E8}"/>
              </a:ext>
            </a:extLst>
          </p:cNvPr>
          <p:cNvSpPr/>
          <p:nvPr/>
        </p:nvSpPr>
        <p:spPr>
          <a:xfrm>
            <a:off x="6125889" y="2338337"/>
            <a:ext cx="2622722" cy="1210381"/>
          </a:xfrm>
          <a:prstGeom prst="round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766846AF-5128-1E88-A4DD-AF34AEF5B9DD}"/>
                  </a:ext>
                </a:extLst>
              </p:cNvPr>
              <p:cNvSpPr txBox="1"/>
              <p:nvPr/>
            </p:nvSpPr>
            <p:spPr>
              <a:xfrm>
                <a:off x="6214167" y="2790742"/>
                <a:ext cx="1933321" cy="3231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500" b="1" i="1">
                              <a:latin typeface="Cambria Math" panose="02040503050406030204" pitchFamily="18" charset="0"/>
                            </a:rPr>
                          </m:ctrlPr>
                        </m:sSubPr>
                        <m:e>
                          <m:r>
                            <a:rPr lang="en-US" sz="1500" b="1" i="1">
                              <a:latin typeface="Cambria Math" panose="02040503050406030204" pitchFamily="18" charset="0"/>
                            </a:rPr>
                            <m:t>𝑮</m:t>
                          </m:r>
                        </m:e>
                        <m:sub>
                          <m:r>
                            <a:rPr lang="en-US" sz="1500" b="1" i="1">
                              <a:latin typeface="Cambria Math" panose="02040503050406030204" pitchFamily="18" charset="0"/>
                            </a:rPr>
                            <m:t>𝟏</m:t>
                          </m:r>
                        </m:sub>
                      </m:sSub>
                      <m:d>
                        <m:dPr>
                          <m:ctrlPr>
                            <a:rPr lang="en-US" sz="1500" b="1" i="1">
                              <a:latin typeface="Cambria Math" panose="02040503050406030204" pitchFamily="18" charset="0"/>
                            </a:rPr>
                          </m:ctrlPr>
                        </m:dPr>
                        <m:e>
                          <m:r>
                            <a:rPr lang="en-US" sz="1500" b="1" i="1">
                              <a:latin typeface="Cambria Math" panose="02040503050406030204" pitchFamily="18" charset="0"/>
                            </a:rPr>
                            <m:t>𝒔</m:t>
                          </m:r>
                        </m:e>
                      </m:d>
                      <m:r>
                        <a:rPr lang="en-US" sz="1500" b="1" i="1">
                          <a:latin typeface="Cambria Math" panose="02040503050406030204" pitchFamily="18" charset="0"/>
                        </a:rPr>
                        <m:t> </m:t>
                      </m:r>
                      <m:r>
                        <a:rPr lang="en-US" sz="1500" b="1" i="1">
                          <a:latin typeface="Cambria Math" panose="02040503050406030204" pitchFamily="18" charset="0"/>
                        </a:rPr>
                        <m:t>𝒇𝒐𝒓</m:t>
                      </m:r>
                      <m:r>
                        <a:rPr lang="en-US" sz="1500" b="1" i="1">
                          <a:latin typeface="Cambria Math" panose="02040503050406030204" pitchFamily="18" charset="0"/>
                        </a:rPr>
                        <m:t> </m:t>
                      </m:r>
                      <m:r>
                        <a:rPr lang="en-US" sz="1500" b="1" i="1">
                          <a:latin typeface="Cambria Math" panose="02040503050406030204" pitchFamily="18" charset="0"/>
                        </a:rPr>
                        <m:t>𝒔</m:t>
                      </m:r>
                      <m:r>
                        <a:rPr lang="en-US" sz="1500" b="1" i="1">
                          <a:latin typeface="Cambria Math" panose="02040503050406030204" pitchFamily="18" charset="0"/>
                          <a:ea typeface="Cambria Math" panose="02040503050406030204" pitchFamily="18" charset="0"/>
                        </a:rPr>
                        <m:t>∈ </m:t>
                      </m:r>
                      <m:sSub>
                        <m:sSubPr>
                          <m:ctrlPr>
                            <a:rPr lang="en-US" sz="1500" b="1"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𝑺</m:t>
                          </m:r>
                        </m:e>
                        <m:sub>
                          <m:r>
                            <a:rPr lang="en-US" sz="1500" b="1" i="1">
                              <a:latin typeface="Cambria Math" panose="02040503050406030204" pitchFamily="18" charset="0"/>
                              <a:ea typeface="Cambria Math" panose="02040503050406030204" pitchFamily="18" charset="0"/>
                            </a:rPr>
                            <m:t>𝟏</m:t>
                          </m:r>
                        </m:sub>
                      </m:sSub>
                    </m:oMath>
                  </m:oMathPara>
                </a14:m>
                <a:endParaRPr lang="en-US" sz="1500" b="1" dirty="0"/>
              </a:p>
            </p:txBody>
          </p:sp>
        </mc:Choice>
        <mc:Fallback>
          <p:sp>
            <p:nvSpPr>
              <p:cNvPr id="41" name="TextBox 40">
                <a:extLst>
                  <a:ext uri="{FF2B5EF4-FFF2-40B4-BE49-F238E27FC236}">
                    <a16:creationId xmlns:a16="http://schemas.microsoft.com/office/drawing/2014/main" id="{766846AF-5128-1E88-A4DD-AF34AEF5B9DD}"/>
                  </a:ext>
                </a:extLst>
              </p:cNvPr>
              <p:cNvSpPr txBox="1">
                <a:spLocks noRot="1" noChangeAspect="1" noMove="1" noResize="1" noEditPoints="1" noAdjustHandles="1" noChangeArrowheads="1" noChangeShapeType="1" noTextEdit="1"/>
              </p:cNvSpPr>
              <p:nvPr/>
            </p:nvSpPr>
            <p:spPr>
              <a:xfrm>
                <a:off x="6214167" y="2790742"/>
                <a:ext cx="1933321" cy="323165"/>
              </a:xfrm>
              <a:prstGeom prst="rect">
                <a:avLst/>
              </a:prstGeom>
              <a:blipFill>
                <a:blip r:embed="rId6"/>
                <a:stretch>
                  <a:fillRect b="-11321"/>
                </a:stretch>
              </a:blipFill>
            </p:spPr>
            <p:txBody>
              <a:bodyPr/>
              <a:lstStyle/>
              <a:p>
                <a:r>
                  <a:rPr lang="en-US">
                    <a:noFill/>
                  </a:rPr>
                  <a:t> </a:t>
                </a:r>
              </a:p>
            </p:txBody>
          </p:sp>
        </mc:Fallback>
      </mc:AlternateContent>
      <p:sp>
        <p:nvSpPr>
          <p:cNvPr id="42" name="Lightning Bolt 41">
            <a:extLst>
              <a:ext uri="{FF2B5EF4-FFF2-40B4-BE49-F238E27FC236}">
                <a16:creationId xmlns:a16="http://schemas.microsoft.com/office/drawing/2014/main" id="{FE025DE5-9785-E732-5ABC-CB0E48BE56B6}"/>
              </a:ext>
            </a:extLst>
          </p:cNvPr>
          <p:cNvSpPr/>
          <p:nvPr/>
        </p:nvSpPr>
        <p:spPr>
          <a:xfrm>
            <a:off x="8397079" y="3107174"/>
            <a:ext cx="162772" cy="363098"/>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3" name="Lightning Bolt 42">
            <a:extLst>
              <a:ext uri="{FF2B5EF4-FFF2-40B4-BE49-F238E27FC236}">
                <a16:creationId xmlns:a16="http://schemas.microsoft.com/office/drawing/2014/main" id="{A2E91582-DE25-F193-DC4E-5A60AA9B2C12}"/>
              </a:ext>
            </a:extLst>
          </p:cNvPr>
          <p:cNvSpPr/>
          <p:nvPr/>
        </p:nvSpPr>
        <p:spPr>
          <a:xfrm>
            <a:off x="8209887" y="3129910"/>
            <a:ext cx="162772" cy="363098"/>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4" name="Cloud 43">
            <a:extLst>
              <a:ext uri="{FF2B5EF4-FFF2-40B4-BE49-F238E27FC236}">
                <a16:creationId xmlns:a16="http://schemas.microsoft.com/office/drawing/2014/main" id="{8DC5AACA-C2BC-4DA9-B204-2A5DE76B7242}"/>
              </a:ext>
            </a:extLst>
          </p:cNvPr>
          <p:cNvSpPr/>
          <p:nvPr/>
        </p:nvSpPr>
        <p:spPr>
          <a:xfrm>
            <a:off x="8047565" y="2395750"/>
            <a:ext cx="577551" cy="924481"/>
          </a:xfrm>
          <a:prstGeom prst="cloud">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47" name="Straight Arrow Connector 46">
            <a:extLst>
              <a:ext uri="{FF2B5EF4-FFF2-40B4-BE49-F238E27FC236}">
                <a16:creationId xmlns:a16="http://schemas.microsoft.com/office/drawing/2014/main" id="{5E7F3FE8-2DCE-3D8D-76C4-17FF2648A435}"/>
              </a:ext>
            </a:extLst>
          </p:cNvPr>
          <p:cNvCxnSpPr>
            <a:cxnSpLocks/>
            <a:stCxn id="4" idx="3"/>
          </p:cNvCxnSpPr>
          <p:nvPr/>
        </p:nvCxnSpPr>
        <p:spPr>
          <a:xfrm flipV="1">
            <a:off x="5429866" y="1400979"/>
            <a:ext cx="587312" cy="353603"/>
          </a:xfrm>
          <a:prstGeom prst="straightConnector1">
            <a:avLst/>
          </a:prstGeom>
          <a:ln w="57150">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4F606B0C-0774-F36B-75DE-6829AB4F054F}"/>
              </a:ext>
            </a:extLst>
          </p:cNvPr>
          <p:cNvCxnSpPr>
            <a:cxnSpLocks/>
          </p:cNvCxnSpPr>
          <p:nvPr/>
        </p:nvCxnSpPr>
        <p:spPr>
          <a:xfrm>
            <a:off x="5423440" y="2268308"/>
            <a:ext cx="532643" cy="484889"/>
          </a:xfrm>
          <a:prstGeom prst="straightConnector1">
            <a:avLst/>
          </a:prstGeom>
          <a:ln w="57150">
            <a:solidFill>
              <a:srgbClr val="7030A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53" name="TextBox 52">
                <a:extLst>
                  <a:ext uri="{FF2B5EF4-FFF2-40B4-BE49-F238E27FC236}">
                    <a16:creationId xmlns:a16="http://schemas.microsoft.com/office/drawing/2014/main" id="{461F4726-B7EC-25C2-E90D-724E5A0DFD7D}"/>
                  </a:ext>
                </a:extLst>
              </p:cNvPr>
              <p:cNvSpPr txBox="1"/>
              <p:nvPr/>
            </p:nvSpPr>
            <p:spPr>
              <a:xfrm>
                <a:off x="3223582" y="3703329"/>
                <a:ext cx="2199858" cy="36150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500" b="1" i="1">
                              <a:latin typeface="Cambria Math" panose="02040503050406030204" pitchFamily="18" charset="0"/>
                            </a:rPr>
                          </m:ctrlPr>
                        </m:sSubPr>
                        <m:e>
                          <m:r>
                            <a:rPr lang="en-US" sz="1500" b="1" i="1">
                              <a:latin typeface="Cambria Math" panose="02040503050406030204" pitchFamily="18" charset="0"/>
                            </a:rPr>
                            <m:t>𝑺</m:t>
                          </m:r>
                        </m:e>
                        <m:sub>
                          <m:r>
                            <a:rPr lang="en-US" sz="1500" b="1" i="1">
                              <a:latin typeface="Cambria Math" panose="02040503050406030204" pitchFamily="18" charset="0"/>
                            </a:rPr>
                            <m:t>𝟑</m:t>
                          </m:r>
                        </m:sub>
                      </m:sSub>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𝑺</m:t>
                      </m:r>
                      <m:d>
                        <m:dPr>
                          <m:ctrlPr>
                            <a:rPr lang="en-US" sz="1500" b="1" i="1">
                              <a:latin typeface="Cambria Math" panose="02040503050406030204" pitchFamily="18" charset="0"/>
                              <a:ea typeface="Cambria Math" panose="02040503050406030204" pitchFamily="18" charset="0"/>
                            </a:rPr>
                          </m:ctrlPr>
                        </m:dPr>
                        <m:e>
                          <m:sSub>
                            <m:sSubPr>
                              <m:ctrlPr>
                                <a:rPr lang="en-US" sz="1500" b="1"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𝑻</m:t>
                              </m:r>
                            </m:e>
                            <m:sub>
                              <m:r>
                                <a:rPr lang="en-US" sz="1500" b="1" i="1">
                                  <a:latin typeface="Cambria Math" panose="02040503050406030204" pitchFamily="18" charset="0"/>
                                  <a:ea typeface="Cambria Math" panose="02040503050406030204" pitchFamily="18" charset="0"/>
                                </a:rPr>
                                <m:t>𝒔𝒖𝒓𝒇</m:t>
                              </m:r>
                              <m:r>
                                <a:rPr lang="en-US" sz="1500" b="1" i="1">
                                  <a:latin typeface="Cambria Math" panose="02040503050406030204" pitchFamily="18" charset="0"/>
                                  <a:ea typeface="Cambria Math" panose="02040503050406030204" pitchFamily="18" charset="0"/>
                                </a:rPr>
                                <m:t>.</m:t>
                              </m:r>
                            </m:sub>
                          </m:sSub>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𝟐𝟖</m:t>
                          </m:r>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𝑪</m:t>
                          </m:r>
                        </m:e>
                      </m:d>
                    </m:oMath>
                  </m:oMathPara>
                </a14:m>
                <a:endParaRPr lang="en-US" sz="1500" b="1" dirty="0"/>
              </a:p>
            </p:txBody>
          </p:sp>
        </mc:Choice>
        <mc:Fallback>
          <p:sp>
            <p:nvSpPr>
              <p:cNvPr id="53" name="TextBox 52">
                <a:extLst>
                  <a:ext uri="{FF2B5EF4-FFF2-40B4-BE49-F238E27FC236}">
                    <a16:creationId xmlns:a16="http://schemas.microsoft.com/office/drawing/2014/main" id="{461F4726-B7EC-25C2-E90D-724E5A0DFD7D}"/>
                  </a:ext>
                </a:extLst>
              </p:cNvPr>
              <p:cNvSpPr txBox="1">
                <a:spLocks noRot="1" noChangeAspect="1" noMove="1" noResize="1" noEditPoints="1" noAdjustHandles="1" noChangeArrowheads="1" noChangeShapeType="1" noTextEdit="1"/>
              </p:cNvSpPr>
              <p:nvPr/>
            </p:nvSpPr>
            <p:spPr>
              <a:xfrm>
                <a:off x="3223582" y="3703329"/>
                <a:ext cx="2199858" cy="361509"/>
              </a:xfrm>
              <a:prstGeom prst="rect">
                <a:avLst/>
              </a:prstGeom>
              <a:blipFill>
                <a:blip r:embed="rId7"/>
                <a:stretch>
                  <a:fillRect b="-339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4" name="TextBox 53">
                <a:extLst>
                  <a:ext uri="{FF2B5EF4-FFF2-40B4-BE49-F238E27FC236}">
                    <a16:creationId xmlns:a16="http://schemas.microsoft.com/office/drawing/2014/main" id="{7C5E000D-8235-5505-61A0-28DCFFC1204E}"/>
                  </a:ext>
                </a:extLst>
              </p:cNvPr>
              <p:cNvSpPr txBox="1"/>
              <p:nvPr/>
            </p:nvSpPr>
            <p:spPr>
              <a:xfrm>
                <a:off x="3013328" y="2762325"/>
                <a:ext cx="2576377" cy="36150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500" b="1"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𝑺</m:t>
                          </m:r>
                        </m:e>
                        <m:sub>
                          <m:r>
                            <a:rPr lang="en-US" sz="1500" b="1" i="1">
                              <a:latin typeface="Cambria Math" panose="02040503050406030204" pitchFamily="18" charset="0"/>
                              <a:ea typeface="Cambria Math" panose="02040503050406030204" pitchFamily="18" charset="0"/>
                            </a:rPr>
                            <m:t>𝟏</m:t>
                          </m:r>
                        </m:sub>
                      </m:sSub>
                      <m:r>
                        <a:rPr lang="en-US" sz="1500" b="1" i="1">
                          <a:latin typeface="Cambria Math" panose="02040503050406030204" pitchFamily="18" charset="0"/>
                          <a:ea typeface="Cambria Math" panose="02040503050406030204" pitchFamily="18" charset="0"/>
                        </a:rPr>
                        <m:t>∪ </m:t>
                      </m:r>
                      <m:sSub>
                        <m:sSubPr>
                          <m:ctrlPr>
                            <a:rPr lang="en-US" sz="1500" b="1"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𝑺</m:t>
                          </m:r>
                        </m:e>
                        <m:sub>
                          <m:r>
                            <a:rPr lang="en-US" sz="1500" b="1" i="1">
                              <a:latin typeface="Cambria Math" panose="02040503050406030204" pitchFamily="18" charset="0"/>
                              <a:ea typeface="Cambria Math" panose="02040503050406030204" pitchFamily="18" charset="0"/>
                            </a:rPr>
                            <m:t>𝟐</m:t>
                          </m:r>
                        </m:sub>
                      </m:sSub>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𝑺</m:t>
                      </m:r>
                      <m:d>
                        <m:dPr>
                          <m:ctrlPr>
                            <a:rPr lang="en-US" sz="1500" b="1" i="1">
                              <a:latin typeface="Cambria Math" panose="02040503050406030204" pitchFamily="18" charset="0"/>
                              <a:ea typeface="Cambria Math" panose="02040503050406030204" pitchFamily="18" charset="0"/>
                            </a:rPr>
                          </m:ctrlPr>
                        </m:dPr>
                        <m:e>
                          <m:sSub>
                            <m:sSubPr>
                              <m:ctrlPr>
                                <a:rPr lang="en-US" sz="1500" b="1" i="1">
                                  <a:latin typeface="Cambria Math" panose="02040503050406030204" pitchFamily="18" charset="0"/>
                                  <a:ea typeface="Cambria Math" panose="02040503050406030204" pitchFamily="18" charset="0"/>
                                </a:rPr>
                              </m:ctrlPr>
                            </m:sSubPr>
                            <m:e>
                              <m:r>
                                <a:rPr lang="en-US" sz="1500" b="1" i="1">
                                  <a:latin typeface="Cambria Math" panose="02040503050406030204" pitchFamily="18" charset="0"/>
                                  <a:ea typeface="Cambria Math" panose="02040503050406030204" pitchFamily="18" charset="0"/>
                                </a:rPr>
                                <m:t>𝑻</m:t>
                              </m:r>
                            </m:e>
                            <m:sub>
                              <m:r>
                                <a:rPr lang="en-US" sz="1500" b="1" i="1">
                                  <a:latin typeface="Cambria Math" panose="02040503050406030204" pitchFamily="18" charset="0"/>
                                  <a:ea typeface="Cambria Math" panose="02040503050406030204" pitchFamily="18" charset="0"/>
                                </a:rPr>
                                <m:t>𝒔𝒖𝒓𝒇</m:t>
                              </m:r>
                              <m:r>
                                <a:rPr lang="en-US" sz="1500" b="1" i="1">
                                  <a:latin typeface="Cambria Math" panose="02040503050406030204" pitchFamily="18" charset="0"/>
                                  <a:ea typeface="Cambria Math" panose="02040503050406030204" pitchFamily="18" charset="0"/>
                                </a:rPr>
                                <m:t>.</m:t>
                              </m:r>
                            </m:sub>
                          </m:sSub>
                          <m:r>
                            <a:rPr lang="en-US" sz="1500" b="1" i="1">
                              <a:latin typeface="Cambria Math" panose="02040503050406030204" pitchFamily="18" charset="0"/>
                              <a:ea typeface="Cambria Math" panose="02040503050406030204" pitchFamily="18" charset="0"/>
                            </a:rPr>
                            <m:t>&gt;</m:t>
                          </m:r>
                          <m:r>
                            <a:rPr lang="en-US" sz="1500" b="1" i="1">
                              <a:latin typeface="Cambria Math" panose="02040503050406030204" pitchFamily="18" charset="0"/>
                              <a:ea typeface="Cambria Math" panose="02040503050406030204" pitchFamily="18" charset="0"/>
                            </a:rPr>
                            <m:t>𝟐𝟖</m:t>
                          </m:r>
                          <m:r>
                            <a:rPr lang="en-US" sz="1500" b="1" i="1">
                              <a:latin typeface="Cambria Math" panose="02040503050406030204" pitchFamily="18" charset="0"/>
                              <a:ea typeface="Cambria Math" panose="02040503050406030204" pitchFamily="18" charset="0"/>
                            </a:rPr>
                            <m:t>°</m:t>
                          </m:r>
                          <m:r>
                            <a:rPr lang="en-US" sz="1500" b="1" i="1">
                              <a:latin typeface="Cambria Math" panose="02040503050406030204" pitchFamily="18" charset="0"/>
                              <a:ea typeface="Cambria Math" panose="02040503050406030204" pitchFamily="18" charset="0"/>
                            </a:rPr>
                            <m:t>𝑪</m:t>
                          </m:r>
                        </m:e>
                      </m:d>
                    </m:oMath>
                  </m:oMathPara>
                </a14:m>
                <a:endParaRPr lang="en-US" sz="1500" b="1" dirty="0"/>
              </a:p>
            </p:txBody>
          </p:sp>
        </mc:Choice>
        <mc:Fallback>
          <p:sp>
            <p:nvSpPr>
              <p:cNvPr id="54" name="TextBox 53">
                <a:extLst>
                  <a:ext uri="{FF2B5EF4-FFF2-40B4-BE49-F238E27FC236}">
                    <a16:creationId xmlns:a16="http://schemas.microsoft.com/office/drawing/2014/main" id="{7C5E000D-8235-5505-61A0-28DCFFC1204E}"/>
                  </a:ext>
                </a:extLst>
              </p:cNvPr>
              <p:cNvSpPr txBox="1">
                <a:spLocks noRot="1" noChangeAspect="1" noMove="1" noResize="1" noEditPoints="1" noAdjustHandles="1" noChangeArrowheads="1" noChangeShapeType="1" noTextEdit="1"/>
              </p:cNvSpPr>
              <p:nvPr/>
            </p:nvSpPr>
            <p:spPr>
              <a:xfrm>
                <a:off x="3013328" y="2762325"/>
                <a:ext cx="2576377" cy="361509"/>
              </a:xfrm>
              <a:prstGeom prst="rect">
                <a:avLst/>
              </a:prstGeom>
              <a:blipFill>
                <a:blip r:embed="rId8"/>
                <a:stretch>
                  <a:fillRect b="-5085"/>
                </a:stretch>
              </a:blipFill>
            </p:spPr>
            <p:txBody>
              <a:bodyPr/>
              <a:lstStyle/>
              <a:p>
                <a:r>
                  <a:rPr lang="en-US">
                    <a:noFill/>
                  </a:rPr>
                  <a:t> </a:t>
                </a:r>
              </a:p>
            </p:txBody>
          </p:sp>
        </mc:Fallback>
      </mc:AlternateContent>
      <p:sp>
        <p:nvSpPr>
          <p:cNvPr id="55" name="TextBox 54">
            <a:extLst>
              <a:ext uri="{FF2B5EF4-FFF2-40B4-BE49-F238E27FC236}">
                <a16:creationId xmlns:a16="http://schemas.microsoft.com/office/drawing/2014/main" id="{9CFE4996-4F6F-A89B-1522-7631B0C58B91}"/>
              </a:ext>
            </a:extLst>
          </p:cNvPr>
          <p:cNvSpPr txBox="1"/>
          <p:nvPr/>
        </p:nvSpPr>
        <p:spPr>
          <a:xfrm>
            <a:off x="3202918" y="3263580"/>
            <a:ext cx="2010980" cy="276999"/>
          </a:xfrm>
          <a:prstGeom prst="rect">
            <a:avLst/>
          </a:prstGeom>
          <a:noFill/>
        </p:spPr>
        <p:txBody>
          <a:bodyPr wrap="square" rtlCol="0">
            <a:spAutoFit/>
          </a:bodyPr>
          <a:lstStyle/>
          <a:p>
            <a:pPr algn="ctr"/>
            <a:r>
              <a:rPr lang="en-US" sz="1200" b="1" i="1" dirty="0"/>
              <a:t>e.g., Gadgil et al., 1984</a:t>
            </a:r>
          </a:p>
        </p:txBody>
      </p:sp>
      <p:sp>
        <p:nvSpPr>
          <p:cNvPr id="56" name="TextBox 55">
            <a:extLst>
              <a:ext uri="{FF2B5EF4-FFF2-40B4-BE49-F238E27FC236}">
                <a16:creationId xmlns:a16="http://schemas.microsoft.com/office/drawing/2014/main" id="{02F47CE6-BF50-D17A-FDB0-D360614E6EFD}"/>
              </a:ext>
            </a:extLst>
          </p:cNvPr>
          <p:cNvSpPr txBox="1"/>
          <p:nvPr/>
        </p:nvSpPr>
        <p:spPr>
          <a:xfrm>
            <a:off x="0" y="12140"/>
            <a:ext cx="9144000" cy="369332"/>
          </a:xfrm>
          <a:prstGeom prst="rect">
            <a:avLst/>
          </a:prstGeom>
          <a:noFill/>
        </p:spPr>
        <p:txBody>
          <a:bodyPr wrap="square" rtlCol="0">
            <a:spAutoFit/>
          </a:bodyPr>
          <a:lstStyle/>
          <a:p>
            <a:pPr algn="ctr"/>
            <a:r>
              <a:rPr lang="en-US" sz="1800" b="1" dirty="0"/>
              <a:t>From Prescribed to Data-Driven Physics Regimes</a:t>
            </a:r>
          </a:p>
        </p:txBody>
      </p:sp>
      <p:sp>
        <p:nvSpPr>
          <p:cNvPr id="57" name="TextBox 56">
            <a:extLst>
              <a:ext uri="{FF2B5EF4-FFF2-40B4-BE49-F238E27FC236}">
                <a16:creationId xmlns:a16="http://schemas.microsoft.com/office/drawing/2014/main" id="{AED6BE90-F764-71E4-4789-6678681D91FC}"/>
              </a:ext>
            </a:extLst>
          </p:cNvPr>
          <p:cNvSpPr txBox="1"/>
          <p:nvPr/>
        </p:nvSpPr>
        <p:spPr>
          <a:xfrm>
            <a:off x="5897540" y="3603920"/>
            <a:ext cx="3079419" cy="1246495"/>
          </a:xfrm>
          <a:prstGeom prst="rect">
            <a:avLst/>
          </a:prstGeom>
          <a:noFill/>
        </p:spPr>
        <p:txBody>
          <a:bodyPr wrap="square" rtlCol="0">
            <a:spAutoFit/>
          </a:bodyPr>
          <a:lstStyle/>
          <a:p>
            <a:r>
              <a:rPr lang="en-US" sz="1500" b="1" dirty="0"/>
              <a:t>The goal is to discover, rather than prescribe, the partitions where atmospheric physics is most simply represented (Column States).</a:t>
            </a:r>
          </a:p>
        </p:txBody>
      </p:sp>
      <p:sp>
        <p:nvSpPr>
          <p:cNvPr id="4" name="Rectangle: Rounded Corners 3">
            <a:extLst>
              <a:ext uri="{FF2B5EF4-FFF2-40B4-BE49-F238E27FC236}">
                <a16:creationId xmlns:a16="http://schemas.microsoft.com/office/drawing/2014/main" id="{44728A9B-B880-46B7-E3FF-3E7E92539395}"/>
              </a:ext>
            </a:extLst>
          </p:cNvPr>
          <p:cNvSpPr/>
          <p:nvPr/>
        </p:nvSpPr>
        <p:spPr>
          <a:xfrm>
            <a:off x="3084888" y="913167"/>
            <a:ext cx="2344979" cy="1682829"/>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TextBox 5">
            <a:extLst>
              <a:ext uri="{FF2B5EF4-FFF2-40B4-BE49-F238E27FC236}">
                <a16:creationId xmlns:a16="http://schemas.microsoft.com/office/drawing/2014/main" id="{AB5F70FC-9A01-3934-6E81-DECBE3275DBB}"/>
              </a:ext>
            </a:extLst>
          </p:cNvPr>
          <p:cNvSpPr txBox="1"/>
          <p:nvPr/>
        </p:nvSpPr>
        <p:spPr>
          <a:xfrm>
            <a:off x="2796366" y="450336"/>
            <a:ext cx="3998122" cy="323165"/>
          </a:xfrm>
          <a:prstGeom prst="rect">
            <a:avLst/>
          </a:prstGeom>
          <a:noFill/>
        </p:spPr>
        <p:txBody>
          <a:bodyPr wrap="square" rtlCol="0">
            <a:spAutoFit/>
          </a:bodyPr>
          <a:lstStyle/>
          <a:p>
            <a:pPr algn="ctr"/>
            <a:r>
              <a:rPr lang="en-US" sz="1500" b="1" dirty="0"/>
              <a:t>Example of a prescribed physics partition</a:t>
            </a:r>
          </a:p>
        </p:txBody>
      </p:sp>
      <p:pic>
        <p:nvPicPr>
          <p:cNvPr id="20" name="Picture 19">
            <a:extLst>
              <a:ext uri="{FF2B5EF4-FFF2-40B4-BE49-F238E27FC236}">
                <a16:creationId xmlns:a16="http://schemas.microsoft.com/office/drawing/2014/main" id="{53469517-D0EC-B6B1-9A83-F6B8BCB473AD}"/>
              </a:ext>
            </a:extLst>
          </p:cNvPr>
          <p:cNvPicPr>
            <a:picLocks noChangeAspect="1"/>
          </p:cNvPicPr>
          <p:nvPr/>
        </p:nvPicPr>
        <p:blipFill>
          <a:blip r:embed="rId9"/>
          <a:stretch>
            <a:fillRect/>
          </a:stretch>
        </p:blipFill>
        <p:spPr>
          <a:xfrm>
            <a:off x="8228693" y="4456404"/>
            <a:ext cx="892718" cy="619785"/>
          </a:xfrm>
          <a:prstGeom prst="rect">
            <a:avLst/>
          </a:prstGeom>
        </p:spPr>
      </p:pic>
    </p:spTree>
    <p:extLst>
      <p:ext uri="{BB962C8B-B14F-4D97-AF65-F5344CB8AC3E}">
        <p14:creationId xmlns:p14="http://schemas.microsoft.com/office/powerpoint/2010/main" val="237292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111">
            <a:extLst>
              <a:ext uri="{FF2B5EF4-FFF2-40B4-BE49-F238E27FC236}">
                <a16:creationId xmlns:a16="http://schemas.microsoft.com/office/drawing/2014/main" id="{10654D26-531E-2FC9-A6E2-A823D14E928A}"/>
              </a:ext>
            </a:extLst>
          </p:cNvPr>
          <p:cNvSpPr txBox="1"/>
          <p:nvPr/>
        </p:nvSpPr>
        <p:spPr>
          <a:xfrm>
            <a:off x="7083307" y="1956357"/>
            <a:ext cx="1761731" cy="253916"/>
          </a:xfrm>
          <a:prstGeom prst="rect">
            <a:avLst/>
          </a:prstGeom>
          <a:noFill/>
        </p:spPr>
        <p:txBody>
          <a:bodyPr wrap="square" rtlCol="0">
            <a:spAutoFit/>
          </a:bodyPr>
          <a:lstStyle/>
          <a:p>
            <a:r>
              <a:rPr lang="en-US" sz="1050" b="1" dirty="0"/>
              <a:t>Splitting criterion</a:t>
            </a:r>
          </a:p>
        </p:txBody>
      </p:sp>
      <p:sp>
        <p:nvSpPr>
          <p:cNvPr id="114" name="TextBox 113">
            <a:extLst>
              <a:ext uri="{FF2B5EF4-FFF2-40B4-BE49-F238E27FC236}">
                <a16:creationId xmlns:a16="http://schemas.microsoft.com/office/drawing/2014/main" id="{8E232A32-DE23-38F7-831B-632230FBC914}"/>
              </a:ext>
            </a:extLst>
          </p:cNvPr>
          <p:cNvSpPr txBox="1"/>
          <p:nvPr/>
        </p:nvSpPr>
        <p:spPr>
          <a:xfrm>
            <a:off x="1" y="424650"/>
            <a:ext cx="9143999" cy="553998"/>
          </a:xfrm>
          <a:prstGeom prst="rect">
            <a:avLst/>
          </a:prstGeom>
          <a:noFill/>
        </p:spPr>
        <p:txBody>
          <a:bodyPr wrap="square" rtlCol="0">
            <a:spAutoFit/>
          </a:bodyPr>
          <a:lstStyle/>
          <a:p>
            <a:pPr algn="ctr"/>
            <a:r>
              <a:rPr lang="en-US" sz="1500" dirty="0"/>
              <a:t>A decision tree is constructed by recursively partitioning the data space using splits that maximize a chosen criterion</a:t>
            </a:r>
          </a:p>
        </p:txBody>
      </p:sp>
      <p:grpSp>
        <p:nvGrpSpPr>
          <p:cNvPr id="122" name="Group 121">
            <a:extLst>
              <a:ext uri="{FF2B5EF4-FFF2-40B4-BE49-F238E27FC236}">
                <a16:creationId xmlns:a16="http://schemas.microsoft.com/office/drawing/2014/main" id="{E0A7C67A-8CF2-07D1-ACF8-F0D1BEEC2C2C}"/>
              </a:ext>
            </a:extLst>
          </p:cNvPr>
          <p:cNvGrpSpPr/>
          <p:nvPr/>
        </p:nvGrpSpPr>
        <p:grpSpPr>
          <a:xfrm>
            <a:off x="-52439" y="1375538"/>
            <a:ext cx="9144000" cy="3694607"/>
            <a:chOff x="688286" y="1645362"/>
            <a:chExt cx="11127457" cy="4926143"/>
          </a:xfrm>
        </p:grpSpPr>
        <p:sp>
          <p:nvSpPr>
            <p:cNvPr id="3" name="Oval 2">
              <a:extLst>
                <a:ext uri="{FF2B5EF4-FFF2-40B4-BE49-F238E27FC236}">
                  <a16:creationId xmlns:a16="http://schemas.microsoft.com/office/drawing/2014/main" id="{C8726C38-6457-A0BF-2388-4D21E7B4D27F}"/>
                </a:ext>
              </a:extLst>
            </p:cNvPr>
            <p:cNvSpPr/>
            <p:nvPr/>
          </p:nvSpPr>
          <p:spPr>
            <a:xfrm>
              <a:off x="5164849" y="4698323"/>
              <a:ext cx="347730" cy="3199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Oval 3">
              <a:extLst>
                <a:ext uri="{FF2B5EF4-FFF2-40B4-BE49-F238E27FC236}">
                  <a16:creationId xmlns:a16="http://schemas.microsoft.com/office/drawing/2014/main" id="{54FE98B3-4FBC-2EC7-6B39-D1939408C273}"/>
                </a:ext>
              </a:extLst>
            </p:cNvPr>
            <p:cNvSpPr/>
            <p:nvPr/>
          </p:nvSpPr>
          <p:spPr>
            <a:xfrm>
              <a:off x="5124278" y="1645362"/>
              <a:ext cx="1416592" cy="1028699"/>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Oval 5">
              <a:extLst>
                <a:ext uri="{FF2B5EF4-FFF2-40B4-BE49-F238E27FC236}">
                  <a16:creationId xmlns:a16="http://schemas.microsoft.com/office/drawing/2014/main" id="{FD1B06A1-838C-1661-847C-70FD63A5E9C1}"/>
                </a:ext>
              </a:extLst>
            </p:cNvPr>
            <p:cNvSpPr/>
            <p:nvPr/>
          </p:nvSpPr>
          <p:spPr>
            <a:xfrm>
              <a:off x="2170771" y="5636519"/>
              <a:ext cx="347730" cy="319998"/>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Oval 7">
              <a:extLst>
                <a:ext uri="{FF2B5EF4-FFF2-40B4-BE49-F238E27FC236}">
                  <a16:creationId xmlns:a16="http://schemas.microsoft.com/office/drawing/2014/main" id="{05B513E8-B766-0566-D532-DC5A16BA1BFD}"/>
                </a:ext>
              </a:extLst>
            </p:cNvPr>
            <p:cNvSpPr/>
            <p:nvPr/>
          </p:nvSpPr>
          <p:spPr>
            <a:xfrm>
              <a:off x="5658709" y="5689709"/>
              <a:ext cx="347730" cy="319998"/>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Oval 8">
              <a:extLst>
                <a:ext uri="{FF2B5EF4-FFF2-40B4-BE49-F238E27FC236}">
                  <a16:creationId xmlns:a16="http://schemas.microsoft.com/office/drawing/2014/main" id="{6FA7313B-13AA-F061-8409-6699A7F852AB}"/>
                </a:ext>
              </a:extLst>
            </p:cNvPr>
            <p:cNvSpPr/>
            <p:nvPr/>
          </p:nvSpPr>
          <p:spPr>
            <a:xfrm>
              <a:off x="9628118" y="5625156"/>
              <a:ext cx="347730" cy="319998"/>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Oval 12">
              <a:extLst>
                <a:ext uri="{FF2B5EF4-FFF2-40B4-BE49-F238E27FC236}">
                  <a16:creationId xmlns:a16="http://schemas.microsoft.com/office/drawing/2014/main" id="{BB25BC93-FF50-A179-EDA0-FA50E183804C}"/>
                </a:ext>
              </a:extLst>
            </p:cNvPr>
            <p:cNvSpPr/>
            <p:nvPr/>
          </p:nvSpPr>
          <p:spPr>
            <a:xfrm>
              <a:off x="3532299" y="5653423"/>
              <a:ext cx="347730" cy="319998"/>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Oval 16">
              <a:extLst>
                <a:ext uri="{FF2B5EF4-FFF2-40B4-BE49-F238E27FC236}">
                  <a16:creationId xmlns:a16="http://schemas.microsoft.com/office/drawing/2014/main" id="{7A54CB18-3684-6453-EF2C-8909D564499B}"/>
                </a:ext>
              </a:extLst>
            </p:cNvPr>
            <p:cNvSpPr/>
            <p:nvPr/>
          </p:nvSpPr>
          <p:spPr>
            <a:xfrm>
              <a:off x="7468990" y="5611700"/>
              <a:ext cx="347730" cy="319998"/>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Oval 23">
              <a:extLst>
                <a:ext uri="{FF2B5EF4-FFF2-40B4-BE49-F238E27FC236}">
                  <a16:creationId xmlns:a16="http://schemas.microsoft.com/office/drawing/2014/main" id="{E9074BAC-B9BB-1E2D-EE28-5AE46E1C203A}"/>
                </a:ext>
              </a:extLst>
            </p:cNvPr>
            <p:cNvSpPr/>
            <p:nvPr/>
          </p:nvSpPr>
          <p:spPr>
            <a:xfrm>
              <a:off x="2939317" y="4654988"/>
              <a:ext cx="347730" cy="3199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6" name="Oval 25">
              <a:extLst>
                <a:ext uri="{FF2B5EF4-FFF2-40B4-BE49-F238E27FC236}">
                  <a16:creationId xmlns:a16="http://schemas.microsoft.com/office/drawing/2014/main" id="{D58B3DE0-20A7-91D1-83D7-8A6175435C31}"/>
                </a:ext>
              </a:extLst>
            </p:cNvPr>
            <p:cNvSpPr/>
            <p:nvPr/>
          </p:nvSpPr>
          <p:spPr>
            <a:xfrm>
              <a:off x="6931255" y="4617445"/>
              <a:ext cx="347730" cy="3199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7" name="Oval 26">
              <a:extLst>
                <a:ext uri="{FF2B5EF4-FFF2-40B4-BE49-F238E27FC236}">
                  <a16:creationId xmlns:a16="http://schemas.microsoft.com/office/drawing/2014/main" id="{D2FFE126-B359-78D8-DB7D-F8450E413AAC}"/>
                </a:ext>
              </a:extLst>
            </p:cNvPr>
            <p:cNvSpPr/>
            <p:nvPr/>
          </p:nvSpPr>
          <p:spPr>
            <a:xfrm>
              <a:off x="8719815" y="4541039"/>
              <a:ext cx="347730" cy="3199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9" name="Oval 28">
              <a:extLst>
                <a:ext uri="{FF2B5EF4-FFF2-40B4-BE49-F238E27FC236}">
                  <a16:creationId xmlns:a16="http://schemas.microsoft.com/office/drawing/2014/main" id="{8A659479-6D17-8442-B9A9-904A5A993FF5}"/>
                </a:ext>
              </a:extLst>
            </p:cNvPr>
            <p:cNvSpPr/>
            <p:nvPr/>
          </p:nvSpPr>
          <p:spPr>
            <a:xfrm>
              <a:off x="4146439" y="3633651"/>
              <a:ext cx="347730" cy="3199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0" name="Oval 29">
              <a:extLst>
                <a:ext uri="{FF2B5EF4-FFF2-40B4-BE49-F238E27FC236}">
                  <a16:creationId xmlns:a16="http://schemas.microsoft.com/office/drawing/2014/main" id="{65FF50DF-5797-16EB-297E-6D149BE0CEF8}"/>
                </a:ext>
              </a:extLst>
            </p:cNvPr>
            <p:cNvSpPr/>
            <p:nvPr/>
          </p:nvSpPr>
          <p:spPr>
            <a:xfrm>
              <a:off x="8529846" y="5636519"/>
              <a:ext cx="347730" cy="319998"/>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1" name="Oval 30">
              <a:extLst>
                <a:ext uri="{FF2B5EF4-FFF2-40B4-BE49-F238E27FC236}">
                  <a16:creationId xmlns:a16="http://schemas.microsoft.com/office/drawing/2014/main" id="{A3F1FAD8-9413-0397-7481-0158A1B8F40A}"/>
                </a:ext>
              </a:extLst>
            </p:cNvPr>
            <p:cNvSpPr/>
            <p:nvPr/>
          </p:nvSpPr>
          <p:spPr>
            <a:xfrm>
              <a:off x="7424246" y="3577481"/>
              <a:ext cx="347730" cy="31999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2" name="Oval 31">
              <a:extLst>
                <a:ext uri="{FF2B5EF4-FFF2-40B4-BE49-F238E27FC236}">
                  <a16:creationId xmlns:a16="http://schemas.microsoft.com/office/drawing/2014/main" id="{6AF751AD-F744-3050-4BEB-8B41BEC2D368}"/>
                </a:ext>
              </a:extLst>
            </p:cNvPr>
            <p:cNvSpPr/>
            <p:nvPr/>
          </p:nvSpPr>
          <p:spPr>
            <a:xfrm>
              <a:off x="6549054" y="5648056"/>
              <a:ext cx="347730" cy="319998"/>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34" name="Straight Arrow Connector 33">
              <a:extLst>
                <a:ext uri="{FF2B5EF4-FFF2-40B4-BE49-F238E27FC236}">
                  <a16:creationId xmlns:a16="http://schemas.microsoft.com/office/drawing/2014/main" id="{FD41ED43-FCA1-DC8F-70F8-BFF1B64A80A1}"/>
                </a:ext>
              </a:extLst>
            </p:cNvPr>
            <p:cNvCxnSpPr>
              <a:cxnSpLocks/>
            </p:cNvCxnSpPr>
            <p:nvPr/>
          </p:nvCxnSpPr>
          <p:spPr>
            <a:xfrm flipH="1">
              <a:off x="4494169" y="2712948"/>
              <a:ext cx="1090542" cy="864533"/>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F7F2AED1-D36D-EB36-2D48-F404156FDB55}"/>
                </a:ext>
              </a:extLst>
            </p:cNvPr>
            <p:cNvCxnSpPr>
              <a:cxnSpLocks/>
            </p:cNvCxnSpPr>
            <p:nvPr/>
          </p:nvCxnSpPr>
          <p:spPr>
            <a:xfrm flipH="1">
              <a:off x="3232985" y="4009211"/>
              <a:ext cx="675057" cy="600877"/>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4E730674-32BA-E638-3A38-B4A98D1E3EBA}"/>
                </a:ext>
              </a:extLst>
            </p:cNvPr>
            <p:cNvCxnSpPr>
              <a:cxnSpLocks/>
            </p:cNvCxnSpPr>
            <p:nvPr/>
          </p:nvCxnSpPr>
          <p:spPr>
            <a:xfrm flipH="1">
              <a:off x="2474981" y="5018321"/>
              <a:ext cx="425437" cy="544945"/>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98CE9DFD-9A8C-6D9B-E3C0-61747D989DB5}"/>
                </a:ext>
              </a:extLst>
            </p:cNvPr>
            <p:cNvCxnSpPr>
              <a:cxnSpLocks/>
            </p:cNvCxnSpPr>
            <p:nvPr/>
          </p:nvCxnSpPr>
          <p:spPr>
            <a:xfrm>
              <a:off x="6072553" y="2704033"/>
              <a:ext cx="1300732" cy="89850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FB06928E-65DA-6378-3F40-FFDFF8BDFC6F}"/>
                </a:ext>
              </a:extLst>
            </p:cNvPr>
            <p:cNvCxnSpPr>
              <a:cxnSpLocks/>
            </p:cNvCxnSpPr>
            <p:nvPr/>
          </p:nvCxnSpPr>
          <p:spPr>
            <a:xfrm>
              <a:off x="7856826" y="3908925"/>
              <a:ext cx="882463" cy="612233"/>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B8DC47CB-0881-9A2C-D755-8067663FE191}"/>
                </a:ext>
              </a:extLst>
            </p:cNvPr>
            <p:cNvCxnSpPr>
              <a:cxnSpLocks/>
            </p:cNvCxnSpPr>
            <p:nvPr/>
          </p:nvCxnSpPr>
          <p:spPr>
            <a:xfrm>
              <a:off x="9072990" y="4911282"/>
              <a:ext cx="777067" cy="734576"/>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6F3CB827-FCD2-C6B3-A192-B52795C8F4E5}"/>
                </a:ext>
              </a:extLst>
            </p:cNvPr>
            <p:cNvCxnSpPr>
              <a:cxnSpLocks/>
            </p:cNvCxnSpPr>
            <p:nvPr/>
          </p:nvCxnSpPr>
          <p:spPr>
            <a:xfrm flipH="1">
              <a:off x="7128511" y="3937214"/>
              <a:ext cx="383259" cy="58394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DF739964-F058-B362-D053-A5A807E79AA5}"/>
                </a:ext>
              </a:extLst>
            </p:cNvPr>
            <p:cNvCxnSpPr>
              <a:cxnSpLocks/>
            </p:cNvCxnSpPr>
            <p:nvPr/>
          </p:nvCxnSpPr>
          <p:spPr>
            <a:xfrm>
              <a:off x="3181260" y="5034870"/>
              <a:ext cx="389253" cy="566347"/>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B7BE8496-C0C4-45C7-113D-ECDFCF4BEA62}"/>
                </a:ext>
              </a:extLst>
            </p:cNvPr>
            <p:cNvCxnSpPr>
              <a:cxnSpLocks/>
            </p:cNvCxnSpPr>
            <p:nvPr/>
          </p:nvCxnSpPr>
          <p:spPr>
            <a:xfrm>
              <a:off x="4601364" y="4024301"/>
              <a:ext cx="621120" cy="62190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E702672E-3BDD-CAEF-311F-36BFB80EA838}"/>
                </a:ext>
              </a:extLst>
            </p:cNvPr>
            <p:cNvCxnSpPr>
              <a:cxnSpLocks/>
              <a:endCxn id="8" idx="0"/>
            </p:cNvCxnSpPr>
            <p:nvPr/>
          </p:nvCxnSpPr>
          <p:spPr>
            <a:xfrm>
              <a:off x="5444866" y="5067402"/>
              <a:ext cx="387708" cy="622307"/>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7" name="Straight Arrow Connector 66">
              <a:extLst>
                <a:ext uri="{FF2B5EF4-FFF2-40B4-BE49-F238E27FC236}">
                  <a16:creationId xmlns:a16="http://schemas.microsoft.com/office/drawing/2014/main" id="{0172AFFF-6DB9-E0D0-F3C6-B9DF8F40D225}"/>
                </a:ext>
              </a:extLst>
            </p:cNvPr>
            <p:cNvCxnSpPr>
              <a:cxnSpLocks/>
            </p:cNvCxnSpPr>
            <p:nvPr/>
          </p:nvCxnSpPr>
          <p:spPr>
            <a:xfrm flipH="1">
              <a:off x="6743266" y="5033730"/>
              <a:ext cx="243615" cy="529536"/>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0" name="Oval 69">
              <a:extLst>
                <a:ext uri="{FF2B5EF4-FFF2-40B4-BE49-F238E27FC236}">
                  <a16:creationId xmlns:a16="http://schemas.microsoft.com/office/drawing/2014/main" id="{F2756AA7-4F91-D9EE-F062-56CED3CE1EE1}"/>
                </a:ext>
              </a:extLst>
            </p:cNvPr>
            <p:cNvSpPr/>
            <p:nvPr/>
          </p:nvSpPr>
          <p:spPr>
            <a:xfrm>
              <a:off x="4534174" y="5642088"/>
              <a:ext cx="347730" cy="319998"/>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71" name="Straight Arrow Connector 70">
              <a:extLst>
                <a:ext uri="{FF2B5EF4-FFF2-40B4-BE49-F238E27FC236}">
                  <a16:creationId xmlns:a16="http://schemas.microsoft.com/office/drawing/2014/main" id="{BF691458-C648-3115-E904-97ADBEC1B41C}"/>
                </a:ext>
              </a:extLst>
            </p:cNvPr>
            <p:cNvCxnSpPr>
              <a:cxnSpLocks/>
            </p:cNvCxnSpPr>
            <p:nvPr/>
          </p:nvCxnSpPr>
          <p:spPr>
            <a:xfrm>
              <a:off x="7136570" y="5033730"/>
              <a:ext cx="473429" cy="485803"/>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2" name="Straight Arrow Connector 71">
              <a:extLst>
                <a:ext uri="{FF2B5EF4-FFF2-40B4-BE49-F238E27FC236}">
                  <a16:creationId xmlns:a16="http://schemas.microsoft.com/office/drawing/2014/main" id="{0D07452E-C9FF-A7AC-699E-09B22C7C1B6A}"/>
                </a:ext>
              </a:extLst>
            </p:cNvPr>
            <p:cNvCxnSpPr>
              <a:cxnSpLocks/>
              <a:endCxn id="30" idx="0"/>
            </p:cNvCxnSpPr>
            <p:nvPr/>
          </p:nvCxnSpPr>
          <p:spPr>
            <a:xfrm flipH="1">
              <a:off x="8703711" y="4974986"/>
              <a:ext cx="173865" cy="661533"/>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42721524-E305-EAB4-9641-AC3F759B5FAD}"/>
                </a:ext>
              </a:extLst>
            </p:cNvPr>
            <p:cNvCxnSpPr>
              <a:cxnSpLocks/>
            </p:cNvCxnSpPr>
            <p:nvPr/>
          </p:nvCxnSpPr>
          <p:spPr>
            <a:xfrm flipH="1">
              <a:off x="4762622" y="5067796"/>
              <a:ext cx="467520" cy="626458"/>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1" name="TextBox 90">
              <a:extLst>
                <a:ext uri="{FF2B5EF4-FFF2-40B4-BE49-F238E27FC236}">
                  <a16:creationId xmlns:a16="http://schemas.microsoft.com/office/drawing/2014/main" id="{D9F716F2-4531-B1CD-8841-E94D03DD00C8}"/>
                </a:ext>
              </a:extLst>
            </p:cNvPr>
            <p:cNvSpPr txBox="1"/>
            <p:nvPr/>
          </p:nvSpPr>
          <p:spPr>
            <a:xfrm>
              <a:off x="6540870" y="1751453"/>
              <a:ext cx="4150458" cy="738664"/>
            </a:xfrm>
            <a:prstGeom prst="rect">
              <a:avLst/>
            </a:prstGeom>
            <a:noFill/>
          </p:spPr>
          <p:txBody>
            <a:bodyPr wrap="square" rtlCol="0">
              <a:spAutoFit/>
            </a:bodyPr>
            <a:lstStyle/>
            <a:p>
              <a:r>
                <a:rPr lang="en-US" sz="1500" b="1" dirty="0"/>
                <a:t>Root node:</a:t>
              </a:r>
              <a:r>
                <a:rPr lang="en-US" sz="1500" dirty="0"/>
                <a:t> Unconditional distribution of the target variable</a:t>
              </a:r>
            </a:p>
          </p:txBody>
        </p:sp>
        <p:sp>
          <p:nvSpPr>
            <p:cNvPr id="92" name="TextBox 91">
              <a:extLst>
                <a:ext uri="{FF2B5EF4-FFF2-40B4-BE49-F238E27FC236}">
                  <a16:creationId xmlns:a16="http://schemas.microsoft.com/office/drawing/2014/main" id="{AB1D91CF-20B2-9974-C7AB-64D03604E865}"/>
                </a:ext>
              </a:extLst>
            </p:cNvPr>
            <p:cNvSpPr txBox="1"/>
            <p:nvPr/>
          </p:nvSpPr>
          <p:spPr>
            <a:xfrm>
              <a:off x="688286" y="6161136"/>
              <a:ext cx="11127457" cy="410369"/>
            </a:xfrm>
            <a:prstGeom prst="rect">
              <a:avLst/>
            </a:prstGeom>
            <a:noFill/>
          </p:spPr>
          <p:txBody>
            <a:bodyPr wrap="square" rtlCol="0">
              <a:spAutoFit/>
            </a:bodyPr>
            <a:lstStyle/>
            <a:p>
              <a:pPr algn="ctr"/>
              <a:r>
                <a:rPr lang="en-US" b="1" dirty="0"/>
                <a:t>Leaves (Column States): </a:t>
              </a:r>
              <a:r>
                <a:rPr lang="en-US" dirty="0"/>
                <a:t>Regions of the feature space with distinct conditional distributions of the target variable.</a:t>
              </a:r>
            </a:p>
          </p:txBody>
        </p:sp>
        <p:grpSp>
          <p:nvGrpSpPr>
            <p:cNvPr id="101" name="Group 100">
              <a:extLst>
                <a:ext uri="{FF2B5EF4-FFF2-40B4-BE49-F238E27FC236}">
                  <a16:creationId xmlns:a16="http://schemas.microsoft.com/office/drawing/2014/main" id="{96DFC57F-1909-058E-3103-79A410FA1C4A}"/>
                </a:ext>
              </a:extLst>
            </p:cNvPr>
            <p:cNvGrpSpPr/>
            <p:nvPr/>
          </p:nvGrpSpPr>
          <p:grpSpPr>
            <a:xfrm>
              <a:off x="1159412" y="2436734"/>
              <a:ext cx="1650151" cy="1545185"/>
              <a:chOff x="1360958" y="1429252"/>
              <a:chExt cx="1650151" cy="1545185"/>
            </a:xfrm>
          </p:grpSpPr>
          <p:sp>
            <p:nvSpPr>
              <p:cNvPr id="93" name="Rectangle: Rounded Corners 92">
                <a:extLst>
                  <a:ext uri="{FF2B5EF4-FFF2-40B4-BE49-F238E27FC236}">
                    <a16:creationId xmlns:a16="http://schemas.microsoft.com/office/drawing/2014/main" id="{8D3A625D-635B-414A-DF89-D7C05CE0E226}"/>
                  </a:ext>
                </a:extLst>
              </p:cNvPr>
              <p:cNvSpPr/>
              <p:nvPr/>
            </p:nvSpPr>
            <p:spPr>
              <a:xfrm>
                <a:off x="1360958" y="1429252"/>
                <a:ext cx="1625908" cy="1545185"/>
              </a:xfrm>
              <a:prstGeom prst="round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5" name="TextBox 94">
                <a:extLst>
                  <a:ext uri="{FF2B5EF4-FFF2-40B4-BE49-F238E27FC236}">
                    <a16:creationId xmlns:a16="http://schemas.microsoft.com/office/drawing/2014/main" id="{9CFD7075-B0E9-1F07-DC5F-C7B01E112E4C}"/>
                  </a:ext>
                </a:extLst>
              </p:cNvPr>
              <p:cNvSpPr txBox="1"/>
              <p:nvPr/>
            </p:nvSpPr>
            <p:spPr>
              <a:xfrm>
                <a:off x="1385203" y="1505907"/>
                <a:ext cx="420480" cy="338555"/>
              </a:xfrm>
              <a:prstGeom prst="rect">
                <a:avLst/>
              </a:prstGeom>
              <a:noFill/>
            </p:spPr>
            <p:txBody>
              <a:bodyPr wrap="square" rtlCol="0">
                <a:spAutoFit/>
              </a:bodyPr>
              <a:lstStyle/>
              <a:p>
                <a:r>
                  <a:rPr lang="en-US" sz="1050" b="1" dirty="0"/>
                  <a:t>T</a:t>
                </a:r>
              </a:p>
            </p:txBody>
          </p:sp>
          <p:sp>
            <p:nvSpPr>
              <p:cNvPr id="96" name="TextBox 95">
                <a:extLst>
                  <a:ext uri="{FF2B5EF4-FFF2-40B4-BE49-F238E27FC236}">
                    <a16:creationId xmlns:a16="http://schemas.microsoft.com/office/drawing/2014/main" id="{CB15FF67-9B92-60CC-CF24-F2B2559D529F}"/>
                  </a:ext>
                </a:extLst>
              </p:cNvPr>
              <p:cNvSpPr txBox="1"/>
              <p:nvPr/>
            </p:nvSpPr>
            <p:spPr>
              <a:xfrm>
                <a:off x="1982729" y="1678881"/>
                <a:ext cx="420480" cy="338555"/>
              </a:xfrm>
              <a:prstGeom prst="rect">
                <a:avLst/>
              </a:prstGeom>
              <a:noFill/>
            </p:spPr>
            <p:txBody>
              <a:bodyPr wrap="square" rtlCol="0">
                <a:spAutoFit/>
              </a:bodyPr>
              <a:lstStyle/>
              <a:p>
                <a:r>
                  <a:rPr lang="en-US" sz="1050" b="1" dirty="0"/>
                  <a:t>Q</a:t>
                </a:r>
              </a:p>
            </p:txBody>
          </p:sp>
          <p:sp>
            <p:nvSpPr>
              <p:cNvPr id="97" name="TextBox 96">
                <a:extLst>
                  <a:ext uri="{FF2B5EF4-FFF2-40B4-BE49-F238E27FC236}">
                    <a16:creationId xmlns:a16="http://schemas.microsoft.com/office/drawing/2014/main" id="{6B7CD51E-D33A-1C02-E5D3-760398AC272E}"/>
                  </a:ext>
                </a:extLst>
              </p:cNvPr>
              <p:cNvSpPr txBox="1"/>
              <p:nvPr/>
            </p:nvSpPr>
            <p:spPr>
              <a:xfrm>
                <a:off x="2525016" y="1654551"/>
                <a:ext cx="420480" cy="338555"/>
              </a:xfrm>
              <a:prstGeom prst="rect">
                <a:avLst/>
              </a:prstGeom>
              <a:noFill/>
            </p:spPr>
            <p:txBody>
              <a:bodyPr wrap="square" rtlCol="0">
                <a:spAutoFit/>
              </a:bodyPr>
              <a:lstStyle/>
              <a:p>
                <a:r>
                  <a:rPr lang="en-US" sz="1050" b="1" dirty="0"/>
                  <a:t>W</a:t>
                </a:r>
              </a:p>
            </p:txBody>
          </p:sp>
          <p:sp>
            <p:nvSpPr>
              <p:cNvPr id="98" name="TextBox 97">
                <a:extLst>
                  <a:ext uri="{FF2B5EF4-FFF2-40B4-BE49-F238E27FC236}">
                    <a16:creationId xmlns:a16="http://schemas.microsoft.com/office/drawing/2014/main" id="{34E0556F-BD80-B41B-0ED0-1672EC035D83}"/>
                  </a:ext>
                </a:extLst>
              </p:cNvPr>
              <p:cNvSpPr txBox="1"/>
              <p:nvPr/>
            </p:nvSpPr>
            <p:spPr>
              <a:xfrm>
                <a:off x="1496540" y="2169379"/>
                <a:ext cx="680591" cy="338555"/>
              </a:xfrm>
              <a:prstGeom prst="rect">
                <a:avLst/>
              </a:prstGeom>
              <a:noFill/>
            </p:spPr>
            <p:txBody>
              <a:bodyPr wrap="square" rtlCol="0">
                <a:spAutoFit/>
              </a:bodyPr>
              <a:lstStyle/>
              <a:p>
                <a:r>
                  <a:rPr lang="en-US" sz="1050" b="1" dirty="0"/>
                  <a:t>OLR</a:t>
                </a:r>
              </a:p>
            </p:txBody>
          </p:sp>
          <p:sp>
            <p:nvSpPr>
              <p:cNvPr id="99" name="TextBox 98">
                <a:extLst>
                  <a:ext uri="{FF2B5EF4-FFF2-40B4-BE49-F238E27FC236}">
                    <a16:creationId xmlns:a16="http://schemas.microsoft.com/office/drawing/2014/main" id="{8512A791-DF1D-4E23-E46D-CCFAFB813216}"/>
                  </a:ext>
                </a:extLst>
              </p:cNvPr>
              <p:cNvSpPr txBox="1"/>
              <p:nvPr/>
            </p:nvSpPr>
            <p:spPr>
              <a:xfrm>
                <a:off x="2400825" y="2117799"/>
                <a:ext cx="610284" cy="338555"/>
              </a:xfrm>
              <a:prstGeom prst="rect">
                <a:avLst/>
              </a:prstGeom>
              <a:noFill/>
            </p:spPr>
            <p:txBody>
              <a:bodyPr wrap="square" rtlCol="0">
                <a:spAutoFit/>
              </a:bodyPr>
              <a:lstStyle/>
              <a:p>
                <a:r>
                  <a:rPr lang="en-US" sz="1050" b="1" dirty="0"/>
                  <a:t>BLH</a:t>
                </a:r>
              </a:p>
            </p:txBody>
          </p:sp>
          <p:sp>
            <p:nvSpPr>
              <p:cNvPr id="100" name="TextBox 99">
                <a:extLst>
                  <a:ext uri="{FF2B5EF4-FFF2-40B4-BE49-F238E27FC236}">
                    <a16:creationId xmlns:a16="http://schemas.microsoft.com/office/drawing/2014/main" id="{5F4A25E4-F8F8-B201-401B-029DE6DD5EA1}"/>
                  </a:ext>
                </a:extLst>
              </p:cNvPr>
              <p:cNvSpPr txBox="1"/>
              <p:nvPr/>
            </p:nvSpPr>
            <p:spPr>
              <a:xfrm>
                <a:off x="1982729" y="2548574"/>
                <a:ext cx="737853" cy="338555"/>
              </a:xfrm>
              <a:prstGeom prst="rect">
                <a:avLst/>
              </a:prstGeom>
              <a:noFill/>
            </p:spPr>
            <p:txBody>
              <a:bodyPr wrap="square" rtlCol="0">
                <a:spAutoFit/>
              </a:bodyPr>
              <a:lstStyle/>
              <a:p>
                <a:r>
                  <a:rPr lang="en-US" sz="1050" b="1" dirty="0"/>
                  <a:t>MSE</a:t>
                </a:r>
              </a:p>
            </p:txBody>
          </p:sp>
        </p:grpSp>
        <mc:AlternateContent xmlns:mc="http://schemas.openxmlformats.org/markup-compatibility/2006">
          <mc:Choice xmlns:a14="http://schemas.microsoft.com/office/drawing/2010/main" Requires="a14">
            <p:sp>
              <p:nvSpPr>
                <p:cNvPr id="102" name="TextBox 101">
                  <a:extLst>
                    <a:ext uri="{FF2B5EF4-FFF2-40B4-BE49-F238E27FC236}">
                      <a16:creationId xmlns:a16="http://schemas.microsoft.com/office/drawing/2014/main" id="{BAE44A22-FB83-B529-FEAA-5C466FEF0C48}"/>
                    </a:ext>
                  </a:extLst>
                </p:cNvPr>
                <p:cNvSpPr txBox="1"/>
                <p:nvPr/>
              </p:nvSpPr>
              <p:spPr>
                <a:xfrm>
                  <a:off x="5230142" y="1910321"/>
                  <a:ext cx="1162247" cy="53279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1050" b="1" i="1">
                                <a:latin typeface="Cambria Math" panose="02040503050406030204" pitchFamily="18" charset="0"/>
                              </a:rPr>
                            </m:ctrlPr>
                          </m:fPr>
                          <m:num>
                            <m:r>
                              <a:rPr lang="en-US" sz="1050" b="1" i="1">
                                <a:latin typeface="Cambria Math" panose="02040503050406030204" pitchFamily="18" charset="0"/>
                                <a:ea typeface="Cambria Math" panose="02040503050406030204" pitchFamily="18" charset="0"/>
                              </a:rPr>
                              <m:t>𝝏</m:t>
                            </m:r>
                            <m:r>
                              <a:rPr lang="en-US" sz="1050" b="1" i="1">
                                <a:latin typeface="Cambria Math" panose="02040503050406030204" pitchFamily="18" charset="0"/>
                                <a:ea typeface="Cambria Math" panose="02040503050406030204" pitchFamily="18" charset="0"/>
                              </a:rPr>
                              <m:t>𝑶𝑳𝑹</m:t>
                            </m:r>
                          </m:num>
                          <m:den>
                            <m:r>
                              <a:rPr lang="en-US" sz="1050" b="1" i="1">
                                <a:latin typeface="Cambria Math" panose="02040503050406030204" pitchFamily="18" charset="0"/>
                                <a:ea typeface="Cambria Math" panose="02040503050406030204" pitchFamily="18" charset="0"/>
                              </a:rPr>
                              <m:t>𝝏</m:t>
                            </m:r>
                            <m:r>
                              <a:rPr lang="en-US" sz="1050" b="1" i="1">
                                <a:latin typeface="Cambria Math" panose="02040503050406030204" pitchFamily="18" charset="0"/>
                                <a:ea typeface="Cambria Math" panose="02040503050406030204" pitchFamily="18" charset="0"/>
                              </a:rPr>
                              <m:t>𝒕</m:t>
                            </m:r>
                          </m:den>
                        </m:f>
                      </m:oMath>
                    </m:oMathPara>
                  </a14:m>
                  <a:endParaRPr lang="en-US" sz="1050" b="1" dirty="0"/>
                </a:p>
              </p:txBody>
            </p:sp>
          </mc:Choice>
          <mc:Fallback>
            <p:sp>
              <p:nvSpPr>
                <p:cNvPr id="102" name="TextBox 101">
                  <a:extLst>
                    <a:ext uri="{FF2B5EF4-FFF2-40B4-BE49-F238E27FC236}">
                      <a16:creationId xmlns:a16="http://schemas.microsoft.com/office/drawing/2014/main" id="{BAE44A22-FB83-B529-FEAA-5C466FEF0C48}"/>
                    </a:ext>
                  </a:extLst>
                </p:cNvPr>
                <p:cNvSpPr txBox="1">
                  <a:spLocks noRot="1" noChangeAspect="1" noMove="1" noResize="1" noEditPoints="1" noAdjustHandles="1" noChangeArrowheads="1" noChangeShapeType="1" noTextEdit="1"/>
                </p:cNvSpPr>
                <p:nvPr/>
              </p:nvSpPr>
              <p:spPr>
                <a:xfrm>
                  <a:off x="5230142" y="1910321"/>
                  <a:ext cx="1162247" cy="532796"/>
                </a:xfrm>
                <a:prstGeom prst="rect">
                  <a:avLst/>
                </a:prstGeom>
                <a:blipFill>
                  <a:blip r:embed="rId2"/>
                  <a:stretch>
                    <a:fillRect/>
                  </a:stretch>
                </a:blipFill>
              </p:spPr>
              <p:txBody>
                <a:bodyPr/>
                <a:lstStyle/>
                <a:p>
                  <a:r>
                    <a:rPr lang="en-US">
                      <a:noFill/>
                    </a:rPr>
                    <a:t> </a:t>
                  </a:r>
                </a:p>
              </p:txBody>
            </p:sp>
          </mc:Fallback>
        </mc:AlternateContent>
        <p:sp>
          <p:nvSpPr>
            <p:cNvPr id="103" name="TextBox 102">
              <a:extLst>
                <a:ext uri="{FF2B5EF4-FFF2-40B4-BE49-F238E27FC236}">
                  <a16:creationId xmlns:a16="http://schemas.microsoft.com/office/drawing/2014/main" id="{488A6F45-8E6C-EE46-E999-1D347B6BC1A8}"/>
                </a:ext>
              </a:extLst>
            </p:cNvPr>
            <p:cNvSpPr txBox="1"/>
            <p:nvPr/>
          </p:nvSpPr>
          <p:spPr>
            <a:xfrm>
              <a:off x="1051120" y="1936941"/>
              <a:ext cx="2112854" cy="338555"/>
            </a:xfrm>
            <a:prstGeom prst="rect">
              <a:avLst/>
            </a:prstGeom>
            <a:noFill/>
          </p:spPr>
          <p:txBody>
            <a:bodyPr wrap="square" rtlCol="0">
              <a:spAutoFit/>
            </a:bodyPr>
            <a:lstStyle/>
            <a:p>
              <a:r>
                <a:rPr lang="en-US" sz="1050" b="1" dirty="0"/>
                <a:t>Candidate features</a:t>
              </a:r>
            </a:p>
          </p:txBody>
        </p:sp>
        <p:sp>
          <p:nvSpPr>
            <p:cNvPr id="105" name="Rectangle: Rounded Corners 104">
              <a:extLst>
                <a:ext uri="{FF2B5EF4-FFF2-40B4-BE49-F238E27FC236}">
                  <a16:creationId xmlns:a16="http://schemas.microsoft.com/office/drawing/2014/main" id="{ABA7585B-4458-0A45-237F-D39DDA39B204}"/>
                </a:ext>
              </a:extLst>
            </p:cNvPr>
            <p:cNvSpPr/>
            <p:nvPr/>
          </p:nvSpPr>
          <p:spPr>
            <a:xfrm>
              <a:off x="9279312" y="2906040"/>
              <a:ext cx="2378052" cy="991439"/>
            </a:xfrm>
            <a:prstGeom prst="round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15" name="TextBox 114">
              <a:extLst>
                <a:ext uri="{FF2B5EF4-FFF2-40B4-BE49-F238E27FC236}">
                  <a16:creationId xmlns:a16="http://schemas.microsoft.com/office/drawing/2014/main" id="{058A726A-1E9D-6717-EE99-90C664A752FE}"/>
                </a:ext>
              </a:extLst>
            </p:cNvPr>
            <p:cNvSpPr txBox="1"/>
            <p:nvPr/>
          </p:nvSpPr>
          <p:spPr>
            <a:xfrm>
              <a:off x="4781219" y="3100942"/>
              <a:ext cx="2215436" cy="1600439"/>
            </a:xfrm>
            <a:prstGeom prst="rect">
              <a:avLst/>
            </a:prstGeom>
            <a:noFill/>
          </p:spPr>
          <p:txBody>
            <a:bodyPr wrap="square" rtlCol="0">
              <a:spAutoFit/>
            </a:bodyPr>
            <a:lstStyle/>
            <a:p>
              <a:pPr algn="ctr"/>
              <a:r>
                <a:rPr lang="en-US" sz="1200" b="1" dirty="0"/>
                <a:t>At each node, all candidate splits are evaluated, and the one maximizing the selected criterion is chosen.</a:t>
              </a:r>
            </a:p>
          </p:txBody>
        </p:sp>
      </p:grpSp>
      <p:sp>
        <p:nvSpPr>
          <p:cNvPr id="5" name="TextBox 4">
            <a:extLst>
              <a:ext uri="{FF2B5EF4-FFF2-40B4-BE49-F238E27FC236}">
                <a16:creationId xmlns:a16="http://schemas.microsoft.com/office/drawing/2014/main" id="{F50C58C1-77E9-7DA3-C786-D70A7BAA4F67}"/>
              </a:ext>
            </a:extLst>
          </p:cNvPr>
          <p:cNvSpPr txBox="1"/>
          <p:nvPr/>
        </p:nvSpPr>
        <p:spPr>
          <a:xfrm>
            <a:off x="0" y="12139"/>
            <a:ext cx="9144000" cy="415498"/>
          </a:xfrm>
          <a:prstGeom prst="rect">
            <a:avLst/>
          </a:prstGeom>
          <a:noFill/>
        </p:spPr>
        <p:txBody>
          <a:bodyPr wrap="square" rtlCol="0">
            <a:spAutoFit/>
          </a:bodyPr>
          <a:lstStyle/>
          <a:p>
            <a:pPr algn="ctr"/>
            <a:r>
              <a:rPr lang="en-US" sz="2100" b="1" dirty="0"/>
              <a:t>Methodology</a:t>
            </a:r>
            <a:r>
              <a:rPr lang="en-US" sz="1800" b="1" dirty="0"/>
              <a:t>: </a:t>
            </a:r>
            <a:r>
              <a:rPr lang="en-US" sz="1800" dirty="0"/>
              <a:t>Decision Trees Define Column States</a:t>
            </a:r>
          </a:p>
        </p:txBody>
      </p:sp>
      <p:sp>
        <p:nvSpPr>
          <p:cNvPr id="10" name="TextBox 9">
            <a:extLst>
              <a:ext uri="{FF2B5EF4-FFF2-40B4-BE49-F238E27FC236}">
                <a16:creationId xmlns:a16="http://schemas.microsoft.com/office/drawing/2014/main" id="{514CFB3B-B9B7-1328-D434-D23BB7832DCA}"/>
              </a:ext>
            </a:extLst>
          </p:cNvPr>
          <p:cNvSpPr txBox="1"/>
          <p:nvPr/>
        </p:nvSpPr>
        <p:spPr>
          <a:xfrm>
            <a:off x="7052518" y="2353688"/>
            <a:ext cx="1904771" cy="523220"/>
          </a:xfrm>
          <a:prstGeom prst="rect">
            <a:avLst/>
          </a:prstGeom>
          <a:noFill/>
        </p:spPr>
        <p:txBody>
          <a:bodyPr wrap="square" rtlCol="0">
            <a:spAutoFit/>
          </a:bodyPr>
          <a:lstStyle/>
          <a:p>
            <a:r>
              <a:rPr lang="en-US" dirty="0"/>
              <a:t>Variance reduction (this presentation)</a:t>
            </a:r>
          </a:p>
        </p:txBody>
      </p:sp>
      <p:sp>
        <p:nvSpPr>
          <p:cNvPr id="11" name="TextBox 10">
            <a:extLst>
              <a:ext uri="{FF2B5EF4-FFF2-40B4-BE49-F238E27FC236}">
                <a16:creationId xmlns:a16="http://schemas.microsoft.com/office/drawing/2014/main" id="{36C646B9-F032-E554-79F2-1D473C100868}"/>
              </a:ext>
            </a:extLst>
          </p:cNvPr>
          <p:cNvSpPr txBox="1"/>
          <p:nvPr/>
        </p:nvSpPr>
        <p:spPr>
          <a:xfrm>
            <a:off x="773887" y="3978310"/>
            <a:ext cx="472849" cy="369332"/>
          </a:xfrm>
          <a:prstGeom prst="rect">
            <a:avLst/>
          </a:prstGeom>
          <a:noFill/>
        </p:spPr>
        <p:txBody>
          <a:bodyPr wrap="square" rtlCol="0">
            <a:spAutoFit/>
          </a:bodyPr>
          <a:lstStyle/>
          <a:p>
            <a:r>
              <a:rPr lang="en-US" sz="1800" b="1" dirty="0"/>
              <a:t>G</a:t>
            </a:r>
            <a:r>
              <a:rPr lang="en-US" sz="1800" b="1" baseline="-25000" dirty="0"/>
              <a:t>1</a:t>
            </a:r>
          </a:p>
        </p:txBody>
      </p:sp>
      <p:sp>
        <p:nvSpPr>
          <p:cNvPr id="14" name="TextBox 13">
            <a:extLst>
              <a:ext uri="{FF2B5EF4-FFF2-40B4-BE49-F238E27FC236}">
                <a16:creationId xmlns:a16="http://schemas.microsoft.com/office/drawing/2014/main" id="{45D05522-C9A1-1569-92CD-768CBF9A46D8}"/>
              </a:ext>
            </a:extLst>
          </p:cNvPr>
          <p:cNvSpPr txBox="1"/>
          <p:nvPr/>
        </p:nvSpPr>
        <p:spPr>
          <a:xfrm>
            <a:off x="2779905" y="3947339"/>
            <a:ext cx="472849" cy="369332"/>
          </a:xfrm>
          <a:prstGeom prst="rect">
            <a:avLst/>
          </a:prstGeom>
          <a:noFill/>
        </p:spPr>
        <p:txBody>
          <a:bodyPr wrap="square" rtlCol="0">
            <a:spAutoFit/>
          </a:bodyPr>
          <a:lstStyle/>
          <a:p>
            <a:r>
              <a:rPr lang="en-US" sz="1800" b="1" dirty="0"/>
              <a:t>G</a:t>
            </a:r>
            <a:r>
              <a:rPr lang="en-US" sz="1800" b="1" baseline="-25000" dirty="0"/>
              <a:t>2</a:t>
            </a:r>
          </a:p>
        </p:txBody>
      </p:sp>
      <p:sp>
        <p:nvSpPr>
          <p:cNvPr id="16" name="TextBox 15">
            <a:extLst>
              <a:ext uri="{FF2B5EF4-FFF2-40B4-BE49-F238E27FC236}">
                <a16:creationId xmlns:a16="http://schemas.microsoft.com/office/drawing/2014/main" id="{15EAFAFC-F097-1E3D-8572-B9DC1C412905}"/>
              </a:ext>
            </a:extLst>
          </p:cNvPr>
          <p:cNvSpPr txBox="1"/>
          <p:nvPr/>
        </p:nvSpPr>
        <p:spPr>
          <a:xfrm>
            <a:off x="7462640" y="3946803"/>
            <a:ext cx="472849" cy="369332"/>
          </a:xfrm>
          <a:prstGeom prst="rect">
            <a:avLst/>
          </a:prstGeom>
          <a:noFill/>
        </p:spPr>
        <p:txBody>
          <a:bodyPr wrap="square" rtlCol="0">
            <a:spAutoFit/>
          </a:bodyPr>
          <a:lstStyle/>
          <a:p>
            <a:r>
              <a:rPr lang="en-US" sz="1800" b="1" dirty="0"/>
              <a:t>G</a:t>
            </a:r>
            <a:r>
              <a:rPr lang="en-US" sz="1800" b="1" baseline="-25000" dirty="0"/>
              <a:t>3</a:t>
            </a:r>
          </a:p>
        </p:txBody>
      </p:sp>
      <p:pic>
        <p:nvPicPr>
          <p:cNvPr id="7" name="Picture 6">
            <a:extLst>
              <a:ext uri="{FF2B5EF4-FFF2-40B4-BE49-F238E27FC236}">
                <a16:creationId xmlns:a16="http://schemas.microsoft.com/office/drawing/2014/main" id="{CE5C83D4-CE81-5EDF-1ED5-9072077C3CA9}"/>
              </a:ext>
            </a:extLst>
          </p:cNvPr>
          <p:cNvPicPr>
            <a:picLocks noChangeAspect="1"/>
          </p:cNvPicPr>
          <p:nvPr/>
        </p:nvPicPr>
        <p:blipFill>
          <a:blip r:embed="rId3"/>
          <a:stretch>
            <a:fillRect/>
          </a:stretch>
        </p:blipFill>
        <p:spPr>
          <a:xfrm>
            <a:off x="8207229" y="4157036"/>
            <a:ext cx="892718" cy="619785"/>
          </a:xfrm>
          <a:prstGeom prst="rect">
            <a:avLst/>
          </a:prstGeom>
        </p:spPr>
      </p:pic>
    </p:spTree>
    <p:extLst>
      <p:ext uri="{BB962C8B-B14F-4D97-AF65-F5344CB8AC3E}">
        <p14:creationId xmlns:p14="http://schemas.microsoft.com/office/powerpoint/2010/main" val="3467186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86C32B-4482-827F-4CFE-F6C9A4B16B60}"/>
              </a:ext>
            </a:extLst>
          </p:cNvPr>
          <p:cNvSpPr txBox="1"/>
          <p:nvPr/>
        </p:nvSpPr>
        <p:spPr>
          <a:xfrm>
            <a:off x="0" y="-1"/>
            <a:ext cx="9144000" cy="369332"/>
          </a:xfrm>
          <a:prstGeom prst="rect">
            <a:avLst/>
          </a:prstGeom>
          <a:noFill/>
        </p:spPr>
        <p:txBody>
          <a:bodyPr wrap="square" rtlCol="0">
            <a:spAutoFit/>
          </a:bodyPr>
          <a:lstStyle/>
          <a:p>
            <a:pPr algn="ctr"/>
            <a:r>
              <a:rPr lang="en-US" sz="1800" dirty="0"/>
              <a:t>Objective Identification of Column States</a:t>
            </a:r>
            <a:endParaRPr lang="en-US" sz="1800" b="1" dirty="0"/>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1B9F5C02-E41A-0987-445B-E164086FB9E1}"/>
                  </a:ext>
                </a:extLst>
              </p:cNvPr>
              <p:cNvSpPr txBox="1"/>
              <p:nvPr/>
            </p:nvSpPr>
            <p:spPr>
              <a:xfrm>
                <a:off x="0" y="375090"/>
                <a:ext cx="9121411" cy="4393319"/>
              </a:xfrm>
              <a:prstGeom prst="rect">
                <a:avLst/>
              </a:prstGeom>
              <a:noFill/>
            </p:spPr>
            <p:txBody>
              <a:bodyPr wrap="square" rtlCol="0">
                <a:spAutoFit/>
              </a:bodyPr>
              <a:lstStyle/>
              <a:p>
                <a:pPr marL="214313" indent="-214313">
                  <a:buFont typeface="Arial" panose="020B0604020202020204" pitchFamily="34" charset="0"/>
                  <a:buChar char="•"/>
                </a:pPr>
                <a:r>
                  <a:rPr lang="en-US" dirty="0"/>
                  <a:t>Use 30S-30N hourly ERA5 data from the year 2012 (the last year of DYNAMO): 1440 x 241 x 8760 values per field (~3 billion samples per predictor).</a:t>
                </a:r>
              </a:p>
              <a:p>
                <a:pPr marL="214313" indent="-214313">
                  <a:buFont typeface="Arial" panose="020B0604020202020204" pitchFamily="34" charset="0"/>
                  <a:buChar char="•"/>
                </a:pPr>
                <a:endParaRPr lang="en-US" dirty="0"/>
              </a:p>
              <a:p>
                <a:pPr marL="214313" indent="-214313">
                  <a:buFont typeface="Arial" panose="020B0604020202020204" pitchFamily="34" charset="0"/>
                  <a:buChar char="•"/>
                </a:pPr>
                <a:r>
                  <a:rPr lang="en-US" dirty="0"/>
                  <a:t>Consider the OLR tendency as the target variable.</a:t>
                </a:r>
              </a:p>
              <a:p>
                <a:pPr marL="214313" indent="-214313">
                  <a:buFont typeface="Arial" panose="020B0604020202020204" pitchFamily="34" charset="0"/>
                  <a:buChar char="•"/>
                </a:pPr>
                <a:endParaRPr lang="en-US" dirty="0"/>
              </a:p>
              <a:p>
                <a:pPr marL="214313" indent="-214313">
                  <a:buFont typeface="Arial" panose="020B0604020202020204" pitchFamily="34" charset="0"/>
                  <a:buChar char="•"/>
                </a:pPr>
                <a:r>
                  <a:rPr lang="en-US" dirty="0"/>
                  <a:t>Consider an initial ensemble of 48 features:</a:t>
                </a:r>
              </a:p>
              <a:p>
                <a:pPr marL="557213" lvl="1" indent="-214313">
                  <a:buFont typeface="Arial" panose="020B0604020202020204" pitchFamily="34" charset="0"/>
                  <a:buChar char="•"/>
                </a:pPr>
                <a:r>
                  <a:rPr lang="en-US" dirty="0"/>
                  <a:t>Atmospheric profiles (T, q, w, geopotential)</a:t>
                </a:r>
              </a:p>
              <a:p>
                <a:pPr marL="557213" lvl="1" indent="-214313">
                  <a:buFont typeface="Arial" panose="020B0604020202020204" pitchFamily="34" charset="0"/>
                  <a:buChar char="•"/>
                </a:pPr>
                <a:r>
                  <a:rPr lang="en-US" dirty="0"/>
                  <a:t>Integrated transports and MSE</a:t>
                </a:r>
              </a:p>
              <a:p>
                <a:pPr marL="557213" lvl="1" indent="-214313">
                  <a:buFont typeface="Arial" panose="020B0604020202020204" pitchFamily="34" charset="0"/>
                  <a:buChar char="•"/>
                </a:pPr>
                <a:r>
                  <a:rPr lang="en-US" dirty="0"/>
                  <a:t>Surface thermodynamic variables</a:t>
                </a:r>
              </a:p>
              <a:p>
                <a:pPr marL="557213" lvl="1" indent="-214313">
                  <a:buFont typeface="Arial" panose="020B0604020202020204" pitchFamily="34" charset="0"/>
                  <a:buChar char="•"/>
                </a:pPr>
                <a:r>
                  <a:rPr lang="en-US" dirty="0"/>
                  <a:t>Surface turbulent fluxes</a:t>
                </a:r>
              </a:p>
              <a:p>
                <a:pPr marL="557213" lvl="1" indent="-214313">
                  <a:buFont typeface="Arial" panose="020B0604020202020204" pitchFamily="34" charset="0"/>
                  <a:buChar char="•"/>
                </a:pPr>
                <a:r>
                  <a:rPr lang="en-US" dirty="0"/>
                  <a:t>Convective indices (CAPE, CIN)</a:t>
                </a:r>
              </a:p>
              <a:p>
                <a:pPr marL="557213" lvl="1" indent="-214313">
                  <a:buFont typeface="Arial" panose="020B0604020202020204" pitchFamily="34" charset="0"/>
                  <a:buChar char="•"/>
                </a:pPr>
                <a:r>
                  <a:rPr lang="en-US" dirty="0"/>
                  <a:t>Boundary-layer height</a:t>
                </a:r>
              </a:p>
              <a:p>
                <a:pPr marL="557213" lvl="1" indent="-214313">
                  <a:buFont typeface="Arial" panose="020B0604020202020204" pitchFamily="34" charset="0"/>
                  <a:buChar char="•"/>
                </a:pPr>
                <a:r>
                  <a:rPr lang="en-US" dirty="0"/>
                  <a:t>Radiation</a:t>
                </a:r>
              </a:p>
              <a:p>
                <a:pPr marL="557213" lvl="1" indent="-214313">
                  <a:buFont typeface="Arial" panose="020B0604020202020204" pitchFamily="34" charset="0"/>
                  <a:buChar char="•"/>
                </a:pPr>
                <a:r>
                  <a:rPr lang="en-US" dirty="0"/>
                  <a:t>Terrain</a:t>
                </a:r>
              </a:p>
              <a:p>
                <a:endParaRPr lang="en-US" dirty="0"/>
              </a:p>
              <a:p>
                <a:pPr marL="214313" indent="-214313">
                  <a:buFont typeface="Arial" panose="020B0604020202020204" pitchFamily="34" charset="0"/>
                  <a:buChar char="•"/>
                </a:pPr>
                <a:r>
                  <a:rPr lang="en-US" dirty="0"/>
                  <a:t>All atmospheric columns are initially aggregated into a single root node, assuming that the governing physical processes are independent of geographic location and time.</a:t>
                </a:r>
              </a:p>
              <a:p>
                <a:pPr marL="214313" indent="-214313">
                  <a:buFont typeface="Arial" panose="020B0604020202020204" pitchFamily="34" charset="0"/>
                  <a:buChar char="•"/>
                </a:pPr>
                <a:endParaRPr lang="en-US" dirty="0"/>
              </a:p>
              <a:p>
                <a:pPr marL="214313" indent="-214313">
                  <a:buFont typeface="Arial" panose="020B0604020202020204" pitchFamily="34" charset="0"/>
                  <a:buChar char="•"/>
                </a:pPr>
                <a:r>
                  <a:rPr lang="en-US" dirty="0"/>
                  <a:t>Use the maximum reduction of variance as the optimal split criterion: </a:t>
                </a:r>
                <a14:m>
                  <m:oMath xmlns:m="http://schemas.openxmlformats.org/officeDocument/2006/math">
                    <m:r>
                      <a:rPr lang="en-US" b="1" i="1">
                        <a:latin typeface="Cambria Math" panose="02040503050406030204" pitchFamily="18" charset="0"/>
                      </a:rPr>
                      <m:t>𝑵</m:t>
                    </m:r>
                    <m:r>
                      <a:rPr lang="en-US" b="1" i="1">
                        <a:latin typeface="Cambria Math" panose="02040503050406030204" pitchFamily="18" charset="0"/>
                        <a:ea typeface="Cambria Math" panose="02040503050406030204" pitchFamily="18" charset="0"/>
                      </a:rPr>
                      <m:t>∙</m:t>
                    </m:r>
                    <m:sSubSup>
                      <m:sSubSupPr>
                        <m:ctrlPr>
                          <a:rPr lang="en-US" b="1" i="1">
                            <a:latin typeface="Cambria Math" panose="02040503050406030204" pitchFamily="18" charset="0"/>
                            <a:ea typeface="Cambria Math" panose="02040503050406030204" pitchFamily="18" charset="0"/>
                          </a:rPr>
                        </m:ctrlPr>
                      </m:sSubSupPr>
                      <m:e>
                        <m:r>
                          <a:rPr lang="en-US" b="1" i="1">
                            <a:latin typeface="Cambria Math" panose="02040503050406030204" pitchFamily="18" charset="0"/>
                            <a:ea typeface="Cambria Math" panose="02040503050406030204" pitchFamily="18" charset="0"/>
                          </a:rPr>
                          <m:t>𝝈</m:t>
                        </m:r>
                      </m:e>
                      <m:sub>
                        <m:r>
                          <a:rPr lang="en-US" b="1" i="1">
                            <a:latin typeface="Cambria Math" panose="02040503050406030204" pitchFamily="18" charset="0"/>
                            <a:ea typeface="Cambria Math" panose="02040503050406030204" pitchFamily="18" charset="0"/>
                          </a:rPr>
                          <m:t>𝒓𝒐𝒐𝒕</m:t>
                        </m:r>
                      </m:sub>
                      <m:sup>
                        <m:r>
                          <a:rPr lang="en-US" b="1" i="1">
                            <a:latin typeface="Cambria Math" panose="02040503050406030204" pitchFamily="18" charset="0"/>
                            <a:ea typeface="Cambria Math" panose="02040503050406030204" pitchFamily="18" charset="0"/>
                          </a:rPr>
                          <m:t>𝟐</m:t>
                        </m:r>
                      </m:sup>
                    </m:sSubSup>
                    <m:r>
                      <a:rPr lang="en-US" b="1" i="1">
                        <a:latin typeface="Cambria Math" panose="02040503050406030204" pitchFamily="18" charset="0"/>
                        <a:ea typeface="Cambria Math" panose="02040503050406030204" pitchFamily="18" charset="0"/>
                      </a:rPr>
                      <m:t>−</m:t>
                    </m:r>
                    <m:d>
                      <m:dPr>
                        <m:ctrlPr>
                          <a:rPr lang="en-US" b="1" i="1">
                            <a:latin typeface="Cambria Math" panose="02040503050406030204" pitchFamily="18" charset="0"/>
                            <a:ea typeface="Cambria Math" panose="02040503050406030204" pitchFamily="18" charset="0"/>
                          </a:rPr>
                        </m:ctrlPr>
                      </m:dPr>
                      <m:e>
                        <m:sSub>
                          <m:sSubPr>
                            <m:ctrlPr>
                              <a:rPr lang="en-US" b="1" i="1" dirty="0">
                                <a:latin typeface="Cambria Math" panose="02040503050406030204" pitchFamily="18" charset="0"/>
                              </a:rPr>
                            </m:ctrlPr>
                          </m:sSubPr>
                          <m:e>
                            <m:r>
                              <a:rPr lang="en-US" b="1" i="1" dirty="0">
                                <a:latin typeface="Cambria Math" panose="02040503050406030204" pitchFamily="18" charset="0"/>
                              </a:rPr>
                              <m:t>𝑵</m:t>
                            </m:r>
                          </m:e>
                          <m:sub>
                            <m:r>
                              <a:rPr lang="en-US" b="1" i="1" dirty="0">
                                <a:latin typeface="Cambria Math" panose="02040503050406030204" pitchFamily="18" charset="0"/>
                              </a:rPr>
                              <m:t>𝑳𝒆𝒇𝒕</m:t>
                            </m:r>
                          </m:sub>
                        </m:sSub>
                        <m:r>
                          <a:rPr lang="en-US" b="1" i="1">
                            <a:latin typeface="Cambria Math" panose="02040503050406030204" pitchFamily="18" charset="0"/>
                            <a:ea typeface="Cambria Math" panose="02040503050406030204" pitchFamily="18" charset="0"/>
                          </a:rPr>
                          <m:t>∙</m:t>
                        </m:r>
                        <m:sSubSup>
                          <m:sSubSupPr>
                            <m:ctrlPr>
                              <a:rPr lang="en-US" b="1" i="1">
                                <a:latin typeface="Cambria Math" panose="02040503050406030204" pitchFamily="18" charset="0"/>
                                <a:ea typeface="Cambria Math" panose="02040503050406030204" pitchFamily="18" charset="0"/>
                              </a:rPr>
                            </m:ctrlPr>
                          </m:sSubSupPr>
                          <m:e>
                            <m:r>
                              <a:rPr lang="en-US" b="1" i="1">
                                <a:latin typeface="Cambria Math" panose="02040503050406030204" pitchFamily="18" charset="0"/>
                                <a:ea typeface="Cambria Math" panose="02040503050406030204" pitchFamily="18" charset="0"/>
                              </a:rPr>
                              <m:t>𝝈</m:t>
                            </m:r>
                          </m:e>
                          <m:sub>
                            <m:r>
                              <a:rPr lang="en-US" b="1" i="1">
                                <a:latin typeface="Cambria Math" panose="02040503050406030204" pitchFamily="18" charset="0"/>
                                <a:ea typeface="Cambria Math" panose="02040503050406030204" pitchFamily="18" charset="0"/>
                              </a:rPr>
                              <m:t>𝒍𝒆𝒇𝒕</m:t>
                            </m:r>
                          </m:sub>
                          <m:sup>
                            <m:r>
                              <a:rPr lang="en-US" b="1" i="1">
                                <a:latin typeface="Cambria Math" panose="02040503050406030204" pitchFamily="18" charset="0"/>
                                <a:ea typeface="Cambria Math" panose="02040503050406030204" pitchFamily="18" charset="0"/>
                              </a:rPr>
                              <m:t>𝟐</m:t>
                            </m:r>
                          </m:sup>
                        </m:sSubSup>
                        <m:r>
                          <a:rPr lang="en-US" b="1" i="1">
                            <a:latin typeface="Cambria Math" panose="02040503050406030204" pitchFamily="18" charset="0"/>
                            <a:ea typeface="Cambria Math" panose="02040503050406030204" pitchFamily="18" charset="0"/>
                          </a:rPr>
                          <m:t>+</m:t>
                        </m:r>
                        <m:sSub>
                          <m:sSubPr>
                            <m:ctrlPr>
                              <a:rPr lang="en-US" b="1" i="1" dirty="0">
                                <a:latin typeface="Cambria Math" panose="02040503050406030204" pitchFamily="18" charset="0"/>
                              </a:rPr>
                            </m:ctrlPr>
                          </m:sSubPr>
                          <m:e>
                            <m:r>
                              <a:rPr lang="en-US" b="1" i="1" dirty="0">
                                <a:latin typeface="Cambria Math" panose="02040503050406030204" pitchFamily="18" charset="0"/>
                              </a:rPr>
                              <m:t>𝑵</m:t>
                            </m:r>
                          </m:e>
                          <m:sub>
                            <m:r>
                              <a:rPr lang="en-US" b="1" i="1" dirty="0">
                                <a:latin typeface="Cambria Math" panose="02040503050406030204" pitchFamily="18" charset="0"/>
                              </a:rPr>
                              <m:t>𝒓𝒊𝒈𝒉𝒕</m:t>
                            </m:r>
                          </m:sub>
                        </m:sSub>
                        <m:r>
                          <a:rPr lang="en-US" b="1" i="1">
                            <a:latin typeface="Cambria Math" panose="02040503050406030204" pitchFamily="18" charset="0"/>
                            <a:ea typeface="Cambria Math" panose="02040503050406030204" pitchFamily="18" charset="0"/>
                          </a:rPr>
                          <m:t>∙</m:t>
                        </m:r>
                        <m:sSubSup>
                          <m:sSubSupPr>
                            <m:ctrlPr>
                              <a:rPr lang="en-US" b="1" i="1">
                                <a:latin typeface="Cambria Math" panose="02040503050406030204" pitchFamily="18" charset="0"/>
                                <a:ea typeface="Cambria Math" panose="02040503050406030204" pitchFamily="18" charset="0"/>
                              </a:rPr>
                            </m:ctrlPr>
                          </m:sSubSupPr>
                          <m:e>
                            <m:r>
                              <a:rPr lang="en-US" b="1" i="1">
                                <a:latin typeface="Cambria Math" panose="02040503050406030204" pitchFamily="18" charset="0"/>
                                <a:ea typeface="Cambria Math" panose="02040503050406030204" pitchFamily="18" charset="0"/>
                              </a:rPr>
                              <m:t>𝝈</m:t>
                            </m:r>
                          </m:e>
                          <m:sub>
                            <m:r>
                              <a:rPr lang="en-US" b="1" i="1">
                                <a:latin typeface="Cambria Math" panose="02040503050406030204" pitchFamily="18" charset="0"/>
                                <a:ea typeface="Cambria Math" panose="02040503050406030204" pitchFamily="18" charset="0"/>
                              </a:rPr>
                              <m:t>𝒓𝒊𝒈𝒉𝒕</m:t>
                            </m:r>
                          </m:sub>
                          <m:sup>
                            <m:r>
                              <a:rPr lang="en-US" b="1" i="1">
                                <a:latin typeface="Cambria Math" panose="02040503050406030204" pitchFamily="18" charset="0"/>
                                <a:ea typeface="Cambria Math" panose="02040503050406030204" pitchFamily="18" charset="0"/>
                              </a:rPr>
                              <m:t>𝟐</m:t>
                            </m:r>
                          </m:sup>
                        </m:sSubSup>
                      </m:e>
                    </m:d>
                  </m:oMath>
                </a14:m>
                <a:endParaRPr lang="en-US" dirty="0"/>
              </a:p>
              <a:p>
                <a:pPr marL="214313" indent="-214313">
                  <a:buFont typeface="Arial" panose="020B0604020202020204" pitchFamily="34" charset="0"/>
                  <a:buChar char="•"/>
                </a:pPr>
                <a:endParaRPr lang="en-US" sz="1050" dirty="0"/>
              </a:p>
            </p:txBody>
          </p:sp>
        </mc:Choice>
        <mc:Fallback>
          <p:sp>
            <p:nvSpPr>
              <p:cNvPr id="4" name="TextBox 3">
                <a:extLst>
                  <a:ext uri="{FF2B5EF4-FFF2-40B4-BE49-F238E27FC236}">
                    <a16:creationId xmlns:a16="http://schemas.microsoft.com/office/drawing/2014/main" id="{1B9F5C02-E41A-0987-445B-E164086FB9E1}"/>
                  </a:ext>
                </a:extLst>
              </p:cNvPr>
              <p:cNvSpPr txBox="1">
                <a:spLocks noRot="1" noChangeAspect="1" noMove="1" noResize="1" noEditPoints="1" noAdjustHandles="1" noChangeArrowheads="1" noChangeShapeType="1" noTextEdit="1"/>
              </p:cNvSpPr>
              <p:nvPr/>
            </p:nvSpPr>
            <p:spPr>
              <a:xfrm>
                <a:off x="0" y="375090"/>
                <a:ext cx="9121411" cy="4393319"/>
              </a:xfrm>
              <a:prstGeom prst="rect">
                <a:avLst/>
              </a:prstGeom>
              <a:blipFill>
                <a:blip r:embed="rId2"/>
                <a:stretch>
                  <a:fillRect l="-67" t="-278"/>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46AB37CD-B925-CB4C-B7A8-E39C12BEC3F2}"/>
              </a:ext>
            </a:extLst>
          </p:cNvPr>
          <p:cNvPicPr>
            <a:picLocks noChangeAspect="1"/>
          </p:cNvPicPr>
          <p:nvPr/>
        </p:nvPicPr>
        <p:blipFill>
          <a:blip r:embed="rId3"/>
          <a:stretch>
            <a:fillRect/>
          </a:stretch>
        </p:blipFill>
        <p:spPr>
          <a:xfrm>
            <a:off x="8251282" y="4523715"/>
            <a:ext cx="892718" cy="619785"/>
          </a:xfrm>
          <a:prstGeom prst="rect">
            <a:avLst/>
          </a:prstGeom>
        </p:spPr>
      </p:pic>
    </p:spTree>
    <p:extLst>
      <p:ext uri="{BB962C8B-B14F-4D97-AF65-F5344CB8AC3E}">
        <p14:creationId xmlns:p14="http://schemas.microsoft.com/office/powerpoint/2010/main" val="3707507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2E8A65-8338-C265-8519-1ED6AA36E9AE}"/>
              </a:ext>
            </a:extLst>
          </p:cNvPr>
          <p:cNvSpPr txBox="1"/>
          <p:nvPr/>
        </p:nvSpPr>
        <p:spPr>
          <a:xfrm>
            <a:off x="1" y="74141"/>
            <a:ext cx="9054413" cy="323165"/>
          </a:xfrm>
          <a:prstGeom prst="rect">
            <a:avLst/>
          </a:prstGeom>
          <a:noFill/>
        </p:spPr>
        <p:txBody>
          <a:bodyPr wrap="square" rtlCol="0">
            <a:spAutoFit/>
          </a:bodyPr>
          <a:lstStyle/>
          <a:p>
            <a:pPr algn="ctr"/>
            <a:r>
              <a:rPr lang="en-US" sz="1500" b="1" dirty="0"/>
              <a:t>Process Study 1</a:t>
            </a:r>
            <a:r>
              <a:rPr lang="en-US" sz="1500" dirty="0"/>
              <a:t>: Investigation of the role of skin temperature in fast convective development </a:t>
            </a:r>
          </a:p>
        </p:txBody>
      </p:sp>
      <p:sp>
        <p:nvSpPr>
          <p:cNvPr id="4" name="TextBox 3">
            <a:extLst>
              <a:ext uri="{FF2B5EF4-FFF2-40B4-BE49-F238E27FC236}">
                <a16:creationId xmlns:a16="http://schemas.microsoft.com/office/drawing/2014/main" id="{8EDC56AA-C7DA-8CF0-F460-C784C5B713BA}"/>
              </a:ext>
            </a:extLst>
          </p:cNvPr>
          <p:cNvSpPr txBox="1"/>
          <p:nvPr/>
        </p:nvSpPr>
        <p:spPr>
          <a:xfrm>
            <a:off x="0" y="509928"/>
            <a:ext cx="9144000" cy="1015663"/>
          </a:xfrm>
          <a:prstGeom prst="rect">
            <a:avLst/>
          </a:prstGeom>
          <a:noFill/>
        </p:spPr>
        <p:txBody>
          <a:bodyPr wrap="square" rtlCol="0">
            <a:spAutoFit/>
          </a:bodyPr>
          <a:lstStyle/>
          <a:p>
            <a:r>
              <a:rPr lang="en-US" sz="1200" b="1" dirty="0"/>
              <a:t>Objective: </a:t>
            </a:r>
            <a:r>
              <a:rPr lang="en-US" sz="1200" dirty="0"/>
              <a:t>Determine the atmospheric conditions under which skin temperature becomes the dominant control on rapid convective development over the ocean.</a:t>
            </a:r>
          </a:p>
          <a:p>
            <a:endParaRPr lang="en-US" sz="1200" b="1" dirty="0"/>
          </a:p>
          <a:p>
            <a:r>
              <a:rPr lang="en-US" sz="1200" b="1" dirty="0"/>
              <a:t>Strategy: </a:t>
            </a:r>
            <a:r>
              <a:rPr lang="en-US" sz="1200" dirty="0"/>
              <a:t>Tree traversal;</a:t>
            </a:r>
            <a:r>
              <a:rPr lang="en-US" sz="1200" b="1" dirty="0"/>
              <a:t> </a:t>
            </a:r>
            <a:r>
              <a:rPr lang="en-US" sz="1200" dirty="0"/>
              <a:t>at each node, follow the branch with the minimum OLR tendency until a skin-temperature split is encountered.</a:t>
            </a:r>
          </a:p>
        </p:txBody>
      </p:sp>
      <p:grpSp>
        <p:nvGrpSpPr>
          <p:cNvPr id="7" name="Group 6">
            <a:extLst>
              <a:ext uri="{FF2B5EF4-FFF2-40B4-BE49-F238E27FC236}">
                <a16:creationId xmlns:a16="http://schemas.microsoft.com/office/drawing/2014/main" id="{3041DB28-61C4-405D-D108-998894736EDB}"/>
              </a:ext>
            </a:extLst>
          </p:cNvPr>
          <p:cNvGrpSpPr/>
          <p:nvPr/>
        </p:nvGrpSpPr>
        <p:grpSpPr>
          <a:xfrm>
            <a:off x="4835577" y="1668162"/>
            <a:ext cx="4013955" cy="3401198"/>
            <a:chOff x="2170771" y="1347292"/>
            <a:chExt cx="7555461" cy="5323344"/>
          </a:xfrm>
        </p:grpSpPr>
        <p:sp>
          <p:nvSpPr>
            <p:cNvPr id="8" name="Oval 7">
              <a:extLst>
                <a:ext uri="{FF2B5EF4-FFF2-40B4-BE49-F238E27FC236}">
                  <a16:creationId xmlns:a16="http://schemas.microsoft.com/office/drawing/2014/main" id="{F3DEBCB6-7288-9245-6D63-171321AA2478}"/>
                </a:ext>
              </a:extLst>
            </p:cNvPr>
            <p:cNvSpPr/>
            <p:nvPr/>
          </p:nvSpPr>
          <p:spPr>
            <a:xfrm>
              <a:off x="5164849" y="4400253"/>
              <a:ext cx="347730" cy="31999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Oval 8">
              <a:extLst>
                <a:ext uri="{FF2B5EF4-FFF2-40B4-BE49-F238E27FC236}">
                  <a16:creationId xmlns:a16="http://schemas.microsoft.com/office/drawing/2014/main" id="{55414444-3188-0891-6CF8-E0123A305FB4}"/>
                </a:ext>
              </a:extLst>
            </p:cNvPr>
            <p:cNvSpPr/>
            <p:nvPr/>
          </p:nvSpPr>
          <p:spPr>
            <a:xfrm>
              <a:off x="5124278" y="1347292"/>
              <a:ext cx="1416592" cy="1028699"/>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Oval 9">
              <a:extLst>
                <a:ext uri="{FF2B5EF4-FFF2-40B4-BE49-F238E27FC236}">
                  <a16:creationId xmlns:a16="http://schemas.microsoft.com/office/drawing/2014/main" id="{94722E74-36B7-A152-6EBB-03A696097484}"/>
                </a:ext>
              </a:extLst>
            </p:cNvPr>
            <p:cNvSpPr/>
            <p:nvPr/>
          </p:nvSpPr>
          <p:spPr>
            <a:xfrm>
              <a:off x="2170771" y="5338449"/>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Oval 10">
              <a:extLst>
                <a:ext uri="{FF2B5EF4-FFF2-40B4-BE49-F238E27FC236}">
                  <a16:creationId xmlns:a16="http://schemas.microsoft.com/office/drawing/2014/main" id="{DCD630CA-042B-8A4A-C793-E4F591466CC3}"/>
                </a:ext>
              </a:extLst>
            </p:cNvPr>
            <p:cNvSpPr/>
            <p:nvPr/>
          </p:nvSpPr>
          <p:spPr>
            <a:xfrm>
              <a:off x="5658709" y="5391639"/>
              <a:ext cx="347730" cy="31999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Oval 11">
              <a:extLst>
                <a:ext uri="{FF2B5EF4-FFF2-40B4-BE49-F238E27FC236}">
                  <a16:creationId xmlns:a16="http://schemas.microsoft.com/office/drawing/2014/main" id="{A23C5117-972C-FD29-D234-A638918192B1}"/>
                </a:ext>
              </a:extLst>
            </p:cNvPr>
            <p:cNvSpPr/>
            <p:nvPr/>
          </p:nvSpPr>
          <p:spPr>
            <a:xfrm>
              <a:off x="9378502" y="5303147"/>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Oval 12">
              <a:extLst>
                <a:ext uri="{FF2B5EF4-FFF2-40B4-BE49-F238E27FC236}">
                  <a16:creationId xmlns:a16="http://schemas.microsoft.com/office/drawing/2014/main" id="{76C35F02-6095-E51D-F6E3-FCAD0818C9D3}"/>
                </a:ext>
              </a:extLst>
            </p:cNvPr>
            <p:cNvSpPr/>
            <p:nvPr/>
          </p:nvSpPr>
          <p:spPr>
            <a:xfrm>
              <a:off x="3532299" y="5355353"/>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Oval 13">
              <a:extLst>
                <a:ext uri="{FF2B5EF4-FFF2-40B4-BE49-F238E27FC236}">
                  <a16:creationId xmlns:a16="http://schemas.microsoft.com/office/drawing/2014/main" id="{63DF2394-13D0-27AB-AF3A-3E7C48720C08}"/>
                </a:ext>
              </a:extLst>
            </p:cNvPr>
            <p:cNvSpPr/>
            <p:nvPr/>
          </p:nvSpPr>
          <p:spPr>
            <a:xfrm>
              <a:off x="7468990" y="5313630"/>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Oval 14">
              <a:extLst>
                <a:ext uri="{FF2B5EF4-FFF2-40B4-BE49-F238E27FC236}">
                  <a16:creationId xmlns:a16="http://schemas.microsoft.com/office/drawing/2014/main" id="{32C1D85C-1102-9A1E-A01B-ABFA886E3F57}"/>
                </a:ext>
              </a:extLst>
            </p:cNvPr>
            <p:cNvSpPr/>
            <p:nvPr/>
          </p:nvSpPr>
          <p:spPr>
            <a:xfrm>
              <a:off x="2939317" y="4356918"/>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Oval 15">
              <a:extLst>
                <a:ext uri="{FF2B5EF4-FFF2-40B4-BE49-F238E27FC236}">
                  <a16:creationId xmlns:a16="http://schemas.microsoft.com/office/drawing/2014/main" id="{F3A14516-BC09-1EDE-219F-A5690EEA8CD2}"/>
                </a:ext>
              </a:extLst>
            </p:cNvPr>
            <p:cNvSpPr/>
            <p:nvPr/>
          </p:nvSpPr>
          <p:spPr>
            <a:xfrm>
              <a:off x="6931255" y="4319375"/>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Oval 16">
              <a:extLst>
                <a:ext uri="{FF2B5EF4-FFF2-40B4-BE49-F238E27FC236}">
                  <a16:creationId xmlns:a16="http://schemas.microsoft.com/office/drawing/2014/main" id="{0E95CF0F-3855-FE79-A2D9-26169AF48934}"/>
                </a:ext>
              </a:extLst>
            </p:cNvPr>
            <p:cNvSpPr/>
            <p:nvPr/>
          </p:nvSpPr>
          <p:spPr>
            <a:xfrm>
              <a:off x="8592557" y="4258014"/>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Oval 17">
              <a:extLst>
                <a:ext uri="{FF2B5EF4-FFF2-40B4-BE49-F238E27FC236}">
                  <a16:creationId xmlns:a16="http://schemas.microsoft.com/office/drawing/2014/main" id="{818948BF-B670-20D1-6ACE-23127E25F8F0}"/>
                </a:ext>
              </a:extLst>
            </p:cNvPr>
            <p:cNvSpPr/>
            <p:nvPr/>
          </p:nvSpPr>
          <p:spPr>
            <a:xfrm>
              <a:off x="4146439" y="3335581"/>
              <a:ext cx="347730" cy="31999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Oval 18">
              <a:extLst>
                <a:ext uri="{FF2B5EF4-FFF2-40B4-BE49-F238E27FC236}">
                  <a16:creationId xmlns:a16="http://schemas.microsoft.com/office/drawing/2014/main" id="{60C8B612-07C8-16DD-F547-51AE64859662}"/>
                </a:ext>
              </a:extLst>
            </p:cNvPr>
            <p:cNvSpPr/>
            <p:nvPr/>
          </p:nvSpPr>
          <p:spPr>
            <a:xfrm>
              <a:off x="8244827" y="5338449"/>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Oval 19">
              <a:extLst>
                <a:ext uri="{FF2B5EF4-FFF2-40B4-BE49-F238E27FC236}">
                  <a16:creationId xmlns:a16="http://schemas.microsoft.com/office/drawing/2014/main" id="{BE31D0CA-CF31-CDC7-FCA2-CA98E81FA53E}"/>
                </a:ext>
              </a:extLst>
            </p:cNvPr>
            <p:cNvSpPr/>
            <p:nvPr/>
          </p:nvSpPr>
          <p:spPr>
            <a:xfrm>
              <a:off x="7424246" y="3279411"/>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1" name="Oval 20">
              <a:extLst>
                <a:ext uri="{FF2B5EF4-FFF2-40B4-BE49-F238E27FC236}">
                  <a16:creationId xmlns:a16="http://schemas.microsoft.com/office/drawing/2014/main" id="{053A4A39-FF19-7C96-5129-F846C4DFBBDA}"/>
                </a:ext>
              </a:extLst>
            </p:cNvPr>
            <p:cNvSpPr/>
            <p:nvPr/>
          </p:nvSpPr>
          <p:spPr>
            <a:xfrm>
              <a:off x="6549054" y="5349986"/>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22" name="Straight Arrow Connector 21">
              <a:extLst>
                <a:ext uri="{FF2B5EF4-FFF2-40B4-BE49-F238E27FC236}">
                  <a16:creationId xmlns:a16="http://schemas.microsoft.com/office/drawing/2014/main" id="{2EB5D97D-699E-18BF-5552-7673EFC124B2}"/>
                </a:ext>
              </a:extLst>
            </p:cNvPr>
            <p:cNvCxnSpPr>
              <a:cxnSpLocks/>
            </p:cNvCxnSpPr>
            <p:nvPr/>
          </p:nvCxnSpPr>
          <p:spPr>
            <a:xfrm flipH="1">
              <a:off x="4494169" y="2414878"/>
              <a:ext cx="1090542" cy="864533"/>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D8E5CA80-B123-0CAE-42F7-82980BC459FB}"/>
                </a:ext>
              </a:extLst>
            </p:cNvPr>
            <p:cNvCxnSpPr>
              <a:cxnSpLocks/>
            </p:cNvCxnSpPr>
            <p:nvPr/>
          </p:nvCxnSpPr>
          <p:spPr>
            <a:xfrm flipH="1">
              <a:off x="3232985" y="3711141"/>
              <a:ext cx="675057" cy="600877"/>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21C6D0FA-CC0F-B85B-5525-E290BE33825A}"/>
                </a:ext>
              </a:extLst>
            </p:cNvPr>
            <p:cNvCxnSpPr>
              <a:cxnSpLocks/>
            </p:cNvCxnSpPr>
            <p:nvPr/>
          </p:nvCxnSpPr>
          <p:spPr>
            <a:xfrm flipH="1">
              <a:off x="2474981" y="4720251"/>
              <a:ext cx="425437" cy="544945"/>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A7AF998B-9685-7292-2B3E-28432145063F}"/>
                </a:ext>
              </a:extLst>
            </p:cNvPr>
            <p:cNvCxnSpPr>
              <a:cxnSpLocks/>
            </p:cNvCxnSpPr>
            <p:nvPr/>
          </p:nvCxnSpPr>
          <p:spPr>
            <a:xfrm>
              <a:off x="6072553" y="2405963"/>
              <a:ext cx="1300732" cy="89850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A196DDB-D4F4-F364-361D-FB5687AE30F9}"/>
                </a:ext>
              </a:extLst>
            </p:cNvPr>
            <p:cNvCxnSpPr>
              <a:cxnSpLocks/>
            </p:cNvCxnSpPr>
            <p:nvPr/>
          </p:nvCxnSpPr>
          <p:spPr>
            <a:xfrm>
              <a:off x="7856826" y="3610855"/>
              <a:ext cx="673020" cy="594302"/>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25AE2A15-2A3A-9E17-DFC1-17EDB1B05E05}"/>
                </a:ext>
              </a:extLst>
            </p:cNvPr>
            <p:cNvCxnSpPr>
              <a:cxnSpLocks/>
            </p:cNvCxnSpPr>
            <p:nvPr/>
          </p:nvCxnSpPr>
          <p:spPr>
            <a:xfrm>
              <a:off x="8901975" y="4639373"/>
              <a:ext cx="604417" cy="58209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24FAEE07-E262-C0A8-BC33-A0CC592546BF}"/>
                </a:ext>
              </a:extLst>
            </p:cNvPr>
            <p:cNvCxnSpPr>
              <a:cxnSpLocks/>
            </p:cNvCxnSpPr>
            <p:nvPr/>
          </p:nvCxnSpPr>
          <p:spPr>
            <a:xfrm flipH="1">
              <a:off x="7128511" y="3639144"/>
              <a:ext cx="383259" cy="58394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EB07F5A6-A066-B351-55AD-CEEEC033811F}"/>
                </a:ext>
              </a:extLst>
            </p:cNvPr>
            <p:cNvCxnSpPr>
              <a:cxnSpLocks/>
            </p:cNvCxnSpPr>
            <p:nvPr/>
          </p:nvCxnSpPr>
          <p:spPr>
            <a:xfrm>
              <a:off x="3181260" y="4736800"/>
              <a:ext cx="389253" cy="566347"/>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4BB08A8E-A3CA-639D-8C21-2CFFF0ADDD88}"/>
                </a:ext>
              </a:extLst>
            </p:cNvPr>
            <p:cNvCxnSpPr>
              <a:cxnSpLocks/>
            </p:cNvCxnSpPr>
            <p:nvPr/>
          </p:nvCxnSpPr>
          <p:spPr>
            <a:xfrm>
              <a:off x="4601364" y="3726231"/>
              <a:ext cx="621120" cy="62190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B0E7F091-807B-FB18-22FA-382DEBC5C592}"/>
                </a:ext>
              </a:extLst>
            </p:cNvPr>
            <p:cNvCxnSpPr>
              <a:cxnSpLocks/>
              <a:endCxn id="11" idx="0"/>
            </p:cNvCxnSpPr>
            <p:nvPr/>
          </p:nvCxnSpPr>
          <p:spPr>
            <a:xfrm>
              <a:off x="5444866" y="4769332"/>
              <a:ext cx="387708" cy="62230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D3E97BD1-E9CB-3D89-A000-942C80A8DD6E}"/>
                </a:ext>
              </a:extLst>
            </p:cNvPr>
            <p:cNvCxnSpPr>
              <a:cxnSpLocks/>
            </p:cNvCxnSpPr>
            <p:nvPr/>
          </p:nvCxnSpPr>
          <p:spPr>
            <a:xfrm flipH="1">
              <a:off x="6743266" y="4735660"/>
              <a:ext cx="243615" cy="529536"/>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3" name="Oval 32">
              <a:extLst>
                <a:ext uri="{FF2B5EF4-FFF2-40B4-BE49-F238E27FC236}">
                  <a16:creationId xmlns:a16="http://schemas.microsoft.com/office/drawing/2014/main" id="{E508772B-3F7F-E07B-0804-1542DEA34C41}"/>
                </a:ext>
              </a:extLst>
            </p:cNvPr>
            <p:cNvSpPr/>
            <p:nvPr/>
          </p:nvSpPr>
          <p:spPr>
            <a:xfrm>
              <a:off x="4534174" y="5344018"/>
              <a:ext cx="347730" cy="31999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34" name="Straight Arrow Connector 33">
              <a:extLst>
                <a:ext uri="{FF2B5EF4-FFF2-40B4-BE49-F238E27FC236}">
                  <a16:creationId xmlns:a16="http://schemas.microsoft.com/office/drawing/2014/main" id="{F3E6B3E5-B108-D3EA-5121-726946988BB8}"/>
                </a:ext>
              </a:extLst>
            </p:cNvPr>
            <p:cNvCxnSpPr>
              <a:cxnSpLocks/>
            </p:cNvCxnSpPr>
            <p:nvPr/>
          </p:nvCxnSpPr>
          <p:spPr>
            <a:xfrm>
              <a:off x="7136570" y="4735660"/>
              <a:ext cx="473429" cy="485803"/>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6A8257EF-0AFD-38D7-00A5-CD880F4296CA}"/>
                </a:ext>
              </a:extLst>
            </p:cNvPr>
            <p:cNvCxnSpPr>
              <a:cxnSpLocks/>
            </p:cNvCxnSpPr>
            <p:nvPr/>
          </p:nvCxnSpPr>
          <p:spPr>
            <a:xfrm flipH="1">
              <a:off x="8418692" y="4639373"/>
              <a:ext cx="222309" cy="663774"/>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4355871C-4832-432E-29B2-8C3C401F55EC}"/>
                </a:ext>
              </a:extLst>
            </p:cNvPr>
            <p:cNvCxnSpPr>
              <a:cxnSpLocks/>
            </p:cNvCxnSpPr>
            <p:nvPr/>
          </p:nvCxnSpPr>
          <p:spPr>
            <a:xfrm flipH="1">
              <a:off x="4762622" y="4769726"/>
              <a:ext cx="467520" cy="626458"/>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1AC02D39-D8E9-8484-3B91-507EC401CAB0}"/>
                </a:ext>
              </a:extLst>
            </p:cNvPr>
            <p:cNvSpPr txBox="1"/>
            <p:nvPr/>
          </p:nvSpPr>
          <p:spPr>
            <a:xfrm>
              <a:off x="6669775" y="1489804"/>
              <a:ext cx="1300732" cy="867083"/>
            </a:xfrm>
            <a:prstGeom prst="rect">
              <a:avLst/>
            </a:prstGeom>
            <a:noFill/>
          </p:spPr>
          <p:txBody>
            <a:bodyPr wrap="square" rtlCol="0">
              <a:spAutoFit/>
            </a:bodyPr>
            <a:lstStyle/>
            <a:p>
              <a:r>
                <a:rPr lang="en-US" sz="1500" b="1" dirty="0"/>
                <a:t>Root node</a:t>
              </a:r>
              <a:endParaRPr lang="en-US" sz="1500" dirty="0"/>
            </a:p>
          </p:txBody>
        </p:sp>
        <mc:AlternateContent xmlns:mc="http://schemas.openxmlformats.org/markup-compatibility/2006">
          <mc:Choice xmlns:a14="http://schemas.microsoft.com/office/drawing/2010/main" Requires="a14">
            <p:sp>
              <p:nvSpPr>
                <p:cNvPr id="38" name="TextBox 37">
                  <a:extLst>
                    <a:ext uri="{FF2B5EF4-FFF2-40B4-BE49-F238E27FC236}">
                      <a16:creationId xmlns:a16="http://schemas.microsoft.com/office/drawing/2014/main" id="{8AF02ACB-8EF8-971B-E186-F010F16E2E37}"/>
                    </a:ext>
                  </a:extLst>
                </p:cNvPr>
                <p:cNvSpPr txBox="1"/>
                <p:nvPr/>
              </p:nvSpPr>
              <p:spPr>
                <a:xfrm>
                  <a:off x="5230142" y="1612250"/>
                  <a:ext cx="1162248" cy="62542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1050" b="1" i="1">
                                <a:latin typeface="Cambria Math" panose="02040503050406030204" pitchFamily="18" charset="0"/>
                              </a:rPr>
                            </m:ctrlPr>
                          </m:fPr>
                          <m:num>
                            <m:r>
                              <a:rPr lang="en-US" sz="1050" b="1" i="1">
                                <a:latin typeface="Cambria Math" panose="02040503050406030204" pitchFamily="18" charset="0"/>
                                <a:ea typeface="Cambria Math" panose="02040503050406030204" pitchFamily="18" charset="0"/>
                              </a:rPr>
                              <m:t>𝝏</m:t>
                            </m:r>
                            <m:r>
                              <a:rPr lang="en-US" sz="1050" b="1" i="1">
                                <a:latin typeface="Cambria Math" panose="02040503050406030204" pitchFamily="18" charset="0"/>
                                <a:ea typeface="Cambria Math" panose="02040503050406030204" pitchFamily="18" charset="0"/>
                              </a:rPr>
                              <m:t>𝑶𝑳𝑹</m:t>
                            </m:r>
                          </m:num>
                          <m:den>
                            <m:r>
                              <a:rPr lang="en-US" sz="1050" b="1" i="1">
                                <a:latin typeface="Cambria Math" panose="02040503050406030204" pitchFamily="18" charset="0"/>
                                <a:ea typeface="Cambria Math" panose="02040503050406030204" pitchFamily="18" charset="0"/>
                              </a:rPr>
                              <m:t>𝝏</m:t>
                            </m:r>
                            <m:r>
                              <a:rPr lang="en-US" sz="1050" b="1" i="1">
                                <a:latin typeface="Cambria Math" panose="02040503050406030204" pitchFamily="18" charset="0"/>
                                <a:ea typeface="Cambria Math" panose="02040503050406030204" pitchFamily="18" charset="0"/>
                              </a:rPr>
                              <m:t>𝒕</m:t>
                            </m:r>
                          </m:den>
                        </m:f>
                      </m:oMath>
                    </m:oMathPara>
                  </a14:m>
                  <a:endParaRPr lang="en-US" sz="1050" b="1" dirty="0"/>
                </a:p>
              </p:txBody>
            </p:sp>
          </mc:Choice>
          <mc:Fallback>
            <p:sp>
              <p:nvSpPr>
                <p:cNvPr id="38" name="TextBox 37">
                  <a:extLst>
                    <a:ext uri="{FF2B5EF4-FFF2-40B4-BE49-F238E27FC236}">
                      <a16:creationId xmlns:a16="http://schemas.microsoft.com/office/drawing/2014/main" id="{8AF02ACB-8EF8-971B-E186-F010F16E2E37}"/>
                    </a:ext>
                  </a:extLst>
                </p:cNvPr>
                <p:cNvSpPr txBox="1">
                  <a:spLocks noRot="1" noChangeAspect="1" noMove="1" noResize="1" noEditPoints="1" noAdjustHandles="1" noChangeArrowheads="1" noChangeShapeType="1" noTextEdit="1"/>
                </p:cNvSpPr>
                <p:nvPr/>
              </p:nvSpPr>
              <p:spPr>
                <a:xfrm>
                  <a:off x="5230142" y="1612250"/>
                  <a:ext cx="1162248" cy="625424"/>
                </a:xfrm>
                <a:prstGeom prst="rect">
                  <a:avLst/>
                </a:prstGeom>
                <a:blipFill>
                  <a:blip r:embed="rId2"/>
                  <a:stretch>
                    <a:fillRect/>
                  </a:stretch>
                </a:blipFill>
              </p:spPr>
              <p:txBody>
                <a:bodyPr/>
                <a:lstStyle/>
                <a:p>
                  <a:r>
                    <a:rPr lang="en-US">
                      <a:noFill/>
                    </a:rPr>
                    <a:t> </a:t>
                  </a:r>
                </a:p>
              </p:txBody>
            </p:sp>
          </mc:Fallback>
        </mc:AlternateContent>
        <p:cxnSp>
          <p:nvCxnSpPr>
            <p:cNvPr id="39" name="Straight Arrow Connector 38">
              <a:extLst>
                <a:ext uri="{FF2B5EF4-FFF2-40B4-BE49-F238E27FC236}">
                  <a16:creationId xmlns:a16="http://schemas.microsoft.com/office/drawing/2014/main" id="{C8FEDE99-6D46-95FC-7596-734FF8CE96AA}"/>
                </a:ext>
              </a:extLst>
            </p:cNvPr>
            <p:cNvCxnSpPr>
              <a:cxnSpLocks/>
            </p:cNvCxnSpPr>
            <p:nvPr/>
          </p:nvCxnSpPr>
          <p:spPr>
            <a:xfrm flipH="1">
              <a:off x="5164849" y="5705675"/>
              <a:ext cx="580920" cy="96496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DED326AD-E637-C28D-5967-9D017691633F}"/>
                    </a:ext>
                  </a:extLst>
                </p:cNvPr>
                <p:cNvSpPr txBox="1"/>
                <p:nvPr/>
              </p:nvSpPr>
              <p:spPr>
                <a:xfrm>
                  <a:off x="3509524" y="2187485"/>
                  <a:ext cx="1416591" cy="72487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050" i="1">
                            <a:latin typeface="Cambria Math" panose="02040503050406030204" pitchFamily="18" charset="0"/>
                          </a:rPr>
                          <m:t>𝑚𝑖𝑛</m:t>
                        </m:r>
                        <m:d>
                          <m:dPr>
                            <m:ctrlPr>
                              <a:rPr lang="en-US" sz="1050" i="1">
                                <a:latin typeface="Cambria Math" panose="02040503050406030204" pitchFamily="18" charset="0"/>
                              </a:rPr>
                            </m:ctrlPr>
                          </m:dPr>
                          <m:e>
                            <m:acc>
                              <m:accPr>
                                <m:chr m:val="̅"/>
                                <m:ctrlPr>
                                  <a:rPr lang="en-US" sz="1050" i="1">
                                    <a:latin typeface="Cambria Math" panose="02040503050406030204" pitchFamily="18" charset="0"/>
                                  </a:rPr>
                                </m:ctrlPr>
                              </m:accPr>
                              <m:e>
                                <m:f>
                                  <m:fPr>
                                    <m:ctrlPr>
                                      <a:rPr lang="en-US" sz="1050" i="1">
                                        <a:latin typeface="Cambria Math" panose="02040503050406030204" pitchFamily="18" charset="0"/>
                                      </a:rPr>
                                    </m:ctrlPr>
                                  </m:fPr>
                                  <m:num>
                                    <m:r>
                                      <a:rPr lang="en-US" sz="1050" i="1">
                                        <a:latin typeface="Cambria Math" panose="02040503050406030204" pitchFamily="18" charset="0"/>
                                        <a:ea typeface="Cambria Math" panose="02040503050406030204" pitchFamily="18" charset="0"/>
                                      </a:rPr>
                                      <m:t>𝜕</m:t>
                                    </m:r>
                                    <m:r>
                                      <a:rPr lang="en-US" sz="1050" i="1">
                                        <a:latin typeface="Cambria Math" panose="02040503050406030204" pitchFamily="18" charset="0"/>
                                        <a:ea typeface="Cambria Math" panose="02040503050406030204" pitchFamily="18" charset="0"/>
                                      </a:rPr>
                                      <m:t>𝑂𝐿𝑅</m:t>
                                    </m:r>
                                  </m:num>
                                  <m:den>
                                    <m:r>
                                      <a:rPr lang="en-US" sz="1050" i="1">
                                        <a:latin typeface="Cambria Math" panose="02040503050406030204" pitchFamily="18" charset="0"/>
                                        <a:ea typeface="Cambria Math" panose="02040503050406030204" pitchFamily="18" charset="0"/>
                                      </a:rPr>
                                      <m:t>𝜕</m:t>
                                    </m:r>
                                    <m:r>
                                      <a:rPr lang="en-US" sz="1050" i="1">
                                        <a:latin typeface="Cambria Math" panose="02040503050406030204" pitchFamily="18" charset="0"/>
                                        <a:ea typeface="Cambria Math" panose="02040503050406030204" pitchFamily="18" charset="0"/>
                                      </a:rPr>
                                      <m:t>𝑡</m:t>
                                    </m:r>
                                  </m:den>
                                </m:f>
                              </m:e>
                            </m:acc>
                          </m:e>
                        </m:d>
                      </m:oMath>
                    </m:oMathPara>
                  </a14:m>
                  <a:endParaRPr lang="en-US" sz="1050" dirty="0"/>
                </a:p>
              </p:txBody>
            </p:sp>
          </mc:Choice>
          <mc:Fallback>
            <p:sp>
              <p:nvSpPr>
                <p:cNvPr id="40" name="TextBox 39">
                  <a:extLst>
                    <a:ext uri="{FF2B5EF4-FFF2-40B4-BE49-F238E27FC236}">
                      <a16:creationId xmlns:a16="http://schemas.microsoft.com/office/drawing/2014/main" id="{DED326AD-E637-C28D-5967-9D017691633F}"/>
                    </a:ext>
                  </a:extLst>
                </p:cNvPr>
                <p:cNvSpPr txBox="1">
                  <a:spLocks noRot="1" noChangeAspect="1" noMove="1" noResize="1" noEditPoints="1" noAdjustHandles="1" noChangeArrowheads="1" noChangeShapeType="1" noTextEdit="1"/>
                </p:cNvSpPr>
                <p:nvPr/>
              </p:nvSpPr>
              <p:spPr>
                <a:xfrm>
                  <a:off x="3509524" y="2187485"/>
                  <a:ext cx="1416591" cy="724878"/>
                </a:xfrm>
                <a:prstGeom prst="rect">
                  <a:avLst/>
                </a:prstGeom>
                <a:blipFill>
                  <a:blip r:embed="rId3"/>
                  <a:stretch>
                    <a:fillRect r="-975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8BF5548F-D491-6ADF-C862-36305C452667}"/>
                    </a:ext>
                  </a:extLst>
                </p:cNvPr>
                <p:cNvSpPr txBox="1"/>
                <p:nvPr/>
              </p:nvSpPr>
              <p:spPr>
                <a:xfrm>
                  <a:off x="4793202" y="3396554"/>
                  <a:ext cx="1416591" cy="72487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050" i="1">
                            <a:latin typeface="Cambria Math" panose="02040503050406030204" pitchFamily="18" charset="0"/>
                          </a:rPr>
                          <m:t>𝑚𝑖𝑛</m:t>
                        </m:r>
                        <m:d>
                          <m:dPr>
                            <m:ctrlPr>
                              <a:rPr lang="en-US" sz="1050" i="1">
                                <a:latin typeface="Cambria Math" panose="02040503050406030204" pitchFamily="18" charset="0"/>
                              </a:rPr>
                            </m:ctrlPr>
                          </m:dPr>
                          <m:e>
                            <m:acc>
                              <m:accPr>
                                <m:chr m:val="̅"/>
                                <m:ctrlPr>
                                  <a:rPr lang="en-US" sz="1050" i="1">
                                    <a:latin typeface="Cambria Math" panose="02040503050406030204" pitchFamily="18" charset="0"/>
                                  </a:rPr>
                                </m:ctrlPr>
                              </m:accPr>
                              <m:e>
                                <m:f>
                                  <m:fPr>
                                    <m:ctrlPr>
                                      <a:rPr lang="en-US" sz="1050" i="1">
                                        <a:latin typeface="Cambria Math" panose="02040503050406030204" pitchFamily="18" charset="0"/>
                                      </a:rPr>
                                    </m:ctrlPr>
                                  </m:fPr>
                                  <m:num>
                                    <m:r>
                                      <a:rPr lang="en-US" sz="1050" i="1">
                                        <a:latin typeface="Cambria Math" panose="02040503050406030204" pitchFamily="18" charset="0"/>
                                        <a:ea typeface="Cambria Math" panose="02040503050406030204" pitchFamily="18" charset="0"/>
                                      </a:rPr>
                                      <m:t>𝜕</m:t>
                                    </m:r>
                                    <m:r>
                                      <a:rPr lang="en-US" sz="1050" i="1">
                                        <a:latin typeface="Cambria Math" panose="02040503050406030204" pitchFamily="18" charset="0"/>
                                        <a:ea typeface="Cambria Math" panose="02040503050406030204" pitchFamily="18" charset="0"/>
                                      </a:rPr>
                                      <m:t>𝑂𝐿𝑅</m:t>
                                    </m:r>
                                  </m:num>
                                  <m:den>
                                    <m:r>
                                      <a:rPr lang="en-US" sz="1050" i="1">
                                        <a:latin typeface="Cambria Math" panose="02040503050406030204" pitchFamily="18" charset="0"/>
                                        <a:ea typeface="Cambria Math" panose="02040503050406030204" pitchFamily="18" charset="0"/>
                                      </a:rPr>
                                      <m:t>𝜕</m:t>
                                    </m:r>
                                    <m:r>
                                      <a:rPr lang="en-US" sz="1050" i="1">
                                        <a:latin typeface="Cambria Math" panose="02040503050406030204" pitchFamily="18" charset="0"/>
                                        <a:ea typeface="Cambria Math" panose="02040503050406030204" pitchFamily="18" charset="0"/>
                                      </a:rPr>
                                      <m:t>𝑡</m:t>
                                    </m:r>
                                  </m:den>
                                </m:f>
                              </m:e>
                            </m:acc>
                          </m:e>
                        </m:d>
                      </m:oMath>
                    </m:oMathPara>
                  </a14:m>
                  <a:endParaRPr lang="en-US" sz="1050" dirty="0"/>
                </a:p>
              </p:txBody>
            </p:sp>
          </mc:Choice>
          <mc:Fallback>
            <p:sp>
              <p:nvSpPr>
                <p:cNvPr id="41" name="TextBox 40">
                  <a:extLst>
                    <a:ext uri="{FF2B5EF4-FFF2-40B4-BE49-F238E27FC236}">
                      <a16:creationId xmlns:a16="http://schemas.microsoft.com/office/drawing/2014/main" id="{8BF5548F-D491-6ADF-C862-36305C452667}"/>
                    </a:ext>
                  </a:extLst>
                </p:cNvPr>
                <p:cNvSpPr txBox="1">
                  <a:spLocks noRot="1" noChangeAspect="1" noMove="1" noResize="1" noEditPoints="1" noAdjustHandles="1" noChangeArrowheads="1" noChangeShapeType="1" noTextEdit="1"/>
                </p:cNvSpPr>
                <p:nvPr/>
              </p:nvSpPr>
              <p:spPr>
                <a:xfrm>
                  <a:off x="4793202" y="3396554"/>
                  <a:ext cx="1416591" cy="724878"/>
                </a:xfrm>
                <a:prstGeom prst="rect">
                  <a:avLst/>
                </a:prstGeom>
                <a:blipFill>
                  <a:blip r:embed="rId4"/>
                  <a:stretch>
                    <a:fillRect r="-9756"/>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graphicFrame>
            <p:nvGraphicFramePr>
              <p:cNvPr id="43" name="Table 42">
                <a:extLst>
                  <a:ext uri="{FF2B5EF4-FFF2-40B4-BE49-F238E27FC236}">
                    <a16:creationId xmlns:a16="http://schemas.microsoft.com/office/drawing/2014/main" id="{C2484C27-0801-34F0-56C3-5873259B1B52}"/>
                  </a:ext>
                </a:extLst>
              </p:cNvPr>
              <p:cNvGraphicFramePr>
                <a:graphicFrameLocks noGrp="1"/>
              </p:cNvGraphicFramePr>
              <p:nvPr>
                <p:extLst>
                  <p:ext uri="{D42A27DB-BD31-4B8C-83A1-F6EECF244321}">
                    <p14:modId xmlns:p14="http://schemas.microsoft.com/office/powerpoint/2010/main" val="721346642"/>
                  </p:ext>
                </p:extLst>
              </p:nvPr>
            </p:nvGraphicFramePr>
            <p:xfrm>
              <a:off x="313971" y="1525591"/>
              <a:ext cx="4010506" cy="3369696"/>
            </p:xfrm>
            <a:graphic>
              <a:graphicData uri="http://schemas.openxmlformats.org/drawingml/2006/table">
                <a:tbl>
                  <a:tblPr firstRow="1" bandRow="1">
                    <a:tableStyleId>{5C22544A-7EE6-4342-B048-85BDC9FD1C3A}</a:tableStyleId>
                  </a:tblPr>
                  <a:tblGrid>
                    <a:gridCol w="1203053">
                      <a:extLst>
                        <a:ext uri="{9D8B030D-6E8A-4147-A177-3AD203B41FA5}">
                          <a16:colId xmlns:a16="http://schemas.microsoft.com/office/drawing/2014/main" val="2944800854"/>
                        </a:ext>
                      </a:extLst>
                    </a:gridCol>
                    <a:gridCol w="2807453">
                      <a:extLst>
                        <a:ext uri="{9D8B030D-6E8A-4147-A177-3AD203B41FA5}">
                          <a16:colId xmlns:a16="http://schemas.microsoft.com/office/drawing/2014/main" val="1009781628"/>
                        </a:ext>
                      </a:extLst>
                    </a:gridCol>
                  </a:tblGrid>
                  <a:tr h="487109">
                    <a:tc>
                      <a:txBody>
                        <a:bodyPr/>
                        <a:lstStyle/>
                        <a:p>
                          <a:pPr algn="ctr"/>
                          <a:r>
                            <a:rPr lang="en-US" sz="1000" dirty="0"/>
                            <a:t>Tree Depth</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 </m:t>
                                </m:r>
                                <m:acc>
                                  <m:accPr>
                                    <m:chr m:val="̅"/>
                                    <m:ctrlPr>
                                      <a:rPr lang="en-US" sz="1400" b="1" i="1" smtClean="0">
                                        <a:latin typeface="Cambria Math" panose="02040503050406030204" pitchFamily="18" charset="0"/>
                                      </a:rPr>
                                    </m:ctrlPr>
                                  </m:accPr>
                                  <m:e>
                                    <m:f>
                                      <m:fPr>
                                        <m:ctrlPr>
                                          <a:rPr lang="en-US" sz="1400" b="1" i="1">
                                            <a:latin typeface="Cambria Math" panose="02040503050406030204" pitchFamily="18" charset="0"/>
                                          </a:rPr>
                                        </m:ctrlPr>
                                      </m:fPr>
                                      <m:num>
                                        <m:r>
                                          <a:rPr lang="en-US" sz="1400" b="1" i="1">
                                            <a:latin typeface="Cambria Math" panose="02040503050406030204" pitchFamily="18" charset="0"/>
                                            <a:ea typeface="Cambria Math" panose="02040503050406030204" pitchFamily="18" charset="0"/>
                                          </a:rPr>
                                          <m:t>𝝏</m:t>
                                        </m:r>
                                        <m:r>
                                          <a:rPr lang="en-US" sz="1400" b="1" i="1">
                                            <a:latin typeface="Cambria Math" panose="02040503050406030204" pitchFamily="18" charset="0"/>
                                            <a:ea typeface="Cambria Math" panose="02040503050406030204" pitchFamily="18" charset="0"/>
                                          </a:rPr>
                                          <m:t>𝑶𝑳𝑹</m:t>
                                        </m:r>
                                      </m:num>
                                      <m:den>
                                        <m:r>
                                          <a:rPr lang="en-US" sz="1400" b="1" i="1">
                                            <a:latin typeface="Cambria Math" panose="02040503050406030204" pitchFamily="18" charset="0"/>
                                            <a:ea typeface="Cambria Math" panose="02040503050406030204" pitchFamily="18" charset="0"/>
                                          </a:rPr>
                                          <m:t>𝝏</m:t>
                                        </m:r>
                                        <m:r>
                                          <a:rPr lang="en-US" sz="1400" b="1" i="1">
                                            <a:latin typeface="Cambria Math" panose="02040503050406030204" pitchFamily="18" charset="0"/>
                                            <a:ea typeface="Cambria Math" panose="02040503050406030204" pitchFamily="18" charset="0"/>
                                          </a:rPr>
                                          <m:t>𝒕</m:t>
                                        </m:r>
                                      </m:den>
                                    </m:f>
                                  </m:e>
                                </m:acc>
                              </m:oMath>
                            </m:oMathPara>
                          </a14:m>
                          <a:endParaRPr lang="en-US" sz="1000" dirty="0"/>
                        </a:p>
                      </a:txBody>
                      <a:tcPr marL="68580" marR="68580" marT="34290" marB="34290"/>
                    </a:tc>
                    <a:extLst>
                      <a:ext uri="{0D108BD9-81ED-4DB2-BD59-A6C34878D82A}">
                        <a16:rowId xmlns:a16="http://schemas.microsoft.com/office/drawing/2014/main" val="2341485307"/>
                      </a:ext>
                    </a:extLst>
                  </a:tr>
                  <a:tr h="278940">
                    <a:tc>
                      <a:txBody>
                        <a:bodyPr/>
                        <a:lstStyle/>
                        <a:p>
                          <a:r>
                            <a:rPr lang="en-US" sz="1000" dirty="0"/>
                            <a:t>Unconditional</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𝟎</m:t>
                                </m:r>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𝟎𝟎𝟎𝟏</m:t>
                                </m:r>
                                <m:r>
                                  <a:rPr lang="en-US" sz="1400" b="1" i="1" smtClean="0">
                                    <a:solidFill>
                                      <a:srgbClr val="FF0000"/>
                                    </a:solidFill>
                                    <a:latin typeface="Cambria Math" panose="02040503050406030204" pitchFamily="18" charset="0"/>
                                  </a:rPr>
                                  <m:t> </m:t>
                                </m:r>
                                <m:r>
                                  <a:rPr lang="en-US" sz="1400" b="1" i="1" smtClean="0">
                                    <a:solidFill>
                                      <a:srgbClr val="FF0000"/>
                                    </a:solidFill>
                                    <a:latin typeface="Cambria Math" panose="02040503050406030204" pitchFamily="18" charset="0"/>
                                  </a:rPr>
                                  <m:t>𝑾</m:t>
                                </m:r>
                                <m:sSup>
                                  <m:sSupPr>
                                    <m:ctrlPr>
                                      <a:rPr lang="en-US" sz="1400" b="1" i="1" smtClean="0">
                                        <a:solidFill>
                                          <a:srgbClr val="FF0000"/>
                                        </a:solidFill>
                                        <a:latin typeface="Cambria Math" panose="02040503050406030204" pitchFamily="18" charset="0"/>
                                      </a:rPr>
                                    </m:ctrlPr>
                                  </m:sSupPr>
                                  <m:e>
                                    <m:r>
                                      <a:rPr lang="en-US" sz="1400" b="1" i="1" smtClean="0">
                                        <a:solidFill>
                                          <a:srgbClr val="FF0000"/>
                                        </a:solidFill>
                                        <a:latin typeface="Cambria Math" panose="02040503050406030204" pitchFamily="18" charset="0"/>
                                      </a:rPr>
                                      <m:t>𝒎</m:t>
                                    </m:r>
                                  </m:e>
                                  <m:sup>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𝟐</m:t>
                                    </m:r>
                                  </m:sup>
                                </m:sSup>
                                <m:sSup>
                                  <m:sSupPr>
                                    <m:ctrlPr>
                                      <a:rPr lang="en-US" sz="1400" b="1" i="1" smtClean="0">
                                        <a:solidFill>
                                          <a:srgbClr val="FF0000"/>
                                        </a:solidFill>
                                        <a:latin typeface="Cambria Math" panose="02040503050406030204" pitchFamily="18" charset="0"/>
                                      </a:rPr>
                                    </m:ctrlPr>
                                  </m:sSupPr>
                                  <m:e>
                                    <m:r>
                                      <a:rPr lang="en-US" sz="1400" b="1" i="1" smtClean="0">
                                        <a:solidFill>
                                          <a:srgbClr val="FF0000"/>
                                        </a:solidFill>
                                        <a:latin typeface="Cambria Math" panose="02040503050406030204" pitchFamily="18" charset="0"/>
                                      </a:rPr>
                                      <m:t>𝒉𝒐𝒖𝒓</m:t>
                                    </m:r>
                                  </m:e>
                                  <m:sup>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𝟏</m:t>
                                    </m:r>
                                  </m:sup>
                                </m:sSup>
                              </m:oMath>
                            </m:oMathPara>
                          </a14:m>
                          <a:endParaRPr lang="en-US" sz="1000" dirty="0"/>
                        </a:p>
                      </a:txBody>
                      <a:tcPr marL="68580" marR="68580" marT="34290" marB="34290"/>
                    </a:tc>
                    <a:extLst>
                      <a:ext uri="{0D108BD9-81ED-4DB2-BD59-A6C34878D82A}">
                        <a16:rowId xmlns:a16="http://schemas.microsoft.com/office/drawing/2014/main" val="1286120490"/>
                      </a:ext>
                    </a:extLst>
                  </a:tr>
                  <a:tr h="278940">
                    <a:tc>
                      <a:txBody>
                        <a:bodyPr/>
                        <a:lstStyle/>
                        <a:p>
                          <a:r>
                            <a:rPr lang="en-US" sz="1000" dirty="0"/>
                            <a:t>1</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m:t>
                                </m:r>
                                <m:r>
                                  <a:rPr lang="en-US" sz="1400" b="1" i="1" smtClean="0">
                                    <a:latin typeface="Cambria Math" panose="02040503050406030204" pitchFamily="18" charset="0"/>
                                  </a:rPr>
                                  <m:t>𝟒</m:t>
                                </m:r>
                                <m:r>
                                  <a:rPr lang="en-US" sz="1400" b="1" i="1" smtClean="0">
                                    <a:latin typeface="Cambria Math" panose="02040503050406030204" pitchFamily="18" charset="0"/>
                                  </a:rPr>
                                  <m:t>.</m:t>
                                </m:r>
                                <m:r>
                                  <a:rPr lang="en-US" sz="1400" b="1" i="1" smtClean="0">
                                    <a:latin typeface="Cambria Math" panose="02040503050406030204" pitchFamily="18" charset="0"/>
                                  </a:rPr>
                                  <m:t>𝟖𝟑</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000" dirty="0"/>
                        </a:p>
                      </a:txBody>
                      <a:tcPr marL="68580" marR="68580" marT="34290" marB="34290"/>
                    </a:tc>
                    <a:extLst>
                      <a:ext uri="{0D108BD9-81ED-4DB2-BD59-A6C34878D82A}">
                        <a16:rowId xmlns:a16="http://schemas.microsoft.com/office/drawing/2014/main" val="3328488124"/>
                      </a:ext>
                    </a:extLst>
                  </a:tr>
                  <a:tr h="278940">
                    <a:tc>
                      <a:txBody>
                        <a:bodyPr/>
                        <a:lstStyle/>
                        <a:p>
                          <a:r>
                            <a:rPr lang="en-US" sz="1000" dirty="0"/>
                            <a:t>2</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m:t>
                                </m:r>
                                <m:r>
                                  <a:rPr lang="en-US" sz="1400" b="1" i="1" smtClean="0">
                                    <a:latin typeface="Cambria Math" panose="02040503050406030204" pitchFamily="18" charset="0"/>
                                  </a:rPr>
                                  <m:t>𝟕</m:t>
                                </m:r>
                                <m:r>
                                  <a:rPr lang="en-US" sz="1400" b="1" i="1" smtClean="0">
                                    <a:latin typeface="Cambria Math" panose="02040503050406030204" pitchFamily="18" charset="0"/>
                                  </a:rPr>
                                  <m:t>.</m:t>
                                </m:r>
                                <m:r>
                                  <a:rPr lang="en-US" sz="1400" b="1" i="1" smtClean="0">
                                    <a:latin typeface="Cambria Math" panose="02040503050406030204" pitchFamily="18" charset="0"/>
                                  </a:rPr>
                                  <m:t>𝟏𝟎</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400" b="1" dirty="0"/>
                        </a:p>
                      </a:txBody>
                      <a:tcPr marL="68580" marR="68580" marT="34290" marB="34290"/>
                    </a:tc>
                    <a:extLst>
                      <a:ext uri="{0D108BD9-81ED-4DB2-BD59-A6C34878D82A}">
                        <a16:rowId xmlns:a16="http://schemas.microsoft.com/office/drawing/2014/main" val="2910457570"/>
                      </a:ext>
                    </a:extLst>
                  </a:tr>
                  <a:tr h="278940">
                    <a:tc>
                      <a:txBody>
                        <a:bodyPr/>
                        <a:lstStyle/>
                        <a:p>
                          <a:r>
                            <a:rPr lang="en-US" sz="1000" dirty="0"/>
                            <a:t>3</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m:t>
                                </m:r>
                                <m:r>
                                  <a:rPr lang="en-US" sz="1400" b="1" i="1" smtClean="0">
                                    <a:latin typeface="Cambria Math" panose="02040503050406030204" pitchFamily="18" charset="0"/>
                                  </a:rPr>
                                  <m:t>𝟏𝟎</m:t>
                                </m:r>
                                <m:r>
                                  <a:rPr lang="en-US" sz="1400" b="1" i="1" smtClean="0">
                                    <a:latin typeface="Cambria Math" panose="02040503050406030204" pitchFamily="18" charset="0"/>
                                  </a:rPr>
                                  <m:t>.</m:t>
                                </m:r>
                                <m:r>
                                  <a:rPr lang="en-US" sz="1400" b="1" i="1" smtClean="0">
                                    <a:latin typeface="Cambria Math" panose="02040503050406030204" pitchFamily="18" charset="0"/>
                                  </a:rPr>
                                  <m:t>𝟎𝟗</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400" b="1" dirty="0"/>
                        </a:p>
                      </a:txBody>
                      <a:tcPr marL="68580" marR="68580" marT="34290" marB="34290"/>
                    </a:tc>
                    <a:extLst>
                      <a:ext uri="{0D108BD9-81ED-4DB2-BD59-A6C34878D82A}">
                        <a16:rowId xmlns:a16="http://schemas.microsoft.com/office/drawing/2014/main" val="1323674410"/>
                      </a:ext>
                    </a:extLst>
                  </a:tr>
                  <a:tr h="278940">
                    <a:tc>
                      <a:txBody>
                        <a:bodyPr/>
                        <a:lstStyle/>
                        <a:p>
                          <a:r>
                            <a:rPr lang="en-US" sz="1000" dirty="0"/>
                            <a:t>4</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smtClean="0">
                                    <a:latin typeface="Cambria Math" panose="02040503050406030204" pitchFamily="18" charset="0"/>
                                  </a:rPr>
                                  <m:t>−</m:t>
                                </m:r>
                                <m:r>
                                  <a:rPr lang="en-US" sz="1400" b="1" i="1" smtClean="0">
                                    <a:latin typeface="Cambria Math" panose="02040503050406030204" pitchFamily="18" charset="0"/>
                                  </a:rPr>
                                  <m:t>𝟏𝟔</m:t>
                                </m:r>
                                <m:r>
                                  <a:rPr lang="en-US" sz="1400" b="1" i="1" smtClean="0">
                                    <a:latin typeface="Cambria Math" panose="02040503050406030204" pitchFamily="18" charset="0"/>
                                  </a:rPr>
                                  <m:t>.</m:t>
                                </m:r>
                                <m:r>
                                  <a:rPr lang="en-US" sz="1400" b="1" i="1" smtClean="0">
                                    <a:latin typeface="Cambria Math" panose="02040503050406030204" pitchFamily="18" charset="0"/>
                                  </a:rPr>
                                  <m:t>𝟑𝟏</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000" dirty="0"/>
                        </a:p>
                      </a:txBody>
                      <a:tcPr marL="68580" marR="68580" marT="34290" marB="34290"/>
                    </a:tc>
                    <a:extLst>
                      <a:ext uri="{0D108BD9-81ED-4DB2-BD59-A6C34878D82A}">
                        <a16:rowId xmlns:a16="http://schemas.microsoft.com/office/drawing/2014/main" val="3893601108"/>
                      </a:ext>
                    </a:extLst>
                  </a:tr>
                  <a:tr h="278940">
                    <a:tc>
                      <a:txBody>
                        <a:bodyPr/>
                        <a:lstStyle/>
                        <a:p>
                          <a:r>
                            <a:rPr lang="en-US" sz="1000" dirty="0"/>
                            <a:t>5</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m:t>
                                </m:r>
                                <m:r>
                                  <a:rPr lang="en-US" sz="1400" b="1" i="1" smtClean="0">
                                    <a:latin typeface="Cambria Math" panose="02040503050406030204" pitchFamily="18" charset="0"/>
                                  </a:rPr>
                                  <m:t>𝟐𝟑</m:t>
                                </m:r>
                                <m:r>
                                  <a:rPr lang="en-US" sz="1400" b="1" i="1" smtClean="0">
                                    <a:latin typeface="Cambria Math" panose="02040503050406030204" pitchFamily="18" charset="0"/>
                                  </a:rPr>
                                  <m:t>.</m:t>
                                </m:r>
                                <m:r>
                                  <a:rPr lang="en-US" sz="1400" b="1" i="1" smtClean="0">
                                    <a:latin typeface="Cambria Math" panose="02040503050406030204" pitchFamily="18" charset="0"/>
                                  </a:rPr>
                                  <m:t>𝟓𝟎</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000" dirty="0"/>
                        </a:p>
                      </a:txBody>
                      <a:tcPr marL="68580" marR="68580" marT="34290" marB="34290"/>
                    </a:tc>
                    <a:extLst>
                      <a:ext uri="{0D108BD9-81ED-4DB2-BD59-A6C34878D82A}">
                        <a16:rowId xmlns:a16="http://schemas.microsoft.com/office/drawing/2014/main" val="490101756"/>
                      </a:ext>
                    </a:extLst>
                  </a:tr>
                  <a:tr h="278940">
                    <a:tc>
                      <a:txBody>
                        <a:bodyPr/>
                        <a:lstStyle/>
                        <a:p>
                          <a:r>
                            <a:rPr lang="en-US" sz="1000" dirty="0"/>
                            <a:t>6</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smtClean="0">
                                    <a:latin typeface="Cambria Math" panose="02040503050406030204" pitchFamily="18" charset="0"/>
                                  </a:rPr>
                                  <m:t>−</m:t>
                                </m:r>
                                <m:r>
                                  <a:rPr lang="en-US" sz="1400" b="1" smtClean="0">
                                    <a:latin typeface="Cambria Math" panose="02040503050406030204" pitchFamily="18" charset="0"/>
                                  </a:rPr>
                                  <m:t>𝟐𝟕</m:t>
                                </m:r>
                                <m:r>
                                  <a:rPr lang="en-US" sz="1400" b="1" smtClean="0">
                                    <a:latin typeface="Cambria Math" panose="02040503050406030204" pitchFamily="18" charset="0"/>
                                  </a:rPr>
                                  <m:t>.</m:t>
                                </m:r>
                                <m:r>
                                  <a:rPr lang="en-US" sz="1400" b="1" smtClean="0">
                                    <a:latin typeface="Cambria Math" panose="02040503050406030204" pitchFamily="18" charset="0"/>
                                  </a:rPr>
                                  <m:t>𝟏𝟐</m:t>
                                </m:r>
                                <m:r>
                                  <a:rPr lang="en-US" sz="1400" b="1" i="0"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400" b="1" dirty="0"/>
                        </a:p>
                      </a:txBody>
                      <a:tcPr marL="68580" marR="68580" marT="34290" marB="34290"/>
                    </a:tc>
                    <a:extLst>
                      <a:ext uri="{0D108BD9-81ED-4DB2-BD59-A6C34878D82A}">
                        <a16:rowId xmlns:a16="http://schemas.microsoft.com/office/drawing/2014/main" val="4293676750"/>
                      </a:ext>
                    </a:extLst>
                  </a:tr>
                  <a:tr h="278940">
                    <a:tc>
                      <a:txBody>
                        <a:bodyPr/>
                        <a:lstStyle/>
                        <a:p>
                          <a:r>
                            <a:rPr lang="en-US" sz="1000" dirty="0"/>
                            <a:t>7</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m:t>
                                </m:r>
                                <m:r>
                                  <a:rPr lang="en-US" sz="1400" b="1" i="1" smtClean="0">
                                    <a:latin typeface="Cambria Math" panose="02040503050406030204" pitchFamily="18" charset="0"/>
                                  </a:rPr>
                                  <m:t>𝟑𝟎</m:t>
                                </m:r>
                                <m:r>
                                  <a:rPr lang="en-US" sz="1400" b="1" i="1" smtClean="0">
                                    <a:latin typeface="Cambria Math" panose="02040503050406030204" pitchFamily="18" charset="0"/>
                                  </a:rPr>
                                  <m:t>.</m:t>
                                </m:r>
                                <m:r>
                                  <a:rPr lang="en-US" sz="1400" b="1" i="1" smtClean="0">
                                    <a:latin typeface="Cambria Math" panose="02040503050406030204" pitchFamily="18" charset="0"/>
                                  </a:rPr>
                                  <m:t>𝟗𝟔</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000" dirty="0"/>
                        </a:p>
                      </a:txBody>
                      <a:tcPr marL="68580" marR="68580" marT="34290" marB="34290"/>
                    </a:tc>
                    <a:extLst>
                      <a:ext uri="{0D108BD9-81ED-4DB2-BD59-A6C34878D82A}">
                        <a16:rowId xmlns:a16="http://schemas.microsoft.com/office/drawing/2014/main" val="2174498734"/>
                      </a:ext>
                    </a:extLst>
                  </a:tr>
                  <a:tr h="278940">
                    <a:tc>
                      <a:txBody>
                        <a:bodyPr/>
                        <a:lstStyle/>
                        <a:p>
                          <a:r>
                            <a:rPr lang="en-US" sz="1000" dirty="0"/>
                            <a:t>8</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smtClean="0">
                                    <a:latin typeface="Cambria Math" panose="02040503050406030204" pitchFamily="18" charset="0"/>
                                  </a:rPr>
                                  <m:t>−</m:t>
                                </m:r>
                                <m:r>
                                  <a:rPr lang="en-US" sz="1400" b="1" smtClean="0">
                                    <a:latin typeface="Cambria Math" panose="02040503050406030204" pitchFamily="18" charset="0"/>
                                  </a:rPr>
                                  <m:t>𝟑𝟖</m:t>
                                </m:r>
                                <m:r>
                                  <a:rPr lang="en-US" sz="1400" b="1" smtClean="0">
                                    <a:latin typeface="Cambria Math" panose="02040503050406030204" pitchFamily="18" charset="0"/>
                                  </a:rPr>
                                  <m:t>.</m:t>
                                </m:r>
                                <m:r>
                                  <a:rPr lang="en-US" sz="1400" b="1" smtClean="0">
                                    <a:latin typeface="Cambria Math" panose="02040503050406030204" pitchFamily="18" charset="0"/>
                                  </a:rPr>
                                  <m:t>𝟑</m:t>
                                </m:r>
                                <m:r>
                                  <a:rPr lang="en-US" sz="1400" b="1" i="1" smtClean="0">
                                    <a:latin typeface="Cambria Math" panose="02040503050406030204" pitchFamily="18" charset="0"/>
                                  </a:rPr>
                                  <m:t>𝟔</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400" b="1" dirty="0"/>
                        </a:p>
                      </a:txBody>
                      <a:tcPr marL="68580" marR="68580" marT="34290" marB="34290"/>
                    </a:tc>
                    <a:extLst>
                      <a:ext uri="{0D108BD9-81ED-4DB2-BD59-A6C34878D82A}">
                        <a16:rowId xmlns:a16="http://schemas.microsoft.com/office/drawing/2014/main" val="3398543818"/>
                      </a:ext>
                    </a:extLst>
                  </a:tr>
                  <a:tr h="278940">
                    <a:tc>
                      <a:txBody>
                        <a:bodyPr/>
                        <a:lstStyle/>
                        <a:p>
                          <a:r>
                            <a:rPr lang="en-US" sz="1000" dirty="0"/>
                            <a:t>9</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smtClean="0">
                                    <a:latin typeface="Cambria Math" panose="02040503050406030204" pitchFamily="18" charset="0"/>
                                  </a:rPr>
                                  <m:t>−</m:t>
                                </m:r>
                                <m:r>
                                  <a:rPr lang="en-US" sz="1400" b="1" i="1" smtClean="0">
                                    <a:solidFill>
                                      <a:srgbClr val="FF0000"/>
                                    </a:solidFill>
                                    <a:latin typeface="Cambria Math" panose="02040503050406030204" pitchFamily="18" charset="0"/>
                                  </a:rPr>
                                  <m:t>𝟒𝟎</m:t>
                                </m:r>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𝟑𝟗</m:t>
                                </m:r>
                                <m:r>
                                  <a:rPr lang="en-US" sz="1400" b="1" i="1" smtClean="0">
                                    <a:solidFill>
                                      <a:srgbClr val="FF0000"/>
                                    </a:solidFill>
                                    <a:latin typeface="Cambria Math" panose="02040503050406030204" pitchFamily="18" charset="0"/>
                                  </a:rPr>
                                  <m:t> </m:t>
                                </m:r>
                                <m:r>
                                  <a:rPr lang="en-US" sz="1400" b="1" i="1" smtClean="0">
                                    <a:solidFill>
                                      <a:srgbClr val="FF0000"/>
                                    </a:solidFill>
                                    <a:latin typeface="Cambria Math" panose="02040503050406030204" pitchFamily="18" charset="0"/>
                                  </a:rPr>
                                  <m:t>𝑾</m:t>
                                </m:r>
                                <m:sSup>
                                  <m:sSupPr>
                                    <m:ctrlPr>
                                      <a:rPr lang="en-US" sz="1400" b="1" i="1" smtClean="0">
                                        <a:solidFill>
                                          <a:srgbClr val="FF0000"/>
                                        </a:solidFill>
                                        <a:latin typeface="Cambria Math" panose="02040503050406030204" pitchFamily="18" charset="0"/>
                                      </a:rPr>
                                    </m:ctrlPr>
                                  </m:sSupPr>
                                  <m:e>
                                    <m:r>
                                      <a:rPr lang="en-US" sz="1400" b="1" i="1" smtClean="0">
                                        <a:solidFill>
                                          <a:srgbClr val="FF0000"/>
                                        </a:solidFill>
                                        <a:latin typeface="Cambria Math" panose="02040503050406030204" pitchFamily="18" charset="0"/>
                                      </a:rPr>
                                      <m:t>𝒎</m:t>
                                    </m:r>
                                  </m:e>
                                  <m:sup>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𝟐</m:t>
                                    </m:r>
                                  </m:sup>
                                </m:sSup>
                                <m:sSup>
                                  <m:sSupPr>
                                    <m:ctrlPr>
                                      <a:rPr lang="en-US" sz="1400" b="1" i="1" smtClean="0">
                                        <a:solidFill>
                                          <a:srgbClr val="FF0000"/>
                                        </a:solidFill>
                                        <a:latin typeface="Cambria Math" panose="02040503050406030204" pitchFamily="18" charset="0"/>
                                      </a:rPr>
                                    </m:ctrlPr>
                                  </m:sSupPr>
                                  <m:e>
                                    <m:r>
                                      <a:rPr lang="en-US" sz="1400" b="1" i="1" smtClean="0">
                                        <a:solidFill>
                                          <a:srgbClr val="FF0000"/>
                                        </a:solidFill>
                                        <a:latin typeface="Cambria Math" panose="02040503050406030204" pitchFamily="18" charset="0"/>
                                      </a:rPr>
                                      <m:t>𝒉𝒐𝒖𝒓</m:t>
                                    </m:r>
                                  </m:e>
                                  <m:sup>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𝟏</m:t>
                                    </m:r>
                                  </m:sup>
                                </m:sSup>
                              </m:oMath>
                            </m:oMathPara>
                          </a14:m>
                          <a:endParaRPr lang="en-US" sz="1400" b="1" dirty="0"/>
                        </a:p>
                      </a:txBody>
                      <a:tcPr marL="68580" marR="68580" marT="34290" marB="34290"/>
                    </a:tc>
                    <a:extLst>
                      <a:ext uri="{0D108BD9-81ED-4DB2-BD59-A6C34878D82A}">
                        <a16:rowId xmlns:a16="http://schemas.microsoft.com/office/drawing/2014/main" val="487845256"/>
                      </a:ext>
                    </a:extLst>
                  </a:tr>
                </a:tbl>
              </a:graphicData>
            </a:graphic>
          </p:graphicFrame>
        </mc:Choice>
        <mc:Fallback>
          <p:graphicFrame>
            <p:nvGraphicFramePr>
              <p:cNvPr id="43" name="Table 42">
                <a:extLst>
                  <a:ext uri="{FF2B5EF4-FFF2-40B4-BE49-F238E27FC236}">
                    <a16:creationId xmlns:a16="http://schemas.microsoft.com/office/drawing/2014/main" id="{C2484C27-0801-34F0-56C3-5873259B1B52}"/>
                  </a:ext>
                </a:extLst>
              </p:cNvPr>
              <p:cNvGraphicFramePr>
                <a:graphicFrameLocks noGrp="1"/>
              </p:cNvGraphicFramePr>
              <p:nvPr>
                <p:extLst>
                  <p:ext uri="{D42A27DB-BD31-4B8C-83A1-F6EECF244321}">
                    <p14:modId xmlns:p14="http://schemas.microsoft.com/office/powerpoint/2010/main" val="721346642"/>
                  </p:ext>
                </p:extLst>
              </p:nvPr>
            </p:nvGraphicFramePr>
            <p:xfrm>
              <a:off x="313971" y="1525591"/>
              <a:ext cx="4010506" cy="3369696"/>
            </p:xfrm>
            <a:graphic>
              <a:graphicData uri="http://schemas.openxmlformats.org/drawingml/2006/table">
                <a:tbl>
                  <a:tblPr firstRow="1" bandRow="1">
                    <a:tableStyleId>{5C22544A-7EE6-4342-B048-85BDC9FD1C3A}</a:tableStyleId>
                  </a:tblPr>
                  <a:tblGrid>
                    <a:gridCol w="1203053">
                      <a:extLst>
                        <a:ext uri="{9D8B030D-6E8A-4147-A177-3AD203B41FA5}">
                          <a16:colId xmlns:a16="http://schemas.microsoft.com/office/drawing/2014/main" val="2944800854"/>
                        </a:ext>
                      </a:extLst>
                    </a:gridCol>
                    <a:gridCol w="2807453">
                      <a:extLst>
                        <a:ext uri="{9D8B030D-6E8A-4147-A177-3AD203B41FA5}">
                          <a16:colId xmlns:a16="http://schemas.microsoft.com/office/drawing/2014/main" val="1009781628"/>
                        </a:ext>
                      </a:extLst>
                    </a:gridCol>
                  </a:tblGrid>
                  <a:tr h="502666">
                    <a:tc>
                      <a:txBody>
                        <a:bodyPr/>
                        <a:lstStyle/>
                        <a:p>
                          <a:pPr algn="ctr"/>
                          <a:r>
                            <a:rPr lang="en-US" sz="1000" dirty="0"/>
                            <a:t>Tree Depth</a:t>
                          </a:r>
                        </a:p>
                      </a:txBody>
                      <a:tcPr marL="68580" marR="68580" marT="34290" marB="34290"/>
                    </a:tc>
                    <a:tc>
                      <a:txBody>
                        <a:bodyPr/>
                        <a:lstStyle/>
                        <a:p>
                          <a:endParaRPr lang="en-US"/>
                        </a:p>
                      </a:txBody>
                      <a:tcPr marL="68580" marR="68580" marT="34290" marB="34290">
                        <a:blipFill>
                          <a:blip r:embed="rId5"/>
                          <a:stretch>
                            <a:fillRect l="-43167" t="-1205" r="-868" b="-569880"/>
                          </a:stretch>
                        </a:blipFill>
                      </a:tcPr>
                    </a:tc>
                    <a:extLst>
                      <a:ext uri="{0D108BD9-81ED-4DB2-BD59-A6C34878D82A}">
                        <a16:rowId xmlns:a16="http://schemas.microsoft.com/office/drawing/2014/main" val="2341485307"/>
                      </a:ext>
                    </a:extLst>
                  </a:tr>
                  <a:tr h="286703">
                    <a:tc>
                      <a:txBody>
                        <a:bodyPr/>
                        <a:lstStyle/>
                        <a:p>
                          <a:r>
                            <a:rPr lang="en-US" sz="1000" dirty="0"/>
                            <a:t>Unconditional</a:t>
                          </a:r>
                        </a:p>
                      </a:txBody>
                      <a:tcPr marL="68580" marR="68580" marT="34290" marB="34290"/>
                    </a:tc>
                    <a:tc>
                      <a:txBody>
                        <a:bodyPr/>
                        <a:lstStyle/>
                        <a:p>
                          <a:endParaRPr lang="en-US"/>
                        </a:p>
                      </a:txBody>
                      <a:tcPr marL="68580" marR="68580" marT="34290" marB="34290">
                        <a:blipFill>
                          <a:blip r:embed="rId5"/>
                          <a:stretch>
                            <a:fillRect l="-43167" t="-178723" r="-868" b="-906383"/>
                          </a:stretch>
                        </a:blipFill>
                      </a:tcPr>
                    </a:tc>
                    <a:extLst>
                      <a:ext uri="{0D108BD9-81ED-4DB2-BD59-A6C34878D82A}">
                        <a16:rowId xmlns:a16="http://schemas.microsoft.com/office/drawing/2014/main" val="1286120490"/>
                      </a:ext>
                    </a:extLst>
                  </a:tr>
                  <a:tr h="286703">
                    <a:tc>
                      <a:txBody>
                        <a:bodyPr/>
                        <a:lstStyle/>
                        <a:p>
                          <a:r>
                            <a:rPr lang="en-US" sz="1000" dirty="0"/>
                            <a:t>1</a:t>
                          </a:r>
                        </a:p>
                      </a:txBody>
                      <a:tcPr marL="68580" marR="68580" marT="34290" marB="34290"/>
                    </a:tc>
                    <a:tc>
                      <a:txBody>
                        <a:bodyPr/>
                        <a:lstStyle/>
                        <a:p>
                          <a:endParaRPr lang="en-US"/>
                        </a:p>
                      </a:txBody>
                      <a:tcPr marL="68580" marR="68580" marT="34290" marB="34290">
                        <a:blipFill>
                          <a:blip r:embed="rId5"/>
                          <a:stretch>
                            <a:fillRect l="-43167" t="-278723" r="-868" b="-806383"/>
                          </a:stretch>
                        </a:blipFill>
                      </a:tcPr>
                    </a:tc>
                    <a:extLst>
                      <a:ext uri="{0D108BD9-81ED-4DB2-BD59-A6C34878D82A}">
                        <a16:rowId xmlns:a16="http://schemas.microsoft.com/office/drawing/2014/main" val="3328488124"/>
                      </a:ext>
                    </a:extLst>
                  </a:tr>
                  <a:tr h="286703">
                    <a:tc>
                      <a:txBody>
                        <a:bodyPr/>
                        <a:lstStyle/>
                        <a:p>
                          <a:r>
                            <a:rPr lang="en-US" sz="1000" dirty="0"/>
                            <a:t>2</a:t>
                          </a:r>
                        </a:p>
                      </a:txBody>
                      <a:tcPr marL="68580" marR="68580" marT="34290" marB="34290"/>
                    </a:tc>
                    <a:tc>
                      <a:txBody>
                        <a:bodyPr/>
                        <a:lstStyle/>
                        <a:p>
                          <a:endParaRPr lang="en-US"/>
                        </a:p>
                      </a:txBody>
                      <a:tcPr marL="68580" marR="68580" marT="34290" marB="34290">
                        <a:blipFill>
                          <a:blip r:embed="rId5"/>
                          <a:stretch>
                            <a:fillRect l="-43167" t="-378723" r="-868" b="-706383"/>
                          </a:stretch>
                        </a:blipFill>
                      </a:tcPr>
                    </a:tc>
                    <a:extLst>
                      <a:ext uri="{0D108BD9-81ED-4DB2-BD59-A6C34878D82A}">
                        <a16:rowId xmlns:a16="http://schemas.microsoft.com/office/drawing/2014/main" val="2910457570"/>
                      </a:ext>
                    </a:extLst>
                  </a:tr>
                  <a:tr h="286703">
                    <a:tc>
                      <a:txBody>
                        <a:bodyPr/>
                        <a:lstStyle/>
                        <a:p>
                          <a:r>
                            <a:rPr lang="en-US" sz="1000" dirty="0"/>
                            <a:t>3</a:t>
                          </a:r>
                        </a:p>
                      </a:txBody>
                      <a:tcPr marL="68580" marR="68580" marT="34290" marB="34290"/>
                    </a:tc>
                    <a:tc>
                      <a:txBody>
                        <a:bodyPr/>
                        <a:lstStyle/>
                        <a:p>
                          <a:endParaRPr lang="en-US"/>
                        </a:p>
                      </a:txBody>
                      <a:tcPr marL="68580" marR="68580" marT="34290" marB="34290">
                        <a:blipFill>
                          <a:blip r:embed="rId5"/>
                          <a:stretch>
                            <a:fillRect l="-43167" t="-478723" r="-868" b="-606383"/>
                          </a:stretch>
                        </a:blipFill>
                      </a:tcPr>
                    </a:tc>
                    <a:extLst>
                      <a:ext uri="{0D108BD9-81ED-4DB2-BD59-A6C34878D82A}">
                        <a16:rowId xmlns:a16="http://schemas.microsoft.com/office/drawing/2014/main" val="1323674410"/>
                      </a:ext>
                    </a:extLst>
                  </a:tr>
                  <a:tr h="286703">
                    <a:tc>
                      <a:txBody>
                        <a:bodyPr/>
                        <a:lstStyle/>
                        <a:p>
                          <a:r>
                            <a:rPr lang="en-US" sz="1000" dirty="0"/>
                            <a:t>4</a:t>
                          </a:r>
                        </a:p>
                      </a:txBody>
                      <a:tcPr marL="68580" marR="68580" marT="34290" marB="34290"/>
                    </a:tc>
                    <a:tc>
                      <a:txBody>
                        <a:bodyPr/>
                        <a:lstStyle/>
                        <a:p>
                          <a:endParaRPr lang="en-US"/>
                        </a:p>
                      </a:txBody>
                      <a:tcPr marL="68580" marR="68580" marT="34290" marB="34290">
                        <a:blipFill>
                          <a:blip r:embed="rId5"/>
                          <a:stretch>
                            <a:fillRect l="-43167" t="-578723" r="-868" b="-506383"/>
                          </a:stretch>
                        </a:blipFill>
                      </a:tcPr>
                    </a:tc>
                    <a:extLst>
                      <a:ext uri="{0D108BD9-81ED-4DB2-BD59-A6C34878D82A}">
                        <a16:rowId xmlns:a16="http://schemas.microsoft.com/office/drawing/2014/main" val="3893601108"/>
                      </a:ext>
                    </a:extLst>
                  </a:tr>
                  <a:tr h="286703">
                    <a:tc>
                      <a:txBody>
                        <a:bodyPr/>
                        <a:lstStyle/>
                        <a:p>
                          <a:r>
                            <a:rPr lang="en-US" sz="1000" dirty="0"/>
                            <a:t>5</a:t>
                          </a:r>
                        </a:p>
                      </a:txBody>
                      <a:tcPr marL="68580" marR="68580" marT="34290" marB="34290"/>
                    </a:tc>
                    <a:tc>
                      <a:txBody>
                        <a:bodyPr/>
                        <a:lstStyle/>
                        <a:p>
                          <a:endParaRPr lang="en-US"/>
                        </a:p>
                      </a:txBody>
                      <a:tcPr marL="68580" marR="68580" marT="34290" marB="34290">
                        <a:blipFill>
                          <a:blip r:embed="rId5"/>
                          <a:stretch>
                            <a:fillRect l="-43167" t="-678723" r="-868" b="-406383"/>
                          </a:stretch>
                        </a:blipFill>
                      </a:tcPr>
                    </a:tc>
                    <a:extLst>
                      <a:ext uri="{0D108BD9-81ED-4DB2-BD59-A6C34878D82A}">
                        <a16:rowId xmlns:a16="http://schemas.microsoft.com/office/drawing/2014/main" val="490101756"/>
                      </a:ext>
                    </a:extLst>
                  </a:tr>
                  <a:tr h="286703">
                    <a:tc>
                      <a:txBody>
                        <a:bodyPr/>
                        <a:lstStyle/>
                        <a:p>
                          <a:r>
                            <a:rPr lang="en-US" sz="1000" dirty="0"/>
                            <a:t>6</a:t>
                          </a:r>
                        </a:p>
                      </a:txBody>
                      <a:tcPr marL="68580" marR="68580" marT="34290" marB="34290"/>
                    </a:tc>
                    <a:tc>
                      <a:txBody>
                        <a:bodyPr/>
                        <a:lstStyle/>
                        <a:p>
                          <a:endParaRPr lang="en-US"/>
                        </a:p>
                      </a:txBody>
                      <a:tcPr marL="68580" marR="68580" marT="34290" marB="34290">
                        <a:blipFill>
                          <a:blip r:embed="rId5"/>
                          <a:stretch>
                            <a:fillRect l="-43167" t="-762500" r="-868" b="-297917"/>
                          </a:stretch>
                        </a:blipFill>
                      </a:tcPr>
                    </a:tc>
                    <a:extLst>
                      <a:ext uri="{0D108BD9-81ED-4DB2-BD59-A6C34878D82A}">
                        <a16:rowId xmlns:a16="http://schemas.microsoft.com/office/drawing/2014/main" val="4293676750"/>
                      </a:ext>
                    </a:extLst>
                  </a:tr>
                  <a:tr h="286703">
                    <a:tc>
                      <a:txBody>
                        <a:bodyPr/>
                        <a:lstStyle/>
                        <a:p>
                          <a:r>
                            <a:rPr lang="en-US" sz="1000" dirty="0"/>
                            <a:t>7</a:t>
                          </a:r>
                        </a:p>
                      </a:txBody>
                      <a:tcPr marL="68580" marR="68580" marT="34290" marB="34290"/>
                    </a:tc>
                    <a:tc>
                      <a:txBody>
                        <a:bodyPr/>
                        <a:lstStyle/>
                        <a:p>
                          <a:endParaRPr lang="en-US"/>
                        </a:p>
                      </a:txBody>
                      <a:tcPr marL="68580" marR="68580" marT="34290" marB="34290">
                        <a:blipFill>
                          <a:blip r:embed="rId5"/>
                          <a:stretch>
                            <a:fillRect l="-43167" t="-880851" r="-868" b="-204255"/>
                          </a:stretch>
                        </a:blipFill>
                      </a:tcPr>
                    </a:tc>
                    <a:extLst>
                      <a:ext uri="{0D108BD9-81ED-4DB2-BD59-A6C34878D82A}">
                        <a16:rowId xmlns:a16="http://schemas.microsoft.com/office/drawing/2014/main" val="2174498734"/>
                      </a:ext>
                    </a:extLst>
                  </a:tr>
                  <a:tr h="286703">
                    <a:tc>
                      <a:txBody>
                        <a:bodyPr/>
                        <a:lstStyle/>
                        <a:p>
                          <a:r>
                            <a:rPr lang="en-US" sz="1000" dirty="0"/>
                            <a:t>8</a:t>
                          </a:r>
                        </a:p>
                      </a:txBody>
                      <a:tcPr marL="68580" marR="68580" marT="34290" marB="34290"/>
                    </a:tc>
                    <a:tc>
                      <a:txBody>
                        <a:bodyPr/>
                        <a:lstStyle/>
                        <a:p>
                          <a:endParaRPr lang="en-US"/>
                        </a:p>
                      </a:txBody>
                      <a:tcPr marL="68580" marR="68580" marT="34290" marB="34290">
                        <a:blipFill>
                          <a:blip r:embed="rId5"/>
                          <a:stretch>
                            <a:fillRect l="-43167" t="-980851" r="-868" b="-104255"/>
                          </a:stretch>
                        </a:blipFill>
                      </a:tcPr>
                    </a:tc>
                    <a:extLst>
                      <a:ext uri="{0D108BD9-81ED-4DB2-BD59-A6C34878D82A}">
                        <a16:rowId xmlns:a16="http://schemas.microsoft.com/office/drawing/2014/main" val="3398543818"/>
                      </a:ext>
                    </a:extLst>
                  </a:tr>
                  <a:tr h="286703">
                    <a:tc>
                      <a:txBody>
                        <a:bodyPr/>
                        <a:lstStyle/>
                        <a:p>
                          <a:r>
                            <a:rPr lang="en-US" sz="1000" dirty="0"/>
                            <a:t>9</a:t>
                          </a:r>
                        </a:p>
                      </a:txBody>
                      <a:tcPr marL="68580" marR="68580" marT="34290" marB="34290"/>
                    </a:tc>
                    <a:tc>
                      <a:txBody>
                        <a:bodyPr/>
                        <a:lstStyle/>
                        <a:p>
                          <a:endParaRPr lang="en-US"/>
                        </a:p>
                      </a:txBody>
                      <a:tcPr marL="68580" marR="68580" marT="34290" marB="34290">
                        <a:blipFill>
                          <a:blip r:embed="rId5"/>
                          <a:stretch>
                            <a:fillRect l="-43167" t="-1080851" r="-868" b="-4255"/>
                          </a:stretch>
                        </a:blipFill>
                      </a:tcPr>
                    </a:tc>
                    <a:extLst>
                      <a:ext uri="{0D108BD9-81ED-4DB2-BD59-A6C34878D82A}">
                        <a16:rowId xmlns:a16="http://schemas.microsoft.com/office/drawing/2014/main" val="487845256"/>
                      </a:ext>
                    </a:extLst>
                  </a:tr>
                </a:tbl>
              </a:graphicData>
            </a:graphic>
          </p:graphicFrame>
        </mc:Fallback>
      </mc:AlternateContent>
      <p:pic>
        <p:nvPicPr>
          <p:cNvPr id="5" name="Picture 4">
            <a:extLst>
              <a:ext uri="{FF2B5EF4-FFF2-40B4-BE49-F238E27FC236}">
                <a16:creationId xmlns:a16="http://schemas.microsoft.com/office/drawing/2014/main" id="{ECB672C1-7DA2-DA75-A8FD-AE3DE9390F8C}"/>
              </a:ext>
            </a:extLst>
          </p:cNvPr>
          <p:cNvPicPr>
            <a:picLocks noChangeAspect="1"/>
          </p:cNvPicPr>
          <p:nvPr/>
        </p:nvPicPr>
        <p:blipFill>
          <a:blip r:embed="rId6"/>
          <a:stretch>
            <a:fillRect/>
          </a:stretch>
        </p:blipFill>
        <p:spPr>
          <a:xfrm>
            <a:off x="8213933" y="4505005"/>
            <a:ext cx="892718" cy="619785"/>
          </a:xfrm>
          <a:prstGeom prst="rect">
            <a:avLst/>
          </a:prstGeom>
        </p:spPr>
      </p:pic>
    </p:spTree>
    <p:extLst>
      <p:ext uri="{BB962C8B-B14F-4D97-AF65-F5344CB8AC3E}">
        <p14:creationId xmlns:p14="http://schemas.microsoft.com/office/powerpoint/2010/main" val="142384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A8726-7071-C2DC-D87B-421AAB3D675B}"/>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65ABB3D0-2DBD-7EFB-69F7-96819BF2EEF9}"/>
                  </a:ext>
                </a:extLst>
              </p:cNvPr>
              <p:cNvGraphicFramePr>
                <a:graphicFrameLocks noGrp="1"/>
              </p:cNvGraphicFramePr>
              <p:nvPr>
                <p:extLst>
                  <p:ext uri="{D42A27DB-BD31-4B8C-83A1-F6EECF244321}">
                    <p14:modId xmlns:p14="http://schemas.microsoft.com/office/powerpoint/2010/main" val="1853011277"/>
                  </p:ext>
                </p:extLst>
              </p:nvPr>
            </p:nvGraphicFramePr>
            <p:xfrm>
              <a:off x="533314" y="735454"/>
              <a:ext cx="7836245" cy="3873186"/>
            </p:xfrm>
            <a:graphic>
              <a:graphicData uri="http://schemas.openxmlformats.org/drawingml/2006/table">
                <a:tbl>
                  <a:tblPr firstRow="1" bandRow="1">
                    <a:tableStyleId>{5C22544A-7EE6-4342-B048-85BDC9FD1C3A}</a:tableStyleId>
                  </a:tblPr>
                  <a:tblGrid>
                    <a:gridCol w="1247003">
                      <a:extLst>
                        <a:ext uri="{9D8B030D-6E8A-4147-A177-3AD203B41FA5}">
                          <a16:colId xmlns:a16="http://schemas.microsoft.com/office/drawing/2014/main" val="2944800854"/>
                        </a:ext>
                      </a:extLst>
                    </a:gridCol>
                    <a:gridCol w="2910017">
                      <a:extLst>
                        <a:ext uri="{9D8B030D-6E8A-4147-A177-3AD203B41FA5}">
                          <a16:colId xmlns:a16="http://schemas.microsoft.com/office/drawing/2014/main" val="1009781628"/>
                        </a:ext>
                      </a:extLst>
                    </a:gridCol>
                    <a:gridCol w="3679225">
                      <a:extLst>
                        <a:ext uri="{9D8B030D-6E8A-4147-A177-3AD203B41FA5}">
                          <a16:colId xmlns:a16="http://schemas.microsoft.com/office/drawing/2014/main" val="1789053125"/>
                        </a:ext>
                      </a:extLst>
                    </a:gridCol>
                  </a:tblGrid>
                  <a:tr h="487109">
                    <a:tc>
                      <a:txBody>
                        <a:bodyPr/>
                        <a:lstStyle/>
                        <a:p>
                          <a:endParaRPr lang="en-US" sz="1000" dirty="0"/>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 </m:t>
                                </m:r>
                                <m:acc>
                                  <m:accPr>
                                    <m:chr m:val="̅"/>
                                    <m:ctrlPr>
                                      <a:rPr lang="en-US" sz="1400" b="1" i="1" smtClean="0">
                                        <a:latin typeface="Cambria Math" panose="02040503050406030204" pitchFamily="18" charset="0"/>
                                      </a:rPr>
                                    </m:ctrlPr>
                                  </m:accPr>
                                  <m:e>
                                    <m:f>
                                      <m:fPr>
                                        <m:ctrlPr>
                                          <a:rPr lang="en-US" sz="1400" b="1" i="1">
                                            <a:latin typeface="Cambria Math" panose="02040503050406030204" pitchFamily="18" charset="0"/>
                                          </a:rPr>
                                        </m:ctrlPr>
                                      </m:fPr>
                                      <m:num>
                                        <m:r>
                                          <a:rPr lang="en-US" sz="1400" b="1" i="1">
                                            <a:latin typeface="Cambria Math" panose="02040503050406030204" pitchFamily="18" charset="0"/>
                                            <a:ea typeface="Cambria Math" panose="02040503050406030204" pitchFamily="18" charset="0"/>
                                          </a:rPr>
                                          <m:t>𝝏</m:t>
                                        </m:r>
                                        <m:r>
                                          <a:rPr lang="en-US" sz="1400" b="1" i="1">
                                            <a:latin typeface="Cambria Math" panose="02040503050406030204" pitchFamily="18" charset="0"/>
                                            <a:ea typeface="Cambria Math" panose="02040503050406030204" pitchFamily="18" charset="0"/>
                                          </a:rPr>
                                          <m:t>𝑶𝑳𝑹</m:t>
                                        </m:r>
                                      </m:num>
                                      <m:den>
                                        <m:r>
                                          <a:rPr lang="en-US" sz="1400" b="1" i="1">
                                            <a:latin typeface="Cambria Math" panose="02040503050406030204" pitchFamily="18" charset="0"/>
                                            <a:ea typeface="Cambria Math" panose="02040503050406030204" pitchFamily="18" charset="0"/>
                                          </a:rPr>
                                          <m:t>𝝏</m:t>
                                        </m:r>
                                        <m:r>
                                          <a:rPr lang="en-US" sz="1400" b="1" i="1">
                                            <a:latin typeface="Cambria Math" panose="02040503050406030204" pitchFamily="18" charset="0"/>
                                            <a:ea typeface="Cambria Math" panose="02040503050406030204" pitchFamily="18" charset="0"/>
                                          </a:rPr>
                                          <m:t>𝒕</m:t>
                                        </m:r>
                                      </m:den>
                                    </m:f>
                                  </m:e>
                                </m:acc>
                              </m:oMath>
                            </m:oMathPara>
                          </a14:m>
                          <a:endParaRPr lang="en-US" sz="1000" dirty="0"/>
                        </a:p>
                      </a:txBody>
                      <a:tcPr marL="68580" marR="68580" marT="34290" marB="34290"/>
                    </a:tc>
                    <a:tc>
                      <a:txBody>
                        <a:bodyPr/>
                        <a:lstStyle/>
                        <a:p>
                          <a:pPr algn="ctr"/>
                          <a:r>
                            <a:rPr lang="en-US" sz="1500" dirty="0"/>
                            <a:t>Condition</a:t>
                          </a:r>
                        </a:p>
                      </a:txBody>
                      <a:tcPr marL="68580" marR="68580" marT="34290" marB="34290"/>
                    </a:tc>
                    <a:extLst>
                      <a:ext uri="{0D108BD9-81ED-4DB2-BD59-A6C34878D82A}">
                        <a16:rowId xmlns:a16="http://schemas.microsoft.com/office/drawing/2014/main" val="2341485307"/>
                      </a:ext>
                    </a:extLst>
                  </a:tr>
                  <a:tr h="342472">
                    <a:tc>
                      <a:txBody>
                        <a:bodyPr/>
                        <a:lstStyle/>
                        <a:p>
                          <a:r>
                            <a:rPr lang="en-US" sz="1400" dirty="0"/>
                            <a:t>Unconditional</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𝟎</m:t>
                                </m:r>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𝟎𝟎𝟎𝟏</m:t>
                                </m:r>
                                <m:r>
                                  <a:rPr lang="en-US" sz="1400" b="1" i="1" smtClean="0">
                                    <a:solidFill>
                                      <a:srgbClr val="FF0000"/>
                                    </a:solidFill>
                                    <a:latin typeface="Cambria Math" panose="02040503050406030204" pitchFamily="18" charset="0"/>
                                  </a:rPr>
                                  <m:t> </m:t>
                                </m:r>
                                <m:r>
                                  <a:rPr lang="en-US" sz="1400" b="1" i="1" smtClean="0">
                                    <a:solidFill>
                                      <a:srgbClr val="FF0000"/>
                                    </a:solidFill>
                                    <a:latin typeface="Cambria Math" panose="02040503050406030204" pitchFamily="18" charset="0"/>
                                  </a:rPr>
                                  <m:t>𝑾</m:t>
                                </m:r>
                                <m:sSup>
                                  <m:sSupPr>
                                    <m:ctrlPr>
                                      <a:rPr lang="en-US" sz="1400" b="1" i="1" smtClean="0">
                                        <a:solidFill>
                                          <a:srgbClr val="FF0000"/>
                                        </a:solidFill>
                                        <a:latin typeface="Cambria Math" panose="02040503050406030204" pitchFamily="18" charset="0"/>
                                      </a:rPr>
                                    </m:ctrlPr>
                                  </m:sSupPr>
                                  <m:e>
                                    <m:r>
                                      <a:rPr lang="en-US" sz="1400" b="1" i="1" smtClean="0">
                                        <a:solidFill>
                                          <a:srgbClr val="FF0000"/>
                                        </a:solidFill>
                                        <a:latin typeface="Cambria Math" panose="02040503050406030204" pitchFamily="18" charset="0"/>
                                      </a:rPr>
                                      <m:t>𝒎</m:t>
                                    </m:r>
                                  </m:e>
                                  <m:sup>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𝟐</m:t>
                                    </m:r>
                                  </m:sup>
                                </m:sSup>
                                <m:sSup>
                                  <m:sSupPr>
                                    <m:ctrlPr>
                                      <a:rPr lang="en-US" sz="1400" b="1" i="1" smtClean="0">
                                        <a:solidFill>
                                          <a:srgbClr val="FF0000"/>
                                        </a:solidFill>
                                        <a:latin typeface="Cambria Math" panose="02040503050406030204" pitchFamily="18" charset="0"/>
                                      </a:rPr>
                                    </m:ctrlPr>
                                  </m:sSupPr>
                                  <m:e>
                                    <m:r>
                                      <a:rPr lang="en-US" sz="1400" b="1" i="1" smtClean="0">
                                        <a:solidFill>
                                          <a:srgbClr val="FF0000"/>
                                        </a:solidFill>
                                        <a:latin typeface="Cambria Math" panose="02040503050406030204" pitchFamily="18" charset="0"/>
                                      </a:rPr>
                                      <m:t>𝒉𝒐𝒖𝒓</m:t>
                                    </m:r>
                                  </m:e>
                                  <m:sup>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𝟏</m:t>
                                    </m:r>
                                  </m:sup>
                                </m:sSup>
                              </m:oMath>
                            </m:oMathPara>
                          </a14:m>
                          <a:endParaRPr lang="en-US" sz="10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nary>
                                <m:naryPr>
                                  <m:ctrlPr>
                                    <a:rPr lang="en-US" sz="1400" b="1" i="1" dirty="0" smtClean="0">
                                      <a:solidFill>
                                        <a:srgbClr val="FF0000"/>
                                      </a:solidFill>
                                      <a:latin typeface="Cambria Math" panose="02040503050406030204" pitchFamily="18" charset="0"/>
                                    </a:rPr>
                                  </m:ctrlPr>
                                </m:naryPr>
                                <m:sub>
                                  <m:sSub>
                                    <m:sSubPr>
                                      <m:ctrlPr>
                                        <a:rPr lang="en-US" sz="1400" b="1" i="1" dirty="0">
                                          <a:solidFill>
                                            <a:srgbClr val="FF0000"/>
                                          </a:solidFill>
                                          <a:latin typeface="Cambria Math" panose="02040503050406030204" pitchFamily="18" charset="0"/>
                                        </a:rPr>
                                      </m:ctrlPr>
                                    </m:sSubPr>
                                    <m:e>
                                      <m:r>
                                        <a:rPr lang="en-US" sz="1400" b="1" i="1" dirty="0">
                                          <a:solidFill>
                                            <a:srgbClr val="FF0000"/>
                                          </a:solidFill>
                                          <a:latin typeface="Cambria Math" panose="02040503050406030204" pitchFamily="18" charset="0"/>
                                        </a:rPr>
                                        <m:t>𝑷</m:t>
                                      </m:r>
                                    </m:e>
                                    <m:sub>
                                      <m:r>
                                        <a:rPr lang="en-US" sz="1400" b="1" i="1" dirty="0">
                                          <a:solidFill>
                                            <a:srgbClr val="FF0000"/>
                                          </a:solidFill>
                                          <a:latin typeface="Cambria Math" panose="02040503050406030204" pitchFamily="18" charset="0"/>
                                        </a:rPr>
                                        <m:t>𝒔𝒖𝒓𝒇</m:t>
                                      </m:r>
                                    </m:sub>
                                  </m:sSub>
                                </m:sub>
                                <m:sup>
                                  <m:r>
                                    <a:rPr lang="en-US" sz="1400" b="1" i="1" dirty="0">
                                      <a:solidFill>
                                        <a:srgbClr val="FF0000"/>
                                      </a:solidFill>
                                      <a:latin typeface="Cambria Math" panose="02040503050406030204" pitchFamily="18" charset="0"/>
                                    </a:rPr>
                                    <m:t>𝟎</m:t>
                                  </m:r>
                                </m:sup>
                                <m:e>
                                  <m:acc>
                                    <m:accPr>
                                      <m:chr m:val="⃗"/>
                                      <m:ctrlPr>
                                        <a:rPr lang="en-US" sz="1400" b="1" i="1" dirty="0" smtClean="0">
                                          <a:solidFill>
                                            <a:srgbClr val="FF0000"/>
                                          </a:solidFill>
                                          <a:latin typeface="Cambria Math" panose="02040503050406030204" pitchFamily="18" charset="0"/>
                                        </a:rPr>
                                      </m:ctrlPr>
                                    </m:accPr>
                                    <m:e>
                                      <m:r>
                                        <a:rPr lang="en-US" sz="1400" b="1" i="1" dirty="0" smtClean="0">
                                          <a:solidFill>
                                            <a:srgbClr val="FF0000"/>
                                          </a:solidFill>
                                          <a:latin typeface="Cambria Math" panose="02040503050406030204" pitchFamily="18" charset="0"/>
                                          <a:ea typeface="Cambria Math" panose="02040503050406030204" pitchFamily="18" charset="0"/>
                                        </a:rPr>
                                        <m:t>𝛁</m:t>
                                      </m:r>
                                    </m:e>
                                  </m:acc>
                                  <m:d>
                                    <m:dPr>
                                      <m:ctrlPr>
                                        <a:rPr lang="en-US" sz="1400" b="1" i="1" dirty="0" smtClean="0">
                                          <a:solidFill>
                                            <a:srgbClr val="FF0000"/>
                                          </a:solidFill>
                                          <a:latin typeface="Cambria Math" panose="02040503050406030204" pitchFamily="18" charset="0"/>
                                          <a:ea typeface="Cambria Math" panose="02040503050406030204" pitchFamily="18" charset="0"/>
                                        </a:rPr>
                                      </m:ctrlPr>
                                    </m:dPr>
                                    <m:e>
                                      <m:r>
                                        <a:rPr lang="en-US" sz="1400" b="1" i="1" dirty="0" smtClean="0">
                                          <a:solidFill>
                                            <a:srgbClr val="FF0000"/>
                                          </a:solidFill>
                                          <a:latin typeface="Cambria Math" panose="02040503050406030204" pitchFamily="18" charset="0"/>
                                          <a:ea typeface="Cambria Math" panose="02040503050406030204" pitchFamily="18" charset="0"/>
                                        </a:rPr>
                                        <m:t>𝒒</m:t>
                                      </m:r>
                                      <m:acc>
                                        <m:accPr>
                                          <m:chr m:val="⃗"/>
                                          <m:ctrlPr>
                                            <a:rPr lang="en-US" sz="1400" b="1" i="1" dirty="0">
                                              <a:solidFill>
                                                <a:srgbClr val="FF0000"/>
                                              </a:solidFill>
                                              <a:latin typeface="Cambria Math" panose="02040503050406030204" pitchFamily="18" charset="0"/>
                                              <a:ea typeface="Cambria Math" panose="02040503050406030204" pitchFamily="18" charset="0"/>
                                            </a:rPr>
                                          </m:ctrlPr>
                                        </m:accPr>
                                        <m:e>
                                          <m:r>
                                            <a:rPr lang="en-US" sz="1400" b="1" i="1" dirty="0">
                                              <a:solidFill>
                                                <a:srgbClr val="FF0000"/>
                                              </a:solidFill>
                                              <a:latin typeface="Cambria Math" panose="02040503050406030204" pitchFamily="18" charset="0"/>
                                              <a:ea typeface="Cambria Math" panose="02040503050406030204" pitchFamily="18" charset="0"/>
                                            </a:rPr>
                                            <m:t>𝑽</m:t>
                                          </m:r>
                                        </m:e>
                                      </m:acc>
                                    </m:e>
                                  </m:d>
                                  <m:f>
                                    <m:fPr>
                                      <m:ctrlPr>
                                        <a:rPr lang="en-US" sz="1400" b="1" i="1" smtClean="0">
                                          <a:solidFill>
                                            <a:srgbClr val="FF0000"/>
                                          </a:solidFill>
                                          <a:latin typeface="Cambria Math" panose="02040503050406030204" pitchFamily="18" charset="0"/>
                                        </a:rPr>
                                      </m:ctrlPr>
                                    </m:fPr>
                                    <m:num>
                                      <m:r>
                                        <a:rPr lang="en-US" sz="1400" b="1" i="1" smtClean="0">
                                          <a:solidFill>
                                            <a:srgbClr val="FF0000"/>
                                          </a:solidFill>
                                          <a:latin typeface="Cambria Math" panose="02040503050406030204" pitchFamily="18" charset="0"/>
                                        </a:rPr>
                                        <m:t>𝒅𝒑</m:t>
                                      </m:r>
                                    </m:num>
                                    <m:den>
                                      <m:r>
                                        <a:rPr lang="en-US" sz="1400" b="1" i="1" smtClean="0">
                                          <a:solidFill>
                                            <a:srgbClr val="FF0000"/>
                                          </a:solidFill>
                                          <a:latin typeface="Cambria Math" panose="02040503050406030204" pitchFamily="18" charset="0"/>
                                        </a:rPr>
                                        <m:t>𝒈</m:t>
                                      </m:r>
                                    </m:den>
                                  </m:f>
                                </m:e>
                              </m:nary>
                            </m:oMath>
                          </a14:m>
                          <a:r>
                            <a:rPr lang="en-US" sz="1400" b="1" dirty="0">
                              <a:solidFill>
                                <a:srgbClr val="FF0000"/>
                              </a:solidFill>
                            </a:rPr>
                            <a:t> ≤ -0.83 </a:t>
                          </a:r>
                          <a14:m>
                            <m:oMath xmlns:m="http://schemas.openxmlformats.org/officeDocument/2006/math">
                              <m:r>
                                <a:rPr lang="en-US" sz="1400" b="1" i="1" smtClean="0">
                                  <a:solidFill>
                                    <a:srgbClr val="FF0000"/>
                                  </a:solidFill>
                                  <a:latin typeface="Cambria Math" panose="02040503050406030204" pitchFamily="18" charset="0"/>
                                </a:rPr>
                                <m:t>𝑲𝒈</m:t>
                              </m:r>
                              <m:r>
                                <a:rPr lang="en-US" sz="1400" b="1" i="1" smtClean="0">
                                  <a:solidFill>
                                    <a:srgbClr val="FF0000"/>
                                  </a:solidFill>
                                  <a:latin typeface="Cambria Math" panose="02040503050406030204" pitchFamily="18" charset="0"/>
                                </a:rPr>
                                <m:t> </m:t>
                              </m:r>
                              <m:sSup>
                                <m:sSupPr>
                                  <m:ctrlPr>
                                    <a:rPr lang="en-US" sz="1400" b="1" i="1" smtClean="0">
                                      <a:solidFill>
                                        <a:srgbClr val="FF0000"/>
                                      </a:solidFill>
                                      <a:latin typeface="Cambria Math" panose="02040503050406030204" pitchFamily="18" charset="0"/>
                                    </a:rPr>
                                  </m:ctrlPr>
                                </m:sSupPr>
                                <m:e>
                                  <m:r>
                                    <a:rPr lang="en-US" sz="1400" b="1" i="1" smtClean="0">
                                      <a:solidFill>
                                        <a:srgbClr val="FF0000"/>
                                      </a:solidFill>
                                      <a:latin typeface="Cambria Math" panose="02040503050406030204" pitchFamily="18" charset="0"/>
                                    </a:rPr>
                                    <m:t>𝒎</m:t>
                                  </m:r>
                                </m:e>
                                <m:sup>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𝟐</m:t>
                                  </m:r>
                                </m:sup>
                              </m:sSup>
                              <m:sSup>
                                <m:sSupPr>
                                  <m:ctrlPr>
                                    <a:rPr lang="en-US" sz="1400" b="1" i="1" smtClean="0">
                                      <a:solidFill>
                                        <a:srgbClr val="FF0000"/>
                                      </a:solidFill>
                                      <a:latin typeface="Cambria Math" panose="02040503050406030204" pitchFamily="18" charset="0"/>
                                    </a:rPr>
                                  </m:ctrlPr>
                                </m:sSupPr>
                                <m:e>
                                  <m:r>
                                    <a:rPr lang="en-US" sz="1400" b="1" i="1" smtClean="0">
                                      <a:solidFill>
                                        <a:srgbClr val="FF0000"/>
                                      </a:solidFill>
                                      <a:latin typeface="Cambria Math" panose="02040503050406030204" pitchFamily="18" charset="0"/>
                                    </a:rPr>
                                    <m:t>𝒉𝒐𝒖𝒓</m:t>
                                  </m:r>
                                </m:e>
                                <m:sup>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𝟏</m:t>
                                  </m:r>
                                </m:sup>
                              </m:sSup>
                            </m:oMath>
                          </a14:m>
                          <a:r>
                            <a:rPr lang="en-US" sz="1400" dirty="0">
                              <a:solidFill>
                                <a:srgbClr val="FF0000"/>
                              </a:solidFill>
                            </a:rPr>
                            <a:t> </a:t>
                          </a:r>
                          <a:endParaRPr lang="en-US" sz="1400" dirty="0"/>
                        </a:p>
                      </a:txBody>
                      <a:tcPr marL="68580" marR="68580" marT="34290" marB="34290"/>
                    </a:tc>
                    <a:extLst>
                      <a:ext uri="{0D108BD9-81ED-4DB2-BD59-A6C34878D82A}">
                        <a16:rowId xmlns:a16="http://schemas.microsoft.com/office/drawing/2014/main" val="1286120490"/>
                      </a:ext>
                    </a:extLst>
                  </a:tr>
                  <a:tr h="399431">
                    <a:tc>
                      <a:txBody>
                        <a:bodyPr/>
                        <a:lstStyle/>
                        <a:p>
                          <a:r>
                            <a:rPr lang="en-US" sz="1000" dirty="0"/>
                            <a:t>1</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m:t>
                                </m:r>
                                <m:r>
                                  <a:rPr lang="en-US" sz="1400" b="1" i="1" smtClean="0">
                                    <a:latin typeface="Cambria Math" panose="02040503050406030204" pitchFamily="18" charset="0"/>
                                  </a:rPr>
                                  <m:t>𝟒</m:t>
                                </m:r>
                                <m:r>
                                  <a:rPr lang="en-US" sz="1400" b="1" i="1" smtClean="0">
                                    <a:latin typeface="Cambria Math" panose="02040503050406030204" pitchFamily="18" charset="0"/>
                                  </a:rPr>
                                  <m:t>.</m:t>
                                </m:r>
                                <m:r>
                                  <a:rPr lang="en-US" sz="1400" b="1" i="1" smtClean="0">
                                    <a:latin typeface="Cambria Math" panose="02040503050406030204" pitchFamily="18" charset="0"/>
                                  </a:rPr>
                                  <m:t>𝟖𝟑</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0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nary>
                                <m:naryPr>
                                  <m:ctrlPr>
                                    <a:rPr lang="en-US" sz="1400" b="1" i="1" smtClean="0">
                                      <a:latin typeface="Cambria Math" panose="02040503050406030204" pitchFamily="18" charset="0"/>
                                    </a:rPr>
                                  </m:ctrlPr>
                                </m:naryPr>
                                <m:sub>
                                  <m:sSub>
                                    <m:sSubPr>
                                      <m:ctrlPr>
                                        <a:rPr lang="en-US" sz="1400" b="1" i="1" smtClean="0">
                                          <a:latin typeface="Cambria Math" panose="02040503050406030204" pitchFamily="18" charset="0"/>
                                        </a:rPr>
                                      </m:ctrlPr>
                                    </m:sSubPr>
                                    <m:e>
                                      <m:r>
                                        <a:rPr lang="en-US" sz="1400" b="1" i="1" smtClean="0">
                                          <a:latin typeface="Cambria Math" panose="02040503050406030204" pitchFamily="18" charset="0"/>
                                        </a:rPr>
                                        <m:t>𝒑</m:t>
                                      </m:r>
                                    </m:e>
                                    <m:sub>
                                      <m:r>
                                        <a:rPr lang="en-US" sz="1400" b="1" i="1" smtClean="0">
                                          <a:latin typeface="Cambria Math" panose="02040503050406030204" pitchFamily="18" charset="0"/>
                                        </a:rPr>
                                        <m:t>𝒕𝒐𝒑</m:t>
                                      </m:r>
                                    </m:sub>
                                  </m:sSub>
                                </m:sub>
                                <m:sup>
                                  <m:sSub>
                                    <m:sSubPr>
                                      <m:ctrlPr>
                                        <a:rPr lang="en-US" sz="1400" b="1" i="1" smtClean="0">
                                          <a:latin typeface="Cambria Math" panose="02040503050406030204" pitchFamily="18" charset="0"/>
                                        </a:rPr>
                                      </m:ctrlPr>
                                    </m:sSubPr>
                                    <m:e>
                                      <m:r>
                                        <a:rPr lang="en-US" sz="1400" b="1" i="1" smtClean="0">
                                          <a:latin typeface="Cambria Math" panose="02040503050406030204" pitchFamily="18" charset="0"/>
                                        </a:rPr>
                                        <m:t>𝒑</m:t>
                                      </m:r>
                                    </m:e>
                                    <m:sub>
                                      <m:r>
                                        <a:rPr lang="en-US" sz="1400" b="1" i="1" smtClean="0">
                                          <a:latin typeface="Cambria Math" panose="02040503050406030204" pitchFamily="18" charset="0"/>
                                        </a:rPr>
                                        <m:t>𝒔𝒖𝒓𝒇</m:t>
                                      </m:r>
                                    </m:sub>
                                  </m:sSub>
                                </m:sup>
                                <m:e>
                                  <m:d>
                                    <m:dPr>
                                      <m:ctrlPr>
                                        <a:rPr lang="en-US" sz="1400" b="1" i="1" smtClean="0">
                                          <a:latin typeface="Cambria Math" panose="02040503050406030204" pitchFamily="18" charset="0"/>
                                        </a:rPr>
                                      </m:ctrlPr>
                                    </m:dPr>
                                    <m:e>
                                      <m:sSub>
                                        <m:sSubPr>
                                          <m:ctrlPr>
                                            <a:rPr lang="en-US" sz="1400" b="1" i="1" smtClean="0">
                                              <a:latin typeface="Cambria Math" panose="02040503050406030204" pitchFamily="18" charset="0"/>
                                            </a:rPr>
                                          </m:ctrlPr>
                                        </m:sSubPr>
                                        <m:e>
                                          <m:r>
                                            <a:rPr lang="en-US" sz="1400" b="1" i="1" smtClean="0">
                                              <a:latin typeface="Cambria Math" panose="02040503050406030204" pitchFamily="18" charset="0"/>
                                            </a:rPr>
                                            <m:t>𝒄</m:t>
                                          </m:r>
                                        </m:e>
                                        <m:sub>
                                          <m:r>
                                            <a:rPr lang="en-US" sz="1400" b="1" i="1" smtClean="0">
                                              <a:latin typeface="Cambria Math" panose="02040503050406030204" pitchFamily="18" charset="0"/>
                                            </a:rPr>
                                            <m:t>𝒑</m:t>
                                          </m:r>
                                        </m:sub>
                                      </m:sSub>
                                      <m:r>
                                        <a:rPr lang="en-US" sz="1400" b="1" i="1" smtClean="0">
                                          <a:latin typeface="Cambria Math" panose="02040503050406030204" pitchFamily="18" charset="0"/>
                                        </a:rPr>
                                        <m:t>𝑻</m:t>
                                      </m:r>
                                      <m:r>
                                        <a:rPr lang="en-US" sz="1400" b="1" i="1" smtClean="0">
                                          <a:latin typeface="Cambria Math" panose="02040503050406030204" pitchFamily="18" charset="0"/>
                                        </a:rPr>
                                        <m:t>+</m:t>
                                      </m:r>
                                      <m:r>
                                        <a:rPr lang="en-US" sz="1400" b="1" i="1" smtClean="0">
                                          <a:latin typeface="Cambria Math" panose="02040503050406030204" pitchFamily="18" charset="0"/>
                                        </a:rPr>
                                        <m:t>𝒈𝒛</m:t>
                                      </m:r>
                                      <m:r>
                                        <a:rPr lang="en-US" sz="1400" b="1" i="1" smtClean="0">
                                          <a:latin typeface="Cambria Math" panose="02040503050406030204" pitchFamily="18" charset="0"/>
                                        </a:rPr>
                                        <m:t>+</m:t>
                                      </m:r>
                                      <m:sSub>
                                        <m:sSubPr>
                                          <m:ctrlPr>
                                            <a:rPr lang="en-US" sz="1400" b="1" i="1" smtClean="0">
                                              <a:latin typeface="Cambria Math" panose="02040503050406030204" pitchFamily="18" charset="0"/>
                                            </a:rPr>
                                          </m:ctrlPr>
                                        </m:sSubPr>
                                        <m:e>
                                          <m:r>
                                            <a:rPr lang="en-US" sz="1400" b="1" i="1" smtClean="0">
                                              <a:latin typeface="Cambria Math" panose="02040503050406030204" pitchFamily="18" charset="0"/>
                                            </a:rPr>
                                            <m:t>𝑳</m:t>
                                          </m:r>
                                        </m:e>
                                        <m:sub>
                                          <m:r>
                                            <a:rPr lang="en-US" sz="1400" b="1" i="1" smtClean="0">
                                              <a:latin typeface="Cambria Math" panose="02040503050406030204" pitchFamily="18" charset="0"/>
                                            </a:rPr>
                                            <m:t>𝒗</m:t>
                                          </m:r>
                                        </m:sub>
                                      </m:sSub>
                                      <m:r>
                                        <a:rPr lang="en-US" sz="1400" b="1" i="1" smtClean="0">
                                          <a:latin typeface="Cambria Math" panose="02040503050406030204" pitchFamily="18" charset="0"/>
                                        </a:rPr>
                                        <m:t>𝒒</m:t>
                                      </m:r>
                                    </m:e>
                                  </m:d>
                                </m:e>
                              </m:nary>
                              <m:f>
                                <m:fPr>
                                  <m:ctrlPr>
                                    <a:rPr lang="en-US" sz="1400" b="1" i="1" smtClean="0">
                                      <a:latin typeface="Cambria Math" panose="02040503050406030204" pitchFamily="18" charset="0"/>
                                    </a:rPr>
                                  </m:ctrlPr>
                                </m:fPr>
                                <m:num>
                                  <m:r>
                                    <a:rPr lang="en-US" sz="1400" b="1" i="1" smtClean="0">
                                      <a:latin typeface="Cambria Math" panose="02040503050406030204" pitchFamily="18" charset="0"/>
                                    </a:rPr>
                                    <m:t>𝒅𝒑</m:t>
                                  </m:r>
                                </m:num>
                                <m:den>
                                  <m:r>
                                    <a:rPr lang="en-US" sz="1400" b="1" i="1" smtClean="0">
                                      <a:latin typeface="Cambria Math" panose="02040503050406030204" pitchFamily="18" charset="0"/>
                                    </a:rPr>
                                    <m:t>𝒈</m:t>
                                  </m:r>
                                </m:den>
                              </m:f>
                              <m:r>
                                <a:rPr lang="en-US" sz="1400" b="1" i="1" smtClean="0">
                                  <a:latin typeface="Cambria Math" panose="02040503050406030204" pitchFamily="18" charset="0"/>
                                </a:rPr>
                                <m:t> </m:t>
                              </m:r>
                            </m:oMath>
                          </a14:m>
                          <a:r>
                            <a:rPr lang="en-US" sz="1400" b="1" dirty="0"/>
                            <a:t>&gt; </a:t>
                          </a:r>
                          <a:r>
                            <a:rPr lang="en-US" sz="1400" dirty="0"/>
                            <a:t>2.8e+09 J </a:t>
                          </a:r>
                          <a14:m>
                            <m:oMath xmlns:m="http://schemas.openxmlformats.org/officeDocument/2006/math">
                              <m:sSup>
                                <m:sSupPr>
                                  <m:ctrlPr>
                                    <a:rPr lang="en-US" sz="1400" b="1" i="1" smtClean="0">
                                      <a:latin typeface="Cambria Math" panose="02040503050406030204" pitchFamily="18" charset="0"/>
                                    </a:rPr>
                                  </m:ctrlPr>
                                </m:sSupPr>
                                <m:e>
                                  <m:r>
                                    <a:rPr lang="en-US" sz="1400" b="1" i="1">
                                      <a:latin typeface="Cambria Math" panose="02040503050406030204" pitchFamily="18" charset="0"/>
                                    </a:rPr>
                                    <m:t>𝒎</m:t>
                                  </m:r>
                                </m:e>
                                <m:sup>
                                  <m:r>
                                    <a:rPr lang="en-US" sz="1400" b="1" i="1">
                                      <a:latin typeface="Cambria Math" panose="02040503050406030204" pitchFamily="18" charset="0"/>
                                    </a:rPr>
                                    <m:t>−</m:t>
                                  </m:r>
                                  <m:r>
                                    <a:rPr lang="en-US" sz="1400" b="1" i="1">
                                      <a:latin typeface="Cambria Math" panose="02040503050406030204" pitchFamily="18" charset="0"/>
                                    </a:rPr>
                                    <m:t>𝟐</m:t>
                                  </m:r>
                                </m:sup>
                              </m:sSup>
                            </m:oMath>
                          </a14:m>
                          <a:endParaRPr lang="en-US" sz="1400" b="1" dirty="0"/>
                        </a:p>
                      </a:txBody>
                      <a:tcPr marL="68580" marR="68580" marT="34290" marB="34290"/>
                    </a:tc>
                    <a:extLst>
                      <a:ext uri="{0D108BD9-81ED-4DB2-BD59-A6C34878D82A}">
                        <a16:rowId xmlns:a16="http://schemas.microsoft.com/office/drawing/2014/main" val="3328488124"/>
                      </a:ext>
                    </a:extLst>
                  </a:tr>
                  <a:tr h="278940">
                    <a:tc>
                      <a:txBody>
                        <a:bodyPr/>
                        <a:lstStyle/>
                        <a:p>
                          <a:r>
                            <a:rPr lang="en-US" sz="1000" dirty="0"/>
                            <a:t>2</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m:t>
                                </m:r>
                                <m:r>
                                  <a:rPr lang="en-US" sz="1400" b="1" i="1" smtClean="0">
                                    <a:latin typeface="Cambria Math" panose="02040503050406030204" pitchFamily="18" charset="0"/>
                                  </a:rPr>
                                  <m:t>𝟕</m:t>
                                </m:r>
                                <m:r>
                                  <a:rPr lang="en-US" sz="1400" b="1" i="1" smtClean="0">
                                    <a:latin typeface="Cambria Math" panose="02040503050406030204" pitchFamily="18" charset="0"/>
                                  </a:rPr>
                                  <m:t>.</m:t>
                                </m:r>
                                <m:r>
                                  <a:rPr lang="en-US" sz="1400" b="1" i="1" smtClean="0">
                                    <a:latin typeface="Cambria Math" panose="02040503050406030204" pitchFamily="18" charset="0"/>
                                  </a:rPr>
                                  <m:t>𝟏𝟎</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400" b="1" dirty="0"/>
                        </a:p>
                      </a:txBody>
                      <a:tcPr marL="68580" marR="68580" marT="34290" marB="34290"/>
                    </a:tc>
                    <a:tc>
                      <a:txBody>
                        <a:bodyPr/>
                        <a:lstStyle/>
                        <a:p>
                          <a:r>
                            <a:rPr lang="en-US" sz="1400" b="1" dirty="0"/>
                            <a:t>OLR &gt; 174.86 </a:t>
                          </a:r>
                          <a14:m>
                            <m:oMath xmlns:m="http://schemas.openxmlformats.org/officeDocument/2006/math">
                              <m:r>
                                <a:rPr lang="en-US" sz="1400" b="1" i="1">
                                  <a:latin typeface="Cambria Math" panose="02040503050406030204" pitchFamily="18" charset="0"/>
                                </a:rPr>
                                <m:t>𝑾</m:t>
                              </m:r>
                              <m:sSup>
                                <m:sSupPr>
                                  <m:ctrlPr>
                                    <a:rPr lang="en-US" sz="1400" b="1" i="1">
                                      <a:latin typeface="Cambria Math" panose="02040503050406030204" pitchFamily="18" charset="0"/>
                                    </a:rPr>
                                  </m:ctrlPr>
                                </m:sSupPr>
                                <m:e>
                                  <m:r>
                                    <a:rPr lang="en-US" sz="1400" b="1" i="1">
                                      <a:latin typeface="Cambria Math" panose="02040503050406030204" pitchFamily="18" charset="0"/>
                                    </a:rPr>
                                    <m:t>𝒎</m:t>
                                  </m:r>
                                </m:e>
                                <m:sup>
                                  <m:r>
                                    <a:rPr lang="en-US" sz="1400" b="1" i="1">
                                      <a:latin typeface="Cambria Math" panose="02040503050406030204" pitchFamily="18" charset="0"/>
                                    </a:rPr>
                                    <m:t>−</m:t>
                                  </m:r>
                                  <m:r>
                                    <a:rPr lang="en-US" sz="1400" b="1" i="1">
                                      <a:latin typeface="Cambria Math" panose="02040503050406030204" pitchFamily="18" charset="0"/>
                                    </a:rPr>
                                    <m:t>𝟐</m:t>
                                  </m:r>
                                </m:sup>
                              </m:sSup>
                            </m:oMath>
                          </a14:m>
                          <a:endParaRPr lang="en-US" sz="1400" dirty="0"/>
                        </a:p>
                      </a:txBody>
                      <a:tcPr marL="68580" marR="68580" marT="34290" marB="34290"/>
                    </a:tc>
                    <a:extLst>
                      <a:ext uri="{0D108BD9-81ED-4DB2-BD59-A6C34878D82A}">
                        <a16:rowId xmlns:a16="http://schemas.microsoft.com/office/drawing/2014/main" val="2910457570"/>
                      </a:ext>
                    </a:extLst>
                  </a:tr>
                  <a:tr h="342472">
                    <a:tc>
                      <a:txBody>
                        <a:bodyPr/>
                        <a:lstStyle/>
                        <a:p>
                          <a:r>
                            <a:rPr lang="en-US" sz="1000" dirty="0"/>
                            <a:t>3</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m:t>
                                </m:r>
                                <m:r>
                                  <a:rPr lang="en-US" sz="1400" b="1" i="1" smtClean="0">
                                    <a:latin typeface="Cambria Math" panose="02040503050406030204" pitchFamily="18" charset="0"/>
                                  </a:rPr>
                                  <m:t>𝟏𝟎</m:t>
                                </m:r>
                                <m:r>
                                  <a:rPr lang="en-US" sz="1400" b="1" i="1" smtClean="0">
                                    <a:latin typeface="Cambria Math" panose="02040503050406030204" pitchFamily="18" charset="0"/>
                                  </a:rPr>
                                  <m:t>.</m:t>
                                </m:r>
                                <m:r>
                                  <a:rPr lang="en-US" sz="1400" b="1" i="1" smtClean="0">
                                    <a:latin typeface="Cambria Math" panose="02040503050406030204" pitchFamily="18" charset="0"/>
                                  </a:rPr>
                                  <m:t>𝟎𝟗</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400" b="1" dirty="0"/>
                        </a:p>
                      </a:txBody>
                      <a:tcPr marL="68580" marR="68580" marT="34290" marB="34290"/>
                    </a:tc>
                    <a:tc>
                      <a:txBody>
                        <a:bodyPr/>
                        <a:lstStyle/>
                        <a:p>
                          <a14:m>
                            <m:oMath xmlns:m="http://schemas.openxmlformats.org/officeDocument/2006/math">
                              <m:nary>
                                <m:naryPr>
                                  <m:ctrlPr>
                                    <a:rPr lang="en-US" sz="1400" b="1" i="1" dirty="0" smtClean="0">
                                      <a:latin typeface="Cambria Math" panose="02040503050406030204" pitchFamily="18" charset="0"/>
                                    </a:rPr>
                                  </m:ctrlPr>
                                </m:naryPr>
                                <m:sub>
                                  <m:sSub>
                                    <m:sSubPr>
                                      <m:ctrlPr>
                                        <a:rPr lang="en-US" sz="1400" b="1" i="1" dirty="0">
                                          <a:latin typeface="Cambria Math" panose="02040503050406030204" pitchFamily="18" charset="0"/>
                                        </a:rPr>
                                      </m:ctrlPr>
                                    </m:sSubPr>
                                    <m:e>
                                      <m:r>
                                        <a:rPr lang="en-US" sz="1400" b="1" i="1" dirty="0">
                                          <a:latin typeface="Cambria Math" panose="02040503050406030204" pitchFamily="18" charset="0"/>
                                        </a:rPr>
                                        <m:t>𝑷</m:t>
                                      </m:r>
                                    </m:e>
                                    <m:sub>
                                      <m:r>
                                        <a:rPr lang="en-US" sz="1400" b="1" i="1" dirty="0">
                                          <a:latin typeface="Cambria Math" panose="02040503050406030204" pitchFamily="18" charset="0"/>
                                        </a:rPr>
                                        <m:t>𝒔𝒖𝒓𝒇</m:t>
                                      </m:r>
                                    </m:sub>
                                  </m:sSub>
                                </m:sub>
                                <m:sup>
                                  <m:r>
                                    <a:rPr lang="en-US" sz="1400" b="1" i="1" dirty="0">
                                      <a:latin typeface="Cambria Math" panose="02040503050406030204" pitchFamily="18" charset="0"/>
                                    </a:rPr>
                                    <m:t>𝟎</m:t>
                                  </m:r>
                                </m:sup>
                                <m:e>
                                  <m:acc>
                                    <m:accPr>
                                      <m:chr m:val="⃗"/>
                                      <m:ctrlPr>
                                        <a:rPr lang="en-US" sz="1400" b="1" i="1" dirty="0" smtClean="0">
                                          <a:latin typeface="Cambria Math" panose="02040503050406030204" pitchFamily="18" charset="0"/>
                                        </a:rPr>
                                      </m:ctrlPr>
                                    </m:accPr>
                                    <m:e>
                                      <m:r>
                                        <a:rPr lang="en-US" sz="1400" b="1" i="1" dirty="0" smtClean="0">
                                          <a:latin typeface="Cambria Math" panose="02040503050406030204" pitchFamily="18" charset="0"/>
                                          <a:ea typeface="Cambria Math" panose="02040503050406030204" pitchFamily="18" charset="0"/>
                                        </a:rPr>
                                        <m:t>𝛁</m:t>
                                      </m:r>
                                    </m:e>
                                  </m:acc>
                                  <m:d>
                                    <m:dPr>
                                      <m:ctrlPr>
                                        <a:rPr lang="en-US" sz="1400" b="1" i="1" dirty="0" smtClean="0">
                                          <a:latin typeface="Cambria Math" panose="02040503050406030204" pitchFamily="18" charset="0"/>
                                          <a:ea typeface="Cambria Math" panose="02040503050406030204" pitchFamily="18" charset="0"/>
                                        </a:rPr>
                                      </m:ctrlPr>
                                    </m:dPr>
                                    <m:e>
                                      <m:r>
                                        <a:rPr lang="en-US" sz="1400" b="1" i="1" dirty="0" smtClean="0">
                                          <a:latin typeface="Cambria Math" panose="02040503050406030204" pitchFamily="18" charset="0"/>
                                          <a:ea typeface="Cambria Math" panose="02040503050406030204" pitchFamily="18" charset="0"/>
                                        </a:rPr>
                                        <m:t>𝒒</m:t>
                                      </m:r>
                                      <m:acc>
                                        <m:accPr>
                                          <m:chr m:val="⃗"/>
                                          <m:ctrlPr>
                                            <a:rPr lang="en-US" sz="1400" b="1" i="1" dirty="0">
                                              <a:latin typeface="Cambria Math" panose="02040503050406030204" pitchFamily="18" charset="0"/>
                                              <a:ea typeface="Cambria Math" panose="02040503050406030204" pitchFamily="18" charset="0"/>
                                            </a:rPr>
                                          </m:ctrlPr>
                                        </m:accPr>
                                        <m:e>
                                          <m:r>
                                            <a:rPr lang="en-US" sz="1400" b="1" i="1" dirty="0">
                                              <a:latin typeface="Cambria Math" panose="02040503050406030204" pitchFamily="18" charset="0"/>
                                              <a:ea typeface="Cambria Math" panose="02040503050406030204" pitchFamily="18" charset="0"/>
                                            </a:rPr>
                                            <m:t>𝑽</m:t>
                                          </m:r>
                                        </m:e>
                                      </m:acc>
                                    </m:e>
                                  </m:d>
                                  <m:f>
                                    <m:fPr>
                                      <m:ctrlPr>
                                        <a:rPr lang="en-US" sz="1400" b="1" i="1" smtClean="0">
                                          <a:latin typeface="Cambria Math" panose="02040503050406030204" pitchFamily="18" charset="0"/>
                                        </a:rPr>
                                      </m:ctrlPr>
                                    </m:fPr>
                                    <m:num>
                                      <m:r>
                                        <a:rPr lang="en-US" sz="1400" b="1" i="1" smtClean="0">
                                          <a:latin typeface="Cambria Math" panose="02040503050406030204" pitchFamily="18" charset="0"/>
                                        </a:rPr>
                                        <m:t>𝒅𝒑</m:t>
                                      </m:r>
                                    </m:num>
                                    <m:den>
                                      <m:r>
                                        <a:rPr lang="en-US" sz="1400" b="1" i="1" smtClean="0">
                                          <a:latin typeface="Cambria Math" panose="02040503050406030204" pitchFamily="18" charset="0"/>
                                        </a:rPr>
                                        <m:t>𝒈</m:t>
                                      </m:r>
                                    </m:den>
                                  </m:f>
                                </m:e>
                              </m:nary>
                              <m:r>
                                <m:rPr>
                                  <m:nor/>
                                </m:rPr>
                                <a:rPr lang="en-US" sz="1400" b="0" i="0" dirty="0" smtClean="0"/>
                                <m:t>≤ </m:t>
                              </m:r>
                            </m:oMath>
                          </a14:m>
                          <a:r>
                            <a:rPr lang="en-US" sz="1400" dirty="0"/>
                            <a:t>-</a:t>
                          </a:r>
                          <a:r>
                            <a:rPr lang="en-US" sz="1400" b="1" dirty="0"/>
                            <a:t>1.7 </a:t>
                          </a:r>
                          <a14:m>
                            <m:oMath xmlns:m="http://schemas.openxmlformats.org/officeDocument/2006/math">
                              <m:r>
                                <a:rPr lang="en-US" sz="1400" b="1" i="1">
                                  <a:latin typeface="Cambria Math" panose="02040503050406030204" pitchFamily="18" charset="0"/>
                                </a:rPr>
                                <m:t>𝑲𝒈</m:t>
                              </m:r>
                              <m:r>
                                <a:rPr lang="en-US" sz="1400" b="1" i="1">
                                  <a:latin typeface="Cambria Math" panose="02040503050406030204" pitchFamily="18" charset="0"/>
                                </a:rPr>
                                <m:t> </m:t>
                              </m:r>
                              <m:sSup>
                                <m:sSupPr>
                                  <m:ctrlPr>
                                    <a:rPr lang="en-US" sz="1400" b="1" i="1">
                                      <a:latin typeface="Cambria Math" panose="02040503050406030204" pitchFamily="18" charset="0"/>
                                    </a:rPr>
                                  </m:ctrlPr>
                                </m:sSupPr>
                                <m:e>
                                  <m:r>
                                    <a:rPr lang="en-US" sz="1400" b="1" i="1">
                                      <a:latin typeface="Cambria Math" panose="02040503050406030204" pitchFamily="18" charset="0"/>
                                    </a:rPr>
                                    <m:t>𝒎</m:t>
                                  </m:r>
                                </m:e>
                                <m:sup>
                                  <m:r>
                                    <a:rPr lang="en-US" sz="1400" b="1" i="1">
                                      <a:latin typeface="Cambria Math" panose="02040503050406030204" pitchFamily="18" charset="0"/>
                                    </a:rPr>
                                    <m:t>−</m:t>
                                  </m:r>
                                  <m:r>
                                    <a:rPr lang="en-US" sz="1400" b="1" i="1">
                                      <a:latin typeface="Cambria Math" panose="02040503050406030204" pitchFamily="18" charset="0"/>
                                    </a:rPr>
                                    <m:t>𝟐</m:t>
                                  </m:r>
                                </m:sup>
                              </m:sSup>
                              <m:sSup>
                                <m:sSupPr>
                                  <m:ctrlPr>
                                    <a:rPr lang="en-US" sz="1400" b="1" i="1">
                                      <a:latin typeface="Cambria Math" panose="02040503050406030204" pitchFamily="18" charset="0"/>
                                    </a:rPr>
                                  </m:ctrlPr>
                                </m:sSupPr>
                                <m:e>
                                  <m:r>
                                    <a:rPr lang="en-US" sz="1400" b="1" i="1">
                                      <a:latin typeface="Cambria Math" panose="02040503050406030204" pitchFamily="18" charset="0"/>
                                    </a:rPr>
                                    <m:t>𝒉𝒐𝒖𝒓</m:t>
                                  </m:r>
                                </m:e>
                                <m:sup>
                                  <m:r>
                                    <a:rPr lang="en-US" sz="1400" b="1" i="1">
                                      <a:latin typeface="Cambria Math" panose="02040503050406030204" pitchFamily="18" charset="0"/>
                                    </a:rPr>
                                    <m:t>−</m:t>
                                  </m:r>
                                  <m:r>
                                    <a:rPr lang="en-US" sz="1400" b="1" i="1">
                                      <a:latin typeface="Cambria Math" panose="02040503050406030204" pitchFamily="18" charset="0"/>
                                    </a:rPr>
                                    <m:t>𝟏</m:t>
                                  </m:r>
                                </m:sup>
                              </m:sSup>
                            </m:oMath>
                          </a14:m>
                          <a:endParaRPr lang="en-US" sz="1400" b="1" dirty="0"/>
                        </a:p>
                      </a:txBody>
                      <a:tcPr marL="68580" marR="68580" marT="34290" marB="34290"/>
                    </a:tc>
                    <a:extLst>
                      <a:ext uri="{0D108BD9-81ED-4DB2-BD59-A6C34878D82A}">
                        <a16:rowId xmlns:a16="http://schemas.microsoft.com/office/drawing/2014/main" val="1323674410"/>
                      </a:ext>
                    </a:extLst>
                  </a:tr>
                  <a:tr h="278940">
                    <a:tc>
                      <a:txBody>
                        <a:bodyPr/>
                        <a:lstStyle/>
                        <a:p>
                          <a:r>
                            <a:rPr lang="en-US" sz="1000" dirty="0"/>
                            <a:t>4</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smtClean="0">
                                    <a:latin typeface="Cambria Math" panose="02040503050406030204" pitchFamily="18" charset="0"/>
                                  </a:rPr>
                                  <m:t>−</m:t>
                                </m:r>
                                <m:r>
                                  <a:rPr lang="en-US" sz="1400" b="1" i="1" smtClean="0">
                                    <a:latin typeface="Cambria Math" panose="02040503050406030204" pitchFamily="18" charset="0"/>
                                  </a:rPr>
                                  <m:t>𝟏𝟔</m:t>
                                </m:r>
                                <m:r>
                                  <a:rPr lang="en-US" sz="1400" b="1" i="1" smtClean="0">
                                    <a:latin typeface="Cambria Math" panose="02040503050406030204" pitchFamily="18" charset="0"/>
                                  </a:rPr>
                                  <m:t>.</m:t>
                                </m:r>
                                <m:r>
                                  <a:rPr lang="en-US" sz="1400" b="1" i="1" smtClean="0">
                                    <a:latin typeface="Cambria Math" panose="02040503050406030204" pitchFamily="18" charset="0"/>
                                  </a:rPr>
                                  <m:t>𝟑𝟏</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0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W 300 </a:t>
                          </a:r>
                          <a:r>
                            <a:rPr lang="en-US" sz="1400" b="1" dirty="0" err="1"/>
                            <a:t>hPa</a:t>
                          </a:r>
                          <a:r>
                            <a:rPr lang="en-US" sz="1400" b="1" dirty="0"/>
                            <a:t> </a:t>
                          </a:r>
                          <a14:m>
                            <m:oMath xmlns:m="http://schemas.openxmlformats.org/officeDocument/2006/math">
                              <m:r>
                                <m:rPr>
                                  <m:nor/>
                                </m:rPr>
                                <a:rPr lang="en-US" sz="1400" b="0" i="0" dirty="0" smtClean="0"/>
                                <m:t>≤</m:t>
                              </m:r>
                            </m:oMath>
                          </a14:m>
                          <a:r>
                            <a:rPr lang="en-US" sz="1400" b="1" dirty="0"/>
                            <a:t> -0.2 Pa s-1</a:t>
                          </a:r>
                        </a:p>
                      </a:txBody>
                      <a:tcPr marL="68580" marR="68580" marT="34290" marB="34290"/>
                    </a:tc>
                    <a:extLst>
                      <a:ext uri="{0D108BD9-81ED-4DB2-BD59-A6C34878D82A}">
                        <a16:rowId xmlns:a16="http://schemas.microsoft.com/office/drawing/2014/main" val="3893601108"/>
                      </a:ext>
                    </a:extLst>
                  </a:tr>
                  <a:tr h="278940">
                    <a:tc>
                      <a:txBody>
                        <a:bodyPr/>
                        <a:lstStyle/>
                        <a:p>
                          <a:r>
                            <a:rPr lang="en-US" sz="1000" dirty="0"/>
                            <a:t>5</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m:t>
                                </m:r>
                                <m:r>
                                  <a:rPr lang="en-US" sz="1400" b="1" i="1" smtClean="0">
                                    <a:latin typeface="Cambria Math" panose="02040503050406030204" pitchFamily="18" charset="0"/>
                                  </a:rPr>
                                  <m:t>𝟐𝟑</m:t>
                                </m:r>
                                <m:r>
                                  <a:rPr lang="en-US" sz="1400" b="1" i="1" smtClean="0">
                                    <a:latin typeface="Cambria Math" panose="02040503050406030204" pitchFamily="18" charset="0"/>
                                  </a:rPr>
                                  <m:t>.</m:t>
                                </m:r>
                                <m:r>
                                  <a:rPr lang="en-US" sz="1400" b="1" i="1" smtClean="0">
                                    <a:latin typeface="Cambria Math" panose="02040503050406030204" pitchFamily="18" charset="0"/>
                                  </a:rPr>
                                  <m:t>𝟓𝟎</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0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OLR &gt; 205 </a:t>
                          </a:r>
                          <a14:m>
                            <m:oMath xmlns:m="http://schemas.openxmlformats.org/officeDocument/2006/math">
                              <m:r>
                                <a:rPr lang="en-US" sz="1400" b="1" i="1" smtClean="0">
                                  <a:latin typeface="Cambria Math" panose="02040503050406030204" pitchFamily="18" charset="0"/>
                                </a:rPr>
                                <m:t>𝑾</m:t>
                              </m:r>
                              <m:sSup>
                                <m:sSupPr>
                                  <m:ctrlPr>
                                    <a:rPr lang="en-US" sz="1400" b="1" i="1">
                                      <a:latin typeface="Cambria Math" panose="02040503050406030204" pitchFamily="18" charset="0"/>
                                    </a:rPr>
                                  </m:ctrlPr>
                                </m:sSupPr>
                                <m:e>
                                  <m:r>
                                    <a:rPr lang="en-US" sz="1400" b="1" i="1">
                                      <a:latin typeface="Cambria Math" panose="02040503050406030204" pitchFamily="18" charset="0"/>
                                    </a:rPr>
                                    <m:t>𝒎</m:t>
                                  </m:r>
                                </m:e>
                                <m:sup>
                                  <m:r>
                                    <a:rPr lang="en-US" sz="1400" b="1" i="1">
                                      <a:latin typeface="Cambria Math" panose="02040503050406030204" pitchFamily="18" charset="0"/>
                                    </a:rPr>
                                    <m:t>−</m:t>
                                  </m:r>
                                  <m:r>
                                    <a:rPr lang="en-US" sz="1400" b="1" i="1">
                                      <a:latin typeface="Cambria Math" panose="02040503050406030204" pitchFamily="18" charset="0"/>
                                    </a:rPr>
                                    <m:t>𝟐</m:t>
                                  </m:r>
                                </m:sup>
                              </m:sSup>
                            </m:oMath>
                          </a14:m>
                          <a:endParaRPr lang="en-US" sz="1400" dirty="0"/>
                        </a:p>
                      </a:txBody>
                      <a:tcPr marL="68580" marR="68580" marT="34290" marB="34290"/>
                    </a:tc>
                    <a:extLst>
                      <a:ext uri="{0D108BD9-81ED-4DB2-BD59-A6C34878D82A}">
                        <a16:rowId xmlns:a16="http://schemas.microsoft.com/office/drawing/2014/main" val="490101756"/>
                      </a:ext>
                    </a:extLst>
                  </a:tr>
                  <a:tr h="278940">
                    <a:tc>
                      <a:txBody>
                        <a:bodyPr/>
                        <a:lstStyle/>
                        <a:p>
                          <a:r>
                            <a:rPr lang="en-US" sz="1000" dirty="0"/>
                            <a:t>6</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smtClean="0">
                                    <a:latin typeface="Cambria Math" panose="02040503050406030204" pitchFamily="18" charset="0"/>
                                  </a:rPr>
                                  <m:t>−</m:t>
                                </m:r>
                                <m:r>
                                  <a:rPr lang="en-US" sz="1400" b="1" smtClean="0">
                                    <a:latin typeface="Cambria Math" panose="02040503050406030204" pitchFamily="18" charset="0"/>
                                  </a:rPr>
                                  <m:t>𝟐𝟕</m:t>
                                </m:r>
                                <m:r>
                                  <a:rPr lang="en-US" sz="1400" b="1" smtClean="0">
                                    <a:latin typeface="Cambria Math" panose="02040503050406030204" pitchFamily="18" charset="0"/>
                                  </a:rPr>
                                  <m:t>.</m:t>
                                </m:r>
                                <m:r>
                                  <a:rPr lang="en-US" sz="1400" b="1" smtClean="0">
                                    <a:latin typeface="Cambria Math" panose="02040503050406030204" pitchFamily="18" charset="0"/>
                                  </a:rPr>
                                  <m:t>𝟏𝟐</m:t>
                                </m:r>
                                <m:r>
                                  <a:rPr lang="en-US" sz="1400" b="1" i="0"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400" b="1"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Spec. Hum. 200 </a:t>
                          </a:r>
                          <a:r>
                            <a:rPr lang="en-US" sz="1400" b="1" dirty="0" err="1"/>
                            <a:t>hPa</a:t>
                          </a:r>
                          <a:r>
                            <a:rPr lang="en-US" sz="1400" b="1" dirty="0"/>
                            <a:t> &gt; 6.8e-05 Kg/Kg</a:t>
                          </a:r>
                        </a:p>
                      </a:txBody>
                      <a:tcPr marL="68580" marR="68580" marT="34290" marB="34290"/>
                    </a:tc>
                    <a:extLst>
                      <a:ext uri="{0D108BD9-81ED-4DB2-BD59-A6C34878D82A}">
                        <a16:rowId xmlns:a16="http://schemas.microsoft.com/office/drawing/2014/main" val="4293676750"/>
                      </a:ext>
                    </a:extLst>
                  </a:tr>
                  <a:tr h="342472">
                    <a:tc>
                      <a:txBody>
                        <a:bodyPr/>
                        <a:lstStyle/>
                        <a:p>
                          <a:r>
                            <a:rPr lang="en-US" sz="1000" dirty="0"/>
                            <a:t>7</a:t>
                          </a:r>
                        </a:p>
                      </a:txBody>
                      <a:tcPr marL="68580" marR="68580" marT="34290" marB="34290"/>
                    </a:tc>
                    <a:tc>
                      <a:txBody>
                        <a:bodyPr/>
                        <a:lstStyle/>
                        <a:p>
                          <a:pPr/>
                          <a14:m>
                            <m:oMathPara xmlns:m="http://schemas.openxmlformats.org/officeDocument/2006/math">
                              <m:oMathParaPr>
                                <m:jc m:val="centerGroup"/>
                              </m:oMathParaPr>
                              <m:oMath xmlns:m="http://schemas.openxmlformats.org/officeDocument/2006/math">
                                <m:r>
                                  <a:rPr lang="en-US" sz="1400" b="1" i="1" smtClean="0">
                                    <a:latin typeface="Cambria Math" panose="02040503050406030204" pitchFamily="18" charset="0"/>
                                  </a:rPr>
                                  <m:t>−</m:t>
                                </m:r>
                                <m:r>
                                  <a:rPr lang="en-US" sz="1400" b="1" i="1" smtClean="0">
                                    <a:latin typeface="Cambria Math" panose="02040503050406030204" pitchFamily="18" charset="0"/>
                                  </a:rPr>
                                  <m:t>𝟑𝟎</m:t>
                                </m:r>
                                <m:r>
                                  <a:rPr lang="en-US" sz="1400" b="1" i="1" smtClean="0">
                                    <a:latin typeface="Cambria Math" panose="02040503050406030204" pitchFamily="18" charset="0"/>
                                  </a:rPr>
                                  <m:t>.</m:t>
                                </m:r>
                                <m:r>
                                  <a:rPr lang="en-US" sz="1400" b="1" i="1" smtClean="0">
                                    <a:latin typeface="Cambria Math" panose="02040503050406030204" pitchFamily="18" charset="0"/>
                                  </a:rPr>
                                  <m:t>𝟗𝟔</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000" dirty="0"/>
                        </a:p>
                      </a:txBody>
                      <a:tcPr marL="68580" marR="68580" marT="34290" marB="34290"/>
                    </a:tc>
                    <a:tc>
                      <a:txBody>
                        <a:bodyPr/>
                        <a:lstStyle/>
                        <a:p>
                          <a14:m>
                            <m:oMath xmlns:m="http://schemas.openxmlformats.org/officeDocument/2006/math">
                              <m:nary>
                                <m:naryPr>
                                  <m:ctrlPr>
                                    <a:rPr lang="en-US" sz="1400" b="1" i="1" dirty="0" smtClean="0">
                                      <a:latin typeface="Cambria Math" panose="02040503050406030204" pitchFamily="18" charset="0"/>
                                    </a:rPr>
                                  </m:ctrlPr>
                                </m:naryPr>
                                <m:sub>
                                  <m:sSub>
                                    <m:sSubPr>
                                      <m:ctrlPr>
                                        <a:rPr lang="en-US" sz="1400" b="1" i="1" dirty="0">
                                          <a:latin typeface="Cambria Math" panose="02040503050406030204" pitchFamily="18" charset="0"/>
                                        </a:rPr>
                                      </m:ctrlPr>
                                    </m:sSubPr>
                                    <m:e>
                                      <m:r>
                                        <a:rPr lang="en-US" sz="1400" b="1" i="1" dirty="0">
                                          <a:latin typeface="Cambria Math" panose="02040503050406030204" pitchFamily="18" charset="0"/>
                                        </a:rPr>
                                        <m:t>𝑷</m:t>
                                      </m:r>
                                    </m:e>
                                    <m:sub>
                                      <m:r>
                                        <a:rPr lang="en-US" sz="1400" b="1" i="1" dirty="0">
                                          <a:latin typeface="Cambria Math" panose="02040503050406030204" pitchFamily="18" charset="0"/>
                                        </a:rPr>
                                        <m:t>𝒔𝒖𝒓𝒇</m:t>
                                      </m:r>
                                    </m:sub>
                                  </m:sSub>
                                </m:sub>
                                <m:sup>
                                  <m:r>
                                    <a:rPr lang="en-US" sz="1400" b="1" i="1" dirty="0">
                                      <a:latin typeface="Cambria Math" panose="02040503050406030204" pitchFamily="18" charset="0"/>
                                    </a:rPr>
                                    <m:t>𝟎</m:t>
                                  </m:r>
                                </m:sup>
                                <m:e>
                                  <m:acc>
                                    <m:accPr>
                                      <m:chr m:val="⃗"/>
                                      <m:ctrlPr>
                                        <a:rPr lang="en-US" sz="1400" b="1" i="1" dirty="0" smtClean="0">
                                          <a:latin typeface="Cambria Math" panose="02040503050406030204" pitchFamily="18" charset="0"/>
                                        </a:rPr>
                                      </m:ctrlPr>
                                    </m:accPr>
                                    <m:e>
                                      <m:r>
                                        <a:rPr lang="en-US" sz="1400" b="1" i="1" dirty="0" smtClean="0">
                                          <a:latin typeface="Cambria Math" panose="02040503050406030204" pitchFamily="18" charset="0"/>
                                          <a:ea typeface="Cambria Math" panose="02040503050406030204" pitchFamily="18" charset="0"/>
                                        </a:rPr>
                                        <m:t>𝛁</m:t>
                                      </m:r>
                                    </m:e>
                                  </m:acc>
                                  <m:d>
                                    <m:dPr>
                                      <m:ctrlPr>
                                        <a:rPr lang="en-US" sz="1400" b="1" i="1" dirty="0" smtClean="0">
                                          <a:latin typeface="Cambria Math" panose="02040503050406030204" pitchFamily="18" charset="0"/>
                                          <a:ea typeface="Cambria Math" panose="02040503050406030204" pitchFamily="18" charset="0"/>
                                        </a:rPr>
                                      </m:ctrlPr>
                                    </m:dPr>
                                    <m:e>
                                      <m:r>
                                        <a:rPr lang="en-US" sz="1400" b="1" i="1" dirty="0" smtClean="0">
                                          <a:latin typeface="Cambria Math" panose="02040503050406030204" pitchFamily="18" charset="0"/>
                                          <a:ea typeface="Cambria Math" panose="02040503050406030204" pitchFamily="18" charset="0"/>
                                        </a:rPr>
                                        <m:t>𝒒</m:t>
                                      </m:r>
                                      <m:acc>
                                        <m:accPr>
                                          <m:chr m:val="⃗"/>
                                          <m:ctrlPr>
                                            <a:rPr lang="en-US" sz="1400" b="1" i="1" dirty="0">
                                              <a:latin typeface="Cambria Math" panose="02040503050406030204" pitchFamily="18" charset="0"/>
                                              <a:ea typeface="Cambria Math" panose="02040503050406030204" pitchFamily="18" charset="0"/>
                                            </a:rPr>
                                          </m:ctrlPr>
                                        </m:accPr>
                                        <m:e>
                                          <m:r>
                                            <a:rPr lang="en-US" sz="1400" b="1" i="1" dirty="0">
                                              <a:latin typeface="Cambria Math" panose="02040503050406030204" pitchFamily="18" charset="0"/>
                                              <a:ea typeface="Cambria Math" panose="02040503050406030204" pitchFamily="18" charset="0"/>
                                            </a:rPr>
                                            <m:t>𝑽</m:t>
                                          </m:r>
                                        </m:e>
                                      </m:acc>
                                    </m:e>
                                  </m:d>
                                  <m:f>
                                    <m:fPr>
                                      <m:ctrlPr>
                                        <a:rPr lang="en-US" sz="1400" b="1" i="1" smtClean="0">
                                          <a:latin typeface="Cambria Math" panose="02040503050406030204" pitchFamily="18" charset="0"/>
                                        </a:rPr>
                                      </m:ctrlPr>
                                    </m:fPr>
                                    <m:num>
                                      <m:r>
                                        <a:rPr lang="en-US" sz="1400" b="1" i="1" smtClean="0">
                                          <a:latin typeface="Cambria Math" panose="02040503050406030204" pitchFamily="18" charset="0"/>
                                        </a:rPr>
                                        <m:t>𝒅𝒑</m:t>
                                      </m:r>
                                    </m:num>
                                    <m:den>
                                      <m:r>
                                        <a:rPr lang="en-US" sz="1400" b="1" i="1" smtClean="0">
                                          <a:latin typeface="Cambria Math" panose="02040503050406030204" pitchFamily="18" charset="0"/>
                                        </a:rPr>
                                        <m:t>𝒈</m:t>
                                      </m:r>
                                    </m:den>
                                  </m:f>
                                </m:e>
                              </m:nary>
                            </m:oMath>
                          </a14:m>
                          <a:r>
                            <a:rPr lang="en-US" sz="1400" b="1" dirty="0"/>
                            <a:t> ≤ -2.6 </a:t>
                          </a:r>
                          <a14:m>
                            <m:oMath xmlns:m="http://schemas.openxmlformats.org/officeDocument/2006/math">
                              <m:r>
                                <a:rPr lang="en-US" sz="1400" b="1" i="1" smtClean="0">
                                  <a:latin typeface="Cambria Math" panose="02040503050406030204" pitchFamily="18" charset="0"/>
                                </a:rPr>
                                <m:t>𝑲𝒈</m:t>
                              </m:r>
                              <m:r>
                                <a:rPr lang="en-US" sz="1400" b="1" i="1" smtClean="0">
                                  <a:latin typeface="Cambria Math" panose="02040503050406030204" pitchFamily="18" charset="0"/>
                                </a:rPr>
                                <m:t> </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a14:m>
                          <a:endParaRPr lang="en-US" sz="1400" b="1" dirty="0"/>
                        </a:p>
                      </a:txBody>
                      <a:tcPr marL="68580" marR="68580" marT="34290" marB="34290"/>
                    </a:tc>
                    <a:extLst>
                      <a:ext uri="{0D108BD9-81ED-4DB2-BD59-A6C34878D82A}">
                        <a16:rowId xmlns:a16="http://schemas.microsoft.com/office/drawing/2014/main" val="2174498734"/>
                      </a:ext>
                    </a:extLst>
                  </a:tr>
                  <a:tr h="278940">
                    <a:tc>
                      <a:txBody>
                        <a:bodyPr/>
                        <a:lstStyle/>
                        <a:p>
                          <a:r>
                            <a:rPr lang="en-US" sz="1000" dirty="0"/>
                            <a:t>8</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smtClean="0">
                                    <a:latin typeface="Cambria Math" panose="02040503050406030204" pitchFamily="18" charset="0"/>
                                  </a:rPr>
                                  <m:t>−</m:t>
                                </m:r>
                                <m:r>
                                  <a:rPr lang="en-US" sz="1400" b="1" smtClean="0">
                                    <a:latin typeface="Cambria Math" panose="02040503050406030204" pitchFamily="18" charset="0"/>
                                  </a:rPr>
                                  <m:t>𝟑𝟖</m:t>
                                </m:r>
                                <m:r>
                                  <a:rPr lang="en-US" sz="1400" b="1" smtClean="0">
                                    <a:latin typeface="Cambria Math" panose="02040503050406030204" pitchFamily="18" charset="0"/>
                                  </a:rPr>
                                  <m:t>.</m:t>
                                </m:r>
                                <m:r>
                                  <a:rPr lang="en-US" sz="1400" b="1" smtClean="0">
                                    <a:latin typeface="Cambria Math" panose="02040503050406030204" pitchFamily="18" charset="0"/>
                                  </a:rPr>
                                  <m:t>𝟑</m:t>
                                </m:r>
                                <m:r>
                                  <a:rPr lang="en-US" sz="1400" b="1" i="1" smtClean="0">
                                    <a:latin typeface="Cambria Math" panose="02040503050406030204" pitchFamily="18" charset="0"/>
                                  </a:rPr>
                                  <m:t>𝟔</m:t>
                                </m:r>
                                <m:r>
                                  <a:rPr lang="en-US" sz="1400" b="1" i="1" smtClean="0">
                                    <a:latin typeface="Cambria Math" panose="02040503050406030204" pitchFamily="18" charset="0"/>
                                  </a:rPr>
                                  <m:t> </m:t>
                                </m:r>
                                <m:r>
                                  <a:rPr lang="en-US" sz="1400" b="1" i="1" smtClean="0">
                                    <a:latin typeface="Cambria Math" panose="02040503050406030204" pitchFamily="18" charset="0"/>
                                  </a:rPr>
                                  <m:t>𝑾</m:t>
                                </m:r>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𝒎</m:t>
                                    </m:r>
                                  </m:e>
                                  <m:sup>
                                    <m:r>
                                      <a:rPr lang="en-US" sz="1400" b="1" i="1" smtClean="0">
                                        <a:latin typeface="Cambria Math" panose="02040503050406030204" pitchFamily="18" charset="0"/>
                                      </a:rPr>
                                      <m:t>−</m:t>
                                    </m:r>
                                    <m:r>
                                      <a:rPr lang="en-US" sz="1400" b="1" i="1" smtClean="0">
                                        <a:latin typeface="Cambria Math" panose="02040503050406030204" pitchFamily="18" charset="0"/>
                                      </a:rPr>
                                      <m:t>𝟐</m:t>
                                    </m:r>
                                  </m:sup>
                                </m:sSup>
                                <m:sSup>
                                  <m:sSupPr>
                                    <m:ctrlPr>
                                      <a:rPr lang="en-US" sz="1400" b="1" i="1" smtClean="0">
                                        <a:latin typeface="Cambria Math" panose="02040503050406030204" pitchFamily="18" charset="0"/>
                                      </a:rPr>
                                    </m:ctrlPr>
                                  </m:sSupPr>
                                  <m:e>
                                    <m:r>
                                      <a:rPr lang="en-US" sz="1400" b="1" i="1" smtClean="0">
                                        <a:latin typeface="Cambria Math" panose="02040503050406030204" pitchFamily="18" charset="0"/>
                                      </a:rPr>
                                      <m:t>𝒉𝒐𝒖𝒓</m:t>
                                    </m:r>
                                  </m:e>
                                  <m:sup>
                                    <m:r>
                                      <a:rPr lang="en-US" sz="1400" b="1" i="1" smtClean="0">
                                        <a:latin typeface="Cambria Math" panose="02040503050406030204" pitchFamily="18" charset="0"/>
                                      </a:rPr>
                                      <m:t>−</m:t>
                                    </m:r>
                                    <m:r>
                                      <a:rPr lang="en-US" sz="1400" b="1" i="1" smtClean="0">
                                        <a:latin typeface="Cambria Math" panose="02040503050406030204" pitchFamily="18" charset="0"/>
                                      </a:rPr>
                                      <m:t>𝟏</m:t>
                                    </m:r>
                                  </m:sup>
                                </m:sSup>
                              </m:oMath>
                            </m:oMathPara>
                          </a14:m>
                          <a:endParaRPr lang="en-US" sz="1400" b="1"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FF0000"/>
                              </a:solidFill>
                            </a:rPr>
                            <a:t>Tskin &gt; 28.04 </a:t>
                          </a:r>
                          <a:r>
                            <a:rPr lang="en-US" sz="1400" b="1" dirty="0">
                              <a:solidFill>
                                <a:srgbClr val="FF0000"/>
                              </a:solidFill>
                              <a:latin typeface="Times New Roman" panose="02020603050405020304" pitchFamily="18" charset="0"/>
                              <a:cs typeface="Times New Roman" panose="02020603050405020304" pitchFamily="18" charset="0"/>
                            </a:rPr>
                            <a:t>°</a:t>
                          </a:r>
                          <a:r>
                            <a:rPr lang="en-US" sz="1400" b="1" dirty="0">
                              <a:solidFill>
                                <a:srgbClr val="FF0000"/>
                              </a:solidFill>
                            </a:rPr>
                            <a:t>C</a:t>
                          </a:r>
                        </a:p>
                      </a:txBody>
                      <a:tcPr marL="68580" marR="68580" marT="34290" marB="34290"/>
                    </a:tc>
                    <a:extLst>
                      <a:ext uri="{0D108BD9-81ED-4DB2-BD59-A6C34878D82A}">
                        <a16:rowId xmlns:a16="http://schemas.microsoft.com/office/drawing/2014/main" val="3398543818"/>
                      </a:ext>
                    </a:extLst>
                  </a:tr>
                  <a:tr h="278940">
                    <a:tc>
                      <a:txBody>
                        <a:bodyPr/>
                        <a:lstStyle/>
                        <a:p>
                          <a:r>
                            <a:rPr lang="en-US" sz="1000" dirty="0"/>
                            <a:t>9</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400" b="1" smtClean="0">
                                    <a:latin typeface="Cambria Math" panose="02040503050406030204" pitchFamily="18" charset="0"/>
                                  </a:rPr>
                                  <m:t>−</m:t>
                                </m:r>
                                <m:r>
                                  <a:rPr lang="en-US" sz="1400" b="1" i="1" smtClean="0">
                                    <a:solidFill>
                                      <a:srgbClr val="FF0000"/>
                                    </a:solidFill>
                                    <a:latin typeface="Cambria Math" panose="02040503050406030204" pitchFamily="18" charset="0"/>
                                  </a:rPr>
                                  <m:t>𝟒𝟎</m:t>
                                </m:r>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𝟑𝟗</m:t>
                                </m:r>
                                <m:r>
                                  <a:rPr lang="en-US" sz="1400" b="1" i="1" smtClean="0">
                                    <a:solidFill>
                                      <a:srgbClr val="FF0000"/>
                                    </a:solidFill>
                                    <a:latin typeface="Cambria Math" panose="02040503050406030204" pitchFamily="18" charset="0"/>
                                  </a:rPr>
                                  <m:t> </m:t>
                                </m:r>
                                <m:r>
                                  <a:rPr lang="en-US" sz="1400" b="1" i="1" smtClean="0">
                                    <a:solidFill>
                                      <a:srgbClr val="FF0000"/>
                                    </a:solidFill>
                                    <a:latin typeface="Cambria Math" panose="02040503050406030204" pitchFamily="18" charset="0"/>
                                  </a:rPr>
                                  <m:t>𝑾</m:t>
                                </m:r>
                                <m:sSup>
                                  <m:sSupPr>
                                    <m:ctrlPr>
                                      <a:rPr lang="en-US" sz="1400" b="1" i="1" smtClean="0">
                                        <a:solidFill>
                                          <a:srgbClr val="FF0000"/>
                                        </a:solidFill>
                                        <a:latin typeface="Cambria Math" panose="02040503050406030204" pitchFamily="18" charset="0"/>
                                      </a:rPr>
                                    </m:ctrlPr>
                                  </m:sSupPr>
                                  <m:e>
                                    <m:r>
                                      <a:rPr lang="en-US" sz="1400" b="1" i="1" smtClean="0">
                                        <a:solidFill>
                                          <a:srgbClr val="FF0000"/>
                                        </a:solidFill>
                                        <a:latin typeface="Cambria Math" panose="02040503050406030204" pitchFamily="18" charset="0"/>
                                      </a:rPr>
                                      <m:t>𝒎</m:t>
                                    </m:r>
                                  </m:e>
                                  <m:sup>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𝟐</m:t>
                                    </m:r>
                                  </m:sup>
                                </m:sSup>
                                <m:sSup>
                                  <m:sSupPr>
                                    <m:ctrlPr>
                                      <a:rPr lang="en-US" sz="1400" b="1" i="1" smtClean="0">
                                        <a:solidFill>
                                          <a:srgbClr val="FF0000"/>
                                        </a:solidFill>
                                        <a:latin typeface="Cambria Math" panose="02040503050406030204" pitchFamily="18" charset="0"/>
                                      </a:rPr>
                                    </m:ctrlPr>
                                  </m:sSupPr>
                                  <m:e>
                                    <m:r>
                                      <a:rPr lang="en-US" sz="1400" b="1" i="1" smtClean="0">
                                        <a:solidFill>
                                          <a:srgbClr val="FF0000"/>
                                        </a:solidFill>
                                        <a:latin typeface="Cambria Math" panose="02040503050406030204" pitchFamily="18" charset="0"/>
                                      </a:rPr>
                                      <m:t>𝒉𝒐𝒖𝒓</m:t>
                                    </m:r>
                                  </m:e>
                                  <m:sup>
                                    <m:r>
                                      <a:rPr lang="en-US" sz="1400" b="1" i="1" smtClean="0">
                                        <a:solidFill>
                                          <a:srgbClr val="FF0000"/>
                                        </a:solidFill>
                                        <a:latin typeface="Cambria Math" panose="02040503050406030204" pitchFamily="18" charset="0"/>
                                      </a:rPr>
                                      <m:t>−</m:t>
                                    </m:r>
                                    <m:r>
                                      <a:rPr lang="en-US" sz="1400" b="1" i="1" smtClean="0">
                                        <a:solidFill>
                                          <a:srgbClr val="FF0000"/>
                                        </a:solidFill>
                                        <a:latin typeface="Cambria Math" panose="02040503050406030204" pitchFamily="18" charset="0"/>
                                      </a:rPr>
                                      <m:t>𝟏</m:t>
                                    </m:r>
                                  </m:sup>
                                </m:sSup>
                              </m:oMath>
                            </m:oMathPara>
                          </a14:m>
                          <a:endParaRPr lang="en-US" sz="1400" b="1" dirty="0"/>
                        </a:p>
                      </a:txBody>
                      <a:tcPr marL="68580" marR="68580" marT="34290" marB="34290"/>
                    </a:tc>
                    <a:tc>
                      <a:txBody>
                        <a:bodyPr/>
                        <a:lstStyle/>
                        <a:p>
                          <a:endParaRPr lang="en-US" sz="1000" dirty="0"/>
                        </a:p>
                      </a:txBody>
                      <a:tcPr marL="68580" marR="68580" marT="34290" marB="34290"/>
                    </a:tc>
                    <a:extLst>
                      <a:ext uri="{0D108BD9-81ED-4DB2-BD59-A6C34878D82A}">
                        <a16:rowId xmlns:a16="http://schemas.microsoft.com/office/drawing/2014/main" val="487845256"/>
                      </a:ext>
                    </a:extLst>
                  </a:tr>
                </a:tbl>
              </a:graphicData>
            </a:graphic>
          </p:graphicFrame>
        </mc:Choice>
        <mc:Fallback>
          <p:graphicFrame>
            <p:nvGraphicFramePr>
              <p:cNvPr id="2" name="Table 1">
                <a:extLst>
                  <a:ext uri="{FF2B5EF4-FFF2-40B4-BE49-F238E27FC236}">
                    <a16:creationId xmlns:a16="http://schemas.microsoft.com/office/drawing/2014/main" id="{65ABB3D0-2DBD-7EFB-69F7-96819BF2EEF9}"/>
                  </a:ext>
                </a:extLst>
              </p:cNvPr>
              <p:cNvGraphicFramePr>
                <a:graphicFrameLocks noGrp="1"/>
              </p:cNvGraphicFramePr>
              <p:nvPr>
                <p:extLst>
                  <p:ext uri="{D42A27DB-BD31-4B8C-83A1-F6EECF244321}">
                    <p14:modId xmlns:p14="http://schemas.microsoft.com/office/powerpoint/2010/main" val="1853011277"/>
                  </p:ext>
                </p:extLst>
              </p:nvPr>
            </p:nvGraphicFramePr>
            <p:xfrm>
              <a:off x="533314" y="735454"/>
              <a:ext cx="7836245" cy="3873186"/>
            </p:xfrm>
            <a:graphic>
              <a:graphicData uri="http://schemas.openxmlformats.org/drawingml/2006/table">
                <a:tbl>
                  <a:tblPr firstRow="1" bandRow="1">
                    <a:tableStyleId>{5C22544A-7EE6-4342-B048-85BDC9FD1C3A}</a:tableStyleId>
                  </a:tblPr>
                  <a:tblGrid>
                    <a:gridCol w="1247003">
                      <a:extLst>
                        <a:ext uri="{9D8B030D-6E8A-4147-A177-3AD203B41FA5}">
                          <a16:colId xmlns:a16="http://schemas.microsoft.com/office/drawing/2014/main" val="2944800854"/>
                        </a:ext>
                      </a:extLst>
                    </a:gridCol>
                    <a:gridCol w="2910017">
                      <a:extLst>
                        <a:ext uri="{9D8B030D-6E8A-4147-A177-3AD203B41FA5}">
                          <a16:colId xmlns:a16="http://schemas.microsoft.com/office/drawing/2014/main" val="1009781628"/>
                        </a:ext>
                      </a:extLst>
                    </a:gridCol>
                    <a:gridCol w="3679225">
                      <a:extLst>
                        <a:ext uri="{9D8B030D-6E8A-4147-A177-3AD203B41FA5}">
                          <a16:colId xmlns:a16="http://schemas.microsoft.com/office/drawing/2014/main" val="1789053125"/>
                        </a:ext>
                      </a:extLst>
                    </a:gridCol>
                  </a:tblGrid>
                  <a:tr h="502666">
                    <a:tc>
                      <a:txBody>
                        <a:bodyPr/>
                        <a:lstStyle/>
                        <a:p>
                          <a:endParaRPr lang="en-US" sz="1000" dirty="0"/>
                        </a:p>
                      </a:txBody>
                      <a:tcPr marL="68580" marR="68580" marT="34290" marB="34290"/>
                    </a:tc>
                    <a:tc>
                      <a:txBody>
                        <a:bodyPr/>
                        <a:lstStyle/>
                        <a:p>
                          <a:endParaRPr lang="en-US"/>
                        </a:p>
                      </a:txBody>
                      <a:tcPr marL="68580" marR="68580" marT="34290" marB="34290">
                        <a:blipFill>
                          <a:blip r:embed="rId2"/>
                          <a:stretch>
                            <a:fillRect l="-43187" t="-2410" r="-127673" b="-669880"/>
                          </a:stretch>
                        </a:blipFill>
                      </a:tcPr>
                    </a:tc>
                    <a:tc>
                      <a:txBody>
                        <a:bodyPr/>
                        <a:lstStyle/>
                        <a:p>
                          <a:pPr algn="ctr"/>
                          <a:r>
                            <a:rPr lang="en-US" sz="1500" dirty="0"/>
                            <a:t>Condition</a:t>
                          </a:r>
                        </a:p>
                      </a:txBody>
                      <a:tcPr marL="68580" marR="68580" marT="34290" marB="34290"/>
                    </a:tc>
                    <a:extLst>
                      <a:ext uri="{0D108BD9-81ED-4DB2-BD59-A6C34878D82A}">
                        <a16:rowId xmlns:a16="http://schemas.microsoft.com/office/drawing/2014/main" val="2341485307"/>
                      </a:ext>
                    </a:extLst>
                  </a:tr>
                  <a:tr h="412877">
                    <a:tc>
                      <a:txBody>
                        <a:bodyPr/>
                        <a:lstStyle/>
                        <a:p>
                          <a:r>
                            <a:rPr lang="en-US" sz="1400" dirty="0"/>
                            <a:t>Unconditional</a:t>
                          </a:r>
                        </a:p>
                      </a:txBody>
                      <a:tcPr marL="68580" marR="68580" marT="34290" marB="34290"/>
                    </a:tc>
                    <a:tc>
                      <a:txBody>
                        <a:bodyPr/>
                        <a:lstStyle/>
                        <a:p>
                          <a:endParaRPr lang="en-US"/>
                        </a:p>
                      </a:txBody>
                      <a:tcPr marL="68580" marR="68580" marT="34290" marB="34290">
                        <a:blipFill>
                          <a:blip r:embed="rId2"/>
                          <a:stretch>
                            <a:fillRect l="-43187" t="-125000" r="-127673" b="-717647"/>
                          </a:stretch>
                        </a:blipFill>
                      </a:tcPr>
                    </a:tc>
                    <a:tc>
                      <a:txBody>
                        <a:bodyPr/>
                        <a:lstStyle/>
                        <a:p>
                          <a:endParaRPr lang="en-US"/>
                        </a:p>
                      </a:txBody>
                      <a:tcPr marL="68580" marR="68580" marT="34290" marB="34290">
                        <a:blipFill>
                          <a:blip r:embed="rId2"/>
                          <a:stretch>
                            <a:fillRect l="-113079" t="-125000" r="-828" b="-717647"/>
                          </a:stretch>
                        </a:blipFill>
                      </a:tcPr>
                    </a:tc>
                    <a:extLst>
                      <a:ext uri="{0D108BD9-81ED-4DB2-BD59-A6C34878D82A}">
                        <a16:rowId xmlns:a16="http://schemas.microsoft.com/office/drawing/2014/main" val="1286120490"/>
                      </a:ext>
                    </a:extLst>
                  </a:tr>
                  <a:tr h="411671">
                    <a:tc>
                      <a:txBody>
                        <a:bodyPr/>
                        <a:lstStyle/>
                        <a:p>
                          <a:r>
                            <a:rPr lang="en-US" sz="1000" dirty="0"/>
                            <a:t>1</a:t>
                          </a:r>
                        </a:p>
                      </a:txBody>
                      <a:tcPr marL="68580" marR="68580" marT="34290" marB="34290"/>
                    </a:tc>
                    <a:tc>
                      <a:txBody>
                        <a:bodyPr/>
                        <a:lstStyle/>
                        <a:p>
                          <a:endParaRPr lang="en-US"/>
                        </a:p>
                      </a:txBody>
                      <a:tcPr marL="68580" marR="68580" marT="34290" marB="34290">
                        <a:blipFill>
                          <a:blip r:embed="rId2"/>
                          <a:stretch>
                            <a:fillRect l="-43187" t="-228358" r="-127673" b="-628358"/>
                          </a:stretch>
                        </a:blipFill>
                      </a:tcPr>
                    </a:tc>
                    <a:tc>
                      <a:txBody>
                        <a:bodyPr/>
                        <a:lstStyle/>
                        <a:p>
                          <a:endParaRPr lang="en-US"/>
                        </a:p>
                      </a:txBody>
                      <a:tcPr marL="68580" marR="68580" marT="34290" marB="34290">
                        <a:blipFill>
                          <a:blip r:embed="rId2"/>
                          <a:stretch>
                            <a:fillRect l="-113079" t="-228358" r="-828" b="-628358"/>
                          </a:stretch>
                        </a:blipFill>
                      </a:tcPr>
                    </a:tc>
                    <a:extLst>
                      <a:ext uri="{0D108BD9-81ED-4DB2-BD59-A6C34878D82A}">
                        <a16:rowId xmlns:a16="http://schemas.microsoft.com/office/drawing/2014/main" val="3328488124"/>
                      </a:ext>
                    </a:extLst>
                  </a:tr>
                  <a:tr h="286703">
                    <a:tc>
                      <a:txBody>
                        <a:bodyPr/>
                        <a:lstStyle/>
                        <a:p>
                          <a:r>
                            <a:rPr lang="en-US" sz="1000" dirty="0"/>
                            <a:t>2</a:t>
                          </a:r>
                        </a:p>
                      </a:txBody>
                      <a:tcPr marL="68580" marR="68580" marT="34290" marB="34290"/>
                    </a:tc>
                    <a:tc>
                      <a:txBody>
                        <a:bodyPr/>
                        <a:lstStyle/>
                        <a:p>
                          <a:endParaRPr lang="en-US"/>
                        </a:p>
                      </a:txBody>
                      <a:tcPr marL="68580" marR="68580" marT="34290" marB="34290">
                        <a:blipFill>
                          <a:blip r:embed="rId2"/>
                          <a:stretch>
                            <a:fillRect l="-43187" t="-468085" r="-127673" b="-795745"/>
                          </a:stretch>
                        </a:blipFill>
                      </a:tcPr>
                    </a:tc>
                    <a:tc>
                      <a:txBody>
                        <a:bodyPr/>
                        <a:lstStyle/>
                        <a:p>
                          <a:endParaRPr lang="en-US"/>
                        </a:p>
                      </a:txBody>
                      <a:tcPr marL="68580" marR="68580" marT="34290" marB="34290">
                        <a:blipFill>
                          <a:blip r:embed="rId2"/>
                          <a:stretch>
                            <a:fillRect l="-113079" t="-468085" r="-828" b="-795745"/>
                          </a:stretch>
                        </a:blipFill>
                      </a:tcPr>
                    </a:tc>
                    <a:extLst>
                      <a:ext uri="{0D108BD9-81ED-4DB2-BD59-A6C34878D82A}">
                        <a16:rowId xmlns:a16="http://schemas.microsoft.com/office/drawing/2014/main" val="2910457570"/>
                      </a:ext>
                    </a:extLst>
                  </a:tr>
                  <a:tr h="412877">
                    <a:tc>
                      <a:txBody>
                        <a:bodyPr/>
                        <a:lstStyle/>
                        <a:p>
                          <a:r>
                            <a:rPr lang="en-US" sz="1000" dirty="0"/>
                            <a:t>3</a:t>
                          </a:r>
                        </a:p>
                      </a:txBody>
                      <a:tcPr marL="68580" marR="68580" marT="34290" marB="34290"/>
                    </a:tc>
                    <a:tc>
                      <a:txBody>
                        <a:bodyPr/>
                        <a:lstStyle/>
                        <a:p>
                          <a:endParaRPr lang="en-US"/>
                        </a:p>
                      </a:txBody>
                      <a:tcPr marL="68580" marR="68580" marT="34290" marB="34290">
                        <a:blipFill>
                          <a:blip r:embed="rId2"/>
                          <a:stretch>
                            <a:fillRect l="-43187" t="-392647" r="-127673" b="-450000"/>
                          </a:stretch>
                        </a:blipFill>
                      </a:tcPr>
                    </a:tc>
                    <a:tc>
                      <a:txBody>
                        <a:bodyPr/>
                        <a:lstStyle/>
                        <a:p>
                          <a:endParaRPr lang="en-US"/>
                        </a:p>
                      </a:txBody>
                      <a:tcPr marL="68580" marR="68580" marT="34290" marB="34290">
                        <a:blipFill>
                          <a:blip r:embed="rId2"/>
                          <a:stretch>
                            <a:fillRect l="-113079" t="-392647" r="-828" b="-450000"/>
                          </a:stretch>
                        </a:blipFill>
                      </a:tcPr>
                    </a:tc>
                    <a:extLst>
                      <a:ext uri="{0D108BD9-81ED-4DB2-BD59-A6C34878D82A}">
                        <a16:rowId xmlns:a16="http://schemas.microsoft.com/office/drawing/2014/main" val="1323674410"/>
                      </a:ext>
                    </a:extLst>
                  </a:tr>
                  <a:tr h="286703">
                    <a:tc>
                      <a:txBody>
                        <a:bodyPr/>
                        <a:lstStyle/>
                        <a:p>
                          <a:r>
                            <a:rPr lang="en-US" sz="1000" dirty="0"/>
                            <a:t>4</a:t>
                          </a:r>
                        </a:p>
                      </a:txBody>
                      <a:tcPr marL="68580" marR="68580" marT="34290" marB="34290"/>
                    </a:tc>
                    <a:tc>
                      <a:txBody>
                        <a:bodyPr/>
                        <a:lstStyle/>
                        <a:p>
                          <a:endParaRPr lang="en-US"/>
                        </a:p>
                      </a:txBody>
                      <a:tcPr marL="68580" marR="68580" marT="34290" marB="34290">
                        <a:blipFill>
                          <a:blip r:embed="rId2"/>
                          <a:stretch>
                            <a:fillRect l="-43187" t="-712766" r="-127673" b="-551064"/>
                          </a:stretch>
                        </a:blipFill>
                      </a:tcPr>
                    </a:tc>
                    <a:tc>
                      <a:txBody>
                        <a:bodyPr/>
                        <a:lstStyle/>
                        <a:p>
                          <a:endParaRPr lang="en-US"/>
                        </a:p>
                      </a:txBody>
                      <a:tcPr marL="68580" marR="68580" marT="34290" marB="34290">
                        <a:blipFill>
                          <a:blip r:embed="rId2"/>
                          <a:stretch>
                            <a:fillRect l="-113079" t="-712766" r="-828" b="-551064"/>
                          </a:stretch>
                        </a:blipFill>
                      </a:tcPr>
                    </a:tc>
                    <a:extLst>
                      <a:ext uri="{0D108BD9-81ED-4DB2-BD59-A6C34878D82A}">
                        <a16:rowId xmlns:a16="http://schemas.microsoft.com/office/drawing/2014/main" val="3893601108"/>
                      </a:ext>
                    </a:extLst>
                  </a:tr>
                  <a:tr h="286703">
                    <a:tc>
                      <a:txBody>
                        <a:bodyPr/>
                        <a:lstStyle/>
                        <a:p>
                          <a:r>
                            <a:rPr lang="en-US" sz="1000" dirty="0"/>
                            <a:t>5</a:t>
                          </a:r>
                        </a:p>
                      </a:txBody>
                      <a:tcPr marL="68580" marR="68580" marT="34290" marB="34290"/>
                    </a:tc>
                    <a:tc>
                      <a:txBody>
                        <a:bodyPr/>
                        <a:lstStyle/>
                        <a:p>
                          <a:endParaRPr lang="en-US"/>
                        </a:p>
                      </a:txBody>
                      <a:tcPr marL="68580" marR="68580" marT="34290" marB="34290">
                        <a:blipFill>
                          <a:blip r:embed="rId2"/>
                          <a:stretch>
                            <a:fillRect l="-43187" t="-795833" r="-127673" b="-439583"/>
                          </a:stretch>
                        </a:blipFill>
                      </a:tcPr>
                    </a:tc>
                    <a:tc>
                      <a:txBody>
                        <a:bodyPr/>
                        <a:lstStyle/>
                        <a:p>
                          <a:endParaRPr lang="en-US"/>
                        </a:p>
                      </a:txBody>
                      <a:tcPr marL="68580" marR="68580" marT="34290" marB="34290">
                        <a:blipFill>
                          <a:blip r:embed="rId2"/>
                          <a:stretch>
                            <a:fillRect l="-113079" t="-795833" r="-828" b="-439583"/>
                          </a:stretch>
                        </a:blipFill>
                      </a:tcPr>
                    </a:tc>
                    <a:extLst>
                      <a:ext uri="{0D108BD9-81ED-4DB2-BD59-A6C34878D82A}">
                        <a16:rowId xmlns:a16="http://schemas.microsoft.com/office/drawing/2014/main" val="490101756"/>
                      </a:ext>
                    </a:extLst>
                  </a:tr>
                  <a:tr h="286703">
                    <a:tc>
                      <a:txBody>
                        <a:bodyPr/>
                        <a:lstStyle/>
                        <a:p>
                          <a:r>
                            <a:rPr lang="en-US" sz="1000" dirty="0"/>
                            <a:t>6</a:t>
                          </a:r>
                        </a:p>
                      </a:txBody>
                      <a:tcPr marL="68580" marR="68580" marT="34290" marB="34290"/>
                    </a:tc>
                    <a:tc>
                      <a:txBody>
                        <a:bodyPr/>
                        <a:lstStyle/>
                        <a:p>
                          <a:endParaRPr lang="en-US"/>
                        </a:p>
                      </a:txBody>
                      <a:tcPr marL="68580" marR="68580" marT="34290" marB="34290">
                        <a:blipFill>
                          <a:blip r:embed="rId2"/>
                          <a:stretch>
                            <a:fillRect l="-43187" t="-914894" r="-127673" b="-34893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Spec. Hum. 200 </a:t>
                          </a:r>
                          <a:r>
                            <a:rPr lang="en-US" sz="1400" b="1" dirty="0" err="1"/>
                            <a:t>hPa</a:t>
                          </a:r>
                          <a:r>
                            <a:rPr lang="en-US" sz="1400" b="1" dirty="0"/>
                            <a:t> &gt; 6.8e-05 Kg/Kg</a:t>
                          </a:r>
                        </a:p>
                      </a:txBody>
                      <a:tcPr marL="68580" marR="68580" marT="34290" marB="34290"/>
                    </a:tc>
                    <a:extLst>
                      <a:ext uri="{0D108BD9-81ED-4DB2-BD59-A6C34878D82A}">
                        <a16:rowId xmlns:a16="http://schemas.microsoft.com/office/drawing/2014/main" val="4293676750"/>
                      </a:ext>
                    </a:extLst>
                  </a:tr>
                  <a:tr h="412877">
                    <a:tc>
                      <a:txBody>
                        <a:bodyPr/>
                        <a:lstStyle/>
                        <a:p>
                          <a:r>
                            <a:rPr lang="en-US" sz="1000" dirty="0"/>
                            <a:t>7</a:t>
                          </a:r>
                        </a:p>
                      </a:txBody>
                      <a:tcPr marL="68580" marR="68580" marT="34290" marB="34290"/>
                    </a:tc>
                    <a:tc>
                      <a:txBody>
                        <a:bodyPr/>
                        <a:lstStyle/>
                        <a:p>
                          <a:endParaRPr lang="en-US"/>
                        </a:p>
                      </a:txBody>
                      <a:tcPr marL="68580" marR="68580" marT="34290" marB="34290">
                        <a:blipFill>
                          <a:blip r:embed="rId2"/>
                          <a:stretch>
                            <a:fillRect l="-43187" t="-701471" r="-127673" b="-141176"/>
                          </a:stretch>
                        </a:blipFill>
                      </a:tcPr>
                    </a:tc>
                    <a:tc>
                      <a:txBody>
                        <a:bodyPr/>
                        <a:lstStyle/>
                        <a:p>
                          <a:endParaRPr lang="en-US"/>
                        </a:p>
                      </a:txBody>
                      <a:tcPr marL="68580" marR="68580" marT="34290" marB="34290">
                        <a:blipFill>
                          <a:blip r:embed="rId2"/>
                          <a:stretch>
                            <a:fillRect l="-113079" t="-701471" r="-828" b="-141176"/>
                          </a:stretch>
                        </a:blipFill>
                      </a:tcPr>
                    </a:tc>
                    <a:extLst>
                      <a:ext uri="{0D108BD9-81ED-4DB2-BD59-A6C34878D82A}">
                        <a16:rowId xmlns:a16="http://schemas.microsoft.com/office/drawing/2014/main" val="2174498734"/>
                      </a:ext>
                    </a:extLst>
                  </a:tr>
                  <a:tr h="286703">
                    <a:tc>
                      <a:txBody>
                        <a:bodyPr/>
                        <a:lstStyle/>
                        <a:p>
                          <a:r>
                            <a:rPr lang="en-US" sz="1000" dirty="0"/>
                            <a:t>8</a:t>
                          </a:r>
                        </a:p>
                      </a:txBody>
                      <a:tcPr marL="68580" marR="68580" marT="34290" marB="34290"/>
                    </a:tc>
                    <a:tc>
                      <a:txBody>
                        <a:bodyPr/>
                        <a:lstStyle/>
                        <a:p>
                          <a:endParaRPr lang="en-US"/>
                        </a:p>
                      </a:txBody>
                      <a:tcPr marL="68580" marR="68580" marT="34290" marB="34290">
                        <a:blipFill>
                          <a:blip r:embed="rId2"/>
                          <a:stretch>
                            <a:fillRect l="-43187" t="-1159574" r="-127673" b="-104255"/>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FF0000"/>
                              </a:solidFill>
                            </a:rPr>
                            <a:t>Tskin &gt; 28.04 </a:t>
                          </a:r>
                          <a:r>
                            <a:rPr lang="en-US" sz="1400" b="1" dirty="0">
                              <a:solidFill>
                                <a:srgbClr val="FF0000"/>
                              </a:solidFill>
                              <a:latin typeface="Times New Roman" panose="02020603050405020304" pitchFamily="18" charset="0"/>
                              <a:cs typeface="Times New Roman" panose="02020603050405020304" pitchFamily="18" charset="0"/>
                            </a:rPr>
                            <a:t>°</a:t>
                          </a:r>
                          <a:r>
                            <a:rPr lang="en-US" sz="1400" b="1" dirty="0">
                              <a:solidFill>
                                <a:srgbClr val="FF0000"/>
                              </a:solidFill>
                            </a:rPr>
                            <a:t>C</a:t>
                          </a:r>
                        </a:p>
                      </a:txBody>
                      <a:tcPr marL="68580" marR="68580" marT="34290" marB="34290"/>
                    </a:tc>
                    <a:extLst>
                      <a:ext uri="{0D108BD9-81ED-4DB2-BD59-A6C34878D82A}">
                        <a16:rowId xmlns:a16="http://schemas.microsoft.com/office/drawing/2014/main" val="3398543818"/>
                      </a:ext>
                    </a:extLst>
                  </a:tr>
                  <a:tr h="286703">
                    <a:tc>
                      <a:txBody>
                        <a:bodyPr/>
                        <a:lstStyle/>
                        <a:p>
                          <a:r>
                            <a:rPr lang="en-US" sz="1000" dirty="0"/>
                            <a:t>9</a:t>
                          </a:r>
                        </a:p>
                      </a:txBody>
                      <a:tcPr marL="68580" marR="68580" marT="34290" marB="34290"/>
                    </a:tc>
                    <a:tc>
                      <a:txBody>
                        <a:bodyPr/>
                        <a:lstStyle/>
                        <a:p>
                          <a:endParaRPr lang="en-US"/>
                        </a:p>
                      </a:txBody>
                      <a:tcPr marL="68580" marR="68580" marT="34290" marB="34290">
                        <a:blipFill>
                          <a:blip r:embed="rId2"/>
                          <a:stretch>
                            <a:fillRect l="-43187" t="-1259574" r="-127673" b="-4255"/>
                          </a:stretch>
                        </a:blipFill>
                      </a:tcPr>
                    </a:tc>
                    <a:tc>
                      <a:txBody>
                        <a:bodyPr/>
                        <a:lstStyle/>
                        <a:p>
                          <a:endParaRPr lang="en-US" sz="1000" dirty="0"/>
                        </a:p>
                      </a:txBody>
                      <a:tcPr marL="68580" marR="68580" marT="34290" marB="34290"/>
                    </a:tc>
                    <a:extLst>
                      <a:ext uri="{0D108BD9-81ED-4DB2-BD59-A6C34878D82A}">
                        <a16:rowId xmlns:a16="http://schemas.microsoft.com/office/drawing/2014/main" val="487845256"/>
                      </a:ext>
                    </a:extLst>
                  </a:tr>
                </a:tbl>
              </a:graphicData>
            </a:graphic>
          </p:graphicFrame>
        </mc:Fallback>
      </mc:AlternateContent>
      <p:sp>
        <p:nvSpPr>
          <p:cNvPr id="8" name="TextBox 7">
            <a:extLst>
              <a:ext uri="{FF2B5EF4-FFF2-40B4-BE49-F238E27FC236}">
                <a16:creationId xmlns:a16="http://schemas.microsoft.com/office/drawing/2014/main" id="{8CA7D1B8-6A0D-F21D-A5F6-B43A595EB578}"/>
              </a:ext>
            </a:extLst>
          </p:cNvPr>
          <p:cNvSpPr txBox="1"/>
          <p:nvPr/>
        </p:nvSpPr>
        <p:spPr>
          <a:xfrm>
            <a:off x="-8626" y="27229"/>
            <a:ext cx="9144000" cy="369332"/>
          </a:xfrm>
          <a:prstGeom prst="rect">
            <a:avLst/>
          </a:prstGeom>
          <a:noFill/>
        </p:spPr>
        <p:txBody>
          <a:bodyPr wrap="square" rtlCol="0">
            <a:spAutoFit/>
          </a:bodyPr>
          <a:lstStyle/>
          <a:p>
            <a:pPr algn="ctr"/>
            <a:r>
              <a:rPr lang="en-US" sz="1800" b="1" dirty="0"/>
              <a:t>Investigation of the role of skin temperature in fast convective development</a:t>
            </a:r>
          </a:p>
        </p:txBody>
      </p:sp>
      <p:pic>
        <p:nvPicPr>
          <p:cNvPr id="4" name="Picture 3">
            <a:extLst>
              <a:ext uri="{FF2B5EF4-FFF2-40B4-BE49-F238E27FC236}">
                <a16:creationId xmlns:a16="http://schemas.microsoft.com/office/drawing/2014/main" id="{4F34B764-1919-BDEC-0979-534E60FA6BF8}"/>
              </a:ext>
            </a:extLst>
          </p:cNvPr>
          <p:cNvPicPr>
            <a:picLocks noChangeAspect="1"/>
          </p:cNvPicPr>
          <p:nvPr/>
        </p:nvPicPr>
        <p:blipFill>
          <a:blip r:embed="rId3"/>
          <a:stretch>
            <a:fillRect/>
          </a:stretch>
        </p:blipFill>
        <p:spPr>
          <a:xfrm>
            <a:off x="8369559" y="4591578"/>
            <a:ext cx="755750" cy="524693"/>
          </a:xfrm>
          <a:prstGeom prst="rect">
            <a:avLst/>
          </a:prstGeom>
        </p:spPr>
      </p:pic>
    </p:spTree>
    <p:extLst>
      <p:ext uri="{BB962C8B-B14F-4D97-AF65-F5344CB8AC3E}">
        <p14:creationId xmlns:p14="http://schemas.microsoft.com/office/powerpoint/2010/main" val="2105314996"/>
      </p:ext>
    </p:extLst>
  </p:cSld>
  <p:clrMapOvr>
    <a:masterClrMapping/>
  </p:clrMapOvr>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TotalTime>
  <Words>2206</Words>
  <Application>Microsoft Office PowerPoint</Application>
  <PresentationFormat>On-screen Show (16:9)</PresentationFormat>
  <Paragraphs>267</Paragraphs>
  <Slides>20</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Aptos</vt:lpstr>
      <vt:lpstr>Cambria Math</vt:lpstr>
      <vt:lpstr>Times New Roman</vt:lpstr>
      <vt:lpstr>Aptos Display</vt:lpstr>
      <vt:lpstr>Arial</vt:lpstr>
      <vt:lpstr>Maven Pro</vt:lpstr>
      <vt:lpstr>Nunito</vt:lpstr>
      <vt:lpstr>Momentum</vt:lpstr>
      <vt:lpstr>Office Theme</vt:lpstr>
      <vt:lpstr>Accelerating UFS Model Development Cycles Through a Process-Oriented, Machine Learning–Based Framework</vt:lpstr>
      <vt:lpstr>From Traditional Global Tuning to Process-Consistent Model Development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Augustin Vintzileos</cp:lastModifiedBy>
  <cp:revision>6</cp:revision>
  <dcterms:modified xsi:type="dcterms:W3CDTF">2026-07-15T13:34:37Z</dcterms:modified>
</cp:coreProperties>
</file>